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68" r:id="rId5"/>
    <p:sldId id="271" r:id="rId6"/>
    <p:sldId id="273" r:id="rId7"/>
    <p:sldId id="272" r:id="rId8"/>
    <p:sldId id="274" r:id="rId9"/>
    <p:sldId id="275" r:id="rId10"/>
    <p:sldId id="259" r:id="rId11"/>
    <p:sldId id="262" r:id="rId12"/>
    <p:sldId id="265" r:id="rId13"/>
    <p:sldId id="261" r:id="rId14"/>
    <p:sldId id="257" r:id="rId15"/>
    <p:sldId id="267" r:id="rId16"/>
    <p:sldId id="260" r:id="rId17"/>
    <p:sldId id="264" r:id="rId18"/>
    <p:sldId id="256" r:id="rId19"/>
    <p:sldId id="258" r:id="rId20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ling" id="{C7A12683-3AA6-445B-9D1A-958E71A7642E}">
          <p14:sldIdLst>
            <p14:sldId id="266"/>
            <p14:sldId id="269"/>
            <p14:sldId id="270"/>
            <p14:sldId id="268"/>
            <p14:sldId id="271"/>
            <p14:sldId id="273"/>
            <p14:sldId id="272"/>
            <p14:sldId id="274"/>
            <p14:sldId id="275"/>
            <p14:sldId id="259"/>
            <p14:sldId id="262"/>
            <p14:sldId id="265"/>
            <p14:sldId id="261"/>
            <p14:sldId id="257"/>
            <p14:sldId id="267"/>
            <p14:sldId id="260"/>
            <p14:sldId id="264"/>
          </p14:sldIdLst>
        </p14:section>
        <p14:section name="Archive" id="{A6391D21-9052-49A7-A846-25441C928DD0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4660"/>
  </p:normalViewPr>
  <p:slideViewPr>
    <p:cSldViewPr snapToGrid="0" showGuides="1">
      <p:cViewPr varScale="1">
        <p:scale>
          <a:sx n="192" d="100"/>
          <a:sy n="192" d="100"/>
        </p:scale>
        <p:origin x="738" y="1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2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2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6573-0F6A-409A-81A3-E5A359E080D0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1834-5CD7-4F95-9E0C-5B4CA4E2E7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Modeling of virtual twins of the </a:t>
            </a:r>
            <a:r>
              <a:rPr lang="en-US" b="1" dirty="0"/>
              <a:t>resources</a:t>
            </a:r>
            <a:r>
              <a:rPr lang="en-US" dirty="0"/>
              <a:t> and </a:t>
            </a:r>
            <a:r>
              <a:rPr lang="en-US" b="1" dirty="0"/>
              <a:t>parts </a:t>
            </a:r>
            <a:r>
              <a:rPr lang="en-US" dirty="0"/>
              <a:t>(in the form of possible manufacturing process steps).</a:t>
            </a:r>
          </a:p>
        </p:txBody>
      </p:sp>
    </p:spTree>
    <p:extLst>
      <p:ext uri="{BB962C8B-B14F-4D97-AF65-F5344CB8AC3E}">
        <p14:creationId xmlns:p14="http://schemas.microsoft.com/office/powerpoint/2010/main" val="219512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feld 192"/>
          <p:cNvSpPr txBox="1"/>
          <p:nvPr/>
        </p:nvSpPr>
        <p:spPr>
          <a:xfrm>
            <a:off x="63165" y="59961"/>
            <a:ext cx="2009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Roles and Workflows</a:t>
            </a:r>
          </a:p>
        </p:txBody>
      </p:sp>
      <p:grpSp>
        <p:nvGrpSpPr>
          <p:cNvPr id="196" name="Gruppieren 195"/>
          <p:cNvGrpSpPr/>
          <p:nvPr/>
        </p:nvGrpSpPr>
        <p:grpSpPr>
          <a:xfrm>
            <a:off x="837378" y="629918"/>
            <a:ext cx="903153" cy="713460"/>
            <a:chOff x="1765771" y="653834"/>
            <a:chExt cx="903153" cy="713460"/>
          </a:xfrm>
        </p:grpSpPr>
        <p:grpSp>
          <p:nvGrpSpPr>
            <p:cNvPr id="120" name="Gruppieren 119"/>
            <p:cNvGrpSpPr/>
            <p:nvPr/>
          </p:nvGrpSpPr>
          <p:grpSpPr>
            <a:xfrm>
              <a:off x="1805356" y="653834"/>
              <a:ext cx="863568" cy="472669"/>
              <a:chOff x="1558056" y="1138256"/>
              <a:chExt cx="1151424" cy="630226"/>
            </a:xfrm>
          </p:grpSpPr>
          <p:sp>
            <p:nvSpPr>
              <p:cNvPr id="121" name="Pfeil nach rechts 120"/>
              <p:cNvSpPr/>
              <p:nvPr/>
            </p:nvSpPr>
            <p:spPr>
              <a:xfrm>
                <a:off x="1558056" y="1254771"/>
                <a:ext cx="1151424" cy="40499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pic>
            <p:nvPicPr>
              <p:cNvPr id="122" name="Grafik 121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0732" t="36232" r="1966" b="35821"/>
              <a:stretch/>
            </p:blipFill>
            <p:spPr>
              <a:xfrm>
                <a:off x="1771862" y="1138256"/>
                <a:ext cx="514835" cy="630226"/>
              </a:xfrm>
              <a:prstGeom prst="rect">
                <a:avLst/>
              </a:prstGeom>
            </p:spPr>
          </p:pic>
          <p:pic>
            <p:nvPicPr>
              <p:cNvPr id="123" name="Grafik 1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1775760" y="1202264"/>
                <a:ext cx="395396" cy="300155"/>
              </a:xfrm>
              <a:prstGeom prst="rect">
                <a:avLst/>
              </a:prstGeom>
            </p:spPr>
          </p:pic>
        </p:grpSp>
        <p:sp>
          <p:nvSpPr>
            <p:cNvPr id="195" name="Textfeld 194"/>
            <p:cNvSpPr txBox="1"/>
            <p:nvPr/>
          </p:nvSpPr>
          <p:spPr>
            <a:xfrm>
              <a:off x="1765771" y="1121073"/>
              <a:ext cx="79829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Part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Definition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174645" y="587271"/>
            <a:ext cx="457375" cy="619522"/>
            <a:chOff x="418423" y="607476"/>
            <a:chExt cx="457375" cy="619522"/>
          </a:xfrm>
        </p:grpSpPr>
        <p:sp>
          <p:nvSpPr>
            <p:cNvPr id="191" name="Textfeld 190"/>
            <p:cNvSpPr txBox="1"/>
            <p:nvPr/>
          </p:nvSpPr>
          <p:spPr>
            <a:xfrm>
              <a:off x="424293" y="1103887"/>
              <a:ext cx="44563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Customer</a:t>
              </a:r>
            </a:p>
          </p:txBody>
        </p:sp>
        <p:pic>
          <p:nvPicPr>
            <p:cNvPr id="201" name="Grafik 20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04" name="Gruppieren 203"/>
          <p:cNvGrpSpPr/>
          <p:nvPr/>
        </p:nvGrpSpPr>
        <p:grpSpPr>
          <a:xfrm>
            <a:off x="1877870" y="587271"/>
            <a:ext cx="654025" cy="756106"/>
            <a:chOff x="320100" y="607476"/>
            <a:chExt cx="654025" cy="756106"/>
          </a:xfrm>
        </p:grpSpPr>
        <p:sp>
          <p:nvSpPr>
            <p:cNvPr id="205" name="Textfeld 204"/>
            <p:cNvSpPr txBox="1"/>
            <p:nvPr/>
          </p:nvSpPr>
          <p:spPr>
            <a:xfrm>
              <a:off x="320100" y="1117361"/>
              <a:ext cx="65402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Manufacturing</a:t>
              </a:r>
              <a:br>
                <a:rPr lang="en-US" dirty="0"/>
              </a:br>
              <a:r>
                <a:rPr lang="en-US" dirty="0"/>
                <a:t>Expert</a:t>
              </a:r>
            </a:p>
          </p:txBody>
        </p:sp>
        <p:pic>
          <p:nvPicPr>
            <p:cNvPr id="206" name="Grafik 20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13" name="Gruppieren 212"/>
          <p:cNvGrpSpPr/>
          <p:nvPr/>
        </p:nvGrpSpPr>
        <p:grpSpPr>
          <a:xfrm>
            <a:off x="2621325" y="619864"/>
            <a:ext cx="2495876" cy="727835"/>
            <a:chOff x="2828241" y="803480"/>
            <a:chExt cx="2495876" cy="727835"/>
          </a:xfrm>
        </p:grpSpPr>
        <p:grpSp>
          <p:nvGrpSpPr>
            <p:cNvPr id="207" name="Gruppieren 206"/>
            <p:cNvGrpSpPr/>
            <p:nvPr/>
          </p:nvGrpSpPr>
          <p:grpSpPr>
            <a:xfrm>
              <a:off x="2828241" y="900919"/>
              <a:ext cx="2495876" cy="630396"/>
              <a:chOff x="916994" y="741220"/>
              <a:chExt cx="2495876" cy="630396"/>
            </a:xfrm>
          </p:grpSpPr>
          <p:sp>
            <p:nvSpPr>
              <p:cNvPr id="210" name="Pfeil nach rechts 209"/>
              <p:cNvSpPr/>
              <p:nvPr/>
            </p:nvSpPr>
            <p:spPr>
              <a:xfrm>
                <a:off x="1805356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09" name="Textfeld 208"/>
              <p:cNvSpPr txBox="1"/>
              <p:nvPr/>
            </p:nvSpPr>
            <p:spPr>
              <a:xfrm>
                <a:off x="916994" y="1125395"/>
                <a:ext cx="24958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Possibilities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PMPS (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 Manufacturing Process Steps)</a:t>
                </a:r>
              </a:p>
            </p:txBody>
          </p:sp>
        </p:grpSp>
        <p:pic>
          <p:nvPicPr>
            <p:cNvPr id="203" name="Grafik 20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264" name="Gruppieren 263"/>
          <p:cNvGrpSpPr/>
          <p:nvPr/>
        </p:nvGrpSpPr>
        <p:grpSpPr>
          <a:xfrm>
            <a:off x="2496798" y="1704514"/>
            <a:ext cx="2673003" cy="2226104"/>
            <a:chOff x="3023604" y="1489474"/>
            <a:chExt cx="2673003" cy="2226104"/>
          </a:xfrm>
        </p:grpSpPr>
        <p:grpSp>
          <p:nvGrpSpPr>
            <p:cNvPr id="241" name="Gruppieren 240"/>
            <p:cNvGrpSpPr/>
            <p:nvPr/>
          </p:nvGrpSpPr>
          <p:grpSpPr>
            <a:xfrm>
              <a:off x="3093180" y="1714109"/>
              <a:ext cx="2566304" cy="857250"/>
              <a:chOff x="2876550" y="1733550"/>
              <a:chExt cx="2566304" cy="857250"/>
            </a:xfrm>
          </p:grpSpPr>
          <p:sp>
            <p:nvSpPr>
              <p:cNvPr id="235" name="Rechteck 234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1 </a:t>
                </a:r>
              </a:p>
            </p:txBody>
          </p:sp>
          <p:sp>
            <p:nvSpPr>
              <p:cNvPr id="237" name="Rechteck 236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Forming</a:t>
                </a:r>
              </a:p>
            </p:txBody>
          </p:sp>
          <p:sp>
            <p:nvSpPr>
              <p:cNvPr id="238" name="Rechteck 237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39" name="Rechteck 238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0" name="Rechteck 239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188" name="Grafik 18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139" name="Grafik 13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15" name="Grafik 21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18" name="Grafik 2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21" name="Grafik 22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23" name="Textfeld 22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7" name="Textfeld 226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28" name="Textfeld 227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29" name="Textfeld 228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134" name="Pfeil nach rechts 133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Pfeil nach rechts 134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6" name="Pfeil nach rechts 155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7" name="Pfeil nach rechts 156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42" name="Gruppieren 241"/>
            <p:cNvGrpSpPr/>
            <p:nvPr/>
          </p:nvGrpSpPr>
          <p:grpSpPr>
            <a:xfrm>
              <a:off x="3093180" y="2629707"/>
              <a:ext cx="2566304" cy="857250"/>
              <a:chOff x="2876550" y="1733550"/>
              <a:chExt cx="2566304" cy="857250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2876550" y="1733550"/>
                <a:ext cx="2540000" cy="85725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36000" rtlCol="0" anchor="t"/>
              <a:lstStyle/>
              <a:p>
                <a:pPr algn="ctr"/>
                <a:r>
                  <a:rPr lang="en-US" sz="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Manufacturing Possibility 2 </a:t>
                </a:r>
              </a:p>
            </p:txBody>
          </p:sp>
          <p:sp>
            <p:nvSpPr>
              <p:cNvPr id="244" name="Rechteck 243"/>
              <p:cNvSpPr/>
              <p:nvPr/>
            </p:nvSpPr>
            <p:spPr>
              <a:xfrm>
                <a:off x="3251200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22x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Printing</a:t>
                </a:r>
              </a:p>
            </p:txBody>
          </p:sp>
          <p:sp>
            <p:nvSpPr>
              <p:cNvPr id="245" name="Rechteck 244"/>
              <p:cNvSpPr/>
              <p:nvPr/>
            </p:nvSpPr>
            <p:spPr>
              <a:xfrm>
                <a:off x="3670059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</a:p>
            </p:txBody>
          </p:sp>
          <p:sp>
            <p:nvSpPr>
              <p:cNvPr id="246" name="Rechteck 245"/>
              <p:cNvSpPr/>
              <p:nvPr/>
            </p:nvSpPr>
            <p:spPr>
              <a:xfrm>
                <a:off x="4088918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Boring</a:t>
                </a:r>
              </a:p>
            </p:txBody>
          </p:sp>
          <p:sp>
            <p:nvSpPr>
              <p:cNvPr id="247" name="Rechteck 246"/>
              <p:cNvSpPr/>
              <p:nvPr/>
            </p:nvSpPr>
            <p:spPr>
              <a:xfrm>
                <a:off x="4507776" y="1758950"/>
                <a:ext cx="396875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PMPS 4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3x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pic>
            <p:nvPicPr>
              <p:cNvPr id="248" name="Grafik 24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388848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49" name="Grafik 24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06" t="12006" r="75734" b="68802"/>
              <a:stretch/>
            </p:blipFill>
            <p:spPr>
              <a:xfrm>
                <a:off x="5023356" y="2025067"/>
                <a:ext cx="419498" cy="318451"/>
              </a:xfrm>
              <a:prstGeom prst="rect">
                <a:avLst/>
              </a:prstGeom>
            </p:spPr>
          </p:pic>
          <p:pic>
            <p:nvPicPr>
              <p:cNvPr id="250" name="Grafik 24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3810453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1" name="Grafik 25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232059" y="2085693"/>
                <a:ext cx="122207" cy="197199"/>
              </a:xfrm>
              <a:prstGeom prst="rect">
                <a:avLst/>
              </a:prstGeom>
            </p:spPr>
          </p:pic>
          <p:pic>
            <p:nvPicPr>
              <p:cNvPr id="252" name="Grafik 251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00" t="68478" r="76993" b="5316"/>
              <a:stretch/>
            </p:blipFill>
            <p:spPr>
              <a:xfrm>
                <a:off x="4653654" y="2085693"/>
                <a:ext cx="122207" cy="197199"/>
              </a:xfrm>
              <a:prstGeom prst="rect">
                <a:avLst/>
              </a:prstGeom>
            </p:spPr>
          </p:pic>
          <p:sp>
            <p:nvSpPr>
              <p:cNvPr id="253" name="Textfeld 252"/>
              <p:cNvSpPr txBox="1"/>
              <p:nvPr/>
            </p:nvSpPr>
            <p:spPr>
              <a:xfrm>
                <a:off x="3268802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4" name="Textfeld 253"/>
              <p:cNvSpPr txBox="1"/>
              <p:nvPr/>
            </p:nvSpPr>
            <p:spPr>
              <a:xfrm>
                <a:off x="3690408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Color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255" name="Textfeld 254"/>
              <p:cNvSpPr txBox="1"/>
              <p:nvPr/>
            </p:nvSpPr>
            <p:spPr>
              <a:xfrm>
                <a:off x="4112014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Hardness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256" name="Textfeld 255"/>
              <p:cNvSpPr txBox="1"/>
              <p:nvPr/>
            </p:nvSpPr>
            <p:spPr>
              <a:xfrm>
                <a:off x="4533621" y="2312938"/>
                <a:ext cx="3600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Humidity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</p:txBody>
          </p:sp>
          <p:sp>
            <p:nvSpPr>
              <p:cNvPr id="257" name="Pfeil nach rechts 256"/>
              <p:cNvSpPr/>
              <p:nvPr/>
            </p:nvSpPr>
            <p:spPr>
              <a:xfrm>
                <a:off x="4010964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8" name="Pfeil nach rechts 257"/>
              <p:cNvSpPr/>
              <p:nvPr/>
            </p:nvSpPr>
            <p:spPr>
              <a:xfrm>
                <a:off x="4417572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9" name="Pfeil nach rechts 258"/>
              <p:cNvSpPr/>
              <p:nvPr/>
            </p:nvSpPr>
            <p:spPr>
              <a:xfrm>
                <a:off x="4848056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0" name="Pfeil nach rechts 259"/>
              <p:cNvSpPr/>
              <p:nvPr/>
            </p:nvSpPr>
            <p:spPr>
              <a:xfrm>
                <a:off x="3574383" y="2139461"/>
                <a:ext cx="175300" cy="89663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206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62" name="Textfeld 261"/>
            <p:cNvSpPr txBox="1"/>
            <p:nvPr/>
          </p:nvSpPr>
          <p:spPr>
            <a:xfrm rot="5400000">
              <a:off x="4341468" y="3542609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3023604" y="1489474"/>
              <a:ext cx="2673003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</p:grpSp>
      <p:cxnSp>
        <p:nvCxnSpPr>
          <p:cNvPr id="266" name="Gerader Verbinder 265"/>
          <p:cNvCxnSpPr>
            <a:endCxn id="209" idx="2"/>
          </p:cNvCxnSpPr>
          <p:nvPr/>
        </p:nvCxnSpPr>
        <p:spPr>
          <a:xfrm flipV="1">
            <a:off x="2496798" y="1347699"/>
            <a:ext cx="1372465" cy="35184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r Verbinder 266"/>
          <p:cNvCxnSpPr>
            <a:endCxn id="209" idx="2"/>
          </p:cNvCxnSpPr>
          <p:nvPr/>
        </p:nvCxnSpPr>
        <p:spPr>
          <a:xfrm flipH="1" flipV="1">
            <a:off x="3869263" y="1347699"/>
            <a:ext cx="1300546" cy="3478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uppieren 270"/>
          <p:cNvGrpSpPr/>
          <p:nvPr/>
        </p:nvGrpSpPr>
        <p:grpSpPr>
          <a:xfrm>
            <a:off x="5226453" y="604950"/>
            <a:ext cx="595289" cy="622297"/>
            <a:chOff x="386125" y="1809689"/>
            <a:chExt cx="595289" cy="622297"/>
          </a:xfrm>
        </p:grpSpPr>
        <p:pic>
          <p:nvPicPr>
            <p:cNvPr id="119" name="Grafik 11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6" t="12006" r="75734" b="68802"/>
            <a:stretch/>
          </p:blipFill>
          <p:spPr>
            <a:xfrm>
              <a:off x="419744" y="1809689"/>
              <a:ext cx="561670" cy="426377"/>
            </a:xfrm>
            <a:prstGeom prst="rect">
              <a:avLst/>
            </a:prstGeom>
          </p:spPr>
        </p:pic>
        <p:sp>
          <p:nvSpPr>
            <p:cNvPr id="270" name="Textfeld 269"/>
            <p:cNvSpPr txBox="1"/>
            <p:nvPr/>
          </p:nvSpPr>
          <p:spPr>
            <a:xfrm>
              <a:off x="386125" y="2308875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Part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uppieren 271"/>
          <p:cNvGrpSpPr/>
          <p:nvPr/>
        </p:nvGrpSpPr>
        <p:grpSpPr>
          <a:xfrm>
            <a:off x="7827887" y="4221388"/>
            <a:ext cx="755015" cy="619522"/>
            <a:chOff x="269605" y="607476"/>
            <a:chExt cx="755015" cy="619522"/>
          </a:xfrm>
        </p:grpSpPr>
        <p:sp>
          <p:nvSpPr>
            <p:cNvPr id="273" name="Textfeld 272"/>
            <p:cNvSpPr txBox="1"/>
            <p:nvPr/>
          </p:nvSpPr>
          <p:spPr>
            <a:xfrm>
              <a:off x="269605" y="1103887"/>
              <a:ext cx="7550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Service Provider</a:t>
              </a:r>
            </a:p>
          </p:txBody>
        </p:sp>
        <p:pic>
          <p:nvPicPr>
            <p:cNvPr id="274" name="Grafik 27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750" b="67764"/>
            <a:stretch/>
          </p:blipFill>
          <p:spPr>
            <a:xfrm>
              <a:off x="418423" y="607476"/>
              <a:ext cx="457375" cy="487402"/>
            </a:xfrm>
            <a:prstGeom prst="rect">
              <a:avLst/>
            </a:prstGeom>
          </p:spPr>
        </p:pic>
      </p:grpSp>
      <p:grpSp>
        <p:nvGrpSpPr>
          <p:cNvPr id="275" name="Gruppieren 274"/>
          <p:cNvGrpSpPr/>
          <p:nvPr/>
        </p:nvGrpSpPr>
        <p:grpSpPr>
          <a:xfrm>
            <a:off x="6150025" y="4238943"/>
            <a:ext cx="1439497" cy="725075"/>
            <a:chOff x="3356428" y="803480"/>
            <a:chExt cx="1439497" cy="725075"/>
          </a:xfrm>
        </p:grpSpPr>
        <p:grpSp>
          <p:nvGrpSpPr>
            <p:cNvPr id="276" name="Gruppieren 275"/>
            <p:cNvGrpSpPr/>
            <p:nvPr/>
          </p:nvGrpSpPr>
          <p:grpSpPr>
            <a:xfrm>
              <a:off x="3356428" y="900919"/>
              <a:ext cx="1439497" cy="627636"/>
              <a:chOff x="1445181" y="741220"/>
              <a:chExt cx="1439497" cy="627636"/>
            </a:xfrm>
          </p:grpSpPr>
          <p:sp>
            <p:nvSpPr>
              <p:cNvPr id="278" name="Pfeil nach rechts 277"/>
              <p:cNvSpPr/>
              <p:nvPr/>
            </p:nvSpPr>
            <p:spPr>
              <a:xfrm flipH="1">
                <a:off x="1626941" y="741220"/>
                <a:ext cx="863568" cy="303749"/>
              </a:xfrm>
              <a:prstGeom prst="rightArrow">
                <a:avLst>
                  <a:gd name="adj1" fmla="val 38823"/>
                  <a:gd name="adj2" fmla="val 76079"/>
                </a:avLst>
              </a:prstGeom>
              <a:solidFill>
                <a:srgbClr val="0070C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534924"/>
                <a:endParaRPr lang="de-DE" sz="12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9" name="Textfeld 278"/>
              <p:cNvSpPr txBox="1"/>
              <p:nvPr/>
            </p:nvSpPr>
            <p:spPr>
              <a:xfrm>
                <a:off x="1445181" y="1122635"/>
                <a:ext cx="143949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 of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Resources</a:t>
                </a:r>
                <a:b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their RS </a:t>
                </a:r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(Resource Skills)</a:t>
                </a:r>
              </a:p>
            </p:txBody>
          </p:sp>
        </p:grpSp>
        <p:pic>
          <p:nvPicPr>
            <p:cNvPr id="277" name="Grafik 27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20" t="-147" r="34162" b="68908"/>
            <a:stretch/>
          </p:blipFill>
          <p:spPr>
            <a:xfrm>
              <a:off x="3853942" y="803480"/>
              <a:ext cx="444446" cy="456459"/>
            </a:xfrm>
            <a:prstGeom prst="rect">
              <a:avLst/>
            </a:prstGeom>
          </p:spPr>
        </p:pic>
      </p:grpSp>
      <p:grpSp>
        <p:nvGrpSpPr>
          <p:cNvPr id="324" name="Gruppieren 323"/>
          <p:cNvGrpSpPr/>
          <p:nvPr/>
        </p:nvGrpSpPr>
        <p:grpSpPr>
          <a:xfrm>
            <a:off x="5034667" y="4127500"/>
            <a:ext cx="812723" cy="713408"/>
            <a:chOff x="5229178" y="4576652"/>
            <a:chExt cx="812723" cy="713408"/>
          </a:xfrm>
        </p:grpSpPr>
        <p:pic>
          <p:nvPicPr>
            <p:cNvPr id="114" name="Grafik 11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01" t="70258" r="70951" b="-2494"/>
            <a:stretch/>
          </p:blipFill>
          <p:spPr>
            <a:xfrm>
              <a:off x="5353682" y="4576652"/>
              <a:ext cx="575787" cy="613589"/>
            </a:xfrm>
            <a:prstGeom prst="rect">
              <a:avLst/>
            </a:prstGeom>
          </p:spPr>
        </p:pic>
        <p:sp>
          <p:nvSpPr>
            <p:cNvPr id="323" name="Textfeld 322"/>
            <p:cNvSpPr txBox="1"/>
            <p:nvPr/>
          </p:nvSpPr>
          <p:spPr>
            <a:xfrm>
              <a:off x="5229178" y="5166949"/>
              <a:ext cx="812723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Virtual Resources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4" name="Gruppieren 353"/>
          <p:cNvGrpSpPr/>
          <p:nvPr/>
        </p:nvGrpSpPr>
        <p:grpSpPr>
          <a:xfrm>
            <a:off x="5791125" y="1695557"/>
            <a:ext cx="2101850" cy="2226104"/>
            <a:chOff x="5864225" y="1757020"/>
            <a:chExt cx="2101850" cy="2226104"/>
          </a:xfrm>
        </p:grpSpPr>
        <p:sp>
          <p:nvSpPr>
            <p:cNvPr id="303" name="Rechteck 302"/>
            <p:cNvSpPr/>
            <p:nvPr/>
          </p:nvSpPr>
          <p:spPr>
            <a:xfrm>
              <a:off x="5929468" y="1981655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1</a:t>
              </a:r>
            </a:p>
          </p:txBody>
        </p:sp>
        <p:sp>
          <p:nvSpPr>
            <p:cNvPr id="283" name="Textfeld 282"/>
            <p:cNvSpPr txBox="1"/>
            <p:nvPr/>
          </p:nvSpPr>
          <p:spPr>
            <a:xfrm rot="5400000">
              <a:off x="6879193" y="3810155"/>
              <a:ext cx="12824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de-DE"/>
              </a:defPPr>
              <a:lvl1pPr algn="ct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000" b="1" dirty="0"/>
                <a:t>…</a:t>
              </a:r>
              <a:endParaRPr lang="en-US" b="1" dirty="0"/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5864225" y="1757020"/>
              <a:ext cx="2101850" cy="2226104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Modeling</a:t>
              </a:r>
            </a:p>
          </p:txBody>
        </p:sp>
        <p:grpSp>
          <p:nvGrpSpPr>
            <p:cNvPr id="332" name="Gruppieren 331"/>
            <p:cNvGrpSpPr/>
            <p:nvPr/>
          </p:nvGrpSpPr>
          <p:grpSpPr>
            <a:xfrm>
              <a:off x="6171126" y="2007055"/>
              <a:ext cx="520187" cy="806384"/>
              <a:chOff x="6171126" y="2007055"/>
              <a:chExt cx="520187" cy="806384"/>
            </a:xfrm>
          </p:grpSpPr>
          <p:sp>
            <p:nvSpPr>
              <p:cNvPr id="304" name="Rechteck 30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13" name="Textfeld 312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25" name="Textfeld 32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3" name="Gruppieren 332"/>
            <p:cNvGrpSpPr/>
            <p:nvPr/>
          </p:nvGrpSpPr>
          <p:grpSpPr>
            <a:xfrm>
              <a:off x="6760889" y="2007055"/>
              <a:ext cx="520187" cy="806384"/>
              <a:chOff x="6171126" y="2007055"/>
              <a:chExt cx="520187" cy="806384"/>
            </a:xfrm>
          </p:grpSpPr>
          <p:sp>
            <p:nvSpPr>
              <p:cNvPr id="334" name="Rechteck 333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5" name="Textfeld 334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36" name="Textfeld 335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37" name="Gruppieren 336"/>
            <p:cNvGrpSpPr/>
            <p:nvPr/>
          </p:nvGrpSpPr>
          <p:grpSpPr>
            <a:xfrm>
              <a:off x="7350652" y="2007055"/>
              <a:ext cx="520187" cy="806384"/>
              <a:chOff x="6171126" y="2007055"/>
              <a:chExt cx="520187" cy="806384"/>
            </a:xfrm>
          </p:grpSpPr>
          <p:sp>
            <p:nvSpPr>
              <p:cNvPr id="338" name="Rechteck 337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39" name="Textfeld 338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40" name="Textfeld 339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sp>
          <p:nvSpPr>
            <p:cNvPr id="341" name="Rechteck 340"/>
            <p:cNvSpPr/>
            <p:nvPr/>
          </p:nvSpPr>
          <p:spPr>
            <a:xfrm>
              <a:off x="5929468" y="2900904"/>
              <a:ext cx="1971519" cy="8572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36000" rtlCol="0" anchor="t"/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2</a:t>
              </a:r>
            </a:p>
          </p:txBody>
        </p:sp>
        <p:grpSp>
          <p:nvGrpSpPr>
            <p:cNvPr id="342" name="Gruppieren 341"/>
            <p:cNvGrpSpPr/>
            <p:nvPr/>
          </p:nvGrpSpPr>
          <p:grpSpPr>
            <a:xfrm>
              <a:off x="6171126" y="2926304"/>
              <a:ext cx="520187" cy="806384"/>
              <a:chOff x="6171126" y="2007055"/>
              <a:chExt cx="520187" cy="806384"/>
            </a:xfrm>
          </p:grpSpPr>
          <p:sp>
            <p:nvSpPr>
              <p:cNvPr id="343" name="Rechteck 342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1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Cutting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4" name="Textfeld 343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Surface</a:t>
                </a:r>
              </a:p>
            </p:txBody>
          </p:sp>
          <p:sp>
            <p:nvSpPr>
              <p:cNvPr id="345" name="Textfeld 344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Water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46" name="Gruppieren 345"/>
            <p:cNvGrpSpPr/>
            <p:nvPr/>
          </p:nvGrpSpPr>
          <p:grpSpPr>
            <a:xfrm>
              <a:off x="6760889" y="2926304"/>
              <a:ext cx="520187" cy="806384"/>
              <a:chOff x="6171126" y="2007055"/>
              <a:chExt cx="520187" cy="806384"/>
            </a:xfrm>
          </p:grpSpPr>
          <p:sp>
            <p:nvSpPr>
              <p:cNvPr id="347" name="Rechteck 346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2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Drilling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48" name="Textfeld 347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</a:p>
            </p:txBody>
          </p:sp>
          <p:sp>
            <p:nvSpPr>
              <p:cNvPr id="349" name="Textfeld 348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  <p:grpSp>
          <p:nvGrpSpPr>
            <p:cNvPr id="350" name="Gruppieren 349"/>
            <p:cNvGrpSpPr/>
            <p:nvPr/>
          </p:nvGrpSpPr>
          <p:grpSpPr>
            <a:xfrm>
              <a:off x="7350652" y="2926304"/>
              <a:ext cx="520187" cy="806384"/>
              <a:chOff x="6171126" y="2007055"/>
              <a:chExt cx="520187" cy="806384"/>
            </a:xfrm>
          </p:grpSpPr>
          <p:sp>
            <p:nvSpPr>
              <p:cNvPr id="351" name="Rechteck 350"/>
              <p:cNvSpPr/>
              <p:nvPr/>
            </p:nvSpPr>
            <p:spPr>
              <a:xfrm>
                <a:off x="6171126" y="2007055"/>
                <a:ext cx="520187" cy="806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r>
                  <a:rPr lang="en-US" sz="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RS 3</a:t>
                </a:r>
              </a:p>
              <a:p>
                <a:pPr algn="ctr"/>
                <a:endParaRPr lang="en-US" sz="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Milling</a:t>
                </a:r>
                <a:br>
                  <a:rPr lang="en-US" sz="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(Price, Time , CO2-e)</a:t>
                </a:r>
              </a:p>
            </p:txBody>
          </p:sp>
          <p:sp>
            <p:nvSpPr>
              <p:cNvPr id="352" name="Textfeld 351"/>
              <p:cNvSpPr txBox="1"/>
              <p:nvPr/>
            </p:nvSpPr>
            <p:spPr>
              <a:xfrm>
                <a:off x="6188728" y="2561043"/>
                <a:ext cx="483534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Abilities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Material</a:t>
                </a:r>
              </a:p>
              <a:p>
                <a:pPr marL="88900" indent="-88900">
                  <a:buFont typeface="Wingdings" panose="05000000000000000000" pitchFamily="2" charset="2"/>
                  <a:buChar char="ü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Size</a:t>
                </a:r>
              </a:p>
            </p:txBody>
          </p:sp>
          <p:sp>
            <p:nvSpPr>
              <p:cNvPr id="353" name="Textfeld 352"/>
              <p:cNvSpPr txBox="1"/>
              <p:nvPr/>
            </p:nvSpPr>
            <p:spPr>
              <a:xfrm>
                <a:off x="6188727" y="2304117"/>
                <a:ext cx="483535" cy="23640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wrap="square" lIns="18000" tIns="18000" rIns="0" bIns="18000" rtlCol="0" anchor="ctr">
                <a:spAutoFit/>
              </a:bodyPr>
              <a:lstStyle/>
              <a:p>
                <a:pPr algn="ctr"/>
                <a: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Consumables</a:t>
                </a:r>
                <a:br>
                  <a:rPr lang="en-US" sz="400" b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en-US" sz="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Coolant</a:t>
                </a:r>
              </a:p>
              <a:p>
                <a:pPr marL="90488" indent="-90488">
                  <a:buFont typeface="Courier New" panose="02070309020205020404" pitchFamily="49" charset="0"/>
                  <a:buChar char="o"/>
                </a:pPr>
                <a:r>
                  <a:rPr lang="en-US" sz="400" dirty="0">
                    <a:latin typeface="Arial" panose="020B0604020202020204" pitchFamily="34" charset="0"/>
                    <a:cs typeface="Arial" panose="020B0604020202020204" pitchFamily="34" charset="0"/>
                  </a:rPr>
                  <a:t>Waste</a:t>
                </a:r>
              </a:p>
            </p:txBody>
          </p:sp>
        </p:grpSp>
      </p:grpSp>
      <p:cxnSp>
        <p:nvCxnSpPr>
          <p:cNvPr id="355" name="Gerader Verbinder 354"/>
          <p:cNvCxnSpPr>
            <a:stCxn id="277" idx="0"/>
          </p:cNvCxnSpPr>
          <p:nvPr/>
        </p:nvCxnSpPr>
        <p:spPr>
          <a:xfrm flipH="1" flipV="1">
            <a:off x="5791125" y="3921661"/>
            <a:ext cx="1078637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r Verbinder 357"/>
          <p:cNvCxnSpPr>
            <a:stCxn id="277" idx="0"/>
          </p:cNvCxnSpPr>
          <p:nvPr/>
        </p:nvCxnSpPr>
        <p:spPr>
          <a:xfrm flipV="1">
            <a:off x="6869762" y="3921661"/>
            <a:ext cx="1023213" cy="31728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Pfeil nach oben und unten 361"/>
          <p:cNvSpPr/>
          <p:nvPr/>
        </p:nvSpPr>
        <p:spPr>
          <a:xfrm>
            <a:off x="5289894" y="1510180"/>
            <a:ext cx="383203" cy="2617319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Searching the “best” Solution*</a:t>
            </a:r>
          </a:p>
        </p:txBody>
      </p:sp>
      <p:sp>
        <p:nvSpPr>
          <p:cNvPr id="363" name="Textfeld 362"/>
          <p:cNvSpPr txBox="1"/>
          <p:nvPr/>
        </p:nvSpPr>
        <p:spPr>
          <a:xfrm>
            <a:off x="2436999" y="5255633"/>
            <a:ext cx="42479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*Which combination of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can execute all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with the defined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59283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450"/>
            <a:ext cx="4414435" cy="37274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254" y="198460"/>
            <a:ext cx="4463746" cy="50228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937000" y="3782495"/>
            <a:ext cx="743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9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8370"/>
            <a:ext cx="4241800" cy="509518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3"/>
          <a:srcRect r="6579"/>
          <a:stretch/>
        </p:blipFill>
        <p:spPr>
          <a:xfrm>
            <a:off x="4465440" y="1041400"/>
            <a:ext cx="4678560" cy="38163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5" name="Gerade Verbindung mit Pfeil 4"/>
          <p:cNvCxnSpPr/>
          <p:nvPr/>
        </p:nvCxnSpPr>
        <p:spPr>
          <a:xfrm>
            <a:off x="3867150" y="4315895"/>
            <a:ext cx="5982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16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058"/>
            <a:ext cx="4287998" cy="18216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7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Solution Space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886200" y="2525195"/>
            <a:ext cx="5695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92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63165" y="59961"/>
            <a:ext cx="1696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10" name="Rechteck 9"/>
          <p:cNvSpPr/>
          <p:nvPr/>
        </p:nvSpPr>
        <p:spPr>
          <a:xfrm>
            <a:off x="7686675" y="135552"/>
            <a:ext cx="1309688" cy="223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Starting Points</a:t>
            </a:r>
          </a:p>
        </p:txBody>
      </p:sp>
      <p:sp>
        <p:nvSpPr>
          <p:cNvPr id="11" name="Rechteck 10"/>
          <p:cNvSpPr/>
          <p:nvPr/>
        </p:nvSpPr>
        <p:spPr>
          <a:xfrm>
            <a:off x="7686675" y="438620"/>
            <a:ext cx="1309688" cy="223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Customer</a:t>
            </a:r>
          </a:p>
        </p:txBody>
      </p:sp>
      <p:sp>
        <p:nvSpPr>
          <p:cNvPr id="15" name="Rechteck 14"/>
          <p:cNvSpPr/>
          <p:nvPr/>
        </p:nvSpPr>
        <p:spPr>
          <a:xfrm>
            <a:off x="7686675" y="741688"/>
            <a:ext cx="1309688" cy="2238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 by Service Provider</a:t>
            </a:r>
          </a:p>
        </p:txBody>
      </p:sp>
      <p:sp>
        <p:nvSpPr>
          <p:cNvPr id="19" name="Rechteck 18"/>
          <p:cNvSpPr/>
          <p:nvPr/>
        </p:nvSpPr>
        <p:spPr>
          <a:xfrm>
            <a:off x="2365666" y="91059"/>
            <a:ext cx="570111" cy="505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ihandform 5"/>
          <p:cNvSpPr/>
          <p:nvPr/>
        </p:nvSpPr>
        <p:spPr>
          <a:xfrm>
            <a:off x="4243899" y="1265783"/>
            <a:ext cx="4414132" cy="4115812"/>
          </a:xfrm>
          <a:custGeom>
            <a:avLst/>
            <a:gdLst>
              <a:gd name="connsiteX0" fmla="*/ 1770647 w 5708984"/>
              <a:gd name="connsiteY0" fmla="*/ 0 h 5183938"/>
              <a:gd name="connsiteX1" fmla="*/ 5708984 w 5708984"/>
              <a:gd name="connsiteY1" fmla="*/ 0 h 5183938"/>
              <a:gd name="connsiteX2" fmla="*/ 5708984 w 5708984"/>
              <a:gd name="connsiteY2" fmla="*/ 2891923 h 5183938"/>
              <a:gd name="connsiteX3" fmla="*/ 5708984 w 5708984"/>
              <a:gd name="connsiteY3" fmla="*/ 2891924 h 5183938"/>
              <a:gd name="connsiteX4" fmla="*/ 5708984 w 5708984"/>
              <a:gd name="connsiteY4" fmla="*/ 5183938 h 5183938"/>
              <a:gd name="connsiteX5" fmla="*/ 0 w 5708984"/>
              <a:gd name="connsiteY5" fmla="*/ 5183938 h 5183938"/>
              <a:gd name="connsiteX6" fmla="*/ 0 w 5708984"/>
              <a:gd name="connsiteY6" fmla="*/ 2891923 h 5183938"/>
              <a:gd name="connsiteX7" fmla="*/ 1770647 w 5708984"/>
              <a:gd name="connsiteY7" fmla="*/ 2891923 h 518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08984" h="5183938">
                <a:moveTo>
                  <a:pt x="1770647" y="0"/>
                </a:moveTo>
                <a:lnTo>
                  <a:pt x="5708984" y="0"/>
                </a:lnTo>
                <a:lnTo>
                  <a:pt x="5708984" y="2891923"/>
                </a:lnTo>
                <a:lnTo>
                  <a:pt x="5708984" y="2891924"/>
                </a:lnTo>
                <a:lnTo>
                  <a:pt x="5708984" y="5183938"/>
                </a:lnTo>
                <a:lnTo>
                  <a:pt x="0" y="5183938"/>
                </a:lnTo>
                <a:lnTo>
                  <a:pt x="0" y="2891923"/>
                </a:lnTo>
                <a:lnTo>
                  <a:pt x="1770647" y="289192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05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</a:p>
        </p:txBody>
      </p:sp>
      <p:sp>
        <p:nvSpPr>
          <p:cNvPr id="18" name="Rechteck 17"/>
          <p:cNvSpPr/>
          <p:nvPr/>
        </p:nvSpPr>
        <p:spPr>
          <a:xfrm>
            <a:off x="1215727" y="4685634"/>
            <a:ext cx="649149" cy="9523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532089" y="1918004"/>
            <a:ext cx="691907" cy="8124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645960" y="2006113"/>
            <a:ext cx="746445" cy="645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990600" y="3667210"/>
            <a:ext cx="1092602" cy="7774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072550" y="635254"/>
            <a:ext cx="932909" cy="658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11297" y="2835365"/>
            <a:ext cx="746445" cy="693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9961"/>
            <a:ext cx="7668635" cy="559745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585858" y="1966594"/>
            <a:ext cx="586956" cy="70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769411" y="5019926"/>
            <a:ext cx="664697" cy="3012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275977" y="4747828"/>
            <a:ext cx="520874" cy="84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5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291571"/>
            <a:ext cx="7886700" cy="1104636"/>
          </a:xfrm>
        </p:spPr>
        <p:txBody>
          <a:bodyPr/>
          <a:lstStyle/>
          <a:p>
            <a:r>
              <a:rPr lang="en-US" b="1" dirty="0"/>
              <a:t>Multi Criteria Decision Analysis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combination of Resource Skills can execute all </a:t>
            </a:r>
            <a:br>
              <a:rPr lang="en-US" dirty="0"/>
            </a:br>
            <a:r>
              <a:rPr lang="en-US" dirty="0"/>
              <a:t>Part Manufacturing Process Steps with the defined Constraints and has the “best” evaluation criteria (price, time, CO2-e, …)?</a:t>
            </a:r>
          </a:p>
        </p:txBody>
      </p:sp>
    </p:spTree>
    <p:extLst>
      <p:ext uri="{BB962C8B-B14F-4D97-AF65-F5344CB8AC3E}">
        <p14:creationId xmlns:p14="http://schemas.microsoft.com/office/powerpoint/2010/main" val="16129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3164" y="59961"/>
            <a:ext cx="234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Searching the Solution Space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227" y="549176"/>
            <a:ext cx="8295813" cy="461664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We search for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match the required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process step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 (PMPS)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resource_skill.skill.process_step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part_manufacturing_process_step.process_step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are defined, we check if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 skill (RS)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matches the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in dependence of the defined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constraint.operator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“&lt;":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		if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constraint.value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		fulfilled = True</a:t>
            </a:r>
          </a:p>
          <a:p>
            <a:pPr lvl="1"/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elif</a:t>
            </a:r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Then we have the information for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part manufacturing process step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resources skill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is possible.</a:t>
            </a: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If one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de-DE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this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 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can not be manufactured and is removed from the solution space.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Possibility1:	|-----PMPS1------|  |-----PMPS2------|  |------PMPS3-------|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[RS8, RS10, RS5]]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 Possibility2: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|-----PMPS1------|  |-----PMPS2------|  |------</a:t>
            </a:r>
            <a:r>
              <a:rPr lang="de-DE" altLang="de-DE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PMPS3</a:t>
            </a: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------|</a:t>
            </a:r>
            <a:b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[[RS1, RS3, RS4], [RS6, RS7, RS9], [                            ]]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altLang="de-DE" sz="1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Using this information, we create all possible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permutations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A permutation is a unique combination of </a:t>
            </a:r>
            <a:r>
              <a:rPr lang="en-US" alt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resource_skills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which fulfill all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PMPS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of a </a:t>
            </a:r>
            <a:r>
              <a:rPr lang="en-US" alt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manufacturing possibility</a:t>
            </a:r>
            <a: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de-DE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Permutation1: [RS1, RS6, RS8]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Permutation2: [RS1, RS6, RS10]</a:t>
            </a:r>
          </a:p>
          <a:p>
            <a:r>
              <a:rPr lang="en-US" altLang="de-DE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…</a:t>
            </a:r>
          </a:p>
          <a:p>
            <a:endParaRPr lang="en-US" alt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we calculate the meta data for each </a:t>
                </a: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have:</a:t>
                </a:r>
              </a:p>
              <a:p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Price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CO2-e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de-DE" sz="1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???</a:t>
                </a:r>
              </a:p>
              <a:p>
                <a:pPr lvl="0"/>
                <a:endParaRPr lang="en-US" altLang="de-DE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Subsequently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we evaluate and rank the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permutations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Currently we have two functions: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Regarding one meta information (e.g. lowest price).</a:t>
                </a:r>
              </a:p>
              <a:p>
                <a:pPr marL="228600" lvl="0" indent="-228600">
                  <a:buAutoNum type="arabicPeriod"/>
                </a:pPr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28600" lvl="0" indent="-228600">
                  <a:buAutoNum type="arabicPeriod"/>
                </a:pPr>
                <a:r>
                  <a:rPr lang="en-US" altLang="de-DE" sz="1000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lowest sum of the normalized and weighted meta data.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Rescale the range of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(price, time, co2-e) to be in the range [0, 1] with 0 the lowest and 1 the highest value by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sz="1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de-DE" altLang="de-DE" sz="1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altLang="de-DE" sz="10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  <m:r>
                              <a:rPr lang="de-DE" altLang="de-DE" sz="1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altLang="de-DE" sz="1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altLang="de-DE" sz="1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de-DE" altLang="de-DE" sz="1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max</m:t>
                        </m:r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altLang="de-DE" sz="1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(Min-Max Normalization)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weighted value for each feature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altLang="de-DE" sz="1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de-DE" altLang="de-DE" sz="1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𝑤𝑒𝑖𝑔h𝑡𝑒𝑑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de-DE" altLang="de-DE" sz="1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__</m:t>
                      </m:r>
                      <m:r>
                        <a:rPr lang="de-DE" altLang="de-DE" sz="1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𝑖𝑚𝑝𝑜𝑟𝑡𝑎𝑛𝑐𝑒</m:t>
                      </m:r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Calculate the comparative value for each </a:t>
                </a:r>
                <a:r>
                  <a:rPr lang="en-US" altLang="de-DE" sz="1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permutation</a:t>
                </a:r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by</a:t>
                </a:r>
                <a:endParaRPr lang="de-DE" altLang="de-DE" sz="1000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altLang="de-DE" sz="1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__</m:t>
                          </m:r>
                          <m:r>
                            <a:rPr lang="de-DE" altLang="de-DE" sz="1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𝑤𝑒𝑖𝑔h𝑡𝑒𝑑</m:t>
                          </m:r>
                        </m:e>
                      </m:nary>
                    </m:oMath>
                  </m:oMathPara>
                </a14:m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endParaRPr lang="en-US" altLang="de-DE" sz="1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altLang="de-DE" sz="1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Rank the permutations by their comparative value.</a:t>
                </a: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" y="530270"/>
                <a:ext cx="3835256" cy="5220660"/>
              </a:xfrm>
              <a:prstGeom prst="rect">
                <a:avLst/>
              </a:prstGeom>
              <a:blipFill rotWithShape="0">
                <a:blip r:embed="rId2"/>
                <a:stretch>
                  <a:fillRect b="-4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/>
          <p:cNvSpPr txBox="1"/>
          <p:nvPr/>
        </p:nvSpPr>
        <p:spPr>
          <a:xfrm>
            <a:off x="63165" y="59961"/>
            <a:ext cx="196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 and Ranking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91" y="66413"/>
            <a:ext cx="4688209" cy="46545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/>
              <p:cNvSpPr/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hteck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00" y="3790950"/>
                <a:ext cx="216000" cy="869950"/>
              </a:xfrm>
              <a:prstGeom prst="rect">
                <a:avLst/>
              </a:prstGeom>
              <a:blipFill rotWithShape="0">
                <a:blip r:embed="rId4"/>
                <a:stretch>
                  <a:fillRect l="-115789" t="-34483" r="-6315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/>
              <p:cNvSpPr/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hteck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50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/>
              <p:cNvSpPr/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hteck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775" y="3790950"/>
                <a:ext cx="216000" cy="869950"/>
              </a:xfrm>
              <a:prstGeom prst="rect">
                <a:avLst/>
              </a:prstGeom>
              <a:blipFill rotWithShape="0">
                <a:blip r:embed="rId5"/>
                <a:stretch>
                  <a:fillRect l="-118919" t="-34483" r="-6756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winkelte Verbindung 12"/>
          <p:cNvCxnSpPr>
            <a:stCxn id="9" idx="0"/>
          </p:cNvCxnSpPr>
          <p:nvPr/>
        </p:nvCxnSpPr>
        <p:spPr>
          <a:xfrm rot="16200000" flipV="1">
            <a:off x="5838850" y="1889100"/>
            <a:ext cx="2527300" cy="12764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15"/>
          <p:cNvCxnSpPr>
            <a:stCxn id="10" idx="0"/>
          </p:cNvCxnSpPr>
          <p:nvPr/>
        </p:nvCxnSpPr>
        <p:spPr>
          <a:xfrm rot="16200000" flipV="1">
            <a:off x="6121425" y="1924025"/>
            <a:ext cx="2209800" cy="152405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1" idx="0"/>
          </p:cNvCxnSpPr>
          <p:nvPr/>
        </p:nvCxnSpPr>
        <p:spPr>
          <a:xfrm rot="16200000" flipV="1">
            <a:off x="6415088" y="1973262"/>
            <a:ext cx="1866900" cy="1768475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eschweifte Klammer links 25"/>
          <p:cNvSpPr/>
          <p:nvPr/>
        </p:nvSpPr>
        <p:spPr>
          <a:xfrm>
            <a:off x="4284292" y="2686049"/>
            <a:ext cx="46359" cy="82550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Gewinkelte Verbindung 26"/>
          <p:cNvCxnSpPr>
            <a:stCxn id="26" idx="1"/>
          </p:cNvCxnSpPr>
          <p:nvPr/>
        </p:nvCxnSpPr>
        <p:spPr>
          <a:xfrm rot="10800000" flipH="1" flipV="1">
            <a:off x="4284292" y="3098800"/>
            <a:ext cx="198808" cy="1079500"/>
          </a:xfrm>
          <a:prstGeom prst="bentConnector4">
            <a:avLst>
              <a:gd name="adj1" fmla="val -41522"/>
              <a:gd name="adj2" fmla="val 100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 rot="16200000">
            <a:off x="3418182" y="3515439"/>
            <a:ext cx="1270000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consumables of each RS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75200" y="5038463"/>
            <a:ext cx="4368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soon:</a:t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de-DE" sz="1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Importance Through </a:t>
            </a:r>
            <a:r>
              <a:rPr lang="en-US" altLang="de-DE" sz="1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Intercriteria</a:t>
            </a:r>
            <a:r>
              <a:rPr lang="en-US" altLang="de-DE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Correlation)</a:t>
            </a:r>
            <a:endParaRPr lang="en-US" altLang="de-DE" sz="1000" u="sng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93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351" y="285750"/>
            <a:ext cx="4029299" cy="51435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44361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09" y="285750"/>
            <a:ext cx="5431382" cy="51435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63165" y="330869"/>
            <a:ext cx="1696453" cy="254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3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6199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5538"/>
              </p:ext>
            </p:extLst>
          </p:nvPr>
        </p:nvGraphicFramePr>
        <p:xfrm>
          <a:off x="6764305" y="-229301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194877"/>
              </p:ext>
            </p:extLst>
          </p:nvPr>
        </p:nvGraphicFramePr>
        <p:xfrm>
          <a:off x="6768956" y="487543"/>
          <a:ext cx="187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8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55080"/>
              </p:ext>
            </p:extLst>
          </p:nvPr>
        </p:nvGraphicFramePr>
        <p:xfrm>
          <a:off x="4780772" y="48464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98612"/>
              </p:ext>
            </p:extLst>
          </p:nvPr>
        </p:nvGraphicFramePr>
        <p:xfrm>
          <a:off x="4780772" y="1499690"/>
          <a:ext cx="1440000" cy="19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abilities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skill_consumables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762034"/>
              </p:ext>
            </p:extLst>
          </p:nvPr>
        </p:nvGraphicFramePr>
        <p:xfrm>
          <a:off x="422572" y="1672363"/>
          <a:ext cx="144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27540"/>
              </p:ext>
            </p:extLst>
          </p:nvPr>
        </p:nvGraphicFramePr>
        <p:xfrm>
          <a:off x="422572" y="3781503"/>
          <a:ext cx="1440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84262"/>
              </p:ext>
            </p:extLst>
          </p:nvPr>
        </p:nvGraphicFramePr>
        <p:xfrm>
          <a:off x="422572" y="4723778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645740"/>
              </p:ext>
            </p:extLst>
          </p:nvPr>
        </p:nvGraphicFramePr>
        <p:xfrm>
          <a:off x="2387178" y="3781503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668841"/>
              </p:ext>
            </p:extLst>
          </p:nvPr>
        </p:nvGraphicFramePr>
        <p:xfrm>
          <a:off x="2382527" y="4633778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26472"/>
              </p:ext>
            </p:extLst>
          </p:nvPr>
        </p:nvGraphicFramePr>
        <p:xfrm>
          <a:off x="2377875" y="5389082"/>
          <a:ext cx="1872000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part_manufacturing_process_steps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32597"/>
              </p:ext>
            </p:extLst>
          </p:nvPr>
        </p:nvGraphicFramePr>
        <p:xfrm>
          <a:off x="4780772" y="3781503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resource_skills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32996"/>
              </p:ext>
            </p:extLst>
          </p:nvPr>
        </p:nvGraphicFramePr>
        <p:xfrm>
          <a:off x="6768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part_manufacturing_process_step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77478"/>
              </p:ext>
            </p:extLst>
          </p:nvPr>
        </p:nvGraphicFramePr>
        <p:xfrm>
          <a:off x="6683231" y="4630920"/>
          <a:ext cx="2052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PartManufacturingProcessStep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endParaRPr lang="en-US" sz="800" b="1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constraints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700305" y="130699"/>
            <a:ext cx="56" cy="23433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 flipV="1">
            <a:off x="6346993" y="846093"/>
            <a:ext cx="421963" cy="14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V="1">
            <a:off x="5500772" y="1327186"/>
            <a:ext cx="463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500772" y="3597829"/>
            <a:ext cx="463" cy="1836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704956" y="1207543"/>
            <a:ext cx="167" cy="10706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705123" y="3600065"/>
            <a:ext cx="4108" cy="103085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7" y="4903629"/>
            <a:ext cx="2306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13" idx="3"/>
            <a:endCxn id="207" idx="1"/>
          </p:cNvCxnSpPr>
          <p:nvPr/>
        </p:nvCxnSpPr>
        <p:spPr>
          <a:xfrm flipV="1">
            <a:off x="1862572" y="4903629"/>
            <a:ext cx="401894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318471" y="4439948"/>
            <a:ext cx="56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>
            <a:stCxn id="13" idx="0"/>
            <a:endCxn id="209" idx="1"/>
          </p:cNvCxnSpPr>
          <p:nvPr/>
        </p:nvCxnSpPr>
        <p:spPr>
          <a:xfrm flipV="1">
            <a:off x="1142572" y="4434264"/>
            <a:ext cx="3697" cy="289514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142572" y="3409796"/>
            <a:ext cx="2152" cy="37170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82"/>
          <p:cNvCxnSpPr>
            <a:stCxn id="13" idx="2"/>
            <a:endCxn id="196" idx="3"/>
          </p:cNvCxnSpPr>
          <p:nvPr/>
        </p:nvCxnSpPr>
        <p:spPr>
          <a:xfrm rot="5400000" flipH="1" flipV="1">
            <a:off x="2832178" y="-844963"/>
            <a:ext cx="4239135" cy="7618348"/>
          </a:xfrm>
          <a:prstGeom prst="bentConnector4">
            <a:avLst>
              <a:gd name="adj1" fmla="val -22829"/>
              <a:gd name="adj2" fmla="val 103001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35270" y="2756513"/>
            <a:ext cx="712898" cy="133708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>
            <a:off x="4249875" y="5659082"/>
            <a:ext cx="2313621" cy="79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10" idx="1"/>
            <a:endCxn id="193" idx="3"/>
          </p:cNvCxnSpPr>
          <p:nvPr/>
        </p:nvCxnSpPr>
        <p:spPr>
          <a:xfrm flipH="1" flipV="1">
            <a:off x="1988689" y="2487521"/>
            <a:ext cx="2792083" cy="2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038124" y="36462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602040" y="1351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495631" y="34262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5" name="Textfeld 164"/>
          <p:cNvSpPr txBox="1"/>
          <p:nvPr/>
        </p:nvSpPr>
        <p:spPr>
          <a:xfrm>
            <a:off x="8752092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612028" y="121527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692141" y="72153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323546" y="72153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498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301012" y="347956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397426" y="136831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395728" y="3649752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301012" y="121527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660260" y="235002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563899" y="293887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199737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93844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9" name="Textfeld 178"/>
          <p:cNvSpPr txBox="1"/>
          <p:nvPr/>
        </p:nvSpPr>
        <p:spPr>
          <a:xfrm>
            <a:off x="940340" y="4334019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113708" y="433401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246382" y="36458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207118" y="4495898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3" name="Textfeld 182"/>
          <p:cNvSpPr txBox="1"/>
          <p:nvPr/>
        </p:nvSpPr>
        <p:spPr>
          <a:xfrm>
            <a:off x="1035364" y="458815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601459" y="446752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495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452860" y="477390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448098" y="553597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1" y="477637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1" y="550791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1910214" y="477390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2155628" y="4769187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92" name="Textfeld 191"/>
          <p:cNvSpPr txBox="1"/>
          <p:nvPr/>
        </p:nvSpPr>
        <p:spPr>
          <a:xfrm>
            <a:off x="1038137" y="509629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1880689" y="245152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aute 195"/>
          <p:cNvSpPr/>
          <p:nvPr/>
        </p:nvSpPr>
        <p:spPr>
          <a:xfrm>
            <a:off x="8652920" y="80864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563496" y="562387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561420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aute 206"/>
          <p:cNvSpPr/>
          <p:nvPr/>
        </p:nvSpPr>
        <p:spPr>
          <a:xfrm>
            <a:off x="2264466" y="48676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aute 208"/>
          <p:cNvSpPr/>
          <p:nvPr/>
        </p:nvSpPr>
        <p:spPr>
          <a:xfrm rot="16200000">
            <a:off x="1092269" y="4344264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264471" y="4349948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447235" y="3507829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447235" y="123718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646361" y="38303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651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651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660260" y="303260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09072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238993" y="81009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89040"/>
              </p:ext>
            </p:extLst>
          </p:nvPr>
        </p:nvGraphicFramePr>
        <p:xfrm>
          <a:off x="422572" y="-22930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2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602973"/>
              </p:ext>
            </p:extLst>
          </p:nvPr>
        </p:nvGraphicFramePr>
        <p:xfrm>
          <a:off x="6510305" y="-20797"/>
          <a:ext cx="1872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931821"/>
              </p:ext>
            </p:extLst>
          </p:nvPr>
        </p:nvGraphicFramePr>
        <p:xfrm>
          <a:off x="6514956" y="899023"/>
          <a:ext cx="1872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data_type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category: Category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43712"/>
              </p:ext>
            </p:extLst>
          </p:nvPr>
        </p:nvGraphicFramePr>
        <p:xfrm>
          <a:off x="4499188" y="896123"/>
          <a:ext cx="1594584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0034"/>
              </p:ext>
            </p:extLst>
          </p:nvPr>
        </p:nvGraphicFramePr>
        <p:xfrm>
          <a:off x="4499188" y="1911170"/>
          <a:ext cx="1594584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5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variable_time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resource: Resource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skill: Skill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17389"/>
              </p:ext>
            </p:extLst>
          </p:nvPr>
        </p:nvGraphicFramePr>
        <p:xfrm>
          <a:off x="902631" y="1672363"/>
          <a:ext cx="1530117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ResourceSkillConsumable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fixed_co2: Float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variable_co2: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variable_price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consumable: Consumable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resource_skill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ResourceSkill</a:t>
                      </a:r>
                      <a:endParaRPr lang="en-US" sz="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65071"/>
              </p:ext>
            </p:extLst>
          </p:nvPr>
        </p:nvGraphicFramePr>
        <p:xfrm>
          <a:off x="902631" y="3842806"/>
          <a:ext cx="153011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0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Consumable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884444"/>
              </p:ext>
            </p:extLst>
          </p:nvPr>
        </p:nvGraphicFramePr>
        <p:xfrm>
          <a:off x="2653179" y="3842806"/>
          <a:ext cx="1605997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59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558277"/>
              </p:ext>
            </p:extLst>
          </p:nvPr>
        </p:nvGraphicFramePr>
        <p:xfrm>
          <a:off x="2652140" y="4695081"/>
          <a:ext cx="1602386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2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manufacturing_process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 Unit</a:t>
                      </a:r>
                      <a:endParaRPr lang="en-US" sz="800" b="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99516"/>
              </p:ext>
            </p:extLst>
          </p:nvPr>
        </p:nvGraphicFramePr>
        <p:xfrm>
          <a:off x="2654796" y="5450385"/>
          <a:ext cx="1595078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5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File</a:t>
                      </a:r>
                    </a:p>
                  </a:txBody>
                  <a:tcPr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5227"/>
              </p:ext>
            </p:extLst>
          </p:nvPr>
        </p:nvGraphicFramePr>
        <p:xfrm>
          <a:off x="4482510" y="3845269"/>
          <a:ext cx="1611262" cy="5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Resource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manufacturer: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71776"/>
              </p:ext>
            </p:extLst>
          </p:nvPr>
        </p:nvGraphicFramePr>
        <p:xfrm>
          <a:off x="6514956" y="2399568"/>
          <a:ext cx="187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Constraint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operator: Operator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optional: Boolean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value: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part_process_step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8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requirement: Requirement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31636"/>
              </p:ext>
            </p:extLst>
          </p:nvPr>
        </p:nvGraphicFramePr>
        <p:xfrm>
          <a:off x="6429230" y="4692223"/>
          <a:ext cx="2052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PartProcessStep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required_quantity</a:t>
                      </a:r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Float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manufacturing_possibility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manufacturing_sequence_number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Integer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part: Part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process_step</a:t>
                      </a:r>
                      <a:r>
                        <a:rPr lang="en-US" sz="8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r>
                        <a:rPr lang="en-US" sz="800" b="0" i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800" b="0" i="0" baseline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ProcessStep</a:t>
                      </a:r>
                      <a:endParaRPr lang="en-US" sz="8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21" name="Gerader Verbinder 20"/>
          <p:cNvCxnSpPr>
            <a:stCxn id="5" idx="2"/>
            <a:endCxn id="217" idx="3"/>
          </p:cNvCxnSpPr>
          <p:nvPr/>
        </p:nvCxnSpPr>
        <p:spPr>
          <a:xfrm>
            <a:off x="7446305" y="339203"/>
            <a:ext cx="56" cy="43731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1"/>
            <a:endCxn id="227" idx="3"/>
          </p:cNvCxnSpPr>
          <p:nvPr/>
        </p:nvCxnSpPr>
        <p:spPr>
          <a:xfrm flipH="1">
            <a:off x="6219993" y="1349023"/>
            <a:ext cx="29496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0"/>
            <a:endCxn id="216" idx="1"/>
          </p:cNvCxnSpPr>
          <p:nvPr/>
        </p:nvCxnSpPr>
        <p:spPr>
          <a:xfrm flipH="1" flipV="1">
            <a:off x="5295825" y="1738666"/>
            <a:ext cx="655" cy="17250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7" idx="0"/>
            <a:endCxn id="214" idx="1"/>
          </p:cNvCxnSpPr>
          <p:nvPr/>
        </p:nvCxnSpPr>
        <p:spPr>
          <a:xfrm flipV="1">
            <a:off x="5288141" y="3666091"/>
            <a:ext cx="368" cy="17917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8" idx="2"/>
            <a:endCxn id="218" idx="3"/>
          </p:cNvCxnSpPr>
          <p:nvPr/>
        </p:nvCxnSpPr>
        <p:spPr>
          <a:xfrm>
            <a:off x="7450956" y="1799023"/>
            <a:ext cx="167" cy="479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9" idx="0"/>
            <a:endCxn id="219" idx="1"/>
          </p:cNvCxnSpPr>
          <p:nvPr/>
        </p:nvCxnSpPr>
        <p:spPr>
          <a:xfrm flipH="1" flipV="1">
            <a:off x="7451123" y="3600065"/>
            <a:ext cx="4107" cy="109215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3"/>
            <a:endCxn id="202" idx="1"/>
          </p:cNvCxnSpPr>
          <p:nvPr/>
        </p:nvCxnSpPr>
        <p:spPr>
          <a:xfrm flipV="1">
            <a:off x="4254526" y="4964932"/>
            <a:ext cx="2052893" cy="14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5" idx="0"/>
            <a:endCxn id="212" idx="1"/>
          </p:cNvCxnSpPr>
          <p:nvPr/>
        </p:nvCxnSpPr>
        <p:spPr>
          <a:xfrm flipH="1" flipV="1">
            <a:off x="3452259" y="4501251"/>
            <a:ext cx="1074" cy="1938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2" idx="0"/>
            <a:endCxn id="221" idx="1"/>
          </p:cNvCxnSpPr>
          <p:nvPr/>
        </p:nvCxnSpPr>
        <p:spPr>
          <a:xfrm flipV="1">
            <a:off x="1667689" y="3409796"/>
            <a:ext cx="1545" cy="43301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85"/>
          <p:cNvCxnSpPr>
            <a:stCxn id="14" idx="0"/>
            <a:endCxn id="220" idx="1"/>
          </p:cNvCxnSpPr>
          <p:nvPr/>
        </p:nvCxnSpPr>
        <p:spPr>
          <a:xfrm rot="5400000" flipH="1" flipV="1">
            <a:off x="3627303" y="3095600"/>
            <a:ext cx="576081" cy="918333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6" idx="3"/>
            <a:endCxn id="201" idx="1"/>
          </p:cNvCxnSpPr>
          <p:nvPr/>
        </p:nvCxnSpPr>
        <p:spPr>
          <a:xfrm flipV="1">
            <a:off x="4249874" y="5629901"/>
            <a:ext cx="2059621" cy="4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endCxn id="193" idx="3"/>
          </p:cNvCxnSpPr>
          <p:nvPr/>
        </p:nvCxnSpPr>
        <p:spPr>
          <a:xfrm flipH="1" flipV="1">
            <a:off x="2553664" y="2518363"/>
            <a:ext cx="1936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/>
          <p:cNvSpPr txBox="1"/>
          <p:nvPr/>
        </p:nvSpPr>
        <p:spPr>
          <a:xfrm>
            <a:off x="1562633" y="37075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3" name="Textfeld 162"/>
          <p:cNvSpPr txBox="1"/>
          <p:nvPr/>
        </p:nvSpPr>
        <p:spPr>
          <a:xfrm>
            <a:off x="7348040" y="3436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4" name="Textfeld 163"/>
          <p:cNvSpPr txBox="1"/>
          <p:nvPr/>
        </p:nvSpPr>
        <p:spPr>
          <a:xfrm>
            <a:off x="7241631" y="75410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66" name="Textfeld 165"/>
          <p:cNvSpPr txBox="1"/>
          <p:nvPr/>
        </p:nvSpPr>
        <p:spPr>
          <a:xfrm>
            <a:off x="7358028" y="181821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7" name="Textfeld 166"/>
          <p:cNvSpPr txBox="1"/>
          <p:nvPr/>
        </p:nvSpPr>
        <p:spPr>
          <a:xfrm>
            <a:off x="6438141" y="1205769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8" name="Textfeld 167"/>
          <p:cNvSpPr txBox="1"/>
          <p:nvPr/>
        </p:nvSpPr>
        <p:spPr>
          <a:xfrm>
            <a:off x="6188210" y="120791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7244417" y="22687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5088286" y="3547830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5189635" y="1779796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3" name="Textfeld 172"/>
          <p:cNvSpPr txBox="1"/>
          <p:nvPr/>
        </p:nvSpPr>
        <p:spPr>
          <a:xfrm>
            <a:off x="5183002" y="3718014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4" name="Textfeld 173"/>
          <p:cNvSpPr txBox="1"/>
          <p:nvPr/>
        </p:nvSpPr>
        <p:spPr>
          <a:xfrm>
            <a:off x="5093221" y="162675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5" name="Textfeld 174"/>
          <p:cNvSpPr txBox="1"/>
          <p:nvPr/>
        </p:nvSpPr>
        <p:spPr>
          <a:xfrm>
            <a:off x="4394106" y="2344265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4278149" y="3350356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7" name="Textfeld 176"/>
          <p:cNvSpPr txBox="1"/>
          <p:nvPr/>
        </p:nvSpPr>
        <p:spPr>
          <a:xfrm>
            <a:off x="2477438" y="2350022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78" name="Textfeld 177"/>
          <p:cNvSpPr txBox="1"/>
          <p:nvPr/>
        </p:nvSpPr>
        <p:spPr>
          <a:xfrm>
            <a:off x="1462956" y="330471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3247496" y="4395321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3345900" y="3707180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2" name="Textfeld 181"/>
          <p:cNvSpPr txBox="1"/>
          <p:nvPr/>
        </p:nvSpPr>
        <p:spPr>
          <a:xfrm>
            <a:off x="3340906" y="4557201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4" name="Textfeld 183"/>
          <p:cNvSpPr txBox="1"/>
          <p:nvPr/>
        </p:nvSpPr>
        <p:spPr>
          <a:xfrm>
            <a:off x="7347458" y="452882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5" name="Textfeld 184"/>
          <p:cNvSpPr txBox="1"/>
          <p:nvPr/>
        </p:nvSpPr>
        <p:spPr>
          <a:xfrm>
            <a:off x="7241631" y="3506828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98859" y="4835203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7" name="Textfeld 186"/>
          <p:cNvSpPr txBox="1"/>
          <p:nvPr/>
        </p:nvSpPr>
        <p:spPr>
          <a:xfrm>
            <a:off x="6194097" y="5505994"/>
            <a:ext cx="155492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4292740" y="4837677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9" name="Textfeld 188"/>
          <p:cNvSpPr txBox="1"/>
          <p:nvPr/>
        </p:nvSpPr>
        <p:spPr>
          <a:xfrm>
            <a:off x="4292740" y="5505993"/>
            <a:ext cx="57708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93" name="Raute 192"/>
          <p:cNvSpPr/>
          <p:nvPr/>
        </p:nvSpPr>
        <p:spPr>
          <a:xfrm>
            <a:off x="2445664" y="248236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aute 200"/>
          <p:cNvSpPr/>
          <p:nvPr/>
        </p:nvSpPr>
        <p:spPr>
          <a:xfrm>
            <a:off x="6309495" y="559390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aute 201"/>
          <p:cNvSpPr/>
          <p:nvPr/>
        </p:nvSpPr>
        <p:spPr>
          <a:xfrm>
            <a:off x="6307419" y="4928932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aute 211"/>
          <p:cNvSpPr/>
          <p:nvPr/>
        </p:nvSpPr>
        <p:spPr>
          <a:xfrm rot="16200000">
            <a:off x="3398259" y="441125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aute 213"/>
          <p:cNvSpPr/>
          <p:nvPr/>
        </p:nvSpPr>
        <p:spPr>
          <a:xfrm rot="16200000">
            <a:off x="5234509" y="3576091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aute 215"/>
          <p:cNvSpPr/>
          <p:nvPr/>
        </p:nvSpPr>
        <p:spPr>
          <a:xfrm rot="16200000">
            <a:off x="5241825" y="164866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aute 216"/>
          <p:cNvSpPr/>
          <p:nvPr/>
        </p:nvSpPr>
        <p:spPr>
          <a:xfrm rot="16200000">
            <a:off x="7392361" y="79451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aute 217"/>
          <p:cNvSpPr/>
          <p:nvPr/>
        </p:nvSpPr>
        <p:spPr>
          <a:xfrm rot="16200000">
            <a:off x="7397123" y="2296177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aute 218"/>
          <p:cNvSpPr/>
          <p:nvPr/>
        </p:nvSpPr>
        <p:spPr>
          <a:xfrm rot="16200000">
            <a:off x="7397123" y="351006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aute 219"/>
          <p:cNvSpPr/>
          <p:nvPr/>
        </p:nvSpPr>
        <p:spPr>
          <a:xfrm>
            <a:off x="4374510" y="3230725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aute 220"/>
          <p:cNvSpPr/>
          <p:nvPr/>
        </p:nvSpPr>
        <p:spPr>
          <a:xfrm rot="16200000">
            <a:off x="1615234" y="3319796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aute 226"/>
          <p:cNvSpPr/>
          <p:nvPr/>
        </p:nvSpPr>
        <p:spPr>
          <a:xfrm>
            <a:off x="6111993" y="1313023"/>
            <a:ext cx="108000" cy="72000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87430"/>
              </p:ext>
            </p:extLst>
          </p:nvPr>
        </p:nvGraphicFramePr>
        <p:xfrm>
          <a:off x="902632" y="-15941"/>
          <a:ext cx="971998" cy="1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19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</a:p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</a:p>
                  </a:txBody>
                  <a:tcPr marR="0" marT="0" marB="0"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b="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91875"/>
              </p:ext>
            </p:extLst>
          </p:nvPr>
        </p:nvGraphicFramePr>
        <p:xfrm>
          <a:off x="2137935" y="-11530"/>
          <a:ext cx="972000" cy="96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&lt;&lt;enumeration&gt;&gt;</a:t>
                      </a:r>
                      <a:b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DataType</a:t>
                      </a:r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15" name="Tabel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57640"/>
              </p:ext>
            </p:extLst>
          </p:nvPr>
        </p:nvGraphicFramePr>
        <p:xfrm>
          <a:off x="3370120" y="-1153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 String</a:t>
                      </a:r>
                    </a:p>
                  </a:txBody>
                  <a:tcPr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si_unit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 marR="0" marT="0" marB="0" anchor="ctr"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description: String</a:t>
                      </a:r>
                    </a:p>
                  </a:txBody>
                  <a:tcPr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44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49032" y="237525"/>
            <a:ext cx="445636" cy="673508"/>
            <a:chOff x="349032" y="641385"/>
            <a:chExt cx="445636" cy="673508"/>
          </a:xfrm>
        </p:grpSpPr>
        <p:sp>
          <p:nvSpPr>
            <p:cNvPr id="2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349032" y="1191782"/>
              <a:ext cx="44563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</a:p>
          </p:txBody>
        </p:sp>
      </p:grpSp>
      <p:sp>
        <p:nvSpPr>
          <p:cNvPr id="5" name="Rechteck 4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839634" y="237525"/>
            <a:ext cx="654025" cy="826878"/>
            <a:chOff x="244838" y="641385"/>
            <a:chExt cx="654025" cy="826878"/>
          </a:xfrm>
        </p:grpSpPr>
        <p:sp>
          <p:nvSpPr>
            <p:cNvPr id="7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4838" y="1149339"/>
              <a:ext cx="654025" cy="318924"/>
            </a:xfrm>
            <a:prstGeom prst="rect">
              <a:avLst/>
            </a:prstGeom>
            <a:noFill/>
          </p:spPr>
          <p:txBody>
            <a:bodyPr wrap="none" lIns="0" tIns="36000" rIns="0" bIns="3600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Manufacturing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975086" y="1954008"/>
            <a:ext cx="383118" cy="796618"/>
            <a:chOff x="380291" y="641385"/>
            <a:chExt cx="383118" cy="796618"/>
          </a:xfrm>
        </p:grpSpPr>
        <p:sp>
          <p:nvSpPr>
            <p:cNvPr id="10" name="Freeform 390">
              <a:extLst>
                <a:ext uri="{FF2B5EF4-FFF2-40B4-BE49-F238E27FC236}">
                  <a16:creationId xmlns:a16="http://schemas.microsoft.com/office/drawing/2014/main" xmlns="" id="{DC225B88-4404-4AFD-8BCC-F7DEF4947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829" y="641385"/>
              <a:ext cx="322041" cy="550397"/>
            </a:xfrm>
            <a:custGeom>
              <a:avLst/>
              <a:gdLst>
                <a:gd name="T0" fmla="*/ 0 w 322"/>
                <a:gd name="T1" fmla="*/ 343 h 555"/>
                <a:gd name="T2" fmla="*/ 0 w 322"/>
                <a:gd name="T3" fmla="*/ 212 h 555"/>
                <a:gd name="T4" fmla="*/ 17 w 322"/>
                <a:gd name="T5" fmla="*/ 169 h 555"/>
                <a:gd name="T6" fmla="*/ 60 w 322"/>
                <a:gd name="T7" fmla="*/ 151 h 555"/>
                <a:gd name="T8" fmla="*/ 262 w 322"/>
                <a:gd name="T9" fmla="*/ 151 h 555"/>
                <a:gd name="T10" fmla="*/ 305 w 322"/>
                <a:gd name="T11" fmla="*/ 169 h 555"/>
                <a:gd name="T12" fmla="*/ 322 w 322"/>
                <a:gd name="T13" fmla="*/ 212 h 555"/>
                <a:gd name="T14" fmla="*/ 322 w 322"/>
                <a:gd name="T15" fmla="*/ 343 h 555"/>
                <a:gd name="T16" fmla="*/ 313 w 322"/>
                <a:gd name="T17" fmla="*/ 364 h 555"/>
                <a:gd name="T18" fmla="*/ 292 w 322"/>
                <a:gd name="T19" fmla="*/ 373 h 555"/>
                <a:gd name="T20" fmla="*/ 271 w 322"/>
                <a:gd name="T21" fmla="*/ 364 h 555"/>
                <a:gd name="T22" fmla="*/ 262 w 322"/>
                <a:gd name="T23" fmla="*/ 343 h 555"/>
                <a:gd name="T24" fmla="*/ 262 w 322"/>
                <a:gd name="T25" fmla="*/ 232 h 555"/>
                <a:gd name="T26" fmla="*/ 242 w 322"/>
                <a:gd name="T27" fmla="*/ 232 h 555"/>
                <a:gd name="T28" fmla="*/ 242 w 322"/>
                <a:gd name="T29" fmla="*/ 519 h 555"/>
                <a:gd name="T30" fmla="*/ 231 w 322"/>
                <a:gd name="T31" fmla="*/ 544 h 555"/>
                <a:gd name="T32" fmla="*/ 206 w 322"/>
                <a:gd name="T33" fmla="*/ 555 h 555"/>
                <a:gd name="T34" fmla="*/ 181 w 322"/>
                <a:gd name="T35" fmla="*/ 544 h 555"/>
                <a:gd name="T36" fmla="*/ 171 w 322"/>
                <a:gd name="T37" fmla="*/ 519 h 555"/>
                <a:gd name="T38" fmla="*/ 171 w 322"/>
                <a:gd name="T39" fmla="*/ 373 h 555"/>
                <a:gd name="T40" fmla="*/ 151 w 322"/>
                <a:gd name="T41" fmla="*/ 373 h 555"/>
                <a:gd name="T42" fmla="*/ 151 w 322"/>
                <a:gd name="T43" fmla="*/ 519 h 555"/>
                <a:gd name="T44" fmla="*/ 140 w 322"/>
                <a:gd name="T45" fmla="*/ 544 h 555"/>
                <a:gd name="T46" fmla="*/ 116 w 322"/>
                <a:gd name="T47" fmla="*/ 555 h 555"/>
                <a:gd name="T48" fmla="*/ 91 w 322"/>
                <a:gd name="T49" fmla="*/ 544 h 555"/>
                <a:gd name="T50" fmla="*/ 80 w 322"/>
                <a:gd name="T51" fmla="*/ 519 h 555"/>
                <a:gd name="T52" fmla="*/ 80 w 322"/>
                <a:gd name="T53" fmla="*/ 232 h 555"/>
                <a:gd name="T54" fmla="*/ 60 w 322"/>
                <a:gd name="T55" fmla="*/ 232 h 555"/>
                <a:gd name="T56" fmla="*/ 60 w 322"/>
                <a:gd name="T57" fmla="*/ 343 h 555"/>
                <a:gd name="T58" fmla="*/ 51 w 322"/>
                <a:gd name="T59" fmla="*/ 364 h 555"/>
                <a:gd name="T60" fmla="*/ 30 w 322"/>
                <a:gd name="T61" fmla="*/ 373 h 555"/>
                <a:gd name="T62" fmla="*/ 8 w 322"/>
                <a:gd name="T63" fmla="*/ 364 h 555"/>
                <a:gd name="T64" fmla="*/ 0 w 322"/>
                <a:gd name="T65" fmla="*/ 343 h 555"/>
                <a:gd name="T66" fmla="*/ 111 w 322"/>
                <a:gd name="T67" fmla="*/ 121 h 555"/>
                <a:gd name="T68" fmla="*/ 90 w 322"/>
                <a:gd name="T69" fmla="*/ 71 h 555"/>
                <a:gd name="T70" fmla="*/ 111 w 322"/>
                <a:gd name="T71" fmla="*/ 21 h 555"/>
                <a:gd name="T72" fmla="*/ 161 w 322"/>
                <a:gd name="T73" fmla="*/ 0 h 555"/>
                <a:gd name="T74" fmla="*/ 211 w 322"/>
                <a:gd name="T75" fmla="*/ 21 h 555"/>
                <a:gd name="T76" fmla="*/ 231 w 322"/>
                <a:gd name="T77" fmla="*/ 71 h 555"/>
                <a:gd name="T78" fmla="*/ 211 w 322"/>
                <a:gd name="T79" fmla="*/ 121 h 555"/>
                <a:gd name="T80" fmla="*/ 161 w 322"/>
                <a:gd name="T81" fmla="*/ 141 h 555"/>
                <a:gd name="T82" fmla="*/ 111 w 322"/>
                <a:gd name="T83" fmla="*/ 12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2" h="555">
                  <a:moveTo>
                    <a:pt x="0" y="343"/>
                  </a:moveTo>
                  <a:lnTo>
                    <a:pt x="0" y="212"/>
                  </a:lnTo>
                  <a:cubicBezTo>
                    <a:pt x="0" y="195"/>
                    <a:pt x="5" y="181"/>
                    <a:pt x="17" y="169"/>
                  </a:cubicBezTo>
                  <a:cubicBezTo>
                    <a:pt x="29" y="157"/>
                    <a:pt x="43" y="151"/>
                    <a:pt x="60" y="151"/>
                  </a:cubicBezTo>
                  <a:lnTo>
                    <a:pt x="262" y="151"/>
                  </a:lnTo>
                  <a:cubicBezTo>
                    <a:pt x="278" y="151"/>
                    <a:pt x="293" y="157"/>
                    <a:pt x="305" y="169"/>
                  </a:cubicBezTo>
                  <a:cubicBezTo>
                    <a:pt x="316" y="181"/>
                    <a:pt x="322" y="195"/>
                    <a:pt x="322" y="212"/>
                  </a:cubicBezTo>
                  <a:lnTo>
                    <a:pt x="322" y="343"/>
                  </a:lnTo>
                  <a:cubicBezTo>
                    <a:pt x="322" y="351"/>
                    <a:pt x="319" y="358"/>
                    <a:pt x="313" y="364"/>
                  </a:cubicBezTo>
                  <a:cubicBezTo>
                    <a:pt x="307" y="370"/>
                    <a:pt x="300" y="373"/>
                    <a:pt x="292" y="373"/>
                  </a:cubicBezTo>
                  <a:cubicBezTo>
                    <a:pt x="284" y="373"/>
                    <a:pt x="276" y="370"/>
                    <a:pt x="271" y="364"/>
                  </a:cubicBezTo>
                  <a:cubicBezTo>
                    <a:pt x="265" y="358"/>
                    <a:pt x="262" y="351"/>
                    <a:pt x="262" y="343"/>
                  </a:cubicBezTo>
                  <a:lnTo>
                    <a:pt x="262" y="232"/>
                  </a:lnTo>
                  <a:lnTo>
                    <a:pt x="242" y="232"/>
                  </a:lnTo>
                  <a:lnTo>
                    <a:pt x="242" y="519"/>
                  </a:lnTo>
                  <a:cubicBezTo>
                    <a:pt x="242" y="529"/>
                    <a:pt x="238" y="537"/>
                    <a:pt x="231" y="544"/>
                  </a:cubicBezTo>
                  <a:cubicBezTo>
                    <a:pt x="224" y="551"/>
                    <a:pt x="216" y="555"/>
                    <a:pt x="206" y="555"/>
                  </a:cubicBezTo>
                  <a:cubicBezTo>
                    <a:pt x="197" y="555"/>
                    <a:pt x="188" y="551"/>
                    <a:pt x="181" y="544"/>
                  </a:cubicBezTo>
                  <a:cubicBezTo>
                    <a:pt x="174" y="537"/>
                    <a:pt x="171" y="529"/>
                    <a:pt x="171" y="519"/>
                  </a:cubicBezTo>
                  <a:lnTo>
                    <a:pt x="171" y="373"/>
                  </a:lnTo>
                  <a:lnTo>
                    <a:pt x="151" y="373"/>
                  </a:lnTo>
                  <a:lnTo>
                    <a:pt x="151" y="519"/>
                  </a:lnTo>
                  <a:cubicBezTo>
                    <a:pt x="151" y="529"/>
                    <a:pt x="147" y="537"/>
                    <a:pt x="140" y="544"/>
                  </a:cubicBezTo>
                  <a:cubicBezTo>
                    <a:pt x="133" y="551"/>
                    <a:pt x="125" y="555"/>
                    <a:pt x="116" y="555"/>
                  </a:cubicBezTo>
                  <a:cubicBezTo>
                    <a:pt x="106" y="555"/>
                    <a:pt x="98" y="551"/>
                    <a:pt x="91" y="544"/>
                  </a:cubicBezTo>
                  <a:cubicBezTo>
                    <a:pt x="84" y="537"/>
                    <a:pt x="80" y="529"/>
                    <a:pt x="80" y="519"/>
                  </a:cubicBezTo>
                  <a:lnTo>
                    <a:pt x="80" y="232"/>
                  </a:lnTo>
                  <a:lnTo>
                    <a:pt x="60" y="232"/>
                  </a:lnTo>
                  <a:lnTo>
                    <a:pt x="60" y="343"/>
                  </a:lnTo>
                  <a:cubicBezTo>
                    <a:pt x="60" y="351"/>
                    <a:pt x="57" y="358"/>
                    <a:pt x="51" y="364"/>
                  </a:cubicBezTo>
                  <a:cubicBezTo>
                    <a:pt x="45" y="370"/>
                    <a:pt x="38" y="373"/>
                    <a:pt x="30" y="373"/>
                  </a:cubicBezTo>
                  <a:cubicBezTo>
                    <a:pt x="21" y="373"/>
                    <a:pt x="14" y="370"/>
                    <a:pt x="8" y="364"/>
                  </a:cubicBezTo>
                  <a:cubicBezTo>
                    <a:pt x="3" y="358"/>
                    <a:pt x="0" y="351"/>
                    <a:pt x="0" y="343"/>
                  </a:cubicBezTo>
                  <a:close/>
                  <a:moveTo>
                    <a:pt x="111" y="121"/>
                  </a:moveTo>
                  <a:cubicBezTo>
                    <a:pt x="97" y="107"/>
                    <a:pt x="90" y="90"/>
                    <a:pt x="90" y="71"/>
                  </a:cubicBezTo>
                  <a:cubicBezTo>
                    <a:pt x="90" y="51"/>
                    <a:pt x="97" y="35"/>
                    <a:pt x="111" y="21"/>
                  </a:cubicBezTo>
                  <a:cubicBezTo>
                    <a:pt x="125" y="7"/>
                    <a:pt x="141" y="0"/>
                    <a:pt x="161" y="0"/>
                  </a:cubicBezTo>
                  <a:cubicBezTo>
                    <a:pt x="180" y="0"/>
                    <a:pt x="197" y="7"/>
                    <a:pt x="211" y="21"/>
                  </a:cubicBezTo>
                  <a:cubicBezTo>
                    <a:pt x="225" y="35"/>
                    <a:pt x="231" y="51"/>
                    <a:pt x="231" y="71"/>
                  </a:cubicBezTo>
                  <a:cubicBezTo>
                    <a:pt x="231" y="90"/>
                    <a:pt x="225" y="107"/>
                    <a:pt x="211" y="121"/>
                  </a:cubicBezTo>
                  <a:cubicBezTo>
                    <a:pt x="197" y="134"/>
                    <a:pt x="180" y="141"/>
                    <a:pt x="161" y="141"/>
                  </a:cubicBezTo>
                  <a:cubicBezTo>
                    <a:pt x="141" y="141"/>
                    <a:pt x="125" y="134"/>
                    <a:pt x="111" y="121"/>
                  </a:cubicBezTo>
                  <a:close/>
                </a:path>
              </a:pathLst>
            </a:custGeom>
            <a:solidFill>
              <a:srgbClr val="272D3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80291" y="1191782"/>
              <a:ext cx="38311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Provider</a:t>
              </a:r>
            </a:p>
          </p:txBody>
        </p:sp>
      </p:grpSp>
      <p:sp>
        <p:nvSpPr>
          <p:cNvPr id="14" name="Textfeld 13"/>
          <p:cNvSpPr txBox="1"/>
          <p:nvPr/>
        </p:nvSpPr>
        <p:spPr>
          <a:xfrm>
            <a:off x="1130644" y="414816"/>
            <a:ext cx="1472125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Part Definition and Constraints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33474" y="953839"/>
            <a:ext cx="1866463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Manufacturing Possibilities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Part Process Steps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64497" y="1615971"/>
            <a:ext cx="1204424" cy="195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Matching and Evaluation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36072" y="2192855"/>
            <a:ext cx="1661280" cy="318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Definition of Resources</a:t>
            </a:r>
            <a:b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and the underlying Resource Skills</a:t>
            </a:r>
          </a:p>
        </p:txBody>
      </p:sp>
      <p:cxnSp>
        <p:nvCxnSpPr>
          <p:cNvPr id="19" name="Gerader Verbinder 18"/>
          <p:cNvCxnSpPr>
            <a:endCxn id="14" idx="1"/>
          </p:cNvCxnSpPr>
          <p:nvPr/>
        </p:nvCxnSpPr>
        <p:spPr>
          <a:xfrm>
            <a:off x="856465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14" idx="3"/>
          </p:cNvCxnSpPr>
          <p:nvPr/>
        </p:nvCxnSpPr>
        <p:spPr>
          <a:xfrm>
            <a:off x="2602769" y="512723"/>
            <a:ext cx="27417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7" idx="1"/>
            <a:endCxn id="3" idx="2"/>
          </p:cNvCxnSpPr>
          <p:nvPr/>
        </p:nvCxnSpPr>
        <p:spPr>
          <a:xfrm rot="10800000">
            <a:off x="571851" y="911034"/>
            <a:ext cx="692647" cy="80284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16" idx="2"/>
            <a:endCxn id="17" idx="0"/>
          </p:cNvCxnSpPr>
          <p:nvPr/>
        </p:nvCxnSpPr>
        <p:spPr>
          <a:xfrm>
            <a:off x="1866706" y="1272763"/>
            <a:ext cx="3" cy="3432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8" idx="0"/>
            <a:endCxn id="17" idx="2"/>
          </p:cNvCxnSpPr>
          <p:nvPr/>
        </p:nvCxnSpPr>
        <p:spPr>
          <a:xfrm flipH="1" flipV="1">
            <a:off x="1866709" y="1811785"/>
            <a:ext cx="3" cy="38107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endCxn id="18" idx="3"/>
          </p:cNvCxnSpPr>
          <p:nvPr/>
        </p:nvCxnSpPr>
        <p:spPr>
          <a:xfrm flipH="1">
            <a:off x="2697352" y="2352317"/>
            <a:ext cx="23033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 Verbindung 36"/>
          <p:cNvCxnSpPr>
            <a:stCxn id="8" idx="2"/>
            <a:endCxn id="16" idx="3"/>
          </p:cNvCxnSpPr>
          <p:nvPr/>
        </p:nvCxnSpPr>
        <p:spPr>
          <a:xfrm rot="5400000">
            <a:off x="2958843" y="905497"/>
            <a:ext cx="48898" cy="366710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758750" y="1554415"/>
            <a:ext cx="34304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24" name="Gewinkelte Verbindung 23"/>
          <p:cNvCxnSpPr>
            <a:stCxn id="17" idx="3"/>
          </p:cNvCxnSpPr>
          <p:nvPr/>
        </p:nvCxnSpPr>
        <p:spPr>
          <a:xfrm>
            <a:off x="2468921" y="1713878"/>
            <a:ext cx="697726" cy="184496"/>
          </a:xfrm>
          <a:prstGeom prst="bentConnector3">
            <a:avLst>
              <a:gd name="adj1" fmla="val 9985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8393" y="1552259"/>
            <a:ext cx="78547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Order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8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ürfel 4"/>
          <p:cNvSpPr/>
          <p:nvPr/>
        </p:nvSpPr>
        <p:spPr>
          <a:xfrm>
            <a:off x="427383" y="1674741"/>
            <a:ext cx="1262270" cy="1128093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Würfel 6"/>
          <p:cNvSpPr/>
          <p:nvPr/>
        </p:nvSpPr>
        <p:spPr>
          <a:xfrm>
            <a:off x="923512" y="266697"/>
            <a:ext cx="270012" cy="1606828"/>
          </a:xfrm>
          <a:prstGeom prst="cub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325659" y="74787"/>
            <a:ext cx="3168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2"/>
          <a:srcRect l="72656" t="27486" r="2031" b="6553"/>
          <a:stretch/>
        </p:blipFill>
        <p:spPr>
          <a:xfrm>
            <a:off x="3143251" y="714375"/>
            <a:ext cx="23145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2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F6031F79-9D44-4D1D-AD90-78D2794BB6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b="4042"/>
          <a:stretch/>
        </p:blipFill>
        <p:spPr>
          <a:xfrm>
            <a:off x="849085" y="3512457"/>
            <a:ext cx="3672114" cy="162559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E728183D-9A55-469B-AC0F-4E46553F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3" t="763" r="1264" b="2730"/>
          <a:stretch/>
        </p:blipFill>
        <p:spPr>
          <a:xfrm>
            <a:off x="849086" y="754743"/>
            <a:ext cx="3672114" cy="275771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E2B0D9F2-BADB-4193-8559-9FA7D8273F2D}"/>
              </a:ext>
            </a:extLst>
          </p:cNvPr>
          <p:cNvSpPr txBox="1"/>
          <p:nvPr/>
        </p:nvSpPr>
        <p:spPr>
          <a:xfrm>
            <a:off x="1661886" y="4984169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xmlns="" id="{C5EC8453-F10A-4BE3-B5BA-F526C43A6184}"/>
              </a:ext>
            </a:extLst>
          </p:cNvPr>
          <p:cNvSpPr txBox="1"/>
          <p:nvPr/>
        </p:nvSpPr>
        <p:spPr>
          <a:xfrm>
            <a:off x="3425372" y="4984168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DC7B35DD-7157-490C-81EB-93CF9BE51B57}"/>
              </a:ext>
            </a:extLst>
          </p:cNvPr>
          <p:cNvSpPr txBox="1"/>
          <p:nvPr/>
        </p:nvSpPr>
        <p:spPr>
          <a:xfrm>
            <a:off x="2543628" y="3376712"/>
            <a:ext cx="28302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41806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290"/>
            <a:ext cx="9144000" cy="4060419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-274320" y="1569720"/>
            <a:ext cx="9433560" cy="1287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7" name="Rechteck 6"/>
          <p:cNvSpPr/>
          <p:nvPr/>
        </p:nvSpPr>
        <p:spPr>
          <a:xfrm>
            <a:off x="-274320" y="2933179"/>
            <a:ext cx="9433560" cy="1931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63388"/>
            <a:ext cx="9159240" cy="1280146"/>
          </a:xfrm>
          <a:prstGeom prst="rect">
            <a:avLst/>
          </a:prstGeom>
          <a:ln w="12700">
            <a:noFill/>
          </a:ln>
        </p:spPr>
      </p:pic>
      <p:sp>
        <p:nvSpPr>
          <p:cNvPr id="10" name="Ellipse 9"/>
          <p:cNvSpPr/>
          <p:nvPr/>
        </p:nvSpPr>
        <p:spPr>
          <a:xfrm>
            <a:off x="8382000" y="31242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Ellipse 12"/>
          <p:cNvSpPr/>
          <p:nvPr/>
        </p:nvSpPr>
        <p:spPr>
          <a:xfrm>
            <a:off x="8382000" y="17907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/>
          <p:cNvSpPr/>
          <p:nvPr/>
        </p:nvSpPr>
        <p:spPr>
          <a:xfrm>
            <a:off x="-227160" y="551346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hteck 14"/>
          <p:cNvSpPr/>
          <p:nvPr/>
        </p:nvSpPr>
        <p:spPr>
          <a:xfrm>
            <a:off x="-274320" y="4963389"/>
            <a:ext cx="9433560" cy="1280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F102F122-8A04-4312-8818-63BC6D12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78" y="0"/>
            <a:ext cx="8682843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8E603DAC-4DC8-4076-8914-C5BBCBD57F68}"/>
              </a:ext>
            </a:extLst>
          </p:cNvPr>
          <p:cNvSpPr/>
          <p:nvPr/>
        </p:nvSpPr>
        <p:spPr>
          <a:xfrm>
            <a:off x="-60960" y="693420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A8593190-A0E2-4313-9D6F-D2781F19A52A}"/>
              </a:ext>
            </a:extLst>
          </p:cNvPr>
          <p:cNvSpPr/>
          <p:nvPr/>
        </p:nvSpPr>
        <p:spPr>
          <a:xfrm>
            <a:off x="-60960" y="3222739"/>
            <a:ext cx="8974381" cy="2491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Possibility 1</a:t>
            </a:r>
          </a:p>
        </p:txBody>
      </p:sp>
    </p:spTree>
    <p:extLst>
      <p:ext uri="{BB962C8B-B14F-4D97-AF65-F5344CB8AC3E}">
        <p14:creationId xmlns:p14="http://schemas.microsoft.com/office/powerpoint/2010/main" val="23582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560C84DC-4FB5-4462-9BF6-8194223C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78" y="1190409"/>
            <a:ext cx="8649907" cy="3086531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F72387A0-6C91-4517-B497-D0D9C0F9F647}"/>
              </a:ext>
            </a:extLst>
          </p:cNvPr>
          <p:cNvSpPr/>
          <p:nvPr/>
        </p:nvSpPr>
        <p:spPr>
          <a:xfrm>
            <a:off x="0" y="1914525"/>
            <a:ext cx="8880485" cy="1152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61F122B4-CEF5-478B-B953-C445BC049AB4}"/>
              </a:ext>
            </a:extLst>
          </p:cNvPr>
          <p:cNvSpPr/>
          <p:nvPr/>
        </p:nvSpPr>
        <p:spPr>
          <a:xfrm>
            <a:off x="0" y="3098800"/>
            <a:ext cx="8880485" cy="1120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xmlns="" id="{E67A8D6D-27AE-4BE1-9EE3-29278694AB45}"/>
              </a:ext>
            </a:extLst>
          </p:cNvPr>
          <p:cNvSpPr/>
          <p:nvPr/>
        </p:nvSpPr>
        <p:spPr>
          <a:xfrm>
            <a:off x="8166100" y="1955800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xmlns="" id="{538D60FD-4AE9-42A0-811D-A0F07C3AF5E0}"/>
              </a:ext>
            </a:extLst>
          </p:cNvPr>
          <p:cNvSpPr/>
          <p:nvPr/>
        </p:nvSpPr>
        <p:spPr>
          <a:xfrm>
            <a:off x="8166100" y="3124201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38EE9FEA-701D-4D8F-895E-2A5F5ADC2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"/>
          <a:stretch/>
        </p:blipFill>
        <p:spPr>
          <a:xfrm>
            <a:off x="230578" y="4244976"/>
            <a:ext cx="8640372" cy="94771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xmlns="" id="{F9E9A39D-63B6-4AAC-B1DD-F61B6A2140DD}"/>
              </a:ext>
            </a:extLst>
          </p:cNvPr>
          <p:cNvSpPr/>
          <p:nvPr/>
        </p:nvSpPr>
        <p:spPr>
          <a:xfrm>
            <a:off x="47160" y="4628832"/>
            <a:ext cx="180000" cy="18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1DC2741-E497-4319-A38C-8BD9DEB98EA9}"/>
              </a:ext>
            </a:extLst>
          </p:cNvPr>
          <p:cNvSpPr/>
          <p:nvPr/>
        </p:nvSpPr>
        <p:spPr>
          <a:xfrm>
            <a:off x="0" y="4244976"/>
            <a:ext cx="8880485" cy="947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93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 anchor="ctr">
        <a:spAutoFit/>
      </a:bodyPr>
      <a:lstStyle>
        <a:defPPr algn="ctr">
          <a:defRPr sz="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685</Words>
  <Application>Microsoft Office PowerPoint</Application>
  <PresentationFormat>Bildschirmpräsentation (16:10)</PresentationFormat>
  <Paragraphs>412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Modeling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Multi Criteria Decision Analysis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394</cp:revision>
  <dcterms:created xsi:type="dcterms:W3CDTF">2020-11-03T07:50:36Z</dcterms:created>
  <dcterms:modified xsi:type="dcterms:W3CDTF">2021-03-16T08:42:39Z</dcterms:modified>
</cp:coreProperties>
</file>