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9" r:id="rId3"/>
    <p:sldId id="262" r:id="rId4"/>
    <p:sldId id="265" r:id="rId5"/>
    <p:sldId id="261" r:id="rId6"/>
    <p:sldId id="257" r:id="rId7"/>
    <p:sldId id="267" r:id="rId8"/>
    <p:sldId id="260" r:id="rId9"/>
    <p:sldId id="264" r:id="rId10"/>
    <p:sldId id="256" r:id="rId11"/>
    <p:sldId id="258" r:id="rId12"/>
  </p:sldIdLst>
  <p:sldSz cx="9144000" cy="5715000" type="screen16x10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ling" id="{C7A12683-3AA6-445B-9D1A-958E71A7642E}">
          <p14:sldIdLst>
            <p14:sldId id="266"/>
            <p14:sldId id="259"/>
            <p14:sldId id="262"/>
            <p14:sldId id="265"/>
            <p14:sldId id="261"/>
            <p14:sldId id="257"/>
            <p14:sldId id="267"/>
            <p14:sldId id="260"/>
            <p14:sldId id="264"/>
          </p14:sldIdLst>
        </p14:section>
        <p14:section name="Archive" id="{A6391D21-9052-49A7-A846-25441C928DD0}">
          <p14:sldIdLst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4660"/>
  </p:normalViewPr>
  <p:slideViewPr>
    <p:cSldViewPr snapToGrid="0" showGuides="1">
      <p:cViewPr varScale="1">
        <p:scale>
          <a:sx n="192" d="100"/>
          <a:sy n="192" d="100"/>
        </p:scale>
        <p:origin x="738" y="13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2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C6573-0F6A-409A-81A3-E5A359E080D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Modeling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Modeling of virtual twins of the </a:t>
            </a:r>
            <a:r>
              <a:rPr lang="en-US" b="1" dirty="0" smtClean="0"/>
              <a:t>resources</a:t>
            </a:r>
            <a:r>
              <a:rPr lang="en-US" dirty="0" smtClean="0"/>
              <a:t> and </a:t>
            </a:r>
            <a:r>
              <a:rPr lang="en-US" b="1" dirty="0" smtClean="0"/>
              <a:t>parts </a:t>
            </a:r>
            <a:r>
              <a:rPr lang="en-US" dirty="0" smtClean="0"/>
              <a:t>(in the form of possible manufacturing process steps).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2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51" y="285750"/>
            <a:ext cx="4029299" cy="51435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44361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09" y="285750"/>
            <a:ext cx="5431382" cy="51435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1992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feld 192"/>
          <p:cNvSpPr txBox="1"/>
          <p:nvPr/>
        </p:nvSpPr>
        <p:spPr>
          <a:xfrm>
            <a:off x="63165" y="59961"/>
            <a:ext cx="2009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Roles and Workflows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6" name="Gruppieren 195"/>
          <p:cNvGrpSpPr/>
          <p:nvPr/>
        </p:nvGrpSpPr>
        <p:grpSpPr>
          <a:xfrm>
            <a:off x="837378" y="629918"/>
            <a:ext cx="903153" cy="713460"/>
            <a:chOff x="1765771" y="653834"/>
            <a:chExt cx="903153" cy="713460"/>
          </a:xfrm>
        </p:grpSpPr>
        <p:grpSp>
          <p:nvGrpSpPr>
            <p:cNvPr id="120" name="Gruppieren 119"/>
            <p:cNvGrpSpPr/>
            <p:nvPr/>
          </p:nvGrpSpPr>
          <p:grpSpPr>
            <a:xfrm>
              <a:off x="1805356" y="653834"/>
              <a:ext cx="863568" cy="472669"/>
              <a:chOff x="1558056" y="1138256"/>
              <a:chExt cx="1151424" cy="630226"/>
            </a:xfrm>
          </p:grpSpPr>
          <p:sp>
            <p:nvSpPr>
              <p:cNvPr id="121" name="Pfeil nach rechts 120"/>
              <p:cNvSpPr/>
              <p:nvPr/>
            </p:nvSpPr>
            <p:spPr>
              <a:xfrm>
                <a:off x="1558056" y="1254771"/>
                <a:ext cx="1151424" cy="40499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pic>
            <p:nvPicPr>
              <p:cNvPr id="122" name="Grafik 1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32" t="36232" r="1966" b="35821"/>
              <a:stretch/>
            </p:blipFill>
            <p:spPr>
              <a:xfrm>
                <a:off x="1771862" y="1138256"/>
                <a:ext cx="514835" cy="630226"/>
              </a:xfrm>
              <a:prstGeom prst="rect">
                <a:avLst/>
              </a:prstGeom>
            </p:spPr>
          </p:pic>
          <p:pic>
            <p:nvPicPr>
              <p:cNvPr id="123" name="Grafik 12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1775760" y="1202264"/>
                <a:ext cx="395396" cy="300155"/>
              </a:xfrm>
              <a:prstGeom prst="rect">
                <a:avLst/>
              </a:prstGeom>
            </p:spPr>
          </p:pic>
        </p:grpSp>
        <p:sp>
          <p:nvSpPr>
            <p:cNvPr id="195" name="Textfeld 194"/>
            <p:cNvSpPr txBox="1"/>
            <p:nvPr/>
          </p:nvSpPr>
          <p:spPr>
            <a:xfrm>
              <a:off x="1765771" y="1121073"/>
              <a:ext cx="79829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Definition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Constraints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2" name="Gruppieren 201"/>
          <p:cNvGrpSpPr/>
          <p:nvPr/>
        </p:nvGrpSpPr>
        <p:grpSpPr>
          <a:xfrm>
            <a:off x="174645" y="587271"/>
            <a:ext cx="457375" cy="619522"/>
            <a:chOff x="418423" y="607476"/>
            <a:chExt cx="457375" cy="619522"/>
          </a:xfrm>
        </p:grpSpPr>
        <p:sp>
          <p:nvSpPr>
            <p:cNvPr id="191" name="Textfeld 190"/>
            <p:cNvSpPr txBox="1"/>
            <p:nvPr/>
          </p:nvSpPr>
          <p:spPr>
            <a:xfrm>
              <a:off x="424293" y="1103887"/>
              <a:ext cx="44563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Customer</a:t>
              </a:r>
            </a:p>
          </p:txBody>
        </p:sp>
        <p:pic>
          <p:nvPicPr>
            <p:cNvPr id="201" name="Grafik 20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04" name="Gruppieren 203"/>
          <p:cNvGrpSpPr/>
          <p:nvPr/>
        </p:nvGrpSpPr>
        <p:grpSpPr>
          <a:xfrm>
            <a:off x="1877870" y="587271"/>
            <a:ext cx="654025" cy="756106"/>
            <a:chOff x="320100" y="607476"/>
            <a:chExt cx="654025" cy="756106"/>
          </a:xfrm>
        </p:grpSpPr>
        <p:sp>
          <p:nvSpPr>
            <p:cNvPr id="205" name="Textfeld 204"/>
            <p:cNvSpPr txBox="1"/>
            <p:nvPr/>
          </p:nvSpPr>
          <p:spPr>
            <a:xfrm>
              <a:off x="320100" y="1117361"/>
              <a:ext cx="65402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Manufacturing</a:t>
              </a:r>
              <a:br>
                <a:rPr lang="en-US" dirty="0" smtClean="0"/>
              </a:br>
              <a:r>
                <a:rPr lang="en-US" dirty="0" smtClean="0"/>
                <a:t>Expert</a:t>
              </a:r>
              <a:endParaRPr lang="en-US" dirty="0"/>
            </a:p>
          </p:txBody>
        </p:sp>
        <p:pic>
          <p:nvPicPr>
            <p:cNvPr id="206" name="Grafik 20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13" name="Gruppieren 212"/>
          <p:cNvGrpSpPr/>
          <p:nvPr/>
        </p:nvGrpSpPr>
        <p:grpSpPr>
          <a:xfrm>
            <a:off x="2621325" y="619864"/>
            <a:ext cx="2495876" cy="727835"/>
            <a:chOff x="2828241" y="803480"/>
            <a:chExt cx="2495876" cy="727835"/>
          </a:xfrm>
        </p:grpSpPr>
        <p:grpSp>
          <p:nvGrpSpPr>
            <p:cNvPr id="207" name="Gruppieren 206"/>
            <p:cNvGrpSpPr/>
            <p:nvPr/>
          </p:nvGrpSpPr>
          <p:grpSpPr>
            <a:xfrm>
              <a:off x="2828241" y="900919"/>
              <a:ext cx="2495876" cy="630396"/>
              <a:chOff x="916994" y="741220"/>
              <a:chExt cx="2495876" cy="630396"/>
            </a:xfrm>
          </p:grpSpPr>
          <p:sp>
            <p:nvSpPr>
              <p:cNvPr id="210" name="Pfeil nach rechts 209"/>
              <p:cNvSpPr/>
              <p:nvPr/>
            </p:nvSpPr>
            <p:spPr>
              <a:xfrm>
                <a:off x="1805356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09" name="Textfeld 208"/>
              <p:cNvSpPr txBox="1"/>
              <p:nvPr/>
            </p:nvSpPr>
            <p:spPr>
              <a:xfrm>
                <a:off x="916994" y="1125395"/>
                <a:ext cx="24958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Possibilities</a:t>
                </a:r>
                <a:b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their PMPS (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Part Manufacturing Process Steps)</a:t>
                </a:r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3" name="Grafik 20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264" name="Gruppieren 263"/>
          <p:cNvGrpSpPr/>
          <p:nvPr/>
        </p:nvGrpSpPr>
        <p:grpSpPr>
          <a:xfrm>
            <a:off x="2496798" y="1704514"/>
            <a:ext cx="2673003" cy="2226104"/>
            <a:chOff x="3023604" y="1489474"/>
            <a:chExt cx="2673003" cy="2226104"/>
          </a:xfrm>
        </p:grpSpPr>
        <p:grpSp>
          <p:nvGrpSpPr>
            <p:cNvPr id="241" name="Gruppieren 240"/>
            <p:cNvGrpSpPr/>
            <p:nvPr/>
          </p:nvGrpSpPr>
          <p:grpSpPr>
            <a:xfrm>
              <a:off x="3093180" y="1714109"/>
              <a:ext cx="2566304" cy="857250"/>
              <a:chOff x="2876550" y="1733550"/>
              <a:chExt cx="2566304" cy="857250"/>
            </a:xfrm>
          </p:grpSpPr>
          <p:sp>
            <p:nvSpPr>
              <p:cNvPr id="235" name="Rechteck 234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1 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Rechteck 236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Forming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Rechteck 237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Rechteck 238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Rechteck 239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88" name="Grafik 18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139" name="Grafik 13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15" name="Grafik 21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18" name="Grafik 2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21" name="Grafik 22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23" name="Textfeld 22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7" name="Textfeld 226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28" name="Textfeld 227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9" name="Textfeld 228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134" name="Pfeil nach rechts 133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5" name="Pfeil nach rechts 134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6" name="Pfeil nach rechts 155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7" name="Pfeil nach rechts 156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242" name="Gruppieren 241"/>
            <p:cNvGrpSpPr/>
            <p:nvPr/>
          </p:nvGrpSpPr>
          <p:grpSpPr>
            <a:xfrm>
              <a:off x="3093180" y="2629707"/>
              <a:ext cx="2566304" cy="857250"/>
              <a:chOff x="2876550" y="1733550"/>
              <a:chExt cx="2566304" cy="857250"/>
            </a:xfrm>
          </p:grpSpPr>
          <p:sp>
            <p:nvSpPr>
              <p:cNvPr id="243" name="Rechteck 242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2 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Rechteck 243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Rechteck 244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Rechteck 245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Rechteck 246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48" name="Grafik 24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49" name="Grafik 24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50" name="Grafik 24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1" name="Grafik 25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2" name="Grafik 25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53" name="Textfeld 25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4" name="Textfeld 253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55" name="Textfeld 254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6" name="Textfeld 255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257" name="Pfeil nach rechts 256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8" name="Pfeil nach rechts 257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9" name="Pfeil nach rechts 258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60" name="Pfeil nach rechts 259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262" name="Textfeld 261"/>
            <p:cNvSpPr txBox="1"/>
            <p:nvPr/>
          </p:nvSpPr>
          <p:spPr>
            <a:xfrm rot="5400000">
              <a:off x="4341468" y="3542609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 smtClean="0"/>
                <a:t>…</a:t>
              </a:r>
              <a:endParaRPr lang="en-US" b="1" dirty="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3023604" y="1489474"/>
              <a:ext cx="2673003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6" name="Gerader Verbinder 265"/>
          <p:cNvCxnSpPr>
            <a:endCxn id="209" idx="2"/>
          </p:cNvCxnSpPr>
          <p:nvPr/>
        </p:nvCxnSpPr>
        <p:spPr>
          <a:xfrm flipV="1">
            <a:off x="2496798" y="1347699"/>
            <a:ext cx="1372465" cy="35184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r Verbinder 266"/>
          <p:cNvCxnSpPr>
            <a:endCxn id="209" idx="2"/>
          </p:cNvCxnSpPr>
          <p:nvPr/>
        </p:nvCxnSpPr>
        <p:spPr>
          <a:xfrm flipH="1" flipV="1">
            <a:off x="3869263" y="1347699"/>
            <a:ext cx="1300546" cy="3478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uppieren 270"/>
          <p:cNvGrpSpPr/>
          <p:nvPr/>
        </p:nvGrpSpPr>
        <p:grpSpPr>
          <a:xfrm>
            <a:off x="5226453" y="604950"/>
            <a:ext cx="595289" cy="622297"/>
            <a:chOff x="386125" y="1809689"/>
            <a:chExt cx="595289" cy="622297"/>
          </a:xfrm>
        </p:grpSpPr>
        <p:pic>
          <p:nvPicPr>
            <p:cNvPr id="119" name="Grafik 11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6" t="12006" r="75734" b="68802"/>
            <a:stretch/>
          </p:blipFill>
          <p:spPr>
            <a:xfrm>
              <a:off x="419744" y="1809689"/>
              <a:ext cx="561670" cy="426377"/>
            </a:xfrm>
            <a:prstGeom prst="rect">
              <a:avLst/>
            </a:prstGeom>
          </p:spPr>
        </p:pic>
        <p:sp>
          <p:nvSpPr>
            <p:cNvPr id="270" name="Textfeld 269"/>
            <p:cNvSpPr txBox="1"/>
            <p:nvPr/>
          </p:nvSpPr>
          <p:spPr>
            <a:xfrm>
              <a:off x="386125" y="2308875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Virtual Part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2" name="Gruppieren 271"/>
          <p:cNvGrpSpPr/>
          <p:nvPr/>
        </p:nvGrpSpPr>
        <p:grpSpPr>
          <a:xfrm>
            <a:off x="7827887" y="4221388"/>
            <a:ext cx="755015" cy="619522"/>
            <a:chOff x="269605" y="607476"/>
            <a:chExt cx="755015" cy="619522"/>
          </a:xfrm>
        </p:grpSpPr>
        <p:sp>
          <p:nvSpPr>
            <p:cNvPr id="273" name="Textfeld 272"/>
            <p:cNvSpPr txBox="1"/>
            <p:nvPr/>
          </p:nvSpPr>
          <p:spPr>
            <a:xfrm>
              <a:off x="269605" y="1103887"/>
              <a:ext cx="75501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Service Provider</a:t>
              </a:r>
              <a:endParaRPr lang="en-US" dirty="0"/>
            </a:p>
          </p:txBody>
        </p:sp>
        <p:pic>
          <p:nvPicPr>
            <p:cNvPr id="274" name="Grafik 27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75" name="Gruppieren 274"/>
          <p:cNvGrpSpPr/>
          <p:nvPr/>
        </p:nvGrpSpPr>
        <p:grpSpPr>
          <a:xfrm>
            <a:off x="6150025" y="4238943"/>
            <a:ext cx="1439497" cy="725075"/>
            <a:chOff x="3356428" y="803480"/>
            <a:chExt cx="1439497" cy="725075"/>
          </a:xfrm>
        </p:grpSpPr>
        <p:grpSp>
          <p:nvGrpSpPr>
            <p:cNvPr id="276" name="Gruppieren 275"/>
            <p:cNvGrpSpPr/>
            <p:nvPr/>
          </p:nvGrpSpPr>
          <p:grpSpPr>
            <a:xfrm>
              <a:off x="3356428" y="900919"/>
              <a:ext cx="1439497" cy="627636"/>
              <a:chOff x="1445181" y="741220"/>
              <a:chExt cx="1439497" cy="627636"/>
            </a:xfrm>
          </p:grpSpPr>
          <p:sp>
            <p:nvSpPr>
              <p:cNvPr id="278" name="Pfeil nach rechts 277"/>
              <p:cNvSpPr/>
              <p:nvPr/>
            </p:nvSpPr>
            <p:spPr>
              <a:xfrm flipH="1">
                <a:off x="1626941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79" name="Textfeld 278"/>
              <p:cNvSpPr txBox="1"/>
              <p:nvPr/>
            </p:nvSpPr>
            <p:spPr>
              <a:xfrm>
                <a:off x="1445181" y="1122635"/>
                <a:ext cx="14394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Resources</a:t>
                </a:r>
                <a:b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their RS 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(Resource Skills)</a:t>
                </a:r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7" name="Grafik 27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324" name="Gruppieren 323"/>
          <p:cNvGrpSpPr/>
          <p:nvPr/>
        </p:nvGrpSpPr>
        <p:grpSpPr>
          <a:xfrm>
            <a:off x="5034667" y="4127500"/>
            <a:ext cx="812723" cy="713408"/>
            <a:chOff x="5229178" y="4576652"/>
            <a:chExt cx="812723" cy="713408"/>
          </a:xfrm>
        </p:grpSpPr>
        <p:pic>
          <p:nvPicPr>
            <p:cNvPr id="114" name="Grafik 11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01" t="70258" r="70951" b="-2494"/>
            <a:stretch/>
          </p:blipFill>
          <p:spPr>
            <a:xfrm>
              <a:off x="5353682" y="4576652"/>
              <a:ext cx="575787" cy="613589"/>
            </a:xfrm>
            <a:prstGeom prst="rect">
              <a:avLst/>
            </a:prstGeom>
          </p:spPr>
        </p:pic>
        <p:sp>
          <p:nvSpPr>
            <p:cNvPr id="323" name="Textfeld 322"/>
            <p:cNvSpPr txBox="1"/>
            <p:nvPr/>
          </p:nvSpPr>
          <p:spPr>
            <a:xfrm>
              <a:off x="5229178" y="5166949"/>
              <a:ext cx="81272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Virtual Resources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4" name="Gruppieren 353"/>
          <p:cNvGrpSpPr/>
          <p:nvPr/>
        </p:nvGrpSpPr>
        <p:grpSpPr>
          <a:xfrm>
            <a:off x="5791125" y="1695557"/>
            <a:ext cx="2101850" cy="2226104"/>
            <a:chOff x="5864225" y="1757020"/>
            <a:chExt cx="2101850" cy="2226104"/>
          </a:xfrm>
        </p:grpSpPr>
        <p:sp>
          <p:nvSpPr>
            <p:cNvPr id="303" name="Rechteck 302"/>
            <p:cNvSpPr/>
            <p:nvPr/>
          </p:nvSpPr>
          <p:spPr>
            <a:xfrm>
              <a:off x="5929468" y="1981655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1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feld 282"/>
            <p:cNvSpPr txBox="1"/>
            <p:nvPr/>
          </p:nvSpPr>
          <p:spPr>
            <a:xfrm rot="5400000">
              <a:off x="6879193" y="3810155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 smtClean="0"/>
                <a:t>…</a:t>
              </a:r>
              <a:endParaRPr lang="en-US" b="1" dirty="0"/>
            </a:p>
          </p:txBody>
        </p:sp>
        <p:sp>
          <p:nvSpPr>
            <p:cNvPr id="284" name="Rechteck 283"/>
            <p:cNvSpPr/>
            <p:nvPr/>
          </p:nvSpPr>
          <p:spPr>
            <a:xfrm>
              <a:off x="5864225" y="1757020"/>
              <a:ext cx="2101850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2" name="Gruppieren 331"/>
            <p:cNvGrpSpPr/>
            <p:nvPr/>
          </p:nvGrpSpPr>
          <p:grpSpPr>
            <a:xfrm>
              <a:off x="6171126" y="2007055"/>
              <a:ext cx="520187" cy="806384"/>
              <a:chOff x="6171126" y="2007055"/>
              <a:chExt cx="520187" cy="806384"/>
            </a:xfrm>
          </p:grpSpPr>
          <p:sp>
            <p:nvSpPr>
              <p:cNvPr id="304" name="Rechteck 30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3" name="Textfeld 312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25" name="Textfeld 32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3" name="Gruppieren 332"/>
            <p:cNvGrpSpPr/>
            <p:nvPr/>
          </p:nvGrpSpPr>
          <p:grpSpPr>
            <a:xfrm>
              <a:off x="6760889" y="2007055"/>
              <a:ext cx="520187" cy="806384"/>
              <a:chOff x="6171126" y="2007055"/>
              <a:chExt cx="520187" cy="806384"/>
            </a:xfrm>
          </p:grpSpPr>
          <p:sp>
            <p:nvSpPr>
              <p:cNvPr id="334" name="Rechteck 33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Textfeld 334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36" name="Textfeld 335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7" name="Gruppieren 336"/>
            <p:cNvGrpSpPr/>
            <p:nvPr/>
          </p:nvGrpSpPr>
          <p:grpSpPr>
            <a:xfrm>
              <a:off x="7350652" y="2007055"/>
              <a:ext cx="520187" cy="806384"/>
              <a:chOff x="6171126" y="2007055"/>
              <a:chExt cx="520187" cy="806384"/>
            </a:xfrm>
          </p:grpSpPr>
          <p:sp>
            <p:nvSpPr>
              <p:cNvPr id="338" name="Rechteck 337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Textfeld 338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40" name="Textfeld 339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sp>
          <p:nvSpPr>
            <p:cNvPr id="341" name="Rechteck 340"/>
            <p:cNvSpPr/>
            <p:nvPr/>
          </p:nvSpPr>
          <p:spPr>
            <a:xfrm>
              <a:off x="5929468" y="2900904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2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2" name="Gruppieren 341"/>
            <p:cNvGrpSpPr/>
            <p:nvPr/>
          </p:nvGrpSpPr>
          <p:grpSpPr>
            <a:xfrm>
              <a:off x="6171126" y="2926304"/>
              <a:ext cx="520187" cy="806384"/>
              <a:chOff x="6171126" y="2007055"/>
              <a:chExt cx="520187" cy="806384"/>
            </a:xfrm>
          </p:grpSpPr>
          <p:sp>
            <p:nvSpPr>
              <p:cNvPr id="343" name="Rechteck 342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Textfeld 343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45" name="Textfeld 34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46" name="Gruppieren 345"/>
            <p:cNvGrpSpPr/>
            <p:nvPr/>
          </p:nvGrpSpPr>
          <p:grpSpPr>
            <a:xfrm>
              <a:off x="6760889" y="2926304"/>
              <a:ext cx="520187" cy="806384"/>
              <a:chOff x="6171126" y="2007055"/>
              <a:chExt cx="520187" cy="806384"/>
            </a:xfrm>
          </p:grpSpPr>
          <p:sp>
            <p:nvSpPr>
              <p:cNvPr id="347" name="Rechteck 346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Textfeld 347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49" name="Textfeld 348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50" name="Gruppieren 349"/>
            <p:cNvGrpSpPr/>
            <p:nvPr/>
          </p:nvGrpSpPr>
          <p:grpSpPr>
            <a:xfrm>
              <a:off x="7350652" y="2926304"/>
              <a:ext cx="520187" cy="806384"/>
              <a:chOff x="6171126" y="2007055"/>
              <a:chExt cx="520187" cy="806384"/>
            </a:xfrm>
          </p:grpSpPr>
          <p:sp>
            <p:nvSpPr>
              <p:cNvPr id="351" name="Rechteck 350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Textfeld 351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53" name="Textfeld 352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</p:grpSp>
      <p:cxnSp>
        <p:nvCxnSpPr>
          <p:cNvPr id="355" name="Gerader Verbinder 354"/>
          <p:cNvCxnSpPr>
            <a:stCxn id="277" idx="0"/>
          </p:cNvCxnSpPr>
          <p:nvPr/>
        </p:nvCxnSpPr>
        <p:spPr>
          <a:xfrm flipH="1" flipV="1">
            <a:off x="5791125" y="3921661"/>
            <a:ext cx="1078637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r Verbinder 357"/>
          <p:cNvCxnSpPr>
            <a:stCxn id="277" idx="0"/>
          </p:cNvCxnSpPr>
          <p:nvPr/>
        </p:nvCxnSpPr>
        <p:spPr>
          <a:xfrm flipV="1">
            <a:off x="6869762" y="3921661"/>
            <a:ext cx="1023213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Pfeil nach oben und unten 361"/>
          <p:cNvSpPr/>
          <p:nvPr/>
        </p:nvSpPr>
        <p:spPr>
          <a:xfrm>
            <a:off x="5289894" y="1510180"/>
            <a:ext cx="383203" cy="2617319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the “best” Solution*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Textfeld 362"/>
          <p:cNvSpPr txBox="1"/>
          <p:nvPr/>
        </p:nvSpPr>
        <p:spPr>
          <a:xfrm>
            <a:off x="2436999" y="5255633"/>
            <a:ext cx="424795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*Which combination of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Skills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can execute all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defined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and has the “best” evaluation criteria (price, time, CO2-e, …)?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3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450"/>
            <a:ext cx="4414435" cy="37274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54" y="198460"/>
            <a:ext cx="4463746" cy="50228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937000" y="3782495"/>
            <a:ext cx="743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9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370"/>
            <a:ext cx="4241800" cy="509518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r="6579"/>
          <a:stretch/>
        </p:blipFill>
        <p:spPr>
          <a:xfrm>
            <a:off x="4465440" y="1041400"/>
            <a:ext cx="4678560" cy="38163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867150" y="4315895"/>
            <a:ext cx="5982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6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058"/>
            <a:ext cx="4287998" cy="182164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7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Space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886200" y="2525195"/>
            <a:ext cx="5695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2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3165" y="59961"/>
            <a:ext cx="1696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10" name="Rechteck 9"/>
          <p:cNvSpPr/>
          <p:nvPr/>
        </p:nvSpPr>
        <p:spPr>
          <a:xfrm>
            <a:off x="7686675" y="135552"/>
            <a:ext cx="1309688" cy="223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Points</a:t>
            </a:r>
          </a:p>
        </p:txBody>
      </p:sp>
      <p:sp>
        <p:nvSpPr>
          <p:cNvPr id="11" name="Rechteck 10"/>
          <p:cNvSpPr/>
          <p:nvPr/>
        </p:nvSpPr>
        <p:spPr>
          <a:xfrm>
            <a:off x="7686675" y="438620"/>
            <a:ext cx="1309688" cy="223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Customer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7686675" y="741688"/>
            <a:ext cx="1309688" cy="223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Service Provider</a:t>
            </a:r>
          </a:p>
        </p:txBody>
      </p:sp>
      <p:sp>
        <p:nvSpPr>
          <p:cNvPr id="19" name="Rechteck 18"/>
          <p:cNvSpPr/>
          <p:nvPr/>
        </p:nvSpPr>
        <p:spPr>
          <a:xfrm>
            <a:off x="2365666" y="91059"/>
            <a:ext cx="570111" cy="505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4243899" y="1265783"/>
            <a:ext cx="4414132" cy="4115812"/>
          </a:xfrm>
          <a:custGeom>
            <a:avLst/>
            <a:gdLst>
              <a:gd name="connsiteX0" fmla="*/ 1770647 w 5708984"/>
              <a:gd name="connsiteY0" fmla="*/ 0 h 5183938"/>
              <a:gd name="connsiteX1" fmla="*/ 5708984 w 5708984"/>
              <a:gd name="connsiteY1" fmla="*/ 0 h 5183938"/>
              <a:gd name="connsiteX2" fmla="*/ 5708984 w 5708984"/>
              <a:gd name="connsiteY2" fmla="*/ 2891923 h 5183938"/>
              <a:gd name="connsiteX3" fmla="*/ 5708984 w 5708984"/>
              <a:gd name="connsiteY3" fmla="*/ 2891924 h 5183938"/>
              <a:gd name="connsiteX4" fmla="*/ 5708984 w 5708984"/>
              <a:gd name="connsiteY4" fmla="*/ 5183938 h 5183938"/>
              <a:gd name="connsiteX5" fmla="*/ 0 w 5708984"/>
              <a:gd name="connsiteY5" fmla="*/ 5183938 h 5183938"/>
              <a:gd name="connsiteX6" fmla="*/ 0 w 5708984"/>
              <a:gd name="connsiteY6" fmla="*/ 2891923 h 5183938"/>
              <a:gd name="connsiteX7" fmla="*/ 1770647 w 5708984"/>
              <a:gd name="connsiteY7" fmla="*/ 2891923 h 518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8984" h="5183938">
                <a:moveTo>
                  <a:pt x="1770647" y="0"/>
                </a:moveTo>
                <a:lnTo>
                  <a:pt x="5708984" y="0"/>
                </a:lnTo>
                <a:lnTo>
                  <a:pt x="5708984" y="2891923"/>
                </a:lnTo>
                <a:lnTo>
                  <a:pt x="5708984" y="2891924"/>
                </a:lnTo>
                <a:lnTo>
                  <a:pt x="5708984" y="5183938"/>
                </a:lnTo>
                <a:lnTo>
                  <a:pt x="0" y="5183938"/>
                </a:lnTo>
                <a:lnTo>
                  <a:pt x="0" y="2891923"/>
                </a:lnTo>
                <a:lnTo>
                  <a:pt x="1770647" y="289192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8" name="Rechteck 17"/>
          <p:cNvSpPr/>
          <p:nvPr/>
        </p:nvSpPr>
        <p:spPr>
          <a:xfrm>
            <a:off x="1215727" y="4685634"/>
            <a:ext cx="649149" cy="952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532089" y="1918004"/>
            <a:ext cx="691907" cy="812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645960" y="2006113"/>
            <a:ext cx="746445" cy="645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90600" y="3667210"/>
            <a:ext cx="1092602" cy="7774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072550" y="635254"/>
            <a:ext cx="932909" cy="658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511297" y="2835365"/>
            <a:ext cx="746445" cy="693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9961"/>
            <a:ext cx="7668635" cy="559745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585858" y="1966594"/>
            <a:ext cx="586956" cy="70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769411" y="5019926"/>
            <a:ext cx="664697" cy="301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275977" y="4747828"/>
            <a:ext cx="520874" cy="841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91571"/>
            <a:ext cx="7886700" cy="1104636"/>
          </a:xfrm>
        </p:spPr>
        <p:txBody>
          <a:bodyPr/>
          <a:lstStyle/>
          <a:p>
            <a:r>
              <a:rPr lang="en-US" b="1" dirty="0" smtClean="0"/>
              <a:t>Multi Criteria Decision Analysis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combination of Resource Skills can execute all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Manufacturing </a:t>
            </a:r>
            <a:r>
              <a:rPr lang="en-US" dirty="0"/>
              <a:t>Process </a:t>
            </a:r>
            <a:r>
              <a:rPr lang="en-US" dirty="0" smtClean="0"/>
              <a:t>Steps with </a:t>
            </a:r>
            <a:r>
              <a:rPr lang="en-US" dirty="0"/>
              <a:t>the defined Constraints and has the “best” evaluation criteria (price, time, CO2-e, </a:t>
            </a:r>
            <a:r>
              <a:rPr lang="en-US" dirty="0" smtClean="0"/>
              <a:t>…)?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4" y="59961"/>
            <a:ext cx="234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the Solution Space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227" y="549176"/>
            <a:ext cx="8295813" cy="461664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 search for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skills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match the required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 step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of a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 (PMPS)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resource_skill.skill.process_step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part_manufacturing_process_step.process_step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are defined, we check if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skill (RS)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matches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dependence of the defined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constraint.operator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“&lt;":</a:t>
            </a:r>
            <a:endParaRPr lang="en-US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fulfilled 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Then we have the information for which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 skill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is possible.</a:t>
            </a:r>
          </a:p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one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altLang="de-DE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de-DE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this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manufacturing possibility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can not be manufactured and is removed from the solution space.</a:t>
            </a:r>
            <a:b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Possibility1:	|-----PMPS1------|  |-----PMPS2-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-----|  </a:t>
            </a: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|------PMPS3-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RS1, RS3, RS4], [RS6, RS7, RS9], [RS8, RS10, RS5</a:t>
            </a: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]]</a:t>
            </a:r>
          </a:p>
          <a:p>
            <a:pPr lvl="2"/>
            <a:endParaRPr lang="de-DE" altLang="de-DE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</a:t>
            </a:r>
            <a:r>
              <a:rPr lang="de-DE" altLang="de-DE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Possibility2: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|-----PMPS1------|  |-----PMPS2------|  |------</a:t>
            </a:r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PMPS3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[[RS1, RS3, RS4], [RS6, RS7, RS9], </a:t>
            </a: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                           ]]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Using this information, we create all possible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permutations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permutation is a unique combination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resource_skills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fulfill all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manufacturing possibility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Permutation1: [RS1, RS6, RS8]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Permutation2: [RS1, RS6, RS10]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alt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/>
              <p:cNvSpPr/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Then we calculate the meta data for </a:t>
                </a:r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</a:t>
                </a: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have: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Price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CO2-e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???</a:t>
                </a:r>
                <a:endParaRPr lang="en-US" altLang="de-DE" sz="1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Subsequently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 evaluate and rank the </a:t>
                </a:r>
                <a:r>
                  <a:rPr lang="en-US" altLang="de-DE" sz="1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permutations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 two functions: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Regarding one meta information (e.g. lowest price).</a:t>
                </a:r>
              </a:p>
              <a:p>
                <a:pPr marL="228600" lvl="0" indent="-228600">
                  <a:buAutoNum type="arabicPeriod"/>
                </a:pPr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u="sng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lowest sum of the normalized and weighted meta data.</a:t>
                </a: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Rescale the range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(price, time, co2-e)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 in the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range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0, 1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with 0 the lowest and 1 the highest value by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de-DE" altLang="de-DE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altLang="de-DE" sz="10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</m:t>
                            </m:r>
                            <m: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altLang="de-DE" sz="1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(Min-Max Normalization)</a:t>
                </a: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the weighted value for each feature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𝑤𝑒𝑖𝑔h𝑡𝑒𝑑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de-DE" altLang="de-DE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𝑖𝑚𝑝𝑜𝑟𝑡𝑎𝑛𝑐𝑒</m:t>
                      </m:r>
                    </m:oMath>
                  </m:oMathPara>
                </a14:m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comparative value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each </a:t>
                </a:r>
                <a:r>
                  <a:rPr lang="en-US" altLang="de-DE" sz="1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by</a:t>
                </a:r>
                <a:endParaRPr lang="de-DE" altLang="de-DE" sz="1000" i="1" dirty="0" smtClean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__</m:t>
                          </m:r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𝑤𝑒𝑖𝑔h𝑡𝑒𝑑</m:t>
                          </m:r>
                        </m:e>
                      </m:nary>
                    </m:oMath>
                  </m:oMathPara>
                </a14:m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Rank the permutations by their comparative value.</a:t>
                </a:r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  <a:blipFill rotWithShape="0">
                <a:blip r:embed="rId2"/>
                <a:stretch>
                  <a:fillRect b="-4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 and Ranking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blipFill rotWithShape="0">
                <a:blip r:embed="rId4"/>
                <a:stretch>
                  <a:fillRect l="-115789" t="-34483" r="-6315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winkelte Verbindung 12"/>
          <p:cNvCxnSpPr>
            <a:stCxn id="9" idx="0"/>
          </p:cNvCxnSpPr>
          <p:nvPr/>
        </p:nvCxnSpPr>
        <p:spPr>
          <a:xfrm rot="16200000" flipV="1">
            <a:off x="5838850" y="1889100"/>
            <a:ext cx="2527300" cy="127640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0" idx="0"/>
          </p:cNvCxnSpPr>
          <p:nvPr/>
        </p:nvCxnSpPr>
        <p:spPr>
          <a:xfrm rot="16200000" flipV="1">
            <a:off x="6121425" y="1924025"/>
            <a:ext cx="2209800" cy="152405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1" idx="0"/>
          </p:cNvCxnSpPr>
          <p:nvPr/>
        </p:nvCxnSpPr>
        <p:spPr>
          <a:xfrm rot="16200000" flipV="1">
            <a:off x="6415088" y="1973262"/>
            <a:ext cx="1866900" cy="1768475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4284292" y="2686049"/>
            <a:ext cx="46359" cy="8255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winkelte Verbindung 26"/>
          <p:cNvCxnSpPr>
            <a:stCxn id="26" idx="1"/>
          </p:cNvCxnSpPr>
          <p:nvPr/>
        </p:nvCxnSpPr>
        <p:spPr>
          <a:xfrm rot="10800000" flipH="1" flipV="1">
            <a:off x="4284292" y="3098800"/>
            <a:ext cx="198808" cy="1079500"/>
          </a:xfrm>
          <a:prstGeom prst="bentConnector4">
            <a:avLst>
              <a:gd name="adj1" fmla="val -41522"/>
              <a:gd name="adj2" fmla="val 1002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 rot="16200000">
            <a:off x="3418182" y="3515439"/>
            <a:ext cx="127000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the consumables of each RS</a:t>
            </a:r>
          </a:p>
        </p:txBody>
      </p:sp>
      <p:sp>
        <p:nvSpPr>
          <p:cNvPr id="36" name="Rechteck 35"/>
          <p:cNvSpPr/>
          <p:nvPr/>
        </p:nvSpPr>
        <p:spPr>
          <a:xfrm>
            <a:off x="4775200" y="5038463"/>
            <a:ext cx="4368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 soon:</a:t>
            </a: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e-DE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Importance Through 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Correlation</a:t>
            </a:r>
            <a:r>
              <a:rPr lang="en-US" altLang="de-D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de-DE" sz="1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3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 anchor="ctr">
        <a:spAutoFit/>
      </a:bodyPr>
      <a:lstStyle>
        <a:defPPr algn="ctr">
          <a:defRPr sz="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265</Words>
  <Application>Microsoft Office PowerPoint</Application>
  <PresentationFormat>Bildschirmpräsentation (16:10)</PresentationFormat>
  <Paragraphs>193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Modeling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Multi Criteria Decision Analysis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221</cp:revision>
  <dcterms:created xsi:type="dcterms:W3CDTF">2020-11-03T07:50:36Z</dcterms:created>
  <dcterms:modified xsi:type="dcterms:W3CDTF">2020-11-06T13:56:14Z</dcterms:modified>
</cp:coreProperties>
</file>