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"/>
  </p:handoutMasterIdLst>
  <p:sldIdLst>
    <p:sldId id="256" r:id="rId2"/>
  </p:sldIdLst>
  <p:sldSz cx="15119350" cy="21383625"/>
  <p:notesSz cx="6797675" cy="9926638"/>
  <p:defaultTextStyle>
    <a:defPPr>
      <a:defRPr lang="es-ES"/>
    </a:defPPr>
    <a:lvl1pPr marL="0" algn="l" defTabSz="1489832" rtl="0" eaLnBrk="1" latinLnBrk="0" hangingPunct="1">
      <a:defRPr sz="2933" kern="1200">
        <a:solidFill>
          <a:schemeClr val="tx1"/>
        </a:solidFill>
        <a:latin typeface="+mn-lt"/>
        <a:ea typeface="+mn-ea"/>
        <a:cs typeface="+mn-cs"/>
      </a:defRPr>
    </a:lvl1pPr>
    <a:lvl2pPr marL="744916" algn="l" defTabSz="1489832" rtl="0" eaLnBrk="1" latinLnBrk="0" hangingPunct="1">
      <a:defRPr sz="2933" kern="1200">
        <a:solidFill>
          <a:schemeClr val="tx1"/>
        </a:solidFill>
        <a:latin typeface="+mn-lt"/>
        <a:ea typeface="+mn-ea"/>
        <a:cs typeface="+mn-cs"/>
      </a:defRPr>
    </a:lvl2pPr>
    <a:lvl3pPr marL="1489832" algn="l" defTabSz="1489832" rtl="0" eaLnBrk="1" latinLnBrk="0" hangingPunct="1">
      <a:defRPr sz="2933" kern="1200">
        <a:solidFill>
          <a:schemeClr val="tx1"/>
        </a:solidFill>
        <a:latin typeface="+mn-lt"/>
        <a:ea typeface="+mn-ea"/>
        <a:cs typeface="+mn-cs"/>
      </a:defRPr>
    </a:lvl3pPr>
    <a:lvl4pPr marL="2234748" algn="l" defTabSz="1489832" rtl="0" eaLnBrk="1" latinLnBrk="0" hangingPunct="1">
      <a:defRPr sz="2933" kern="1200">
        <a:solidFill>
          <a:schemeClr val="tx1"/>
        </a:solidFill>
        <a:latin typeface="+mn-lt"/>
        <a:ea typeface="+mn-ea"/>
        <a:cs typeface="+mn-cs"/>
      </a:defRPr>
    </a:lvl4pPr>
    <a:lvl5pPr marL="2979664" algn="l" defTabSz="1489832" rtl="0" eaLnBrk="1" latinLnBrk="0" hangingPunct="1">
      <a:defRPr sz="2933" kern="1200">
        <a:solidFill>
          <a:schemeClr val="tx1"/>
        </a:solidFill>
        <a:latin typeface="+mn-lt"/>
        <a:ea typeface="+mn-ea"/>
        <a:cs typeface="+mn-cs"/>
      </a:defRPr>
    </a:lvl5pPr>
    <a:lvl6pPr marL="3724580" algn="l" defTabSz="1489832" rtl="0" eaLnBrk="1" latinLnBrk="0" hangingPunct="1">
      <a:defRPr sz="2933" kern="1200">
        <a:solidFill>
          <a:schemeClr val="tx1"/>
        </a:solidFill>
        <a:latin typeface="+mn-lt"/>
        <a:ea typeface="+mn-ea"/>
        <a:cs typeface="+mn-cs"/>
      </a:defRPr>
    </a:lvl6pPr>
    <a:lvl7pPr marL="4469496" algn="l" defTabSz="1489832" rtl="0" eaLnBrk="1" latinLnBrk="0" hangingPunct="1">
      <a:defRPr sz="2933" kern="1200">
        <a:solidFill>
          <a:schemeClr val="tx1"/>
        </a:solidFill>
        <a:latin typeface="+mn-lt"/>
        <a:ea typeface="+mn-ea"/>
        <a:cs typeface="+mn-cs"/>
      </a:defRPr>
    </a:lvl7pPr>
    <a:lvl8pPr marL="5214412" algn="l" defTabSz="1489832" rtl="0" eaLnBrk="1" latinLnBrk="0" hangingPunct="1">
      <a:defRPr sz="2933" kern="1200">
        <a:solidFill>
          <a:schemeClr val="tx1"/>
        </a:solidFill>
        <a:latin typeface="+mn-lt"/>
        <a:ea typeface="+mn-ea"/>
        <a:cs typeface="+mn-cs"/>
      </a:defRPr>
    </a:lvl8pPr>
    <a:lvl9pPr marL="5959328" algn="l" defTabSz="1489832" rtl="0" eaLnBrk="1" latinLnBrk="0" hangingPunct="1">
      <a:defRPr sz="293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37" d="100"/>
          <a:sy n="37" d="100"/>
        </p:scale>
        <p:origin x="-2994" y="-114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56C62-FBCF-4C7F-A58B-7AA54A8BEA0E}" type="datetimeFigureOut">
              <a:rPr lang="es-ES" smtClean="0"/>
              <a:pPr/>
              <a:t>10/04/2018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F05E8-EFAE-499C-A1B1-7029FA19C3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E18-DC57-4C67-A467-D750F8F97C9B}" type="datetimeFigureOut">
              <a:rPr lang="es-ES" smtClean="0"/>
              <a:pPr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9173-63A0-4394-8A4D-30209E97530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8883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E18-DC57-4C67-A467-D750F8F97C9B}" type="datetimeFigureOut">
              <a:rPr lang="es-ES" smtClean="0"/>
              <a:pPr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9173-63A0-4394-8A4D-30209E97530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67688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E18-DC57-4C67-A467-D750F8F97C9B}" type="datetimeFigureOut">
              <a:rPr lang="es-ES" smtClean="0"/>
              <a:pPr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9173-63A0-4394-8A4D-30209E97530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98167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E18-DC57-4C67-A467-D750F8F97C9B}" type="datetimeFigureOut">
              <a:rPr lang="es-ES" smtClean="0"/>
              <a:pPr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9173-63A0-4394-8A4D-30209E97530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3242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E18-DC57-4C67-A467-D750F8F97C9B}" type="datetimeFigureOut">
              <a:rPr lang="es-ES" smtClean="0"/>
              <a:pPr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9173-63A0-4394-8A4D-30209E97530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6818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E18-DC57-4C67-A467-D750F8F97C9B}" type="datetimeFigureOut">
              <a:rPr lang="es-ES" smtClean="0"/>
              <a:pPr/>
              <a:t>10/04/2018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9173-63A0-4394-8A4D-30209E97530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0803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E18-DC57-4C67-A467-D750F8F97C9B}" type="datetimeFigureOut">
              <a:rPr lang="es-ES" smtClean="0"/>
              <a:pPr/>
              <a:t>10/04/2018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9173-63A0-4394-8A4D-30209E97530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5409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E18-DC57-4C67-A467-D750F8F97C9B}" type="datetimeFigureOut">
              <a:rPr lang="es-ES" smtClean="0"/>
              <a:pPr/>
              <a:t>10/04/2018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9173-63A0-4394-8A4D-30209E97530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11480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E18-DC57-4C67-A467-D750F8F97C9B}" type="datetimeFigureOut">
              <a:rPr lang="es-ES" smtClean="0"/>
              <a:pPr/>
              <a:t>10/04/2018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9173-63A0-4394-8A4D-30209E97530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54561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E18-DC57-4C67-A467-D750F8F97C9B}" type="datetimeFigureOut">
              <a:rPr lang="es-ES" smtClean="0"/>
              <a:pPr/>
              <a:t>10/04/2018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9173-63A0-4394-8A4D-30209E97530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651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E18-DC57-4C67-A467-D750F8F97C9B}" type="datetimeFigureOut">
              <a:rPr lang="es-ES" smtClean="0"/>
              <a:pPr/>
              <a:t>10/04/2018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9173-63A0-4394-8A4D-30209E97530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63008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5E18-DC57-4C67-A467-D750F8F97C9B}" type="datetimeFigureOut">
              <a:rPr lang="es-ES" smtClean="0"/>
              <a:pPr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9173-63A0-4394-8A4D-30209E97530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3670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Rectángulo redondeado"/>
          <p:cNvSpPr/>
          <p:nvPr/>
        </p:nvSpPr>
        <p:spPr>
          <a:xfrm>
            <a:off x="3499950" y="20968138"/>
            <a:ext cx="8639503" cy="24909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0" y="-1"/>
            <a:ext cx="1156947" cy="21383625"/>
          </a:xfrm>
          <a:prstGeom prst="rect">
            <a:avLst/>
          </a:prstGeom>
          <a:solidFill>
            <a:schemeClr val="accent6"/>
          </a:solidFill>
        </p:spPr>
        <p:txBody>
          <a:bodyPr vert="vert270" lIns="91440" tIns="45720" rIns="91440" bIns="45720" rtlCol="0">
            <a:noAutofit/>
          </a:bodyPr>
          <a:lstStyle>
            <a:lvl1pPr marL="0" indent="0" algn="ctr" defTabSz="1511960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8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196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794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2392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990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3588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186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47842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0" dirty="0" smtClean="0">
                <a:solidFill>
                  <a:schemeClr val="bg1"/>
                </a:solidFill>
              </a:rPr>
              <a:t>IFNORMÀTICA I COMUNICACIONS</a:t>
            </a:r>
          </a:p>
          <a:p>
            <a:endParaRPr lang="es-ES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8603" y="273231"/>
            <a:ext cx="11339513" cy="600891"/>
          </a:xfrm>
        </p:spPr>
        <p:txBody>
          <a:bodyPr>
            <a:noAutofit/>
          </a:bodyPr>
          <a:lstStyle/>
          <a:p>
            <a:pPr algn="l"/>
            <a:r>
              <a:rPr lang="es-ES" sz="6000" dirty="0" err="1" smtClean="0">
                <a:solidFill>
                  <a:schemeClr val="accent6"/>
                </a:solidFill>
              </a:rPr>
              <a:t>Premis</a:t>
            </a:r>
            <a:r>
              <a:rPr lang="es-ES" sz="6000" dirty="0" smtClean="0">
                <a:solidFill>
                  <a:schemeClr val="accent6"/>
                </a:solidFill>
              </a:rPr>
              <a:t> </a:t>
            </a:r>
            <a:r>
              <a:rPr lang="es-ES" sz="6000" dirty="0" err="1" smtClean="0">
                <a:solidFill>
                  <a:schemeClr val="accent6"/>
                </a:solidFill>
              </a:rPr>
              <a:t>Campalans</a:t>
            </a:r>
            <a:r>
              <a:rPr lang="es-ES" sz="6000" dirty="0" smtClean="0">
                <a:solidFill>
                  <a:schemeClr val="accent6"/>
                </a:solidFill>
              </a:rPr>
              <a:t> 2018</a:t>
            </a:r>
            <a:endParaRPr lang="es-ES" sz="6000" dirty="0">
              <a:solidFill>
                <a:schemeClr val="accent6"/>
              </a:solidFill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143283" y="1368695"/>
            <a:ext cx="11886917" cy="1871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511960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8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196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794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2392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990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3588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186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47842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a-ES" sz="4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Disseny de bolígraf paramètric i imprimible 3D per a persones amb </a:t>
            </a:r>
            <a:r>
              <a:rPr lang="ca-ES" sz="44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Parkinson</a:t>
            </a:r>
            <a:r>
              <a:rPr lang="ca-ES" sz="4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través d’una </a:t>
            </a:r>
            <a:r>
              <a:rPr lang="ca-ES" sz="44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ca-ES" sz="4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a telèfons Intel·ligents</a:t>
            </a:r>
            <a:endParaRPr lang="ca-ES" sz="4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364206" y="6857554"/>
            <a:ext cx="3509418" cy="7578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511960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8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196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794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2392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990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3588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186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47842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ES" sz="1800" b="1" dirty="0" smtClean="0">
                <a:solidFill>
                  <a:schemeClr val="accent6"/>
                </a:solidFill>
              </a:rPr>
              <a:t>CICLE</a:t>
            </a:r>
            <a:endParaRPr lang="es-ES" sz="1800" b="1" dirty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ES" sz="1800" dirty="0" err="1" smtClean="0">
                <a:solidFill>
                  <a:schemeClr val="accent6"/>
                </a:solidFill>
              </a:rPr>
              <a:t>Disseny</a:t>
            </a:r>
            <a:r>
              <a:rPr lang="es-ES" sz="1800" dirty="0" smtClean="0">
                <a:solidFill>
                  <a:schemeClr val="accent6"/>
                </a:solidFill>
              </a:rPr>
              <a:t> en </a:t>
            </a:r>
            <a:r>
              <a:rPr lang="es-ES" sz="1800" dirty="0" err="1" smtClean="0">
                <a:solidFill>
                  <a:schemeClr val="accent6"/>
                </a:solidFill>
              </a:rPr>
              <a:t>fabricació</a:t>
            </a:r>
            <a:r>
              <a:rPr lang="es-ES" sz="1800" dirty="0" smtClean="0">
                <a:solidFill>
                  <a:schemeClr val="accent6"/>
                </a:solidFill>
              </a:rPr>
              <a:t> </a:t>
            </a:r>
            <a:r>
              <a:rPr lang="es-ES" sz="1800" dirty="0" err="1" smtClean="0">
                <a:solidFill>
                  <a:schemeClr val="accent6"/>
                </a:solidFill>
              </a:rPr>
              <a:t>mecànica</a:t>
            </a:r>
            <a:endParaRPr lang="es-ES" sz="1800" dirty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s-ES" sz="1800" b="1" dirty="0" smtClean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ES" sz="1800" b="1" dirty="0" smtClean="0">
                <a:solidFill>
                  <a:schemeClr val="accent6"/>
                </a:solidFill>
              </a:rPr>
              <a:t>AUTOR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ES" sz="1800" dirty="0" smtClean="0">
                <a:solidFill>
                  <a:schemeClr val="accent6"/>
                </a:solidFill>
              </a:rPr>
              <a:t>Joan Puig Gómez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s-ES" sz="1800" b="1" dirty="0" smtClean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ES" sz="1800" b="1" dirty="0" smtClean="0">
                <a:solidFill>
                  <a:schemeClr val="accent6"/>
                </a:solidFill>
              </a:rPr>
              <a:t>TUTORS</a:t>
            </a:r>
            <a:endParaRPr lang="es-ES" sz="1800" b="1" dirty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ES" sz="1800" dirty="0">
                <a:solidFill>
                  <a:schemeClr val="accent6"/>
                </a:solidFill>
              </a:rPr>
              <a:t>Joan Gómez Puig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ES" sz="1800" dirty="0">
                <a:solidFill>
                  <a:schemeClr val="accent6"/>
                </a:solidFill>
              </a:rPr>
              <a:t>Marta Puig </a:t>
            </a:r>
            <a:r>
              <a:rPr lang="es-ES" sz="1800" dirty="0" err="1" smtClean="0">
                <a:solidFill>
                  <a:schemeClr val="accent6"/>
                </a:solidFill>
              </a:rPr>
              <a:t>Cel</a:t>
            </a:r>
            <a:endParaRPr lang="es-ES" sz="1800" dirty="0" smtClean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s-ES" sz="1800" dirty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ES" sz="1800" b="1" dirty="0" smtClean="0">
                <a:solidFill>
                  <a:schemeClr val="accent6"/>
                </a:solidFill>
              </a:rPr>
              <a:t>TIPUS DE MATERIAL ELABORAT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ES" sz="1800" dirty="0" err="1" smtClean="0">
                <a:solidFill>
                  <a:schemeClr val="accent6"/>
                </a:solidFill>
              </a:rPr>
              <a:t>Disseny</a:t>
            </a:r>
            <a:r>
              <a:rPr lang="es-ES" sz="1800" dirty="0" smtClean="0">
                <a:solidFill>
                  <a:schemeClr val="accent6"/>
                </a:solidFill>
              </a:rPr>
              <a:t> CAD i </a:t>
            </a:r>
            <a:r>
              <a:rPr lang="es-ES" sz="1800" dirty="0" err="1" smtClean="0">
                <a:solidFill>
                  <a:schemeClr val="accent6"/>
                </a:solidFill>
              </a:rPr>
              <a:t>prototipus</a:t>
            </a:r>
            <a:endParaRPr lang="es-ES" sz="1800" dirty="0" smtClean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s-ES" sz="1800" b="1" dirty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ES" sz="1800" b="1" dirty="0" smtClean="0">
                <a:solidFill>
                  <a:schemeClr val="accent6"/>
                </a:solidFill>
              </a:rPr>
              <a:t>TIPOLOGÍA DE RECERCA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ES" sz="1800" dirty="0" err="1" smtClean="0">
                <a:solidFill>
                  <a:schemeClr val="accent6"/>
                </a:solidFill>
              </a:rPr>
              <a:t>Disseny</a:t>
            </a:r>
            <a:r>
              <a:rPr lang="es-ES" sz="1800" dirty="0" smtClean="0">
                <a:solidFill>
                  <a:schemeClr val="accent6"/>
                </a:solidFill>
              </a:rPr>
              <a:t> i producción </a:t>
            </a:r>
            <a:r>
              <a:rPr lang="es-ES" sz="1800" dirty="0" err="1" smtClean="0">
                <a:solidFill>
                  <a:schemeClr val="accent6"/>
                </a:solidFill>
              </a:rPr>
              <a:t>producte</a:t>
            </a:r>
            <a:endParaRPr lang="es-ES" sz="1800" dirty="0" smtClean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s-ES" sz="1800" b="1" dirty="0" smtClean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ES" sz="1800" b="1" dirty="0" err="1" smtClean="0">
                <a:solidFill>
                  <a:schemeClr val="accent6"/>
                </a:solidFill>
              </a:rPr>
              <a:t>Instagram</a:t>
            </a:r>
            <a:endParaRPr lang="es-ES" sz="1800" b="1" dirty="0" smtClean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ES" sz="1800" dirty="0" smtClean="0">
                <a:solidFill>
                  <a:schemeClr val="accent6"/>
                </a:solidFill>
              </a:rPr>
              <a:t>@</a:t>
            </a:r>
            <a:r>
              <a:rPr lang="es-ES" sz="1800" dirty="0" err="1" smtClean="0">
                <a:solidFill>
                  <a:schemeClr val="accent6"/>
                </a:solidFill>
              </a:rPr>
              <a:t>edtbarcelona</a:t>
            </a:r>
            <a:endParaRPr lang="es-ES" sz="1800" dirty="0" smtClean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ES" sz="1800" b="1" dirty="0" smtClean="0">
                <a:solidFill>
                  <a:schemeClr val="accent6"/>
                </a:solidFill>
              </a:rPr>
              <a:t>Twitter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ES" sz="1800" dirty="0" smtClean="0">
                <a:solidFill>
                  <a:schemeClr val="accent6"/>
                </a:solidFill>
              </a:rPr>
              <a:t>@</a:t>
            </a:r>
            <a:r>
              <a:rPr lang="es-ES" sz="1800" dirty="0" err="1" smtClean="0">
                <a:solidFill>
                  <a:schemeClr val="accent6"/>
                </a:solidFill>
              </a:rPr>
              <a:t>EdTbarcelona</a:t>
            </a:r>
            <a:endParaRPr lang="es-ES" sz="1800" dirty="0" smtClean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s-ES" sz="1800" b="1" dirty="0">
              <a:solidFill>
                <a:srgbClr val="7030A0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s-ES" sz="1800" dirty="0">
              <a:solidFill>
                <a:schemeClr val="accent1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s-ES" sz="1800" dirty="0">
              <a:solidFill>
                <a:schemeClr val="accent1"/>
              </a:solidFill>
            </a:endParaRPr>
          </a:p>
          <a:p>
            <a:endParaRPr lang="es-ES" sz="1800" dirty="0" smtClean="0">
              <a:solidFill>
                <a:schemeClr val="accent1"/>
              </a:solidFill>
            </a:endParaRPr>
          </a:p>
          <a:p>
            <a:endParaRPr lang="es-ES" sz="1800" dirty="0">
              <a:solidFill>
                <a:schemeClr val="accent1"/>
              </a:solidFill>
            </a:endParaRPr>
          </a:p>
          <a:p>
            <a:endParaRPr lang="es-ES" sz="1800" dirty="0" smtClean="0">
              <a:solidFill>
                <a:schemeClr val="accent1"/>
              </a:solidFill>
            </a:endParaRPr>
          </a:p>
          <a:p>
            <a:endParaRPr lang="es-ES" sz="2800" dirty="0">
              <a:solidFill>
                <a:schemeClr val="accent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3895729" y="21015325"/>
            <a:ext cx="8100513" cy="3683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1511960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8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196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794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2392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990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3588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186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47842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ES" sz="1800" b="1" dirty="0" err="1" smtClean="0">
                <a:solidFill>
                  <a:schemeClr val="bg1"/>
                </a:solidFill>
              </a:rPr>
              <a:t>Institut</a:t>
            </a:r>
            <a:r>
              <a:rPr lang="es-ES" sz="1800" b="1" dirty="0" smtClean="0">
                <a:solidFill>
                  <a:schemeClr val="bg1"/>
                </a:solidFill>
              </a:rPr>
              <a:t> </a:t>
            </a:r>
            <a:r>
              <a:rPr lang="es-ES" sz="1800" b="1" dirty="0" err="1">
                <a:solidFill>
                  <a:schemeClr val="bg1"/>
                </a:solidFill>
              </a:rPr>
              <a:t>Escola</a:t>
            </a:r>
            <a:r>
              <a:rPr lang="es-ES" sz="1800" b="1" dirty="0">
                <a:solidFill>
                  <a:schemeClr val="bg1"/>
                </a:solidFill>
              </a:rPr>
              <a:t> del </a:t>
            </a:r>
            <a:r>
              <a:rPr lang="es-ES" sz="1800" b="1" dirty="0" err="1">
                <a:solidFill>
                  <a:schemeClr val="bg1"/>
                </a:solidFill>
              </a:rPr>
              <a:t>Treball</a:t>
            </a:r>
            <a:r>
              <a:rPr lang="es-ES" sz="1800" b="1" dirty="0">
                <a:solidFill>
                  <a:schemeClr val="bg1"/>
                </a:solidFill>
              </a:rPr>
              <a:t> – </a:t>
            </a:r>
            <a:r>
              <a:rPr lang="es-ES" sz="1800" b="1" dirty="0" err="1">
                <a:solidFill>
                  <a:schemeClr val="bg1"/>
                </a:solidFill>
              </a:rPr>
              <a:t>Carrer</a:t>
            </a:r>
            <a:r>
              <a:rPr lang="es-ES" sz="1800" b="1" dirty="0">
                <a:solidFill>
                  <a:schemeClr val="bg1"/>
                </a:solidFill>
              </a:rPr>
              <a:t> Comte </a:t>
            </a:r>
            <a:r>
              <a:rPr lang="es-ES" sz="1800" b="1" dirty="0" err="1">
                <a:solidFill>
                  <a:schemeClr val="bg1"/>
                </a:solidFill>
              </a:rPr>
              <a:t>d’Urgell</a:t>
            </a:r>
            <a:r>
              <a:rPr lang="es-ES" sz="1800" b="1" dirty="0">
                <a:solidFill>
                  <a:schemeClr val="bg1"/>
                </a:solidFill>
              </a:rPr>
              <a:t>, 187, </a:t>
            </a:r>
            <a:r>
              <a:rPr lang="es-ES" sz="1800" b="1" dirty="0" err="1">
                <a:solidFill>
                  <a:schemeClr val="bg1"/>
                </a:solidFill>
              </a:rPr>
              <a:t>edifici</a:t>
            </a:r>
            <a:r>
              <a:rPr lang="es-ES" sz="1800" b="1" dirty="0">
                <a:solidFill>
                  <a:schemeClr val="bg1"/>
                </a:solidFill>
              </a:rPr>
              <a:t> 11 – 08036 Barcelona 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s-ES" sz="1600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s-E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s-ES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s-E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s-ES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s-ES" sz="2400" dirty="0"/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1364206" y="3452041"/>
            <a:ext cx="9962555" cy="296684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1511960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8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196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794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2392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990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3588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186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47842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ES" sz="3200" b="1" dirty="0" smtClean="0">
                <a:solidFill>
                  <a:schemeClr val="accent6"/>
                </a:solidFill>
              </a:rPr>
              <a:t>IDEA INICIAL</a:t>
            </a:r>
            <a:endParaRPr lang="es-ES" sz="3200" b="1" dirty="0">
              <a:solidFill>
                <a:schemeClr val="accent6"/>
              </a:solidFill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ca-ES" sz="2800" dirty="0" smtClean="0"/>
              <a:t>Dissenyar i fabricar un bolígraf paramètric </a:t>
            </a:r>
            <a:r>
              <a:rPr lang="ca-ES" sz="2800" i="1" dirty="0" err="1" smtClean="0"/>
              <a:t>low</a:t>
            </a:r>
            <a:r>
              <a:rPr lang="ca-ES" sz="2800" i="1" dirty="0" smtClean="0"/>
              <a:t>-cost</a:t>
            </a:r>
            <a:r>
              <a:rPr lang="ca-ES" sz="2800" dirty="0" smtClean="0"/>
              <a:t> disponible en un </a:t>
            </a:r>
            <a:r>
              <a:rPr lang="ca-ES" sz="2800" dirty="0" err="1" smtClean="0"/>
              <a:t>repositori</a:t>
            </a:r>
            <a:r>
              <a:rPr lang="ca-ES" sz="2800" dirty="0" smtClean="0"/>
              <a:t> a internet amb la intenció que cadascú pugui imprimir-lo a casa seva en materials com el ABS o PLA. El projecte surt com a una col·laboració amb la Universitat de Medicina de Santiago de </a:t>
            </a:r>
            <a:r>
              <a:rPr lang="ca-ES" sz="2800" dirty="0" err="1" smtClean="0"/>
              <a:t>Chile</a:t>
            </a:r>
            <a:r>
              <a:rPr lang="ca-ES" sz="2800" dirty="0" smtClean="0"/>
              <a:t> (</a:t>
            </a:r>
            <a:r>
              <a:rPr lang="ca-ES" sz="2800" dirty="0" err="1" smtClean="0"/>
              <a:t>Chile</a:t>
            </a:r>
            <a:r>
              <a:rPr lang="ca-ES" sz="2800" dirty="0" smtClean="0"/>
              <a:t>). </a:t>
            </a:r>
            <a:endParaRPr lang="ca-ES" sz="2000" dirty="0" smtClean="0"/>
          </a:p>
          <a:p>
            <a:endParaRPr lang="es-ES" sz="1800" dirty="0">
              <a:solidFill>
                <a:schemeClr val="accent1"/>
              </a:solidFill>
            </a:endParaRPr>
          </a:p>
          <a:p>
            <a:endParaRPr lang="es-ES" sz="1800" dirty="0" smtClean="0">
              <a:solidFill>
                <a:schemeClr val="accent1"/>
              </a:solidFill>
            </a:endParaRPr>
          </a:p>
          <a:p>
            <a:endParaRPr lang="es-ES" sz="2800" dirty="0">
              <a:solidFill>
                <a:schemeClr val="accent1"/>
              </a:solidFill>
            </a:endParaRPr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4579408" y="6685914"/>
            <a:ext cx="10070042" cy="5256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1511960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8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196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794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2392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990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3588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186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47842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ES" sz="3200" b="1" dirty="0">
                <a:solidFill>
                  <a:schemeClr val="accent6"/>
                </a:solidFill>
              </a:rPr>
              <a:t>PROCÉS D’ELABORACIÓ</a:t>
            </a:r>
          </a:p>
          <a:p>
            <a:pPr algn="just"/>
            <a:r>
              <a:rPr lang="ca-ES" sz="2800" dirty="0" smtClean="0"/>
              <a:t>A partir d’unes especificacions  prèvies s’ha realitzat un primer disseny tridimensional del bolígraf i s’ha </a:t>
            </a:r>
            <a:r>
              <a:rPr lang="ca-ES" sz="2800" dirty="0" err="1" smtClean="0"/>
              <a:t>imprimit</a:t>
            </a:r>
            <a:r>
              <a:rPr lang="ca-ES" sz="2800" dirty="0" smtClean="0"/>
              <a:t> en 3D amb PLA. Aquets primer prototipus ha sigut validat tant en les seves dimensions com en la seva funcionalitat.</a:t>
            </a:r>
          </a:p>
          <a:p>
            <a:pPr algn="just"/>
            <a:r>
              <a:rPr lang="ca-ES" sz="2800" dirty="0" smtClean="0"/>
              <a:t>La definició paramètrica del model </a:t>
            </a:r>
            <a:r>
              <a:rPr lang="ca-ES" sz="2800" dirty="0" err="1" smtClean="0"/>
              <a:t>tridimenisonal</a:t>
            </a:r>
            <a:r>
              <a:rPr lang="ca-ES" sz="2800" dirty="0" smtClean="0"/>
              <a:t> i la creació d’un full de càlcul ha permès definir </a:t>
            </a:r>
            <a:r>
              <a:rPr lang="ca-ES" sz="2800" dirty="0" err="1" smtClean="0"/>
              <a:t>diferentes</a:t>
            </a:r>
            <a:r>
              <a:rPr lang="ca-ES" sz="2800" dirty="0" smtClean="0"/>
              <a:t> mesures que permanent la creació de models adaptats al usuaris.</a:t>
            </a:r>
          </a:p>
          <a:p>
            <a:pPr algn="just"/>
            <a:r>
              <a:rPr lang="ca-ES" sz="2800" dirty="0" smtClean="0"/>
              <a:t>La creació una </a:t>
            </a:r>
            <a:r>
              <a:rPr lang="ca-ES" sz="2800" dirty="0" err="1" smtClean="0"/>
              <a:t>app</a:t>
            </a:r>
            <a:r>
              <a:rPr lang="ca-ES" sz="2800" dirty="0" smtClean="0"/>
              <a:t> per enregistrar les principals mesures de la mà i la seva connexió amb </a:t>
            </a:r>
            <a:r>
              <a:rPr lang="ca-ES" sz="2800" dirty="0" err="1" smtClean="0"/>
              <a:t>l’aplicatiu</a:t>
            </a:r>
            <a:r>
              <a:rPr lang="ca-ES" sz="2800" dirty="0" smtClean="0"/>
              <a:t> CAD tridimensional ha permès obtenir models paramètrics de bolígraf per cada usuari.</a:t>
            </a:r>
          </a:p>
          <a:p>
            <a:pPr algn="just"/>
            <a:endParaRPr lang="ca-ES" sz="2800" dirty="0"/>
          </a:p>
          <a:p>
            <a:pPr algn="just"/>
            <a:endParaRPr lang="ca-ES" sz="2800" dirty="0"/>
          </a:p>
          <a:p>
            <a:pPr algn="just"/>
            <a:endParaRPr lang="ca-ES" sz="2800" dirty="0" smtClean="0"/>
          </a:p>
          <a:p>
            <a:endParaRPr lang="ca-ES" sz="1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ca-ES" sz="2800" dirty="0"/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9707612" y="14820899"/>
            <a:ext cx="5132337" cy="59064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1511960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8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196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794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2392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990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3588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186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47842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ES" sz="3200" b="1" dirty="0" smtClean="0">
                <a:solidFill>
                  <a:schemeClr val="accent6"/>
                </a:solidFill>
              </a:rPr>
              <a:t>CONCLUSIONS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s-ES" sz="2800" dirty="0" err="1" smtClean="0"/>
              <a:t>Els</a:t>
            </a:r>
            <a:r>
              <a:rPr lang="es-ES" sz="2800" dirty="0" smtClean="0"/>
              <a:t> </a:t>
            </a:r>
            <a:r>
              <a:rPr lang="es-ES" sz="2800" dirty="0" err="1" smtClean="0"/>
              <a:t>assaitjos</a:t>
            </a:r>
            <a:r>
              <a:rPr lang="es-ES" sz="2800" dirty="0" smtClean="0"/>
              <a:t> del </a:t>
            </a:r>
            <a:r>
              <a:rPr lang="es-ES" sz="2800" dirty="0" err="1" smtClean="0"/>
              <a:t>comportament</a:t>
            </a:r>
            <a:r>
              <a:rPr lang="es-ES" sz="2800" dirty="0" smtClean="0"/>
              <a:t> </a:t>
            </a:r>
            <a:r>
              <a:rPr lang="es-ES" sz="2800" dirty="0" err="1" smtClean="0"/>
              <a:t>mecànic</a:t>
            </a:r>
            <a:r>
              <a:rPr lang="es-ES" sz="2800" dirty="0" smtClean="0"/>
              <a:t> indica que el </a:t>
            </a:r>
            <a:r>
              <a:rPr lang="es-ES" sz="2800" dirty="0" err="1" smtClean="0"/>
              <a:t>producte</a:t>
            </a:r>
            <a:r>
              <a:rPr lang="es-ES" sz="2800" dirty="0" smtClean="0"/>
              <a:t> </a:t>
            </a:r>
            <a:r>
              <a:rPr lang="es-ES" sz="2800" dirty="0" err="1" smtClean="0"/>
              <a:t>dissenyat</a:t>
            </a:r>
            <a:r>
              <a:rPr lang="es-ES" sz="2800" dirty="0" smtClean="0"/>
              <a:t>….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es-ES" sz="2800" dirty="0"/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ca-ES" sz="2800" dirty="0"/>
              <a:t>permès definir </a:t>
            </a:r>
            <a:r>
              <a:rPr lang="ca-ES" sz="2800" dirty="0" smtClean="0"/>
              <a:t>diferents </a:t>
            </a:r>
            <a:r>
              <a:rPr lang="ca-ES" sz="2800" dirty="0"/>
              <a:t>mesures que permanent la creació de models adaptats al usuaris.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es-ES" sz="24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s-E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s-ES" sz="1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s-E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s-ES" sz="1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s-ES" sz="28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0349"/>
          <a:stretch/>
        </p:blipFill>
        <p:spPr>
          <a:xfrm>
            <a:off x="13015624" y="273231"/>
            <a:ext cx="2012535" cy="3267164"/>
          </a:xfrm>
          <a:prstGeom prst="rect">
            <a:avLst/>
          </a:prstGeom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1465762" y="15773399"/>
            <a:ext cx="2977114" cy="22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1511960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8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196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794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2392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990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3588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186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47842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s-E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s-ES" sz="1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s-E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s-ES" sz="1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s-ES" sz="2800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75" y="12866489"/>
            <a:ext cx="300031" cy="300031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310" y="13534849"/>
            <a:ext cx="359280" cy="35928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5"/>
          <a:srcRect l="27373" t="32086" r="63278" b="36659"/>
          <a:stretch/>
        </p:blipFill>
        <p:spPr>
          <a:xfrm>
            <a:off x="11430390" y="4034968"/>
            <a:ext cx="1523610" cy="2383921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5"/>
          <a:srcRect l="15329" t="29839" r="72631" b="36659"/>
          <a:stretch/>
        </p:blipFill>
        <p:spPr>
          <a:xfrm>
            <a:off x="13057629" y="4034968"/>
            <a:ext cx="1591821" cy="2383921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6"/>
          <a:srcRect l="81875" t="38601" r="-9" b="19742"/>
          <a:stretch/>
        </p:blipFill>
        <p:spPr>
          <a:xfrm>
            <a:off x="1399373" y="14114564"/>
            <a:ext cx="2343563" cy="3272142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4555532" y="12193452"/>
            <a:ext cx="4631186" cy="53245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ca-ES" sz="2800" dirty="0" smtClean="0"/>
              <a:t>La definició paramètrica del model </a:t>
            </a:r>
            <a:r>
              <a:rPr lang="ca-ES" sz="2800" dirty="0" err="1" smtClean="0"/>
              <a:t>tridimenisonal</a:t>
            </a:r>
            <a:r>
              <a:rPr lang="ca-ES" sz="2800" dirty="0" smtClean="0"/>
              <a:t> i la creació d’un full de càlcul ha permès definir </a:t>
            </a:r>
            <a:r>
              <a:rPr lang="ca-ES" sz="2800" dirty="0" err="1" smtClean="0"/>
              <a:t>diferentes</a:t>
            </a:r>
            <a:r>
              <a:rPr lang="ca-ES" sz="2800" dirty="0" smtClean="0"/>
              <a:t> mesures que permanent la creació de models adaptats al usuaris.</a:t>
            </a:r>
          </a:p>
          <a:p>
            <a:pPr algn="just"/>
            <a:endParaRPr lang="ca-ES" sz="2800" dirty="0" smtClean="0"/>
          </a:p>
          <a:p>
            <a:pPr algn="just"/>
            <a:r>
              <a:rPr lang="ca-ES" sz="2800" dirty="0" smtClean="0"/>
              <a:t>Mesures que permanent la creació de models adaptats al usuaris.</a:t>
            </a:r>
          </a:p>
          <a:p>
            <a:pPr algn="just"/>
            <a:endParaRPr lang="ca-ES" sz="3200" dirty="0" smtClean="0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7"/>
          <a:srcRect l="19792" t="43269" r="67627" b="37233"/>
          <a:stretch/>
        </p:blipFill>
        <p:spPr>
          <a:xfrm>
            <a:off x="12264256" y="12223974"/>
            <a:ext cx="2385194" cy="2079400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8"/>
          <a:srcRect l="20921" t="39541" r="62627" b="36372"/>
          <a:stretch/>
        </p:blipFill>
        <p:spPr>
          <a:xfrm>
            <a:off x="9614429" y="12180978"/>
            <a:ext cx="2435437" cy="201269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9"/>
          <a:srcRect l="8340" t="46136" r="62466" b="36660"/>
          <a:stretch/>
        </p:blipFill>
        <p:spPr>
          <a:xfrm>
            <a:off x="4533170" y="17690182"/>
            <a:ext cx="4830101" cy="2115873"/>
          </a:xfrm>
          <a:prstGeom prst="rect">
            <a:avLst/>
          </a:prstGeom>
        </p:spPr>
      </p:pic>
      <p:sp>
        <p:nvSpPr>
          <p:cNvPr id="2050" name="AutoShape 2" descr="Resultat d'imatges de codi Q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2" name="Picture 4" descr="Resultat d'imatges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79575" y="17873662"/>
            <a:ext cx="1905000" cy="1924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584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574</TotalTime>
  <Words>295</Words>
  <Application>Microsoft Office PowerPoint</Application>
  <PresentationFormat>Personalizado</PresentationFormat>
  <Paragraphs>57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AdminComsol</dc:creator>
  <cp:lastModifiedBy>sgomez</cp:lastModifiedBy>
  <cp:revision>28</cp:revision>
  <dcterms:created xsi:type="dcterms:W3CDTF">2018-03-11T08:16:25Z</dcterms:created>
  <dcterms:modified xsi:type="dcterms:W3CDTF">2018-04-10T17:24:34Z</dcterms:modified>
</cp:coreProperties>
</file>