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59" r:id="rId7"/>
    <p:sldId id="261" r:id="rId8"/>
    <p:sldId id="260" r:id="rId9"/>
    <p:sldId id="262" r:id="rId10"/>
    <p:sldId id="266" r:id="rId11"/>
    <p:sldId id="263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01470" y="929005"/>
            <a:ext cx="8989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cs typeface="Times New Roman Regular" panose="02020603050405020304" charset="0"/>
              </a:rPr>
              <a:t>Convolutional Neural Network (CNN) Basics</a:t>
            </a:r>
            <a:endParaRPr lang="en-US" altLang="zh-CN" sz="36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50485" y="1628775"/>
            <a:ext cx="1890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cs typeface="Times New Roman Regular" panose="02020603050405020304" charset="0"/>
              </a:rPr>
              <a:t>Tutorial</a:t>
            </a:r>
            <a:endParaRPr lang="en-US" altLang="zh-CN" sz="36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88105" y="25552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CS 5242 Neural Networks and Deep Learning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33670" y="3904615"/>
            <a:ext cx="1724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Wangbo Zhao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9720" y="4272915"/>
            <a:ext cx="1313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2024.01.05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4885" y="3148965"/>
            <a:ext cx="5299075" cy="2833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5400">
                <a:latin typeface="Times New Roman Regular" panose="02020603050405020304" charset="0"/>
                <a:cs typeface="Times New Roman Regular" panose="02020603050405020304" charset="0"/>
              </a:rPr>
              <a:t>Thanks</a:t>
            </a:r>
            <a:endParaRPr lang="en-US" altLang="zh-CN" sz="5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8480" y="356870"/>
            <a:ext cx="6343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Questions about Final Project </a:t>
            </a:r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860" y="1311910"/>
            <a:ext cx="8881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1. Form a team of 2-4 students for the final project (40%)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Each team gives a talk or presents a poster (10%)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Each team finishes a report (30%)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38480" y="2829560"/>
            <a:ext cx="98983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Font typeface="Arial" panose="020B0604020202090204" pitchFamily="34" charset="0"/>
              <a:buNone/>
            </a:pP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2. https://docs.google.com/spreadsheets/d/1qug77cwjQE3mkKeuUwU-CsjqybOdRFxvtYzGdipwiFg/edit?usp=sharing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3879850"/>
            <a:ext cx="10926445" cy="1076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6120" y="5097780"/>
            <a:ext cx="929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</a:rPr>
              <a:t>If you have some questions about the topic selection of your project, discuss with me later.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32460" y="5610225"/>
            <a:ext cx="10926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Font typeface="Arial" panose="020B0604020202090204" pitchFamily="34" charset="0"/>
              <a:buNone/>
            </a:pP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3. Presentation Deadline</a:t>
            </a:r>
            <a:r>
              <a:rPr lang="zh-CN" altLang="en-US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：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Give a presentation about your project on </a:t>
            </a:r>
            <a:r>
              <a:rPr lang="en-US" altLang="zh-CN" sz="24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April 15th</a:t>
            </a:r>
            <a:endParaRPr lang="zh-CN" altLang="en-US" sz="24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  <a:p>
            <a:pPr lvl="1" indent="0">
              <a:buFont typeface="Arial" panose="020B0604020202090204" pitchFamily="34" charset="0"/>
              <a:buNone/>
            </a:pPr>
            <a:r>
              <a:rPr lang="zh-CN" altLang="en-US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Report Deadline:</a:t>
            </a:r>
            <a:r>
              <a:rPr lang="zh-CN" altLang="en-US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zh-CN" altLang="en-US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Send it to yang.you.cs@gmail.com before the</a:t>
            </a:r>
            <a:r>
              <a:rPr lang="zh-CN" altLang="en-US" sz="2400">
                <a:solidFill>
                  <a:srgbClr val="FF000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May 1st</a:t>
            </a:r>
            <a:endParaRPr lang="en-US" altLang="zh-CN" sz="2400" b="1">
              <a:solidFill>
                <a:srgbClr val="FF0000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8480" y="356870"/>
            <a:ext cx="6343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Questions about Final Project </a:t>
            </a:r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860" y="1311910"/>
            <a:ext cx="88817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4.  Format: At most 9 pages in NeurIPS format https://nips.cc/Conferences/2020/PaperInformation/StyleFiles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860" y="2688590"/>
            <a:ext cx="10018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5. Topic selection</a:t>
            </a:r>
            <a:r>
              <a:rPr lang="zh-CN" altLang="en-US" sz="2400">
                <a:latin typeface="Times New Roman Regular" panose="02020603050405020304" charset="0"/>
                <a:cs typeface="Times New Roman Regular" panose="02020603050405020304" charset="0"/>
              </a:rPr>
              <a:t>：</a:t>
            </a:r>
            <a:r>
              <a:rPr lang="en-US" altLang="zh-CN" sz="24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Please focus on deep learning and its applications</a:t>
            </a: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 e.g. Computer Vision, and Natural Language Processing. Topics including but not limited to: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460" y="3747770"/>
            <a:ext cx="10170795" cy="2713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8480" y="356870"/>
            <a:ext cx="8214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Convolutional Neural Network-Convolution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735" y="1136015"/>
            <a:ext cx="182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cs typeface="Times New Roman Regular" panose="02020603050405020304" charset="0"/>
              </a:rPr>
              <a:t>Conv1D</a:t>
            </a:r>
            <a:endParaRPr lang="en-US" altLang="zh-CN" sz="36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0810" y="1223010"/>
            <a:ext cx="8319135" cy="18040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00455" y="394779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N: batch size</a:t>
            </a:r>
            <a:endParaRPr lang="en-US" altLang="zh-CN"/>
          </a:p>
          <a:p>
            <a:r>
              <a:rPr lang="en-US" altLang="zh-CN"/>
              <a:t>C: channel size</a:t>
            </a:r>
            <a:endParaRPr lang="en-US" altLang="zh-CN"/>
          </a:p>
          <a:p>
            <a:r>
              <a:rPr lang="en-US" altLang="zh-CN"/>
              <a:t>L: the length of the sequence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6795" y="3579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size: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001395" y="31527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Application:Sequential Data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265" y="3152775"/>
            <a:ext cx="5398135" cy="20669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967345" y="5219700"/>
            <a:ext cx="1637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traffic</a:t>
            </a:r>
            <a:r>
              <a:rPr lang="en-US" altLang="zh-CN"/>
              <a:t> forcast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8480" y="356870"/>
            <a:ext cx="8214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Convolutional Neural Network-Convolution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735" y="1136015"/>
            <a:ext cx="182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cs typeface="Times New Roman Regular" panose="02020603050405020304" charset="0"/>
              </a:rPr>
              <a:t>Conv2D</a:t>
            </a:r>
            <a:endParaRPr lang="en-US" altLang="zh-CN" sz="36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0455" y="394779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N: batch size</a:t>
            </a:r>
            <a:endParaRPr lang="en-US" altLang="zh-CN"/>
          </a:p>
          <a:p>
            <a:r>
              <a:rPr lang="en-US" altLang="zh-CN"/>
              <a:t>C: channel size</a:t>
            </a:r>
            <a:endParaRPr lang="en-US" altLang="zh-CN"/>
          </a:p>
          <a:p>
            <a:r>
              <a:rPr lang="en-US" altLang="zh-CN"/>
              <a:t>H: the height of the feature map</a:t>
            </a:r>
            <a:endParaRPr lang="en-US" altLang="zh-CN"/>
          </a:p>
          <a:p>
            <a:r>
              <a:rPr lang="en-US" altLang="zh-CN"/>
              <a:t>W: the width of the feature map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6795" y="3579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size: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001395" y="3152775"/>
            <a:ext cx="7986395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Application: Image data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0" y="1146175"/>
            <a:ext cx="8620125" cy="1845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90520"/>
            <a:ext cx="3368040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8480" y="356870"/>
            <a:ext cx="8214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Convolutional Neural Network-Convolution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735" y="1136015"/>
            <a:ext cx="182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cs typeface="Times New Roman Regular" panose="02020603050405020304" charset="0"/>
              </a:rPr>
              <a:t>Conv3D</a:t>
            </a:r>
            <a:endParaRPr lang="en-US" altLang="zh-CN" sz="36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0455" y="3947795"/>
            <a:ext cx="49961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N: batch size</a:t>
            </a:r>
            <a:endParaRPr lang="en-US" altLang="zh-CN"/>
          </a:p>
          <a:p>
            <a:r>
              <a:rPr lang="en-US" altLang="zh-CN"/>
              <a:t>C: channel size</a:t>
            </a:r>
            <a:endParaRPr lang="en-US" altLang="zh-CN"/>
          </a:p>
          <a:p>
            <a:r>
              <a:rPr lang="en-US" altLang="zh-CN"/>
              <a:t>H:  the height of the feature map</a:t>
            </a:r>
            <a:endParaRPr lang="en-US" altLang="zh-CN"/>
          </a:p>
          <a:p>
            <a:r>
              <a:rPr lang="en-US" altLang="zh-CN"/>
              <a:t>W: the width of the feature map</a:t>
            </a:r>
            <a:endParaRPr lang="en-US" altLang="zh-CN"/>
          </a:p>
          <a:p>
            <a:r>
              <a:rPr lang="en-US" altLang="zh-CN"/>
              <a:t>D: the depth of the feature map (the number of frames)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6795" y="3579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size: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001395" y="3152775"/>
            <a:ext cx="7986395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Application: Video data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3845" y="3302000"/>
            <a:ext cx="5698490" cy="1344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95" y="1119505"/>
            <a:ext cx="8678545" cy="19411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45" y="4750435"/>
            <a:ext cx="2253615" cy="1970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8480" y="356870"/>
            <a:ext cx="8214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Convolutional Neural Network-Convolution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8480" y="1043940"/>
            <a:ext cx="2436495" cy="820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latin typeface="Times New Roman Regular" panose="02020603050405020304" charset="0"/>
                <a:cs typeface="Times New Roman Regular" panose="02020603050405020304" charset="0"/>
              </a:rPr>
              <a:t>Arguments</a:t>
            </a:r>
            <a:endParaRPr lang="en-US" altLang="zh-CN" sz="36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975" y="1043940"/>
            <a:ext cx="8620125" cy="18453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1220" y="2969895"/>
            <a:ext cx="89585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in_channels:Number of channels in the input da</a:t>
            </a:r>
            <a:r>
              <a:rPr lang="en-US" altLang="zh-CN"/>
              <a:t>ta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output_channels:Number of channels produced by the convolution e.g.128 256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kernel_size: Size of the convolving kernel e.g 1x1 3x3, 1, 3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stride:Stride of the convolution. Default: 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padding:Zero-padding added to both sides of the input. Default: 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*dilation:Spacing between kernel elements. Default: 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*groups:Default: 1        Google: Group Conv/</a:t>
            </a:r>
            <a:r>
              <a:rPr lang="en-US" altLang="zh-CN"/>
              <a:t>Depth-wise conv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134985" y="5998210"/>
            <a:ext cx="5548630" cy="3498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00"/>
              <a:t>MULTI-SCALE CONTEXT AGGREGATION BY</a:t>
            </a:r>
            <a:r>
              <a:rPr lang="en-US" altLang="zh-CN" sz="1200"/>
              <a:t> </a:t>
            </a:r>
            <a:r>
              <a:rPr lang="zh-CN" altLang="en-US" sz="1200"/>
              <a:t>DILATED CONVOLUTION</a:t>
            </a:r>
            <a:r>
              <a:rPr lang="en-US" altLang="zh-CN" sz="1200"/>
              <a:t>S,2016</a:t>
            </a:r>
            <a:endParaRPr lang="en-US" altLang="zh-CN" sz="12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985" y="4689475"/>
            <a:ext cx="952500" cy="965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660" y="4455160"/>
            <a:ext cx="1333500" cy="13589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625715" y="4068445"/>
            <a:ext cx="2060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kernel_size=(3, 3)</a:t>
            </a:r>
            <a:endParaRPr lang="en-US" altLang="zh-CN"/>
          </a:p>
          <a:p>
            <a:pPr algn="ctr"/>
            <a:r>
              <a:rPr lang="en-US" altLang="zh-CN"/>
              <a:t>dilation=1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639935" y="3794760"/>
            <a:ext cx="2060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kernel_size=(3, 3)</a:t>
            </a:r>
            <a:endParaRPr lang="en-US" altLang="zh-CN"/>
          </a:p>
          <a:p>
            <a:pPr algn="ctr"/>
            <a:r>
              <a:rPr lang="en-US" altLang="zh-CN"/>
              <a:t>dilation=2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8480" y="356870"/>
            <a:ext cx="8214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Convolutional Neural Network-Convolution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545" y="887095"/>
            <a:ext cx="2822575" cy="820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latin typeface="Times New Roman Regular" panose="02020603050405020304" charset="0"/>
                <a:cs typeface="Times New Roman Regular" panose="02020603050405020304" charset="0"/>
              </a:rPr>
              <a:t>Max-Pooling</a:t>
            </a:r>
            <a:endParaRPr lang="en-US" altLang="zh-CN" sz="36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1055" y="1192530"/>
            <a:ext cx="7929880" cy="2529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55" y="4100195"/>
            <a:ext cx="7482840" cy="25165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483360"/>
            <a:ext cx="1199515" cy="2346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95" y="4276090"/>
            <a:ext cx="1287780" cy="2593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3778885"/>
            <a:ext cx="8752840" cy="820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latin typeface="Times New Roman Regular" panose="02020603050405020304" charset="0"/>
                <a:cs typeface="Times New Roman Regular" panose="02020603050405020304" charset="0"/>
              </a:rPr>
              <a:t>Av</a:t>
            </a:r>
            <a:r>
              <a:rPr lang="en-US" altLang="zh-CN" sz="3600">
                <a:latin typeface="Times New Roman Regular" panose="02020603050405020304" charset="0"/>
                <a:cs typeface="Times New Roman Regular" panose="02020603050405020304" charset="0"/>
              </a:rPr>
              <a:t>erage-Pooling</a:t>
            </a:r>
            <a:endParaRPr lang="en-US" altLang="zh-CN" sz="36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8480" y="356870"/>
            <a:ext cx="8214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Convolutional Neural Network-Convolution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1390" y="999490"/>
            <a:ext cx="2822575" cy="820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latin typeface="Times New Roman Regular" panose="02020603050405020304" charset="0"/>
                <a:cs typeface="Times New Roman Regular" panose="02020603050405020304" charset="0"/>
              </a:rPr>
              <a:t>Code</a:t>
            </a:r>
            <a:r>
              <a:rPr lang="en-US" altLang="zh-CN" sz="3600">
                <a:latin typeface="Times New Roman Regular" panose="02020603050405020304" charset="0"/>
                <a:cs typeface="Times New Roman Regular" panose="02020603050405020304" charset="0"/>
              </a:rPr>
              <a:t>s</a:t>
            </a:r>
            <a:endParaRPr lang="en-US" altLang="zh-CN" sz="36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965" y="1120140"/>
            <a:ext cx="8214360" cy="5326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2173</Words>
  <Application>WPS 演示</Application>
  <PresentationFormat>宽屏</PresentationFormat>
  <Paragraphs>108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Times New Roman Regular</vt:lpstr>
      <vt:lpstr>Times New Roman Bold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好好改造</cp:lastModifiedBy>
  <cp:revision>46</cp:revision>
  <dcterms:created xsi:type="dcterms:W3CDTF">2024-02-05T15:12:25Z</dcterms:created>
  <dcterms:modified xsi:type="dcterms:W3CDTF">2024-02-05T15:12:25Z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2052-6.3.0.8471</vt:lpwstr>
  </property>
  <property fmtid="{D5CDD505-2E9C-101B-9397-08002B2CF9AE}" pid="3" name="ICV">
    <vt:lpwstr>1B82000984315B804746BE65198ECF75_41</vt:lpwstr>
  </property>
</Properties>
</file>