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3"/>
    <p:sldId id="258" r:id="rId4"/>
    <p:sldId id="366" r:id="rId5"/>
    <p:sldId id="367" r:id="rId6"/>
    <p:sldId id="259" r:id="rId7"/>
    <p:sldId id="276" r:id="rId8"/>
    <p:sldId id="321" r:id="rId9"/>
    <p:sldId id="341" r:id="rId10"/>
    <p:sldId id="361" r:id="rId11"/>
    <p:sldId id="279" r:id="rId12"/>
    <p:sldId id="363" r:id="rId13"/>
    <p:sldId id="365" r:id="rId14"/>
    <p:sldId id="364" r:id="rId15"/>
    <p:sldId id="395" r:id="rId16"/>
    <p:sldId id="282" r:id="rId17"/>
  </p:sldIdLst>
  <p:sldSz cx="12193905" cy="6858000"/>
  <p:notesSz cx="6858000" cy="9144000"/>
  <p:defaultTextStyle>
    <a:defPPr>
      <a:defRPr lang="zh-CN"/>
    </a:defPPr>
    <a:lvl1pPr marL="0" lvl="0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1pPr>
    <a:lvl2pPr marL="609600" lvl="1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2pPr>
    <a:lvl3pPr marL="1219200" lvl="2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3pPr>
    <a:lvl4pPr marL="1828800" lvl="3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4pPr>
    <a:lvl5pPr marL="2438400" lvl="4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5pPr>
    <a:lvl6pPr marL="2286000" lvl="5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6pPr>
    <a:lvl7pPr marL="2743200" lvl="6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7pPr>
    <a:lvl8pPr marL="3200400" lvl="7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8pPr>
    <a:lvl9pPr marL="3657600" lvl="8" indent="0" algn="l" defTabSz="609600" eaLnBrk="1" fontAlgn="base" latinLnBrk="0" hangingPunct="1">
      <a:spcBef>
        <a:spcPct val="0"/>
      </a:spcBef>
      <a:spcAft>
        <a:spcPct val="0"/>
      </a:spcAft>
      <a:buFont typeface="Arial" charset="0"/>
      <a:buNone/>
      <a:defRPr sz="24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611A22"/>
    <a:srgbClr val="69142C"/>
    <a:srgbClr val="790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32"/>
        <p:guide pos="3846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263" y="365125"/>
            <a:ext cx="2629311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31" y="365125"/>
            <a:ext cx="7735508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31" y="1825625"/>
            <a:ext cx="518241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164" y="1825625"/>
            <a:ext cx="518241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9" y="1681163"/>
            <a:ext cx="515859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9" y="2505075"/>
            <a:ext cx="5158593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64" y="1681163"/>
            <a:ext cx="518399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64" y="2505075"/>
            <a:ext cx="5183998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609600" eaLnBrk="1" fontAlgn="base" latinLnBrk="0" hangingPunct="1">
        <a:spcBef>
          <a:spcPct val="0"/>
        </a:spcBef>
        <a:buClr>
          <a:srgbClr val="000000"/>
        </a:buClr>
        <a:buNone/>
        <a:defRPr sz="5800" kern="1200">
          <a:solidFill>
            <a:schemeClr val="tx1"/>
          </a:solidFill>
          <a:latin typeface="+mj-lt"/>
          <a:ea typeface="+mj-ea"/>
          <a:cs typeface="+mj-cs"/>
          <a:sym typeface="Century Gothic" charset="0"/>
        </a:defRPr>
      </a:lvl1pPr>
    </p:titleStyle>
    <p:bodyStyle>
      <a:lvl1pPr marL="457200" lvl="0" indent="-457200" algn="l" defTabSz="609600" eaLnBrk="1" fontAlgn="base" latinLnBrk="0" hangingPunct="1">
        <a:spcBef>
          <a:spcPct val="20000"/>
        </a:spcBef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1pPr>
      <a:lvl2pPr marL="990600" lvl="1" indent="-381000" algn="l" defTabSz="609600" eaLnBrk="1" fontAlgn="base" latinLnBrk="0" hangingPunct="1">
        <a:spcBef>
          <a:spcPct val="20000"/>
        </a:spcBef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2pPr>
      <a:lvl3pPr marL="1524000" lvl="2" indent="-304800" algn="l" defTabSz="609600" eaLnBrk="1" fontAlgn="base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3pPr>
      <a:lvl4pPr marL="2133600" lvl="3" indent="-304800" algn="l" defTabSz="609600" eaLnBrk="1" fontAlgn="base" latinLnBrk="0" hangingPunct="1">
        <a:spcBef>
          <a:spcPct val="20000"/>
        </a:spcBef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4pPr>
      <a:lvl5pPr marL="2743200" lvl="4" indent="-304800" algn="l" defTabSz="609600" eaLnBrk="1" fontAlgn="base" latinLnBrk="0" hangingPunct="1">
        <a:spcBef>
          <a:spcPct val="20000"/>
        </a:spcBef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5pPr>
      <a:lvl6pPr marL="2514600" lvl="5" indent="-228600" algn="l" defTabSz="609600" eaLnBrk="1" fontAlgn="base" latinLnBrk="0" hangingPunct="1">
        <a:spcBef>
          <a:spcPct val="20000"/>
        </a:spcBef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6pPr>
      <a:lvl7pPr marL="2971800" lvl="6" indent="-228600" algn="l" defTabSz="609600" eaLnBrk="1" fontAlgn="base" latinLnBrk="0" hangingPunct="1">
        <a:spcBef>
          <a:spcPct val="20000"/>
        </a:spcBef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7pPr>
      <a:lvl8pPr marL="3429000" lvl="7" indent="-228600" algn="l" defTabSz="609600" eaLnBrk="1" fontAlgn="base" latinLnBrk="0" hangingPunct="1">
        <a:spcBef>
          <a:spcPct val="20000"/>
        </a:spcBef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8pPr>
      <a:lvl9pPr marL="3886200" lvl="8" indent="-228600" algn="l" defTabSz="609600" eaLnBrk="1" fontAlgn="base" latinLnBrk="0" hangingPunct="1">
        <a:spcBef>
          <a:spcPct val="20000"/>
        </a:spcBef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9pPr>
    </p:bodyStyle>
    <p:otherStyle>
      <a:lvl1pPr marL="0" lvl="0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6096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框 1"/>
          <p:cNvSpPr/>
          <p:nvPr/>
        </p:nvSpPr>
        <p:spPr>
          <a:xfrm>
            <a:off x="1163638" y="3475038"/>
            <a:ext cx="7313612" cy="180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5300" b="1" dirty="0">
                <a:solidFill>
                  <a:srgbClr val="3F3F3F"/>
                </a:solidFill>
                <a:latin typeface="Comic Sans MS" charset="0"/>
                <a:ea typeface="微软雅黑" charset="-122"/>
                <a:sym typeface="Century Gothic" charset="0"/>
              </a:rPr>
              <a:t>The introduction </a:t>
            </a:r>
            <a:endParaRPr lang="zh-CN" altLang="en-US" sz="5300" b="1" dirty="0">
              <a:solidFill>
                <a:srgbClr val="3F3F3F"/>
              </a:solidFill>
              <a:latin typeface="Comic Sans MS" charset="0"/>
              <a:ea typeface="微软雅黑" charset="-122"/>
              <a:sym typeface="Century Gothic" charset="0"/>
            </a:endParaRPr>
          </a:p>
          <a:p>
            <a:pPr lvl="0"/>
            <a:r>
              <a:rPr lang="zh-CN" altLang="en-US" sz="5300" b="1" dirty="0">
                <a:solidFill>
                  <a:srgbClr val="3F3F3F"/>
                </a:solidFill>
                <a:latin typeface="Comic Sans MS" charset="0"/>
                <a:ea typeface="微软雅黑" charset="-122"/>
                <a:sym typeface="Century Gothic" charset="0"/>
              </a:rPr>
              <a:t>           of </a:t>
            </a:r>
            <a:r>
              <a:rPr lang="zh-CN" altLang="en-US" sz="5900" b="1" dirty="0">
                <a:solidFill>
                  <a:srgbClr val="611A22"/>
                </a:solidFill>
                <a:latin typeface="Comic Sans MS" charset="0"/>
                <a:ea typeface="微软雅黑" charset="-122"/>
                <a:sym typeface="Century Gothic" charset="0"/>
              </a:rPr>
              <a:t>BigFace</a:t>
            </a:r>
            <a:endParaRPr lang="zh-CN" altLang="en-US" sz="5900" b="1" dirty="0">
              <a:solidFill>
                <a:srgbClr val="611A22"/>
              </a:solidFill>
              <a:latin typeface="Comic Sans MS" charset="0"/>
              <a:ea typeface="微软雅黑" charset="-122"/>
              <a:sym typeface="Century Gothic" charset="0"/>
            </a:endParaRPr>
          </a:p>
        </p:txBody>
      </p:sp>
      <p:sp>
        <p:nvSpPr>
          <p:cNvPr id="2050" name="矩形 2"/>
          <p:cNvSpPr/>
          <p:nvPr/>
        </p:nvSpPr>
        <p:spPr>
          <a:xfrm>
            <a:off x="0" y="3714750"/>
            <a:ext cx="917575" cy="1963738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051" name="矩形 3"/>
          <p:cNvSpPr/>
          <p:nvPr/>
        </p:nvSpPr>
        <p:spPr>
          <a:xfrm>
            <a:off x="8420100" y="3714750"/>
            <a:ext cx="3749675" cy="1963738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052" name="文本框 4"/>
          <p:cNvSpPr/>
          <p:nvPr/>
        </p:nvSpPr>
        <p:spPr>
          <a:xfrm>
            <a:off x="4821238" y="5022850"/>
            <a:ext cx="3598862" cy="13112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36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                                 </a:t>
            </a:r>
            <a:r>
              <a:rPr lang="en-US" altLang="x-none" sz="36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BY</a:t>
            </a:r>
            <a:r>
              <a:rPr lang="zh-CN" altLang="en-US" sz="36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</a:t>
            </a:r>
            <a:r>
              <a:rPr lang="zh-CN" altLang="en-US" sz="16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Century Gothic" charset="0"/>
              </a:rPr>
              <a:t> </a:t>
            </a:r>
            <a:r>
              <a:rPr lang="zh-CN" altLang="en-US" sz="44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Century Gothic" charset="0"/>
              </a:rPr>
              <a:t>杰思创想</a:t>
            </a:r>
            <a:endParaRPr lang="zh-CN" altLang="en-US" sz="4400" dirty="0">
              <a:solidFill>
                <a:srgbClr val="3F3F3F"/>
              </a:solidFill>
              <a:latin typeface="华文行楷" charset="-122"/>
              <a:ea typeface="华文行楷" charset="-122"/>
              <a:sym typeface="Century Gothic" charset="0"/>
            </a:endParaRPr>
          </a:p>
        </p:txBody>
      </p:sp>
      <p:sp>
        <p:nvSpPr>
          <p:cNvPr id="2053" name="矩形 5"/>
          <p:cNvSpPr/>
          <p:nvPr/>
        </p:nvSpPr>
        <p:spPr>
          <a:xfrm>
            <a:off x="1047750" y="5294313"/>
            <a:ext cx="7185025" cy="61912"/>
          </a:xfrm>
          <a:prstGeom prst="rect">
            <a:avLst/>
          </a:prstGeom>
          <a:solidFill>
            <a:srgbClr val="3F3F3F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1266" name="直线连接符 3"/>
          <p:cNvSpPr/>
          <p:nvPr/>
        </p:nvSpPr>
        <p:spPr>
          <a:xfrm flipV="1">
            <a:off x="579438" y="1581150"/>
            <a:ext cx="3519487" cy="9525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1267" name="文本框 4"/>
          <p:cNvSpPr/>
          <p:nvPr/>
        </p:nvSpPr>
        <p:spPr>
          <a:xfrm>
            <a:off x="523875" y="784225"/>
            <a:ext cx="1760538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en-US" sz="32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Deatails</a:t>
            </a:r>
            <a:endParaRPr lang="en-US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1268" name="文本框 5"/>
          <p:cNvSpPr/>
          <p:nvPr/>
        </p:nvSpPr>
        <p:spPr>
          <a:xfrm>
            <a:off x="879475" y="433388"/>
            <a:ext cx="1525588" cy="3508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THIRD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1269" name="等腰三角形 6"/>
          <p:cNvSpPr/>
          <p:nvPr/>
        </p:nvSpPr>
        <p:spPr>
          <a:xfrm rot="5400000">
            <a:off x="496888" y="45561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1270" name="文本框 8"/>
          <p:cNvSpPr/>
          <p:nvPr/>
        </p:nvSpPr>
        <p:spPr>
          <a:xfrm>
            <a:off x="579438" y="1782763"/>
            <a:ext cx="4616450" cy="8683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1</a:t>
            </a:r>
            <a:r>
              <a: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、WebService（第三方应用）实现细节          </a:t>
            </a:r>
            <a:r>
              <a:rPr lang="zh-CN" altLang="en-US" sz="1800" b="1" dirty="0">
                <a:solidFill>
                  <a:srgbClr val="3F3F3F"/>
                </a:solidFill>
                <a:latin typeface="华文楷体" charset="-122"/>
                <a:ea typeface="华文楷体" charset="-122"/>
                <a:sym typeface="微软雅黑" charset="-122"/>
              </a:rPr>
              <a:t>开发者中心注册</a:t>
            </a:r>
            <a:endParaRPr lang="zh-CN" altLang="en-US" sz="1800" b="1" dirty="0">
              <a:solidFill>
                <a:srgbClr val="3F3F3F"/>
              </a:solidFill>
              <a:latin typeface="华文楷体" charset="-122"/>
              <a:ea typeface="华文楷体" charset="-122"/>
              <a:sym typeface="微软雅黑" charset="-122"/>
            </a:endParaRPr>
          </a:p>
          <a:p>
            <a:pPr lvl="0"/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pic>
        <p:nvPicPr>
          <p:cNvPr id="11271" name="图片 6" descr="捕获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288" y="2413000"/>
            <a:ext cx="7916862" cy="438308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272" name="图片 7" descr="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15025" y="622300"/>
            <a:ext cx="6237288" cy="48529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流程图: 终止 8"/>
          <p:cNvSpPr/>
          <p:nvPr/>
        </p:nvSpPr>
        <p:spPr>
          <a:xfrm>
            <a:off x="1241425" y="6245225"/>
            <a:ext cx="2857500" cy="379413"/>
          </a:xfrm>
          <a:prstGeom prst="flowChartTerminator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2290" name="直线连接符 3"/>
          <p:cNvSpPr/>
          <p:nvPr/>
        </p:nvSpPr>
        <p:spPr>
          <a:xfrm>
            <a:off x="581025" y="1579563"/>
            <a:ext cx="2894013" cy="1587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2291" name="文本框 4"/>
          <p:cNvSpPr/>
          <p:nvPr/>
        </p:nvSpPr>
        <p:spPr>
          <a:xfrm>
            <a:off x="523875" y="784225"/>
            <a:ext cx="1760538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en-US" sz="32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Deatails</a:t>
            </a:r>
            <a:endParaRPr lang="en-US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2292" name="文本框 5"/>
          <p:cNvSpPr/>
          <p:nvPr/>
        </p:nvSpPr>
        <p:spPr>
          <a:xfrm>
            <a:off x="879475" y="433388"/>
            <a:ext cx="1525588" cy="3508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THIRD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2293" name="等腰三角形 6"/>
          <p:cNvSpPr/>
          <p:nvPr/>
        </p:nvSpPr>
        <p:spPr>
          <a:xfrm rot="5400000">
            <a:off x="496888" y="45561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2294" name="文本框 8"/>
          <p:cNvSpPr/>
          <p:nvPr/>
        </p:nvSpPr>
        <p:spPr>
          <a:xfrm>
            <a:off x="581025" y="1992313"/>
            <a:ext cx="2895600" cy="290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1</a:t>
            </a:r>
            <a:r>
              <a: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、WebService</a:t>
            </a:r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（第三方应用）</a:t>
            </a:r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登录第三方应用</a:t>
            </a:r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界面实现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  <a:p>
            <a:pPr lvl="0"/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  <a:p>
            <a:pPr lvl="0"/>
            <a:r>
              <a:rPr lang="zh-CN" altLang="en-US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 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  <a:p>
            <a:pPr lvl="0"/>
            <a:r>
              <a:rPr lang="zh-CN" altLang="en-US" sz="13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点击图中图标</a:t>
            </a:r>
            <a:endParaRPr lang="en-US" altLang="zh-CN" sz="13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  <a:p>
            <a:pPr lvl="0"/>
            <a:r>
              <a:rPr lang="zh-CN" altLang="en-US" sz="13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通过</a:t>
            </a:r>
            <a:r>
              <a:rPr lang="en-US" altLang="zh-CN" sz="13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BigFace</a:t>
            </a:r>
            <a:endParaRPr lang="en-US" altLang="zh-CN" sz="13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  <a:p>
            <a:pPr lvl="0"/>
            <a:r>
              <a:rPr lang="zh-CN" altLang="en-US" sz="13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进行身份认证</a:t>
            </a:r>
            <a:endParaRPr lang="zh-CN" altLang="en-US" sz="13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grpSp>
        <p:nvGrpSpPr>
          <p:cNvPr id="12295" name="组合 5"/>
          <p:cNvGrpSpPr/>
          <p:nvPr/>
        </p:nvGrpSpPr>
        <p:grpSpPr>
          <a:xfrm>
            <a:off x="3524250" y="1685925"/>
            <a:ext cx="8308975" cy="4965700"/>
            <a:chOff x="5965" y="1235"/>
            <a:chExt cx="13084" cy="7822"/>
          </a:xfrm>
        </p:grpSpPr>
        <p:pic>
          <p:nvPicPr>
            <p:cNvPr id="12296" name="图片 2" descr="捕获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965" y="1235"/>
              <a:ext cx="13084" cy="782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4" name="流程图: 终止 3"/>
            <p:cNvSpPr/>
            <p:nvPr/>
          </p:nvSpPr>
          <p:spPr>
            <a:xfrm>
              <a:off x="10342" y="8149"/>
              <a:ext cx="543" cy="636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12298" name="图片 4" descr="捕获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8150" y="4284663"/>
            <a:ext cx="663575" cy="5413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3314" name="直线连接符 3"/>
          <p:cNvSpPr/>
          <p:nvPr/>
        </p:nvSpPr>
        <p:spPr>
          <a:xfrm flipV="1">
            <a:off x="579438" y="1581150"/>
            <a:ext cx="3519487" cy="9525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3315" name="文本框 4"/>
          <p:cNvSpPr/>
          <p:nvPr/>
        </p:nvSpPr>
        <p:spPr>
          <a:xfrm>
            <a:off x="523875" y="784225"/>
            <a:ext cx="1760538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en-US" sz="32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Deatails</a:t>
            </a:r>
            <a:endParaRPr lang="en-US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3316" name="文本框 5"/>
          <p:cNvSpPr/>
          <p:nvPr/>
        </p:nvSpPr>
        <p:spPr>
          <a:xfrm>
            <a:off x="879475" y="433388"/>
            <a:ext cx="1525588" cy="3508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THIRD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3317" name="等腰三角形 6"/>
          <p:cNvSpPr/>
          <p:nvPr/>
        </p:nvSpPr>
        <p:spPr>
          <a:xfrm rot="5400000">
            <a:off x="496888" y="45561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3318" name="文本框 8"/>
          <p:cNvSpPr/>
          <p:nvPr/>
        </p:nvSpPr>
        <p:spPr>
          <a:xfrm>
            <a:off x="523875" y="1782763"/>
            <a:ext cx="4616450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1</a:t>
            </a:r>
            <a:r>
              <a: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、WebService（第三方网站）实现细节</a:t>
            </a:r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sz="13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AuthServer向AuthApp返回用于身份认证的二维码</a:t>
            </a:r>
            <a:endParaRPr lang="en-US" altLang="zh-CN" sz="1300" b="1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13319" name="图片 1" descr="捕获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700" y="2436813"/>
            <a:ext cx="7974013" cy="437038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320" name="图片 2" descr="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61113" y="622300"/>
            <a:ext cx="5675312" cy="5778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流程图: 终止 3"/>
          <p:cNvSpPr/>
          <p:nvPr/>
        </p:nvSpPr>
        <p:spPr>
          <a:xfrm>
            <a:off x="2587625" y="6343650"/>
            <a:ext cx="3771900" cy="46355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2"/>
          <p:cNvGrpSpPr/>
          <p:nvPr/>
        </p:nvGrpSpPr>
        <p:grpSpPr>
          <a:xfrm>
            <a:off x="0" y="431800"/>
            <a:ext cx="11472863" cy="6353175"/>
            <a:chOff x="0" y="679"/>
            <a:chExt cx="18067" cy="10007"/>
          </a:xfrm>
        </p:grpSpPr>
        <p:sp>
          <p:nvSpPr>
            <p:cNvPr id="14338" name="矩形 1"/>
            <p:cNvSpPr/>
            <p:nvPr/>
          </p:nvSpPr>
          <p:spPr>
            <a:xfrm>
              <a:off x="0" y="5427"/>
              <a:ext cx="220" cy="3980"/>
            </a:xfrm>
            <a:prstGeom prst="rect">
              <a:avLst/>
            </a:prstGeom>
            <a:solidFill>
              <a:srgbClr val="DDD9C3">
                <a:alpha val="89000"/>
              </a:srgbClr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4339" name="直线连接符 3"/>
            <p:cNvSpPr/>
            <p:nvPr/>
          </p:nvSpPr>
          <p:spPr>
            <a:xfrm flipV="1">
              <a:off x="565" y="2527"/>
              <a:ext cx="4870" cy="37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ea typeface="宋体" charset="-122"/>
              </a:endParaRPr>
            </a:p>
          </p:txBody>
        </p:sp>
        <p:sp>
          <p:nvSpPr>
            <p:cNvPr id="14340" name="文本框 4"/>
            <p:cNvSpPr/>
            <p:nvPr/>
          </p:nvSpPr>
          <p:spPr>
            <a:xfrm>
              <a:off x="825" y="1235"/>
              <a:ext cx="2772" cy="91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en-US" sz="3200" b="1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Deatails</a:t>
              </a:r>
              <a:endParaRPr lang="en-US" altLang="en-US" sz="32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endParaRPr>
            </a:p>
          </p:txBody>
        </p:sp>
        <p:sp>
          <p:nvSpPr>
            <p:cNvPr id="14341" name="文本框 5"/>
            <p:cNvSpPr/>
            <p:nvPr/>
          </p:nvSpPr>
          <p:spPr>
            <a:xfrm>
              <a:off x="1385" y="682"/>
              <a:ext cx="2402" cy="5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x-none" sz="1300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THE</a:t>
              </a:r>
              <a:r>
                <a:rPr lang="en-US" altLang="x-none" sz="1700" b="1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 THIRD</a:t>
              </a:r>
              <a:r>
                <a:rPr lang="en-US" altLang="x-none" sz="1300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 PART</a:t>
              </a:r>
              <a:endParaRPr lang="zh-CN" altLang="en-US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endParaRPr>
            </a:p>
          </p:txBody>
        </p:sp>
        <p:sp>
          <p:nvSpPr>
            <p:cNvPr id="14342" name="等腰三角形 6"/>
            <p:cNvSpPr/>
            <p:nvPr/>
          </p:nvSpPr>
          <p:spPr>
            <a:xfrm rot="5400000">
              <a:off x="781" y="716"/>
              <a:ext cx="297" cy="220"/>
            </a:xfrm>
            <a:prstGeom prst="triangle">
              <a:avLst>
                <a:gd name="adj" fmla="val 50000"/>
              </a:avLst>
            </a:prstGeom>
            <a:solidFill>
              <a:srgbClr val="DDD9C3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4343" name="文本框 8"/>
            <p:cNvSpPr/>
            <p:nvPr/>
          </p:nvSpPr>
          <p:spPr>
            <a:xfrm>
              <a:off x="900" y="3212"/>
              <a:ext cx="7270" cy="13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endParaRPr lang="zh-CN" altLang="en-US" sz="20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endParaRPr>
            </a:p>
            <a:p>
              <a:pPr lvl="0">
                <a:lnSpc>
                  <a:spcPct val="130000"/>
                </a:lnSpc>
              </a:pPr>
              <a:endParaRPr lang="zh-CN" altLang="en-US" sz="13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 lvl="0"/>
              <a:endParaRPr lang="zh-CN" altLang="en-US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endParaRPr>
            </a:p>
          </p:txBody>
        </p:sp>
        <p:sp>
          <p:nvSpPr>
            <p:cNvPr id="14344" name="文本框 1"/>
            <p:cNvSpPr txBox="1"/>
            <p:nvPr/>
          </p:nvSpPr>
          <p:spPr>
            <a:xfrm>
              <a:off x="7860" y="682"/>
              <a:ext cx="3670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b="1" dirty="0">
                  <a:solidFill>
                    <a:srgbClr val="3F3F3F"/>
                  </a:solidFill>
                  <a:latin typeface="华文新魏" charset="-122"/>
                  <a:ea typeface="华文新魏" charset="-122"/>
                  <a:sym typeface="微软雅黑" charset="-122"/>
                </a:rPr>
                <a:t>2</a:t>
              </a:r>
              <a:r>
                <a:rPr lang="zh-CN" altLang="en-US" b="1" dirty="0">
                  <a:solidFill>
                    <a:srgbClr val="3F3F3F"/>
                  </a:solidFill>
                  <a:latin typeface="华文新魏" charset="-122"/>
                  <a:ea typeface="华文新魏" charset="-122"/>
                  <a:sym typeface="微软雅黑" charset="-122"/>
                </a:rPr>
                <a:t>、AuthApp</a:t>
              </a:r>
              <a:endPara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endParaRPr>
            </a:p>
          </p:txBody>
        </p:sp>
        <p:grpSp>
          <p:nvGrpSpPr>
            <p:cNvPr id="14345" name="组合 22"/>
            <p:cNvGrpSpPr/>
            <p:nvPr/>
          </p:nvGrpSpPr>
          <p:grpSpPr>
            <a:xfrm>
              <a:off x="1310" y="3872"/>
              <a:ext cx="16757" cy="682"/>
              <a:chOff x="1309" y="3872"/>
              <a:chExt cx="16758" cy="682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323" y="3872"/>
                <a:ext cx="2744" cy="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zh-CN" altLang="en-US" sz="2000" strike="noStrike" noProof="1"/>
                  <a:t>扫描二维码</a:t>
                </a:r>
                <a:endParaRPr lang="zh-CN" altLang="en-US" sz="2000" strike="noStrike" noProof="1"/>
              </a:p>
            </p:txBody>
          </p:sp>
          <p:grpSp>
            <p:nvGrpSpPr>
              <p:cNvPr id="14347" name="组合 21"/>
              <p:cNvGrpSpPr/>
              <p:nvPr/>
            </p:nvGrpSpPr>
            <p:grpSpPr>
              <a:xfrm>
                <a:off x="1309" y="3872"/>
                <a:ext cx="13177" cy="682"/>
                <a:chOff x="1309" y="3872"/>
                <a:chExt cx="13177" cy="682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1309" y="3872"/>
                  <a:ext cx="2744" cy="6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zh-CN" altLang="en-US" sz="2000" strike="noStrike" noProof="1"/>
                    <a:t>首页</a:t>
                  </a:r>
                  <a:endParaRPr lang="zh-CN" altLang="en-US" strike="noStrike" noProof="1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1742" y="3872"/>
                  <a:ext cx="2744" cy="6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 fontAlgn="base"/>
                  <a:r>
                    <a:rPr lang="zh-CN" altLang="en-US" sz="2000" strike="noStrike" noProof="1">
                      <a:sym typeface="+mn-ea"/>
                    </a:rPr>
                    <a:t>登录</a:t>
                  </a:r>
                  <a:endParaRPr lang="zh-CN" altLang="en-US" sz="2000" strike="noStrike" noProof="1">
                    <a:sym typeface="+mn-ea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8284" y="3872"/>
                  <a:ext cx="2744" cy="6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zh-CN" altLang="en-US" sz="2000" strike="noStrike" noProof="1"/>
                    <a:t>注册</a:t>
                  </a:r>
                  <a:endParaRPr lang="zh-CN" altLang="en-US" sz="2000" strike="noStrike" noProof="1"/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4826" y="3872"/>
                  <a:ext cx="2744" cy="6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r>
                    <a:rPr lang="zh-CN" altLang="en-US" sz="1600" strike="noStrike" noProof="1"/>
                    <a:t>登录认证</a:t>
                  </a:r>
                  <a:endParaRPr lang="zh-CN" altLang="en-US" sz="1600" strike="noStrike" noProof="1"/>
                </a:p>
                <a:p>
                  <a:pPr algn="ctr" fontAlgn="base"/>
                  <a:r>
                    <a:rPr lang="zh-CN" altLang="en-US" sz="1600" strike="noStrike" noProof="1"/>
                    <a:t>服务器</a:t>
                  </a:r>
                  <a:endParaRPr lang="zh-CN" altLang="en-US" sz="1600" strike="noStrike" noProof="1"/>
                </a:p>
              </p:txBody>
            </p:sp>
          </p:grpSp>
        </p:grpSp>
        <p:grpSp>
          <p:nvGrpSpPr>
            <p:cNvPr id="14352" name="组合 15"/>
            <p:cNvGrpSpPr/>
            <p:nvPr/>
          </p:nvGrpSpPr>
          <p:grpSpPr>
            <a:xfrm>
              <a:off x="943" y="6110"/>
              <a:ext cx="13902" cy="4575"/>
              <a:chOff x="771" y="6224"/>
              <a:chExt cx="13904" cy="4574"/>
            </a:xfrm>
          </p:grpSpPr>
          <p:pic>
            <p:nvPicPr>
              <p:cNvPr id="14353" name="图片 11" descr="S51206-153434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>
              <a:xfrm>
                <a:off x="11239" y="6224"/>
                <a:ext cx="3436" cy="457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pic>
            <p:nvPicPr>
              <p:cNvPr id="14354" name="图片 7" descr="S51206-153350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771" y="6235"/>
                <a:ext cx="3403" cy="454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pic>
            <p:nvPicPr>
              <p:cNvPr id="14355" name="图片 10" descr="S51206-1534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4250" y="6234"/>
                <a:ext cx="3433" cy="456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</p:grpSp>
        <p:cxnSp>
          <p:nvCxnSpPr>
            <p:cNvPr id="27" name="直接箭头连接符 26"/>
            <p:cNvCxnSpPr/>
            <p:nvPr/>
          </p:nvCxnSpPr>
          <p:spPr>
            <a:xfrm flipH="1">
              <a:off x="2681" y="1403"/>
              <a:ext cx="7013" cy="246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222" y="1403"/>
              <a:ext cx="3473" cy="246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9656" y="1403"/>
              <a:ext cx="3458" cy="246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9656" y="1457"/>
              <a:ext cx="39" cy="246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9695" y="1403"/>
              <a:ext cx="6999" cy="246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7" idx="2"/>
            </p:cNvCxnSpPr>
            <p:nvPr/>
          </p:nvCxnSpPr>
          <p:spPr>
            <a:xfrm>
              <a:off x="2681" y="4554"/>
              <a:ext cx="0" cy="1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1" idx="2"/>
            </p:cNvCxnSpPr>
            <p:nvPr/>
          </p:nvCxnSpPr>
          <p:spPr>
            <a:xfrm>
              <a:off x="6199" y="4555"/>
              <a:ext cx="0" cy="1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0" idx="2"/>
            </p:cNvCxnSpPr>
            <p:nvPr/>
          </p:nvCxnSpPr>
          <p:spPr>
            <a:xfrm>
              <a:off x="9656" y="4554"/>
              <a:ext cx="0" cy="1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9" idx="2"/>
              <a:endCxn id="14353" idx="0"/>
            </p:cNvCxnSpPr>
            <p:nvPr/>
          </p:nvCxnSpPr>
          <p:spPr>
            <a:xfrm>
              <a:off x="13115" y="4555"/>
              <a:ext cx="13" cy="15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8" idx="2"/>
            </p:cNvCxnSpPr>
            <p:nvPr/>
          </p:nvCxnSpPr>
          <p:spPr>
            <a:xfrm>
              <a:off x="16694" y="4554"/>
              <a:ext cx="0" cy="1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366" name="图片 1" descr="Screenshot_2015-12-07-00-17-1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110" y="6110"/>
              <a:ext cx="3093" cy="457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pic>
        <p:nvPicPr>
          <p:cNvPr id="14367" name="图片 3" descr="Screenshot_2015-12-07-00-16-0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620250" y="3886200"/>
            <a:ext cx="2114550" cy="29003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5362" name="直线连接符 3"/>
          <p:cNvSpPr/>
          <p:nvPr/>
        </p:nvSpPr>
        <p:spPr>
          <a:xfrm flipV="1">
            <a:off x="358775" y="1604963"/>
            <a:ext cx="3092450" cy="23812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5363" name="文本框 4"/>
          <p:cNvSpPr/>
          <p:nvPr/>
        </p:nvSpPr>
        <p:spPr>
          <a:xfrm>
            <a:off x="523875" y="784225"/>
            <a:ext cx="1760538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en-US" sz="32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Deatails</a:t>
            </a:r>
            <a:endParaRPr lang="en-US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5364" name="文本框 5"/>
          <p:cNvSpPr/>
          <p:nvPr/>
        </p:nvSpPr>
        <p:spPr>
          <a:xfrm>
            <a:off x="879475" y="433388"/>
            <a:ext cx="1525588" cy="3508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THIRD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5365" name="等腰三角形 6"/>
          <p:cNvSpPr/>
          <p:nvPr/>
        </p:nvSpPr>
        <p:spPr>
          <a:xfrm rot="5400000">
            <a:off x="496888" y="45561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5366" name="文本框 8"/>
          <p:cNvSpPr/>
          <p:nvPr/>
        </p:nvSpPr>
        <p:spPr>
          <a:xfrm>
            <a:off x="571500" y="2039938"/>
            <a:ext cx="4616450" cy="85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endParaRPr lang="zh-CN" altLang="en-US" sz="2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13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/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5367" name="文本框 1"/>
          <p:cNvSpPr txBox="1"/>
          <p:nvPr/>
        </p:nvSpPr>
        <p:spPr>
          <a:xfrm>
            <a:off x="5003800" y="433388"/>
            <a:ext cx="23304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2</a:t>
            </a:r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、AuthApp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38350" y="2457450"/>
            <a:ext cx="174307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/>
              <a:t>授权并登录</a:t>
            </a:r>
            <a:endParaRPr lang="zh-CN" altLang="en-US" sz="1400" strike="noStrike" noProof="1"/>
          </a:p>
          <a:p>
            <a:pPr algn="ctr" fontAlgn="base"/>
            <a:r>
              <a:rPr lang="zh-CN" altLang="en-US" sz="1400" strike="noStrike" noProof="1"/>
              <a:t>第三方应用</a:t>
            </a:r>
            <a:endParaRPr lang="zh-CN" altLang="en-US" sz="1400" strike="noStrike" noProof="1"/>
          </a:p>
        </p:txBody>
      </p:sp>
      <p:sp>
        <p:nvSpPr>
          <p:cNvPr id="21" name="圆角矩形 20"/>
          <p:cNvSpPr/>
          <p:nvPr/>
        </p:nvSpPr>
        <p:spPr>
          <a:xfrm>
            <a:off x="8443913" y="2457450"/>
            <a:ext cx="174307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600" strike="noStrike" noProof="1"/>
              <a:t>第三方应用</a:t>
            </a:r>
            <a:endParaRPr lang="zh-CN" altLang="en-US" sz="1600" strike="noStrike" noProof="1"/>
          </a:p>
          <a:p>
            <a:pPr algn="ctr" fontAlgn="base"/>
            <a:r>
              <a:rPr lang="zh-CN" altLang="en-US" sz="1600" strike="noStrike" noProof="1"/>
              <a:t>成功登录</a:t>
            </a:r>
            <a:endParaRPr lang="zh-CN" altLang="en-US" sz="1600" strike="noStrike" noProof="1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909888" y="890588"/>
            <a:ext cx="3195638" cy="156686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05525" y="890588"/>
            <a:ext cx="3209925" cy="156686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7" idx="2"/>
          </p:cNvCxnSpPr>
          <p:nvPr/>
        </p:nvCxnSpPr>
        <p:spPr>
          <a:xfrm>
            <a:off x="2909888" y="2890838"/>
            <a:ext cx="0" cy="989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2"/>
          </p:cNvCxnSpPr>
          <p:nvPr/>
        </p:nvCxnSpPr>
        <p:spPr>
          <a:xfrm>
            <a:off x="9315450" y="2890838"/>
            <a:ext cx="0" cy="989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374" name="图片 1" descr="Screenshot_2015-12-07-00-15-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6575" y="3886200"/>
            <a:ext cx="1974850" cy="27257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375" name="图片 2" descr="Screenshot_2015-12-07-00-15-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37550" y="3879850"/>
            <a:ext cx="1958975" cy="2744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6386" name="直线连接符 3"/>
          <p:cNvSpPr/>
          <p:nvPr/>
        </p:nvSpPr>
        <p:spPr>
          <a:xfrm>
            <a:off x="523875" y="1846263"/>
            <a:ext cx="4662488" cy="1587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6387" name="文本框 4"/>
          <p:cNvSpPr/>
          <p:nvPr/>
        </p:nvSpPr>
        <p:spPr>
          <a:xfrm>
            <a:off x="523875" y="1066800"/>
            <a:ext cx="4097338" cy="11001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32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Finish and Unfinish</a:t>
            </a:r>
            <a:endParaRPr lang="en-US" altLang="x-none" sz="3200" b="1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/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6388" name="文本框 5"/>
          <p:cNvSpPr/>
          <p:nvPr/>
        </p:nvSpPr>
        <p:spPr>
          <a:xfrm>
            <a:off x="968375" y="714375"/>
            <a:ext cx="1752600" cy="352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FOURTH 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6389" name="等腰三角形 6"/>
          <p:cNvSpPr/>
          <p:nvPr/>
        </p:nvSpPr>
        <p:spPr>
          <a:xfrm rot="5400000">
            <a:off x="496888" y="738188"/>
            <a:ext cx="190500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6390" name="文本框 8"/>
          <p:cNvSpPr/>
          <p:nvPr/>
        </p:nvSpPr>
        <p:spPr>
          <a:xfrm>
            <a:off x="523875" y="2166938"/>
            <a:ext cx="10477500" cy="41005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Century Gothic" charset="0"/>
              </a:rPr>
              <a:t>一、</a:t>
            </a:r>
            <a:r>
              <a:rPr lang="en-US" altLang="x-none" sz="29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Finish</a:t>
            </a:r>
            <a:endParaRPr lang="en-US" altLang="x-none" sz="2900" b="1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Century Gothic" charset="0"/>
              </a:rPr>
              <a:t>①基于人脸识别的身份认证设计方案完整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Century Gothic" charset="0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Arial" charset="0"/>
              </a:rPr>
              <a:t>②调用“牛津计划”人脸识别接口的模块实现完整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Arial" charset="0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Arial" charset="0"/>
              </a:rPr>
              <a:t>③BigFace向第三方提供的认证服务接口实现完整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Arial" charset="0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Arial" charset="0"/>
              </a:rPr>
              <a:t>④基于</a:t>
            </a:r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宋体" charset="-122"/>
              </a:rPr>
              <a:t>BigFace身份认证的第三方应用样例实现完整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宋体" charset="-122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Arial" charset="0"/>
              </a:rPr>
              <a:t>⑤</a:t>
            </a:r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宋体" charset="-122"/>
              </a:rPr>
              <a:t>BigFace的移动端APP演示功能基本实现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宋体" charset="-122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宋体" charset="-122"/>
              </a:rPr>
              <a:t>二、</a:t>
            </a:r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Unfinish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Arial" charset="0"/>
              </a:rPr>
              <a:t>①AuthServer的后台数据库没有完整实现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Arial" charset="0"/>
            </a:endParaRPr>
          </a:p>
          <a:p>
            <a:pPr lvl="0"/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Arial" charset="0"/>
              </a:rPr>
              <a:t>②实现过程中未进行数据安全检查并且部分没有进行异常处理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宋体" charset="-122"/>
            </a:endParaRPr>
          </a:p>
        </p:txBody>
      </p:sp>
      <p:sp>
        <p:nvSpPr>
          <p:cNvPr id="16391" name="文本框 1"/>
          <p:cNvSpPr txBox="1"/>
          <p:nvPr/>
        </p:nvSpPr>
        <p:spPr>
          <a:xfrm>
            <a:off x="5695950" y="655638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/>
              <a:t>                       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矩形 1"/>
          <p:cNvSpPr/>
          <p:nvPr/>
        </p:nvSpPr>
        <p:spPr>
          <a:xfrm>
            <a:off x="0" y="269875"/>
            <a:ext cx="258763" cy="103505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4" name="矩形 2"/>
          <p:cNvSpPr/>
          <p:nvPr/>
        </p:nvSpPr>
        <p:spPr>
          <a:xfrm>
            <a:off x="3892550" y="269875"/>
            <a:ext cx="8299450" cy="1035050"/>
          </a:xfrm>
          <a:prstGeom prst="rect">
            <a:avLst/>
          </a:prstGeom>
          <a:solidFill>
            <a:srgbClr val="DDD9C3">
              <a:alpha val="89999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文本框 3"/>
          <p:cNvSpPr/>
          <p:nvPr/>
        </p:nvSpPr>
        <p:spPr>
          <a:xfrm>
            <a:off x="1014413" y="117475"/>
            <a:ext cx="2566987" cy="6667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3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CONTENTS</a:t>
            </a:r>
            <a:endParaRPr lang="zh-CN" altLang="en-US" sz="37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3076" name="直线连接符 5"/>
          <p:cNvSpPr/>
          <p:nvPr/>
        </p:nvSpPr>
        <p:spPr>
          <a:xfrm>
            <a:off x="471488" y="781050"/>
            <a:ext cx="3303587" cy="0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3077" name="矩形 6"/>
          <p:cNvSpPr/>
          <p:nvPr/>
        </p:nvSpPr>
        <p:spPr>
          <a:xfrm>
            <a:off x="260350" y="781050"/>
            <a:ext cx="3632200" cy="5667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>
              <a:lnSpc>
                <a:spcPct val="130000"/>
              </a:lnSpc>
            </a:pPr>
            <a:endParaRPr>
              <a:ea typeface="宋体" charset="-122"/>
            </a:endParaRPr>
          </a:p>
        </p:txBody>
      </p:sp>
      <p:sp>
        <p:nvSpPr>
          <p:cNvPr id="3078" name="矩形 9"/>
          <p:cNvSpPr/>
          <p:nvPr/>
        </p:nvSpPr>
        <p:spPr>
          <a:xfrm>
            <a:off x="11912600" y="2449513"/>
            <a:ext cx="279400" cy="384175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3079" name="组 16"/>
          <p:cNvGrpSpPr/>
          <p:nvPr/>
        </p:nvGrpSpPr>
        <p:grpSpPr>
          <a:xfrm>
            <a:off x="7885113" y="2389188"/>
            <a:ext cx="3378200" cy="728662"/>
            <a:chOff x="0" y="0"/>
            <a:chExt cx="2533750" cy="545902"/>
          </a:xfrm>
        </p:grpSpPr>
        <p:sp>
          <p:nvSpPr>
            <p:cNvPr id="3080" name="直线连接符 7"/>
            <p:cNvSpPr/>
            <p:nvPr/>
          </p:nvSpPr>
          <p:spPr>
            <a:xfrm>
              <a:off x="176383" y="545902"/>
              <a:ext cx="2357367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ea typeface="宋体" charset="-122"/>
              </a:endParaRPr>
            </a:p>
          </p:txBody>
        </p:sp>
        <p:sp>
          <p:nvSpPr>
            <p:cNvPr id="3081" name="文本框 12"/>
            <p:cNvSpPr/>
            <p:nvPr/>
          </p:nvSpPr>
          <p:spPr>
            <a:xfrm>
              <a:off x="105824" y="186154"/>
              <a:ext cx="1166426" cy="3154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100" b="1" dirty="0">
                  <a:solidFill>
                    <a:srgbClr val="3F3F3F"/>
                  </a:solidFill>
                  <a:latin typeface="微软雅黑" charset="-122"/>
                  <a:ea typeface="宋体" charset="-122"/>
                  <a:sym typeface="微软雅黑" charset="-122"/>
                </a:rPr>
                <a:t>Ideas</a:t>
              </a:r>
              <a:endParaRPr lang="en-US" altLang="x-none" sz="2100" b="1" dirty="0">
                <a:solidFill>
                  <a:srgbClr val="3F3F3F"/>
                </a:solidFill>
                <a:latin typeface="微软雅黑" charset="-122"/>
                <a:ea typeface="宋体" charset="-122"/>
                <a:sym typeface="微软雅黑" charset="-122"/>
              </a:endParaRPr>
            </a:p>
          </p:txBody>
        </p:sp>
        <p:sp>
          <p:nvSpPr>
            <p:cNvPr id="3082" name="文本框 14"/>
            <p:cNvSpPr/>
            <p:nvPr/>
          </p:nvSpPr>
          <p:spPr>
            <a:xfrm>
              <a:off x="105824" y="0"/>
              <a:ext cx="1238561" cy="2230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endParaRPr>
                <a:ea typeface="宋体" charset="-122"/>
              </a:endParaRPr>
            </a:p>
          </p:txBody>
        </p:sp>
        <p:sp>
          <p:nvSpPr>
            <p:cNvPr id="3083" name="等腰三角形 15"/>
            <p:cNvSpPr/>
            <p:nvPr/>
          </p:nvSpPr>
          <p:spPr>
            <a:xfrm rot="5400000">
              <a:off x="-17647" y="62683"/>
              <a:ext cx="141118" cy="105824"/>
            </a:xfrm>
            <a:prstGeom prst="triangle">
              <a:avLst>
                <a:gd name="adj" fmla="val 50000"/>
              </a:avLst>
            </a:prstGeom>
            <a:solidFill>
              <a:srgbClr val="DDD9C3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84" name="组 18"/>
          <p:cNvGrpSpPr/>
          <p:nvPr/>
        </p:nvGrpSpPr>
        <p:grpSpPr>
          <a:xfrm>
            <a:off x="7885113" y="3182938"/>
            <a:ext cx="3378200" cy="728662"/>
            <a:chOff x="0" y="0"/>
            <a:chExt cx="2533750" cy="545902"/>
          </a:xfrm>
        </p:grpSpPr>
        <p:sp>
          <p:nvSpPr>
            <p:cNvPr id="3085" name="直线连接符 19"/>
            <p:cNvSpPr/>
            <p:nvPr/>
          </p:nvSpPr>
          <p:spPr>
            <a:xfrm>
              <a:off x="176383" y="545902"/>
              <a:ext cx="2357367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ea typeface="宋体" charset="-122"/>
              </a:endParaRPr>
            </a:p>
          </p:txBody>
        </p:sp>
        <p:sp>
          <p:nvSpPr>
            <p:cNvPr id="3086" name="文本框 20"/>
            <p:cNvSpPr/>
            <p:nvPr/>
          </p:nvSpPr>
          <p:spPr>
            <a:xfrm>
              <a:off x="105824" y="186154"/>
              <a:ext cx="1166426" cy="3154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100" b="1" dirty="0">
                  <a:solidFill>
                    <a:srgbClr val="3F3F3F"/>
                  </a:solidFill>
                  <a:latin typeface="微软雅黑" charset="-122"/>
                  <a:ea typeface="宋体" charset="-122"/>
                  <a:sym typeface="微软雅黑" charset="-122"/>
                </a:rPr>
                <a:t>Solution </a:t>
              </a:r>
              <a:endParaRPr lang="zh-CN" altLang="en-US" sz="2100" b="1" dirty="0">
                <a:solidFill>
                  <a:srgbClr val="3F3F3F"/>
                </a:solidFill>
                <a:latin typeface="微软雅黑" charset="-122"/>
                <a:ea typeface="宋体" charset="-122"/>
                <a:sym typeface="微软雅黑" charset="-122"/>
              </a:endParaRPr>
            </a:p>
          </p:txBody>
        </p:sp>
        <p:sp>
          <p:nvSpPr>
            <p:cNvPr id="3087" name="文本框 21"/>
            <p:cNvSpPr/>
            <p:nvPr/>
          </p:nvSpPr>
          <p:spPr>
            <a:xfrm>
              <a:off x="105824" y="0"/>
              <a:ext cx="1444145" cy="2230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endParaRPr>
                <a:ea typeface="宋体" charset="-122"/>
              </a:endParaRPr>
            </a:p>
          </p:txBody>
        </p:sp>
        <p:sp>
          <p:nvSpPr>
            <p:cNvPr id="3088" name="等腰三角形 22"/>
            <p:cNvSpPr/>
            <p:nvPr/>
          </p:nvSpPr>
          <p:spPr>
            <a:xfrm rot="5400000">
              <a:off x="-17647" y="62683"/>
              <a:ext cx="141118" cy="105824"/>
            </a:xfrm>
            <a:prstGeom prst="triangle">
              <a:avLst>
                <a:gd name="adj" fmla="val 50000"/>
              </a:avLst>
            </a:prstGeom>
            <a:solidFill>
              <a:srgbClr val="DDD9C3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89" name="组 23"/>
          <p:cNvGrpSpPr/>
          <p:nvPr/>
        </p:nvGrpSpPr>
        <p:grpSpPr>
          <a:xfrm>
            <a:off x="7885113" y="3976688"/>
            <a:ext cx="3378200" cy="727075"/>
            <a:chOff x="0" y="0"/>
            <a:chExt cx="2533750" cy="545902"/>
          </a:xfrm>
        </p:grpSpPr>
        <p:sp>
          <p:nvSpPr>
            <p:cNvPr id="3090" name="直线连接符 24"/>
            <p:cNvSpPr/>
            <p:nvPr/>
          </p:nvSpPr>
          <p:spPr>
            <a:xfrm>
              <a:off x="176383" y="545902"/>
              <a:ext cx="2357367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ea typeface="宋体" charset="-122"/>
              </a:endParaRPr>
            </a:p>
          </p:txBody>
        </p:sp>
        <p:sp>
          <p:nvSpPr>
            <p:cNvPr id="3091" name="文本框 25"/>
            <p:cNvSpPr/>
            <p:nvPr/>
          </p:nvSpPr>
          <p:spPr>
            <a:xfrm>
              <a:off x="105824" y="186154"/>
              <a:ext cx="960840" cy="3154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100" b="1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Details</a:t>
              </a:r>
              <a:endParaRPr lang="zh-CN" altLang="en-US" dirty="0">
                <a:ea typeface="宋体" charset="-122"/>
              </a:endParaRPr>
            </a:p>
          </p:txBody>
        </p:sp>
        <p:sp>
          <p:nvSpPr>
            <p:cNvPr id="3092" name="文本框 26"/>
            <p:cNvSpPr/>
            <p:nvPr/>
          </p:nvSpPr>
          <p:spPr>
            <a:xfrm>
              <a:off x="105824" y="0"/>
              <a:ext cx="1089482" cy="2230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endParaRPr>
                <a:ea typeface="宋体" charset="-122"/>
              </a:endParaRPr>
            </a:p>
          </p:txBody>
        </p:sp>
        <p:sp>
          <p:nvSpPr>
            <p:cNvPr id="3093" name="等腰三角形 27"/>
            <p:cNvSpPr/>
            <p:nvPr/>
          </p:nvSpPr>
          <p:spPr>
            <a:xfrm rot="5400000">
              <a:off x="-17647" y="62683"/>
              <a:ext cx="141118" cy="105824"/>
            </a:xfrm>
            <a:prstGeom prst="triangle">
              <a:avLst>
                <a:gd name="adj" fmla="val 50000"/>
              </a:avLst>
            </a:prstGeom>
            <a:solidFill>
              <a:srgbClr val="DDD9C3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94" name="组 28"/>
          <p:cNvGrpSpPr/>
          <p:nvPr/>
        </p:nvGrpSpPr>
        <p:grpSpPr>
          <a:xfrm>
            <a:off x="7885113" y="4768850"/>
            <a:ext cx="3378200" cy="728663"/>
            <a:chOff x="0" y="0"/>
            <a:chExt cx="2533750" cy="545902"/>
          </a:xfrm>
        </p:grpSpPr>
        <p:sp>
          <p:nvSpPr>
            <p:cNvPr id="3095" name="直线连接符 29"/>
            <p:cNvSpPr/>
            <p:nvPr/>
          </p:nvSpPr>
          <p:spPr>
            <a:xfrm>
              <a:off x="176383" y="545902"/>
              <a:ext cx="2357367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ea typeface="宋体" charset="-122"/>
              </a:endParaRPr>
            </a:p>
          </p:txBody>
        </p:sp>
        <p:sp>
          <p:nvSpPr>
            <p:cNvPr id="3096" name="文本框 30"/>
            <p:cNvSpPr/>
            <p:nvPr/>
          </p:nvSpPr>
          <p:spPr>
            <a:xfrm>
              <a:off x="105824" y="186154"/>
              <a:ext cx="1166426" cy="3154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100" b="1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Production</a:t>
              </a:r>
              <a:endParaRPr lang="zh-CN" altLang="en-US" sz="21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endParaRPr>
            </a:p>
          </p:txBody>
        </p:sp>
        <p:sp>
          <p:nvSpPr>
            <p:cNvPr id="3097" name="文本框 31"/>
            <p:cNvSpPr/>
            <p:nvPr/>
          </p:nvSpPr>
          <p:spPr>
            <a:xfrm>
              <a:off x="105824" y="0"/>
              <a:ext cx="1291460" cy="2230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endParaRPr>
                <a:ea typeface="宋体" charset="-122"/>
              </a:endParaRPr>
            </a:p>
          </p:txBody>
        </p:sp>
        <p:sp>
          <p:nvSpPr>
            <p:cNvPr id="3098" name="等腰三角形 32"/>
            <p:cNvSpPr/>
            <p:nvPr/>
          </p:nvSpPr>
          <p:spPr>
            <a:xfrm rot="5400000">
              <a:off x="-17647" y="62683"/>
              <a:ext cx="141118" cy="105824"/>
            </a:xfrm>
            <a:prstGeom prst="triangle">
              <a:avLst>
                <a:gd name="adj" fmla="val 50000"/>
              </a:avLst>
            </a:prstGeom>
            <a:solidFill>
              <a:srgbClr val="DDD9C3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099" name="组 33"/>
          <p:cNvGrpSpPr/>
          <p:nvPr/>
        </p:nvGrpSpPr>
        <p:grpSpPr>
          <a:xfrm>
            <a:off x="7885113" y="5562600"/>
            <a:ext cx="3378200" cy="728663"/>
            <a:chOff x="0" y="0"/>
            <a:chExt cx="2533750" cy="545902"/>
          </a:xfrm>
        </p:grpSpPr>
        <p:sp>
          <p:nvSpPr>
            <p:cNvPr id="3100" name="直线连接符 34"/>
            <p:cNvSpPr/>
            <p:nvPr/>
          </p:nvSpPr>
          <p:spPr>
            <a:xfrm>
              <a:off x="176383" y="545902"/>
              <a:ext cx="2357367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ea typeface="宋体" charset="-122"/>
              </a:endParaRPr>
            </a:p>
          </p:txBody>
        </p:sp>
        <p:sp>
          <p:nvSpPr>
            <p:cNvPr id="3101" name="文本框 35"/>
            <p:cNvSpPr/>
            <p:nvPr/>
          </p:nvSpPr>
          <p:spPr>
            <a:xfrm>
              <a:off x="105824" y="186154"/>
              <a:ext cx="960840" cy="3154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100" b="1" dirty="0">
                  <a:solidFill>
                    <a:srgbClr val="3F3F3F"/>
                  </a:solidFill>
                  <a:latin typeface="Century Gothic" charset="0"/>
                  <a:ea typeface="微软雅黑" charset="-122"/>
                  <a:sym typeface="Century Gothic" charset="0"/>
                </a:rPr>
                <a:t>Finish and Unfinish</a:t>
              </a:r>
              <a:endParaRPr lang="zh-CN" altLang="en-US" sz="21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endParaRPr>
            </a:p>
          </p:txBody>
        </p:sp>
        <p:sp>
          <p:nvSpPr>
            <p:cNvPr id="3102" name="文本框 36"/>
            <p:cNvSpPr/>
            <p:nvPr/>
          </p:nvSpPr>
          <p:spPr>
            <a:xfrm>
              <a:off x="105824" y="0"/>
              <a:ext cx="1238561" cy="2230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endParaRPr>
                <a:ea typeface="宋体" charset="-122"/>
              </a:endParaRPr>
            </a:p>
          </p:txBody>
        </p:sp>
        <p:sp>
          <p:nvSpPr>
            <p:cNvPr id="3103" name="等腰三角形 37"/>
            <p:cNvSpPr/>
            <p:nvPr/>
          </p:nvSpPr>
          <p:spPr>
            <a:xfrm rot="5400000">
              <a:off x="-17647" y="62683"/>
              <a:ext cx="141118" cy="105824"/>
            </a:xfrm>
            <a:prstGeom prst="triangle">
              <a:avLst>
                <a:gd name="adj" fmla="val 50000"/>
              </a:avLst>
            </a:prstGeom>
            <a:solidFill>
              <a:srgbClr val="DDD9C3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 sz="320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098" name="直线连接符 3"/>
          <p:cNvSpPr/>
          <p:nvPr/>
        </p:nvSpPr>
        <p:spPr>
          <a:xfrm>
            <a:off x="430213" y="1446213"/>
            <a:ext cx="4662487" cy="1587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4099" name="文本框 4"/>
          <p:cNvSpPr/>
          <p:nvPr/>
        </p:nvSpPr>
        <p:spPr>
          <a:xfrm>
            <a:off x="781050" y="868363"/>
            <a:ext cx="1798638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Idea</a:t>
            </a:r>
            <a:r>
              <a:rPr lang="en-US" altLang="zh-CN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s</a:t>
            </a:r>
            <a:endParaRPr lang="en-US" altLang="zh-CN" sz="32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4100" name="文本框 5"/>
          <p:cNvSpPr/>
          <p:nvPr/>
        </p:nvSpPr>
        <p:spPr>
          <a:xfrm>
            <a:off x="779463" y="577850"/>
            <a:ext cx="1506537" cy="350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 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FIRST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4101" name="等腰三角形 6"/>
          <p:cNvSpPr/>
          <p:nvPr/>
        </p:nvSpPr>
        <p:spPr>
          <a:xfrm rot="5340000">
            <a:off x="404813" y="60166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102" name="文本框 8"/>
          <p:cNvSpPr/>
          <p:nvPr/>
        </p:nvSpPr>
        <p:spPr>
          <a:xfrm>
            <a:off x="779463" y="1725613"/>
            <a:ext cx="10212387" cy="55197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lnSpc>
                <a:spcPct val="130000"/>
              </a:lnSpc>
            </a:pPr>
            <a:r>
              <a:rPr lang="zh-CN" altLang="en-US" sz="37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   用户现状分析</a:t>
            </a:r>
            <a:endParaRPr lang="zh-CN" altLang="en-US" sz="37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 </a:t>
            </a:r>
            <a:r>
              <a:rPr lang="zh-CN" altLang="en-US" sz="37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 </a:t>
            </a:r>
            <a:r>
              <a:rPr lang="zh-CN" altLang="en-US" sz="2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各大网站身份注册蜂拥而至，</a:t>
            </a:r>
            <a:r>
              <a:rPr lang="zh-CN" altLang="en-US" sz="36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众多</a:t>
            </a:r>
            <a:endParaRPr lang="zh-CN" altLang="en-US" sz="36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4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用户名记不住，肿么办？！</a:t>
            </a: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4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密码忘记，肿么办？！</a:t>
            </a: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4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隐私泄露，肿么办？！</a:t>
            </a: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4000" b="1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122" name="直线连接符 3"/>
          <p:cNvSpPr/>
          <p:nvPr/>
        </p:nvSpPr>
        <p:spPr>
          <a:xfrm>
            <a:off x="430213" y="1446213"/>
            <a:ext cx="4662487" cy="1587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123" name="文本框 4"/>
          <p:cNvSpPr/>
          <p:nvPr/>
        </p:nvSpPr>
        <p:spPr>
          <a:xfrm>
            <a:off x="781050" y="868363"/>
            <a:ext cx="1798638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Idea</a:t>
            </a:r>
            <a:r>
              <a:rPr lang="en-US" altLang="zh-CN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s</a:t>
            </a:r>
            <a:endParaRPr lang="en-US" altLang="zh-CN" sz="32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5124" name="文本框 5"/>
          <p:cNvSpPr/>
          <p:nvPr/>
        </p:nvSpPr>
        <p:spPr>
          <a:xfrm>
            <a:off x="779463" y="577850"/>
            <a:ext cx="1506537" cy="350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 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FIRST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5125" name="等腰三角形 6"/>
          <p:cNvSpPr/>
          <p:nvPr/>
        </p:nvSpPr>
        <p:spPr>
          <a:xfrm rot="5340000">
            <a:off x="404813" y="60166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126" name="文本框 8"/>
          <p:cNvSpPr/>
          <p:nvPr/>
        </p:nvSpPr>
        <p:spPr>
          <a:xfrm>
            <a:off x="779463" y="1725613"/>
            <a:ext cx="10212387" cy="47863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lnSpc>
                <a:spcPct val="130000"/>
              </a:lnSpc>
            </a:pPr>
            <a:r>
              <a:rPr lang="zh-CN" altLang="en-US" sz="37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 第三方应用现状分析</a:t>
            </a:r>
            <a:endParaRPr lang="zh-CN" altLang="en-US" sz="37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4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安全应用技术达不到，肿么办？！</a:t>
            </a: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4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用户信息管理，肿么办？！</a:t>
            </a: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40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隐私泄露，肿么办？！</a:t>
            </a: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4000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4000" b="1" dirty="0">
              <a:solidFill>
                <a:srgbClr val="3F3F3F"/>
              </a:solidFill>
              <a:latin typeface="华文行楷" charset="-122"/>
              <a:ea typeface="华文行楷" charset="-122"/>
              <a:sym typeface="微软雅黑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146" name="直线连接符 3"/>
          <p:cNvSpPr/>
          <p:nvPr/>
        </p:nvSpPr>
        <p:spPr>
          <a:xfrm>
            <a:off x="430213" y="1446213"/>
            <a:ext cx="4662487" cy="1587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6147" name="文本框 4"/>
          <p:cNvSpPr/>
          <p:nvPr/>
        </p:nvSpPr>
        <p:spPr>
          <a:xfrm>
            <a:off x="781050" y="868363"/>
            <a:ext cx="1798638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Idea</a:t>
            </a:r>
            <a:r>
              <a:rPr lang="en-US" altLang="zh-CN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s</a:t>
            </a:r>
            <a:endParaRPr lang="en-US" altLang="zh-CN" sz="32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6148" name="文本框 5"/>
          <p:cNvSpPr/>
          <p:nvPr/>
        </p:nvSpPr>
        <p:spPr>
          <a:xfrm>
            <a:off x="779463" y="577850"/>
            <a:ext cx="1506537" cy="350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 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FIRST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6149" name="等腰三角形 6"/>
          <p:cNvSpPr/>
          <p:nvPr/>
        </p:nvSpPr>
        <p:spPr>
          <a:xfrm rot="5340000">
            <a:off x="404813" y="601663"/>
            <a:ext cx="188912" cy="13970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150" name="文本框 8"/>
          <p:cNvSpPr/>
          <p:nvPr/>
        </p:nvSpPr>
        <p:spPr>
          <a:xfrm>
            <a:off x="1549400" y="1970088"/>
            <a:ext cx="10210800" cy="3756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lnSpc>
                <a:spcPct val="130000"/>
              </a:lnSpc>
            </a:pPr>
            <a:r>
              <a:rPr lang="zh-CN" altLang="en-US" sz="3700" dirty="0">
                <a:solidFill>
                  <a:srgbClr val="3F3F3F"/>
                </a:solidFill>
                <a:latin typeface="华文行楷" charset="-122"/>
                <a:ea typeface="华文行楷" charset="-122"/>
                <a:sym typeface="微软雅黑" charset="-122"/>
              </a:rPr>
              <a:t>     </a:t>
            </a: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根据微软</a:t>
            </a:r>
            <a:r>
              <a:rPr lang="en-US" altLang="zh-CN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"</a:t>
            </a: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牛津计划</a:t>
            </a:r>
            <a:r>
              <a:rPr lang="en-US" altLang="zh-CN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"</a:t>
            </a: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，利用灵雀云提供的     </a:t>
            </a:r>
            <a:r>
              <a:rPr lang="zh-CN" altLang="en-US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Docker</a:t>
            </a: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容器服务，我们</a:t>
            </a:r>
            <a:r>
              <a:rPr lang="zh-CN" altLang="en-US" sz="3700" b="1" i="1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杰思创想</a:t>
            </a: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团队提出了</a:t>
            </a:r>
            <a:endParaRPr lang="zh-CN" altLang="en-US" sz="3700" dirty="0">
              <a:solidFill>
                <a:srgbClr val="3F3F3F"/>
              </a:solidFill>
              <a:latin typeface="Times New Roman" charset="0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一种基于人脸识别的第三方身份认证解决方</a:t>
            </a:r>
            <a:endParaRPr lang="zh-CN" altLang="en-US" sz="3700" dirty="0">
              <a:solidFill>
                <a:srgbClr val="3F3F3F"/>
              </a:solidFill>
              <a:latin typeface="Times New Roman" charset="0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案，并实现了基于该方案的原型系统</a:t>
            </a:r>
            <a:endParaRPr lang="zh-CN" altLang="en-US" sz="3700" dirty="0">
              <a:solidFill>
                <a:srgbClr val="3F3F3F"/>
              </a:solidFill>
              <a:latin typeface="Times New Roman" charset="0"/>
              <a:ea typeface="华文行楷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                                                       </a:t>
            </a:r>
            <a:r>
              <a:rPr lang="en-US" altLang="zh-CN" sz="3700" dirty="0">
                <a:solidFill>
                  <a:srgbClr val="3F3F3F"/>
                </a:solidFill>
                <a:latin typeface="Times New Roman" charset="0"/>
                <a:ea typeface="华文行楷" charset="-122"/>
                <a:sym typeface="微软雅黑" charset="-122"/>
              </a:rPr>
              <a:t>——</a:t>
            </a:r>
            <a:r>
              <a:rPr lang="zh-CN" altLang="en-US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BigFace</a:t>
            </a:r>
            <a:endParaRPr lang="zh-CN" altLang="en-US" sz="32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170" name="直线连接符 3"/>
          <p:cNvSpPr/>
          <p:nvPr/>
        </p:nvSpPr>
        <p:spPr>
          <a:xfrm>
            <a:off x="457200" y="1298575"/>
            <a:ext cx="4662488" cy="1588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523875" y="720725"/>
            <a:ext cx="2097088" cy="577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Solutions</a:t>
            </a:r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7172" name="文本框 5"/>
          <p:cNvSpPr/>
          <p:nvPr/>
        </p:nvSpPr>
        <p:spPr>
          <a:xfrm>
            <a:off x="657225" y="422275"/>
            <a:ext cx="1868488" cy="352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 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SECOND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7173" name="等腰三角形 6"/>
          <p:cNvSpPr/>
          <p:nvPr/>
        </p:nvSpPr>
        <p:spPr>
          <a:xfrm rot="-5160000" flipV="1">
            <a:off x="427038" y="449263"/>
            <a:ext cx="190500" cy="13335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174" name="文本框 8"/>
          <p:cNvSpPr/>
          <p:nvPr/>
        </p:nvSpPr>
        <p:spPr>
          <a:xfrm>
            <a:off x="449263" y="1636713"/>
            <a:ext cx="5114925" cy="49069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一、BigFace整体架构图</a:t>
            </a:r>
            <a:endParaRPr lang="zh-CN" altLang="en-US" sz="32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1、 用户身份注册</a:t>
            </a:r>
            <a:r>
              <a:rPr lang="en-US" altLang="zh-CN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—</a:t>
            </a: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人脸识别</a:t>
            </a:r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2、用户身份认证</a:t>
            </a:r>
            <a:r>
              <a:rPr lang="en-US" altLang="zh-CN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—</a:t>
            </a: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人脸识别</a:t>
            </a:r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3、人脸识别服务调用</a:t>
            </a:r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4、第三方应用请求调用身份</a:t>
            </a:r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       认证服务     </a:t>
            </a:r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5、用户登录第三方应用</a:t>
            </a:r>
            <a:endParaRPr lang="zh-CN" altLang="en-US" sz="2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9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   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</p:txBody>
      </p:sp>
      <p:graphicFrame>
        <p:nvGraphicFramePr>
          <p:cNvPr id="7175" name="对象 6151"/>
          <p:cNvGraphicFramePr/>
          <p:nvPr/>
        </p:nvGraphicFramePr>
        <p:xfrm>
          <a:off x="5564188" y="1819275"/>
          <a:ext cx="6456362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204200" imgH="5041900" progId="Visio.Drawing.11">
                  <p:embed/>
                </p:oleObj>
              </mc:Choice>
              <mc:Fallback>
                <p:oleObj name="" r:id="rId1" imgW="8204200" imgH="50419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564188" y="1819275"/>
                        <a:ext cx="6456362" cy="418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194" name="直线连接符 3"/>
          <p:cNvSpPr/>
          <p:nvPr/>
        </p:nvSpPr>
        <p:spPr>
          <a:xfrm flipV="1">
            <a:off x="317500" y="1273175"/>
            <a:ext cx="3482975" cy="25400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8195" name="文本框 4"/>
          <p:cNvSpPr/>
          <p:nvPr/>
        </p:nvSpPr>
        <p:spPr>
          <a:xfrm>
            <a:off x="523875" y="720725"/>
            <a:ext cx="2097088" cy="577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Solutions</a:t>
            </a:r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8196" name="文本框 5"/>
          <p:cNvSpPr/>
          <p:nvPr/>
        </p:nvSpPr>
        <p:spPr>
          <a:xfrm>
            <a:off x="657225" y="422275"/>
            <a:ext cx="1868488" cy="350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SECOND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8197" name="等腰三角形 6"/>
          <p:cNvSpPr/>
          <p:nvPr/>
        </p:nvSpPr>
        <p:spPr>
          <a:xfrm rot="-5160000" flipV="1">
            <a:off x="427038" y="449263"/>
            <a:ext cx="190500" cy="13335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198" name="文本框 8"/>
          <p:cNvSpPr/>
          <p:nvPr/>
        </p:nvSpPr>
        <p:spPr>
          <a:xfrm>
            <a:off x="457200" y="1473200"/>
            <a:ext cx="3343275" cy="565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800" dirty="0">
                <a:solidFill>
                  <a:srgbClr val="3F3F3F"/>
                </a:solidFill>
                <a:latin typeface="微软雅黑" charset="-122"/>
                <a:ea typeface="华文琥珀" charset="-122"/>
                <a:sym typeface="微软雅黑" charset="-122"/>
              </a:rPr>
              <a:t>二、</a:t>
            </a:r>
            <a:r>
              <a:rPr lang="en-US" altLang="zh-CN" sz="1800" dirty="0">
                <a:solidFill>
                  <a:srgbClr val="3F3F3F"/>
                </a:solidFill>
                <a:latin typeface="微软雅黑" charset="-122"/>
                <a:ea typeface="华文琥珀" charset="-122"/>
                <a:sym typeface="微软雅黑" charset="-122"/>
              </a:rPr>
              <a:t>BigFace</a:t>
            </a:r>
            <a:r>
              <a:rPr lang="zh-CN" altLang="en-US" sz="1800" dirty="0">
                <a:solidFill>
                  <a:srgbClr val="3F3F3F"/>
                </a:solidFill>
                <a:latin typeface="微软雅黑" charset="-122"/>
                <a:ea typeface="华文琥珀" charset="-122"/>
                <a:sym typeface="微软雅黑" charset="-122"/>
              </a:rPr>
              <a:t>序列图</a:t>
            </a:r>
            <a:endParaRPr lang="zh-CN" altLang="en-US" sz="1800" dirty="0">
              <a:solidFill>
                <a:srgbClr val="3F3F3F"/>
              </a:solidFill>
              <a:latin typeface="微软雅黑" charset="-122"/>
              <a:ea typeface="华文琥珀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1、WebService（第三方应用）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①为用户提供应用服务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②身份认证基于</a:t>
            </a:r>
            <a:r>
              <a:rPr lang="en-US" altLang="zh-CN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BigFace</a:t>
            </a:r>
            <a:endParaRPr lang="en-US" altLang="zh-CN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2、AuthApp（移动设备）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①BigFace用户身份注册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②用户登录第三方应用授权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3、AuthServer（身份认证服务）</a:t>
            </a:r>
            <a:endParaRPr lang="zh-CN" altLang="en-US" sz="10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①</a:t>
            </a: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用户身份数据管理</a:t>
            </a:r>
            <a:endParaRPr lang="zh-CN" altLang="en-US" sz="16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②向WebService提供身份认证服务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③</a:t>
            </a:r>
            <a:r>
              <a:rPr lang="en-US" altLang="zh-CN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BigFace</a:t>
            </a: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开发者管理</a:t>
            </a:r>
            <a:endParaRPr lang="zh-CN" altLang="en-US" sz="18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4</a:t>
            </a:r>
            <a:r>
              <a:rPr lang="zh-CN" altLang="en-US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、OxfordApiServer（</a:t>
            </a:r>
            <a:r>
              <a:rPr lang="en-US" altLang="zh-CN" sz="18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APIs</a:t>
            </a:r>
            <a:r>
              <a:rPr lang="zh-CN" altLang="en-US" sz="16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接口）</a:t>
            </a:r>
            <a:endParaRPr lang="zh-CN" altLang="en-US" sz="16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①人脸鉴别</a:t>
            </a:r>
            <a:endParaRPr lang="zh-CN" altLang="en-US" sz="16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sz="2500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300" dirty="0">
                <a:solidFill>
                  <a:srgbClr val="3F3F3F"/>
                </a:solidFill>
                <a:latin typeface="华文中宋" charset="-122"/>
                <a:ea typeface="华文中宋" charset="-122"/>
                <a:sym typeface="微软雅黑" charset="-122"/>
              </a:rPr>
              <a:t>   </a:t>
            </a:r>
            <a:r>
              <a:rPr lang="zh-CN" altLang="en-US" sz="1500" dirty="0">
                <a:solidFill>
                  <a:srgbClr val="3F3F3F"/>
                </a:solidFill>
                <a:latin typeface="华文中宋" charset="-122"/>
                <a:ea typeface="华文中宋" charset="-122"/>
                <a:sym typeface="微软雅黑" charset="-122"/>
              </a:rPr>
              <a:t> </a:t>
            </a:r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</p:txBody>
      </p:sp>
      <p:pic>
        <p:nvPicPr>
          <p:cNvPr id="8199" name="图片 1" descr="BigFace序列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02063" y="38100"/>
            <a:ext cx="8364537" cy="67960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218" name="直线连接符 3"/>
          <p:cNvSpPr/>
          <p:nvPr/>
        </p:nvSpPr>
        <p:spPr>
          <a:xfrm>
            <a:off x="457200" y="1298575"/>
            <a:ext cx="4662488" cy="1588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9219" name="文本框 4"/>
          <p:cNvSpPr/>
          <p:nvPr/>
        </p:nvSpPr>
        <p:spPr>
          <a:xfrm>
            <a:off x="523875" y="720725"/>
            <a:ext cx="2097088" cy="577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Solutions</a:t>
            </a:r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9220" name="文本框 5"/>
          <p:cNvSpPr/>
          <p:nvPr/>
        </p:nvSpPr>
        <p:spPr>
          <a:xfrm>
            <a:off x="657225" y="422275"/>
            <a:ext cx="1868488" cy="352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SECOND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9221" name="等腰三角形 6"/>
          <p:cNvSpPr/>
          <p:nvPr/>
        </p:nvSpPr>
        <p:spPr>
          <a:xfrm rot="-5160000" flipV="1">
            <a:off x="427038" y="449263"/>
            <a:ext cx="190500" cy="13335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222" name="文本框 8"/>
          <p:cNvSpPr/>
          <p:nvPr/>
        </p:nvSpPr>
        <p:spPr>
          <a:xfrm>
            <a:off x="449263" y="1301750"/>
            <a:ext cx="4533900" cy="41417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endParaRPr lang="zh-CN" altLang="en-US" sz="29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三、细节透视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  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en-US" altLang="zh-CN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1</a:t>
            </a:r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、注册模块：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en-US" altLang="zh-CN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①用户在</a:t>
            </a:r>
            <a:r>
              <a:rPr lang="en-US" altLang="zh-CN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BigFace</a:t>
            </a:r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上进行注册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en-US" altLang="zh-CN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②第三方网站需在AuthServer进行注册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16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</p:txBody>
      </p:sp>
      <p:graphicFrame>
        <p:nvGraphicFramePr>
          <p:cNvPr id="9223" name="对象 3"/>
          <p:cNvGraphicFramePr/>
          <p:nvPr/>
        </p:nvGraphicFramePr>
        <p:xfrm>
          <a:off x="4983163" y="1300163"/>
          <a:ext cx="7343775" cy="509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874500" imgH="6540500" progId="Visio.Drawing.11">
                  <p:embed/>
                </p:oleObj>
              </mc:Choice>
              <mc:Fallback>
                <p:oleObj name="" r:id="rId1" imgW="11874500" imgH="65405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983163" y="1300163"/>
                        <a:ext cx="7343775" cy="5091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1"/>
          <p:cNvSpPr/>
          <p:nvPr/>
        </p:nvSpPr>
        <p:spPr>
          <a:xfrm>
            <a:off x="0" y="3446463"/>
            <a:ext cx="139700" cy="2527300"/>
          </a:xfrm>
          <a:prstGeom prst="rect">
            <a:avLst/>
          </a:prstGeom>
          <a:solidFill>
            <a:srgbClr val="DDD9C3">
              <a:alpha val="89000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242" name="直线连接符 3"/>
          <p:cNvSpPr/>
          <p:nvPr/>
        </p:nvSpPr>
        <p:spPr>
          <a:xfrm flipV="1">
            <a:off x="457200" y="1289050"/>
            <a:ext cx="3144838" cy="9525"/>
          </a:xfrm>
          <a:prstGeom prst="line">
            <a:avLst/>
          </a:prstGeom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0243" name="文本框 4"/>
          <p:cNvSpPr/>
          <p:nvPr/>
        </p:nvSpPr>
        <p:spPr>
          <a:xfrm>
            <a:off x="523875" y="720725"/>
            <a:ext cx="2097088" cy="577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Solutions</a:t>
            </a:r>
            <a:endParaRPr lang="zh-CN" altLang="en-US" sz="3200" b="1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0244" name="文本框 5"/>
          <p:cNvSpPr/>
          <p:nvPr/>
        </p:nvSpPr>
        <p:spPr>
          <a:xfrm>
            <a:off x="657225" y="422275"/>
            <a:ext cx="1868488" cy="352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THE</a:t>
            </a:r>
            <a:r>
              <a:rPr lang="en-US" altLang="x-none" sz="1700" b="1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SECOND</a:t>
            </a:r>
            <a:r>
              <a:rPr lang="en-US" altLang="x-none" sz="1300" dirty="0">
                <a:solidFill>
                  <a:srgbClr val="3F3F3F"/>
                </a:solidFill>
                <a:latin typeface="Century Gothic" charset="0"/>
                <a:ea typeface="微软雅黑" charset="-122"/>
                <a:sym typeface="Century Gothic" charset="0"/>
              </a:rPr>
              <a:t> PART</a:t>
            </a:r>
            <a:endParaRPr lang="zh-CN" altLang="en-US" sz="1300" dirty="0">
              <a:solidFill>
                <a:srgbClr val="3F3F3F"/>
              </a:solidFill>
              <a:latin typeface="Century Gothic" charset="0"/>
              <a:ea typeface="微软雅黑" charset="-122"/>
              <a:sym typeface="Century Gothic" charset="0"/>
            </a:endParaRPr>
          </a:p>
        </p:txBody>
      </p:sp>
      <p:sp>
        <p:nvSpPr>
          <p:cNvPr id="10245" name="等腰三角形 6"/>
          <p:cNvSpPr/>
          <p:nvPr/>
        </p:nvSpPr>
        <p:spPr>
          <a:xfrm rot="-5160000" flipV="1">
            <a:off x="427038" y="449263"/>
            <a:ext cx="190500" cy="133350"/>
          </a:xfrm>
          <a:prstGeom prst="triangle">
            <a:avLst>
              <a:gd name="adj" fmla="val 50000"/>
            </a:avLst>
          </a:prstGeom>
          <a:solidFill>
            <a:srgbClr val="DDD9C3"/>
          </a:solidFill>
          <a:ln w="9525">
            <a:noFill/>
            <a:miter/>
          </a:ln>
        </p:spPr>
        <p:txBody>
          <a:bodyPr anchor="ctr"/>
          <a:p>
            <a:pPr lvl="0" algn="ctr"/>
            <a:endParaRPr sz="32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246" name="文本框 8"/>
          <p:cNvSpPr/>
          <p:nvPr/>
        </p:nvSpPr>
        <p:spPr>
          <a:xfrm>
            <a:off x="450850" y="1852613"/>
            <a:ext cx="4238625" cy="62595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三、细节透视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  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en-US" altLang="zh-CN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2</a:t>
            </a:r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、登录模块：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①用户请求登录身份认证服务器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r>
              <a:rPr lang="zh-CN" altLang="en-US" b="1" dirty="0">
                <a:solidFill>
                  <a:srgbClr val="3F3F3F"/>
                </a:solidFill>
                <a:latin typeface="华文新魏" charset="-122"/>
                <a:ea typeface="华文新魏" charset="-122"/>
                <a:sym typeface="微软雅黑" charset="-122"/>
              </a:rPr>
              <a:t>②用户请求登录第三方应用</a:t>
            </a:r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en-US" altLang="zh-CN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/>
            <a:endParaRPr lang="zh-CN" altLang="en-US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  <a:p>
            <a:pPr lvl="0">
              <a:lnSpc>
                <a:spcPct val="130000"/>
              </a:lnSpc>
            </a:pPr>
            <a:endParaRPr lang="zh-CN" altLang="en-US" sz="1600" b="1" dirty="0">
              <a:solidFill>
                <a:srgbClr val="3F3F3F"/>
              </a:solidFill>
              <a:latin typeface="华文新魏" charset="-122"/>
              <a:ea typeface="华文新魏" charset="-122"/>
              <a:sym typeface="微软雅黑" charset="-122"/>
            </a:endParaRPr>
          </a:p>
        </p:txBody>
      </p:sp>
      <p:graphicFrame>
        <p:nvGraphicFramePr>
          <p:cNvPr id="10247" name="对象 1"/>
          <p:cNvGraphicFramePr/>
          <p:nvPr/>
        </p:nvGraphicFramePr>
        <p:xfrm>
          <a:off x="4662488" y="209550"/>
          <a:ext cx="7593012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404600" imgH="9855200" progId="Visio.Drawing.11">
                  <p:embed/>
                </p:oleObj>
              </mc:Choice>
              <mc:Fallback>
                <p:oleObj name="" r:id="rId1" imgW="11404600" imgH="98552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62488" y="209550"/>
                        <a:ext cx="7593012" cy="647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79165"/>
      </a:accent1>
      <a:accent2>
        <a:srgbClr val="C0504D"/>
      </a:accent2>
      <a:accent3>
        <a:srgbClr val="FFFFFF"/>
      </a:accent3>
      <a:accent4>
        <a:srgbClr val="000000"/>
      </a:accent4>
      <a:accent5>
        <a:srgbClr val="C3C7B8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Kingsoft Office WPP</Application>
  <PresentationFormat>自定义</PresentationFormat>
  <Paragraphs>203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xbz</cp:lastModifiedBy>
  <cp:revision>157</cp:revision>
  <dcterms:created xsi:type="dcterms:W3CDTF">2010-04-12T23:12:00Z</dcterms:created>
  <dcterms:modified xsi:type="dcterms:W3CDTF">2015-12-09T07:25:41Z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2052-10.1.0.5400</vt:lpwstr>
  </property>
</Properties>
</file>