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69" r:id="rId7"/>
    <p:sldId id="271" r:id="rId8"/>
    <p:sldId id="272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7C9"/>
    <a:srgbClr val="F2F2F2"/>
    <a:srgbClr val="014067"/>
    <a:srgbClr val="3F3F3F"/>
    <a:srgbClr val="014E7D"/>
    <a:srgbClr val="013657"/>
    <a:srgbClr val="01456F"/>
    <a:srgbClr val="014B7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493" autoAdjust="0"/>
  </p:normalViewPr>
  <p:slideViewPr>
    <p:cSldViewPr snapToGrid="0" showGuides="1">
      <p:cViewPr varScale="1">
        <p:scale>
          <a:sx n="55" d="100"/>
          <a:sy n="55" d="100"/>
        </p:scale>
        <p:origin x="1338" y="9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86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D4671B-FCC0-4EAA-BB8E-E4BD79218EB5}" type="datetime1">
              <a:rPr lang="pt-BR" smtClean="0"/>
              <a:t>20/01/2021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A9AD4-3FF0-4D31-B3D2-33D322A576B2}" type="datetime1">
              <a:rPr lang="pt-BR" smtClean="0"/>
              <a:pPr/>
              <a:t>20/01/2021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09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36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SUBTÍTULO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cxnSp>
        <p:nvCxnSpPr>
          <p:cNvPr id="13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en-US" noProof="0"/>
              <a:t>Click to edit Master text styles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Listr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4" name="Triângulo Ret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ângulo Ret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Espaço Reservado para Conteúdo 3" title="Marcadore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 rtl="0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 rtl="0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 rtl="0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 rtl="0">
              <a:buClr>
                <a:schemeClr val="accent2"/>
              </a:buClr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Espaço Reservado para Conteúdo 5" title="Marcadore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 rtl="0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 rtl="0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 rtl="0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 rtl="0">
              <a:buClr>
                <a:schemeClr val="accent2"/>
              </a:buClr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4" name="Espaço Reservado para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Listr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4" name="Espaço Reservado para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Texto aqui</a:t>
            </a:r>
          </a:p>
        </p:txBody>
      </p:sp>
      <p:sp>
        <p:nvSpPr>
          <p:cNvPr id="20" name="Espaço Reservado para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n-US" noProof="0"/>
              <a:t>Click icon to add chart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abela 11" title="Tabe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 noProof="0"/>
              <a:t>Click icon to add table</a:t>
            </a:r>
            <a:endParaRPr lang="pt-BR" noProof="0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7" name="Espaço Reservado para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Imagem 31" title="Image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Inserir ou arrastar e soltar a imagem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Legenda Aqui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e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Nome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Número do telefone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 err="1"/>
              <a:t>Email</a:t>
            </a:r>
            <a:r>
              <a:rPr lang="pt-BR" noProof="0" dirty="0"/>
              <a:t> </a:t>
            </a:r>
          </a:p>
        </p:txBody>
      </p:sp>
      <p:sp>
        <p:nvSpPr>
          <p:cNvPr id="13" name="Espaço Reservado para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Site da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21" name="Triângulo Ret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Espaço Reservado para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Imagem 16" title="Imagem de edifícios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Hexágono 17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19" name="Grupo 18" descr="Grupo de informações de nome e logotipo da empresa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825222" y="3043890"/>
            <a:ext cx="2080172" cy="918118"/>
            <a:chOff x="2825222" y="3090545"/>
            <a:chExt cx="2080172" cy="918118"/>
          </a:xfrm>
        </p:grpSpPr>
        <p:sp>
          <p:nvSpPr>
            <p:cNvPr id="20" name="Caixa de texto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910818" y="3090545"/>
              <a:ext cx="19736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SOLUTION</a:t>
              </a:r>
            </a:p>
          </p:txBody>
        </p:sp>
        <p:sp>
          <p:nvSpPr>
            <p:cNvPr id="21" name="Caixa de texto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825222" y="3485443"/>
              <a:ext cx="20801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sz="1400" spc="6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SYSTEM AUTOMATION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520715" cy="1616252"/>
          </a:xfrm>
        </p:spPr>
        <p:txBody>
          <a:bodyPr rtlCol="0"/>
          <a:lstStyle/>
          <a:p>
            <a:pPr rtl="0"/>
            <a:r>
              <a:rPr lang="pt-BR" dirty="0"/>
              <a:t>Soluções e Praticidade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rgbClr val="0937C9"/>
                </a:solidFill>
              </a:rPr>
              <a:t>em instalações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60" y="6553205"/>
            <a:ext cx="2321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Agosto | 2020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28" y="777958"/>
            <a:ext cx="7342622" cy="1215566"/>
          </a:xfrm>
        </p:spPr>
        <p:txBody>
          <a:bodyPr rtlCol="0"/>
          <a:lstStyle/>
          <a:p>
            <a:pPr rtl="0"/>
            <a:r>
              <a:rPr lang="pt-BR" dirty="0"/>
              <a:t>Quem </a:t>
            </a:r>
            <a:r>
              <a:rPr lang="pt-BR" b="0" dirty="0"/>
              <a:t>somos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26" y="2447879"/>
            <a:ext cx="6736198" cy="1803710"/>
          </a:xfrm>
        </p:spPr>
        <p:txBody>
          <a:bodyPr rtlCol="0"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pt-BR" sz="2600" dirty="0"/>
              <a:t>A </a:t>
            </a:r>
            <a:r>
              <a:rPr lang="pt-BR" sz="2600" b="1" dirty="0" err="1"/>
              <a:t>Solution</a:t>
            </a:r>
            <a:r>
              <a:rPr lang="pt-BR" sz="2600" b="1" dirty="0"/>
              <a:t> Systems</a:t>
            </a:r>
            <a:r>
              <a:rPr lang="pt-BR" sz="2600" dirty="0"/>
              <a:t> nasceu do sonho grande de construir novos caminhos, empreender com excelência, tendo as suas pessoas como seu principal diferencial de negócio.</a:t>
            </a:r>
          </a:p>
        </p:txBody>
      </p:sp>
      <p:pic>
        <p:nvPicPr>
          <p:cNvPr id="13" name="Espaço Reservado para Imagem 12" title="Horizont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476826" y="4705945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1200"/>
              </a:spcAft>
            </a:pPr>
            <a:r>
              <a:rPr lang="pt-BR" sz="2100" dirty="0"/>
              <a:t>Acreditamos na parceria e trabalho duro como grande viabilizadora de entregas de alta qualidade, com um time que aprende continuamente e valoriza o atendimento de forma genuína ao cliente. Para nós, a agilidade e a ética são inegociáveis.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700854"/>
          </a:xfrm>
        </p:spPr>
        <p:txBody>
          <a:bodyPr rtlCol="0">
            <a:normAutofit/>
          </a:bodyPr>
          <a:lstStyle/>
          <a:p>
            <a:pPr rtl="0"/>
            <a:r>
              <a:rPr lang="pt-BR" spc="600" dirty="0"/>
              <a:t>O que fazemos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678" y="909883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2000" dirty="0">
                <a:solidFill>
                  <a:srgbClr val="0937C9"/>
                </a:solidFill>
                <a:latin typeface="+mj-lt"/>
                <a:ea typeface="+mj-ea"/>
                <a:cs typeface="+mj-cs"/>
              </a:rPr>
              <a:t>Entregamos com excelência e praticidade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632" y="2361362"/>
            <a:ext cx="3885359" cy="4089678"/>
          </a:xfrm>
          <a:prstGeom prst="rect">
            <a:avLst/>
          </a:prstGeom>
          <a:solidFill>
            <a:schemeClr val="tx1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" lvl="0">
              <a:spcBef>
                <a:spcPts val="600"/>
              </a:spcBef>
              <a:spcAft>
                <a:spcPts val="600"/>
              </a:spcAft>
            </a:pPr>
            <a:endParaRPr lang="pt-BR" dirty="0">
              <a:solidFill>
                <a:schemeClr val="tx2">
                  <a:lumMod val="50000"/>
                </a:schemeClr>
              </a:solidFill>
            </a:endParaRPr>
          </a:p>
          <a:p>
            <a:pPr marL="57150" lvl="0">
              <a:spcBef>
                <a:spcPts val="600"/>
              </a:spcBef>
              <a:spcAft>
                <a:spcPts val="600"/>
              </a:spcAft>
            </a:pPr>
            <a:endParaRPr lang="pt-BR" dirty="0">
              <a:solidFill>
                <a:schemeClr val="tx2">
                  <a:lumMod val="50000"/>
                </a:schemeClr>
              </a:solidFill>
            </a:endParaRPr>
          </a:p>
          <a:p>
            <a:pPr marL="57150" lvl="0"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Realização estruturada de instalações de diferentes complexidades</a:t>
            </a:r>
          </a:p>
          <a:p>
            <a:pPr marL="742950" lvl="1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Montagem de painel de automação e de potência</a:t>
            </a:r>
          </a:p>
          <a:p>
            <a:pPr marL="742950" lvl="1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Cabeamento estruturado</a:t>
            </a:r>
          </a:p>
          <a:p>
            <a:pPr marL="742950" lvl="1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Infraestrutura seca</a:t>
            </a:r>
          </a:p>
          <a:p>
            <a:pPr marL="742950" lvl="1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Certificação de Cabos</a:t>
            </a:r>
          </a:p>
          <a:p>
            <a:pPr marL="742950" lvl="1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Business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</a:rPr>
              <a:t>Inteligence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 aplicado ao sistema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1547" y="2361362"/>
            <a:ext cx="3885359" cy="4089677"/>
          </a:xfrm>
          <a:prstGeom prst="rect">
            <a:avLst/>
          </a:prstGeom>
          <a:solidFill>
            <a:schemeClr val="tx1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" lvl="0">
              <a:spcBef>
                <a:spcPts val="600"/>
              </a:spcBef>
              <a:spcAft>
                <a:spcPts val="600"/>
              </a:spcAft>
            </a:pPr>
            <a:endParaRPr lang="pt-BR" dirty="0">
              <a:solidFill>
                <a:schemeClr val="tx2">
                  <a:lumMod val="50000"/>
                </a:schemeClr>
              </a:solidFill>
            </a:endParaRPr>
          </a:p>
          <a:p>
            <a:pPr marL="57150" lvl="0"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Especialização em comissionamento de diferentes equipamentos </a:t>
            </a:r>
          </a:p>
          <a:p>
            <a:pPr marL="742950" lvl="1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Automação</a:t>
            </a:r>
          </a:p>
          <a:p>
            <a:pPr marL="742950" lvl="1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Incêndio</a:t>
            </a:r>
          </a:p>
          <a:p>
            <a:pPr marL="742950" lvl="1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CFTV</a:t>
            </a:r>
          </a:p>
          <a:p>
            <a:pPr marL="742950" lvl="1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Controle de Acesso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12367" y="2361362"/>
            <a:ext cx="3885359" cy="4089677"/>
          </a:xfrm>
          <a:prstGeom prst="rect">
            <a:avLst/>
          </a:prstGeom>
          <a:solidFill>
            <a:schemeClr val="tx1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"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Startup de projetos</a:t>
            </a:r>
          </a:p>
          <a:p>
            <a:pPr marL="742950" lvl="1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Estruturação</a:t>
            </a:r>
          </a:p>
          <a:p>
            <a:pPr marL="742950" lvl="1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Predial</a:t>
            </a:r>
          </a:p>
          <a:p>
            <a:pPr marL="742950" lvl="1" indent="-4572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Industrial</a:t>
            </a:r>
          </a:p>
          <a:p>
            <a:pPr marL="57150">
              <a:spcBef>
                <a:spcPts val="600"/>
              </a:spcBef>
              <a:spcAft>
                <a:spcPts val="600"/>
              </a:spcAft>
            </a:pP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 descr="Ferramentas Ícone grátis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36" y="2613743"/>
            <a:ext cx="640632" cy="55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ório Ícone grátis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781" y="2571624"/>
            <a:ext cx="642582" cy="64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nitoramento seo Ícone grátis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81" y="2549596"/>
            <a:ext cx="686638" cy="6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700854"/>
          </a:xfrm>
        </p:spPr>
        <p:txBody>
          <a:bodyPr rtlCol="0">
            <a:normAutofit/>
          </a:bodyPr>
          <a:lstStyle/>
          <a:p>
            <a:pPr rtl="0"/>
            <a:r>
              <a:rPr lang="pt-BR" spc="600" dirty="0"/>
              <a:t>Nossos clientes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678" y="909883"/>
            <a:ext cx="184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2000" dirty="0">
                <a:solidFill>
                  <a:srgbClr val="0937C9"/>
                </a:solidFill>
                <a:latin typeface="+mj-lt"/>
                <a:ea typeface="+mj-ea"/>
                <a:cs typeface="+mj-cs"/>
              </a:rPr>
              <a:t>Parceria é tudo!</a:t>
            </a:r>
          </a:p>
        </p:txBody>
      </p:sp>
      <p:pic>
        <p:nvPicPr>
          <p:cNvPr id="1026" name="Picture 2" descr="http://www.evertical.com.br/wp-content/uploads/2019/01/evert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767694"/>
            <a:ext cx="1265054" cy="74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s://static.wixstatic.com/media/9c82fc_78a26919bc23433799d286bb37ca5138~mv2.jpg/v1/fill/w_289,h_119,al_c,lg_1,q_80/9c82fc_78a26919bc23433799d286bb37ca5138~mv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jci logo 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530" y="2732334"/>
            <a:ext cx="1848123" cy="8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Oi | Combo, TV, Celular, Internet, Fixo, Recarg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0" descr="Oi | Combo, TV, Celular, Internet, Fixo, Recarg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2" descr="Radar do Mercado: Itaú (ITUB4) - sinais de maiores dividendos no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14" descr="Hospital Albert Einstein divulga nota sobre saúde de Bolsonaro ...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16" descr="Vivo logo - PNG e Vetor - Download de Log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AutoShape 18" descr="Santander Logo – Banco Santander Logo - PNG e Vetor - Download de Logo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460375" y="5727560"/>
            <a:ext cx="948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Diante do cenário de Covid-19, estamos tomando todas precauções necessárias, para prevenção dos colaboradores da empresa, assim temos como rotina: </a:t>
            </a:r>
            <a:r>
              <a:rPr lang="pt-BR" sz="1400" b="1" i="1" dirty="0"/>
              <a:t>Aferição de temperatura e teste PCR.</a:t>
            </a:r>
            <a:r>
              <a:rPr lang="pt-BR" sz="1400" i="1" dirty="0"/>
              <a:t> 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C09DB3-5FCA-4EAD-BD2B-1460EE3A9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025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9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80" y="3038837"/>
            <a:ext cx="7342622" cy="121556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b="0" dirty="0"/>
              <a:t>Quais desafios e projetos podemos</a:t>
            </a:r>
            <a:r>
              <a:rPr lang="pt-BR" dirty="0"/>
              <a:t> </a:t>
            </a:r>
            <a:r>
              <a:rPr lang="pt-BR" dirty="0">
                <a:solidFill>
                  <a:schemeClr val="accent2"/>
                </a:solidFill>
              </a:rPr>
              <a:t>trabalhar juntos</a:t>
            </a:r>
            <a:r>
              <a:rPr lang="pt-BR" dirty="0"/>
              <a:t>?</a:t>
            </a:r>
            <a:endParaRPr lang="pt-BR" b="0" dirty="0"/>
          </a:p>
        </p:txBody>
      </p:sp>
      <p:pic>
        <p:nvPicPr>
          <p:cNvPr id="13" name="Espaço Reservado para Imagem 12" title="Horizont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86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ço Reservado para Imagem 16" title="Imagem de edifícios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ágono 18" descr="Hexágono em cor escura sólida no meio do destaque da imagem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821022"/>
            <a:ext cx="5520715" cy="1616252"/>
          </a:xfrm>
        </p:spPr>
        <p:txBody>
          <a:bodyPr rtlCol="0"/>
          <a:lstStyle/>
          <a:p>
            <a:pPr rtl="0"/>
            <a:r>
              <a:rPr lang="pt-BR" dirty="0"/>
              <a:t>Obrigado!</a:t>
            </a:r>
            <a:endParaRPr lang="pt-BR" b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Matheus Freitas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(11)98962-4975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5369072" cy="378288"/>
          </a:xfrm>
        </p:spPr>
        <p:txBody>
          <a:bodyPr rtlCol="0"/>
          <a:lstStyle/>
          <a:p>
            <a:r>
              <a:rPr lang="pt-BR" dirty="0"/>
              <a:t>matheus.freitas@solutionsystemautomation.com.br</a:t>
            </a:r>
          </a:p>
        </p:txBody>
      </p:sp>
      <p:sp>
        <p:nvSpPr>
          <p:cNvPr id="3" name="Rectangle 2"/>
          <p:cNvSpPr/>
          <p:nvPr/>
        </p:nvSpPr>
        <p:spPr>
          <a:xfrm>
            <a:off x="6375721" y="4594957"/>
            <a:ext cx="720404" cy="52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12611100" y="24765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8" descr="Grupo de informações de nome e logotipo da empresa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10818" y="3043890"/>
            <a:ext cx="1973682" cy="857955"/>
            <a:chOff x="2910818" y="3090545"/>
            <a:chExt cx="1973682" cy="857955"/>
          </a:xfrm>
        </p:grpSpPr>
        <p:sp>
          <p:nvSpPr>
            <p:cNvPr id="17" name="Caixa de texto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910818" y="3090545"/>
              <a:ext cx="19736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SOLUTION</a:t>
              </a:r>
            </a:p>
          </p:txBody>
        </p:sp>
        <p:sp>
          <p:nvSpPr>
            <p:cNvPr id="25" name="Caixa de texto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159476" y="3609946"/>
              <a:ext cx="1476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pt-BR" sz="1600" spc="6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33_TF00951641.potx" id="{56D76C83-AB6D-4D1E-A68C-C0A6164BA3F4}" vid="{B92C1300-75A7-49A1-A712-D2F9301F6A7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tf00951641_win32</Template>
  <TotalTime>0</TotalTime>
  <Words>205</Words>
  <Application>Microsoft Office PowerPoint</Application>
  <PresentationFormat>Widescreen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Gill Sans SemiBold</vt:lpstr>
      <vt:lpstr>Times New Roman</vt:lpstr>
      <vt:lpstr>Wingdings</vt:lpstr>
      <vt:lpstr>Tema do Office</vt:lpstr>
      <vt:lpstr>Soluções e Praticidade</vt:lpstr>
      <vt:lpstr>Quem somos</vt:lpstr>
      <vt:lpstr>O que fazemos</vt:lpstr>
      <vt:lpstr>Nossos clientes</vt:lpstr>
      <vt:lpstr>Quais desafios e projetos podemos trabalhar juntos?</vt:lpstr>
      <vt:lpstr>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2020-08-02T19:26:26Z</dcterms:created>
  <dcterms:modified xsi:type="dcterms:W3CDTF">2021-01-20T14:12:05Z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6be01c0c-f9b3-4dc4-af0b-a82110cc37cd_Enabled">
    <vt:lpwstr>True</vt:lpwstr>
  </property>
  <property fmtid="{D5CDD505-2E9C-101B-9397-08002B2CF9AE}" pid="4" name="MSIP_Label_6be01c0c-f9b3-4dc4-af0b-a82110cc37cd_SiteId">
    <vt:lpwstr>a1f1e214-7ded-45b6-81a1-9e8ae3459641</vt:lpwstr>
  </property>
  <property fmtid="{D5CDD505-2E9C-101B-9397-08002B2CF9AE}" pid="5" name="MSIP_Label_6be01c0c-f9b3-4dc4-af0b-a82110cc37cd_Owner">
    <vt:lpwstr>cjunioa1@jci.com</vt:lpwstr>
  </property>
  <property fmtid="{D5CDD505-2E9C-101B-9397-08002B2CF9AE}" pid="6" name="MSIP_Label_6be01c0c-f9b3-4dc4-af0b-a82110cc37cd_SetDate">
    <vt:lpwstr>2020-08-02T21:32:54.7636888Z</vt:lpwstr>
  </property>
  <property fmtid="{D5CDD505-2E9C-101B-9397-08002B2CF9AE}" pid="7" name="MSIP_Label_6be01c0c-f9b3-4dc4-af0b-a82110cc37cd_Name">
    <vt:lpwstr>Internal</vt:lpwstr>
  </property>
  <property fmtid="{D5CDD505-2E9C-101B-9397-08002B2CF9AE}" pid="8" name="MSIP_Label_6be01c0c-f9b3-4dc4-af0b-a82110cc37cd_Application">
    <vt:lpwstr>Microsoft Azure Information Protection</vt:lpwstr>
  </property>
  <property fmtid="{D5CDD505-2E9C-101B-9397-08002B2CF9AE}" pid="9" name="MSIP_Label_6be01c0c-f9b3-4dc4-af0b-a82110cc37cd_ActionId">
    <vt:lpwstr>6c2cb4a1-bff0-43f1-a77a-9e73f2580c3b</vt:lpwstr>
  </property>
  <property fmtid="{D5CDD505-2E9C-101B-9397-08002B2CF9AE}" pid="10" name="MSIP_Label_6be01c0c-f9b3-4dc4-af0b-a82110cc37cd_Extended_MSFT_Method">
    <vt:lpwstr>Automatic</vt:lpwstr>
  </property>
  <property fmtid="{D5CDD505-2E9C-101B-9397-08002B2CF9AE}" pid="11" name="Information Classification">
    <vt:lpwstr>Internal</vt:lpwstr>
  </property>
</Properties>
</file>