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99" r:id="rId5"/>
    <p:sldId id="310" r:id="rId6"/>
    <p:sldId id="311" r:id="rId7"/>
    <p:sldId id="308" r:id="rId8"/>
    <p:sldId id="312" r:id="rId9"/>
    <p:sldId id="296" r:id="rId10"/>
    <p:sldId id="309" r:id="rId11"/>
    <p:sldId id="307" r:id="rId12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30D574-D5F4-48E6-9CB2-5AC6E06E292A}">
          <p14:sldIdLst>
            <p14:sldId id="256"/>
            <p14:sldId id="261"/>
            <p14:sldId id="262"/>
            <p14:sldId id="299"/>
            <p14:sldId id="310"/>
            <p14:sldId id="311"/>
            <p14:sldId id="308"/>
            <p14:sldId id="312"/>
            <p14:sldId id="296"/>
            <p14:sldId id="309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416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924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136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485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82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 advClick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1.xml"/><Relationship Id="rId7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31350" y="2618725"/>
            <a:ext cx="3840942" cy="700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</a:t>
            </a:r>
            <a:r>
              <a:rPr lang="zh-CN" altLang="en-US" sz="32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数据库申优答辩</a:t>
            </a: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1155663" y="2571273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691680" y="3751787"/>
            <a:ext cx="2088232" cy="2951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时间：</a:t>
            </a: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2022.12.25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202600"/>
            <a:ext cx="1451038" cy="1444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3763515" y="3564718"/>
            <a:ext cx="961390" cy="67564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58" y="1570439"/>
            <a:ext cx="817853" cy="81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87A39EB-FB39-181E-0FEC-B3229918C789}"/>
              </a:ext>
            </a:extLst>
          </p:cNvPr>
          <p:cNvSpPr txBox="1"/>
          <p:nvPr/>
        </p:nvSpPr>
        <p:spPr>
          <a:xfrm>
            <a:off x="691584" y="3417146"/>
            <a:ext cx="4572000" cy="29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小组成员：于敬凯、占瑞乙、金圣浩</a:t>
            </a: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0EA7AE-28DA-12BE-652F-222A2A496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649330"/>
            <a:ext cx="8195552" cy="439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18379"/>
      </p:ext>
    </p:extLst>
  </p:cSld>
  <p:clrMapOvr>
    <a:masterClrMapping/>
  </p:clrMapOvr>
  <p:transition spd="med" advClick="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971600" y="2777612"/>
            <a:ext cx="2584525" cy="700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</a:t>
            </a:r>
            <a:r>
              <a:rPr lang="en-US" altLang="zh-CN" sz="32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Thanks</a:t>
            </a:r>
            <a:endParaRPr lang="zh-CN" altLang="en-US" sz="32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2581134" y="3416806"/>
            <a:ext cx="1989647" cy="2951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时间：</a:t>
            </a: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2022.12.25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202600"/>
            <a:ext cx="1451038" cy="1444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3619293" y="3063385"/>
            <a:ext cx="961390" cy="67564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58" y="1570439"/>
            <a:ext cx="817853" cy="81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181608"/>
      </p:ext>
    </p:extLst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/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510966" y="1348408"/>
            <a:ext cx="2977358" cy="21738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1 / </a:t>
            </a:r>
            <a:r>
              <a:rPr lang="zh-CN" altLang="en-US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项目简介</a:t>
            </a:r>
            <a:endParaRPr lang="en-US" altLang="zh-CN" sz="24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2 / </a:t>
            </a:r>
            <a:r>
              <a:rPr lang="zh-CN" altLang="en-US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系统展示</a:t>
            </a:r>
            <a:endParaRPr lang="en-US" altLang="zh-CN" sz="24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3 / </a:t>
            </a:r>
            <a:r>
              <a:rPr lang="zh-CN" altLang="en-US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数据库设计</a:t>
            </a:r>
            <a:endParaRPr lang="en-US" altLang="zh-CN" sz="24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目录</a:t>
            </a: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15" grpId="0" animBg="1"/>
      <p:bldP spid="15" grpId="1" animBg="1"/>
      <p:bldP spid="15" grpId="2" animBg="1"/>
      <p:bldP spid="45" grpId="0"/>
      <p:bldP spid="45" grpId="1"/>
      <p:bldP spid="4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4391980" y="1495179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项目简介</a:t>
            </a:r>
            <a:endParaRPr lang="zh-CN" altLang="en-US" sz="280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2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520" y="204373"/>
            <a:ext cx="3384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项目简介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选题介绍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93B5C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B920FA1-7C39-BA57-46C4-B855DAEA1C15}"/>
              </a:ext>
            </a:extLst>
          </p:cNvPr>
          <p:cNvSpPr txBox="1">
            <a:spLocks/>
          </p:cNvSpPr>
          <p:nvPr/>
        </p:nvSpPr>
        <p:spPr>
          <a:xfrm>
            <a:off x="503548" y="952364"/>
            <a:ext cx="8316924" cy="3700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方正兰亭超细黑简体" panose="02000000000000000000"/>
              </a:rPr>
              <a:t>CyberSeller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方正兰亭超细黑简体" panose="0200000000000000000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方正兰亭超细黑简体" panose="02000000000000000000"/>
              </a:rPr>
              <a:t>—— </a:t>
            </a:r>
            <a:r>
              <a:rPr lang="zh-CN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  <a:ea typeface="方正兰亭超细黑简体" panose="02000000000000000000"/>
              </a:rPr>
              <a:t>完全自主的线上交易平台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方正兰亭超细黑简体" panose="0200000000000000000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  <a:ea typeface="方正兰亭超细黑简体" panose="02000000000000000000"/>
              </a:rPr>
              <a:t>身边的闲置物品越来越多？留之无位，弃之可惜？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方正兰亭超细黑简体" panose="0200000000000000000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方正兰亭超细黑简体" panose="02000000000000000000"/>
              </a:rPr>
              <a:t>想要在小圈子内淘些实惠好物？经常错过交易群消息？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方正兰亭超细黑简体" panose="0200000000000000000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  <a:ea typeface="方正兰亭超细黑简体" panose="02000000000000000000"/>
              </a:rPr>
              <a:t>苦于传统电商平台纷杂的界面与频繁的广告？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方正兰亭超细黑简体" panose="0200000000000000000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  <a:ea typeface="方正兰亭超细黑简体" panose="02000000000000000000"/>
              </a:rPr>
              <a:t>对此，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方正兰亭超细黑简体" panose="02000000000000000000"/>
              </a:rPr>
              <a:t>我们设计开发了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方正兰亭超细黑简体" panose="02000000000000000000"/>
              </a:rPr>
              <a:t>CyberSeller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方正兰亭超细黑简体" panose="02000000000000000000"/>
              </a:rPr>
              <a:t> </a:t>
            </a:r>
          </a:p>
          <a:p>
            <a:pPr algn="just">
              <a:buClr>
                <a:srgbClr val="9BAFB5"/>
              </a:buClr>
              <a:defRPr/>
            </a:pPr>
            <a:r>
              <a:rPr lang="zh-CN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  <a:ea typeface="方正兰亭超细黑简体" panose="02000000000000000000"/>
              </a:rPr>
              <a:t>在这里，你既是买家，也是卖家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方正兰亭超细黑简体" panose="02000000000000000000"/>
            </a:endParaRPr>
          </a:p>
          <a:p>
            <a:pPr algn="just">
              <a:buClr>
                <a:srgbClr val="9BAFB5"/>
              </a:buClr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方正兰亭超细黑简体" panose="02000000000000000000"/>
              </a:rPr>
              <a:t>这是一个足够纯粹的线上交易平台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方正兰亭超细黑简体" panose="02000000000000000000"/>
            </a:endParaRPr>
          </a:p>
        </p:txBody>
      </p:sp>
    </p:spTree>
  </p:cSld>
  <p:clrMapOvr>
    <a:masterClrMapping/>
  </p:clrMapOvr>
  <p:transition spd="med" advClick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520" y="204373"/>
            <a:ext cx="3384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项目简介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功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能介绍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A13BE7-51E6-4DAE-EF36-49424F2F5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54"/>
            <a:ext cx="9144000" cy="280984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564439C-28CC-2CE8-C525-4730B8EF4D03}"/>
              </a:ext>
            </a:extLst>
          </p:cNvPr>
          <p:cNvSpPr txBox="1"/>
          <p:nvPr/>
        </p:nvSpPr>
        <p:spPr>
          <a:xfrm>
            <a:off x="1115616" y="4116368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9BAFB5"/>
              </a:buClr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EAEAE"/>
                </a:solidFill>
                <a:effectLst/>
                <a:uLnTx/>
                <a:uFillTx/>
                <a:latin typeface="Gill Sans MT" panose="020B0502020104020203"/>
                <a:ea typeface="方正兰亭超细黑简体" panose="02000000000000000000"/>
              </a:rPr>
              <a:t>集成了商品预览、支付结算、数据分析、商品出售等模块</a:t>
            </a:r>
            <a:endParaRPr lang="zh-CN" altLang="en-US" sz="2000" b="1" dirty="0">
              <a:solidFill>
                <a:srgbClr val="AEAE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53131"/>
      </p:ext>
    </p:extLst>
  </p:cSld>
  <p:clrMapOvr>
    <a:masterClrMapping/>
  </p:clrMapOvr>
  <p:transition spd="med" advClick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4391980" y="1495179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系统展示</a:t>
            </a:r>
            <a:endParaRPr lang="zh-CN" altLang="en-US" sz="280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47561"/>
      </p:ext>
    </p:extLst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2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520" y="204373"/>
            <a:ext cx="3672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系统展示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主页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93B5C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782DE7-8E36-02E8-5D6B-81E9EB2F0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0336"/>
            <a:ext cx="9144000" cy="444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26077"/>
      </p:ext>
    </p:extLst>
  </p:cSld>
  <p:clrMapOvr>
    <a:masterClrMapping/>
  </p:clrMapOvr>
  <p:transition spd="med" advClick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520" y="204373"/>
            <a:ext cx="3672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系统展示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kern="100" dirty="0">
                <a:solidFill>
                  <a:prstClr val="black">
                    <a:lumMod val="50000"/>
                    <a:lumOff val="50000"/>
                  </a:prst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商品详情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93B5C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E24A2B-3306-386F-7B65-33BD1BA88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2" y="1058659"/>
            <a:ext cx="5998625" cy="30277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579F50-0A33-60C9-AF7A-481F7C1AA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596" y="2837495"/>
            <a:ext cx="5472608" cy="1488780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2AD8535-9A95-3E9B-B5F0-0393E051777E}"/>
              </a:ext>
            </a:extLst>
          </p:cNvPr>
          <p:cNvCxnSpPr>
            <a:cxnSpLocks/>
          </p:cNvCxnSpPr>
          <p:nvPr/>
        </p:nvCxnSpPr>
        <p:spPr>
          <a:xfrm flipV="1">
            <a:off x="4500245" y="1678832"/>
            <a:ext cx="2160240" cy="828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3562B4F-7562-3CBC-3C68-38FF0EA4387E}"/>
              </a:ext>
            </a:extLst>
          </p:cNvPr>
          <p:cNvSpPr txBox="1"/>
          <p:nvPr/>
        </p:nvSpPr>
        <p:spPr>
          <a:xfrm>
            <a:off x="6781777" y="2080755"/>
            <a:ext cx="2074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9BAFB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AEAEAE"/>
                </a:solidFill>
                <a:latin typeface="Gill Sans MT" panose="020B0502020104020203"/>
                <a:ea typeface="方正兰亭超细黑简体" panose="02000000000000000000"/>
              </a:rPr>
              <a:t>添加至收藏夹</a:t>
            </a:r>
            <a:endParaRPr lang="zh-CN" altLang="en-US" sz="2000" b="1" dirty="0">
              <a:solidFill>
                <a:srgbClr val="AEAEAE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0939AE3-9790-A480-0689-A294DFDC39D1}"/>
              </a:ext>
            </a:extLst>
          </p:cNvPr>
          <p:cNvCxnSpPr/>
          <p:nvPr/>
        </p:nvCxnSpPr>
        <p:spPr>
          <a:xfrm flipV="1">
            <a:off x="5148317" y="2218892"/>
            <a:ext cx="151216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85C974E-442E-BC67-A6CA-D28B42821E7E}"/>
              </a:ext>
            </a:extLst>
          </p:cNvPr>
          <p:cNvCxnSpPr>
            <a:cxnSpLocks/>
          </p:cNvCxnSpPr>
          <p:nvPr/>
        </p:nvCxnSpPr>
        <p:spPr>
          <a:xfrm flipV="1">
            <a:off x="3924181" y="1076854"/>
            <a:ext cx="2736304" cy="1430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3D6C5D6-5FE3-13F1-9A63-E657CF56D305}"/>
              </a:ext>
            </a:extLst>
          </p:cNvPr>
          <p:cNvSpPr txBox="1"/>
          <p:nvPr/>
        </p:nvSpPr>
        <p:spPr>
          <a:xfrm>
            <a:off x="6767703" y="1478777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9BAFB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AEAEAE"/>
                </a:solidFill>
                <a:latin typeface="Gill Sans MT" panose="020B0502020104020203"/>
                <a:ea typeface="方正兰亭超细黑简体" panose="02000000000000000000"/>
              </a:rPr>
              <a:t>加入购物车</a:t>
            </a:r>
            <a:endParaRPr lang="zh-CN" altLang="en-US" sz="2000" b="1" dirty="0">
              <a:solidFill>
                <a:srgbClr val="AEAEAE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02BA6F8-37B6-8196-8973-5E506078FC20}"/>
              </a:ext>
            </a:extLst>
          </p:cNvPr>
          <p:cNvSpPr txBox="1"/>
          <p:nvPr/>
        </p:nvSpPr>
        <p:spPr>
          <a:xfrm>
            <a:off x="6764442" y="876799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9BAFB5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AEAEAE"/>
                </a:solidFill>
                <a:latin typeface="Gill Sans MT" panose="020B0502020104020203"/>
                <a:ea typeface="方正兰亭超细黑简体" panose="02000000000000000000"/>
              </a:rPr>
              <a:t>数量选择</a:t>
            </a:r>
            <a:endParaRPr lang="zh-CN" altLang="en-US" sz="2000" b="1" dirty="0">
              <a:solidFill>
                <a:srgbClr val="AEAEAE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5C5665A-708E-7BC2-8E57-D82038752E72}"/>
              </a:ext>
            </a:extLst>
          </p:cNvPr>
          <p:cNvSpPr txBox="1"/>
          <p:nvPr/>
        </p:nvSpPr>
        <p:spPr>
          <a:xfrm>
            <a:off x="1079612" y="4278994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9BAFB5"/>
              </a:buClr>
              <a:defRPr/>
            </a:pPr>
            <a:r>
              <a:rPr lang="zh-CN" altLang="en-US" sz="2000" b="1" dirty="0">
                <a:solidFill>
                  <a:srgbClr val="AEAEAE"/>
                </a:solidFill>
                <a:ea typeface="方正兰亭超细黑简体" panose="02000000000000000000"/>
              </a:rPr>
              <a:t>商品信息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67D9D8C-FF30-AA75-4493-0DB4ED80D43E}"/>
              </a:ext>
            </a:extLst>
          </p:cNvPr>
          <p:cNvSpPr txBox="1"/>
          <p:nvPr/>
        </p:nvSpPr>
        <p:spPr>
          <a:xfrm>
            <a:off x="5778388" y="4494438"/>
            <a:ext cx="1241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9BAFB5"/>
              </a:buClr>
              <a:defRPr/>
            </a:pPr>
            <a:r>
              <a:rPr lang="zh-CN" altLang="en-US" sz="1800" b="1" dirty="0">
                <a:solidFill>
                  <a:srgbClr val="AEAEAE"/>
                </a:solidFill>
                <a:ea typeface="方正兰亭超细黑简体" panose="02000000000000000000"/>
              </a:rPr>
              <a:t>相似推荐</a:t>
            </a:r>
          </a:p>
        </p:txBody>
      </p:sp>
    </p:spTree>
    <p:extLst>
      <p:ext uri="{BB962C8B-B14F-4D97-AF65-F5344CB8AC3E}">
        <p14:creationId xmlns:p14="http://schemas.microsoft.com/office/powerpoint/2010/main" val="3006670419"/>
      </p:ext>
    </p:extLst>
  </p:cSld>
  <p:clrMapOvr>
    <a:masterClrMapping/>
  </p:clrMapOvr>
  <p:transition spd="med" advClick="0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4391980" y="1495179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数据库设计</a:t>
            </a:r>
            <a:endParaRPr lang="zh-CN" altLang="en-US" sz="280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2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195</Words>
  <Application>Microsoft Office PowerPoint</Application>
  <PresentationFormat>自定义</PresentationFormat>
  <Paragraphs>49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AgencyFB</vt:lpstr>
      <vt:lpstr>方正兰亭超细黑简体</vt:lpstr>
      <vt:lpstr>微软雅黑</vt:lpstr>
      <vt:lpstr>Arial</vt:lpstr>
      <vt:lpstr>Calibri</vt:lpstr>
      <vt:lpstr>Gill Sans MT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Spade K</cp:lastModifiedBy>
  <cp:revision>310</cp:revision>
  <dcterms:created xsi:type="dcterms:W3CDTF">2017-06-09T15:26:00Z</dcterms:created>
  <dcterms:modified xsi:type="dcterms:W3CDTF">2022-12-24T09:25:00Z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2052-11.1.0.11579</vt:lpwstr>
  </property>
  <property fmtid="{D5CDD505-2E9C-101B-9397-08002B2CF9AE}" pid="3" name="ICV">
    <vt:lpwstr>7FFB4A2AEF1047EBB43AB2C66C8B2695</vt:lpwstr>
  </property>
</Properties>
</file>