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99" r:id="rId5"/>
    <p:sldId id="310" r:id="rId6"/>
    <p:sldId id="311" r:id="rId7"/>
    <p:sldId id="308" r:id="rId8"/>
    <p:sldId id="312" r:id="rId9"/>
    <p:sldId id="313" r:id="rId10"/>
    <p:sldId id="314" r:id="rId11"/>
    <p:sldId id="315" r:id="rId12"/>
    <p:sldId id="296" r:id="rId13"/>
    <p:sldId id="317" r:id="rId14"/>
    <p:sldId id="318" r:id="rId15"/>
    <p:sldId id="307" r:id="rId16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30D574-D5F4-48E6-9CB2-5AC6E06E292A}">
          <p14:sldIdLst>
            <p14:sldId id="256"/>
            <p14:sldId id="261"/>
            <p14:sldId id="262"/>
            <p14:sldId id="299"/>
            <p14:sldId id="310"/>
            <p14:sldId id="311"/>
            <p14:sldId id="308"/>
            <p14:sldId id="312"/>
            <p14:sldId id="313"/>
            <p14:sldId id="314"/>
            <p14:sldId id="315"/>
            <p14:sldId id="296"/>
            <p14:sldId id="317"/>
            <p14:sldId id="318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112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978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320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416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924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13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485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952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7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 advClick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1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31350" y="2618725"/>
            <a:ext cx="3840942" cy="700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</a:t>
            </a:r>
            <a:r>
              <a:rPr lang="zh-CN" altLang="en-US" sz="32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数据库申优答辩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1155663" y="2571273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691680" y="3751787"/>
            <a:ext cx="2088232" cy="2951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时间：</a:t>
            </a: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2022.12.25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202600"/>
            <a:ext cx="1451038" cy="1444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3763515" y="3564718"/>
            <a:ext cx="961390" cy="67564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58" y="1570439"/>
            <a:ext cx="817853" cy="81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87A39EB-FB39-181E-0FEC-B3229918C789}"/>
              </a:ext>
            </a:extLst>
          </p:cNvPr>
          <p:cNvSpPr txBox="1"/>
          <p:nvPr/>
        </p:nvSpPr>
        <p:spPr>
          <a:xfrm>
            <a:off x="691584" y="3417146"/>
            <a:ext cx="4572000" cy="29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小组成员：于敬凯、占瑞乙、金圣浩</a:t>
            </a: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0E9A617-95A5-2D84-D879-6D33B3C43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395904"/>
            <a:ext cx="5148031" cy="241434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20" y="204373"/>
            <a:ext cx="3672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系统展示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支付系统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93B5C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2D3988-D02E-E5B4-32CE-22204258E8DD}"/>
              </a:ext>
            </a:extLst>
          </p:cNvPr>
          <p:cNvSpPr txBox="1"/>
          <p:nvPr/>
        </p:nvSpPr>
        <p:spPr>
          <a:xfrm>
            <a:off x="5760132" y="3814784"/>
            <a:ext cx="2840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9BAFB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AEAEAE"/>
                </a:solidFill>
                <a:latin typeface="Gill Sans MT" panose="020B0502020104020203"/>
                <a:ea typeface="方正兰亭超细黑简体" panose="02000000000000000000"/>
              </a:rPr>
              <a:t>选择地址并进行支付</a:t>
            </a:r>
            <a:endParaRPr lang="zh-CN" altLang="en-US" sz="2000" b="1" dirty="0">
              <a:solidFill>
                <a:srgbClr val="AEAEAE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F06CF6-A4FD-83C6-ED35-AC3347CF3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443" y="860727"/>
            <a:ext cx="4860032" cy="236770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CB91AF3-1B99-B652-9121-7632226F9281}"/>
              </a:ext>
            </a:extLst>
          </p:cNvPr>
          <p:cNvSpPr txBox="1"/>
          <p:nvPr/>
        </p:nvSpPr>
        <p:spPr>
          <a:xfrm>
            <a:off x="503548" y="1421425"/>
            <a:ext cx="2840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9BAFB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AEAEAE"/>
                </a:solidFill>
                <a:latin typeface="Gill Sans MT" panose="020B0502020104020203"/>
                <a:ea typeface="方正兰亭超细黑简体" panose="02000000000000000000"/>
              </a:rPr>
              <a:t>选择商品并确认订单</a:t>
            </a:r>
            <a:endParaRPr lang="zh-CN" altLang="en-US" sz="2000" b="1" dirty="0">
              <a:solidFill>
                <a:srgbClr val="AEAE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649835"/>
      </p:ext>
    </p:extLst>
  </p:cSld>
  <p:clrMapOvr>
    <a:masterClrMapping/>
  </p:clrMapOvr>
  <p:transition spd="med" advClick="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20" y="204373"/>
            <a:ext cx="3672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系统展示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kern="100" dirty="0">
                <a:solidFill>
                  <a:prstClr val="black">
                    <a:lumMod val="50000"/>
                    <a:lumOff val="50000"/>
                  </a:prst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数据分析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93B5C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878155-FD29-967F-F735-B8FCE1C3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59" y="757321"/>
            <a:ext cx="8532154" cy="41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49017"/>
      </p:ext>
    </p:extLst>
  </p:cSld>
  <p:clrMapOvr>
    <a:masterClrMapping/>
  </p:clrMapOvr>
  <p:transition spd="med" advClick="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4391980" y="1495179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数据库设计</a:t>
            </a:r>
            <a:endParaRPr lang="zh-CN" altLang="en-US" sz="280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20" y="204373"/>
            <a:ext cx="3672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prstClr val="black">
                    <a:lumMod val="50000"/>
                    <a:lumOff val="50000"/>
                  </a:prst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数据库设计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kern="100" dirty="0">
                <a:solidFill>
                  <a:prstClr val="black">
                    <a:lumMod val="50000"/>
                    <a:lumOff val="50000"/>
                  </a:prst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数据流图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93B5C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BA05F6-8E1D-1A9F-92CF-3DEB12010B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813"/>
            <a:ext cx="9144000" cy="43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59715"/>
      </p:ext>
    </p:extLst>
  </p:cSld>
  <p:clrMapOvr>
    <a:masterClrMapping/>
  </p:clrMapOvr>
  <p:transition spd="med" advClick="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20" y="204373"/>
            <a:ext cx="3672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prstClr val="black">
                    <a:lumMod val="50000"/>
                    <a:lumOff val="50000"/>
                  </a:prst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数据库设计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——ER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图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93B5C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B09758-FBC7-5CA8-AD6C-732AEAE5A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2" y="739585"/>
            <a:ext cx="7499396" cy="440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60404"/>
      </p:ext>
    </p:extLst>
  </p:cSld>
  <p:clrMapOvr>
    <a:masterClrMapping/>
  </p:clrMapOvr>
  <p:transition spd="med" advClick="0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971600" y="2777612"/>
            <a:ext cx="2584525" cy="700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</a:t>
            </a:r>
            <a:r>
              <a:rPr lang="en-US" altLang="zh-CN" sz="32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Thanks</a:t>
            </a:r>
            <a:endParaRPr lang="zh-CN" altLang="en-US" sz="32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2581134" y="3416806"/>
            <a:ext cx="1989647" cy="2951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时间：</a:t>
            </a: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2022.12.25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202600"/>
            <a:ext cx="1451038" cy="1444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3619293" y="3063385"/>
            <a:ext cx="961390" cy="67564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58" y="1570439"/>
            <a:ext cx="817853" cy="81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181608"/>
      </p:ext>
    </p:extLst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/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510966" y="1348408"/>
            <a:ext cx="2977358" cy="21738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1 / </a:t>
            </a:r>
            <a:r>
              <a:rPr lang="zh-CN" altLang="en-US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项目简介</a:t>
            </a:r>
            <a:endParaRPr lang="en-US" altLang="zh-CN" sz="24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2 / </a:t>
            </a:r>
            <a:r>
              <a:rPr lang="zh-CN" altLang="en-US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系统展示</a:t>
            </a:r>
            <a:endParaRPr lang="en-US" altLang="zh-CN" sz="24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3 / </a:t>
            </a:r>
            <a:r>
              <a:rPr lang="zh-CN" altLang="en-US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数据库设计</a:t>
            </a:r>
            <a:endParaRPr lang="en-US" altLang="zh-CN" sz="24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目录</a:t>
            </a: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15" grpId="0" animBg="1"/>
      <p:bldP spid="15" grpId="1" animBg="1"/>
      <p:bldP spid="15" grpId="2" animBg="1"/>
      <p:bldP spid="45" grpId="0"/>
      <p:bldP spid="45" grpId="1"/>
      <p:bldP spid="4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4391980" y="1495179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项目简介</a:t>
            </a:r>
            <a:endParaRPr lang="zh-CN" altLang="en-US" sz="280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20" y="204373"/>
            <a:ext cx="3384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项目简介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选题介绍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93B5C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B920FA1-7C39-BA57-46C4-B855DAEA1C15}"/>
              </a:ext>
            </a:extLst>
          </p:cNvPr>
          <p:cNvSpPr txBox="1">
            <a:spLocks/>
          </p:cNvSpPr>
          <p:nvPr/>
        </p:nvSpPr>
        <p:spPr>
          <a:xfrm>
            <a:off x="503548" y="952364"/>
            <a:ext cx="8316924" cy="3700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方正兰亭超细黑简体" panose="02000000000000000000"/>
              </a:rPr>
              <a:t>CyberSeller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方正兰亭超细黑简体" panose="0200000000000000000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方正兰亭超细黑简体" panose="02000000000000000000"/>
              </a:rPr>
              <a:t>—— </a:t>
            </a:r>
            <a:r>
              <a:rPr lang="zh-CN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  <a:ea typeface="方正兰亭超细黑简体" panose="02000000000000000000"/>
              </a:rPr>
              <a:t>完全自主的线上交易平台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方正兰亭超细黑简体" panose="0200000000000000000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  <a:ea typeface="方正兰亭超细黑简体" panose="02000000000000000000"/>
              </a:rPr>
              <a:t>身边的闲置物品越来越多？留之无位，弃之可惜？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方正兰亭超细黑简体" panose="0200000000000000000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方正兰亭超细黑简体" panose="02000000000000000000"/>
              </a:rPr>
              <a:t>想要在小圈子内淘些实惠好物？经常错过交易群消息？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方正兰亭超细黑简体" panose="0200000000000000000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  <a:ea typeface="方正兰亭超细黑简体" panose="02000000000000000000"/>
              </a:rPr>
              <a:t>苦于传统电商平台纷杂的界面与频繁的广告？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方正兰亭超细黑简体" panose="0200000000000000000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  <a:ea typeface="方正兰亭超细黑简体" panose="02000000000000000000"/>
              </a:rPr>
              <a:t>对此，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方正兰亭超细黑简体" panose="02000000000000000000"/>
              </a:rPr>
              <a:t>我们设计开发了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方正兰亭超细黑简体" panose="02000000000000000000"/>
              </a:rPr>
              <a:t>CyberSeller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方正兰亭超细黑简体" panose="02000000000000000000"/>
              </a:rPr>
              <a:t> </a:t>
            </a:r>
          </a:p>
          <a:p>
            <a:pPr algn="just">
              <a:buClr>
                <a:srgbClr val="9BAFB5"/>
              </a:buClr>
              <a:defRPr/>
            </a:pPr>
            <a:r>
              <a:rPr lang="zh-CN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  <a:ea typeface="方正兰亭超细黑简体" panose="02000000000000000000"/>
              </a:rPr>
              <a:t>在这里，你既是买家，也是卖家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方正兰亭超细黑简体" panose="02000000000000000000"/>
            </a:endParaRPr>
          </a:p>
          <a:p>
            <a:pPr algn="just">
              <a:buClr>
                <a:srgbClr val="9BAFB5"/>
              </a:buClr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方正兰亭超细黑简体" panose="02000000000000000000"/>
              </a:rPr>
              <a:t>这是一个足够纯粹的线上交易平台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方正兰亭超细黑简体" panose="02000000000000000000"/>
            </a:endParaRPr>
          </a:p>
        </p:txBody>
      </p:sp>
    </p:spTree>
  </p:cSld>
  <p:clrMapOvr>
    <a:masterClrMapping/>
  </p:clrMapOvr>
  <p:transition spd="med" advClick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20" y="204373"/>
            <a:ext cx="3384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项目简介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功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能介绍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A13BE7-51E6-4DAE-EF36-49424F2F5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54"/>
            <a:ext cx="9144000" cy="280984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564439C-28CC-2CE8-C525-4730B8EF4D03}"/>
              </a:ext>
            </a:extLst>
          </p:cNvPr>
          <p:cNvSpPr txBox="1"/>
          <p:nvPr/>
        </p:nvSpPr>
        <p:spPr>
          <a:xfrm>
            <a:off x="1115616" y="4116368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9BAFB5"/>
              </a:buClr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EAEAE"/>
                </a:solidFill>
                <a:effectLst/>
                <a:uLnTx/>
                <a:uFillTx/>
                <a:latin typeface="Gill Sans MT" panose="020B0502020104020203"/>
                <a:ea typeface="方正兰亭超细黑简体" panose="02000000000000000000"/>
              </a:rPr>
              <a:t>集成了商品预览、商品出售</a:t>
            </a:r>
            <a:r>
              <a:rPr lang="zh-CN" altLang="en-US" sz="2000" b="1" dirty="0">
                <a:solidFill>
                  <a:srgbClr val="AEAEAE"/>
                </a:solidFill>
                <a:latin typeface="Gill Sans MT" panose="020B0502020104020203"/>
                <a:ea typeface="方正兰亭超细黑简体" panose="02000000000000000000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EAEAE"/>
                </a:solidFill>
                <a:effectLst/>
                <a:uLnTx/>
                <a:uFillTx/>
                <a:latin typeface="Gill Sans MT" panose="020B0502020104020203"/>
                <a:ea typeface="方正兰亭超细黑简体" panose="02000000000000000000"/>
              </a:rPr>
              <a:t>支付系统、数据分析等模块</a:t>
            </a:r>
            <a:endParaRPr lang="zh-CN" altLang="en-US" sz="2000" b="1" dirty="0">
              <a:solidFill>
                <a:srgbClr val="AEAE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53131"/>
      </p:ext>
    </p:extLst>
  </p:cSld>
  <p:clrMapOvr>
    <a:masterClrMapping/>
  </p:clrMapOvr>
  <p:transition spd="med" advClick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4391980" y="1495179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系统展示</a:t>
            </a:r>
            <a:endParaRPr lang="zh-CN" altLang="en-US" sz="280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47561"/>
      </p:ext>
    </p:extLst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20" y="204373"/>
            <a:ext cx="3672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系统展示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主页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93B5C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782DE7-8E36-02E8-5D6B-81E9EB2F0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0336"/>
            <a:ext cx="9144000" cy="4440826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900DE04-7A06-B2D1-C624-6A088CFBB7AB}"/>
              </a:ext>
            </a:extLst>
          </p:cNvPr>
          <p:cNvCxnSpPr/>
          <p:nvPr/>
        </p:nvCxnSpPr>
        <p:spPr>
          <a:xfrm flipV="1">
            <a:off x="2879812" y="484312"/>
            <a:ext cx="2052228" cy="2160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146A43C-2917-C4FF-30FD-61AE781E136F}"/>
              </a:ext>
            </a:extLst>
          </p:cNvPr>
          <p:cNvSpPr txBox="1"/>
          <p:nvPr/>
        </p:nvSpPr>
        <p:spPr>
          <a:xfrm>
            <a:off x="4949788" y="238801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9BAFB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AEAEAE"/>
                </a:solidFill>
                <a:latin typeface="Gill Sans MT" panose="020B0502020104020203"/>
                <a:ea typeface="方正兰亭超细黑简体" panose="02000000000000000000"/>
              </a:rPr>
              <a:t>站内搜索</a:t>
            </a:r>
            <a:endParaRPr lang="zh-CN" altLang="en-US" sz="2000" b="1" dirty="0">
              <a:solidFill>
                <a:srgbClr val="AEAEAE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A8ABC3-0A98-4219-DEEE-B0160422618B}"/>
              </a:ext>
            </a:extLst>
          </p:cNvPr>
          <p:cNvCxnSpPr>
            <a:cxnSpLocks/>
          </p:cNvCxnSpPr>
          <p:nvPr/>
        </p:nvCxnSpPr>
        <p:spPr>
          <a:xfrm flipV="1">
            <a:off x="6264188" y="556320"/>
            <a:ext cx="926501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A40CE40-3645-C220-5C63-AB515303FC85}"/>
              </a:ext>
            </a:extLst>
          </p:cNvPr>
          <p:cNvSpPr txBox="1"/>
          <p:nvPr/>
        </p:nvSpPr>
        <p:spPr>
          <a:xfrm>
            <a:off x="7190689" y="23515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9BAFB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AEAEAE"/>
                </a:solidFill>
                <a:latin typeface="Gill Sans MT" panose="020B0502020104020203"/>
                <a:ea typeface="方正兰亭超细黑简体" panose="02000000000000000000"/>
              </a:rPr>
              <a:t>滚动推送</a:t>
            </a:r>
            <a:endParaRPr lang="zh-CN" altLang="en-US" sz="2000" b="1" dirty="0">
              <a:solidFill>
                <a:srgbClr val="AEAE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826077"/>
      </p:ext>
    </p:extLst>
  </p:cSld>
  <p:clrMapOvr>
    <a:masterClrMapping/>
  </p:clrMapOvr>
  <p:transition spd="med" advClick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20" y="204373"/>
            <a:ext cx="3672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系统展示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kern="100" dirty="0">
                <a:solidFill>
                  <a:prstClr val="black">
                    <a:lumMod val="50000"/>
                    <a:lumOff val="50000"/>
                  </a:prst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商品详情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93B5C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E24A2B-3306-386F-7B65-33BD1BA88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2" y="1058659"/>
            <a:ext cx="5998625" cy="30277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579F50-0A33-60C9-AF7A-481F7C1AA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596" y="2837495"/>
            <a:ext cx="5472608" cy="1488780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2AD8535-9A95-3E9B-B5F0-0393E051777E}"/>
              </a:ext>
            </a:extLst>
          </p:cNvPr>
          <p:cNvCxnSpPr>
            <a:cxnSpLocks/>
          </p:cNvCxnSpPr>
          <p:nvPr/>
        </p:nvCxnSpPr>
        <p:spPr>
          <a:xfrm flipV="1">
            <a:off x="4500245" y="1678832"/>
            <a:ext cx="2160240" cy="828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3562B4F-7562-3CBC-3C68-38FF0EA4387E}"/>
              </a:ext>
            </a:extLst>
          </p:cNvPr>
          <p:cNvSpPr txBox="1"/>
          <p:nvPr/>
        </p:nvSpPr>
        <p:spPr>
          <a:xfrm>
            <a:off x="6781777" y="2080755"/>
            <a:ext cx="2074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9BAFB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AEAEAE"/>
                </a:solidFill>
                <a:latin typeface="Gill Sans MT" panose="020B0502020104020203"/>
                <a:ea typeface="方正兰亭超细黑简体" panose="02000000000000000000"/>
              </a:rPr>
              <a:t>添加至收藏夹</a:t>
            </a:r>
            <a:endParaRPr lang="zh-CN" altLang="en-US" sz="2000" b="1" dirty="0">
              <a:solidFill>
                <a:srgbClr val="AEAEAE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0939AE3-9790-A480-0689-A294DFDC39D1}"/>
              </a:ext>
            </a:extLst>
          </p:cNvPr>
          <p:cNvCxnSpPr/>
          <p:nvPr/>
        </p:nvCxnSpPr>
        <p:spPr>
          <a:xfrm flipV="1">
            <a:off x="5148317" y="2218892"/>
            <a:ext cx="151216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85C974E-442E-BC67-A6CA-D28B42821E7E}"/>
              </a:ext>
            </a:extLst>
          </p:cNvPr>
          <p:cNvCxnSpPr>
            <a:cxnSpLocks/>
          </p:cNvCxnSpPr>
          <p:nvPr/>
        </p:nvCxnSpPr>
        <p:spPr>
          <a:xfrm flipV="1">
            <a:off x="3924181" y="1076854"/>
            <a:ext cx="2736304" cy="1430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3D6C5D6-5FE3-13F1-9A63-E657CF56D305}"/>
              </a:ext>
            </a:extLst>
          </p:cNvPr>
          <p:cNvSpPr txBox="1"/>
          <p:nvPr/>
        </p:nvSpPr>
        <p:spPr>
          <a:xfrm>
            <a:off x="6767703" y="1478777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9BAFB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AEAEAE"/>
                </a:solidFill>
                <a:latin typeface="Gill Sans MT" panose="020B0502020104020203"/>
                <a:ea typeface="方正兰亭超细黑简体" panose="02000000000000000000"/>
              </a:rPr>
              <a:t>加入购物车</a:t>
            </a:r>
            <a:endParaRPr lang="zh-CN" altLang="en-US" sz="2000" b="1" dirty="0">
              <a:solidFill>
                <a:srgbClr val="AEAEAE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02BA6F8-37B6-8196-8973-5E506078FC20}"/>
              </a:ext>
            </a:extLst>
          </p:cNvPr>
          <p:cNvSpPr txBox="1"/>
          <p:nvPr/>
        </p:nvSpPr>
        <p:spPr>
          <a:xfrm>
            <a:off x="6764442" y="876799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9BAFB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AEAEAE"/>
                </a:solidFill>
                <a:latin typeface="Gill Sans MT" panose="020B0502020104020203"/>
                <a:ea typeface="方正兰亭超细黑简体" panose="02000000000000000000"/>
              </a:rPr>
              <a:t>数量选择</a:t>
            </a:r>
            <a:endParaRPr lang="zh-CN" altLang="en-US" sz="2000" b="1" dirty="0">
              <a:solidFill>
                <a:srgbClr val="AEAEAE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5C5665A-708E-7BC2-8E57-D82038752E72}"/>
              </a:ext>
            </a:extLst>
          </p:cNvPr>
          <p:cNvSpPr txBox="1"/>
          <p:nvPr/>
        </p:nvSpPr>
        <p:spPr>
          <a:xfrm>
            <a:off x="1079612" y="4278994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9BAFB5"/>
              </a:buClr>
              <a:defRPr/>
            </a:pPr>
            <a:r>
              <a:rPr lang="zh-CN" altLang="en-US" sz="2000" b="1" dirty="0">
                <a:solidFill>
                  <a:srgbClr val="AEAEAE"/>
                </a:solidFill>
                <a:ea typeface="方正兰亭超细黑简体" panose="02000000000000000000"/>
              </a:rPr>
              <a:t>商品信息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67D9D8C-FF30-AA75-4493-0DB4ED80D43E}"/>
              </a:ext>
            </a:extLst>
          </p:cNvPr>
          <p:cNvSpPr txBox="1"/>
          <p:nvPr/>
        </p:nvSpPr>
        <p:spPr>
          <a:xfrm>
            <a:off x="5778388" y="4494438"/>
            <a:ext cx="124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9BAFB5"/>
              </a:buClr>
              <a:defRPr/>
            </a:pPr>
            <a:r>
              <a:rPr lang="zh-CN" altLang="en-US" sz="1800" b="1" dirty="0">
                <a:solidFill>
                  <a:srgbClr val="AEAEAE"/>
                </a:solidFill>
                <a:ea typeface="方正兰亭超细黑简体" panose="02000000000000000000"/>
              </a:rPr>
              <a:t>相似推荐</a:t>
            </a:r>
          </a:p>
        </p:txBody>
      </p:sp>
    </p:spTree>
    <p:extLst>
      <p:ext uri="{BB962C8B-B14F-4D97-AF65-F5344CB8AC3E}">
        <p14:creationId xmlns:p14="http://schemas.microsoft.com/office/powerpoint/2010/main" val="3006670419"/>
      </p:ext>
    </p:extLst>
  </p:cSld>
  <p:clrMapOvr>
    <a:masterClrMapping/>
  </p:clrMapOvr>
  <p:transition spd="med" advClick="0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20" y="204373"/>
            <a:ext cx="3672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系统展示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出售商品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93B5C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02BA6F8-37B6-8196-8973-5E506078FC20}"/>
              </a:ext>
            </a:extLst>
          </p:cNvPr>
          <p:cNvSpPr txBox="1"/>
          <p:nvPr/>
        </p:nvSpPr>
        <p:spPr>
          <a:xfrm>
            <a:off x="7567206" y="1024372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9BAFB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AEAEAE"/>
                </a:solidFill>
                <a:latin typeface="Gill Sans MT" panose="020B0502020104020203"/>
                <a:ea typeface="方正兰亭超细黑简体" panose="02000000000000000000"/>
              </a:rPr>
              <a:t>修改库存</a:t>
            </a:r>
            <a:endParaRPr lang="zh-CN" altLang="en-US" sz="2000" b="1" dirty="0">
              <a:solidFill>
                <a:srgbClr val="AEAEAE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5C5665A-708E-7BC2-8E57-D82038752E72}"/>
              </a:ext>
            </a:extLst>
          </p:cNvPr>
          <p:cNvSpPr txBox="1"/>
          <p:nvPr/>
        </p:nvSpPr>
        <p:spPr>
          <a:xfrm>
            <a:off x="611560" y="440910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9BAFB5"/>
              </a:buClr>
              <a:defRPr/>
            </a:pPr>
            <a:r>
              <a:rPr lang="zh-CN" altLang="en-US" sz="2000" b="1" dirty="0">
                <a:solidFill>
                  <a:srgbClr val="AEAEAE"/>
                </a:solidFill>
                <a:ea typeface="方正兰亭超细黑简体" panose="02000000000000000000"/>
              </a:rPr>
              <a:t>发售新产品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67D9D8C-FF30-AA75-4493-0DB4ED80D43E}"/>
              </a:ext>
            </a:extLst>
          </p:cNvPr>
          <p:cNvSpPr txBox="1"/>
          <p:nvPr/>
        </p:nvSpPr>
        <p:spPr>
          <a:xfrm>
            <a:off x="4242781" y="4444512"/>
            <a:ext cx="2430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9BAFB5"/>
              </a:buClr>
              <a:defRPr/>
            </a:pPr>
            <a:r>
              <a:rPr lang="zh-CN" altLang="en-US" sz="1800" b="1" dirty="0">
                <a:solidFill>
                  <a:srgbClr val="AEAEAE"/>
                </a:solidFill>
                <a:ea typeface="方正兰亭超细黑简体" panose="02000000000000000000"/>
              </a:rPr>
              <a:t>待售列表管理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085BAF-BDA4-9E88-D78D-D6C4DC4B1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2" y="861526"/>
            <a:ext cx="7411895" cy="3387498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6E063D-96D7-69B4-96D5-F0DDC013E306}"/>
              </a:ext>
            </a:extLst>
          </p:cNvPr>
          <p:cNvCxnSpPr>
            <a:endCxn id="24" idx="1"/>
          </p:cNvCxnSpPr>
          <p:nvPr/>
        </p:nvCxnSpPr>
        <p:spPr>
          <a:xfrm flipV="1">
            <a:off x="5778388" y="1224427"/>
            <a:ext cx="1788818" cy="736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2D3988-D02E-E5B4-32CE-22204258E8DD}"/>
              </a:ext>
            </a:extLst>
          </p:cNvPr>
          <p:cNvSpPr txBox="1"/>
          <p:nvPr/>
        </p:nvSpPr>
        <p:spPr>
          <a:xfrm>
            <a:off x="7567206" y="235522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9BAFB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AEAEAE"/>
                </a:solidFill>
                <a:latin typeface="Gill Sans MT" panose="020B0502020104020203"/>
                <a:ea typeface="方正兰亭超细黑简体" panose="02000000000000000000"/>
              </a:rPr>
              <a:t>下架商品</a:t>
            </a:r>
            <a:endParaRPr lang="zh-CN" altLang="en-US" sz="2000" b="1" dirty="0">
              <a:solidFill>
                <a:srgbClr val="AEAEAE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776CD32-F8F3-745C-F2B2-6AB0363A4FBE}"/>
              </a:ext>
            </a:extLst>
          </p:cNvPr>
          <p:cNvCxnSpPr>
            <a:endCxn id="8" idx="1"/>
          </p:cNvCxnSpPr>
          <p:nvPr/>
        </p:nvCxnSpPr>
        <p:spPr>
          <a:xfrm>
            <a:off x="7128284" y="2160531"/>
            <a:ext cx="438922" cy="394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04825"/>
      </p:ext>
    </p:extLst>
  </p:cSld>
  <p:clrMapOvr>
    <a:masterClrMapping/>
  </p:clrMapOvr>
  <p:transition spd="med" advClick="0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248</Words>
  <Application>Microsoft Office PowerPoint</Application>
  <PresentationFormat>自定义</PresentationFormat>
  <Paragraphs>66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AgencyFB</vt:lpstr>
      <vt:lpstr>方正兰亭超细黑简体</vt:lpstr>
      <vt:lpstr>微软雅黑</vt:lpstr>
      <vt:lpstr>Arial</vt:lpstr>
      <vt:lpstr>Calibri</vt:lpstr>
      <vt:lpstr>Gill Sans MT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Spade K</cp:lastModifiedBy>
  <cp:revision>315</cp:revision>
  <dcterms:created xsi:type="dcterms:W3CDTF">2017-06-09T15:26:00Z</dcterms:created>
  <dcterms:modified xsi:type="dcterms:W3CDTF">2022-12-24T11:19:30Z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2052-11.1.0.11579</vt:lpwstr>
  </property>
  <property fmtid="{D5CDD505-2E9C-101B-9397-08002B2CF9AE}" pid="3" name="ICV">
    <vt:lpwstr>7FFB4A2AEF1047EBB43AB2C66C8B2695</vt:lpwstr>
  </property>
</Properties>
</file>