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3"/>
    <p:sldMasterId id="2147483674" r:id="rId4"/>
    <p:sldMasterId id="2147483687" r:id="rId5"/>
    <p:sldMasterId id="2147483700" r:id="rId6"/>
    <p:sldMasterId id="2147483713" r:id="rId7"/>
  </p:sldMasterIdLst>
  <p:notesMasterIdLst>
    <p:notesMasterId r:id="rId9"/>
  </p:notesMasterIdLst>
  <p:sldIdLst>
    <p:sldId id="256" r:id="rId8"/>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Lst>
  <p:sldSz cx="12192000" cy="6858000"/>
  <p:notesSz cx="6858000" cy="9144000"/>
  <p:embeddedFontLst>
    <p:embeddedFont>
      <p:font typeface="Microsoft YaHei" panose="020B0503020204020204" charset="-122"/>
      <p:regular r:id="rId32"/>
    </p:embeddedFont>
    <p:embeddedFont>
      <p:font typeface="Century Gothic" panose="020B0502020202020204"/>
      <p:regular r:id="rId33"/>
      <p:bold r:id="rId34"/>
      <p:italic r:id="rId35"/>
      <p:boldItalic r:id="rId36"/>
    </p:embeddedFont>
    <p:embeddedFont>
      <p:font typeface="Calibri" panose="020F0502020204030204"/>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4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3B6B1CE-52B0-4939-B770-4F489DB44674}"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a:tcStyle>
        <a:tcBdr/>
        <a:fill>
          <a:solidFill>
            <a:srgbClr val="FFCCCC"/>
          </a:solidFill>
        </a:fill>
      </a:tcStyle>
    </a:band1H>
    <a:band2H>
      <a:tcTxStyle/>
      <a:tcStyle>
        <a:tcBdr/>
      </a:tcStyle>
    </a:band2H>
    <a:band1V>
      <a:tcTxStyle/>
      <a:tcStyle>
        <a:tcBdr/>
        <a:fill>
          <a:solidFill>
            <a:srgbClr val="FFCCCC"/>
          </a:solidFill>
        </a:fill>
      </a:tcStyle>
    </a:band1V>
    <a:band2V>
      <a:tcTxStyle/>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43"/>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0" Type="http://schemas.openxmlformats.org/officeDocument/2006/relationships/font" Target="fonts/font9.fntdata"/><Relationship Id="rId4" Type="http://schemas.openxmlformats.org/officeDocument/2006/relationships/slideMaster" Target="slideMasters/slideMaster3.xml"/><Relationship Id="rId39" Type="http://schemas.openxmlformats.org/officeDocument/2006/relationships/font" Target="fonts/font8.fntdata"/><Relationship Id="rId38" Type="http://schemas.openxmlformats.org/officeDocument/2006/relationships/font" Target="fonts/font7.fntdata"/><Relationship Id="rId37" Type="http://schemas.openxmlformats.org/officeDocument/2006/relationships/font" Target="fonts/font6.fntdata"/><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txBox="1"/>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 name="Google Shape;6;n"/>
          <p:cNvSpPr txBox="1"/>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8" name="Shape 458"/>
        <p:cNvGrpSpPr/>
        <p:nvPr/>
      </p:nvGrpSpPr>
      <p:grpSpPr>
        <a:xfrm>
          <a:off x="0" y="0"/>
          <a:ext cx="0" cy="0"/>
          <a:chOff x="0" y="0"/>
          <a:chExt cx="0" cy="0"/>
        </a:xfrm>
      </p:grpSpPr>
      <p:sp>
        <p:nvSpPr>
          <p:cNvPr id="459" name="Google Shape;459;p1:notes"/>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461" name="Google Shape;461;p1:notes"/>
          <p:cNvSpPr txBox="1"/>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panose="02020603050405020304"/>
                <a:ea typeface="Times New Roman" panose="02020603050405020304"/>
                <a:cs typeface="Times New Roman" panose="02020603050405020304"/>
                <a:sym typeface="Times New Roman" panose="02020603050405020304"/>
              </a:rPr>
            </a:fld>
            <a:endParaRPr sz="1400" b="0" strike="noStrike">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6" name="Shape 716"/>
        <p:cNvGrpSpPr/>
        <p:nvPr/>
      </p:nvGrpSpPr>
      <p:grpSpPr>
        <a:xfrm>
          <a:off x="0" y="0"/>
          <a:ext cx="0" cy="0"/>
          <a:chOff x="0" y="0"/>
          <a:chExt cx="0" cy="0"/>
        </a:xfrm>
      </p:grpSpPr>
      <p:sp>
        <p:nvSpPr>
          <p:cNvPr id="717" name="Google Shape;717;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8" name="Google Shape;718;p10:notes"/>
          <p:cNvSpPr txBox="1"/>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000" b="0" strike="noStrike">
                <a:latin typeface="Arial" panose="020B0604020202020204"/>
                <a:ea typeface="Arial" panose="020B0604020202020204"/>
                <a:cs typeface="Arial" panose="020B0604020202020204"/>
                <a:sym typeface="Arial" panose="020B0604020202020204"/>
              </a:rPr>
              <a:t>để giải quyết vấn đề cấp thiết ở trên e đã đặt ra các mục tiêu cụ thể như sau</a:t>
            </a:r>
            <a:endParaRPr sz="2000" b="0" strike="noStrike">
              <a:latin typeface="Arial" panose="020B0604020202020204"/>
              <a:ea typeface="Arial" panose="020B0604020202020204"/>
              <a:cs typeface="Arial" panose="020B0604020202020204"/>
              <a:sym typeface="Arial" panose="020B0604020202020204"/>
            </a:endParaRPr>
          </a:p>
        </p:txBody>
      </p:sp>
      <p:sp>
        <p:nvSpPr>
          <p:cNvPr id="719" name="Google Shape;719;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0" name="Shape 740"/>
        <p:cNvGrpSpPr/>
        <p:nvPr/>
      </p:nvGrpSpPr>
      <p:grpSpPr>
        <a:xfrm>
          <a:off x="0" y="0"/>
          <a:ext cx="0" cy="0"/>
          <a:chOff x="0" y="0"/>
          <a:chExt cx="0" cy="0"/>
        </a:xfrm>
      </p:grpSpPr>
      <p:sp>
        <p:nvSpPr>
          <p:cNvPr id="741" name="Google Shape;741;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2" name="Google Shape;742;p11:notes"/>
          <p:cNvSpPr txBox="1"/>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743" name="Google Shape;743;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6" name="Shape 786"/>
        <p:cNvGrpSpPr/>
        <p:nvPr/>
      </p:nvGrpSpPr>
      <p:grpSpPr>
        <a:xfrm>
          <a:off x="0" y="0"/>
          <a:ext cx="0" cy="0"/>
          <a:chOff x="0" y="0"/>
          <a:chExt cx="0" cy="0"/>
        </a:xfrm>
      </p:grpSpPr>
      <p:sp>
        <p:nvSpPr>
          <p:cNvPr id="787" name="Google Shape;787;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0" name="Shape 810"/>
        <p:cNvGrpSpPr/>
        <p:nvPr/>
      </p:nvGrpSpPr>
      <p:grpSpPr>
        <a:xfrm>
          <a:off x="0" y="0"/>
          <a:ext cx="0" cy="0"/>
          <a:chOff x="0" y="0"/>
          <a:chExt cx="0" cy="0"/>
        </a:xfrm>
      </p:grpSpPr>
      <p:sp>
        <p:nvSpPr>
          <p:cNvPr id="811" name="Google Shape;811;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2" name="Google Shape;812;p13:notes"/>
          <p:cNvSpPr txBox="1"/>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813" name="Google Shape;813;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9" name="Shape 819"/>
        <p:cNvGrpSpPr/>
        <p:nvPr/>
      </p:nvGrpSpPr>
      <p:grpSpPr>
        <a:xfrm>
          <a:off x="0" y="0"/>
          <a:ext cx="0" cy="0"/>
          <a:chOff x="0" y="0"/>
          <a:chExt cx="0" cy="0"/>
        </a:xfrm>
      </p:grpSpPr>
      <p:sp>
        <p:nvSpPr>
          <p:cNvPr id="820" name="Google Shape;820;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6" name="Shape 826"/>
        <p:cNvGrpSpPr/>
        <p:nvPr/>
      </p:nvGrpSpPr>
      <p:grpSpPr>
        <a:xfrm>
          <a:off x="0" y="0"/>
          <a:ext cx="0" cy="0"/>
          <a:chOff x="0" y="0"/>
          <a:chExt cx="0" cy="0"/>
        </a:xfrm>
      </p:grpSpPr>
      <p:sp>
        <p:nvSpPr>
          <p:cNvPr id="827" name="Google Shape;827;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8" name="Google Shape;828;p15:notes"/>
          <p:cNvSpPr txBox="1"/>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829" name="Google Shape;829;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4" name="Shape 834"/>
        <p:cNvGrpSpPr/>
        <p:nvPr/>
      </p:nvGrpSpPr>
      <p:grpSpPr>
        <a:xfrm>
          <a:off x="0" y="0"/>
          <a:ext cx="0" cy="0"/>
          <a:chOff x="0" y="0"/>
          <a:chExt cx="0" cy="0"/>
        </a:xfrm>
      </p:grpSpPr>
      <p:sp>
        <p:nvSpPr>
          <p:cNvPr id="835" name="Google Shape;835;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6" name="Google Shape;836;p16:notes"/>
          <p:cNvSpPr txBox="1"/>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837" name="Google Shape;837;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8" name="Shape 858"/>
        <p:cNvGrpSpPr/>
        <p:nvPr/>
      </p:nvGrpSpPr>
      <p:grpSpPr>
        <a:xfrm>
          <a:off x="0" y="0"/>
          <a:ext cx="0" cy="0"/>
          <a:chOff x="0" y="0"/>
          <a:chExt cx="0" cy="0"/>
        </a:xfrm>
      </p:grpSpPr>
      <p:sp>
        <p:nvSpPr>
          <p:cNvPr id="859" name="Google Shape;859;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2" name="Shape 882"/>
        <p:cNvGrpSpPr/>
        <p:nvPr/>
      </p:nvGrpSpPr>
      <p:grpSpPr>
        <a:xfrm>
          <a:off x="0" y="0"/>
          <a:ext cx="0" cy="0"/>
          <a:chOff x="0" y="0"/>
          <a:chExt cx="0" cy="0"/>
        </a:xfrm>
      </p:grpSpPr>
      <p:sp>
        <p:nvSpPr>
          <p:cNvPr id="883" name="Google Shape;883;p18:notes"/>
          <p:cNvSpPr txBox="1"/>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884" name="Google Shape;884;p18:notes"/>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0" name="Shape 900"/>
        <p:cNvGrpSpPr/>
        <p:nvPr/>
      </p:nvGrpSpPr>
      <p:grpSpPr>
        <a:xfrm>
          <a:off x="0" y="0"/>
          <a:ext cx="0" cy="0"/>
          <a:chOff x="0" y="0"/>
          <a:chExt cx="0" cy="0"/>
        </a:xfrm>
      </p:grpSpPr>
      <p:sp>
        <p:nvSpPr>
          <p:cNvPr id="901" name="Google Shape;901;p19:notes"/>
          <p:cNvSpPr txBox="1"/>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902" name="Google Shape;902;p19:notes"/>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6" name="Shape 476"/>
        <p:cNvGrpSpPr/>
        <p:nvPr/>
      </p:nvGrpSpPr>
      <p:grpSpPr>
        <a:xfrm>
          <a:off x="0" y="0"/>
          <a:ext cx="0" cy="0"/>
          <a:chOff x="0" y="0"/>
          <a:chExt cx="0" cy="0"/>
        </a:xfrm>
      </p:grpSpPr>
      <p:sp>
        <p:nvSpPr>
          <p:cNvPr id="477" name="Google Shape;477;p2:notes"/>
          <p:cNvSpPr txBox="1"/>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478" name="Google Shape;478;p2:notes"/>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3" name="Shape 943"/>
        <p:cNvGrpSpPr/>
        <p:nvPr/>
      </p:nvGrpSpPr>
      <p:grpSpPr>
        <a:xfrm>
          <a:off x="0" y="0"/>
          <a:ext cx="0" cy="0"/>
          <a:chOff x="0" y="0"/>
          <a:chExt cx="0" cy="0"/>
        </a:xfrm>
      </p:grpSpPr>
      <p:sp>
        <p:nvSpPr>
          <p:cNvPr id="944" name="Google Shape;944;p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20:notes"/>
          <p:cNvSpPr txBox="1"/>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946" name="Google Shape;946;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8" name="Shape 488"/>
        <p:cNvGrpSpPr/>
        <p:nvPr/>
      </p:nvGrpSpPr>
      <p:grpSpPr>
        <a:xfrm>
          <a:off x="0" y="0"/>
          <a:ext cx="0" cy="0"/>
          <a:chOff x="0" y="0"/>
          <a:chExt cx="0" cy="0"/>
        </a:xfrm>
      </p:grpSpPr>
      <p:sp>
        <p:nvSpPr>
          <p:cNvPr id="489" name="Google Shape;489;p3:notes"/>
          <p:cNvSpPr txBox="1"/>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490" name="Google Shape;490;p3:notes"/>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5" name="Shape 545"/>
        <p:cNvGrpSpPr/>
        <p:nvPr/>
      </p:nvGrpSpPr>
      <p:grpSpPr>
        <a:xfrm>
          <a:off x="0" y="0"/>
          <a:ext cx="0" cy="0"/>
          <a:chOff x="0" y="0"/>
          <a:chExt cx="0" cy="0"/>
        </a:xfrm>
      </p:grpSpPr>
      <p:sp>
        <p:nvSpPr>
          <p:cNvPr id="546" name="Google Shape;546;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9" name="Shape 569"/>
        <p:cNvGrpSpPr/>
        <p:nvPr/>
      </p:nvGrpSpPr>
      <p:grpSpPr>
        <a:xfrm>
          <a:off x="0" y="0"/>
          <a:ext cx="0" cy="0"/>
          <a:chOff x="0" y="0"/>
          <a:chExt cx="0" cy="0"/>
        </a:xfrm>
      </p:grpSpPr>
      <p:sp>
        <p:nvSpPr>
          <p:cNvPr id="570" name="Google Shape;570;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5:notes"/>
          <p:cNvSpPr txBox="1"/>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572" name="Google Shape;57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7" name="Shape 587"/>
        <p:cNvGrpSpPr/>
        <p:nvPr/>
      </p:nvGrpSpPr>
      <p:grpSpPr>
        <a:xfrm>
          <a:off x="0" y="0"/>
          <a:ext cx="0" cy="0"/>
          <a:chOff x="0" y="0"/>
          <a:chExt cx="0" cy="0"/>
        </a:xfrm>
      </p:grpSpPr>
      <p:sp>
        <p:nvSpPr>
          <p:cNvPr id="588" name="Google Shape;588;p6:notes"/>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p6:notes"/>
          <p:cNvSpPr txBox="1"/>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590" name="Google Shape;590;p6:notes"/>
          <p:cNvSpPr txBox="1"/>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panose="02020603050405020304"/>
                <a:ea typeface="Times New Roman" panose="02020603050405020304"/>
                <a:cs typeface="Times New Roman" panose="02020603050405020304"/>
                <a:sym typeface="Times New Roman" panose="02020603050405020304"/>
              </a:rPr>
            </a:fld>
            <a:endParaRPr sz="1400" b="0" strike="noStrike">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1" name="Shape 621"/>
        <p:cNvGrpSpPr/>
        <p:nvPr/>
      </p:nvGrpSpPr>
      <p:grpSpPr>
        <a:xfrm>
          <a:off x="0" y="0"/>
          <a:ext cx="0" cy="0"/>
          <a:chOff x="0" y="0"/>
          <a:chExt cx="0" cy="0"/>
        </a:xfrm>
      </p:grpSpPr>
      <p:sp>
        <p:nvSpPr>
          <p:cNvPr id="622" name="Google Shape;622;p7:notes"/>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7:notes"/>
          <p:cNvSpPr txBox="1"/>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panose="020B0604020202020204"/>
              <a:buAutoNum type="arabicPeriod"/>
            </a:pPr>
            <a:r>
              <a:rPr lang="en-US"/>
              <a:t>Mvc</a:t>
            </a:r>
            <a:endParaRPr lang="en-US"/>
          </a:p>
          <a:p>
            <a:pPr marL="0" lvl="0" indent="0" algn="l" rtl="0">
              <a:lnSpc>
                <a:spcPct val="100000"/>
              </a:lnSpc>
              <a:spcBef>
                <a:spcPts val="0"/>
              </a:spcBef>
              <a:spcAft>
                <a:spcPts val="0"/>
              </a:spcAft>
              <a:buClr>
                <a:schemeClr val="dk1"/>
              </a:buClr>
              <a:buSzPts val="1200"/>
              <a:buFont typeface="Arial" panose="020B0604020202020204"/>
              <a:buNone/>
            </a:pPr>
          </a:p>
          <a:p>
            <a:pPr marL="0" lvl="0" indent="0" algn="l" rtl="0">
              <a:lnSpc>
                <a:spcPct val="100000"/>
              </a:lnSpc>
              <a:spcBef>
                <a:spcPts val="0"/>
              </a:spcBef>
              <a:spcAft>
                <a:spcPts val="0"/>
              </a:spcAft>
              <a:buClr>
                <a:schemeClr val="dk1"/>
              </a:buClr>
              <a:buSzPts val="1200"/>
              <a:buFont typeface="Arial" panose="020B0604020202020204"/>
              <a:buNone/>
            </a:pPr>
            <a:r>
              <a:rPr lang="en-US" sz="1200">
                <a:solidFill>
                  <a:schemeClr val="dk1"/>
                </a:solidFill>
                <a:latin typeface="Arial" panose="020B0604020202020204"/>
                <a:ea typeface="Arial" panose="020B0604020202020204"/>
                <a:cs typeface="Arial" panose="020B0604020202020204"/>
                <a:sym typeface="Arial" panose="020B0604020202020204"/>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200"/>
              <a:buFont typeface="Arial" panose="020B0604020202020204"/>
              <a:buNone/>
            </a:pPr>
            <a:r>
              <a:rPr lang="en-US" sz="1200" i="0">
                <a:solidFill>
                  <a:schemeClr val="dk1"/>
                </a:solidFill>
                <a:latin typeface="Arial" panose="020B0604020202020204"/>
                <a:ea typeface="Arial" panose="020B0604020202020204"/>
                <a:cs typeface="Arial" panose="020B0604020202020204"/>
                <a:sym typeface="Arial" panose="020B0604020202020204"/>
              </a:rPr>
              <a:t>mô hình MVC giúp tách biệt 3 tầng trong mô hình lập trình web, vì vậy giúp tối ưu ứng dụng, dễ dàng thêm mới và chỉnh sửa code hoặc giao diện.</a:t>
            </a:r>
            <a:endParaRPr sz="1200" i="1">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200"/>
              <a:buFont typeface="Arial" panose="020B0604020202020204"/>
              <a:buNone/>
            </a:pPr>
          </a:p>
          <a:p>
            <a:pPr marL="0" marR="0" lvl="0" indent="0" algn="l" rtl="0">
              <a:lnSpc>
                <a:spcPct val="100000"/>
              </a:lnSpc>
              <a:spcBef>
                <a:spcPts val="0"/>
              </a:spcBef>
              <a:spcAft>
                <a:spcPts val="0"/>
              </a:spcAft>
              <a:buClr>
                <a:schemeClr val="dk1"/>
              </a:buClr>
              <a:buSzPts val="1200"/>
              <a:buFont typeface="Arial" panose="020B0604020202020204"/>
              <a:buNone/>
            </a:pPr>
            <a:r>
              <a:rPr lang="en-US" sz="1200" b="0" i="0">
                <a:solidFill>
                  <a:schemeClr val="dk1"/>
                </a:solidFill>
                <a:latin typeface="Arial" panose="020B0604020202020204"/>
                <a:ea typeface="Arial" panose="020B0604020202020204"/>
                <a:cs typeface="Arial" panose="020B0604020202020204"/>
                <a:sym typeface="Arial" panose="020B0604020202020204"/>
              </a:rPr>
              <a:t>Model (dữ liệu), View (giao diện) và Controller (bộ điều khiển).</a:t>
            </a:r>
            <a:endParaRPr sz="1200" i="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200"/>
              <a:buFont typeface="Arial" panose="020B0604020202020204"/>
              <a:buNone/>
            </a:pPr>
            <a:endParaRPr sz="1200" i="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200"/>
              <a:buFont typeface="Arial" panose="020B0604020202020204"/>
              <a:buNone/>
            </a:pPr>
            <a:r>
              <a:rPr lang="en-US" sz="1200" i="0">
                <a:solidFill>
                  <a:schemeClr val="dk1"/>
                </a:solidFill>
                <a:latin typeface="Arial" panose="020B0604020202020204"/>
                <a:ea typeface="Arial" panose="020B0604020202020204"/>
                <a:cs typeface="Arial" panose="020B0604020202020204"/>
                <a:sym typeface="Arial" panose="020B0604020202020204"/>
              </a:rPr>
              <a:t>Model: ở phần trước mình đã nhắc lại cho các bạn về 3 tầng trong mô hình</a:t>
            </a:r>
            <a:endParaRPr sz="1200" i="1">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i="0">
                <a:solidFill>
                  <a:schemeClr val="dk1"/>
                </a:solidFill>
                <a:latin typeface="Arial" panose="020B0604020202020204"/>
                <a:ea typeface="Arial" panose="020B0604020202020204"/>
                <a:cs typeface="Arial" panose="020B0604020202020204"/>
                <a:sym typeface="Arial" panose="020B0604020202020204"/>
              </a:rPr>
              <a:t>View: là tầng giao diện, hiển thị dữ liệu được truy xuất từ tầng model</a:t>
            </a:r>
            <a:endParaRPr sz="1200" i="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i="0">
                <a:solidFill>
                  <a:schemeClr val="dk1"/>
                </a:solidFill>
                <a:latin typeface="Arial" panose="020B0604020202020204"/>
                <a:ea typeface="Arial" panose="020B0604020202020204"/>
                <a:cs typeface="Arial" panose="020B0604020202020204"/>
                <a:sym typeface="Arial" panose="020B0604020202020204"/>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200"/>
              <a:buFont typeface="Arial" panose="020B0604020202020204"/>
              <a:buNone/>
            </a:pPr>
          </a:p>
          <a:p>
            <a:pPr marL="0" lvl="0" indent="0" algn="l" rtl="0">
              <a:lnSpc>
                <a:spcPct val="100000"/>
              </a:lnSpc>
              <a:spcBef>
                <a:spcPts val="0"/>
              </a:spcBef>
              <a:spcAft>
                <a:spcPts val="0"/>
              </a:spcAft>
              <a:buClr>
                <a:schemeClr val="dk1"/>
              </a:buClr>
              <a:buSzPts val="1200"/>
              <a:buFont typeface="Arial" panose="020B0604020202020204"/>
              <a:buNone/>
            </a:pPr>
            <a:r>
              <a:rPr lang="en-US"/>
              <a:t>Cơ chế hoạt động</a:t>
            </a:r>
            <a:endParaRPr lang="en-US"/>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User gửi 1 yêu cầu tới server bằng cách truyền vào 1 URL trong browser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Tại tầng model, dữ liệu được truy xuất từ database và sau đó truyền qua view thông qua controller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Controller sẽ giúp dữ liệu được chuyển từ model qua view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View là tầng cuối cùng giao tiếp với User, mọi dữ liệu sẽ được hiển thị cho User thông qua tầng View</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200"/>
              <a:buFont typeface="Arial" panose="020B0604020202020204"/>
              <a:buNone/>
            </a:pPr>
          </a:p>
          <a:p>
            <a:pPr marL="0" lvl="0" indent="0" algn="l" rtl="0">
              <a:lnSpc>
                <a:spcPct val="100000"/>
              </a:lnSpc>
              <a:spcBef>
                <a:spcPts val="0"/>
              </a:spcBef>
              <a:spcAft>
                <a:spcPts val="0"/>
              </a:spcAft>
              <a:buClr>
                <a:schemeClr val="dk1"/>
              </a:buClr>
              <a:buSzPts val="1200"/>
              <a:buFont typeface="Arial" panose="020B0604020202020204"/>
              <a:buNone/>
            </a:pPr>
          </a:p>
          <a:p>
            <a:pPr marL="228600" lvl="0" indent="-228600" algn="l" rtl="0">
              <a:lnSpc>
                <a:spcPct val="100000"/>
              </a:lnSpc>
              <a:spcBef>
                <a:spcPts val="0"/>
              </a:spcBef>
              <a:spcAft>
                <a:spcPts val="0"/>
              </a:spcAft>
              <a:buClr>
                <a:schemeClr val="dk1"/>
              </a:buClr>
              <a:buSzPts val="1200"/>
              <a:buFont typeface="Arial" panose="020B0604020202020204"/>
              <a:buAutoNum type="arabicPeriod"/>
            </a:pPr>
            <a:r>
              <a:rPr lang="en-US"/>
              <a:t>Microsoft sql server</a:t>
            </a:r>
            <a:endParaRPr lang="en-US"/>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User gửi 1 yêu cầu tới server bằng cách truyền vào 1 URL trong browser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Tại tầng model, dữ liệu được truy xuất từ database và sau đó truyền qua view thông qua controller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Controller sẽ giúp dữ liệu được chuyển từ model qua view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View là tầng cuối cùng giao tiếp với User, mọi dữ liệu sẽ được hiển thị cho User thông qua tầng View</a:t>
            </a:r>
            <a:endParaRPr sz="1200">
              <a:solidFill>
                <a:schemeClr val="dk1"/>
              </a:solidFill>
              <a:latin typeface="Arial" panose="020B0604020202020204"/>
              <a:ea typeface="Arial" panose="020B0604020202020204"/>
              <a:cs typeface="Arial" panose="020B0604020202020204"/>
              <a:sym typeface="Arial" panose="020B0604020202020204"/>
            </a:endParaRPr>
          </a:p>
          <a:p>
            <a:pPr marL="228600" lvl="0" indent="-152400" algn="l" rtl="0">
              <a:lnSpc>
                <a:spcPct val="100000"/>
              </a:lnSpc>
              <a:spcBef>
                <a:spcPts val="0"/>
              </a:spcBef>
              <a:spcAft>
                <a:spcPts val="0"/>
              </a:spcAft>
              <a:buClr>
                <a:schemeClr val="dk1"/>
              </a:buClr>
              <a:buSzPts val="1200"/>
              <a:buFont typeface="Arial" panose="020B0604020202020204"/>
              <a:buNone/>
            </a:pPr>
          </a:p>
        </p:txBody>
      </p:sp>
      <p:sp>
        <p:nvSpPr>
          <p:cNvPr id="624" name="Google Shape;624;p7:notes"/>
          <p:cNvSpPr txBox="1"/>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panose="02020603050405020304"/>
                <a:ea typeface="Times New Roman" panose="02020603050405020304"/>
                <a:cs typeface="Times New Roman" panose="02020603050405020304"/>
                <a:sym typeface="Times New Roman" panose="02020603050405020304"/>
              </a:rPr>
            </a:fld>
            <a:endParaRPr sz="1400" b="0" strike="noStrike">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1" name="Shape 631"/>
        <p:cNvGrpSpPr/>
        <p:nvPr/>
      </p:nvGrpSpPr>
      <p:grpSpPr>
        <a:xfrm>
          <a:off x="0" y="0"/>
          <a:ext cx="0" cy="0"/>
          <a:chOff x="0" y="0"/>
          <a:chExt cx="0" cy="0"/>
        </a:xfrm>
      </p:grpSpPr>
      <p:sp>
        <p:nvSpPr>
          <p:cNvPr id="632" name="Google Shape;632;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3" name="Google Shape;633;p8:notes"/>
          <p:cNvSpPr txBox="1"/>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634" name="Google Shape;634;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8" name="Shape 658"/>
        <p:cNvGrpSpPr/>
        <p:nvPr/>
      </p:nvGrpSpPr>
      <p:grpSpPr>
        <a:xfrm>
          <a:off x="0" y="0"/>
          <a:ext cx="0" cy="0"/>
          <a:chOff x="0" y="0"/>
          <a:chExt cx="0" cy="0"/>
        </a:xfrm>
      </p:grpSpPr>
      <p:sp>
        <p:nvSpPr>
          <p:cNvPr id="659" name="Google Shape;659;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0" name="Google Shape;660;p9:notes"/>
          <p:cNvSpPr txBox="1"/>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661" name="Google Shape;661;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34"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64" name="Shape 64"/>
        <p:cNvGrpSpPr/>
        <p:nvPr/>
      </p:nvGrpSpPr>
      <p:grpSpPr>
        <a:xfrm>
          <a:off x="0" y="0"/>
          <a:ext cx="0" cy="0"/>
          <a:chOff x="0" y="0"/>
          <a:chExt cx="0" cy="0"/>
        </a:xfrm>
      </p:grpSpPr>
      <p:sp>
        <p:nvSpPr>
          <p:cNvPr id="65" name="Google Shape;65;p43"/>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3"/>
          <p:cNvSpPr txBox="1"/>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67" name="Google Shape;67;p43"/>
          <p:cNvSpPr txBox="1"/>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68" name="Shape 68"/>
        <p:cNvGrpSpPr/>
        <p:nvPr/>
      </p:nvGrpSpPr>
      <p:grpSpPr>
        <a:xfrm>
          <a:off x="0" y="0"/>
          <a:ext cx="0" cy="0"/>
          <a:chOff x="0" y="0"/>
          <a:chExt cx="0" cy="0"/>
        </a:xfrm>
      </p:grpSpPr>
      <p:sp>
        <p:nvSpPr>
          <p:cNvPr id="69" name="Google Shape;69;p44"/>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4"/>
          <p:cNvSpPr txBox="1"/>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71" name="Google Shape;71;p44"/>
          <p:cNvSpPr txBox="1"/>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72" name="Google Shape;72;p44"/>
          <p:cNvSpPr txBox="1"/>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73" name="Google Shape;73;p44"/>
          <p:cNvSpPr txBox="1"/>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74" name="Shape 74"/>
        <p:cNvGrpSpPr/>
        <p:nvPr/>
      </p:nvGrpSpPr>
      <p:grpSpPr>
        <a:xfrm>
          <a:off x="0" y="0"/>
          <a:ext cx="0" cy="0"/>
          <a:chOff x="0" y="0"/>
          <a:chExt cx="0" cy="0"/>
        </a:xfrm>
      </p:grpSpPr>
      <p:sp>
        <p:nvSpPr>
          <p:cNvPr id="75" name="Google Shape;75;p45"/>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5"/>
          <p:cNvSpPr txBox="1"/>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77" name="Google Shape;77;p45"/>
          <p:cNvSpPr txBox="1"/>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78" name="Google Shape;78;p45"/>
          <p:cNvSpPr txBox="1"/>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79" name="Google Shape;79;p45"/>
          <p:cNvSpPr txBox="1"/>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80" name="Google Shape;80;p45"/>
          <p:cNvSpPr txBox="1"/>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81" name="Google Shape;81;p45"/>
          <p:cNvSpPr txBox="1"/>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07"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08" name="Shape 108"/>
        <p:cNvGrpSpPr/>
        <p:nvPr/>
      </p:nvGrpSpPr>
      <p:grpSpPr>
        <a:xfrm>
          <a:off x="0" y="0"/>
          <a:ext cx="0" cy="0"/>
          <a:chOff x="0" y="0"/>
          <a:chExt cx="0" cy="0"/>
        </a:xfrm>
      </p:grpSpPr>
      <p:sp>
        <p:nvSpPr>
          <p:cNvPr id="109" name="Google Shape;109;p35"/>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5"/>
          <p:cNvSpPr txBox="1"/>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11" name="Shape 111"/>
        <p:cNvGrpSpPr/>
        <p:nvPr/>
      </p:nvGrpSpPr>
      <p:grpSpPr>
        <a:xfrm>
          <a:off x="0" y="0"/>
          <a:ext cx="0" cy="0"/>
          <a:chOff x="0" y="0"/>
          <a:chExt cx="0" cy="0"/>
        </a:xfrm>
      </p:grpSpPr>
      <p:sp>
        <p:nvSpPr>
          <p:cNvPr id="112" name="Google Shape;112;p46"/>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6"/>
          <p:cNvSpPr txBox="1"/>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14" name="Shape 114"/>
        <p:cNvGrpSpPr/>
        <p:nvPr/>
      </p:nvGrpSpPr>
      <p:grpSpPr>
        <a:xfrm>
          <a:off x="0" y="0"/>
          <a:ext cx="0" cy="0"/>
          <a:chOff x="0" y="0"/>
          <a:chExt cx="0" cy="0"/>
        </a:xfrm>
      </p:grpSpPr>
      <p:sp>
        <p:nvSpPr>
          <p:cNvPr id="115" name="Google Shape;115;p47"/>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47"/>
          <p:cNvSpPr txBox="1"/>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17" name="Google Shape;117;p47"/>
          <p:cNvSpPr txBox="1"/>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18" name="Shape 118"/>
        <p:cNvGrpSpPr/>
        <p:nvPr/>
      </p:nvGrpSpPr>
      <p:grpSpPr>
        <a:xfrm>
          <a:off x="0" y="0"/>
          <a:ext cx="0" cy="0"/>
          <a:chOff x="0" y="0"/>
          <a:chExt cx="0" cy="0"/>
        </a:xfrm>
      </p:grpSpPr>
      <p:sp>
        <p:nvSpPr>
          <p:cNvPr id="119" name="Google Shape;119;p48"/>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20" name="Shape 120"/>
        <p:cNvGrpSpPr/>
        <p:nvPr/>
      </p:nvGrpSpPr>
      <p:grpSpPr>
        <a:xfrm>
          <a:off x="0" y="0"/>
          <a:ext cx="0" cy="0"/>
          <a:chOff x="0" y="0"/>
          <a:chExt cx="0" cy="0"/>
        </a:xfrm>
      </p:grpSpPr>
      <p:sp>
        <p:nvSpPr>
          <p:cNvPr id="121" name="Google Shape;121;p49"/>
          <p:cNvSpPr txBox="1"/>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22" name="Shape 122"/>
        <p:cNvGrpSpPr/>
        <p:nvPr/>
      </p:nvGrpSpPr>
      <p:grpSpPr>
        <a:xfrm>
          <a:off x="0" y="0"/>
          <a:ext cx="0" cy="0"/>
          <a:chOff x="0" y="0"/>
          <a:chExt cx="0" cy="0"/>
        </a:xfrm>
      </p:grpSpPr>
      <p:sp>
        <p:nvSpPr>
          <p:cNvPr id="123" name="Google Shape;123;p50"/>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50"/>
          <p:cNvSpPr txBox="1"/>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25" name="Google Shape;125;p50"/>
          <p:cNvSpPr txBox="1"/>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26" name="Google Shape;126;p50"/>
          <p:cNvSpPr txBox="1"/>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35" name="Shape 35"/>
        <p:cNvGrpSpPr/>
        <p:nvPr/>
      </p:nvGrpSpPr>
      <p:grpSpPr>
        <a:xfrm>
          <a:off x="0" y="0"/>
          <a:ext cx="0" cy="0"/>
          <a:chOff x="0" y="0"/>
          <a:chExt cx="0" cy="0"/>
        </a:xfrm>
      </p:grpSpPr>
      <p:sp>
        <p:nvSpPr>
          <p:cNvPr id="36" name="Google Shape;36;p23"/>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27" name="Shape 127"/>
        <p:cNvGrpSpPr/>
        <p:nvPr/>
      </p:nvGrpSpPr>
      <p:grpSpPr>
        <a:xfrm>
          <a:off x="0" y="0"/>
          <a:ext cx="0" cy="0"/>
          <a:chOff x="0" y="0"/>
          <a:chExt cx="0" cy="0"/>
        </a:xfrm>
      </p:grpSpPr>
      <p:sp>
        <p:nvSpPr>
          <p:cNvPr id="128" name="Google Shape;128;p51"/>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51"/>
          <p:cNvSpPr txBox="1"/>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30" name="Google Shape;130;p51"/>
          <p:cNvSpPr txBox="1"/>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31" name="Google Shape;131;p51"/>
          <p:cNvSpPr txBox="1"/>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32" name="Shape 132"/>
        <p:cNvGrpSpPr/>
        <p:nvPr/>
      </p:nvGrpSpPr>
      <p:grpSpPr>
        <a:xfrm>
          <a:off x="0" y="0"/>
          <a:ext cx="0" cy="0"/>
          <a:chOff x="0" y="0"/>
          <a:chExt cx="0" cy="0"/>
        </a:xfrm>
      </p:grpSpPr>
      <p:sp>
        <p:nvSpPr>
          <p:cNvPr id="133" name="Google Shape;133;p52"/>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52"/>
          <p:cNvSpPr txBox="1"/>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35" name="Google Shape;135;p52"/>
          <p:cNvSpPr txBox="1"/>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36" name="Google Shape;136;p52"/>
          <p:cNvSpPr txBox="1"/>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37" name="Shape 137"/>
        <p:cNvGrpSpPr/>
        <p:nvPr/>
      </p:nvGrpSpPr>
      <p:grpSpPr>
        <a:xfrm>
          <a:off x="0" y="0"/>
          <a:ext cx="0" cy="0"/>
          <a:chOff x="0" y="0"/>
          <a:chExt cx="0" cy="0"/>
        </a:xfrm>
      </p:grpSpPr>
      <p:sp>
        <p:nvSpPr>
          <p:cNvPr id="138" name="Google Shape;138;p53"/>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53"/>
          <p:cNvSpPr txBox="1"/>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40" name="Google Shape;140;p53"/>
          <p:cNvSpPr txBox="1"/>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41" name="Shape 141"/>
        <p:cNvGrpSpPr/>
        <p:nvPr/>
      </p:nvGrpSpPr>
      <p:grpSpPr>
        <a:xfrm>
          <a:off x="0" y="0"/>
          <a:ext cx="0" cy="0"/>
          <a:chOff x="0" y="0"/>
          <a:chExt cx="0" cy="0"/>
        </a:xfrm>
      </p:grpSpPr>
      <p:sp>
        <p:nvSpPr>
          <p:cNvPr id="142" name="Google Shape;142;p54"/>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54"/>
          <p:cNvSpPr txBox="1"/>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44" name="Google Shape;144;p54"/>
          <p:cNvSpPr txBox="1"/>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45" name="Google Shape;145;p54"/>
          <p:cNvSpPr txBox="1"/>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46" name="Google Shape;146;p54"/>
          <p:cNvSpPr txBox="1"/>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47" name="Shape 147"/>
        <p:cNvGrpSpPr/>
        <p:nvPr/>
      </p:nvGrpSpPr>
      <p:grpSpPr>
        <a:xfrm>
          <a:off x="0" y="0"/>
          <a:ext cx="0" cy="0"/>
          <a:chOff x="0" y="0"/>
          <a:chExt cx="0" cy="0"/>
        </a:xfrm>
      </p:grpSpPr>
      <p:sp>
        <p:nvSpPr>
          <p:cNvPr id="148" name="Google Shape;148;p55"/>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55"/>
          <p:cNvSpPr txBox="1"/>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50" name="Google Shape;150;p55"/>
          <p:cNvSpPr txBox="1"/>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51" name="Google Shape;151;p55"/>
          <p:cNvSpPr txBox="1"/>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52" name="Google Shape;152;p55"/>
          <p:cNvSpPr txBox="1"/>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53" name="Google Shape;153;p55"/>
          <p:cNvSpPr txBox="1"/>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54" name="Google Shape;154;p55"/>
          <p:cNvSpPr txBox="1"/>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85"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86" name="Shape 186"/>
        <p:cNvGrpSpPr/>
        <p:nvPr/>
      </p:nvGrpSpPr>
      <p:grpSpPr>
        <a:xfrm>
          <a:off x="0" y="0"/>
          <a:ext cx="0" cy="0"/>
          <a:chOff x="0" y="0"/>
          <a:chExt cx="0" cy="0"/>
        </a:xfrm>
      </p:grpSpPr>
      <p:sp>
        <p:nvSpPr>
          <p:cNvPr id="187" name="Google Shape;187;p28"/>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28"/>
          <p:cNvSpPr txBox="1"/>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89" name="Shape 189"/>
        <p:cNvGrpSpPr/>
        <p:nvPr/>
      </p:nvGrpSpPr>
      <p:grpSpPr>
        <a:xfrm>
          <a:off x="0" y="0"/>
          <a:ext cx="0" cy="0"/>
          <a:chOff x="0" y="0"/>
          <a:chExt cx="0" cy="0"/>
        </a:xfrm>
      </p:grpSpPr>
      <p:sp>
        <p:nvSpPr>
          <p:cNvPr id="190" name="Google Shape;190;p56"/>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56"/>
          <p:cNvSpPr txBox="1"/>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92" name="Shape 192"/>
        <p:cNvGrpSpPr/>
        <p:nvPr/>
      </p:nvGrpSpPr>
      <p:grpSpPr>
        <a:xfrm>
          <a:off x="0" y="0"/>
          <a:ext cx="0" cy="0"/>
          <a:chOff x="0" y="0"/>
          <a:chExt cx="0" cy="0"/>
        </a:xfrm>
      </p:grpSpPr>
      <p:sp>
        <p:nvSpPr>
          <p:cNvPr id="193" name="Google Shape;193;p57"/>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57"/>
          <p:cNvSpPr txBox="1"/>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95" name="Google Shape;195;p57"/>
          <p:cNvSpPr txBox="1"/>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96" name="Shape 196"/>
        <p:cNvGrpSpPr/>
        <p:nvPr/>
      </p:nvGrpSpPr>
      <p:grpSpPr>
        <a:xfrm>
          <a:off x="0" y="0"/>
          <a:ext cx="0" cy="0"/>
          <a:chOff x="0" y="0"/>
          <a:chExt cx="0" cy="0"/>
        </a:xfrm>
      </p:grpSpPr>
      <p:sp>
        <p:nvSpPr>
          <p:cNvPr id="197" name="Google Shape;197;p58"/>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38" name="Shape 38"/>
        <p:cNvGrpSpPr/>
        <p:nvPr/>
      </p:nvGrpSpPr>
      <p:grpSpPr>
        <a:xfrm>
          <a:off x="0" y="0"/>
          <a:ext cx="0" cy="0"/>
          <a:chOff x="0" y="0"/>
          <a:chExt cx="0" cy="0"/>
        </a:xfrm>
      </p:grpSpPr>
      <p:sp>
        <p:nvSpPr>
          <p:cNvPr id="39" name="Google Shape;39;p36"/>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6"/>
          <p:cNvSpPr txBox="1"/>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98" name="Shape 198"/>
        <p:cNvGrpSpPr/>
        <p:nvPr/>
      </p:nvGrpSpPr>
      <p:grpSpPr>
        <a:xfrm>
          <a:off x="0" y="0"/>
          <a:ext cx="0" cy="0"/>
          <a:chOff x="0" y="0"/>
          <a:chExt cx="0" cy="0"/>
        </a:xfrm>
      </p:grpSpPr>
      <p:sp>
        <p:nvSpPr>
          <p:cNvPr id="199" name="Google Shape;199;p59"/>
          <p:cNvSpPr txBox="1"/>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200" name="Shape 200"/>
        <p:cNvGrpSpPr/>
        <p:nvPr/>
      </p:nvGrpSpPr>
      <p:grpSpPr>
        <a:xfrm>
          <a:off x="0" y="0"/>
          <a:ext cx="0" cy="0"/>
          <a:chOff x="0" y="0"/>
          <a:chExt cx="0" cy="0"/>
        </a:xfrm>
      </p:grpSpPr>
      <p:sp>
        <p:nvSpPr>
          <p:cNvPr id="201" name="Google Shape;201;p60"/>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60"/>
          <p:cNvSpPr txBox="1"/>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03" name="Google Shape;203;p60"/>
          <p:cNvSpPr txBox="1"/>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04" name="Google Shape;204;p60"/>
          <p:cNvSpPr txBox="1"/>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205" name="Shape 205"/>
        <p:cNvGrpSpPr/>
        <p:nvPr/>
      </p:nvGrpSpPr>
      <p:grpSpPr>
        <a:xfrm>
          <a:off x="0" y="0"/>
          <a:ext cx="0" cy="0"/>
          <a:chOff x="0" y="0"/>
          <a:chExt cx="0" cy="0"/>
        </a:xfrm>
      </p:grpSpPr>
      <p:sp>
        <p:nvSpPr>
          <p:cNvPr id="206" name="Google Shape;206;p61"/>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61"/>
          <p:cNvSpPr txBox="1"/>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08" name="Google Shape;208;p61"/>
          <p:cNvSpPr txBox="1"/>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09" name="Google Shape;209;p61"/>
          <p:cNvSpPr txBox="1"/>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210" name="Shape 210"/>
        <p:cNvGrpSpPr/>
        <p:nvPr/>
      </p:nvGrpSpPr>
      <p:grpSpPr>
        <a:xfrm>
          <a:off x="0" y="0"/>
          <a:ext cx="0" cy="0"/>
          <a:chOff x="0" y="0"/>
          <a:chExt cx="0" cy="0"/>
        </a:xfrm>
      </p:grpSpPr>
      <p:sp>
        <p:nvSpPr>
          <p:cNvPr id="211" name="Google Shape;211;p62"/>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62"/>
          <p:cNvSpPr txBox="1"/>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13" name="Google Shape;213;p62"/>
          <p:cNvSpPr txBox="1"/>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14" name="Google Shape;214;p62"/>
          <p:cNvSpPr txBox="1"/>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215" name="Shape 215"/>
        <p:cNvGrpSpPr/>
        <p:nvPr/>
      </p:nvGrpSpPr>
      <p:grpSpPr>
        <a:xfrm>
          <a:off x="0" y="0"/>
          <a:ext cx="0" cy="0"/>
          <a:chOff x="0" y="0"/>
          <a:chExt cx="0" cy="0"/>
        </a:xfrm>
      </p:grpSpPr>
      <p:sp>
        <p:nvSpPr>
          <p:cNvPr id="216" name="Google Shape;216;p63"/>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63"/>
          <p:cNvSpPr txBox="1"/>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18" name="Google Shape;218;p63"/>
          <p:cNvSpPr txBox="1"/>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219" name="Shape 219"/>
        <p:cNvGrpSpPr/>
        <p:nvPr/>
      </p:nvGrpSpPr>
      <p:grpSpPr>
        <a:xfrm>
          <a:off x="0" y="0"/>
          <a:ext cx="0" cy="0"/>
          <a:chOff x="0" y="0"/>
          <a:chExt cx="0" cy="0"/>
        </a:xfrm>
      </p:grpSpPr>
      <p:sp>
        <p:nvSpPr>
          <p:cNvPr id="220" name="Google Shape;220;p64"/>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64"/>
          <p:cNvSpPr txBox="1"/>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22" name="Google Shape;222;p64"/>
          <p:cNvSpPr txBox="1"/>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23" name="Google Shape;223;p64"/>
          <p:cNvSpPr txBox="1"/>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24" name="Google Shape;224;p64"/>
          <p:cNvSpPr txBox="1"/>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225" name="Shape 225"/>
        <p:cNvGrpSpPr/>
        <p:nvPr/>
      </p:nvGrpSpPr>
      <p:grpSpPr>
        <a:xfrm>
          <a:off x="0" y="0"/>
          <a:ext cx="0" cy="0"/>
          <a:chOff x="0" y="0"/>
          <a:chExt cx="0" cy="0"/>
        </a:xfrm>
      </p:grpSpPr>
      <p:sp>
        <p:nvSpPr>
          <p:cNvPr id="226" name="Google Shape;226;p65"/>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65"/>
          <p:cNvSpPr txBox="1"/>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28" name="Google Shape;228;p65"/>
          <p:cNvSpPr txBox="1"/>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29" name="Google Shape;229;p65"/>
          <p:cNvSpPr txBox="1"/>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30" name="Google Shape;230;p65"/>
          <p:cNvSpPr txBox="1"/>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31" name="Google Shape;231;p65"/>
          <p:cNvSpPr txBox="1"/>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32" name="Google Shape;232;p65"/>
          <p:cNvSpPr txBox="1"/>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262" name="Shape 26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263" name="Shape 263"/>
        <p:cNvGrpSpPr/>
        <p:nvPr/>
      </p:nvGrpSpPr>
      <p:grpSpPr>
        <a:xfrm>
          <a:off x="0" y="0"/>
          <a:ext cx="0" cy="0"/>
          <a:chOff x="0" y="0"/>
          <a:chExt cx="0" cy="0"/>
        </a:xfrm>
      </p:grpSpPr>
      <p:sp>
        <p:nvSpPr>
          <p:cNvPr id="264" name="Google Shape;264;p66"/>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p66"/>
          <p:cNvSpPr txBox="1"/>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266" name="Shape 266"/>
        <p:cNvGrpSpPr/>
        <p:nvPr/>
      </p:nvGrpSpPr>
      <p:grpSpPr>
        <a:xfrm>
          <a:off x="0" y="0"/>
          <a:ext cx="0" cy="0"/>
          <a:chOff x="0" y="0"/>
          <a:chExt cx="0" cy="0"/>
        </a:xfrm>
      </p:grpSpPr>
      <p:sp>
        <p:nvSpPr>
          <p:cNvPr id="267" name="Google Shape;267;p67"/>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67"/>
          <p:cNvSpPr txBox="1"/>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41" name="Shape 41"/>
        <p:cNvGrpSpPr/>
        <p:nvPr/>
      </p:nvGrpSpPr>
      <p:grpSpPr>
        <a:xfrm>
          <a:off x="0" y="0"/>
          <a:ext cx="0" cy="0"/>
          <a:chOff x="0" y="0"/>
          <a:chExt cx="0" cy="0"/>
        </a:xfrm>
      </p:grpSpPr>
      <p:sp>
        <p:nvSpPr>
          <p:cNvPr id="42" name="Google Shape;42;p37"/>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7"/>
          <p:cNvSpPr txBox="1"/>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4" name="Google Shape;44;p37"/>
          <p:cNvSpPr txBox="1"/>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269" name="Shape 269"/>
        <p:cNvGrpSpPr/>
        <p:nvPr/>
      </p:nvGrpSpPr>
      <p:grpSpPr>
        <a:xfrm>
          <a:off x="0" y="0"/>
          <a:ext cx="0" cy="0"/>
          <a:chOff x="0" y="0"/>
          <a:chExt cx="0" cy="0"/>
        </a:xfrm>
      </p:grpSpPr>
      <p:sp>
        <p:nvSpPr>
          <p:cNvPr id="270" name="Google Shape;270;p68"/>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68"/>
          <p:cNvSpPr txBox="1"/>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72" name="Google Shape;272;p68"/>
          <p:cNvSpPr txBox="1"/>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73" name="Shape 273"/>
        <p:cNvGrpSpPr/>
        <p:nvPr/>
      </p:nvGrpSpPr>
      <p:grpSpPr>
        <a:xfrm>
          <a:off x="0" y="0"/>
          <a:ext cx="0" cy="0"/>
          <a:chOff x="0" y="0"/>
          <a:chExt cx="0" cy="0"/>
        </a:xfrm>
      </p:grpSpPr>
      <p:sp>
        <p:nvSpPr>
          <p:cNvPr id="274" name="Google Shape;274;p69"/>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275" name="Shape 275"/>
        <p:cNvGrpSpPr/>
        <p:nvPr/>
      </p:nvGrpSpPr>
      <p:grpSpPr>
        <a:xfrm>
          <a:off x="0" y="0"/>
          <a:ext cx="0" cy="0"/>
          <a:chOff x="0" y="0"/>
          <a:chExt cx="0" cy="0"/>
        </a:xfrm>
      </p:grpSpPr>
      <p:sp>
        <p:nvSpPr>
          <p:cNvPr id="276" name="Google Shape;276;p70"/>
          <p:cNvSpPr txBox="1"/>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277" name="Shape 277"/>
        <p:cNvGrpSpPr/>
        <p:nvPr/>
      </p:nvGrpSpPr>
      <p:grpSpPr>
        <a:xfrm>
          <a:off x="0" y="0"/>
          <a:ext cx="0" cy="0"/>
          <a:chOff x="0" y="0"/>
          <a:chExt cx="0" cy="0"/>
        </a:xfrm>
      </p:grpSpPr>
      <p:sp>
        <p:nvSpPr>
          <p:cNvPr id="278" name="Google Shape;278;p71"/>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71"/>
          <p:cNvSpPr txBox="1"/>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80" name="Google Shape;280;p71"/>
          <p:cNvSpPr txBox="1"/>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81" name="Google Shape;281;p71"/>
          <p:cNvSpPr txBox="1"/>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282" name="Shape 282"/>
        <p:cNvGrpSpPr/>
        <p:nvPr/>
      </p:nvGrpSpPr>
      <p:grpSpPr>
        <a:xfrm>
          <a:off x="0" y="0"/>
          <a:ext cx="0" cy="0"/>
          <a:chOff x="0" y="0"/>
          <a:chExt cx="0" cy="0"/>
        </a:xfrm>
      </p:grpSpPr>
      <p:sp>
        <p:nvSpPr>
          <p:cNvPr id="283" name="Google Shape;283;p72"/>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p72"/>
          <p:cNvSpPr txBox="1"/>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85" name="Google Shape;285;p72"/>
          <p:cNvSpPr txBox="1"/>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86" name="Google Shape;286;p72"/>
          <p:cNvSpPr txBox="1"/>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287" name="Shape 287"/>
        <p:cNvGrpSpPr/>
        <p:nvPr/>
      </p:nvGrpSpPr>
      <p:grpSpPr>
        <a:xfrm>
          <a:off x="0" y="0"/>
          <a:ext cx="0" cy="0"/>
          <a:chOff x="0" y="0"/>
          <a:chExt cx="0" cy="0"/>
        </a:xfrm>
      </p:grpSpPr>
      <p:sp>
        <p:nvSpPr>
          <p:cNvPr id="288" name="Google Shape;288;p73"/>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9" name="Google Shape;289;p73"/>
          <p:cNvSpPr txBox="1"/>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90" name="Google Shape;290;p73"/>
          <p:cNvSpPr txBox="1"/>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91" name="Google Shape;291;p73"/>
          <p:cNvSpPr txBox="1"/>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292" name="Shape 292"/>
        <p:cNvGrpSpPr/>
        <p:nvPr/>
      </p:nvGrpSpPr>
      <p:grpSpPr>
        <a:xfrm>
          <a:off x="0" y="0"/>
          <a:ext cx="0" cy="0"/>
          <a:chOff x="0" y="0"/>
          <a:chExt cx="0" cy="0"/>
        </a:xfrm>
      </p:grpSpPr>
      <p:sp>
        <p:nvSpPr>
          <p:cNvPr id="293" name="Google Shape;293;p74"/>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 name="Google Shape;294;p74"/>
          <p:cNvSpPr txBox="1"/>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95" name="Google Shape;295;p74"/>
          <p:cNvSpPr txBox="1"/>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296" name="Shape 296"/>
        <p:cNvGrpSpPr/>
        <p:nvPr/>
      </p:nvGrpSpPr>
      <p:grpSpPr>
        <a:xfrm>
          <a:off x="0" y="0"/>
          <a:ext cx="0" cy="0"/>
          <a:chOff x="0" y="0"/>
          <a:chExt cx="0" cy="0"/>
        </a:xfrm>
      </p:grpSpPr>
      <p:sp>
        <p:nvSpPr>
          <p:cNvPr id="297" name="Google Shape;297;p75"/>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8" name="Google Shape;298;p75"/>
          <p:cNvSpPr txBox="1"/>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99" name="Google Shape;299;p75"/>
          <p:cNvSpPr txBox="1"/>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00" name="Google Shape;300;p75"/>
          <p:cNvSpPr txBox="1"/>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01" name="Google Shape;301;p75"/>
          <p:cNvSpPr txBox="1"/>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302" name="Shape 302"/>
        <p:cNvGrpSpPr/>
        <p:nvPr/>
      </p:nvGrpSpPr>
      <p:grpSpPr>
        <a:xfrm>
          <a:off x="0" y="0"/>
          <a:ext cx="0" cy="0"/>
          <a:chOff x="0" y="0"/>
          <a:chExt cx="0" cy="0"/>
        </a:xfrm>
      </p:grpSpPr>
      <p:sp>
        <p:nvSpPr>
          <p:cNvPr id="303" name="Google Shape;303;p76"/>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 name="Google Shape;304;p76"/>
          <p:cNvSpPr txBox="1"/>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05" name="Google Shape;305;p76"/>
          <p:cNvSpPr txBox="1"/>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06" name="Google Shape;306;p76"/>
          <p:cNvSpPr txBox="1"/>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07" name="Google Shape;307;p76"/>
          <p:cNvSpPr txBox="1"/>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08" name="Google Shape;308;p76"/>
          <p:cNvSpPr txBox="1"/>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09" name="Google Shape;309;p76"/>
          <p:cNvSpPr txBox="1"/>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336" name="Shape 3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5" name="Shape 45"/>
        <p:cNvGrpSpPr/>
        <p:nvPr/>
      </p:nvGrpSpPr>
      <p:grpSpPr>
        <a:xfrm>
          <a:off x="0" y="0"/>
          <a:ext cx="0" cy="0"/>
          <a:chOff x="0" y="0"/>
          <a:chExt cx="0" cy="0"/>
        </a:xfrm>
      </p:grpSpPr>
      <p:sp>
        <p:nvSpPr>
          <p:cNvPr id="46" name="Google Shape;46;p38"/>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337" name="Shape 337"/>
        <p:cNvGrpSpPr/>
        <p:nvPr/>
      </p:nvGrpSpPr>
      <p:grpSpPr>
        <a:xfrm>
          <a:off x="0" y="0"/>
          <a:ext cx="0" cy="0"/>
          <a:chOff x="0" y="0"/>
          <a:chExt cx="0" cy="0"/>
        </a:xfrm>
      </p:grpSpPr>
      <p:sp>
        <p:nvSpPr>
          <p:cNvPr id="338" name="Google Shape;338;p77"/>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9" name="Google Shape;339;p77"/>
          <p:cNvSpPr txBox="1"/>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340" name="Shape 340"/>
        <p:cNvGrpSpPr/>
        <p:nvPr/>
      </p:nvGrpSpPr>
      <p:grpSpPr>
        <a:xfrm>
          <a:off x="0" y="0"/>
          <a:ext cx="0" cy="0"/>
          <a:chOff x="0" y="0"/>
          <a:chExt cx="0" cy="0"/>
        </a:xfrm>
      </p:grpSpPr>
      <p:sp>
        <p:nvSpPr>
          <p:cNvPr id="341" name="Google Shape;341;p78"/>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2" name="Google Shape;342;p78"/>
          <p:cNvSpPr txBox="1"/>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343" name="Shape 343"/>
        <p:cNvGrpSpPr/>
        <p:nvPr/>
      </p:nvGrpSpPr>
      <p:grpSpPr>
        <a:xfrm>
          <a:off x="0" y="0"/>
          <a:ext cx="0" cy="0"/>
          <a:chOff x="0" y="0"/>
          <a:chExt cx="0" cy="0"/>
        </a:xfrm>
      </p:grpSpPr>
      <p:sp>
        <p:nvSpPr>
          <p:cNvPr id="344" name="Google Shape;344;p79"/>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5" name="Google Shape;345;p79"/>
          <p:cNvSpPr txBox="1"/>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46" name="Google Shape;346;p79"/>
          <p:cNvSpPr txBox="1"/>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47" name="Shape 347"/>
        <p:cNvGrpSpPr/>
        <p:nvPr/>
      </p:nvGrpSpPr>
      <p:grpSpPr>
        <a:xfrm>
          <a:off x="0" y="0"/>
          <a:ext cx="0" cy="0"/>
          <a:chOff x="0" y="0"/>
          <a:chExt cx="0" cy="0"/>
        </a:xfrm>
      </p:grpSpPr>
      <p:sp>
        <p:nvSpPr>
          <p:cNvPr id="348" name="Google Shape;348;p80"/>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349" name="Shape 349"/>
        <p:cNvGrpSpPr/>
        <p:nvPr/>
      </p:nvGrpSpPr>
      <p:grpSpPr>
        <a:xfrm>
          <a:off x="0" y="0"/>
          <a:ext cx="0" cy="0"/>
          <a:chOff x="0" y="0"/>
          <a:chExt cx="0" cy="0"/>
        </a:xfrm>
      </p:grpSpPr>
      <p:sp>
        <p:nvSpPr>
          <p:cNvPr id="350" name="Google Shape;350;p81"/>
          <p:cNvSpPr txBox="1"/>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351" name="Shape 351"/>
        <p:cNvGrpSpPr/>
        <p:nvPr/>
      </p:nvGrpSpPr>
      <p:grpSpPr>
        <a:xfrm>
          <a:off x="0" y="0"/>
          <a:ext cx="0" cy="0"/>
          <a:chOff x="0" y="0"/>
          <a:chExt cx="0" cy="0"/>
        </a:xfrm>
      </p:grpSpPr>
      <p:sp>
        <p:nvSpPr>
          <p:cNvPr id="352" name="Google Shape;352;p82"/>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82"/>
          <p:cNvSpPr txBox="1"/>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54" name="Google Shape;354;p82"/>
          <p:cNvSpPr txBox="1"/>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55" name="Google Shape;355;p82"/>
          <p:cNvSpPr txBox="1"/>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356" name="Shape 356"/>
        <p:cNvGrpSpPr/>
        <p:nvPr/>
      </p:nvGrpSpPr>
      <p:grpSpPr>
        <a:xfrm>
          <a:off x="0" y="0"/>
          <a:ext cx="0" cy="0"/>
          <a:chOff x="0" y="0"/>
          <a:chExt cx="0" cy="0"/>
        </a:xfrm>
      </p:grpSpPr>
      <p:sp>
        <p:nvSpPr>
          <p:cNvPr id="357" name="Google Shape;357;p83"/>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8" name="Google Shape;358;p83"/>
          <p:cNvSpPr txBox="1"/>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59" name="Google Shape;359;p83"/>
          <p:cNvSpPr txBox="1"/>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60" name="Google Shape;360;p83"/>
          <p:cNvSpPr txBox="1"/>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361" name="Shape 361"/>
        <p:cNvGrpSpPr/>
        <p:nvPr/>
      </p:nvGrpSpPr>
      <p:grpSpPr>
        <a:xfrm>
          <a:off x="0" y="0"/>
          <a:ext cx="0" cy="0"/>
          <a:chOff x="0" y="0"/>
          <a:chExt cx="0" cy="0"/>
        </a:xfrm>
      </p:grpSpPr>
      <p:sp>
        <p:nvSpPr>
          <p:cNvPr id="362" name="Google Shape;362;p84"/>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3" name="Google Shape;363;p84"/>
          <p:cNvSpPr txBox="1"/>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64" name="Google Shape;364;p84"/>
          <p:cNvSpPr txBox="1"/>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65" name="Google Shape;365;p84"/>
          <p:cNvSpPr txBox="1"/>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366" name="Shape 366"/>
        <p:cNvGrpSpPr/>
        <p:nvPr/>
      </p:nvGrpSpPr>
      <p:grpSpPr>
        <a:xfrm>
          <a:off x="0" y="0"/>
          <a:ext cx="0" cy="0"/>
          <a:chOff x="0" y="0"/>
          <a:chExt cx="0" cy="0"/>
        </a:xfrm>
      </p:grpSpPr>
      <p:sp>
        <p:nvSpPr>
          <p:cNvPr id="367" name="Google Shape;367;p85"/>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8" name="Google Shape;368;p85"/>
          <p:cNvSpPr txBox="1"/>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69" name="Google Shape;369;p85"/>
          <p:cNvSpPr txBox="1"/>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370" name="Shape 370"/>
        <p:cNvGrpSpPr/>
        <p:nvPr/>
      </p:nvGrpSpPr>
      <p:grpSpPr>
        <a:xfrm>
          <a:off x="0" y="0"/>
          <a:ext cx="0" cy="0"/>
          <a:chOff x="0" y="0"/>
          <a:chExt cx="0" cy="0"/>
        </a:xfrm>
      </p:grpSpPr>
      <p:sp>
        <p:nvSpPr>
          <p:cNvPr id="371" name="Google Shape;371;p86"/>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2" name="Google Shape;372;p86"/>
          <p:cNvSpPr txBox="1"/>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73" name="Google Shape;373;p86"/>
          <p:cNvSpPr txBox="1"/>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74" name="Google Shape;374;p86"/>
          <p:cNvSpPr txBox="1"/>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75" name="Google Shape;375;p86"/>
          <p:cNvSpPr txBox="1"/>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47" name="Shape 47"/>
        <p:cNvGrpSpPr/>
        <p:nvPr/>
      </p:nvGrpSpPr>
      <p:grpSpPr>
        <a:xfrm>
          <a:off x="0" y="0"/>
          <a:ext cx="0" cy="0"/>
          <a:chOff x="0" y="0"/>
          <a:chExt cx="0" cy="0"/>
        </a:xfrm>
      </p:grpSpPr>
      <p:sp>
        <p:nvSpPr>
          <p:cNvPr id="48" name="Google Shape;48;p39"/>
          <p:cNvSpPr txBox="1"/>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376" name="Shape 376"/>
        <p:cNvGrpSpPr/>
        <p:nvPr/>
      </p:nvGrpSpPr>
      <p:grpSpPr>
        <a:xfrm>
          <a:off x="0" y="0"/>
          <a:ext cx="0" cy="0"/>
          <a:chOff x="0" y="0"/>
          <a:chExt cx="0" cy="0"/>
        </a:xfrm>
      </p:grpSpPr>
      <p:sp>
        <p:nvSpPr>
          <p:cNvPr id="377" name="Google Shape;377;p87"/>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8" name="Google Shape;378;p87"/>
          <p:cNvSpPr txBox="1"/>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79" name="Google Shape;379;p87"/>
          <p:cNvSpPr txBox="1"/>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80" name="Google Shape;380;p87"/>
          <p:cNvSpPr txBox="1"/>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81" name="Google Shape;381;p87"/>
          <p:cNvSpPr txBox="1"/>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82" name="Google Shape;382;p87"/>
          <p:cNvSpPr txBox="1"/>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83" name="Google Shape;383;p87"/>
          <p:cNvSpPr txBox="1"/>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410" name="Shape 410"/>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411" name="Shape 411"/>
        <p:cNvGrpSpPr/>
        <p:nvPr/>
      </p:nvGrpSpPr>
      <p:grpSpPr>
        <a:xfrm>
          <a:off x="0" y="0"/>
          <a:ext cx="0" cy="0"/>
          <a:chOff x="0" y="0"/>
          <a:chExt cx="0" cy="0"/>
        </a:xfrm>
      </p:grpSpPr>
      <p:sp>
        <p:nvSpPr>
          <p:cNvPr id="412" name="Google Shape;412;p88"/>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3" name="Google Shape;413;p88"/>
          <p:cNvSpPr txBox="1"/>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414" name="Shape 414"/>
        <p:cNvGrpSpPr/>
        <p:nvPr/>
      </p:nvGrpSpPr>
      <p:grpSpPr>
        <a:xfrm>
          <a:off x="0" y="0"/>
          <a:ext cx="0" cy="0"/>
          <a:chOff x="0" y="0"/>
          <a:chExt cx="0" cy="0"/>
        </a:xfrm>
      </p:grpSpPr>
      <p:sp>
        <p:nvSpPr>
          <p:cNvPr id="415" name="Google Shape;415;p89"/>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6" name="Google Shape;416;p89"/>
          <p:cNvSpPr txBox="1"/>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417" name="Shape 417"/>
        <p:cNvGrpSpPr/>
        <p:nvPr/>
      </p:nvGrpSpPr>
      <p:grpSpPr>
        <a:xfrm>
          <a:off x="0" y="0"/>
          <a:ext cx="0" cy="0"/>
          <a:chOff x="0" y="0"/>
          <a:chExt cx="0" cy="0"/>
        </a:xfrm>
      </p:grpSpPr>
      <p:sp>
        <p:nvSpPr>
          <p:cNvPr id="418" name="Google Shape;418;p90"/>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9" name="Google Shape;419;p90"/>
          <p:cNvSpPr txBox="1"/>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20" name="Google Shape;420;p90"/>
          <p:cNvSpPr txBox="1"/>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21" name="Shape 421"/>
        <p:cNvGrpSpPr/>
        <p:nvPr/>
      </p:nvGrpSpPr>
      <p:grpSpPr>
        <a:xfrm>
          <a:off x="0" y="0"/>
          <a:ext cx="0" cy="0"/>
          <a:chOff x="0" y="0"/>
          <a:chExt cx="0" cy="0"/>
        </a:xfrm>
      </p:grpSpPr>
      <p:sp>
        <p:nvSpPr>
          <p:cNvPr id="422" name="Google Shape;422;p91"/>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423" name="Shape 423"/>
        <p:cNvGrpSpPr/>
        <p:nvPr/>
      </p:nvGrpSpPr>
      <p:grpSpPr>
        <a:xfrm>
          <a:off x="0" y="0"/>
          <a:ext cx="0" cy="0"/>
          <a:chOff x="0" y="0"/>
          <a:chExt cx="0" cy="0"/>
        </a:xfrm>
      </p:grpSpPr>
      <p:sp>
        <p:nvSpPr>
          <p:cNvPr id="424" name="Google Shape;424;p92"/>
          <p:cNvSpPr txBox="1"/>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425" name="Shape 425"/>
        <p:cNvGrpSpPr/>
        <p:nvPr/>
      </p:nvGrpSpPr>
      <p:grpSpPr>
        <a:xfrm>
          <a:off x="0" y="0"/>
          <a:ext cx="0" cy="0"/>
          <a:chOff x="0" y="0"/>
          <a:chExt cx="0" cy="0"/>
        </a:xfrm>
      </p:grpSpPr>
      <p:sp>
        <p:nvSpPr>
          <p:cNvPr id="426" name="Google Shape;426;p93"/>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7" name="Google Shape;427;p93"/>
          <p:cNvSpPr txBox="1"/>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28" name="Google Shape;428;p93"/>
          <p:cNvSpPr txBox="1"/>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29" name="Google Shape;429;p93"/>
          <p:cNvSpPr txBox="1"/>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430" name="Shape 430"/>
        <p:cNvGrpSpPr/>
        <p:nvPr/>
      </p:nvGrpSpPr>
      <p:grpSpPr>
        <a:xfrm>
          <a:off x="0" y="0"/>
          <a:ext cx="0" cy="0"/>
          <a:chOff x="0" y="0"/>
          <a:chExt cx="0" cy="0"/>
        </a:xfrm>
      </p:grpSpPr>
      <p:sp>
        <p:nvSpPr>
          <p:cNvPr id="431" name="Google Shape;431;p94"/>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2" name="Google Shape;432;p94"/>
          <p:cNvSpPr txBox="1"/>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33" name="Google Shape;433;p94"/>
          <p:cNvSpPr txBox="1"/>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34" name="Google Shape;434;p94"/>
          <p:cNvSpPr txBox="1"/>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435" name="Shape 435"/>
        <p:cNvGrpSpPr/>
        <p:nvPr/>
      </p:nvGrpSpPr>
      <p:grpSpPr>
        <a:xfrm>
          <a:off x="0" y="0"/>
          <a:ext cx="0" cy="0"/>
          <a:chOff x="0" y="0"/>
          <a:chExt cx="0" cy="0"/>
        </a:xfrm>
      </p:grpSpPr>
      <p:sp>
        <p:nvSpPr>
          <p:cNvPr id="436" name="Google Shape;436;p95"/>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7" name="Google Shape;437;p95"/>
          <p:cNvSpPr txBox="1"/>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38" name="Google Shape;438;p95"/>
          <p:cNvSpPr txBox="1"/>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39" name="Google Shape;439;p95"/>
          <p:cNvSpPr txBox="1"/>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49" name="Shape 49"/>
        <p:cNvGrpSpPr/>
        <p:nvPr/>
      </p:nvGrpSpPr>
      <p:grpSpPr>
        <a:xfrm>
          <a:off x="0" y="0"/>
          <a:ext cx="0" cy="0"/>
          <a:chOff x="0" y="0"/>
          <a:chExt cx="0" cy="0"/>
        </a:xfrm>
      </p:grpSpPr>
      <p:sp>
        <p:nvSpPr>
          <p:cNvPr id="50" name="Google Shape;50;p40"/>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0"/>
          <p:cNvSpPr txBox="1"/>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52" name="Google Shape;52;p40"/>
          <p:cNvSpPr txBox="1"/>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53" name="Google Shape;53;p40"/>
          <p:cNvSpPr txBox="1"/>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440" name="Shape 440"/>
        <p:cNvGrpSpPr/>
        <p:nvPr/>
      </p:nvGrpSpPr>
      <p:grpSpPr>
        <a:xfrm>
          <a:off x="0" y="0"/>
          <a:ext cx="0" cy="0"/>
          <a:chOff x="0" y="0"/>
          <a:chExt cx="0" cy="0"/>
        </a:xfrm>
      </p:grpSpPr>
      <p:sp>
        <p:nvSpPr>
          <p:cNvPr id="441" name="Google Shape;441;p96"/>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2" name="Google Shape;442;p96"/>
          <p:cNvSpPr txBox="1"/>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43" name="Google Shape;443;p96"/>
          <p:cNvSpPr txBox="1"/>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444" name="Shape 444"/>
        <p:cNvGrpSpPr/>
        <p:nvPr/>
      </p:nvGrpSpPr>
      <p:grpSpPr>
        <a:xfrm>
          <a:off x="0" y="0"/>
          <a:ext cx="0" cy="0"/>
          <a:chOff x="0" y="0"/>
          <a:chExt cx="0" cy="0"/>
        </a:xfrm>
      </p:grpSpPr>
      <p:sp>
        <p:nvSpPr>
          <p:cNvPr id="445" name="Google Shape;445;p97"/>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6" name="Google Shape;446;p97"/>
          <p:cNvSpPr txBox="1"/>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47" name="Google Shape;447;p97"/>
          <p:cNvSpPr txBox="1"/>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48" name="Google Shape;448;p97"/>
          <p:cNvSpPr txBox="1"/>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49" name="Google Shape;449;p97"/>
          <p:cNvSpPr txBox="1"/>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450" name="Shape 450"/>
        <p:cNvGrpSpPr/>
        <p:nvPr/>
      </p:nvGrpSpPr>
      <p:grpSpPr>
        <a:xfrm>
          <a:off x="0" y="0"/>
          <a:ext cx="0" cy="0"/>
          <a:chOff x="0" y="0"/>
          <a:chExt cx="0" cy="0"/>
        </a:xfrm>
      </p:grpSpPr>
      <p:sp>
        <p:nvSpPr>
          <p:cNvPr id="451" name="Google Shape;451;p98"/>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2" name="Google Shape;452;p98"/>
          <p:cNvSpPr txBox="1"/>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53" name="Google Shape;453;p98"/>
          <p:cNvSpPr txBox="1"/>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54" name="Google Shape;454;p98"/>
          <p:cNvSpPr txBox="1"/>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55" name="Google Shape;455;p98"/>
          <p:cNvSpPr txBox="1"/>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56" name="Google Shape;456;p98"/>
          <p:cNvSpPr txBox="1"/>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57" name="Google Shape;457;p98"/>
          <p:cNvSpPr txBox="1"/>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54" name="Shape 54"/>
        <p:cNvGrpSpPr/>
        <p:nvPr/>
      </p:nvGrpSpPr>
      <p:grpSpPr>
        <a:xfrm>
          <a:off x="0" y="0"/>
          <a:ext cx="0" cy="0"/>
          <a:chOff x="0" y="0"/>
          <a:chExt cx="0" cy="0"/>
        </a:xfrm>
      </p:grpSpPr>
      <p:sp>
        <p:nvSpPr>
          <p:cNvPr id="55" name="Google Shape;55;p41"/>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1"/>
          <p:cNvSpPr txBox="1"/>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57" name="Google Shape;57;p41"/>
          <p:cNvSpPr txBox="1"/>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58" name="Google Shape;58;p41"/>
          <p:cNvSpPr txBox="1"/>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59" name="Shape 59"/>
        <p:cNvGrpSpPr/>
        <p:nvPr/>
      </p:nvGrpSpPr>
      <p:grpSpPr>
        <a:xfrm>
          <a:off x="0" y="0"/>
          <a:ext cx="0" cy="0"/>
          <a:chOff x="0" y="0"/>
          <a:chExt cx="0" cy="0"/>
        </a:xfrm>
      </p:grpSpPr>
      <p:sp>
        <p:nvSpPr>
          <p:cNvPr id="60" name="Google Shape;60;p42"/>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2"/>
          <p:cNvSpPr txBox="1"/>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62" name="Google Shape;62;p42"/>
          <p:cNvSpPr txBox="1"/>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63" name="Google Shape;63;p42"/>
          <p:cNvSpPr txBox="1"/>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3" Type="http://schemas.openxmlformats.org/officeDocument/2006/relationships/theme" Target="../theme/theme5.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3" Type="http://schemas.openxmlformats.org/officeDocument/2006/relationships/theme" Target="../theme/theme6.xml"/><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9"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2" name="Google Shape;32;p21"/>
          <p:cNvSpPr txBox="1"/>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3" name="Google Shape;33;p21"/>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82"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5" name="Google Shape;105;p24"/>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 name="Google Shape;106;p24"/>
          <p:cNvSpPr txBox="1"/>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55"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panose="020B0604020202020204"/>
              <a:buNone/>
            </a:pPr>
            <a:r>
              <a:rPr lang="en-US" sz="300" b="0" i="0" u="none" strike="noStrike" cap="non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600"/>
              <a:buFont typeface="Arial" panose="020B0604020202020204"/>
              <a:buNone/>
            </a:pPr>
            <a:r>
              <a:rPr lang="en-US" sz="600" b="0" i="0" u="none" strike="noStrike" cap="non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ibaotu.com</a:t>
            </a:r>
            <a:endParaRPr sz="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79" name="Google Shape;179;p26"/>
          <p:cNvSpPr txBox="1"/>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0" name="Google Shape;180;p26"/>
          <p:cNvSpPr txBox="1"/>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1" name="Google Shape;181;p26"/>
          <p:cNvSpPr txBox="1"/>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2" name="Google Shape;182;p26"/>
          <p:cNvSpPr txBox="1"/>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3" name="Google Shape;183;p26"/>
          <p:cNvSpPr txBox="1"/>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ctr" rtl="0">
              <a:spcBef>
                <a:spcPts val="0"/>
              </a:spcBef>
              <a:spcAft>
                <a:spcPts val="0"/>
              </a:spcAft>
              <a:buNone/>
            </a:pPr>
            <a:fld id="{00000000-1234-1234-1234-123412341234}" type="slidenum">
              <a:rPr lang="en-US"/>
            </a:fld>
            <a:endParaRPr i="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4" name="Google Shape;184;p26"/>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33" name="Shape 233"/>
        <p:cNvGrpSpPr/>
        <p:nvPr/>
      </p:nvGrpSpPr>
      <p:grpSpPr>
        <a:xfrm>
          <a:off x="0" y="0"/>
          <a:ext cx="0" cy="0"/>
          <a:chOff x="0" y="0"/>
          <a:chExt cx="0" cy="0"/>
        </a:xfrm>
      </p:grpSpPr>
      <p:sp>
        <p:nvSpPr>
          <p:cNvPr id="234" name="Google Shape;234;p29"/>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panose="020B0604020202020204"/>
              <a:buNone/>
            </a:pPr>
            <a:r>
              <a:rPr lang="en-US" sz="300" b="0" i="0" u="none" strike="noStrike" cap="non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600"/>
              <a:buFont typeface="Arial" panose="020B0604020202020204"/>
              <a:buNone/>
            </a:pPr>
            <a:r>
              <a:rPr lang="en-US" sz="600" b="0" i="0" u="none" strike="noStrike" cap="non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ibaotu.com</a:t>
            </a:r>
            <a:endParaRPr sz="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35" name="Google Shape;235;p29"/>
          <p:cNvGrpSpPr/>
          <p:nvPr/>
        </p:nvGrpSpPr>
        <p:grpSpPr>
          <a:xfrm>
            <a:off x="0" y="379800"/>
            <a:ext cx="1946160" cy="553320"/>
            <a:chOff x="0" y="379800"/>
            <a:chExt cx="1946160" cy="553320"/>
          </a:xfrm>
        </p:grpSpPr>
        <p:sp>
          <p:nvSpPr>
            <p:cNvPr id="236" name="Google Shape;236;p29"/>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7" name="Google Shape;237;p29"/>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238" name="Google Shape;238;p29"/>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9" name="Google Shape;239;p29"/>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40" name="Google Shape;240;p29"/>
          <p:cNvGrpSpPr/>
          <p:nvPr/>
        </p:nvGrpSpPr>
        <p:grpSpPr>
          <a:xfrm>
            <a:off x="0" y="379440"/>
            <a:ext cx="1123200" cy="553680"/>
            <a:chOff x="0" y="379440"/>
            <a:chExt cx="1123200" cy="553680"/>
          </a:xfrm>
        </p:grpSpPr>
        <p:grpSp>
          <p:nvGrpSpPr>
            <p:cNvPr id="241" name="Google Shape;241;p29"/>
            <p:cNvGrpSpPr/>
            <p:nvPr/>
          </p:nvGrpSpPr>
          <p:grpSpPr>
            <a:xfrm>
              <a:off x="0" y="379440"/>
              <a:ext cx="481320" cy="553680"/>
              <a:chOff x="0" y="379440"/>
              <a:chExt cx="481320" cy="553680"/>
            </a:xfrm>
          </p:grpSpPr>
          <p:sp>
            <p:nvSpPr>
              <p:cNvPr id="242" name="Google Shape;242;p29"/>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3" name="Google Shape;243;p29"/>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4" name="Google Shape;244;p29"/>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5" name="Google Shape;245;p29"/>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46" name="Google Shape;246;p29"/>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7" name="Google Shape;247;p29"/>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8" name="Google Shape;248;p29"/>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9" name="Google Shape;249;p29"/>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29"/>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 name="Google Shape;251;p29"/>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p29"/>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3" name="Google Shape;253;p29"/>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54" name="Google Shape;254;p29"/>
          <p:cNvGrpSpPr/>
          <p:nvPr/>
        </p:nvGrpSpPr>
        <p:grpSpPr>
          <a:xfrm>
            <a:off x="0" y="6706080"/>
            <a:ext cx="12191760" cy="150120"/>
            <a:chOff x="0" y="6706080"/>
            <a:chExt cx="12191760" cy="150120"/>
          </a:xfrm>
        </p:grpSpPr>
        <p:sp>
          <p:nvSpPr>
            <p:cNvPr id="255" name="Google Shape;255;p29"/>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6" name="Google Shape;256;p29"/>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57" name="Google Shape;257;p29"/>
          <p:cNvSpPr txBox="1"/>
          <p:nvPr>
            <p:ph type="body" idx="1"/>
          </p:nvPr>
        </p:nvSpPr>
        <p:spPr>
          <a:xfrm>
            <a:off x="5406480" y="1606680"/>
            <a:ext cx="3187800" cy="20664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8" name="Google Shape;258;p29"/>
          <p:cNvSpPr txBox="1"/>
          <p:nvPr>
            <p:ph type="body" idx="2"/>
          </p:nvPr>
        </p:nvSpPr>
        <p:spPr>
          <a:xfrm>
            <a:off x="5406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9" name="Google Shape;259;p29"/>
          <p:cNvSpPr txBox="1"/>
          <p:nvPr>
            <p:ph type="body" idx="3"/>
          </p:nvPr>
        </p:nvSpPr>
        <p:spPr>
          <a:xfrm>
            <a:off x="7161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0" name="Google Shape;260;p29"/>
          <p:cNvSpPr txBox="1"/>
          <p:nvPr>
            <p:ph type="body" idx="4"/>
          </p:nvPr>
        </p:nvSpPr>
        <p:spPr>
          <a:xfrm>
            <a:off x="8904240" y="1606680"/>
            <a:ext cx="2080440" cy="44060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1" name="Google Shape;261;p29"/>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10" name="Shape 310"/>
        <p:cNvGrpSpPr/>
        <p:nvPr/>
      </p:nvGrpSpPr>
      <p:grpSpPr>
        <a:xfrm>
          <a:off x="0" y="0"/>
          <a:ext cx="0" cy="0"/>
          <a:chOff x="0" y="0"/>
          <a:chExt cx="0" cy="0"/>
        </a:xfrm>
      </p:grpSpPr>
      <p:sp>
        <p:nvSpPr>
          <p:cNvPr id="311" name="Google Shape;311;p31"/>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panose="020B0604020202020204"/>
              <a:buNone/>
            </a:pPr>
            <a:r>
              <a:rPr lang="en-US" sz="300" b="0" i="0" u="none" strike="noStrike" cap="non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600"/>
              <a:buFont typeface="Arial" panose="020B0604020202020204"/>
              <a:buNone/>
            </a:pPr>
            <a:r>
              <a:rPr lang="en-US" sz="600" b="0" i="0" u="none" strike="noStrike" cap="non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ibaotu.com</a:t>
            </a:r>
            <a:endParaRPr sz="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312" name="Google Shape;312;p31"/>
          <p:cNvGrpSpPr/>
          <p:nvPr/>
        </p:nvGrpSpPr>
        <p:grpSpPr>
          <a:xfrm>
            <a:off x="0" y="379800"/>
            <a:ext cx="1946160" cy="553320"/>
            <a:chOff x="0" y="379800"/>
            <a:chExt cx="1946160" cy="553320"/>
          </a:xfrm>
        </p:grpSpPr>
        <p:sp>
          <p:nvSpPr>
            <p:cNvPr id="313" name="Google Shape;313;p3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4" name="Google Shape;314;p3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15" name="Google Shape;315;p3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6" name="Google Shape;316;p3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17" name="Google Shape;317;p31"/>
          <p:cNvGrpSpPr/>
          <p:nvPr/>
        </p:nvGrpSpPr>
        <p:grpSpPr>
          <a:xfrm>
            <a:off x="0" y="379440"/>
            <a:ext cx="1123200" cy="553680"/>
            <a:chOff x="0" y="379440"/>
            <a:chExt cx="1123200" cy="553680"/>
          </a:xfrm>
        </p:grpSpPr>
        <p:grpSp>
          <p:nvGrpSpPr>
            <p:cNvPr id="318" name="Google Shape;318;p31"/>
            <p:cNvGrpSpPr/>
            <p:nvPr/>
          </p:nvGrpSpPr>
          <p:grpSpPr>
            <a:xfrm>
              <a:off x="0" y="379440"/>
              <a:ext cx="481320" cy="553680"/>
              <a:chOff x="0" y="379440"/>
              <a:chExt cx="481320" cy="553680"/>
            </a:xfrm>
          </p:grpSpPr>
          <p:sp>
            <p:nvSpPr>
              <p:cNvPr id="319" name="Google Shape;319;p3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0" name="Google Shape;320;p3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1" name="Google Shape;321;p3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2" name="Google Shape;322;p3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23" name="Google Shape;323;p3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4" name="Google Shape;324;p3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5" name="Google Shape;325;p3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6" name="Google Shape;326;p3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7" name="Google Shape;327;p3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8" name="Google Shape;328;p3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9" name="Google Shape;329;p3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0" name="Google Shape;330;p3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31" name="Google Shape;331;p31"/>
          <p:cNvGrpSpPr/>
          <p:nvPr/>
        </p:nvGrpSpPr>
        <p:grpSpPr>
          <a:xfrm>
            <a:off x="0" y="6706080"/>
            <a:ext cx="12191760" cy="150120"/>
            <a:chOff x="0" y="6706080"/>
            <a:chExt cx="12191760" cy="150120"/>
          </a:xfrm>
        </p:grpSpPr>
        <p:sp>
          <p:nvSpPr>
            <p:cNvPr id="332" name="Google Shape;332;p3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3" name="Google Shape;333;p3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34" name="Google Shape;334;p31"/>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35" name="Google Shape;335;p31"/>
          <p:cNvSpPr txBox="1"/>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84"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panose="020B0604020202020204"/>
              <a:buNone/>
            </a:pPr>
            <a:r>
              <a:rPr lang="en-US" sz="300" b="0" i="0" u="none" strike="noStrike" cap="non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600"/>
              <a:buFont typeface="Arial" panose="020B0604020202020204"/>
              <a:buNone/>
            </a:pPr>
            <a:r>
              <a:rPr lang="en-US" sz="600" b="0" i="0" u="none" strike="noStrike" cap="non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ibaotu.com</a:t>
            </a:r>
            <a:endParaRPr sz="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08" name="Google Shape;408;p33"/>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09" name="Google Shape;409;p33"/>
          <p:cNvSpPr txBox="1"/>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61.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1.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1.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4.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1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5.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5.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62" name="Shape 462"/>
        <p:cNvGrpSpPr/>
        <p:nvPr/>
      </p:nvGrpSpPr>
      <p:grpSpPr>
        <a:xfrm>
          <a:off x="0" y="0"/>
          <a:ext cx="0" cy="0"/>
          <a:chOff x="0" y="0"/>
          <a:chExt cx="0" cy="0"/>
        </a:xfrm>
      </p:grpSpPr>
      <p:sp>
        <p:nvSpPr>
          <p:cNvPr id="463" name="Google Shape;463;p1"/>
          <p:cNvSpPr txBox="1"/>
          <p:nvPr/>
        </p:nvSpPr>
        <p:spPr>
          <a:xfrm>
            <a:off x="3142376" y="2196937"/>
            <a:ext cx="7319632" cy="9207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panose="020B0604020202020204"/>
              <a:buNone/>
            </a:pPr>
            <a:r>
              <a:rPr lang="vi-VN" sz="5400" b="1" i="0" u="none" strike="noStrike" cap="none">
                <a:solidFill>
                  <a:srgbClr val="ED1C2A"/>
                </a:solidFill>
                <a:latin typeface="Arial" panose="020B0604020202020204"/>
                <a:ea typeface="Arial" panose="020B0604020202020204"/>
                <a:cs typeface="Arial" panose="020B0604020202020204"/>
                <a:sym typeface="Arial" panose="020B0604020202020204"/>
              </a:rPr>
              <a:t>ĐỀ TÀI SINH </a:t>
            </a:r>
            <a:r>
              <a:rPr lang="vi-VN" sz="5400" b="1" i="0" u="none" strike="noStrike" cap="none">
                <a:solidFill>
                  <a:srgbClr val="ED1C2A"/>
                </a:solidFill>
                <a:latin typeface="Arial" panose="020B0604020202020204"/>
                <a:ea typeface="Arial" panose="020B0604020202020204"/>
                <a:cs typeface="Arial" panose="020B0604020202020204"/>
                <a:sym typeface="Arial" panose="020B0604020202020204"/>
              </a:rPr>
              <a:t>VIÊN </a:t>
            </a:r>
            <a:endParaRPr lang="vi-VN" sz="5400" b="1" i="0" u="none" strike="noStrike" cap="none">
              <a:solidFill>
                <a:srgbClr val="ED1C2A"/>
              </a:solidFill>
              <a:latin typeface="Arial" panose="020B0604020202020204"/>
              <a:ea typeface="Arial" panose="020B0604020202020204"/>
              <a:cs typeface="Arial" panose="020B0604020202020204"/>
              <a:sym typeface="Arial" panose="020B0604020202020204"/>
            </a:endParaRPr>
          </a:p>
        </p:txBody>
      </p:sp>
      <p:sp>
        <p:nvSpPr>
          <p:cNvPr id="464" name="Google Shape;464;p1"/>
          <p:cNvSpPr txBox="1"/>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Đề tài sinh viên </a:t>
            </a: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65" name="Google Shape;465;p1"/>
          <p:cNvSpPr txBox="1"/>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Khoa</a:t>
            </a:r>
            <a:r>
              <a:rPr lang="vi-VN" alt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 kỹ thuật điện tử </a:t>
            </a:r>
            <a:r>
              <a:rPr lang="vi-VN" alt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I</a:t>
            </a:r>
            <a:endParaRPr lang="vi-VN" alt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67" name="Google Shape;467;p1"/>
          <p:cNvSpPr txBox="1"/>
          <p:nvPr/>
        </p:nvSpPr>
        <p:spPr>
          <a:xfrm>
            <a:off x="1570348" y="5125890"/>
            <a:ext cx="8511246" cy="52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chemeClr val="dk1"/>
                </a:solidFill>
                <a:latin typeface="Arial" panose="020B0604020202020204"/>
                <a:ea typeface="Arial" panose="020B0604020202020204"/>
                <a:cs typeface="Arial" panose="020B0604020202020204"/>
                <a:sym typeface="Arial" panose="020B0604020202020204"/>
              </a:rPr>
              <a:t>GVHD:</a:t>
            </a:r>
            <a:r>
              <a:rPr lang="vi-VN" altLang="en-US" sz="2800" b="1" i="0" u="none" strike="noStrike" cap="none">
                <a:solidFill>
                  <a:schemeClr val="dk1"/>
                </a:solidFill>
                <a:latin typeface="Arial" panose="020B0604020202020204"/>
                <a:ea typeface="Arial" panose="020B0604020202020204"/>
                <a:cs typeface="Arial" panose="020B0604020202020204"/>
                <a:sym typeface="Arial" panose="020B0604020202020204"/>
              </a:rPr>
              <a:t> EMBEDEDD AIOT LAB</a:t>
            </a:r>
            <a:r>
              <a:rPr lang="en-US" sz="2800" b="1"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68" name="Google Shape;468;p1"/>
          <p:cNvSpPr txBox="1"/>
          <p:nvPr/>
        </p:nvSpPr>
        <p:spPr>
          <a:xfrm>
            <a:off x="1570496" y="3402389"/>
            <a:ext cx="8497869" cy="13823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chemeClr val="dk1"/>
                </a:solidFill>
                <a:latin typeface="Arial" panose="020B0604020202020204"/>
                <a:ea typeface="Arial" panose="020B0604020202020204"/>
                <a:cs typeface="Arial" panose="020B0604020202020204"/>
                <a:sym typeface="Arial" panose="020B0604020202020204"/>
              </a:rPr>
              <a:t>Sinh viên thực hiện:Tạ Văn Thành </a:t>
            </a:r>
            <a:endParaRPr lang="en-US"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800"/>
              <a:buFont typeface="Arial" panose="020B0604020202020204"/>
              <a:buNone/>
            </a:pPr>
            <a:r>
              <a:rPr lang="vi-VN" altLang="en-US" sz="2800" b="1" i="0" u="none" strike="noStrike" cap="none">
                <a:solidFill>
                  <a:schemeClr val="dk1"/>
                </a:solidFill>
                <a:latin typeface="Arial" panose="020B0604020202020204"/>
                <a:ea typeface="Arial" panose="020B0604020202020204"/>
                <a:cs typeface="Arial" panose="020B0604020202020204"/>
                <a:sym typeface="Arial" panose="020B0604020202020204"/>
              </a:rPr>
              <a:t>                                   Nguyễn Kim Hoàng </a:t>
            </a:r>
            <a:endParaRPr lang="vi-VN" altLang="en-US"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800"/>
              <a:buFont typeface="Arial" panose="020B0604020202020204"/>
              <a:buNone/>
            </a:pPr>
            <a:r>
              <a:rPr lang="vi-VN" altLang="en-US" sz="2800" b="1" i="0" u="none" strike="noStrike" cap="none">
                <a:solidFill>
                  <a:schemeClr val="dk1"/>
                </a:solidFill>
                <a:latin typeface="Arial" panose="020B0604020202020204"/>
                <a:ea typeface="Arial" panose="020B0604020202020204"/>
                <a:cs typeface="Arial" panose="020B0604020202020204"/>
                <a:sym typeface="Arial" panose="020B0604020202020204"/>
              </a:rPr>
              <a:t>                                   Lê Trọng Mạnh</a:t>
            </a:r>
            <a:endParaRPr lang="vi-VN" altLang="en-US"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69" name="Google Shape;469;p1"/>
          <p:cNvSpPr txBox="1"/>
          <p:nvPr/>
        </p:nvSpPr>
        <p:spPr>
          <a:xfrm>
            <a:off x="4114800" y="6270461"/>
            <a:ext cx="4457699" cy="36703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800" b="0" i="1" u="none" strike="noStrike" cap="none">
                <a:solidFill>
                  <a:srgbClr val="595959"/>
                </a:solidFill>
                <a:latin typeface="Times New Roman" panose="02020603050405020304"/>
                <a:ea typeface="Times New Roman" panose="02020603050405020304"/>
                <a:cs typeface="Times New Roman" panose="02020603050405020304"/>
                <a:sym typeface="Times New Roman" panose="02020603050405020304"/>
              </a:rPr>
              <a:t>Hà Nội, ngày 2</a:t>
            </a:r>
            <a:r>
              <a:rPr lang="vi-VN" altLang="en-US" sz="1800" b="0" i="1" u="none" strike="noStrike" cap="none">
                <a:solidFill>
                  <a:srgbClr val="595959"/>
                </a:solidFill>
                <a:latin typeface="Times New Roman" panose="02020603050405020304"/>
                <a:ea typeface="Times New Roman" panose="02020603050405020304"/>
                <a:cs typeface="Times New Roman" panose="02020603050405020304"/>
                <a:sym typeface="Times New Roman" panose="02020603050405020304"/>
              </a:rPr>
              <a:t>4</a:t>
            </a:r>
            <a:r>
              <a:rPr lang="en-US" sz="1800" b="0" i="1" u="none" strike="noStrike" cap="none">
                <a:solidFill>
                  <a:srgbClr val="595959"/>
                </a:solidFill>
                <a:latin typeface="Times New Roman" panose="02020603050405020304"/>
                <a:ea typeface="Times New Roman" panose="02020603050405020304"/>
                <a:cs typeface="Times New Roman" panose="02020603050405020304"/>
                <a:sym typeface="Times New Roman" panose="02020603050405020304"/>
              </a:rPr>
              <a:t> tháng </a:t>
            </a:r>
            <a:r>
              <a:rPr lang="vi-VN" altLang="en-US" sz="1800" b="0" i="1" u="none" strike="noStrike" cap="none">
                <a:solidFill>
                  <a:srgbClr val="595959"/>
                </a:solidFill>
                <a:latin typeface="Times New Roman" panose="02020603050405020304"/>
                <a:ea typeface="Times New Roman" panose="02020603050405020304"/>
                <a:cs typeface="Times New Roman" panose="02020603050405020304"/>
                <a:sym typeface="Times New Roman" panose="02020603050405020304"/>
              </a:rPr>
              <a:t>8</a:t>
            </a:r>
            <a:r>
              <a:rPr lang="en-US" sz="1800" b="0" i="1" u="none" strike="noStrike" cap="none">
                <a:solidFill>
                  <a:srgbClr val="595959"/>
                </a:solidFill>
                <a:latin typeface="Times New Roman" panose="02020603050405020304"/>
                <a:ea typeface="Times New Roman" panose="02020603050405020304"/>
                <a:cs typeface="Times New Roman" panose="02020603050405020304"/>
                <a:sym typeface="Times New Roman" panose="02020603050405020304"/>
              </a:rPr>
              <a:t> năm 202</a:t>
            </a:r>
            <a:r>
              <a:rPr lang="vi-VN" altLang="en-US" sz="1800" b="0" i="1" u="none" strike="noStrike" cap="none">
                <a:solidFill>
                  <a:srgbClr val="595959"/>
                </a:solidFill>
                <a:latin typeface="Times New Roman" panose="02020603050405020304"/>
                <a:ea typeface="Times New Roman" panose="02020603050405020304"/>
                <a:cs typeface="Times New Roman" panose="02020603050405020304"/>
                <a:sym typeface="Times New Roman" panose="02020603050405020304"/>
              </a:rPr>
              <a:t>4</a:t>
            </a:r>
            <a:endParaRPr lang="vi-VN" altLang="en-US" sz="1800" b="0" i="1" u="none" strike="noStrike" cap="none">
              <a:solidFill>
                <a:srgbClr val="595959"/>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70" name="Google Shape;470;p1"/>
          <p:cNvSpPr/>
          <p:nvPr/>
        </p:nvSpPr>
        <p:spPr>
          <a:xfrm>
            <a:off x="1219200" y="284909"/>
            <a:ext cx="11437818" cy="58229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vi-VN" sz="3200" b="1" i="0" u="none" strike="noStrike" cap="none">
                <a:solidFill>
                  <a:srgbClr val="0070C0"/>
                </a:solidFill>
                <a:latin typeface="Arial" panose="020B0604020202020204"/>
                <a:ea typeface="Arial" panose="020B0604020202020204"/>
                <a:cs typeface="Arial" panose="020B0604020202020204"/>
                <a:sym typeface="Arial" panose="020B0604020202020204"/>
              </a:rPr>
              <a:t>HỌC VIỆN CÔNG NGHỆ BƯU CHÍNH VIỄN THÔNG </a:t>
            </a:r>
            <a:endParaRPr lang="vi-VN" sz="3200" b="1" i="0" u="none" strike="noStrike" cap="none">
              <a:solidFill>
                <a:srgbClr val="0070C0"/>
              </a:solidFill>
              <a:latin typeface="Arial" panose="020B0604020202020204"/>
              <a:ea typeface="Arial" panose="020B0604020202020204"/>
              <a:cs typeface="Arial" panose="020B0604020202020204"/>
              <a:sym typeface="Arial" panose="020B0604020202020204"/>
            </a:endParaRPr>
          </a:p>
        </p:txBody>
      </p:sp>
      <p:sp>
        <p:nvSpPr>
          <p:cNvPr id="471" name="Google Shape;471;p1"/>
          <p:cNvSpPr/>
          <p:nvPr/>
        </p:nvSpPr>
        <p:spPr>
          <a:xfrm>
            <a:off x="3720298" y="974009"/>
            <a:ext cx="5965096" cy="520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chemeClr val="accent4"/>
                </a:solidFill>
                <a:latin typeface="Arial" panose="020B0604020202020204"/>
                <a:ea typeface="Arial" panose="020B0604020202020204"/>
                <a:cs typeface="Arial" panose="020B0604020202020204"/>
                <a:sym typeface="Arial" panose="020B0604020202020204"/>
              </a:rPr>
              <a:t>KHOA </a:t>
            </a:r>
            <a:r>
              <a:rPr lang="vi-VN" altLang="en-US" sz="2800" b="1" i="0" u="none" strike="noStrike" cap="none">
                <a:solidFill>
                  <a:schemeClr val="accent4"/>
                </a:solidFill>
                <a:latin typeface="Arial" panose="020B0604020202020204"/>
                <a:ea typeface="Arial" panose="020B0604020202020204"/>
                <a:cs typeface="Arial" panose="020B0604020202020204"/>
                <a:sym typeface="Arial" panose="020B0604020202020204"/>
              </a:rPr>
              <a:t>KỸ THUẬT ĐIỆN TỬ </a:t>
            </a:r>
            <a:r>
              <a:rPr lang="vi-VN" altLang="en-US" sz="2800" b="1" i="0" u="none" strike="noStrike" cap="none">
                <a:solidFill>
                  <a:schemeClr val="accent4"/>
                </a:solidFill>
                <a:latin typeface="Arial" panose="020B0604020202020204"/>
                <a:ea typeface="Arial" panose="020B0604020202020204"/>
                <a:cs typeface="Arial" panose="020B0604020202020204"/>
                <a:sym typeface="Arial" panose="020B0604020202020204"/>
              </a:rPr>
              <a:t>I</a:t>
            </a:r>
            <a:endParaRPr lang="vi-VN" altLang="en-US" sz="2800" b="1" i="0" u="none" strike="noStrike" cap="none">
              <a:solidFill>
                <a:schemeClr val="accent4"/>
              </a:solidFill>
              <a:latin typeface="Arial" panose="020B0604020202020204"/>
              <a:ea typeface="Arial" panose="020B0604020202020204"/>
              <a:cs typeface="Arial" panose="020B0604020202020204"/>
              <a:sym typeface="Arial" panose="020B0604020202020204"/>
            </a:endParaRPr>
          </a:p>
        </p:txBody>
      </p:sp>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74" name="Google Shape;474;p1"/>
          <p:cNvSpPr/>
          <p:nvPr/>
        </p:nvSpPr>
        <p:spPr>
          <a:xfrm>
            <a:off x="1103035" y="3507109"/>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 name="Picture 2"/>
          <p:cNvPicPr/>
          <p:nvPr/>
        </p:nvPicPr>
        <p:blipFill>
          <a:blip r:embed="rId1"/>
        </p:blipFill>
        <p:spPr>
          <a:xfrm>
            <a:off x="304800" y="381000"/>
            <a:ext cx="1686560" cy="1671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20" name="Shape 720"/>
        <p:cNvGrpSpPr/>
        <p:nvPr/>
      </p:nvGrpSpPr>
      <p:grpSpPr>
        <a:xfrm>
          <a:off x="0" y="0"/>
          <a:ext cx="0" cy="0"/>
          <a:chOff x="0" y="0"/>
          <a:chExt cx="0" cy="0"/>
        </a:xfrm>
      </p:grpSpPr>
      <p:grpSp>
        <p:nvGrpSpPr>
          <p:cNvPr id="721" name="Google Shape;721;p10"/>
          <p:cNvGrpSpPr/>
          <p:nvPr/>
        </p:nvGrpSpPr>
        <p:grpSpPr>
          <a:xfrm>
            <a:off x="2386080" y="0"/>
            <a:ext cx="3314880" cy="6857640"/>
            <a:chOff x="2386080" y="0"/>
            <a:chExt cx="3314880" cy="6857640"/>
          </a:xfrm>
        </p:grpSpPr>
        <p:sp>
          <p:nvSpPr>
            <p:cNvPr id="722" name="Google Shape;722;p10"/>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3" name="Google Shape;723;p10"/>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4" name="Google Shape;724;p10"/>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5" name="Google Shape;725;p10"/>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6" name="Google Shape;726;p10"/>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7" name="Google Shape;727;p10"/>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8" name="Google Shape;728;p10"/>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9" name="Google Shape;729;p10"/>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0" name="Google Shape;730;p10"/>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1" name="Google Shape;731;p10"/>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2" name="Google Shape;732;p10"/>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3" name="Google Shape;733;p10"/>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734" name="Google Shape;734;p10"/>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panose="020B0604020202020204"/>
              <a:buNone/>
            </a:pPr>
            <a:r>
              <a:rPr lang="en-US" sz="4800" b="1" i="1" u="none" strike="noStrike" cap="none">
                <a:solidFill>
                  <a:srgbClr val="FF3737"/>
                </a:solidFill>
                <a:latin typeface="Calibri" panose="020F0502020204030204"/>
                <a:ea typeface="Calibri" panose="020F0502020204030204"/>
                <a:cs typeface="Calibri" panose="020F0502020204030204"/>
                <a:sym typeface="Calibri" panose="020F0502020204030204"/>
              </a:rPr>
              <a:t>Phần 02 :</a:t>
            </a:r>
            <a:endParaRPr sz="4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735" name="Google Shape;735;p10"/>
          <p:cNvGrpSpPr/>
          <p:nvPr/>
        </p:nvGrpSpPr>
        <p:grpSpPr>
          <a:xfrm>
            <a:off x="5867401" y="2495347"/>
            <a:ext cx="4937098" cy="2914853"/>
            <a:chOff x="5894486" y="1770109"/>
            <a:chExt cx="5259520" cy="365051"/>
          </a:xfrm>
        </p:grpSpPr>
        <p:sp>
          <p:nvSpPr>
            <p:cNvPr id="736" name="Google Shape;736;p10"/>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panose="020B0604020202020204"/>
                <a:buNone/>
              </a:pPr>
              <a:r>
                <a:rPr lang="en-US" sz="6000" b="0" i="0" u="none" strike="noStrike" cap="none">
                  <a:solidFill>
                    <a:schemeClr val="dk1"/>
                  </a:solidFill>
                  <a:latin typeface="Arial" panose="020B0604020202020204"/>
                  <a:ea typeface="Arial" panose="020B0604020202020204"/>
                  <a:cs typeface="Arial" panose="020B0604020202020204"/>
                  <a:sym typeface="Arial" panose="020B0604020202020204"/>
                </a:rPr>
                <a:t>MỤC TIÊU CỦA</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6000"/>
                <a:buFont typeface="Arial" panose="020B0604020202020204"/>
                <a:buNone/>
              </a:pPr>
              <a:r>
                <a:rPr lang="en-US" sz="6000" b="0" i="0" u="none" strike="noStrike" cap="none">
                  <a:solidFill>
                    <a:schemeClr val="dk1"/>
                  </a:solidFill>
                  <a:latin typeface="Arial" panose="020B0604020202020204"/>
                  <a:ea typeface="Arial" panose="020B0604020202020204"/>
                  <a:cs typeface="Arial" panose="020B0604020202020204"/>
                  <a:sym typeface="Arial" panose="020B0604020202020204"/>
                </a:rPr>
                <a:t> ĐỀ TÀI</a:t>
              </a:r>
              <a:endParaRPr sz="6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37" name="Google Shape;737;p10"/>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1" u="none" strike="noStrike" cap="none">
                  <a:solidFill>
                    <a:srgbClr val="FFFFFF"/>
                  </a:solidFill>
                  <a:latin typeface="Calibri" panose="020F0502020204030204"/>
                  <a:ea typeface="Calibri" panose="020F0502020204030204"/>
                  <a:cs typeface="Calibri" panose="020F0502020204030204"/>
                  <a:sym typeface="Calibri" panose="020F0502020204030204"/>
                </a:rPr>
                <a:t>1</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738" name="Google Shape;738;p10"/>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9" name="Google Shape;739;p1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44" name="Shape 744"/>
        <p:cNvGrpSpPr/>
        <p:nvPr/>
      </p:nvGrpSpPr>
      <p:grpSpPr>
        <a:xfrm>
          <a:off x="0" y="0"/>
          <a:ext cx="0" cy="0"/>
          <a:chOff x="0" y="0"/>
          <a:chExt cx="0" cy="0"/>
        </a:xfrm>
      </p:grpSpPr>
      <p:grpSp>
        <p:nvGrpSpPr>
          <p:cNvPr id="745" name="Google Shape;745;p11"/>
          <p:cNvGrpSpPr/>
          <p:nvPr/>
        </p:nvGrpSpPr>
        <p:grpSpPr>
          <a:xfrm>
            <a:off x="1447489" y="1909742"/>
            <a:ext cx="3004031" cy="2711475"/>
            <a:chOff x="1132443" y="1646005"/>
            <a:chExt cx="4613157" cy="4662275"/>
          </a:xfrm>
        </p:grpSpPr>
        <p:sp>
          <p:nvSpPr>
            <p:cNvPr id="746" name="Google Shape;746;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7" name="Google Shape;747;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8" name="Google Shape;748;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9" name="Google Shape;749;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0" name="Google Shape;750;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1" name="Google Shape;751;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2" name="Google Shape;752;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3" name="Google Shape;753;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4" name="Google Shape;754;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755" name="Google Shape;755;p11"/>
            <p:cNvGrpSpPr/>
            <p:nvPr/>
          </p:nvGrpSpPr>
          <p:grpSpPr>
            <a:xfrm>
              <a:off x="1132443" y="1646005"/>
              <a:ext cx="2387981" cy="2449707"/>
              <a:chOff x="1132443" y="1646005"/>
              <a:chExt cx="2387981" cy="2449707"/>
            </a:xfrm>
          </p:grpSpPr>
          <p:sp>
            <p:nvSpPr>
              <p:cNvPr id="756" name="Google Shape;756;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7" name="Google Shape;757;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8" name="Google Shape;758;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9" name="Google Shape;759;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760" name="Google Shape;760;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61" name="Google Shape;761;p11"/>
          <p:cNvGrpSpPr/>
          <p:nvPr/>
        </p:nvGrpSpPr>
        <p:grpSpPr>
          <a:xfrm>
            <a:off x="6397579" y="5147413"/>
            <a:ext cx="524880" cy="492840"/>
            <a:chOff x="6517080" y="5463720"/>
            <a:chExt cx="524880" cy="492840"/>
          </a:xfrm>
        </p:grpSpPr>
        <p:sp>
          <p:nvSpPr>
            <p:cNvPr id="762" name="Google Shape;762;p11"/>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3" name="Google Shape;763;p11"/>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64" name="Google Shape;764;p11"/>
          <p:cNvGrpSpPr/>
          <p:nvPr/>
        </p:nvGrpSpPr>
        <p:grpSpPr>
          <a:xfrm>
            <a:off x="7179499" y="3271093"/>
            <a:ext cx="3785400" cy="1625541"/>
            <a:chOff x="7299000" y="3587400"/>
            <a:chExt cx="3785400" cy="1625541"/>
          </a:xfrm>
        </p:grpSpPr>
        <p:sp>
          <p:nvSpPr>
            <p:cNvPr id="765" name="Google Shape;765;p11"/>
            <p:cNvSpPr/>
            <p:nvPr/>
          </p:nvSpPr>
          <p:spPr>
            <a:xfrm>
              <a:off x="7299000" y="3940200"/>
              <a:ext cx="3785400" cy="1272741"/>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panose="020B0604020202020204"/>
                <a:buNone/>
              </a:pPr>
              <a:r>
                <a:rPr lang="en-US" sz="1600" b="0" i="0" u="none" strike="noStrike" cap="none">
                  <a:solidFill>
                    <a:srgbClr val="404040"/>
                  </a:solidFill>
                  <a:latin typeface="Calibri" panose="020F0502020204030204"/>
                  <a:ea typeface="Calibri" panose="020F0502020204030204"/>
                  <a:cs typeface="Calibri" panose="020F0502020204030204"/>
                  <a:sym typeface="Calibri" panose="020F0502020204030204"/>
                </a:rPr>
                <a:t>Các chức năng quản lý: Loại sản phẩm, Nhà cung cấp, Sản phẩm, Tin tức, Liên hệ, Slider, Đơn hàng, Mã giảm giá, Nhân viên, Khách hàng, Thống kê…v..v</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66" name="Google Shape;766;p11"/>
            <p:cNvSpPr/>
            <p:nvPr/>
          </p:nvSpPr>
          <p:spPr>
            <a:xfrm>
              <a:off x="7299000" y="3587400"/>
              <a:ext cx="3589920" cy="3816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panose="020B0604020202020204"/>
                <a:buNone/>
              </a:pPr>
              <a:r>
                <a:rPr lang="en-US" sz="1600" b="1" i="0" u="none" strike="noStrike" cap="none">
                  <a:solidFill>
                    <a:srgbClr val="262626"/>
                  </a:solidFill>
                  <a:latin typeface="Calibri" panose="020F0502020204030204"/>
                  <a:ea typeface="Calibri" panose="020F0502020204030204"/>
                  <a:cs typeface="Calibri" panose="020F0502020204030204"/>
                  <a:sym typeface="Calibri" panose="020F0502020204030204"/>
                </a:rPr>
                <a:t>Quản lý website đối với người quản lý</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767" name="Google Shape;767;p11"/>
          <p:cNvGrpSpPr/>
          <p:nvPr/>
        </p:nvGrpSpPr>
        <p:grpSpPr>
          <a:xfrm>
            <a:off x="7189219" y="4956613"/>
            <a:ext cx="3785400" cy="1034250"/>
            <a:chOff x="7308720" y="5272920"/>
            <a:chExt cx="3785400" cy="1034250"/>
          </a:xfrm>
        </p:grpSpPr>
        <p:sp>
          <p:nvSpPr>
            <p:cNvPr id="768" name="Google Shape;768;p11"/>
            <p:cNvSpPr/>
            <p:nvPr/>
          </p:nvSpPr>
          <p:spPr>
            <a:xfrm>
              <a:off x="7308720" y="562536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panose="020B0604020202020204"/>
                <a:buNone/>
              </a:pPr>
              <a:r>
                <a:rPr lang="en-US" sz="1600" b="0" i="0" u="none" strike="noStrike" cap="none">
                  <a:solidFill>
                    <a:srgbClr val="404040"/>
                  </a:solidFill>
                  <a:latin typeface="Calibri" panose="020F0502020204030204"/>
                  <a:ea typeface="Calibri" panose="020F0502020204030204"/>
                  <a:cs typeface="Calibri" panose="020F0502020204030204"/>
                  <a:sym typeface="Calibri" panose="020F0502020204030204"/>
                </a:rPr>
                <a:t>Nâng cao chất lượng uy tín thương hiệu của cửa hàng đến người dùng.</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69" name="Google Shape;769;p11"/>
            <p:cNvSpPr/>
            <p:nvPr/>
          </p:nvSpPr>
          <p:spPr>
            <a:xfrm>
              <a:off x="7308720" y="5272920"/>
              <a:ext cx="35802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panose="020B0604020202020204"/>
                <a:buNone/>
              </a:pPr>
              <a:r>
                <a:rPr lang="en-US" sz="1600" b="1" i="0" u="none" strike="noStrike" cap="none">
                  <a:solidFill>
                    <a:srgbClr val="262626"/>
                  </a:solidFill>
                  <a:latin typeface="Calibri" panose="020F0502020204030204"/>
                  <a:ea typeface="Calibri" panose="020F0502020204030204"/>
                  <a:cs typeface="Calibri" panose="020F0502020204030204"/>
                  <a:sym typeface="Calibri" panose="020F0502020204030204"/>
                </a:rPr>
                <a:t>Phát triển thương hiệu của cửa hàng</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770" name="Google Shape;770;p11"/>
          <p:cNvSpPr/>
          <p:nvPr/>
        </p:nvSpPr>
        <p:spPr>
          <a:xfrm>
            <a:off x="1986746" y="375906"/>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202020"/>
                </a:solidFill>
                <a:latin typeface="Calibri" panose="020F0502020204030204"/>
                <a:ea typeface="Calibri" panose="020F0502020204030204"/>
                <a:cs typeface="Calibri" panose="020F0502020204030204"/>
                <a:sym typeface="Calibri" panose="020F0502020204030204"/>
              </a:rPr>
              <a:t>3. MỤC TIÊU ĐỀ TÀI</a:t>
            </a:r>
            <a:endParaRPr sz="2400" b="1" i="0" u="none" strike="noStrike" cap="none">
              <a:solidFill>
                <a:srgbClr val="202020"/>
              </a:solidFill>
              <a:latin typeface="Arial" panose="020B0604020202020204"/>
              <a:ea typeface="Arial" panose="020B0604020202020204"/>
              <a:cs typeface="Arial" panose="020B0604020202020204"/>
              <a:sym typeface="Arial" panose="020B0604020202020204"/>
            </a:endParaRPr>
          </a:p>
        </p:txBody>
      </p:sp>
      <p:sp>
        <p:nvSpPr>
          <p:cNvPr id="771" name="Google Shape;771;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772" name="Google Shape;772;p11"/>
          <p:cNvGrpSpPr/>
          <p:nvPr/>
        </p:nvGrpSpPr>
        <p:grpSpPr>
          <a:xfrm>
            <a:off x="6392894" y="3426982"/>
            <a:ext cx="507960" cy="509760"/>
            <a:chOff x="6516000" y="3775320"/>
            <a:chExt cx="507960" cy="509760"/>
          </a:xfrm>
        </p:grpSpPr>
        <p:sp>
          <p:nvSpPr>
            <p:cNvPr id="773" name="Google Shape;773;p11"/>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4" name="Google Shape;774;p11"/>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5" name="Google Shape;775;p11"/>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776" name="Google Shape;776;p11"/>
          <p:cNvSpPr/>
          <p:nvPr/>
        </p:nvSpPr>
        <p:spPr>
          <a:xfrm>
            <a:off x="6397579" y="2075770"/>
            <a:ext cx="524880" cy="509760"/>
          </a:xfrm>
          <a:custGeom>
            <a:avLst/>
            <a:gdLst/>
            <a:ahLst/>
            <a:cxnLst/>
            <a:rect l="l" t="t" r="r" b="b"/>
            <a:pathLst>
              <a:path w="132" h="128" extrusionOk="0">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777" name="Google Shape;777;p11"/>
          <p:cNvGrpSpPr/>
          <p:nvPr/>
        </p:nvGrpSpPr>
        <p:grpSpPr>
          <a:xfrm>
            <a:off x="6476059" y="722170"/>
            <a:ext cx="348840" cy="507960"/>
            <a:chOff x="6595560" y="1087200"/>
            <a:chExt cx="348840" cy="507960"/>
          </a:xfrm>
        </p:grpSpPr>
        <p:sp>
          <p:nvSpPr>
            <p:cNvPr id="778" name="Google Shape;778;p11"/>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9" name="Google Shape;779;p11"/>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80" name="Google Shape;780;p11"/>
          <p:cNvGrpSpPr/>
          <p:nvPr/>
        </p:nvGrpSpPr>
        <p:grpSpPr>
          <a:xfrm>
            <a:off x="7179499" y="538930"/>
            <a:ext cx="3785400" cy="1034250"/>
            <a:chOff x="7299000" y="903960"/>
            <a:chExt cx="3785400" cy="1034250"/>
          </a:xfrm>
        </p:grpSpPr>
        <p:sp>
          <p:nvSpPr>
            <p:cNvPr id="781" name="Google Shape;781;p11"/>
            <p:cNvSpPr/>
            <p:nvPr/>
          </p:nvSpPr>
          <p:spPr>
            <a:xfrm>
              <a:off x="7299000" y="125640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panose="020B0604020202020204"/>
                <a:buNone/>
              </a:pPr>
              <a:r>
                <a:rPr lang="en-US" sz="1600" b="0" i="0" u="none" strike="noStrike" cap="none">
                  <a:solidFill>
                    <a:srgbClr val="404040"/>
                  </a:solidFill>
                  <a:latin typeface="Calibri" panose="020F0502020204030204"/>
                  <a:ea typeface="Calibri" panose="020F0502020204030204"/>
                  <a:cs typeface="Calibri" panose="020F0502020204030204"/>
                  <a:sym typeface="Calibri" panose="020F0502020204030204"/>
                </a:rPr>
                <a:t>Tìm kiếm sản phẫm dễ dàng với tính năng tìm kiếm, lọc theo yêu cầu của khách hàng.</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82" name="Google Shape;782;p11"/>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262626"/>
                  </a:solidFill>
                  <a:latin typeface="Calibri" panose="020F0502020204030204"/>
                  <a:ea typeface="Calibri" panose="020F0502020204030204"/>
                  <a:cs typeface="Calibri" panose="020F0502020204030204"/>
                  <a:sym typeface="Calibri" panose="020F0502020204030204"/>
                </a:rPr>
                <a:t>Sự tương tác với khách hàng</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783" name="Google Shape;783;p11"/>
          <p:cNvGrpSpPr/>
          <p:nvPr/>
        </p:nvGrpSpPr>
        <p:grpSpPr>
          <a:xfrm>
            <a:off x="7189219" y="1891090"/>
            <a:ext cx="4128840" cy="1329715"/>
            <a:chOff x="7308720" y="2256120"/>
            <a:chExt cx="4128840" cy="1329715"/>
          </a:xfrm>
        </p:grpSpPr>
        <p:sp>
          <p:nvSpPr>
            <p:cNvPr id="784" name="Google Shape;784;p11"/>
            <p:cNvSpPr/>
            <p:nvPr/>
          </p:nvSpPr>
          <p:spPr>
            <a:xfrm>
              <a:off x="7308720" y="2608560"/>
              <a:ext cx="378540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panose="020B0604020202020204"/>
                <a:buNone/>
              </a:pPr>
              <a:r>
                <a:rPr lang="en-US" sz="1600" b="0" i="0" u="none" strike="noStrike" cap="none">
                  <a:solidFill>
                    <a:srgbClr val="404040"/>
                  </a:solidFill>
                  <a:latin typeface="Calibri" panose="020F0502020204030204"/>
                  <a:ea typeface="Calibri" panose="020F0502020204030204"/>
                  <a:cs typeface="Calibri" panose="020F0502020204030204"/>
                  <a:sym typeface="Calibri" panose="020F0502020204030204"/>
                </a:rPr>
                <a:t>Hỗ trợ mua hàng không tài khoản và có tài khoản, quy trình đặt hàng nhanh, và thông tin đơn hàng rõ ràng</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85" name="Google Shape;785;p11"/>
            <p:cNvSpPr/>
            <p:nvPr/>
          </p:nvSpPr>
          <p:spPr>
            <a:xfrm>
              <a:off x="7308720" y="2256120"/>
              <a:ext cx="4128840" cy="4194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panose="020B0604020202020204"/>
                <a:buNone/>
              </a:pPr>
              <a:r>
                <a:rPr lang="en-US" sz="1800" b="1" i="0" u="none" strike="noStrike" cap="none">
                  <a:solidFill>
                    <a:srgbClr val="262626"/>
                  </a:solidFill>
                  <a:latin typeface="Calibri" panose="020F0502020204030204"/>
                  <a:ea typeface="Calibri" panose="020F0502020204030204"/>
                  <a:cs typeface="Calibri" panose="020F0502020204030204"/>
                  <a:sym typeface="Calibri" panose="020F0502020204030204"/>
                </a:rPr>
                <a:t>Mua hàng, quản lý, theo dõi đơn hàng</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2"/>
                                        </p:tgtEl>
                                        <p:attrNameLst>
                                          <p:attrName>style.visibility</p:attrName>
                                        </p:attrNameLst>
                                      </p:cBhvr>
                                      <p:to>
                                        <p:strVal val="visible"/>
                                      </p:to>
                                    </p:set>
                                    <p:animEffect transition="in" filter="fade">
                                      <p:cBhvr>
                                        <p:cTn id="7" dur="500"/>
                                        <p:tgtEl>
                                          <p:spTgt spid="772"/>
                                        </p:tgtEl>
                                      </p:cBhvr>
                                    </p:animEffect>
                                  </p:childTnLst>
                                </p:cTn>
                              </p:par>
                              <p:par>
                                <p:cTn id="8" presetID="10" presetClass="entr" presetSubtype="0" fill="hold" nodeType="withEffect">
                                  <p:stCondLst>
                                    <p:cond delay="0"/>
                                  </p:stCondLst>
                                  <p:childTnLst>
                                    <p:set>
                                      <p:cBhvr>
                                        <p:cTn id="9" dur="1" fill="hold">
                                          <p:stCondLst>
                                            <p:cond delay="0"/>
                                          </p:stCondLst>
                                        </p:cTn>
                                        <p:tgtEl>
                                          <p:spTgt spid="776"/>
                                        </p:tgtEl>
                                        <p:attrNameLst>
                                          <p:attrName>style.visibility</p:attrName>
                                        </p:attrNameLst>
                                      </p:cBhvr>
                                      <p:to>
                                        <p:strVal val="visible"/>
                                      </p:to>
                                    </p:set>
                                    <p:animEffect transition="in" filter="fade">
                                      <p:cBhvr>
                                        <p:cTn id="10" dur="500"/>
                                        <p:tgtEl>
                                          <p:spTgt spid="776"/>
                                        </p:tgtEl>
                                      </p:cBhvr>
                                    </p:animEffect>
                                  </p:childTnLst>
                                </p:cTn>
                              </p:par>
                              <p:par>
                                <p:cTn id="11" presetID="10" presetClass="entr" presetSubtype="0" fill="hold" nodeType="withEffect">
                                  <p:stCondLst>
                                    <p:cond delay="0"/>
                                  </p:stCondLst>
                                  <p:childTnLst>
                                    <p:set>
                                      <p:cBhvr>
                                        <p:cTn id="12" dur="1" fill="hold">
                                          <p:stCondLst>
                                            <p:cond delay="0"/>
                                          </p:stCondLst>
                                        </p:cTn>
                                        <p:tgtEl>
                                          <p:spTgt spid="777"/>
                                        </p:tgtEl>
                                        <p:attrNameLst>
                                          <p:attrName>style.visibility</p:attrName>
                                        </p:attrNameLst>
                                      </p:cBhvr>
                                      <p:to>
                                        <p:strVal val="visible"/>
                                      </p:to>
                                    </p:set>
                                    <p:animEffect transition="in" filter="fade">
                                      <p:cBhvr>
                                        <p:cTn id="13" dur="500"/>
                                        <p:tgtEl>
                                          <p:spTgt spid="777"/>
                                        </p:tgtEl>
                                      </p:cBhvr>
                                    </p:animEffect>
                                  </p:childTnLst>
                                </p:cTn>
                              </p:par>
                              <p:par>
                                <p:cTn id="14" presetID="10" presetClass="entr" presetSubtype="0" fill="hold" nodeType="withEffect">
                                  <p:stCondLst>
                                    <p:cond delay="0"/>
                                  </p:stCondLst>
                                  <p:childTnLst>
                                    <p:set>
                                      <p:cBhvr>
                                        <p:cTn id="15" dur="1" fill="hold">
                                          <p:stCondLst>
                                            <p:cond delay="0"/>
                                          </p:stCondLst>
                                        </p:cTn>
                                        <p:tgtEl>
                                          <p:spTgt spid="780"/>
                                        </p:tgtEl>
                                        <p:attrNameLst>
                                          <p:attrName>style.visibility</p:attrName>
                                        </p:attrNameLst>
                                      </p:cBhvr>
                                      <p:to>
                                        <p:strVal val="visible"/>
                                      </p:to>
                                    </p:set>
                                    <p:animEffect transition="in" filter="fade">
                                      <p:cBhvr>
                                        <p:cTn id="16" dur="500"/>
                                        <p:tgtEl>
                                          <p:spTgt spid="780"/>
                                        </p:tgtEl>
                                      </p:cBhvr>
                                    </p:animEffect>
                                  </p:childTnLst>
                                </p:cTn>
                              </p:par>
                              <p:par>
                                <p:cTn id="17" presetID="10" presetClass="entr" presetSubtype="0" fill="hold" nodeType="withEffect">
                                  <p:stCondLst>
                                    <p:cond delay="0"/>
                                  </p:stCondLst>
                                  <p:childTnLst>
                                    <p:set>
                                      <p:cBhvr>
                                        <p:cTn id="18" dur="1" fill="hold">
                                          <p:stCondLst>
                                            <p:cond delay="0"/>
                                          </p:stCondLst>
                                        </p:cTn>
                                        <p:tgtEl>
                                          <p:spTgt spid="783"/>
                                        </p:tgtEl>
                                        <p:attrNameLst>
                                          <p:attrName>style.visibility</p:attrName>
                                        </p:attrNameLst>
                                      </p:cBhvr>
                                      <p:to>
                                        <p:strVal val="visible"/>
                                      </p:to>
                                    </p:set>
                                    <p:animEffect transition="in" filter="fade">
                                      <p:cBhvr>
                                        <p:cTn id="19" dur="500"/>
                                        <p:tgtEl>
                                          <p:spTgt spid="783"/>
                                        </p:tgtEl>
                                      </p:cBhvr>
                                    </p:animEffect>
                                  </p:childTnLst>
                                </p:cTn>
                              </p:par>
                              <p:par>
                                <p:cTn id="20" presetID="10" presetClass="entr" presetSubtype="0" fill="hold" nodeType="withEffect">
                                  <p:stCondLst>
                                    <p:cond delay="0"/>
                                  </p:stCondLst>
                                  <p:childTnLst>
                                    <p:set>
                                      <p:cBhvr>
                                        <p:cTn id="21" dur="1" fill="hold">
                                          <p:stCondLst>
                                            <p:cond delay="0"/>
                                          </p:stCondLst>
                                        </p:cTn>
                                        <p:tgtEl>
                                          <p:spTgt spid="764"/>
                                        </p:tgtEl>
                                        <p:attrNameLst>
                                          <p:attrName>style.visibility</p:attrName>
                                        </p:attrNameLst>
                                      </p:cBhvr>
                                      <p:to>
                                        <p:strVal val="visible"/>
                                      </p:to>
                                    </p:set>
                                    <p:animEffect transition="in" filter="fade">
                                      <p:cBhvr>
                                        <p:cTn id="22" dur="500"/>
                                        <p:tgtEl>
                                          <p:spTgt spid="764"/>
                                        </p:tgtEl>
                                      </p:cBhvr>
                                    </p:animEffect>
                                  </p:childTnLst>
                                </p:cTn>
                              </p:par>
                              <p:par>
                                <p:cTn id="23" presetID="10" presetClass="entr" presetSubtype="0" fill="hold" nodeType="withEffect">
                                  <p:stCondLst>
                                    <p:cond delay="0"/>
                                  </p:stCondLst>
                                  <p:childTnLst>
                                    <p:set>
                                      <p:cBhvr>
                                        <p:cTn id="24" dur="1" fill="hold">
                                          <p:stCondLst>
                                            <p:cond delay="0"/>
                                          </p:stCondLst>
                                        </p:cTn>
                                        <p:tgtEl>
                                          <p:spTgt spid="767"/>
                                        </p:tgtEl>
                                        <p:attrNameLst>
                                          <p:attrName>style.visibility</p:attrName>
                                        </p:attrNameLst>
                                      </p:cBhvr>
                                      <p:to>
                                        <p:strVal val="visible"/>
                                      </p:to>
                                    </p:set>
                                    <p:animEffect transition="in" filter="fade">
                                      <p:cBhvr>
                                        <p:cTn id="25" dur="500"/>
                                        <p:tgtEl>
                                          <p:spTgt spid="767"/>
                                        </p:tgtEl>
                                      </p:cBhvr>
                                    </p:animEffect>
                                  </p:childTnLst>
                                </p:cTn>
                              </p:par>
                              <p:par>
                                <p:cTn id="26" presetID="10" presetClass="entr" presetSubtype="0" fill="hold" nodeType="withEffect">
                                  <p:stCondLst>
                                    <p:cond delay="0"/>
                                  </p:stCondLst>
                                  <p:childTnLst>
                                    <p:set>
                                      <p:cBhvr>
                                        <p:cTn id="27" dur="1" fill="hold">
                                          <p:stCondLst>
                                            <p:cond delay="0"/>
                                          </p:stCondLst>
                                        </p:cTn>
                                        <p:tgtEl>
                                          <p:spTgt spid="761"/>
                                        </p:tgtEl>
                                        <p:attrNameLst>
                                          <p:attrName>style.visibility</p:attrName>
                                        </p:attrNameLst>
                                      </p:cBhvr>
                                      <p:to>
                                        <p:strVal val="visible"/>
                                      </p:to>
                                    </p:set>
                                    <p:animEffect transition="in" filter="fade">
                                      <p:cBhvr>
                                        <p:cTn id="28" dur="500"/>
                                        <p:tgtEl>
                                          <p:spTgt spid="7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90" name="Shape 790"/>
        <p:cNvGrpSpPr/>
        <p:nvPr/>
      </p:nvGrpSpPr>
      <p:grpSpPr>
        <a:xfrm>
          <a:off x="0" y="0"/>
          <a:ext cx="0" cy="0"/>
          <a:chOff x="0" y="0"/>
          <a:chExt cx="0" cy="0"/>
        </a:xfrm>
      </p:grpSpPr>
      <p:grpSp>
        <p:nvGrpSpPr>
          <p:cNvPr id="791" name="Google Shape;791;p12"/>
          <p:cNvGrpSpPr/>
          <p:nvPr/>
        </p:nvGrpSpPr>
        <p:grpSpPr>
          <a:xfrm>
            <a:off x="2386080" y="0"/>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804" name="Google Shape;804;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panose="020B0604020202020204"/>
              <a:buNone/>
            </a:pPr>
            <a:r>
              <a:rPr lang="en-US" sz="4800" b="1" i="1" u="none" strike="noStrike" cap="none">
                <a:solidFill>
                  <a:srgbClr val="FF3737"/>
                </a:solidFill>
                <a:latin typeface="Calibri" panose="020F0502020204030204"/>
                <a:ea typeface="Calibri" panose="020F0502020204030204"/>
                <a:cs typeface="Calibri" panose="020F0502020204030204"/>
                <a:sym typeface="Calibri" panose="020F0502020204030204"/>
              </a:rPr>
              <a:t>Phần 03 :</a:t>
            </a:r>
            <a:endParaRPr sz="4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805" name="Google Shape;805;p12"/>
          <p:cNvGrpSpPr/>
          <p:nvPr/>
        </p:nvGrpSpPr>
        <p:grpSpPr>
          <a:xfrm>
            <a:off x="5867400" y="1981201"/>
            <a:ext cx="5486399" cy="3429000"/>
            <a:chOff x="5894486" y="1770109"/>
            <a:chExt cx="5259520" cy="365051"/>
          </a:xfrm>
        </p:grpSpPr>
        <p:sp>
          <p:nvSpPr>
            <p:cNvPr id="806" name="Google Shape;806;p12"/>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panose="020B0604020202020204"/>
                <a:buNone/>
              </a:pPr>
              <a:r>
                <a:rPr lang="en-US" sz="6000" b="0" i="0" u="none" strike="noStrike" cap="none">
                  <a:solidFill>
                    <a:schemeClr val="dk1"/>
                  </a:solidFill>
                  <a:latin typeface="Arial" panose="020B0604020202020204"/>
                  <a:ea typeface="Arial" panose="020B0604020202020204"/>
                  <a:cs typeface="Arial" panose="020B0604020202020204"/>
                  <a:sym typeface="Arial" panose="020B0604020202020204"/>
                </a:rPr>
                <a:t>PHÂN TÍCH THIẾT KẾ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6000"/>
                <a:buFont typeface="Arial" panose="020B0604020202020204"/>
                <a:buNone/>
              </a:pPr>
              <a:r>
                <a:rPr lang="en-US" sz="6000" b="0" i="0" u="none" strike="noStrike" cap="none">
                  <a:solidFill>
                    <a:schemeClr val="dk1"/>
                  </a:solidFill>
                  <a:latin typeface="Arial" panose="020B0604020202020204"/>
                  <a:ea typeface="Arial" panose="020B0604020202020204"/>
                  <a:cs typeface="Arial" panose="020B0604020202020204"/>
                  <a:sym typeface="Arial" panose="020B0604020202020204"/>
                </a:rPr>
                <a:t>HỆ THỐNG</a:t>
              </a:r>
              <a:endParaRPr sz="6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07" name="Google Shape;807;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1" u="none" strike="noStrike" cap="none">
                  <a:solidFill>
                    <a:srgbClr val="FFFFFF"/>
                  </a:solidFill>
                  <a:latin typeface="Calibri" panose="020F0502020204030204"/>
                  <a:ea typeface="Calibri" panose="020F0502020204030204"/>
                  <a:cs typeface="Calibri" panose="020F0502020204030204"/>
                  <a:sym typeface="Calibri" panose="020F0502020204030204"/>
                </a:rPr>
                <a:t>1</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08" name="Google Shape;808;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9" name="Google Shape;809;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14" name="Shape 814"/>
        <p:cNvGrpSpPr/>
        <p:nvPr/>
      </p:nvGrpSpPr>
      <p:grpSpPr>
        <a:xfrm>
          <a:off x="0" y="0"/>
          <a:ext cx="0" cy="0"/>
          <a:chOff x="0" y="0"/>
          <a:chExt cx="0" cy="0"/>
        </a:xfrm>
      </p:grpSpPr>
      <p:sp>
        <p:nvSpPr>
          <p:cNvPr id="815" name="Google Shape;815;p13"/>
          <p:cNvSpPr/>
          <p:nvPr/>
        </p:nvSpPr>
        <p:spPr>
          <a:xfrm>
            <a:off x="2106720" y="415800"/>
            <a:ext cx="536088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FF3737"/>
                </a:solidFill>
                <a:latin typeface="Calibri" panose="020F0502020204030204"/>
                <a:ea typeface="Calibri" panose="020F0502020204030204"/>
                <a:cs typeface="Calibri" panose="020F0502020204030204"/>
                <a:sym typeface="Calibri" panose="020F0502020204030204"/>
              </a:rPr>
              <a:t>SƠ ĐỒ CÁC ACTOR CỦA HỆ THỐNG</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816" name="Google Shape;816;p13"/>
          <p:cNvGraphicFramePr/>
          <p:nvPr/>
        </p:nvGraphicFramePr>
        <p:xfrm>
          <a:off x="1015260" y="1447800"/>
          <a:ext cx="9500350" cy="4419625"/>
        </p:xfrm>
        <a:graphic>
          <a:graphicData uri="http://schemas.openxmlformats.org/drawingml/2006/table">
            <a:tbl>
              <a:tblPr firstRow="1" firstCol="1" bandRow="1">
                <a:noFill/>
                <a:tableStyleId>{13B6B1CE-52B0-4939-B770-4F489DB44674}</a:tableStyleId>
              </a:tblPr>
              <a:tblGrid>
                <a:gridCol w="779400"/>
                <a:gridCol w="2425175"/>
                <a:gridCol w="6295775"/>
              </a:tblGrid>
              <a:tr h="600625">
                <a:tc>
                  <a:txBody>
                    <a:bodyPr/>
                    <a:lstStyle/>
                    <a:p>
                      <a:pPr marL="0" marR="0" lvl="0" indent="0" algn="ctr" rtl="0">
                        <a:lnSpc>
                          <a:spcPct val="150000"/>
                        </a:lnSpc>
                        <a:spcBef>
                          <a:spcPts val="0"/>
                        </a:spcBef>
                        <a:spcAft>
                          <a:spcPts val="0"/>
                        </a:spcAft>
                        <a:buClr>
                          <a:srgbClr val="000000"/>
                        </a:buClr>
                        <a:buSzPts val="1300"/>
                        <a:buFont typeface="Arial" panose="020B0604020202020204"/>
                        <a:buNone/>
                      </a:pPr>
                      <a:r>
                        <a:rPr lang="en-US" sz="1300" u="none" strike="noStrike" cap="none"/>
                        <a:t>STT</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panose="020B0604020202020204"/>
                        <a:buNone/>
                      </a:pPr>
                      <a:r>
                        <a:rPr lang="en-US" sz="1300" u="none" strike="noStrike" cap="none"/>
                        <a:t>Tên Actor</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panose="020B0604020202020204"/>
                        <a:buNone/>
                      </a:pPr>
                      <a:r>
                        <a:rPr lang="en-US" sz="1300" u="none" strike="noStrike" cap="none"/>
                        <a:t>Chức năng</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r>
              <a:tr h="1940125">
                <a:tc>
                  <a:txBody>
                    <a:bodyPr/>
                    <a:lstStyle/>
                    <a:p>
                      <a:pPr marL="0" marR="0" lvl="0" indent="0" algn="ctr" rtl="0">
                        <a:lnSpc>
                          <a:spcPct val="150000"/>
                        </a:lnSpc>
                        <a:spcBef>
                          <a:spcPts val="0"/>
                        </a:spcBef>
                        <a:spcAft>
                          <a:spcPts val="0"/>
                        </a:spcAft>
                        <a:buClr>
                          <a:srgbClr val="000000"/>
                        </a:buClr>
                        <a:buSzPts val="1300"/>
                        <a:buFont typeface="Arial" panose="020B0604020202020204"/>
                        <a:buNone/>
                      </a:pPr>
                      <a:r>
                        <a:rPr lang="en-US" sz="1300" u="none" strike="noStrike" cap="none"/>
                        <a:t>1</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panose="020B0604020202020204"/>
                        <a:buNone/>
                      </a:pPr>
                      <a:endParaRPr sz="13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marR="0" lvl="0" indent="0" algn="just" rtl="0">
                        <a:lnSpc>
                          <a:spcPct val="115000"/>
                        </a:lnSpc>
                        <a:spcBef>
                          <a:spcPts val="0"/>
                        </a:spcBef>
                        <a:spcAft>
                          <a:spcPts val="0"/>
                        </a:spcAft>
                        <a:buClr>
                          <a:srgbClr val="000000"/>
                        </a:buClr>
                        <a:buSzPts val="1300"/>
                        <a:buFont typeface="Arial" panose="020B0604020202020204"/>
                        <a:buNone/>
                      </a:pPr>
                      <a:r>
                        <a:rPr lang="en-US" sz="1300" u="none" strike="noStrike" cap="none"/>
                        <a:t>Là người có toàn quyền tương tác với hệ thống, có quyền điều khiển cũng như kiểm soát mọi hoạt động của hệ thống. Ngoài các chức năng của khách hàng, người quản lý còn có các chức năng khác như: quản lý các thông tin về sản phẩm, xử lý đơn đặt hàng của khách hàng, thống kê các mặt hàng, sản phẩm theo những tiêu chí khác nhau.</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r>
              <a:tr h="1878875">
                <a:tc>
                  <a:txBody>
                    <a:bodyPr/>
                    <a:lstStyle/>
                    <a:p>
                      <a:pPr marL="0" marR="0" lvl="0" indent="0" algn="ctr" rtl="0">
                        <a:lnSpc>
                          <a:spcPct val="150000"/>
                        </a:lnSpc>
                        <a:spcBef>
                          <a:spcPts val="0"/>
                        </a:spcBef>
                        <a:spcAft>
                          <a:spcPts val="0"/>
                        </a:spcAft>
                        <a:buClr>
                          <a:srgbClr val="000000"/>
                        </a:buClr>
                        <a:buSzPts val="1300"/>
                        <a:buFont typeface="Arial" panose="020B0604020202020204"/>
                        <a:buNone/>
                      </a:pPr>
                      <a:r>
                        <a:rPr lang="en-US" sz="1300" u="none" strike="noStrike" cap="none"/>
                        <a:t>2</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panose="020B0604020202020204"/>
                        <a:buNone/>
                      </a:pPr>
                      <a:endParaRPr sz="13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marR="0" lvl="0" indent="0" algn="just" rtl="0">
                        <a:lnSpc>
                          <a:spcPct val="150000"/>
                        </a:lnSpc>
                        <a:spcBef>
                          <a:spcPts val="0"/>
                        </a:spcBef>
                        <a:spcAft>
                          <a:spcPts val="0"/>
                        </a:spcAft>
                        <a:buClr>
                          <a:srgbClr val="000000"/>
                        </a:buClr>
                        <a:buSzPts val="1300"/>
                        <a:buFont typeface="Arial" panose="020B0604020202020204"/>
                        <a:buNone/>
                      </a:pPr>
                      <a:r>
                        <a:rPr lang="en-US" sz="1300" u="none" strike="noStrike" cap="none"/>
                        <a:t>Khách hàng là đối tượng có thể xem các thông tin về sản phẩm được trình bày trên trang chủ của website, họ có thể tham khảo các sản phẩm, xem thông tin chi tiết về sản phẩm, sắp xếp, tìm kiếm, đánh giá sản phẩm theo tiêu chí nào đó, và đặt hàng online.</a:t>
                      </a:r>
                      <a:endParaRPr sz="13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r>
            </a:tbl>
          </a:graphicData>
        </a:graphic>
      </p:graphicFrame>
      <p:pic>
        <p:nvPicPr>
          <p:cNvPr id="817" name="Google Shape;817;p13"/>
          <p:cNvPicPr preferRelativeResize="0"/>
          <p:nvPr/>
        </p:nvPicPr>
        <p:blipFill rotWithShape="1">
          <a:blip r:embed="rId1"/>
          <a:srcRect/>
          <a:stretch>
            <a:fillRect/>
          </a:stretch>
        </p:blipFill>
        <p:spPr>
          <a:xfrm>
            <a:off x="2326279" y="2362200"/>
            <a:ext cx="1180576" cy="1532987"/>
          </a:xfrm>
          <a:prstGeom prst="rect">
            <a:avLst/>
          </a:prstGeom>
          <a:noFill/>
          <a:ln>
            <a:noFill/>
          </a:ln>
        </p:spPr>
      </p:pic>
      <p:pic>
        <p:nvPicPr>
          <p:cNvPr id="818" name="Google Shape;818;p13"/>
          <p:cNvPicPr preferRelativeResize="0"/>
          <p:nvPr/>
        </p:nvPicPr>
        <p:blipFill rotWithShape="1">
          <a:blip r:embed="rId2"/>
          <a:srcRect/>
          <a:stretch>
            <a:fillRect/>
          </a:stretch>
        </p:blipFill>
        <p:spPr>
          <a:xfrm>
            <a:off x="2337376" y="4314576"/>
            <a:ext cx="1021376" cy="155282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23" name="Shape 823"/>
        <p:cNvGrpSpPr/>
        <p:nvPr/>
      </p:nvGrpSpPr>
      <p:grpSpPr>
        <a:xfrm>
          <a:off x="0" y="0"/>
          <a:ext cx="0" cy="0"/>
          <a:chOff x="0" y="0"/>
          <a:chExt cx="0" cy="0"/>
        </a:xfrm>
      </p:grpSpPr>
      <p:sp>
        <p:nvSpPr>
          <p:cNvPr id="824" name="Google Shape;824;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FF3737"/>
                </a:solidFill>
                <a:latin typeface="Calibri" panose="020F0502020204030204"/>
                <a:ea typeface="Calibri" panose="020F0502020204030204"/>
                <a:cs typeface="Calibri" panose="020F0502020204030204"/>
                <a:sym typeface="Calibri" panose="020F0502020204030204"/>
              </a:rPr>
              <a:t>SƠ ĐỒ USECASE TỔNG QUÁT</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825" name="Google Shape;825;p14"/>
          <p:cNvPicPr preferRelativeResize="0"/>
          <p:nvPr/>
        </p:nvPicPr>
        <p:blipFill rotWithShape="1">
          <a:blip r:embed="rId1"/>
          <a:srcRect/>
          <a:stretch>
            <a:fillRect/>
          </a:stretch>
        </p:blipFill>
        <p:spPr>
          <a:xfrm>
            <a:off x="2281080" y="762000"/>
            <a:ext cx="7548720" cy="58674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30" name="Shape 830"/>
        <p:cNvGrpSpPr/>
        <p:nvPr/>
      </p:nvGrpSpPr>
      <p:grpSpPr>
        <a:xfrm>
          <a:off x="0" y="0"/>
          <a:ext cx="0" cy="0"/>
          <a:chOff x="0" y="0"/>
          <a:chExt cx="0" cy="0"/>
        </a:xfrm>
      </p:grpSpPr>
      <p:sp>
        <p:nvSpPr>
          <p:cNvPr id="831" name="Google Shape;831;p15"/>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E80000"/>
                </a:solidFill>
                <a:latin typeface="Calibri" panose="020F0502020204030204"/>
                <a:ea typeface="Calibri" panose="020F0502020204030204"/>
                <a:cs typeface="Calibri" panose="020F0502020204030204"/>
                <a:sym typeface="Calibri" panose="020F0502020204030204"/>
              </a:rPr>
              <a:t>CƠ SỞ DỮ LIỆU</a:t>
            </a:r>
            <a:endParaRPr sz="2400" b="0" i="0" u="none" strike="noStrike" cap="none">
              <a:solidFill>
                <a:srgbClr val="E80000"/>
              </a:solidFill>
              <a:latin typeface="Arial" panose="020B0604020202020204"/>
              <a:ea typeface="Arial" panose="020B0604020202020204"/>
              <a:cs typeface="Arial" panose="020B0604020202020204"/>
              <a:sym typeface="Arial" panose="020B0604020202020204"/>
            </a:endParaRPr>
          </a:p>
        </p:txBody>
      </p:sp>
      <p:sp>
        <p:nvSpPr>
          <p:cNvPr id="832" name="Google Shape;832;p15"/>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833" name="Google Shape;833;p15"/>
          <p:cNvPicPr preferRelativeResize="0"/>
          <p:nvPr/>
        </p:nvPicPr>
        <p:blipFill rotWithShape="1">
          <a:blip r:embed="rId1"/>
          <a:srcRect/>
          <a:stretch>
            <a:fillRect/>
          </a:stretch>
        </p:blipFill>
        <p:spPr>
          <a:xfrm>
            <a:off x="1828800" y="908170"/>
            <a:ext cx="9448800" cy="540146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38" name="Shape 838"/>
        <p:cNvGrpSpPr/>
        <p:nvPr/>
      </p:nvGrpSpPr>
      <p:grpSpPr>
        <a:xfrm>
          <a:off x="0" y="0"/>
          <a:ext cx="0" cy="0"/>
          <a:chOff x="0" y="0"/>
          <a:chExt cx="0" cy="0"/>
        </a:xfrm>
      </p:grpSpPr>
      <p:grpSp>
        <p:nvGrpSpPr>
          <p:cNvPr id="839" name="Google Shape;839;p16"/>
          <p:cNvGrpSpPr/>
          <p:nvPr/>
        </p:nvGrpSpPr>
        <p:grpSpPr>
          <a:xfrm>
            <a:off x="2386080" y="0"/>
            <a:ext cx="3314880" cy="6857640"/>
            <a:chOff x="2386080" y="0"/>
            <a:chExt cx="3314880" cy="6857640"/>
          </a:xfrm>
        </p:grpSpPr>
        <p:sp>
          <p:nvSpPr>
            <p:cNvPr id="840" name="Google Shape;840;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1" name="Google Shape;841;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2" name="Google Shape;842;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3" name="Google Shape;843;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4" name="Google Shape;844;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5" name="Google Shape;845;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6" name="Google Shape;846;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7" name="Google Shape;847;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8" name="Google Shape;848;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9" name="Google Shape;849;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0" name="Google Shape;850;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1" name="Google Shape;851;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852" name="Google Shape;852;p16"/>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panose="020B0604020202020204"/>
              <a:buNone/>
            </a:pPr>
            <a:r>
              <a:rPr lang="en-US" sz="4800" b="1" i="1" u="none" strike="noStrike" cap="none">
                <a:solidFill>
                  <a:srgbClr val="FF3737"/>
                </a:solidFill>
                <a:latin typeface="Calibri" panose="020F0502020204030204"/>
                <a:ea typeface="Calibri" panose="020F0502020204030204"/>
                <a:cs typeface="Calibri" panose="020F0502020204030204"/>
                <a:sym typeface="Calibri" panose="020F0502020204030204"/>
              </a:rPr>
              <a:t>Phần 04 :</a:t>
            </a:r>
            <a:endParaRPr sz="4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853" name="Google Shape;853;p16"/>
          <p:cNvGrpSpPr/>
          <p:nvPr/>
        </p:nvGrpSpPr>
        <p:grpSpPr>
          <a:xfrm>
            <a:off x="5867401" y="2495347"/>
            <a:ext cx="4937098" cy="2914853"/>
            <a:chOff x="5894486" y="1770109"/>
            <a:chExt cx="5259520" cy="365051"/>
          </a:xfrm>
        </p:grpSpPr>
        <p:sp>
          <p:nvSpPr>
            <p:cNvPr id="854" name="Google Shape;854;p16"/>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panose="020B0604020202020204"/>
                <a:buNone/>
              </a:pPr>
              <a:r>
                <a:rPr lang="en-US" sz="6000" b="0" i="0" u="none" strike="noStrike" cap="none">
                  <a:solidFill>
                    <a:schemeClr val="dk1"/>
                  </a:solidFill>
                  <a:latin typeface="Arial" panose="020B0604020202020204"/>
                  <a:ea typeface="Arial" panose="020B0604020202020204"/>
                  <a:cs typeface="Arial" panose="020B0604020202020204"/>
                  <a:sym typeface="Arial" panose="020B0604020202020204"/>
                </a:rPr>
                <a:t>DEMO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6000"/>
                <a:buFont typeface="Arial" panose="020B0604020202020204"/>
                <a:buNone/>
              </a:pPr>
              <a:r>
                <a:rPr lang="en-US" sz="6000" b="0" i="0" u="none" strike="noStrike" cap="none">
                  <a:solidFill>
                    <a:schemeClr val="dk1"/>
                  </a:solidFill>
                  <a:latin typeface="Arial" panose="020B0604020202020204"/>
                  <a:ea typeface="Arial" panose="020B0604020202020204"/>
                  <a:cs typeface="Arial" panose="020B0604020202020204"/>
                  <a:sym typeface="Arial" panose="020B0604020202020204"/>
                </a:rPr>
                <a:t>SẢN PHẨM</a:t>
              </a:r>
              <a:endParaRPr sz="6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55" name="Google Shape;855;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1" u="none" strike="noStrike" cap="none">
                  <a:solidFill>
                    <a:srgbClr val="FFFFFF"/>
                  </a:solidFill>
                  <a:latin typeface="Calibri" panose="020F0502020204030204"/>
                  <a:ea typeface="Calibri" panose="020F0502020204030204"/>
                  <a:cs typeface="Calibri" panose="020F0502020204030204"/>
                  <a:sym typeface="Calibri" panose="020F0502020204030204"/>
                </a:rPr>
                <a:t>1</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56" name="Google Shape;856;p16"/>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7" name="Google Shape;857;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a:solidFill>
                  <a:schemeClr val="dk1"/>
                </a:solidFill>
                <a:sym typeface="Arial" panose="020B0604020202020204"/>
              </a:rPr>
              <a:t>Đ</a:t>
            </a:r>
            <a:r>
              <a:rPr lang="vi-VN" altLang="en-US" sz="1800">
                <a:solidFill>
                  <a:schemeClr val="dk1"/>
                </a:solidFill>
                <a:sym typeface="Arial" panose="020B0604020202020204"/>
              </a:rPr>
              <a:t>ề tài sinh viên </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62" name="Shape 862"/>
        <p:cNvGrpSpPr/>
        <p:nvPr/>
      </p:nvGrpSpPr>
      <p:grpSpPr>
        <a:xfrm>
          <a:off x="0" y="0"/>
          <a:ext cx="0" cy="0"/>
          <a:chOff x="0" y="0"/>
          <a:chExt cx="0" cy="0"/>
        </a:xfrm>
      </p:grpSpPr>
      <p:grpSp>
        <p:nvGrpSpPr>
          <p:cNvPr id="863" name="Google Shape;863;p17"/>
          <p:cNvGrpSpPr/>
          <p:nvPr/>
        </p:nvGrpSpPr>
        <p:grpSpPr>
          <a:xfrm>
            <a:off x="2386080" y="0"/>
            <a:ext cx="3314880" cy="6857640"/>
            <a:chOff x="2386080" y="0"/>
            <a:chExt cx="3314880" cy="6857640"/>
          </a:xfrm>
        </p:grpSpPr>
        <p:sp>
          <p:nvSpPr>
            <p:cNvPr id="864" name="Google Shape;864;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5" name="Google Shape;865;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6" name="Google Shape;866;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7" name="Google Shape;867;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8" name="Google Shape;868;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9" name="Google Shape;869;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0" name="Google Shape;870;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1" name="Google Shape;871;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2" name="Google Shape;872;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3" name="Google Shape;873;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4" name="Google Shape;874;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5" name="Google Shape;875;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876" name="Google Shape;876;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panose="020B0604020202020204"/>
              <a:buNone/>
            </a:pPr>
            <a:r>
              <a:rPr lang="en-US" sz="4800" b="1" i="1" u="none" strike="noStrike" cap="none">
                <a:solidFill>
                  <a:srgbClr val="FF3737"/>
                </a:solidFill>
                <a:latin typeface="Calibri" panose="020F0502020204030204"/>
                <a:ea typeface="Calibri" panose="020F0502020204030204"/>
                <a:cs typeface="Calibri" panose="020F0502020204030204"/>
                <a:sym typeface="Calibri" panose="020F0502020204030204"/>
              </a:rPr>
              <a:t>Phần 05 :</a:t>
            </a:r>
            <a:endParaRPr sz="4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877" name="Google Shape;877;p17"/>
          <p:cNvGrpSpPr/>
          <p:nvPr/>
        </p:nvGrpSpPr>
        <p:grpSpPr>
          <a:xfrm>
            <a:off x="5684364" y="967827"/>
            <a:ext cx="6400799" cy="3979257"/>
            <a:chOff x="5879896" y="1770480"/>
            <a:chExt cx="5259520" cy="498355"/>
          </a:xfrm>
        </p:grpSpPr>
        <p:sp>
          <p:nvSpPr>
            <p:cNvPr id="878" name="Google Shape;878;p17"/>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panose="020B0604020202020204"/>
                <a:buNone/>
              </a:pPr>
              <a:r>
                <a:rPr lang="en-US" sz="4800" b="0" i="0" u="none" strike="noStrike" cap="none">
                  <a:solidFill>
                    <a:schemeClr val="dk1"/>
                  </a:solidFill>
                  <a:latin typeface="Arial" panose="020B0604020202020204"/>
                  <a:ea typeface="Arial" panose="020B0604020202020204"/>
                  <a:cs typeface="Arial" panose="020B0604020202020204"/>
                  <a:sym typeface="Arial" panose="020B0604020202020204"/>
                </a:rPr>
                <a:t>HẠN CHẾ</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4800"/>
                <a:buFont typeface="Arial" panose="020B0604020202020204"/>
                <a:buNone/>
              </a:pPr>
              <a:r>
                <a:rPr lang="en-US" sz="4800" b="0" i="0" u="none" strike="noStrike" cap="none">
                  <a:solidFill>
                    <a:schemeClr val="dk1"/>
                  </a:solidFill>
                  <a:latin typeface="Arial" panose="020B0604020202020204"/>
                  <a:ea typeface="Arial" panose="020B0604020202020204"/>
                  <a:cs typeface="Arial" panose="020B0604020202020204"/>
                  <a:sym typeface="Arial" panose="020B0604020202020204"/>
                </a:rPr>
                <a:t>&amp;</a:t>
              </a:r>
              <a:endParaRPr sz="4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4800"/>
                <a:buFont typeface="Arial" panose="020B0604020202020204"/>
                <a:buNone/>
              </a:pPr>
              <a:r>
                <a:rPr lang="en-US" sz="4800" b="0" i="0" u="none" strike="noStrike" cap="none">
                  <a:solidFill>
                    <a:schemeClr val="dk1"/>
                  </a:solidFill>
                  <a:latin typeface="Arial" panose="020B0604020202020204"/>
                  <a:ea typeface="Arial" panose="020B0604020202020204"/>
                  <a:cs typeface="Arial" panose="020B0604020202020204"/>
                  <a:sym typeface="Arial" panose="020B0604020202020204"/>
                </a:rPr>
                <a:t>HƯỚNG PHÁT TRIỂN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4800"/>
                <a:buFont typeface="Arial" panose="020B0604020202020204"/>
                <a:buNone/>
              </a:pPr>
              <a:r>
                <a:rPr lang="en-US" sz="4800" b="0" i="0" u="none" strike="noStrike" cap="none">
                  <a:solidFill>
                    <a:schemeClr val="dk1"/>
                  </a:solidFill>
                  <a:latin typeface="Arial" panose="020B0604020202020204"/>
                  <a:ea typeface="Arial" panose="020B0604020202020204"/>
                  <a:cs typeface="Arial" panose="020B0604020202020204"/>
                  <a:sym typeface="Arial" panose="020B0604020202020204"/>
                </a:rPr>
                <a:t>ĐỀ TÀI</a:t>
              </a:r>
              <a:endParaRPr sz="4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79" name="Google Shape;879;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1" u="none" strike="noStrike" cap="none">
                  <a:solidFill>
                    <a:srgbClr val="FFFFFF"/>
                  </a:solidFill>
                  <a:latin typeface="Calibri" panose="020F0502020204030204"/>
                  <a:ea typeface="Calibri" panose="020F0502020204030204"/>
                  <a:cs typeface="Calibri" panose="020F0502020204030204"/>
                  <a:sym typeface="Calibri" panose="020F0502020204030204"/>
                </a:rPr>
                <a:t>1</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80" name="Google Shape;880;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1" name="Google Shape;881;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a:solidFill>
                  <a:schemeClr val="dk1"/>
                </a:solidFill>
                <a:sym typeface="Arial" panose="020B0604020202020204"/>
              </a:rPr>
              <a:t>Đ</a:t>
            </a:r>
            <a:r>
              <a:rPr lang="vi-VN" altLang="en-US" sz="1800">
                <a:solidFill>
                  <a:schemeClr val="dk1"/>
                </a:solidFill>
                <a:sym typeface="Arial" panose="020B0604020202020204"/>
              </a:rPr>
              <a:t>ề tài sinh viên </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85" name="Shape 885"/>
        <p:cNvGrpSpPr/>
        <p:nvPr/>
      </p:nvGrpSpPr>
      <p:grpSpPr>
        <a:xfrm>
          <a:off x="0" y="0"/>
          <a:ext cx="0" cy="0"/>
          <a:chOff x="0" y="0"/>
          <a:chExt cx="0" cy="0"/>
        </a:xfrm>
      </p:grpSpPr>
      <p:sp>
        <p:nvSpPr>
          <p:cNvPr id="886" name="Google Shape;886;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FF3737"/>
                </a:solidFill>
                <a:latin typeface="Calibri" panose="020F0502020204030204"/>
                <a:ea typeface="Calibri" panose="020F0502020204030204"/>
                <a:cs typeface="Calibri" panose="020F0502020204030204"/>
                <a:sym typeface="Calibri" panose="020F0502020204030204"/>
              </a:rPr>
              <a:t>Hạn chế</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887" name="Google Shape;887;p18"/>
          <p:cNvGrpSpPr/>
          <p:nvPr/>
        </p:nvGrpSpPr>
        <p:grpSpPr>
          <a:xfrm>
            <a:off x="2273541" y="3734160"/>
            <a:ext cx="2400222" cy="2153392"/>
            <a:chOff x="3216730" y="4110749"/>
            <a:chExt cx="2400222" cy="2153392"/>
          </a:xfrm>
        </p:grpSpPr>
        <p:sp>
          <p:nvSpPr>
            <p:cNvPr id="888" name="Google Shape;888;p18"/>
            <p:cNvSpPr/>
            <p:nvPr/>
          </p:nvSpPr>
          <p:spPr>
            <a:xfrm>
              <a:off x="3216730" y="411074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7F7F7F"/>
                </a:solidFill>
                <a:latin typeface="Arial" panose="020B0604020202020204"/>
                <a:ea typeface="Arial" panose="020B0604020202020204"/>
                <a:cs typeface="Arial" panose="020B0604020202020204"/>
                <a:sym typeface="Arial" panose="020B0604020202020204"/>
              </a:endParaRPr>
            </a:p>
          </p:txBody>
        </p:sp>
        <p:sp>
          <p:nvSpPr>
            <p:cNvPr id="889" name="Google Shape;889;p18"/>
            <p:cNvSpPr/>
            <p:nvPr/>
          </p:nvSpPr>
          <p:spPr>
            <a:xfrm>
              <a:off x="3299517" y="4350807"/>
              <a:ext cx="2008415" cy="1197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vi-VN" sz="1800" b="0" i="0" u="none" strike="noStrike" cap="none">
                  <a:solidFill>
                    <a:schemeClr val="dk1"/>
                  </a:solidFill>
                  <a:latin typeface="Arial" panose="020B0604020202020204"/>
                  <a:ea typeface="Arial" panose="020B0604020202020204"/>
                  <a:cs typeface="Arial" panose="020B0604020202020204"/>
                  <a:sym typeface="Arial" panose="020B0604020202020204"/>
                </a:rPr>
                <a:t>Chưa thể  kết hợp thanh toán không dừng cho xe ô </a:t>
              </a:r>
              <a:r>
                <a:rPr lang="vi-VN" sz="1800" b="0" i="0" u="none" strike="noStrike" cap="none">
                  <a:solidFill>
                    <a:schemeClr val="dk1"/>
                  </a:solidFill>
                  <a:latin typeface="Arial" panose="020B0604020202020204"/>
                  <a:ea typeface="Arial" panose="020B0604020202020204"/>
                  <a:cs typeface="Arial" panose="020B0604020202020204"/>
                  <a:sym typeface="Arial" panose="020B0604020202020204"/>
                </a:rPr>
                <a:t>tô .</a:t>
              </a:r>
              <a:endParaRPr lang="vi-VN"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890" name="Google Shape;890;p18"/>
          <p:cNvGrpSpPr/>
          <p:nvPr/>
        </p:nvGrpSpPr>
        <p:grpSpPr>
          <a:xfrm>
            <a:off x="2286000" y="1371600"/>
            <a:ext cx="7620000" cy="2153392"/>
            <a:chOff x="3229189" y="1748189"/>
            <a:chExt cx="2400222" cy="2153392"/>
          </a:xfrm>
        </p:grpSpPr>
        <p:sp>
          <p:nvSpPr>
            <p:cNvPr id="891" name="Google Shape;891;p18"/>
            <p:cNvSpPr/>
            <p:nvPr/>
          </p:nvSpPr>
          <p:spPr>
            <a:xfrm>
              <a:off x="3229189" y="174818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7F7F7F"/>
                </a:solidFill>
                <a:latin typeface="Arial" panose="020B0604020202020204"/>
                <a:ea typeface="Arial" panose="020B0604020202020204"/>
                <a:cs typeface="Arial" panose="020B0604020202020204"/>
                <a:sym typeface="Arial" panose="020B0604020202020204"/>
              </a:endParaRPr>
            </a:p>
          </p:txBody>
        </p:sp>
        <p:sp>
          <p:nvSpPr>
            <p:cNvPr id="892" name="Google Shape;892;p18"/>
            <p:cNvSpPr/>
            <p:nvPr/>
          </p:nvSpPr>
          <p:spPr>
            <a:xfrm>
              <a:off x="3325152" y="2021615"/>
              <a:ext cx="1992230" cy="9518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vi-VN" sz="1400" b="0" i="0" u="none" strike="noStrike" cap="none">
                  <a:solidFill>
                    <a:srgbClr val="000000"/>
                  </a:solidFill>
                  <a:latin typeface="Arial" panose="020B0604020202020204"/>
                  <a:ea typeface="Arial" panose="020B0604020202020204"/>
                  <a:cs typeface="Arial" panose="020B0604020202020204"/>
                  <a:sym typeface="Arial" panose="020B0604020202020204"/>
                </a:rPr>
                <a:t>Mặc dù hệ thống đã có những bước phát triển đáng kể, nhưng vẫn còn nhiều hạn chế về tốc độ xử lý dữ liệu xe vào ra. Trước hết, khả năng xử lý dữ liệu của hệ thống chưa được tối ưu, cần nâng cấp phần cứng và kiến trúc hệ thống để tăng tốc độ xử lý</a:t>
              </a:r>
              <a:endParaRPr lang="vi-VN"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93" name="Google Shape;893;p18"/>
          <p:cNvGrpSpPr/>
          <p:nvPr/>
        </p:nvGrpSpPr>
        <p:grpSpPr>
          <a:xfrm>
            <a:off x="7752821" y="3678358"/>
            <a:ext cx="2205506" cy="2153392"/>
            <a:chOff x="6541160" y="4110749"/>
            <a:chExt cx="2205506" cy="2153392"/>
          </a:xfrm>
        </p:grpSpPr>
        <p:sp>
          <p:nvSpPr>
            <p:cNvPr id="894" name="Google Shape;894;p18"/>
            <p:cNvSpPr/>
            <p:nvPr/>
          </p:nvSpPr>
          <p:spPr>
            <a:xfrm>
              <a:off x="6541160" y="4110749"/>
              <a:ext cx="2160815"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7F7F7F"/>
                </a:solidFill>
                <a:latin typeface="Arial" panose="020B0604020202020204"/>
                <a:ea typeface="Arial" panose="020B0604020202020204"/>
                <a:cs typeface="Arial" panose="020B0604020202020204"/>
                <a:sym typeface="Arial" panose="020B0604020202020204"/>
              </a:endParaRPr>
            </a:p>
          </p:txBody>
        </p:sp>
        <p:sp>
          <p:nvSpPr>
            <p:cNvPr id="895" name="Google Shape;895;p18"/>
            <p:cNvSpPr/>
            <p:nvPr/>
          </p:nvSpPr>
          <p:spPr>
            <a:xfrm>
              <a:off x="6585851" y="4350807"/>
              <a:ext cx="2160815" cy="1475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vi-VN" sz="1800" b="0" i="0" u="none" strike="noStrike" cap="none">
                  <a:solidFill>
                    <a:schemeClr val="dk1"/>
                  </a:solidFill>
                  <a:latin typeface="Arial" panose="020B0604020202020204"/>
                  <a:ea typeface="Arial" panose="020B0604020202020204"/>
                  <a:cs typeface="Arial" panose="020B0604020202020204"/>
                  <a:sym typeface="Arial" panose="020B0604020202020204"/>
                </a:rPr>
                <a:t>Chưa có mức độ bảo mật cao cho thông tin của khách hàng trên hệ </a:t>
              </a:r>
              <a:r>
                <a:rPr lang="vi-VN" sz="1800" b="0" i="0" u="none" strike="noStrike" cap="none">
                  <a:solidFill>
                    <a:schemeClr val="dk1"/>
                  </a:solidFill>
                  <a:latin typeface="Arial" panose="020B0604020202020204"/>
                  <a:ea typeface="Arial" panose="020B0604020202020204"/>
                  <a:cs typeface="Arial" panose="020B0604020202020204"/>
                  <a:sym typeface="Arial" panose="020B0604020202020204"/>
                </a:rPr>
                <a:t>thống.</a:t>
              </a:r>
              <a:endParaRPr lang="vi-VN"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96" name="Google Shape;896;p18"/>
          <p:cNvSpPr/>
          <p:nvPr/>
        </p:nvSpPr>
        <p:spPr>
          <a:xfrm>
            <a:off x="8229600" y="2601662"/>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panose="020B0604020202020204"/>
              <a:buNone/>
            </a:pPr>
            <a:r>
              <a:rPr lang="en-US" sz="5400" b="0" i="0" u="none" strike="noStrike" cap="none">
                <a:solidFill>
                  <a:srgbClr val="426687"/>
                </a:solidFill>
                <a:latin typeface="Arial" panose="020B0604020202020204"/>
                <a:ea typeface="Arial" panose="020B0604020202020204"/>
                <a:cs typeface="Arial" panose="020B0604020202020204"/>
                <a:sym typeface="Arial" panose="020B0604020202020204"/>
              </a:rPr>
              <a:t>1</a:t>
            </a:r>
            <a:endParaRPr sz="5400" b="0" i="0" u="none" strike="noStrike" cap="none">
              <a:solidFill>
                <a:srgbClr val="426687"/>
              </a:solidFill>
              <a:latin typeface="Arial" panose="020B0604020202020204"/>
              <a:ea typeface="Arial" panose="020B0604020202020204"/>
              <a:cs typeface="Arial" panose="020B0604020202020204"/>
              <a:sym typeface="Arial" panose="020B0604020202020204"/>
            </a:endParaRPr>
          </a:p>
        </p:txBody>
      </p:sp>
      <p:sp>
        <p:nvSpPr>
          <p:cNvPr id="897" name="Google Shape;897;p18"/>
          <p:cNvSpPr/>
          <p:nvPr/>
        </p:nvSpPr>
        <p:spPr>
          <a:xfrm>
            <a:off x="3171535" y="4963274"/>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panose="020B0604020202020204"/>
              <a:buNone/>
            </a:pPr>
            <a:r>
              <a:rPr lang="en-US" sz="5400" b="0" i="0" u="none" strike="noStrike" cap="none">
                <a:solidFill>
                  <a:srgbClr val="426687"/>
                </a:solidFill>
                <a:latin typeface="Arial" panose="020B0604020202020204"/>
                <a:ea typeface="Arial" panose="020B0604020202020204"/>
                <a:cs typeface="Arial" panose="020B0604020202020204"/>
                <a:sym typeface="Arial" panose="020B0604020202020204"/>
              </a:rPr>
              <a:t>2</a:t>
            </a:r>
            <a:endParaRPr sz="5400" b="0" i="0" u="none" strike="noStrike" cap="none">
              <a:solidFill>
                <a:srgbClr val="426687"/>
              </a:solidFill>
              <a:latin typeface="Arial" panose="020B0604020202020204"/>
              <a:ea typeface="Arial" panose="020B0604020202020204"/>
              <a:cs typeface="Arial" panose="020B0604020202020204"/>
              <a:sym typeface="Arial" panose="020B0604020202020204"/>
            </a:endParaRPr>
          </a:p>
        </p:txBody>
      </p:sp>
      <p:sp>
        <p:nvSpPr>
          <p:cNvPr id="898" name="Google Shape;898;p18"/>
          <p:cNvSpPr/>
          <p:nvPr/>
        </p:nvSpPr>
        <p:spPr>
          <a:xfrm>
            <a:off x="8378619" y="4963274"/>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panose="020B0604020202020204"/>
              <a:buNone/>
            </a:pPr>
            <a:r>
              <a:rPr lang="en-US" sz="5400" b="0" i="0" u="none" strike="noStrike" cap="none">
                <a:solidFill>
                  <a:srgbClr val="426687"/>
                </a:solidFill>
                <a:latin typeface="Arial" panose="020B0604020202020204"/>
                <a:ea typeface="Arial" panose="020B0604020202020204"/>
                <a:cs typeface="Arial" panose="020B0604020202020204"/>
                <a:sym typeface="Arial" panose="020B0604020202020204"/>
              </a:rPr>
              <a:t>3</a:t>
            </a:r>
            <a:endParaRPr sz="5400" b="0" i="0" u="none" strike="noStrike" cap="none">
              <a:solidFill>
                <a:srgbClr val="426687"/>
              </a:solidFill>
              <a:latin typeface="Arial" panose="020B0604020202020204"/>
              <a:ea typeface="Arial" panose="020B0604020202020204"/>
              <a:cs typeface="Arial" panose="020B0604020202020204"/>
              <a:sym typeface="Arial" panose="020B0604020202020204"/>
            </a:endParaRPr>
          </a:p>
        </p:txBody>
      </p:sp>
      <p:sp>
        <p:nvSpPr>
          <p:cNvPr id="899" name="Google Shape;899;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a:solidFill>
                  <a:schemeClr val="dk1"/>
                </a:solidFill>
                <a:sym typeface="Arial" panose="020B0604020202020204"/>
              </a:rPr>
              <a:t>Đ</a:t>
            </a:r>
            <a:r>
              <a:rPr lang="vi-VN" altLang="en-US" sz="1800">
                <a:solidFill>
                  <a:schemeClr val="dk1"/>
                </a:solidFill>
                <a:sym typeface="Arial" panose="020B0604020202020204"/>
              </a:rPr>
              <a:t>ề tài sinh viên </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0"/>
                                        </p:tgtEl>
                                        <p:attrNameLst>
                                          <p:attrName>style.visibility</p:attrName>
                                        </p:attrNameLst>
                                      </p:cBhvr>
                                      <p:to>
                                        <p:strVal val="visible"/>
                                      </p:to>
                                    </p:set>
                                    <p:animEffect transition="in" filter="fade">
                                      <p:cBhvr>
                                        <p:cTn id="7" dur="500"/>
                                        <p:tgtEl>
                                          <p:spTgt spid="89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96"/>
                                        </p:tgtEl>
                                        <p:attrNameLst>
                                          <p:attrName>style.visibility</p:attrName>
                                        </p:attrNameLst>
                                      </p:cBhvr>
                                      <p:to>
                                        <p:strVal val="visible"/>
                                      </p:to>
                                    </p:set>
                                    <p:animEffect transition="in" filter="fade">
                                      <p:cBhvr>
                                        <p:cTn id="11" dur="500"/>
                                        <p:tgtEl>
                                          <p:spTgt spid="89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87"/>
                                        </p:tgtEl>
                                        <p:attrNameLst>
                                          <p:attrName>style.visibility</p:attrName>
                                        </p:attrNameLst>
                                      </p:cBhvr>
                                      <p:to>
                                        <p:strVal val="visible"/>
                                      </p:to>
                                    </p:set>
                                    <p:animEffect transition="in" filter="fade">
                                      <p:cBhvr>
                                        <p:cTn id="16" dur="500"/>
                                        <p:tgtEl>
                                          <p:spTgt spid="887"/>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97"/>
                                        </p:tgtEl>
                                        <p:attrNameLst>
                                          <p:attrName>style.visibility</p:attrName>
                                        </p:attrNameLst>
                                      </p:cBhvr>
                                      <p:to>
                                        <p:strVal val="visible"/>
                                      </p:to>
                                    </p:set>
                                    <p:animEffect transition="in" filter="fade">
                                      <p:cBhvr>
                                        <p:cTn id="20" dur="500"/>
                                        <p:tgtEl>
                                          <p:spTgt spid="89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93"/>
                                        </p:tgtEl>
                                        <p:attrNameLst>
                                          <p:attrName>style.visibility</p:attrName>
                                        </p:attrNameLst>
                                      </p:cBhvr>
                                      <p:to>
                                        <p:strVal val="visible"/>
                                      </p:to>
                                    </p:set>
                                    <p:animEffect transition="in" filter="fade">
                                      <p:cBhvr>
                                        <p:cTn id="25" dur="500"/>
                                        <p:tgtEl>
                                          <p:spTgt spid="893"/>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898"/>
                                        </p:tgtEl>
                                        <p:attrNameLst>
                                          <p:attrName>style.visibility</p:attrName>
                                        </p:attrNameLst>
                                      </p:cBhvr>
                                      <p:to>
                                        <p:strVal val="visible"/>
                                      </p:to>
                                    </p:set>
                                    <p:animEffect transition="in" filter="fade">
                                      <p:cBhvr>
                                        <p:cTn id="29" dur="500"/>
                                        <p:tgtEl>
                                          <p:spTgt spid="8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03" name="Shape 903"/>
        <p:cNvGrpSpPr/>
        <p:nvPr/>
      </p:nvGrpSpPr>
      <p:grpSpPr>
        <a:xfrm>
          <a:off x="0" y="0"/>
          <a:ext cx="0" cy="0"/>
          <a:chOff x="0" y="0"/>
          <a:chExt cx="0" cy="0"/>
        </a:xfrm>
      </p:grpSpPr>
      <p:sp>
        <p:nvSpPr>
          <p:cNvPr id="904" name="Google Shape;904;p19"/>
          <p:cNvSpPr/>
          <p:nvPr/>
        </p:nvSpPr>
        <p:spPr>
          <a:xfrm>
            <a:off x="2106720" y="415800"/>
            <a:ext cx="3862440" cy="45783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FF3737"/>
                </a:solidFill>
                <a:latin typeface="Times New Roman" panose="02020603050405020304" charset="0"/>
                <a:ea typeface="Calibri" panose="020F0502020204030204"/>
                <a:cs typeface="Times New Roman" panose="02020603050405020304" charset="0"/>
                <a:sym typeface="Calibri" panose="020F0502020204030204"/>
              </a:rPr>
              <a:t>Hướng phát triển đề tài</a:t>
            </a:r>
            <a:endParaRPr lang="en-US" sz="2400" b="1" i="0" u="none" strike="noStrike" cap="none">
              <a:solidFill>
                <a:srgbClr val="FF3737"/>
              </a:solidFill>
              <a:latin typeface="Times New Roman" panose="02020603050405020304" charset="0"/>
              <a:ea typeface="Calibri" panose="020F0502020204030204"/>
              <a:cs typeface="Times New Roman" panose="02020603050405020304" charset="0"/>
              <a:sym typeface="Calibri" panose="020F0502020204030204"/>
            </a:endParaRPr>
          </a:p>
        </p:txBody>
      </p:sp>
      <p:pic>
        <p:nvPicPr>
          <p:cNvPr id="905" name="Google Shape;905;p19"/>
          <p:cNvPicPr preferRelativeResize="0"/>
          <p:nvPr/>
        </p:nvPicPr>
        <p:blipFill rotWithShape="1">
          <a:blip r:embed="rId1"/>
          <a:srcRect/>
          <a:stretch>
            <a:fillRect/>
          </a:stretch>
        </p:blipFill>
        <p:spPr>
          <a:xfrm>
            <a:off x="1103312" y="1862138"/>
            <a:ext cx="1866900" cy="3060700"/>
          </a:xfrm>
          <a:prstGeom prst="rect">
            <a:avLst/>
          </a:prstGeom>
          <a:noFill/>
          <a:ln>
            <a:noFill/>
          </a:ln>
        </p:spPr>
      </p:pic>
      <p:sp>
        <p:nvSpPr>
          <p:cNvPr id="906" name="Google Shape;906;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07" name="Google Shape;907;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08" name="Google Shape;908;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09" name="Google Shape;909;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10" name="Google Shape;910;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11" name="Google Shape;911;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12" name="Google Shape;912;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13" name="Google Shape;913;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14" name="Google Shape;914;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15" name="Google Shape;915;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16" name="Google Shape;916;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17" name="Google Shape;917;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pic>
        <p:nvPicPr>
          <p:cNvPr id="918" name="Google Shape;918;p19"/>
          <p:cNvPicPr preferRelativeResize="0"/>
          <p:nvPr/>
        </p:nvPicPr>
        <p:blipFill rotWithShape="1">
          <a:blip r:embed="rId2"/>
          <a:srcRect/>
          <a:stretch>
            <a:fillRect/>
          </a:stretch>
        </p:blipFill>
        <p:spPr>
          <a:xfrm>
            <a:off x="2181225" y="2152650"/>
            <a:ext cx="596900" cy="957263"/>
          </a:xfrm>
          <a:prstGeom prst="rect">
            <a:avLst/>
          </a:prstGeom>
          <a:noFill/>
          <a:ln>
            <a:noFill/>
          </a:ln>
        </p:spPr>
      </p:pic>
      <p:pic>
        <p:nvPicPr>
          <p:cNvPr id="919" name="Google Shape;919;p19"/>
          <p:cNvPicPr preferRelativeResize="0"/>
          <p:nvPr/>
        </p:nvPicPr>
        <p:blipFill rotWithShape="1">
          <a:blip r:embed="rId3"/>
          <a:srcRect/>
          <a:stretch>
            <a:fillRect/>
          </a:stretch>
        </p:blipFill>
        <p:spPr>
          <a:xfrm>
            <a:off x="1339850" y="4913313"/>
            <a:ext cx="1385888" cy="679450"/>
          </a:xfrm>
          <a:prstGeom prst="rect">
            <a:avLst/>
          </a:prstGeom>
          <a:noFill/>
          <a:ln>
            <a:noFill/>
          </a:ln>
        </p:spPr>
      </p:pic>
      <p:pic>
        <p:nvPicPr>
          <p:cNvPr id="920" name="Google Shape;920;p19"/>
          <p:cNvPicPr preferRelativeResize="0"/>
          <p:nvPr/>
        </p:nvPicPr>
        <p:blipFill rotWithShape="1">
          <a:blip r:embed="rId4"/>
          <a:srcRect/>
          <a:stretch>
            <a:fillRect/>
          </a:stretch>
        </p:blipFill>
        <p:spPr>
          <a:xfrm>
            <a:off x="1841500" y="4913313"/>
            <a:ext cx="390525" cy="85725"/>
          </a:xfrm>
          <a:prstGeom prst="rect">
            <a:avLst/>
          </a:prstGeom>
          <a:noFill/>
          <a:ln>
            <a:noFill/>
          </a:ln>
        </p:spPr>
      </p:pic>
      <p:grpSp>
        <p:nvGrpSpPr>
          <p:cNvPr id="921" name="Google Shape;921;p19"/>
          <p:cNvGrpSpPr/>
          <p:nvPr/>
        </p:nvGrpSpPr>
        <p:grpSpPr>
          <a:xfrm>
            <a:off x="3352800" y="1447800"/>
            <a:ext cx="8305799" cy="1144588"/>
            <a:chOff x="3697288" y="1778000"/>
            <a:chExt cx="8305799" cy="1144588"/>
          </a:xfrm>
        </p:grpSpPr>
        <p:sp>
          <p:nvSpPr>
            <p:cNvPr id="922" name="Google Shape;922;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23" name="Google Shape;923;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24" name="Google Shape;924;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25" name="Google Shape;925;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26" name="Google Shape;926;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27" name="Google Shape;927;p19"/>
            <p:cNvSpPr txBox="1"/>
            <p:nvPr/>
          </p:nvSpPr>
          <p:spPr>
            <a:xfrm>
              <a:off x="7050088" y="1805066"/>
              <a:ext cx="4648200" cy="95186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panose="020B0604020202020204"/>
                <a:buNone/>
              </a:pPr>
              <a:r>
                <a:rPr lang="en-US" b="0" i="0" u="none" strike="noStrike" cap="none">
                  <a:solidFill>
                    <a:schemeClr val="lt1"/>
                  </a:solidFill>
                  <a:latin typeface="Times New Roman" panose="02020603050405020304" charset="0"/>
                  <a:ea typeface="Arial" panose="020B0604020202020204"/>
                  <a:cs typeface="Times New Roman" panose="02020603050405020304" charset="0"/>
                  <a:sym typeface="Arial" panose="020B0604020202020204"/>
                </a:rPr>
                <a:t>Nâng cấp cảm biến và mở rộng mạng lưới theo dõi: Sử dụng các cảm biến tiên tiến hơn có khả năng phát hiện chi tiết hơn, như phân biệt loại phương tiện, thời gian đỗ xe và thông tin người dùng</a:t>
              </a:r>
              <a:endParaRPr lang="en-US" b="0" i="0" u="none" strike="noStrike" cap="none">
                <a:solidFill>
                  <a:schemeClr val="lt1"/>
                </a:solidFill>
                <a:latin typeface="Times New Roman" panose="02020603050405020304" charset="0"/>
                <a:ea typeface="Arial" panose="020B0604020202020204"/>
                <a:cs typeface="Times New Roman" panose="02020603050405020304" charset="0"/>
                <a:sym typeface="Arial" panose="020B0604020202020204"/>
              </a:endParaRPr>
            </a:p>
          </p:txBody>
        </p:sp>
      </p:grpSp>
      <p:grpSp>
        <p:nvGrpSpPr>
          <p:cNvPr id="928" name="Google Shape;928;p19"/>
          <p:cNvGrpSpPr/>
          <p:nvPr/>
        </p:nvGrpSpPr>
        <p:grpSpPr>
          <a:xfrm>
            <a:off x="3335337" y="2868613"/>
            <a:ext cx="8323262" cy="1228724"/>
            <a:chOff x="3679825" y="3198813"/>
            <a:chExt cx="8323262" cy="952500"/>
          </a:xfrm>
        </p:grpSpPr>
        <p:sp>
          <p:nvSpPr>
            <p:cNvPr id="929" name="Google Shape;929;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30" name="Google Shape;930;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31" name="Google Shape;931;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32" name="Google Shape;932;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33" name="Google Shape;933;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grpSp>
      <p:grpSp>
        <p:nvGrpSpPr>
          <p:cNvPr id="934" name="Google Shape;934;p19"/>
          <p:cNvGrpSpPr/>
          <p:nvPr/>
        </p:nvGrpSpPr>
        <p:grpSpPr>
          <a:xfrm>
            <a:off x="3370262" y="4106863"/>
            <a:ext cx="8288337" cy="1135063"/>
            <a:chOff x="3714750" y="4437063"/>
            <a:chExt cx="8288337" cy="1135063"/>
          </a:xfrm>
        </p:grpSpPr>
        <p:sp>
          <p:nvSpPr>
            <p:cNvPr id="935" name="Google Shape;935;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36" name="Google Shape;936;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37" name="Google Shape;937;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38" name="Google Shape;938;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39" name="Google Shape;939;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grpSp>
      <p:sp>
        <p:nvSpPr>
          <p:cNvPr id="940" name="Google Shape;940;p19"/>
          <p:cNvSpPr txBox="1"/>
          <p:nvPr/>
        </p:nvSpPr>
        <p:spPr>
          <a:xfrm>
            <a:off x="6693535" y="4298315"/>
            <a:ext cx="4779645" cy="95186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b="0" i="0" u="none" strike="noStrike" cap="none">
                <a:solidFill>
                  <a:schemeClr val="lt1"/>
                </a:solidFill>
                <a:latin typeface="Times New Roman" panose="02020603050405020304" charset="0"/>
                <a:ea typeface="Arial" panose="020B0604020202020204"/>
                <a:cs typeface="Times New Roman" panose="02020603050405020304" charset="0"/>
                <a:sym typeface="Arial" panose="020B0604020202020204"/>
              </a:rPr>
              <a:t>Mở rộng các dịch vụ và tích hợp thanh toán: Cung cấp các dịch vụ bổ sung như đặt chỗ trước, thanh toán tự động, nhắc nhở và cung cấp thông tin liên quan đến đỗ xe. Tích hợp các phương thức thanh toán hiện đại.</a:t>
            </a:r>
            <a:endParaRPr lang="en-US" b="0" i="0" u="none" strike="noStrike" cap="none">
              <a:solidFill>
                <a:schemeClr val="lt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41" name="Google Shape;941;p19"/>
          <p:cNvSpPr txBox="1"/>
          <p:nvPr/>
        </p:nvSpPr>
        <p:spPr>
          <a:xfrm>
            <a:off x="6741160" y="2976384"/>
            <a:ext cx="4648200" cy="95186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vi-VN" altLang="en-US" b="0" i="0" u="none" strike="noStrike" cap="none">
                <a:solidFill>
                  <a:schemeClr val="lt1"/>
                </a:solidFill>
                <a:latin typeface="Times New Roman" panose="02020603050405020304" charset="0"/>
                <a:ea typeface="Arial" panose="020B0604020202020204"/>
                <a:cs typeface="Times New Roman" panose="02020603050405020304" charset="0"/>
                <a:sym typeface="Arial" panose="020B0604020202020204"/>
              </a:rPr>
              <a:t>T</a:t>
            </a:r>
            <a:r>
              <a:rPr lang="en-US" b="0" i="0" u="none" strike="noStrike" cap="none">
                <a:solidFill>
                  <a:schemeClr val="lt1"/>
                </a:solidFill>
                <a:latin typeface="Times New Roman" panose="02020603050405020304" charset="0"/>
                <a:ea typeface="Arial" panose="020B0604020202020204"/>
                <a:cs typeface="Times New Roman" panose="02020603050405020304" charset="0"/>
                <a:sym typeface="Arial" panose="020B0604020202020204"/>
              </a:rPr>
              <a:t>ích hợp trí tuệ nhân tạo và phân tích dữ liệu lớn: Ứng dụng các kỹ thuật học máy và phân tích dữ liệu lớn để dự đoán nhu cầu đỗ xe, phân bổ tối ưu không gian và đưa ra các khuyến nghị thông minh cho người dùng.</a:t>
            </a:r>
            <a:endParaRPr lang="en-US" b="0" i="0" u="none" strike="noStrike" cap="none">
              <a:solidFill>
                <a:schemeClr val="lt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42" name="Google Shape;942;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a:solidFill>
                  <a:schemeClr val="dk1"/>
                </a:solidFill>
                <a:sym typeface="Arial" panose="020B0604020202020204"/>
              </a:rPr>
              <a:t>Đ</a:t>
            </a:r>
            <a:r>
              <a:rPr lang="vi-VN" altLang="en-US" sz="1800">
                <a:solidFill>
                  <a:schemeClr val="dk1"/>
                </a:solidFill>
                <a:sym typeface="Arial" panose="020B0604020202020204"/>
              </a:rPr>
              <a:t>ề tài sinh viên </a:t>
            </a:r>
            <a:endParaRPr lang="en-US" sz="18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21"/>
                                        </p:tgtEl>
                                        <p:attrNameLst>
                                          <p:attrName>style.visibility</p:attrName>
                                        </p:attrNameLst>
                                      </p:cBhvr>
                                      <p:to>
                                        <p:strVal val="visible"/>
                                      </p:to>
                                    </p:set>
                                    <p:anim calcmode="lin" valueType="num">
                                      <p:cBhvr additive="base">
                                        <p:cTn id="7" dur="1000"/>
                                        <p:tgtEl>
                                          <p:spTgt spid="921"/>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28"/>
                                        </p:tgtEl>
                                        <p:attrNameLst>
                                          <p:attrName>style.visibility</p:attrName>
                                        </p:attrNameLst>
                                      </p:cBhvr>
                                      <p:to>
                                        <p:strVal val="visible"/>
                                      </p:to>
                                    </p:set>
                                    <p:anim calcmode="lin" valueType="num">
                                      <p:cBhvr additive="base">
                                        <p:cTn id="12" dur="1000"/>
                                        <p:tgtEl>
                                          <p:spTgt spid="928"/>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34"/>
                                        </p:tgtEl>
                                        <p:attrNameLst>
                                          <p:attrName>style.visibility</p:attrName>
                                        </p:attrNameLst>
                                      </p:cBhvr>
                                      <p:to>
                                        <p:strVal val="visible"/>
                                      </p:to>
                                    </p:set>
                                    <p:anim calcmode="lin" valueType="num">
                                      <p:cBhvr additive="base">
                                        <p:cTn id="17" dur="1000"/>
                                        <p:tgtEl>
                                          <p:spTgt spid="934"/>
                                        </p:tgtEl>
                                        <p:attrNameLst>
                                          <p:attrName>ppt_x</p:attrName>
                                        </p:attrNameLst>
                                      </p:cBhvr>
                                      <p:tavLst>
                                        <p:tav tm="0" fmla="">
                                          <p:val>
                                            <p:strVal val="#ppt_x+1"/>
                                          </p:val>
                                        </p:tav>
                                        <p:tav tm="100000" fmla="">
                                          <p:val>
                                            <p:strVal val="#ppt_x"/>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940"/>
                                        </p:tgtEl>
                                        <p:attrNameLst>
                                          <p:attrName>style.visibility</p:attrName>
                                        </p:attrNameLst>
                                      </p:cBhvr>
                                      <p:to>
                                        <p:strVal val="visible"/>
                                      </p:to>
                                    </p:set>
                                    <p:anim calcmode="lin" valueType="num">
                                      <p:cBhvr additive="base">
                                        <p:cTn id="21" dur="500"/>
                                        <p:tgtEl>
                                          <p:spTgt spid="940"/>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9" name="Shape 479"/>
        <p:cNvGrpSpPr/>
        <p:nvPr/>
      </p:nvGrpSpPr>
      <p:grpSpPr>
        <a:xfrm>
          <a:off x="0" y="0"/>
          <a:ext cx="0" cy="0"/>
          <a:chOff x="0" y="0"/>
          <a:chExt cx="0" cy="0"/>
        </a:xfrm>
      </p:grpSpPr>
      <p:sp>
        <p:nvSpPr>
          <p:cNvPr id="480" name="Google Shape;480;p2"/>
          <p:cNvSpPr txBox="1"/>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vi-VN" sz="1800" b="0" i="0" u="none" strike="noStrike" cap="none">
                <a:solidFill>
                  <a:schemeClr val="dk1"/>
                </a:solidFill>
                <a:latin typeface="Arial" panose="020B0604020202020204"/>
                <a:ea typeface="Arial" panose="020B0604020202020204"/>
                <a:cs typeface="Arial" panose="020B0604020202020204"/>
                <a:sym typeface="Arial" panose="020B0604020202020204"/>
              </a:rPr>
              <a:t>Đề tài sinh </a:t>
            </a:r>
            <a:r>
              <a:rPr lang="vi-VN" sz="1800" b="0" i="0" u="none" strike="noStrike" cap="none">
                <a:solidFill>
                  <a:schemeClr val="dk1"/>
                </a:solidFill>
                <a:latin typeface="Arial" panose="020B0604020202020204"/>
                <a:ea typeface="Arial" panose="020B0604020202020204"/>
                <a:cs typeface="Arial" panose="020B0604020202020204"/>
                <a:sym typeface="Arial" panose="020B0604020202020204"/>
              </a:rPr>
              <a:t>viên </a:t>
            </a:r>
            <a:endParaRPr lang="vi-VN"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lang="vi-VN"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81" name="Google Shape;481;p2"/>
          <p:cNvSpPr txBox="1"/>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Khoa </a:t>
            </a:r>
            <a:r>
              <a:rPr lang="vi-VN" alt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kĩ thuật điện tử </a:t>
            </a:r>
            <a:r>
              <a:rPr lang="vi-VN" alt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I</a:t>
            </a:r>
            <a:endParaRPr lang="vi-VN" alt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82" name="Google Shape;482;p2"/>
          <p:cNvSpPr txBox="1"/>
          <p:nvPr/>
        </p:nvSpPr>
        <p:spPr>
          <a:xfrm>
            <a:off x="4114800" y="6270461"/>
            <a:ext cx="4457699" cy="36703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800" b="0" i="1" u="none" strike="noStrike" cap="none">
                <a:solidFill>
                  <a:srgbClr val="595959"/>
                </a:solidFill>
                <a:latin typeface="Times New Roman" panose="02020603050405020304"/>
                <a:ea typeface="Times New Roman" panose="02020603050405020304"/>
                <a:cs typeface="Times New Roman" panose="02020603050405020304"/>
                <a:sym typeface="Times New Roman" panose="02020603050405020304"/>
              </a:rPr>
              <a:t>Hà Nội, ngày </a:t>
            </a:r>
            <a:r>
              <a:rPr lang="vi-VN" altLang="en-US" sz="1800" b="0" i="1" u="none" strike="noStrike" cap="none">
                <a:solidFill>
                  <a:srgbClr val="595959"/>
                </a:solidFill>
                <a:latin typeface="Times New Roman" panose="02020603050405020304"/>
                <a:ea typeface="Times New Roman" panose="02020603050405020304"/>
                <a:cs typeface="Times New Roman" panose="02020603050405020304"/>
                <a:sym typeface="Times New Roman" panose="02020603050405020304"/>
              </a:rPr>
              <a:t>24</a:t>
            </a:r>
            <a:r>
              <a:rPr lang="en-US" sz="1800" b="0" i="1" u="none" strike="noStrike" cap="none">
                <a:solidFill>
                  <a:srgbClr val="595959"/>
                </a:solidFill>
                <a:latin typeface="Times New Roman" panose="02020603050405020304"/>
                <a:ea typeface="Times New Roman" panose="02020603050405020304"/>
                <a:cs typeface="Times New Roman" panose="02020603050405020304"/>
                <a:sym typeface="Times New Roman" panose="02020603050405020304"/>
              </a:rPr>
              <a:t> tháng </a:t>
            </a:r>
            <a:r>
              <a:rPr lang="vi-VN" altLang="en-US" sz="1800" b="0" i="1" u="none" strike="noStrike" cap="none">
                <a:solidFill>
                  <a:srgbClr val="595959"/>
                </a:solidFill>
                <a:latin typeface="Times New Roman" panose="02020603050405020304"/>
                <a:ea typeface="Times New Roman" panose="02020603050405020304"/>
                <a:cs typeface="Times New Roman" panose="02020603050405020304"/>
                <a:sym typeface="Times New Roman" panose="02020603050405020304"/>
              </a:rPr>
              <a:t>8</a:t>
            </a:r>
            <a:r>
              <a:rPr lang="en-US" sz="1800" b="0" i="1" u="none" strike="noStrike" cap="none">
                <a:solidFill>
                  <a:srgbClr val="595959"/>
                </a:solidFill>
                <a:latin typeface="Times New Roman" panose="02020603050405020304"/>
                <a:ea typeface="Times New Roman" panose="02020603050405020304"/>
                <a:cs typeface="Times New Roman" panose="02020603050405020304"/>
                <a:sym typeface="Times New Roman" panose="02020603050405020304"/>
              </a:rPr>
              <a:t> năm 202</a:t>
            </a:r>
            <a:r>
              <a:rPr lang="vi-VN" altLang="en-US" sz="1800" b="0" i="1" u="none" strike="noStrike" cap="none">
                <a:solidFill>
                  <a:srgbClr val="595959"/>
                </a:solidFill>
                <a:latin typeface="Times New Roman" panose="02020603050405020304"/>
                <a:ea typeface="Times New Roman" panose="02020603050405020304"/>
                <a:cs typeface="Times New Roman" panose="02020603050405020304"/>
                <a:sym typeface="Times New Roman" panose="02020603050405020304"/>
              </a:rPr>
              <a:t>4</a:t>
            </a:r>
            <a:endParaRPr lang="vi-VN" altLang="en-US" sz="1800" b="0" i="1" u="none" strike="noStrike" cap="none">
              <a:solidFill>
                <a:srgbClr val="595959"/>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83" name="Google Shape;483;p2"/>
          <p:cNvSpPr/>
          <p:nvPr/>
        </p:nvSpPr>
        <p:spPr>
          <a:xfrm>
            <a:off x="2174240" y="193040"/>
            <a:ext cx="9987280" cy="58229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vi-VN" altLang="en-US" sz="3200" b="1" i="0" u="none" strike="noStrike" cap="none">
                <a:solidFill>
                  <a:srgbClr val="0070C0"/>
                </a:solidFill>
                <a:latin typeface="Arial" panose="020B0604020202020204"/>
                <a:ea typeface="Arial" panose="020B0604020202020204"/>
                <a:cs typeface="Arial" panose="020B0604020202020204"/>
                <a:sym typeface="Arial" panose="020B0604020202020204"/>
              </a:rPr>
              <a:t>HỌC VIỆN CÔNG NGHỆ BƯU CHÍNH VIỄN THÔNG </a:t>
            </a:r>
            <a:endParaRPr lang="en-US" sz="3200" b="1" i="0" u="none" strike="noStrike" cap="none">
              <a:solidFill>
                <a:srgbClr val="0070C0"/>
              </a:solidFill>
              <a:latin typeface="Arial" panose="020B0604020202020204"/>
              <a:ea typeface="Arial" panose="020B0604020202020204"/>
              <a:cs typeface="Arial" panose="020B0604020202020204"/>
              <a:sym typeface="Arial" panose="020B0604020202020204"/>
            </a:endParaRPr>
          </a:p>
        </p:txBody>
      </p:sp>
      <p:sp>
        <p:nvSpPr>
          <p:cNvPr id="484" name="Google Shape;484;p2"/>
          <p:cNvSpPr/>
          <p:nvPr/>
        </p:nvSpPr>
        <p:spPr>
          <a:xfrm>
            <a:off x="4263850" y="839278"/>
            <a:ext cx="5139600" cy="45910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chemeClr val="accent4"/>
                </a:solidFill>
                <a:latin typeface="Arial" panose="020B0604020202020204"/>
                <a:ea typeface="Arial" panose="020B0604020202020204"/>
                <a:cs typeface="Arial" panose="020B0604020202020204"/>
                <a:sym typeface="Arial" panose="020B0604020202020204"/>
              </a:rPr>
              <a:t>KHOA </a:t>
            </a:r>
            <a:r>
              <a:rPr lang="vi-VN" altLang="en-US" sz="2400" b="1" i="0" u="none" strike="noStrike" cap="none">
                <a:solidFill>
                  <a:schemeClr val="accent4"/>
                </a:solidFill>
                <a:latin typeface="Arial" panose="020B0604020202020204"/>
                <a:ea typeface="Arial" panose="020B0604020202020204"/>
                <a:cs typeface="Arial" panose="020B0604020202020204"/>
                <a:sym typeface="Arial" panose="020B0604020202020204"/>
              </a:rPr>
              <a:t>KĨ THUẬT ĐIỆN TỬ </a:t>
            </a:r>
            <a:r>
              <a:rPr lang="vi-VN" altLang="en-US" sz="2400" b="1" i="0" u="none" strike="noStrike" cap="none">
                <a:solidFill>
                  <a:schemeClr val="accent4"/>
                </a:solidFill>
                <a:latin typeface="Arial" panose="020B0604020202020204"/>
                <a:ea typeface="Arial" panose="020B0604020202020204"/>
                <a:cs typeface="Arial" panose="020B0604020202020204"/>
                <a:sym typeface="Arial" panose="020B0604020202020204"/>
              </a:rPr>
              <a:t>I</a:t>
            </a:r>
            <a:endParaRPr lang="vi-VN" altLang="en-US" sz="2400" b="1" i="0" u="none" strike="noStrike" cap="none">
              <a:solidFill>
                <a:schemeClr val="accent4"/>
              </a:solidFill>
              <a:latin typeface="Arial" panose="020B0604020202020204"/>
              <a:ea typeface="Arial" panose="020B0604020202020204"/>
              <a:cs typeface="Arial" panose="020B0604020202020204"/>
              <a:sym typeface="Arial" panose="020B0604020202020204"/>
            </a:endParaRPr>
          </a:p>
        </p:txBody>
      </p:sp>
      <p:sp>
        <p:nvSpPr>
          <p:cNvPr id="486" name="Google Shape;486;p2"/>
          <p:cNvSpPr txBox="1"/>
          <p:nvPr/>
        </p:nvSpPr>
        <p:spPr>
          <a:xfrm>
            <a:off x="685800" y="2421255"/>
            <a:ext cx="11247755" cy="166497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ED1C2A"/>
                </a:solidFill>
                <a:latin typeface="Calibri" panose="020F0502020204030204"/>
                <a:ea typeface="Calibri" panose="020F0502020204030204"/>
                <a:cs typeface="Calibri" panose="020F0502020204030204"/>
                <a:sym typeface="Calibri" panose="020F0502020204030204"/>
              </a:rPr>
              <a:t>ĐỀ TÀI: Bãi đỗ xe ngoài trời thông minh sử dụng thiết bị nhúng </a:t>
            </a:r>
            <a:endParaRPr lang="en-US" sz="3600" b="1" i="0" u="none" strike="noStrike" cap="none">
              <a:solidFill>
                <a:srgbClr val="ED1C2A"/>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3600"/>
              <a:buFont typeface="Arial" panose="020B0604020202020204"/>
              <a:buNone/>
            </a:pPr>
            <a:r>
              <a:rPr sz="3600" b="1" i="0" u="none" strike="noStrike" cap="none">
                <a:solidFill>
                  <a:srgbClr val="ED1C2A"/>
                </a:solidFill>
                <a:latin typeface="Calibri" panose="020F0502020204030204"/>
                <a:ea typeface="Calibri" panose="020F0502020204030204"/>
                <a:cs typeface="Calibri" panose="020F0502020204030204"/>
                <a:sym typeface="Calibri" panose="020F0502020204030204"/>
              </a:rPr>
              <a:t>ESP32</a:t>
            </a:r>
            <a:endParaRPr sz="3600" b="1" i="0" u="none" strike="noStrike" cap="none">
              <a:solidFill>
                <a:srgbClr val="ED1C2A"/>
              </a:solidFill>
              <a:latin typeface="Calibri" panose="020F0502020204030204"/>
              <a:ea typeface="Calibri" panose="020F0502020204030204"/>
              <a:cs typeface="Calibri" panose="020F0502020204030204"/>
              <a:sym typeface="Calibri" panose="020F0502020204030204"/>
            </a:endParaRPr>
          </a:p>
        </p:txBody>
      </p:sp>
      <p:sp>
        <p:nvSpPr>
          <p:cNvPr id="487" name="Google Shape;487;p2"/>
          <p:cNvSpPr/>
          <p:nvPr/>
        </p:nvSpPr>
        <p:spPr>
          <a:xfrm>
            <a:off x="-1" y="293512"/>
            <a:ext cx="252639" cy="1104159"/>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3" name="Picture 2"/>
          <p:cNvPicPr/>
          <p:nvPr/>
        </p:nvPicPr>
        <p:blipFill>
          <a:blip r:embed="rId1"/>
        </p:blipFill>
        <p:spPr>
          <a:xfrm>
            <a:off x="252730" y="45720"/>
            <a:ext cx="1686560" cy="1671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47" name="Shape 947"/>
        <p:cNvGrpSpPr/>
        <p:nvPr/>
      </p:nvGrpSpPr>
      <p:grpSpPr>
        <a:xfrm>
          <a:off x="0" y="0"/>
          <a:ext cx="0" cy="0"/>
          <a:chOff x="0" y="0"/>
          <a:chExt cx="0" cy="0"/>
        </a:xfrm>
      </p:grpSpPr>
      <p:pic>
        <p:nvPicPr>
          <p:cNvPr id="948" name="Google Shape;948;p20"/>
          <p:cNvPicPr preferRelativeResize="0"/>
          <p:nvPr/>
        </p:nvPicPr>
        <p:blipFill rotWithShape="1">
          <a:blip r:embed="rId1"/>
          <a:srcRect l="16827" r="16827"/>
          <a:stretch>
            <a:fillRect/>
          </a:stretch>
        </p:blipFill>
        <p:spPr>
          <a:xfrm>
            <a:off x="5486400" y="360"/>
            <a:ext cx="6839640" cy="6857640"/>
          </a:xfrm>
          <a:prstGeom prst="rect">
            <a:avLst/>
          </a:prstGeom>
          <a:noFill/>
          <a:ln>
            <a:noFill/>
          </a:ln>
        </p:spPr>
      </p:pic>
      <p:sp>
        <p:nvSpPr>
          <p:cNvPr id="949" name="Google Shape;949;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0" name="Google Shape;950;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1" name="Google Shape;951;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2" name="Google Shape;952;p20"/>
          <p:cNvSpPr/>
          <p:nvPr/>
        </p:nvSpPr>
        <p:spPr>
          <a:xfrm>
            <a:off x="855360" y="2327400"/>
            <a:ext cx="6218280" cy="1431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400"/>
              <a:buFont typeface="Arial" panose="020B0604020202020204"/>
              <a:buNone/>
            </a:pPr>
            <a:r>
              <a:rPr lang="en-US" sz="4400" b="1" i="0" u="none" strike="noStrike" cap="none">
                <a:solidFill>
                  <a:srgbClr val="404040"/>
                </a:solidFill>
                <a:latin typeface="Calibri" panose="020F0502020204030204"/>
                <a:ea typeface="Calibri" panose="020F0502020204030204"/>
                <a:cs typeface="Calibri" panose="020F0502020204030204"/>
                <a:sym typeface="Calibri" panose="020F0502020204030204"/>
              </a:rPr>
              <a:t>THANK YOU </a:t>
            </a:r>
            <a:endParaRPr sz="4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4400"/>
              <a:buFont typeface="Arial" panose="020B0604020202020204"/>
              <a:buNone/>
            </a:pPr>
            <a:r>
              <a:rPr lang="en-US" sz="4400" b="1" i="0" u="none" strike="noStrike" cap="none">
                <a:solidFill>
                  <a:srgbClr val="FF3737"/>
                </a:solidFill>
                <a:latin typeface="Calibri" panose="020F0502020204030204"/>
                <a:ea typeface="Calibri" panose="020F0502020204030204"/>
                <a:cs typeface="Calibri" panose="020F0502020204030204"/>
                <a:sym typeface="Calibri" panose="020F0502020204030204"/>
              </a:rPr>
              <a:t>FOR WATCHING</a:t>
            </a:r>
            <a:endParaRPr sz="4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53" name="Google Shape;953;p20"/>
          <p:cNvSpPr/>
          <p:nvPr/>
        </p:nvSpPr>
        <p:spPr>
          <a:xfrm>
            <a:off x="533400" y="4296860"/>
            <a:ext cx="4786320" cy="140688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400"/>
              <a:buFont typeface="Arial" panose="020B0604020202020204"/>
              <a:buNone/>
            </a:pPr>
            <a:r>
              <a:rPr lang="en-US" sz="2400" b="0" i="0" u="none" strike="noStrike" cap="none">
                <a:solidFill>
                  <a:srgbClr val="595959"/>
                </a:solidFill>
                <a:latin typeface="Calibri" panose="020F0502020204030204"/>
                <a:ea typeface="Calibri" panose="020F0502020204030204"/>
                <a:cs typeface="Calibri" panose="020F0502020204030204"/>
                <a:sym typeface="Calibri" panose="020F0502020204030204"/>
              </a:rPr>
              <a:t>Em xin chân thành cảm ơn hội đồng thầy cô đã lắng nghe và theo dõi bài thuyết trình của em.</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54" name="Google Shape;954;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Đ</a:t>
            </a:r>
            <a:r>
              <a:rPr lang="vi-VN" alt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ề tài sinh </a:t>
            </a:r>
            <a:r>
              <a:rPr lang="vi-VN" alt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viên </a:t>
            </a:r>
            <a:endParaRPr lang="vi-VN" alt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91" name="Shape 491"/>
        <p:cNvGrpSpPr/>
        <p:nvPr/>
      </p:nvGrpSpPr>
      <p:grpSpPr>
        <a:xfrm>
          <a:off x="0" y="0"/>
          <a:ext cx="0" cy="0"/>
          <a:chOff x="0" y="0"/>
          <a:chExt cx="0" cy="0"/>
        </a:xfrm>
      </p:grpSpPr>
      <p:sp>
        <p:nvSpPr>
          <p:cNvPr id="492" name="Google Shape;492;p3"/>
          <p:cNvSpPr/>
          <p:nvPr/>
        </p:nvSpPr>
        <p:spPr>
          <a:xfrm>
            <a:off x="6624478" y="-24183"/>
            <a:ext cx="5567522" cy="6858000"/>
          </a:xfrm>
          <a:prstGeom prst="rect">
            <a:avLst/>
          </a:prstGeom>
          <a:solidFill>
            <a:schemeClr val="accent1">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493" name="Google Shape;493;p3"/>
          <p:cNvGrpSpPr/>
          <p:nvPr/>
        </p:nvGrpSpPr>
        <p:grpSpPr>
          <a:xfrm>
            <a:off x="4626380" y="2249924"/>
            <a:ext cx="6921829" cy="2078254"/>
            <a:chOff x="4578255" y="2223130"/>
            <a:chExt cx="6921829" cy="2078254"/>
          </a:xfrm>
        </p:grpSpPr>
        <p:sp>
          <p:nvSpPr>
            <p:cNvPr id="494" name="Google Shape;494;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panose="020B0604020202020204"/>
                <a:buNone/>
              </a:pPr>
              <a:r>
                <a:rPr lang="en-US" sz="5400" b="0" i="0" u="none" strike="noStrike" cap="none">
                  <a:solidFill>
                    <a:schemeClr val="lt1"/>
                  </a:solidFill>
                  <a:latin typeface="Arial" panose="020B0604020202020204"/>
                  <a:ea typeface="Arial" panose="020B0604020202020204"/>
                  <a:cs typeface="Arial" panose="020B0604020202020204"/>
                  <a:sym typeface="Arial" panose="020B0604020202020204"/>
                </a:rPr>
                <a:t>NỘI DUNG</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5" name="Google Shape;495;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panose="020B0604020202020204"/>
                <a:buNone/>
              </a:pPr>
              <a:r>
                <a:rPr lang="en-US" sz="5400" b="0" i="0" u="none" strike="noStrike" cap="none">
                  <a:solidFill>
                    <a:schemeClr val="lt1"/>
                  </a:solidFill>
                  <a:latin typeface="Arial" panose="020B0604020202020204"/>
                  <a:ea typeface="Arial" panose="020B0604020202020204"/>
                  <a:cs typeface="Arial" panose="020B0604020202020204"/>
                  <a:sym typeface="Arial" panose="020B0604020202020204"/>
                </a:rPr>
                <a:t>CHÍNH</a:t>
              </a:r>
              <a:endParaRPr sz="4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496" name="Google Shape;496;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497" name="Google Shape;497;p3"/>
          <p:cNvGrpSpPr/>
          <p:nvPr/>
        </p:nvGrpSpPr>
        <p:grpSpPr>
          <a:xfrm>
            <a:off x="6080207" y="1118203"/>
            <a:ext cx="880712" cy="810164"/>
            <a:chOff x="5908413" y="847857"/>
            <a:chExt cx="938013" cy="939583"/>
          </a:xfrm>
        </p:grpSpPr>
        <p:sp>
          <p:nvSpPr>
            <p:cNvPr id="498" name="Google Shape;498;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99" name="Google Shape;499;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0" i="0" u="none" strike="noStrike" cap="none">
                  <a:solidFill>
                    <a:schemeClr val="lt1"/>
                  </a:solidFill>
                  <a:latin typeface="Arial" panose="020B0604020202020204"/>
                  <a:ea typeface="Arial" panose="020B0604020202020204"/>
                  <a:cs typeface="Arial" panose="020B0604020202020204"/>
                  <a:sym typeface="Arial" panose="020B0604020202020204"/>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00" name="Google Shape;500;p3"/>
          <p:cNvSpPr/>
          <p:nvPr/>
        </p:nvSpPr>
        <p:spPr>
          <a:xfrm>
            <a:off x="735624" y="1310456"/>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rgbClr val="3F3F3F"/>
                </a:solidFill>
                <a:latin typeface="Times New Roman" panose="02020603050405020304"/>
                <a:ea typeface="Times New Roman" panose="02020603050405020304"/>
                <a:cs typeface="Times New Roman" panose="02020603050405020304"/>
                <a:sym typeface="Times New Roman" panose="02020603050405020304"/>
              </a:rPr>
              <a:t>Tổng quan về đề tài</a:t>
            </a:r>
            <a:endParaRPr sz="2400" b="0" i="0" u="none" strike="noStrike" cap="none">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501" name="Google Shape;501;p3"/>
          <p:cNvGrpSpPr/>
          <p:nvPr/>
        </p:nvGrpSpPr>
        <p:grpSpPr>
          <a:xfrm rot="-5400000">
            <a:off x="5060705" y="921408"/>
            <a:ext cx="18288" cy="822960"/>
            <a:chOff x="5839691" y="2713589"/>
            <a:chExt cx="1406625" cy="1430822"/>
          </a:xfrm>
        </p:grpSpPr>
        <p:sp>
          <p:nvSpPr>
            <p:cNvPr id="502" name="Google Shape;502;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03" name="Google Shape;503;p3"/>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panose="020B0604020202020204"/>
                <a:buNone/>
              </a:pPr>
              <a:endParaRPr sz="5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504" name="Google Shape;504;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05" name="Google Shape;505;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06" name="Google Shape;506;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07" name="Google Shape;507;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08" name="Google Shape;508;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09" name="Google Shape;509;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10" name="Google Shape;510;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F2F2F2"/>
                </a:solidFill>
                <a:latin typeface="Arial" panose="020B0604020202020204"/>
                <a:ea typeface="Arial" panose="020B0604020202020204"/>
                <a:cs typeface="Arial" panose="020B0604020202020204"/>
                <a:sym typeface="Arial" panose="020B0604020202020204"/>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1" name="Google Shape;511;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12" name="Google Shape;512;p3"/>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513" name="Google Shape;513;p3"/>
          <p:cNvGrpSpPr/>
          <p:nvPr/>
        </p:nvGrpSpPr>
        <p:grpSpPr>
          <a:xfrm>
            <a:off x="6103978" y="2253126"/>
            <a:ext cx="880712" cy="810164"/>
            <a:chOff x="5915473" y="787140"/>
            <a:chExt cx="938013" cy="939583"/>
          </a:xfrm>
        </p:grpSpPr>
        <p:sp>
          <p:nvSpPr>
            <p:cNvPr id="514" name="Google Shape;514;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15" name="Google Shape;515;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0" i="0" u="none" strike="noStrike" cap="none">
                  <a:solidFill>
                    <a:schemeClr val="lt1"/>
                  </a:solidFill>
                  <a:latin typeface="Arial" panose="020B0604020202020204"/>
                  <a:ea typeface="Arial" panose="020B0604020202020204"/>
                  <a:cs typeface="Arial" panose="020B0604020202020204"/>
                  <a:sym typeface="Arial" panose="020B0604020202020204"/>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16" name="Google Shape;516;p3"/>
          <p:cNvGrpSpPr/>
          <p:nvPr/>
        </p:nvGrpSpPr>
        <p:grpSpPr>
          <a:xfrm rot="-5400000">
            <a:off x="5084476" y="2049931"/>
            <a:ext cx="18288" cy="822960"/>
            <a:chOff x="5839691" y="2713589"/>
            <a:chExt cx="1406625" cy="1430822"/>
          </a:xfrm>
        </p:grpSpPr>
        <p:sp>
          <p:nvSpPr>
            <p:cNvPr id="517" name="Google Shape;517;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18" name="Google Shape;518;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panose="020B0604020202020204"/>
                <a:buNone/>
              </a:pPr>
              <a:endParaRPr sz="5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519" name="Google Shape;519;p3"/>
          <p:cNvSpPr/>
          <p:nvPr/>
        </p:nvSpPr>
        <p:spPr>
          <a:xfrm>
            <a:off x="753705" y="22467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520" name="Google Shape;520;p3"/>
          <p:cNvGrpSpPr/>
          <p:nvPr/>
        </p:nvGrpSpPr>
        <p:grpSpPr>
          <a:xfrm>
            <a:off x="6130611" y="3359718"/>
            <a:ext cx="880712" cy="810164"/>
            <a:chOff x="5930214" y="819319"/>
            <a:chExt cx="938013" cy="939583"/>
          </a:xfrm>
        </p:grpSpPr>
        <p:sp>
          <p:nvSpPr>
            <p:cNvPr id="521" name="Google Shape;521;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22" name="Google Shape;522;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0" i="0" u="none" strike="noStrike" cap="none">
                  <a:solidFill>
                    <a:schemeClr val="lt1"/>
                  </a:solidFill>
                  <a:latin typeface="Arial" panose="020B0604020202020204"/>
                  <a:ea typeface="Arial" panose="020B0604020202020204"/>
                  <a:cs typeface="Arial" panose="020B0604020202020204"/>
                  <a:sym typeface="Arial" panose="020B0604020202020204"/>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23" name="Google Shape;523;p3"/>
          <p:cNvGrpSpPr/>
          <p:nvPr/>
        </p:nvGrpSpPr>
        <p:grpSpPr>
          <a:xfrm rot="-5400000">
            <a:off x="5090640" y="3187530"/>
            <a:ext cx="18288" cy="822960"/>
            <a:chOff x="5839691" y="2713589"/>
            <a:chExt cx="1406625" cy="1430822"/>
          </a:xfrm>
        </p:grpSpPr>
        <p:sp>
          <p:nvSpPr>
            <p:cNvPr id="524" name="Google Shape;524;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25" name="Google Shape;525;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panose="020B0604020202020204"/>
                <a:buNone/>
              </a:pPr>
              <a:endParaRPr sz="5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526" name="Google Shape;526;p3"/>
          <p:cNvSpPr/>
          <p:nvPr/>
        </p:nvSpPr>
        <p:spPr>
          <a:xfrm>
            <a:off x="759869" y="338432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527" name="Google Shape;527;p3"/>
          <p:cNvGrpSpPr/>
          <p:nvPr/>
        </p:nvGrpSpPr>
        <p:grpSpPr>
          <a:xfrm>
            <a:off x="6125375" y="4414451"/>
            <a:ext cx="880712" cy="810164"/>
            <a:chOff x="5917531" y="813457"/>
            <a:chExt cx="938013" cy="939583"/>
          </a:xfrm>
        </p:grpSpPr>
        <p:sp>
          <p:nvSpPr>
            <p:cNvPr id="528" name="Google Shape;528;p3"/>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29" name="Google Shape;529;p3"/>
            <p:cNvSpPr/>
            <p:nvPr/>
          </p:nvSpPr>
          <p:spPr>
            <a:xfrm>
              <a:off x="6042863" y="883101"/>
              <a:ext cx="684331" cy="749579"/>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0" i="0" u="none" strike="noStrike" cap="none">
                  <a:solidFill>
                    <a:schemeClr val="lt1"/>
                  </a:solidFill>
                  <a:latin typeface="Arial" panose="020B0604020202020204"/>
                  <a:ea typeface="Arial" panose="020B0604020202020204"/>
                  <a:cs typeface="Arial" panose="020B0604020202020204"/>
                  <a:sym typeface="Arial" panose="020B0604020202020204"/>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30" name="Google Shape;530;p3"/>
          <p:cNvSpPr/>
          <p:nvPr/>
        </p:nvSpPr>
        <p:spPr>
          <a:xfrm>
            <a:off x="750268" y="4645638"/>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rgbClr val="3F3F3F"/>
                </a:solidFill>
                <a:latin typeface="Times New Roman" panose="02020603050405020304"/>
                <a:ea typeface="Times New Roman" panose="02020603050405020304"/>
                <a:cs typeface="Times New Roman" panose="02020603050405020304"/>
                <a:sym typeface="Times New Roman" panose="02020603050405020304"/>
              </a:rPr>
              <a:t>Demo Sản Phẩm</a:t>
            </a:r>
            <a:endParaRPr sz="2400" b="0" i="0" u="none" strike="noStrike" cap="none">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531" name="Google Shape;531;p3"/>
          <p:cNvGrpSpPr/>
          <p:nvPr/>
        </p:nvGrpSpPr>
        <p:grpSpPr>
          <a:xfrm rot="-5400000">
            <a:off x="5097312" y="4247317"/>
            <a:ext cx="18288" cy="822960"/>
            <a:chOff x="5839691" y="2713589"/>
            <a:chExt cx="1406625" cy="1430822"/>
          </a:xfrm>
        </p:grpSpPr>
        <p:sp>
          <p:nvSpPr>
            <p:cNvPr id="532" name="Google Shape;532;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33" name="Google Shape;533;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panose="020B0604020202020204"/>
                <a:buNone/>
              </a:pPr>
              <a:endParaRPr sz="5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534" name="Google Shape;534;p3"/>
          <p:cNvSpPr/>
          <p:nvPr/>
        </p:nvSpPr>
        <p:spPr>
          <a:xfrm>
            <a:off x="766541" y="4444112"/>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535" name="Google Shape;535;p3"/>
          <p:cNvGrpSpPr/>
          <p:nvPr/>
        </p:nvGrpSpPr>
        <p:grpSpPr>
          <a:xfrm>
            <a:off x="6164014" y="5495003"/>
            <a:ext cx="880712" cy="810164"/>
            <a:chOff x="5914998" y="810429"/>
            <a:chExt cx="938013" cy="939583"/>
          </a:xfrm>
        </p:grpSpPr>
        <p:sp>
          <p:nvSpPr>
            <p:cNvPr id="536" name="Google Shape;536;p3"/>
            <p:cNvSpPr/>
            <p:nvPr/>
          </p:nvSpPr>
          <p:spPr>
            <a:xfrm>
              <a:off x="5914998" y="810429"/>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37" name="Google Shape;537;p3"/>
            <p:cNvSpPr/>
            <p:nvPr/>
          </p:nvSpPr>
          <p:spPr>
            <a:xfrm>
              <a:off x="6021503" y="856657"/>
              <a:ext cx="684331" cy="7495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0" i="0" u="none" strike="noStrike" cap="none">
                  <a:solidFill>
                    <a:schemeClr val="lt1"/>
                  </a:solidFill>
                  <a:latin typeface="Arial" panose="020B0604020202020204"/>
                  <a:ea typeface="Arial" panose="020B0604020202020204"/>
                  <a:cs typeface="Arial" panose="020B0604020202020204"/>
                  <a:sym typeface="Arial" panose="020B0604020202020204"/>
                </a:rPr>
                <a:t>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38" name="Google Shape;538;p3"/>
          <p:cNvSpPr/>
          <p:nvPr/>
        </p:nvSpPr>
        <p:spPr>
          <a:xfrm>
            <a:off x="813248" y="5719529"/>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rgbClr val="3F3F3F"/>
                </a:solidFill>
                <a:latin typeface="Times New Roman" panose="02020603050405020304"/>
                <a:ea typeface="Times New Roman" panose="02020603050405020304"/>
                <a:cs typeface="Times New Roman" panose="02020603050405020304"/>
                <a:sym typeface="Times New Roman" panose="02020603050405020304"/>
              </a:rPr>
              <a:t>Hạn chế và hướng phát triển</a:t>
            </a:r>
            <a:endParaRPr sz="2400" b="0" i="0" u="none" strike="noStrike" cap="none">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539" name="Google Shape;539;p3"/>
          <p:cNvGrpSpPr/>
          <p:nvPr/>
        </p:nvGrpSpPr>
        <p:grpSpPr>
          <a:xfrm rot="-5400000">
            <a:off x="5138329" y="5330481"/>
            <a:ext cx="18288" cy="822960"/>
            <a:chOff x="5839691" y="2713589"/>
            <a:chExt cx="1406625" cy="1430822"/>
          </a:xfrm>
        </p:grpSpPr>
        <p:sp>
          <p:nvSpPr>
            <p:cNvPr id="540" name="Google Shape;540;p3"/>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41" name="Google Shape;541;p3"/>
            <p:cNvSpPr/>
            <p:nvPr/>
          </p:nvSpPr>
          <p:spPr>
            <a:xfrm>
              <a:off x="6048641" y="2967335"/>
              <a:ext cx="988724" cy="923330"/>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panose="020B0604020202020204"/>
                <a:buNone/>
              </a:pPr>
              <a:endParaRPr sz="5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542" name="Google Shape;542;p3"/>
          <p:cNvSpPr/>
          <p:nvPr/>
        </p:nvSpPr>
        <p:spPr>
          <a:xfrm>
            <a:off x="807558" y="552727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43" name="Google Shape;543;p3"/>
          <p:cNvSpPr/>
          <p:nvPr/>
        </p:nvSpPr>
        <p:spPr>
          <a:xfrm>
            <a:off x="813248" y="3485884"/>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rgbClr val="3F3F3F"/>
                </a:solidFill>
                <a:latin typeface="Times New Roman" panose="02020603050405020304"/>
                <a:ea typeface="Times New Roman" panose="02020603050405020304"/>
                <a:cs typeface="Times New Roman" panose="02020603050405020304"/>
                <a:sym typeface="Times New Roman" panose="02020603050405020304"/>
              </a:rPr>
              <a:t>Phân tích thiết kế hệ thống</a:t>
            </a:r>
            <a:endParaRPr sz="2400" b="0" i="0" u="none" strike="noStrike" cap="none">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44" name="Google Shape;544;p3"/>
          <p:cNvSpPr/>
          <p:nvPr/>
        </p:nvSpPr>
        <p:spPr>
          <a:xfrm>
            <a:off x="884289" y="2390978"/>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rgbClr val="3F3F3F"/>
                </a:solidFill>
                <a:latin typeface="Times New Roman" panose="02020603050405020304"/>
                <a:ea typeface="Times New Roman" panose="02020603050405020304"/>
                <a:cs typeface="Times New Roman" panose="02020603050405020304"/>
                <a:sym typeface="Times New Roman" panose="02020603050405020304"/>
              </a:rPr>
              <a:t>Mục tiêu đề tài</a:t>
            </a:r>
            <a:endParaRPr sz="2400" b="0" i="0" u="none" strike="noStrike" cap="none">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500"/>
                                        <p:tgtEl>
                                          <p:spTgt spid="4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0"/>
                                        </p:tgtEl>
                                        <p:attrNameLst>
                                          <p:attrName>style.visibility</p:attrName>
                                        </p:attrNameLst>
                                      </p:cBhvr>
                                      <p:to>
                                        <p:strVal val="visible"/>
                                      </p:to>
                                    </p:set>
                                    <p:animEffect transition="in" filter="fade">
                                      <p:cBhvr>
                                        <p:cTn id="11" dur="500"/>
                                        <p:tgtEl>
                                          <p:spTgt spid="50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3"/>
                                        </p:tgtEl>
                                        <p:attrNameLst>
                                          <p:attrName>style.visibility</p:attrName>
                                        </p:attrNameLst>
                                      </p:cBhvr>
                                      <p:to>
                                        <p:strVal val="visible"/>
                                      </p:to>
                                    </p:set>
                                    <p:animEffect transition="in" filter="fade">
                                      <p:cBhvr>
                                        <p:cTn id="16" dur="500"/>
                                        <p:tgtEl>
                                          <p:spTgt spid="513"/>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4"/>
                                        </p:tgtEl>
                                        <p:attrNameLst>
                                          <p:attrName>style.visibility</p:attrName>
                                        </p:attrNameLst>
                                      </p:cBhvr>
                                      <p:to>
                                        <p:strVal val="visible"/>
                                      </p:to>
                                    </p:set>
                                    <p:animEffect transition="in" filter="fade">
                                      <p:cBhvr>
                                        <p:cTn id="20" dur="500"/>
                                        <p:tgtEl>
                                          <p:spTgt spid="5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20"/>
                                        </p:tgtEl>
                                        <p:attrNameLst>
                                          <p:attrName>style.visibility</p:attrName>
                                        </p:attrNameLst>
                                      </p:cBhvr>
                                      <p:to>
                                        <p:strVal val="visible"/>
                                      </p:to>
                                    </p:set>
                                    <p:animEffect transition="in" filter="fade">
                                      <p:cBhvr>
                                        <p:cTn id="25" dur="500"/>
                                        <p:tgtEl>
                                          <p:spTgt spid="520"/>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43"/>
                                        </p:tgtEl>
                                        <p:attrNameLst>
                                          <p:attrName>style.visibility</p:attrName>
                                        </p:attrNameLst>
                                      </p:cBhvr>
                                      <p:to>
                                        <p:strVal val="visible"/>
                                      </p:to>
                                    </p:set>
                                    <p:animEffect transition="in" filter="fade">
                                      <p:cBhvr>
                                        <p:cTn id="29" dur="500"/>
                                        <p:tgtEl>
                                          <p:spTgt spid="54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27"/>
                                        </p:tgtEl>
                                        <p:attrNameLst>
                                          <p:attrName>style.visibility</p:attrName>
                                        </p:attrNameLst>
                                      </p:cBhvr>
                                      <p:to>
                                        <p:strVal val="visible"/>
                                      </p:to>
                                    </p:set>
                                    <p:animEffect transition="in" filter="fade">
                                      <p:cBhvr>
                                        <p:cTn id="34" dur="500"/>
                                        <p:tgtEl>
                                          <p:spTgt spid="527"/>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30"/>
                                        </p:tgtEl>
                                        <p:attrNameLst>
                                          <p:attrName>style.visibility</p:attrName>
                                        </p:attrNameLst>
                                      </p:cBhvr>
                                      <p:to>
                                        <p:strVal val="visible"/>
                                      </p:to>
                                    </p:set>
                                    <p:animEffect transition="in" filter="fade">
                                      <p:cBhvr>
                                        <p:cTn id="38" dur="500"/>
                                        <p:tgtEl>
                                          <p:spTgt spid="53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35"/>
                                        </p:tgtEl>
                                        <p:attrNameLst>
                                          <p:attrName>style.visibility</p:attrName>
                                        </p:attrNameLst>
                                      </p:cBhvr>
                                      <p:to>
                                        <p:strVal val="visible"/>
                                      </p:to>
                                    </p:set>
                                    <p:animEffect transition="in" filter="fade">
                                      <p:cBhvr>
                                        <p:cTn id="43" dur="500"/>
                                        <p:tgtEl>
                                          <p:spTgt spid="535"/>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538"/>
                                        </p:tgtEl>
                                        <p:attrNameLst>
                                          <p:attrName>style.visibility</p:attrName>
                                        </p:attrNameLst>
                                      </p:cBhvr>
                                      <p:to>
                                        <p:strVal val="visible"/>
                                      </p:to>
                                    </p:set>
                                    <p:animEffect transition="in" filter="fade">
                                      <p:cBhvr>
                                        <p:cTn id="47" dur="500"/>
                                        <p:tgtEl>
                                          <p:spTgt spid="5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49"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panose="020B0604020202020204"/>
              <a:buNone/>
            </a:pPr>
            <a:r>
              <a:rPr lang="en-US" sz="4800" b="1" i="1" u="none" strike="noStrike" cap="none">
                <a:solidFill>
                  <a:srgbClr val="FF3737"/>
                </a:solidFill>
                <a:latin typeface="Calibri" panose="020F0502020204030204"/>
                <a:ea typeface="Calibri" panose="020F0502020204030204"/>
                <a:cs typeface="Calibri" panose="020F0502020204030204"/>
                <a:sym typeface="Calibri" panose="020F0502020204030204"/>
              </a:rPr>
              <a:t>Phần 01 :</a:t>
            </a:r>
            <a:endParaRPr sz="4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564" name="Google Shape;564;p4"/>
          <p:cNvGrpSpPr/>
          <p:nvPr/>
        </p:nvGrpSpPr>
        <p:grpSpPr>
          <a:xfrm>
            <a:off x="5867401" y="2495347"/>
            <a:ext cx="4937098" cy="2914853"/>
            <a:chOff x="5894486" y="1770109"/>
            <a:chExt cx="5259520" cy="365051"/>
          </a:xfrm>
        </p:grpSpPr>
        <p:sp>
          <p:nvSpPr>
            <p:cNvPr id="565" name="Google Shape;565;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panose="020B0604020202020204"/>
                <a:buNone/>
              </a:pPr>
              <a:r>
                <a:rPr lang="en-US" sz="6000" b="1" i="0" u="none" strike="noStrike" cap="none">
                  <a:solidFill>
                    <a:srgbClr val="414141"/>
                  </a:solidFill>
                  <a:latin typeface="Calibri" panose="020F0502020204030204"/>
                  <a:ea typeface="Calibri" panose="020F0502020204030204"/>
                  <a:cs typeface="Calibri" panose="020F0502020204030204"/>
                  <a:sym typeface="Calibri" panose="020F0502020204030204"/>
                </a:rPr>
                <a:t>TỔNG QUAN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6000"/>
                <a:buFont typeface="Arial" panose="020B0604020202020204"/>
                <a:buNone/>
              </a:pPr>
              <a:r>
                <a:rPr lang="en-US" sz="6000" b="1" i="0" u="none" strike="noStrike" cap="none">
                  <a:solidFill>
                    <a:srgbClr val="414141"/>
                  </a:solidFill>
                  <a:latin typeface="Calibri" panose="020F0502020204030204"/>
                  <a:ea typeface="Calibri" panose="020F0502020204030204"/>
                  <a:cs typeface="Calibri" panose="020F0502020204030204"/>
                  <a:sym typeface="Calibri" panose="020F0502020204030204"/>
                </a:rPr>
                <a:t>VỀ ĐỀ TÀI</a:t>
              </a:r>
              <a:endParaRPr sz="6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66" name="Google Shape;566;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1" u="none" strike="noStrike" cap="none">
                  <a:solidFill>
                    <a:srgbClr val="FFFFFF"/>
                  </a:solidFill>
                  <a:latin typeface="Calibri" panose="020F0502020204030204"/>
                  <a:ea typeface="Calibri" panose="020F0502020204030204"/>
                  <a:cs typeface="Calibri" panose="020F0502020204030204"/>
                  <a:sym typeface="Calibri" panose="020F0502020204030204"/>
                </a:rPr>
                <a:t>1</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567" name="Google Shape;567;p4"/>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8"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73" name="Shape 573"/>
        <p:cNvGrpSpPr/>
        <p:nvPr/>
      </p:nvGrpSpPr>
      <p:grpSpPr>
        <a:xfrm>
          <a:off x="0" y="0"/>
          <a:ext cx="0" cy="0"/>
          <a:chOff x="0" y="0"/>
          <a:chExt cx="0" cy="0"/>
        </a:xfrm>
      </p:grpSpPr>
      <p:sp>
        <p:nvSpPr>
          <p:cNvPr id="574" name="Google Shape;574;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5" name="Google Shape;575;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6" name="Google Shape;576;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7" name="Google Shape;577;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8" name="Google Shape;578;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panose="020B0604020202020204"/>
              <a:buNone/>
            </a:pPr>
            <a:r>
              <a:rPr lang="en-US" sz="1200" b="0" i="0" u="none" strike="noStrike" cap="none">
                <a:solidFill>
                  <a:srgbClr val="FFFFFF"/>
                </a:solidFill>
                <a:latin typeface="Arial" panose="020B0604020202020204"/>
                <a:ea typeface="Arial" panose="020B0604020202020204"/>
                <a:cs typeface="Arial" panose="020B0604020202020204"/>
                <a:sym typeface="Arial" panose="020B0604020202020204"/>
              </a:rPr>
              <a:t>click to add your text here click to add your text here click to add your text here.</a:t>
            </a: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579" name="Google Shape;579;p5"/>
          <p:cNvGrpSpPr/>
          <p:nvPr/>
        </p:nvGrpSpPr>
        <p:grpSpPr>
          <a:xfrm>
            <a:off x="5472720" y="1306800"/>
            <a:ext cx="6566880" cy="2094120"/>
            <a:chOff x="5472720" y="1306800"/>
            <a:chExt cx="6033600" cy="2094120"/>
          </a:xfrm>
        </p:grpSpPr>
        <p:sp>
          <p:nvSpPr>
            <p:cNvPr id="580" name="Google Shape;580;p5"/>
            <p:cNvSpPr/>
            <p:nvPr/>
          </p:nvSpPr>
          <p:spPr>
            <a:xfrm>
              <a:off x="5472720" y="1306800"/>
              <a:ext cx="6033600" cy="209412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1" name="Google Shape;581;p5"/>
            <p:cNvSpPr/>
            <p:nvPr/>
          </p:nvSpPr>
          <p:spPr>
            <a:xfrm>
              <a:off x="5580360" y="1353011"/>
              <a:ext cx="5864657" cy="15659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000"/>
                <a:buFont typeface="Arial" panose="020B0604020202020204"/>
                <a:buNone/>
              </a:pPr>
              <a:r>
                <a:rPr lang="vi-VN" sz="2000" b="0" i="0" u="none" strike="noStrike" cap="none">
                  <a:solidFill>
                    <a:schemeClr val="bg1"/>
                  </a:solidFill>
                  <a:latin typeface="Arial" panose="020B0604020202020204"/>
                  <a:ea typeface="Arial" panose="020B0604020202020204"/>
                  <a:cs typeface="Arial" panose="020B0604020202020204"/>
                  <a:sym typeface="Arial" panose="020B0604020202020204"/>
                </a:rPr>
                <a:t>Nhận thấy tiềm năng , cơ hội phát triển của hệ thống bãi đỗ xe thông minh , nhóm em đã đưa ra lựa cọn xây dựng hệ thống bãi đỗ xe ngoài trời thônng minh sử dụng nền tảng là thiết bị nhúng.</a:t>
              </a:r>
              <a:endParaRPr lang="vi-VN" sz="2000" b="0"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grpSp>
      <p:sp>
        <p:nvSpPr>
          <p:cNvPr id="582" name="Google Shape;582;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3" name="Google Shape;583;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FF3737"/>
                </a:solidFill>
                <a:latin typeface="Calibri" panose="020F0502020204030204"/>
                <a:ea typeface="Calibri" panose="020F0502020204030204"/>
                <a:cs typeface="Calibri" panose="020F0502020204030204"/>
                <a:sym typeface="Calibri" panose="020F0502020204030204"/>
              </a:rPr>
              <a:t>1. TỔNG QUAN VỀ ĐỀ TÀI</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4" name="Picture 4" descr="mo-hinh-dau-xe-tuong-lai-1"/>
          <p:cNvPicPr>
            <a:picLocks noChangeAspect="1"/>
          </p:cNvPicPr>
          <p:nvPr/>
        </p:nvPicPr>
        <p:blipFill>
          <a:blip r:embed="rId1"/>
          <a:srcRect l="24020" t="37393" r="-24075" b="-2585"/>
          <a:stretch>
            <a:fillRect/>
          </a:stretch>
        </p:blipFill>
        <p:spPr>
          <a:xfrm>
            <a:off x="204788" y="1001713"/>
            <a:ext cx="6668135" cy="2498725"/>
          </a:xfrm>
          <a:prstGeom prst="rect">
            <a:avLst/>
          </a:prstGeom>
        </p:spPr>
      </p:pic>
      <p:pic>
        <p:nvPicPr>
          <p:cNvPr id="7" name="Picture 3" descr="IMG_256"/>
          <p:cNvPicPr>
            <a:picLocks noChangeAspect="1"/>
          </p:cNvPicPr>
          <p:nvPr/>
        </p:nvPicPr>
        <p:blipFill>
          <a:blip r:embed="rId2"/>
          <a:srcRect l="106" t="232" r="22782" b="39058"/>
          <a:stretch>
            <a:fillRect/>
          </a:stretch>
        </p:blipFill>
        <p:spPr>
          <a:xfrm>
            <a:off x="205105" y="3613150"/>
            <a:ext cx="5067935" cy="2660015"/>
          </a:xfrm>
          <a:prstGeom prst="rect">
            <a:avLst/>
          </a:prstGeom>
          <a:noFill/>
          <a:ln w="9525">
            <a:noFill/>
          </a:ln>
        </p:spPr>
      </p:pic>
      <p:pic>
        <p:nvPicPr>
          <p:cNvPr id="10" name="Picture 6" descr="IMG_256"/>
          <p:cNvPicPr>
            <a:picLocks noChangeAspect="1"/>
          </p:cNvPicPr>
          <p:nvPr/>
        </p:nvPicPr>
        <p:blipFill>
          <a:blip r:embed="rId3"/>
          <a:srcRect t="889" r="-612" b="14537"/>
          <a:stretch>
            <a:fillRect/>
          </a:stretch>
        </p:blipFill>
        <p:spPr>
          <a:xfrm>
            <a:off x="5472430" y="3531235"/>
            <a:ext cx="6501130" cy="29000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Effect transition="in" filter="fade">
                                      <p:cBhvr>
                                        <p:cTn id="7" dur="500"/>
                                        <p:tgtEl>
                                          <p:spTgt spid="5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91" name="Shape 591"/>
        <p:cNvGrpSpPr/>
        <p:nvPr/>
      </p:nvGrpSpPr>
      <p:grpSpPr>
        <a:xfrm>
          <a:off x="0" y="0"/>
          <a:ext cx="0" cy="0"/>
          <a:chOff x="0" y="0"/>
          <a:chExt cx="0" cy="0"/>
        </a:xfrm>
      </p:grpSpPr>
      <p:sp>
        <p:nvSpPr>
          <p:cNvPr id="592" name="Google Shape;592;p6"/>
          <p:cNvSpPr/>
          <p:nvPr/>
        </p:nvSpPr>
        <p:spPr>
          <a:xfrm>
            <a:off x="2133600" y="45720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202020"/>
                </a:solidFill>
                <a:latin typeface="Calibri" panose="020F0502020204030204"/>
                <a:ea typeface="Calibri" panose="020F0502020204030204"/>
                <a:cs typeface="Calibri" panose="020F0502020204030204"/>
                <a:sym typeface="Calibri" panose="020F0502020204030204"/>
              </a:rPr>
              <a:t>LÝ DO CHỌN ĐỀ TÀI</a:t>
            </a:r>
            <a:endParaRPr sz="2400" b="0" i="0" u="none" strike="noStrike" cap="none">
              <a:solidFill>
                <a:srgbClr val="202020"/>
              </a:solidFill>
              <a:latin typeface="Arial" panose="020B0604020202020204"/>
              <a:ea typeface="Arial" panose="020B0604020202020204"/>
              <a:cs typeface="Arial" panose="020B0604020202020204"/>
              <a:sym typeface="Arial" panose="020B0604020202020204"/>
            </a:endParaRPr>
          </a:p>
        </p:txBody>
      </p:sp>
      <p:grpSp>
        <p:nvGrpSpPr>
          <p:cNvPr id="593" name="Google Shape;593;p6"/>
          <p:cNvGrpSpPr/>
          <p:nvPr/>
        </p:nvGrpSpPr>
        <p:grpSpPr>
          <a:xfrm>
            <a:off x="4171161" y="963955"/>
            <a:ext cx="3353532" cy="3703296"/>
            <a:chOff x="4543425" y="2277493"/>
            <a:chExt cx="3105150" cy="3379338"/>
          </a:xfrm>
        </p:grpSpPr>
        <p:sp>
          <p:nvSpPr>
            <p:cNvPr id="594" name="Google Shape;594;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95" name="Google Shape;595;p6"/>
            <p:cNvSpPr txBox="1"/>
            <p:nvPr/>
          </p:nvSpPr>
          <p:spPr>
            <a:xfrm>
              <a:off x="4759485" y="3498423"/>
              <a:ext cx="2689700" cy="120525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panose="020B0604020202020204"/>
                <a:buNone/>
              </a:pPr>
              <a:r>
                <a:rPr lang="vi-VN"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Tối ưu hóa chi phí dịch vụ gửi xe , tạo ra môi trường thuận lợi cho cư dân thành </a:t>
              </a:r>
              <a:r>
                <a:rPr lang="vi-VN"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phố</a:t>
              </a:r>
              <a:endParaRPr lang="vi-VN"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596" name="Google Shape;596;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8" name="Google Shape;598;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9" name="Google Shape;599;p6"/>
            <p:cNvCxnSpPr/>
            <p:nvPr/>
          </p:nvCxnSpPr>
          <p:spPr>
            <a:xfrm>
              <a:off x="7081837" y="4518593"/>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600" name="Google Shape;600;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601" name="Google Shape;601;p6"/>
          <p:cNvGrpSpPr/>
          <p:nvPr/>
        </p:nvGrpSpPr>
        <p:grpSpPr>
          <a:xfrm>
            <a:off x="273230" y="968913"/>
            <a:ext cx="3439786" cy="3703297"/>
            <a:chOff x="7971474" y="2277493"/>
            <a:chExt cx="3150058" cy="3379338"/>
          </a:xfrm>
        </p:grpSpPr>
        <p:sp>
          <p:nvSpPr>
            <p:cNvPr id="602" name="Google Shape;602;p6"/>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03" name="Google Shape;603;p6"/>
            <p:cNvSpPr txBox="1"/>
            <p:nvPr/>
          </p:nvSpPr>
          <p:spPr>
            <a:xfrm>
              <a:off x="8204896" y="3677214"/>
              <a:ext cx="2689700" cy="120525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vi-VN"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Mong muốn giải quyết vẫn đề đỗ xe trong khu vực nội thành các thành phố </a:t>
              </a:r>
              <a:r>
                <a:rPr lang="vi-VN"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lớn </a:t>
              </a:r>
              <a:endParaRPr lang="vi-VN"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604" name="Google Shape;604;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6" name="Google Shape;606;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7" name="Google Shape;607;p6"/>
            <p:cNvCxnSpPr/>
            <p:nvPr/>
          </p:nvCxnSpPr>
          <p:spPr>
            <a:xfrm>
              <a:off x="10493216" y="4518593"/>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608" name="Google Shape;608;p6"/>
            <p:cNvSpPr/>
            <p:nvPr/>
          </p:nvSpPr>
          <p:spPr>
            <a:xfrm>
              <a:off x="9231964" y="3041103"/>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609" name="Google Shape;609;p6"/>
          <p:cNvGrpSpPr/>
          <p:nvPr/>
        </p:nvGrpSpPr>
        <p:grpSpPr>
          <a:xfrm>
            <a:off x="856547" y="4547374"/>
            <a:ext cx="9743804" cy="705485"/>
            <a:chOff x="1061986" y="4966692"/>
            <a:chExt cx="9743804" cy="705485"/>
          </a:xfrm>
        </p:grpSpPr>
        <p:sp>
          <p:nvSpPr>
            <p:cNvPr id="610" name="Google Shape;610;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11" name="Google Shape;611;p6"/>
            <p:cNvSpPr txBox="1"/>
            <p:nvPr/>
          </p:nvSpPr>
          <p:spPr>
            <a:xfrm>
              <a:off x="2274483" y="4966692"/>
              <a:ext cx="8531307" cy="7054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vi-VN"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Xây dựng bãi đỗ xe thông minh kết hợp với thiết bị nhúng liên kết với công nghệ </a:t>
              </a:r>
              <a:r>
                <a:rPr lang="vi-VN"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IoT . </a:t>
              </a:r>
              <a:endParaRPr lang="vi-VN"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12" name="Google Shape;612;p6"/>
          <p:cNvGrpSpPr/>
          <p:nvPr/>
        </p:nvGrpSpPr>
        <p:grpSpPr>
          <a:xfrm>
            <a:off x="8082738" y="982890"/>
            <a:ext cx="3341540" cy="3617638"/>
            <a:chOff x="1015001" y="879443"/>
            <a:chExt cx="3121971" cy="3379338"/>
          </a:xfrm>
        </p:grpSpPr>
        <p:grpSp>
          <p:nvGrpSpPr>
            <p:cNvPr id="613" name="Google Shape;613;p6"/>
            <p:cNvGrpSpPr/>
            <p:nvPr/>
          </p:nvGrpSpPr>
          <p:grpSpPr>
            <a:xfrm>
              <a:off x="1015001" y="879443"/>
              <a:ext cx="3105150" cy="3379338"/>
              <a:chOff x="1121329" y="2277493"/>
              <a:chExt cx="3105150" cy="3379338"/>
            </a:xfrm>
          </p:grpSpPr>
          <p:sp>
            <p:nvSpPr>
              <p:cNvPr id="614" name="Google Shape;614;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615" name="Google Shape;615;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7" name="Google Shape;617;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8" name="Google Shape;618;p6"/>
              <p:cNvCxnSpPr/>
              <p:nvPr/>
            </p:nvCxnSpPr>
            <p:spPr>
              <a:xfrm>
                <a:off x="3665696" y="4518593"/>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9" name="Google Shape;619;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20" name="Google Shape;620;p6"/>
            <p:cNvSpPr txBox="1"/>
            <p:nvPr/>
          </p:nvSpPr>
          <p:spPr>
            <a:xfrm>
              <a:off x="1145940" y="2206761"/>
              <a:ext cx="2991032" cy="123379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panose="020B0604020202020204"/>
                <a:buNone/>
              </a:pPr>
              <a:r>
                <a:rPr lang="vi-VN" alt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Phát triển kỹ năng lập trình , phát triển mạch , kết hợp IoT với thiết bị nhúng ESP32</a:t>
              </a: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500"/>
                                        <p:tgtEl>
                                          <p:spTgt spid="612"/>
                                        </p:tgtEl>
                                      </p:cBhvr>
                                    </p:animEffect>
                                  </p:childTnLst>
                                </p:cTn>
                              </p:par>
                              <p:par>
                                <p:cTn id="8" presetID="10" presetClass="entr" presetSubtype="0" fill="hold" nodeType="withEffect">
                                  <p:stCondLst>
                                    <p:cond delay="0"/>
                                  </p:stCondLst>
                                  <p:childTnLst>
                                    <p:set>
                                      <p:cBhvr>
                                        <p:cTn id="9" dur="1" fill="hold">
                                          <p:stCondLst>
                                            <p:cond delay="0"/>
                                          </p:stCondLst>
                                        </p:cTn>
                                        <p:tgtEl>
                                          <p:spTgt spid="593"/>
                                        </p:tgtEl>
                                        <p:attrNameLst>
                                          <p:attrName>style.visibility</p:attrName>
                                        </p:attrNameLst>
                                      </p:cBhvr>
                                      <p:to>
                                        <p:strVal val="visible"/>
                                      </p:to>
                                    </p:set>
                                    <p:animEffect transition="in" filter="fade">
                                      <p:cBhvr>
                                        <p:cTn id="10" dur="500"/>
                                        <p:tgtEl>
                                          <p:spTgt spid="593"/>
                                        </p:tgtEl>
                                      </p:cBhvr>
                                    </p:animEffect>
                                  </p:childTnLst>
                                </p:cTn>
                              </p:par>
                              <p:par>
                                <p:cTn id="11" presetID="10" presetClass="entr" presetSubtype="0" fill="hold" nodeType="withEffect">
                                  <p:stCondLst>
                                    <p:cond delay="0"/>
                                  </p:stCondLst>
                                  <p:childTnLst>
                                    <p:set>
                                      <p:cBhvr>
                                        <p:cTn id="12" dur="1" fill="hold">
                                          <p:stCondLst>
                                            <p:cond delay="0"/>
                                          </p:stCondLst>
                                        </p:cTn>
                                        <p:tgtEl>
                                          <p:spTgt spid="601"/>
                                        </p:tgtEl>
                                        <p:attrNameLst>
                                          <p:attrName>style.visibility</p:attrName>
                                        </p:attrNameLst>
                                      </p:cBhvr>
                                      <p:to>
                                        <p:strVal val="visible"/>
                                      </p:to>
                                    </p:set>
                                    <p:animEffect transition="in" filter="fade">
                                      <p:cBhvr>
                                        <p:cTn id="13" dur="500"/>
                                        <p:tgtEl>
                                          <p:spTgt spid="60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09"/>
                                        </p:tgtEl>
                                        <p:attrNameLst>
                                          <p:attrName>style.visibility</p:attrName>
                                        </p:attrNameLst>
                                      </p:cBhvr>
                                      <p:to>
                                        <p:strVal val="visible"/>
                                      </p:to>
                                    </p:set>
                                    <p:animEffect transition="in" filter="fade">
                                      <p:cBhvr>
                                        <p:cTn id="18" dur="500"/>
                                        <p:tgtEl>
                                          <p:spTgt spid="6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25" name="Shape 625"/>
        <p:cNvGrpSpPr/>
        <p:nvPr/>
      </p:nvGrpSpPr>
      <p:grpSpPr>
        <a:xfrm>
          <a:off x="0" y="0"/>
          <a:ext cx="0" cy="0"/>
          <a:chOff x="0" y="0"/>
          <a:chExt cx="0" cy="0"/>
        </a:xfrm>
      </p:grpSpPr>
      <p:sp>
        <p:nvSpPr>
          <p:cNvPr id="626" name="Google Shape;626;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202020"/>
                </a:solidFill>
                <a:latin typeface="Calibri" panose="020F0502020204030204"/>
                <a:ea typeface="Calibri" panose="020F0502020204030204"/>
                <a:cs typeface="Calibri" panose="020F0502020204030204"/>
                <a:sym typeface="Calibri" panose="020F0502020204030204"/>
              </a:rPr>
              <a:t>CÔNG NGHỆ VÀ NGÔN NGỮ SỬ DỤNG</a:t>
            </a:r>
            <a:endParaRPr sz="2400" b="0" i="0" u="none" strike="noStrike" cap="none">
              <a:solidFill>
                <a:srgbClr val="202020"/>
              </a:solidFill>
              <a:latin typeface="Arial" panose="020B0604020202020204"/>
              <a:ea typeface="Arial" panose="020B0604020202020204"/>
              <a:cs typeface="Arial" panose="020B0604020202020204"/>
              <a:sym typeface="Arial" panose="020B0604020202020204"/>
            </a:endParaRPr>
          </a:p>
        </p:txBody>
      </p:sp>
      <p:sp>
        <p:nvSpPr>
          <p:cNvPr id="627" name="Google Shape;627;p7"/>
          <p:cNvSpPr/>
          <p:nvPr/>
        </p:nvSpPr>
        <p:spPr>
          <a:xfrm>
            <a:off x="5202360" y="1735920"/>
            <a:ext cx="5986800" cy="1918440"/>
          </a:xfrm>
          <a:prstGeom prst="rect">
            <a:avLst/>
          </a:prstGeom>
          <a:noFill/>
          <a:ln>
            <a:noFill/>
          </a:ln>
        </p:spPr>
        <p:txBody>
          <a:bodyPr spcFirstLastPara="1" wrap="square" lIns="90000" tIns="45000" rIns="90000" bIns="45000" anchor="t" anchorCtr="0">
            <a:spAutoFit/>
          </a:bodyPr>
          <a:lstStyle/>
          <a:p>
            <a:pPr marL="0" marR="0" lvl="0" indent="0" algn="just" rtl="0">
              <a:lnSpc>
                <a:spcPct val="120000"/>
              </a:lnSpc>
              <a:spcBef>
                <a:spcPts val="0"/>
              </a:spcBef>
              <a:spcAft>
                <a:spcPts val="0"/>
              </a:spcAft>
              <a:buClr>
                <a:srgbClr val="000000"/>
              </a:buClr>
              <a:buSzPts val="2000"/>
              <a:buFont typeface="Arial" panose="020B0604020202020204"/>
              <a:buNone/>
            </a:pPr>
            <a:r>
              <a:rPr lang="en-US" sz="2000" b="0" i="0" u="none" strike="noStrike" cap="none">
                <a:solidFill>
                  <a:srgbClr val="FFFFFF"/>
                </a:solidFill>
                <a:latin typeface="Calibri" panose="020F0502020204030204"/>
                <a:ea typeface="Calibri" panose="020F0502020204030204"/>
                <a:cs typeface="Calibri" panose="020F0502020204030204"/>
                <a:sym typeface="Calibri" panose="020F0502020204030204"/>
              </a:rPr>
              <a:t>  PHP là ngôn ngữ xây dựng web phổ biến với tốc độ nhanh, được tối ưu hóa cho các ứng dụng web. Giúp lập trình viên dễ dàng xây dựng trang web với tốc độ nhanh. </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2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628" name="Google Shape;628;p7" descr="ASP.Net Web Development Services in Patna India | Hire ASP.Net Developers  in Patna"/>
          <p:cNvPicPr preferRelativeResize="0"/>
          <p:nvPr/>
        </p:nvPicPr>
        <p:blipFill rotWithShape="1">
          <a:blip r:embed="rId1"/>
          <a:srcRect/>
          <a:stretch>
            <a:fillRect/>
          </a:stretch>
        </p:blipFill>
        <p:spPr>
          <a:xfrm>
            <a:off x="297750" y="1219200"/>
            <a:ext cx="6191250" cy="4286250"/>
          </a:xfrm>
          <a:prstGeom prst="rect">
            <a:avLst/>
          </a:prstGeom>
          <a:noFill/>
          <a:ln>
            <a:noFill/>
          </a:ln>
        </p:spPr>
      </p:pic>
      <p:pic>
        <p:nvPicPr>
          <p:cNvPr id="629" name="Google Shape;629;p7" descr="Tất tần tật các kiến thức về lập trình sql server cho người mới tìm hiểu"/>
          <p:cNvPicPr preferRelativeResize="0"/>
          <p:nvPr/>
        </p:nvPicPr>
        <p:blipFill rotWithShape="1">
          <a:blip r:embed="rId2"/>
          <a:srcRect/>
          <a:stretch>
            <a:fillRect/>
          </a:stretch>
        </p:blipFill>
        <p:spPr>
          <a:xfrm>
            <a:off x="7010400" y="1732961"/>
            <a:ext cx="4762500" cy="3181350"/>
          </a:xfrm>
          <a:prstGeom prst="rect">
            <a:avLst/>
          </a:prstGeom>
          <a:noFill/>
          <a:ln>
            <a:noFill/>
          </a:ln>
        </p:spPr>
      </p:pic>
      <p:sp>
        <p:nvSpPr>
          <p:cNvPr id="630" name="Google Shape;630;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35" name="Shape 635"/>
        <p:cNvGrpSpPr/>
        <p:nvPr/>
      </p:nvGrpSpPr>
      <p:grpSpPr>
        <a:xfrm>
          <a:off x="0" y="0"/>
          <a:ext cx="0" cy="0"/>
          <a:chOff x="0" y="0"/>
          <a:chExt cx="0" cy="0"/>
        </a:xfrm>
      </p:grpSpPr>
      <p:grpSp>
        <p:nvGrpSpPr>
          <p:cNvPr id="636" name="Google Shape;636;p8"/>
          <p:cNvGrpSpPr/>
          <p:nvPr/>
        </p:nvGrpSpPr>
        <p:grpSpPr>
          <a:xfrm>
            <a:off x="1079640" y="1606680"/>
            <a:ext cx="4054680" cy="1186920"/>
            <a:chOff x="1079640" y="1606680"/>
            <a:chExt cx="4054680" cy="1186920"/>
          </a:xfrm>
        </p:grpSpPr>
        <p:sp>
          <p:nvSpPr>
            <p:cNvPr id="637" name="Google Shape;637;p8"/>
            <p:cNvSpPr/>
            <p:nvPr/>
          </p:nvSpPr>
          <p:spPr>
            <a:xfrm>
              <a:off x="1079640" y="1606680"/>
              <a:ext cx="4054680" cy="11869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8" name="Google Shape;638;p8"/>
            <p:cNvSpPr/>
            <p:nvPr/>
          </p:nvSpPr>
          <p:spPr>
            <a:xfrm>
              <a:off x="1244880" y="1759320"/>
              <a:ext cx="3310560" cy="399297"/>
            </a:xfrm>
            <a:prstGeom prst="rect">
              <a:avLst/>
            </a:prstGeom>
            <a:solidFill>
              <a:schemeClr val="accent1"/>
            </a:solid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panose="020B0604020202020204"/>
                <a:buNone/>
              </a:pPr>
              <a:r>
                <a:rPr lang="en-US" sz="1800" b="1" i="0" u="none" strike="noStrike" cap="none">
                  <a:solidFill>
                    <a:srgbClr val="FFFFFF"/>
                  </a:solidFill>
                  <a:latin typeface="Calibri" panose="020F0502020204030204"/>
                  <a:ea typeface="Calibri" panose="020F0502020204030204"/>
                  <a:cs typeface="Calibri" panose="020F0502020204030204"/>
                  <a:sym typeface="Calibri" panose="020F0502020204030204"/>
                </a:rPr>
                <a:t>ĐĂNG KÝ, ĐĂNG NHẬP</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639" name="Google Shape;639;p8"/>
            <p:cNvCxnSpPr/>
            <p:nvPr/>
          </p:nvCxnSpPr>
          <p:spPr>
            <a:xfrm>
              <a:off x="1244520" y="2199960"/>
              <a:ext cx="2277360" cy="0"/>
            </a:xfrm>
            <a:prstGeom prst="straightConnector1">
              <a:avLst/>
            </a:prstGeom>
            <a:noFill/>
            <a:ln w="9525" cap="flat" cmpd="sng">
              <a:solidFill>
                <a:schemeClr val="lt1"/>
              </a:solidFill>
              <a:prstDash val="solid"/>
              <a:miter lim="8000"/>
              <a:headEnd type="none" w="sm" len="sm"/>
              <a:tailEnd type="none" w="sm" len="sm"/>
            </a:ln>
          </p:spPr>
        </p:cxnSp>
      </p:grpSp>
      <p:grpSp>
        <p:nvGrpSpPr>
          <p:cNvPr id="640" name="Google Shape;640;p8"/>
          <p:cNvGrpSpPr/>
          <p:nvPr/>
        </p:nvGrpSpPr>
        <p:grpSpPr>
          <a:xfrm>
            <a:off x="5859043" y="1606680"/>
            <a:ext cx="4054680" cy="1186920"/>
            <a:chOff x="1079640" y="3204720"/>
            <a:chExt cx="4054680" cy="1186920"/>
          </a:xfrm>
        </p:grpSpPr>
        <p:sp>
          <p:nvSpPr>
            <p:cNvPr id="641" name="Google Shape;641;p8"/>
            <p:cNvSpPr/>
            <p:nvPr/>
          </p:nvSpPr>
          <p:spPr>
            <a:xfrm>
              <a:off x="1079640" y="3204720"/>
              <a:ext cx="4054680" cy="118692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2" name="Google Shape;642;p8"/>
            <p:cNvSpPr/>
            <p:nvPr/>
          </p:nvSpPr>
          <p:spPr>
            <a:xfrm>
              <a:off x="1615200" y="3279306"/>
              <a:ext cx="3033000" cy="106409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panose="020B0604020202020204"/>
                <a:buNone/>
              </a:pPr>
              <a:r>
                <a:rPr lang="en-US" sz="1800" b="1" i="0" u="none" strike="noStrike" cap="none">
                  <a:solidFill>
                    <a:srgbClr val="FFFFFF"/>
                  </a:solidFill>
                  <a:latin typeface="Calibri" panose="020F0502020204030204"/>
                  <a:ea typeface="Calibri" panose="020F0502020204030204"/>
                  <a:cs typeface="Calibri" panose="020F0502020204030204"/>
                  <a:sym typeface="Calibri" panose="020F0502020204030204"/>
                </a:rPr>
                <a:t>THÊM VÀO GIỎ HÀNG, CẬP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20000"/>
                </a:lnSpc>
                <a:spcBef>
                  <a:spcPts val="0"/>
                </a:spcBef>
                <a:spcAft>
                  <a:spcPts val="0"/>
                </a:spcAft>
                <a:buClr>
                  <a:srgbClr val="000000"/>
                </a:buClr>
                <a:buSzPts val="1800"/>
                <a:buFont typeface="Arial" panose="020B0604020202020204"/>
                <a:buNone/>
              </a:pPr>
              <a:endParaRPr sz="1800" b="1"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20000"/>
                </a:lnSpc>
                <a:spcBef>
                  <a:spcPts val="0"/>
                </a:spcBef>
                <a:spcAft>
                  <a:spcPts val="0"/>
                </a:spcAft>
                <a:buClr>
                  <a:srgbClr val="000000"/>
                </a:buClr>
                <a:buSzPts val="1800"/>
                <a:buFont typeface="Arial" panose="020B0604020202020204"/>
                <a:buNone/>
              </a:pPr>
              <a:r>
                <a:rPr lang="en-US" sz="1800" b="1" i="0" u="none" strike="noStrike" cap="none">
                  <a:solidFill>
                    <a:srgbClr val="FFFFFF"/>
                  </a:solidFill>
                  <a:latin typeface="Calibri" panose="020F0502020204030204"/>
                  <a:ea typeface="Calibri" panose="020F0502020204030204"/>
                  <a:cs typeface="Calibri" panose="020F0502020204030204"/>
                  <a:sym typeface="Calibri" panose="020F0502020204030204"/>
                </a:rPr>
                <a:t>NHẬP GIỎ HÀNG, ĐẶT HÀNG</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643" name="Google Shape;643;p8"/>
            <p:cNvCxnSpPr/>
            <p:nvPr/>
          </p:nvCxnSpPr>
          <p:spPr>
            <a:xfrm>
              <a:off x="1913640" y="3810000"/>
              <a:ext cx="2277360" cy="0"/>
            </a:xfrm>
            <a:prstGeom prst="straightConnector1">
              <a:avLst/>
            </a:prstGeom>
            <a:noFill/>
            <a:ln w="9525" cap="flat" cmpd="sng">
              <a:solidFill>
                <a:schemeClr val="lt1"/>
              </a:solidFill>
              <a:prstDash val="solid"/>
              <a:miter lim="8000"/>
              <a:headEnd type="none" w="sm" len="sm"/>
              <a:tailEnd type="none" w="sm" len="sm"/>
            </a:ln>
          </p:spPr>
        </p:cxnSp>
      </p:grpSp>
      <p:grpSp>
        <p:nvGrpSpPr>
          <p:cNvPr id="644" name="Google Shape;644;p8"/>
          <p:cNvGrpSpPr/>
          <p:nvPr/>
        </p:nvGrpSpPr>
        <p:grpSpPr>
          <a:xfrm>
            <a:off x="3939660" y="3089409"/>
            <a:ext cx="4054680" cy="1186920"/>
            <a:chOff x="3939660" y="3089409"/>
            <a:chExt cx="4054680" cy="1186920"/>
          </a:xfrm>
        </p:grpSpPr>
        <p:sp>
          <p:nvSpPr>
            <p:cNvPr id="645" name="Google Shape;645;p8"/>
            <p:cNvSpPr/>
            <p:nvPr/>
          </p:nvSpPr>
          <p:spPr>
            <a:xfrm>
              <a:off x="3939660" y="3089409"/>
              <a:ext cx="4054680" cy="1186920"/>
            </a:xfrm>
            <a:prstGeom prst="rect">
              <a:avLst/>
            </a:pr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6" name="Google Shape;646;p8"/>
            <p:cNvSpPr/>
            <p:nvPr/>
          </p:nvSpPr>
          <p:spPr>
            <a:xfrm>
              <a:off x="4216543" y="3276054"/>
              <a:ext cx="3669840" cy="74844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panose="020B0604020202020204"/>
                <a:buNone/>
              </a:pPr>
              <a:r>
                <a:rPr lang="en-US" sz="1800" b="1" i="0" u="none" strike="noStrike" cap="none">
                  <a:solidFill>
                    <a:srgbClr val="FFFFFF"/>
                  </a:solidFill>
                  <a:latin typeface="Calibri" panose="020F0502020204030204"/>
                  <a:ea typeface="Calibri" panose="020F0502020204030204"/>
                  <a:cs typeface="Calibri" panose="020F0502020204030204"/>
                  <a:sym typeface="Calibri" panose="020F0502020204030204"/>
                </a:rPr>
                <a:t>QUẢN LÝ TÀI KHOẢN, THEO DÕI ĐƠN HÀNG</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647" name="Google Shape;647;p8"/>
          <p:cNvSpPr/>
          <p:nvPr/>
        </p:nvSpPr>
        <p:spPr>
          <a:xfrm>
            <a:off x="2008440" y="3996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FF3737"/>
                </a:solidFill>
                <a:latin typeface="Calibri" panose="020F0502020204030204"/>
                <a:ea typeface="Calibri" panose="020F0502020204030204"/>
                <a:cs typeface="Calibri" panose="020F0502020204030204"/>
                <a:sym typeface="Calibri" panose="020F0502020204030204"/>
              </a:rPr>
              <a:t>CHỨC NĂNG</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48" name="Google Shape;648;p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649" name="Google Shape;649;p8"/>
          <p:cNvGrpSpPr/>
          <p:nvPr/>
        </p:nvGrpSpPr>
        <p:grpSpPr>
          <a:xfrm>
            <a:off x="304800" y="5257800"/>
            <a:ext cx="10856160" cy="579240"/>
            <a:chOff x="573840" y="5357520"/>
            <a:chExt cx="10856160" cy="579240"/>
          </a:xfrm>
        </p:grpSpPr>
        <p:sp>
          <p:nvSpPr>
            <p:cNvPr id="650" name="Google Shape;650;p8"/>
            <p:cNvSpPr/>
            <p:nvPr/>
          </p:nvSpPr>
          <p:spPr>
            <a:xfrm>
              <a:off x="8107920" y="5357520"/>
              <a:ext cx="3322080" cy="579240"/>
            </a:xfrm>
            <a:prstGeom prst="homePlate">
              <a:avLst>
                <a:gd name="adj" fmla="val 50000"/>
              </a:avLst>
            </a:prstGeom>
            <a:solidFill>
              <a:schemeClr val="accent4"/>
            </a:solidFill>
            <a:ln w="572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1" name="Google Shape;651;p8"/>
            <p:cNvSpPr/>
            <p:nvPr/>
          </p:nvSpPr>
          <p:spPr>
            <a:xfrm>
              <a:off x="5524200" y="5357520"/>
              <a:ext cx="2898720" cy="579240"/>
            </a:xfrm>
            <a:prstGeom prst="homePlate">
              <a:avLst>
                <a:gd name="adj" fmla="val 50000"/>
              </a:avLst>
            </a:prstGeom>
            <a:solidFill>
              <a:schemeClr val="accent3"/>
            </a:solidFill>
            <a:ln w="572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2" name="Google Shape;652;p8"/>
            <p:cNvSpPr/>
            <p:nvPr/>
          </p:nvSpPr>
          <p:spPr>
            <a:xfrm>
              <a:off x="304920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2"/>
            </a:solidFill>
            <a:ln w="57225" cap="flat" cmpd="sng">
              <a:solidFill>
                <a:schemeClr val="lt1"/>
              </a:solidFill>
              <a:prstDash val="solid"/>
              <a:miter lim="8000"/>
              <a:headEnd type="none" w="sm" len="sm"/>
              <a:tailEnd type="none" w="sm" len="sm"/>
            </a:ln>
          </p:spPr>
        </p:sp>
        <p:sp>
          <p:nvSpPr>
            <p:cNvPr id="653" name="Google Shape;653;p8"/>
            <p:cNvSpPr/>
            <p:nvPr/>
          </p:nvSpPr>
          <p:spPr>
            <a:xfrm>
              <a:off x="57384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1"/>
            </a:solidFill>
            <a:ln w="57225" cap="flat" cmpd="sng">
              <a:solidFill>
                <a:schemeClr val="lt1"/>
              </a:solidFill>
              <a:prstDash val="solid"/>
              <a:miter lim="8000"/>
              <a:headEnd type="none" w="sm" len="sm"/>
              <a:tailEnd type="none" w="sm" len="sm"/>
            </a:ln>
          </p:spPr>
        </p:sp>
      </p:grpSp>
      <p:sp>
        <p:nvSpPr>
          <p:cNvPr id="654" name="Google Shape;654;p8"/>
          <p:cNvSpPr/>
          <p:nvPr/>
        </p:nvSpPr>
        <p:spPr>
          <a:xfrm>
            <a:off x="521880" y="5346360"/>
            <a:ext cx="2358000" cy="419400"/>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800"/>
              <a:buFont typeface="Arial" panose="020B0604020202020204"/>
              <a:buNone/>
            </a:pPr>
            <a:r>
              <a:rPr lang="en-US" sz="1800" b="1" i="0" u="none" strike="noStrike" cap="none">
                <a:solidFill>
                  <a:srgbClr val="FFFFFF"/>
                </a:solidFill>
                <a:latin typeface="Calibri" panose="020F0502020204030204"/>
                <a:ea typeface="Calibri" panose="020F0502020204030204"/>
                <a:cs typeface="Calibri" panose="020F0502020204030204"/>
                <a:sym typeface="Calibri" panose="020F0502020204030204"/>
              </a:rPr>
              <a:t>Sản phẩm, tin tức</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55" name="Google Shape;655;p8"/>
          <p:cNvSpPr/>
          <p:nvPr/>
        </p:nvSpPr>
        <p:spPr>
          <a:xfrm>
            <a:off x="3167160" y="5346360"/>
            <a:ext cx="2050200" cy="386344"/>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600"/>
              <a:buFont typeface="Arial" panose="020B0604020202020204"/>
              <a:buNone/>
            </a:pPr>
            <a:r>
              <a:rPr lang="en-US" sz="1600" b="1" i="0" u="none" strike="noStrike" cap="none">
                <a:solidFill>
                  <a:srgbClr val="FFFFFF"/>
                </a:solidFill>
                <a:latin typeface="Calibri" panose="020F0502020204030204"/>
                <a:ea typeface="Calibri" panose="020F0502020204030204"/>
                <a:cs typeface="Calibri" panose="020F0502020204030204"/>
                <a:sym typeface="Calibri" panose="020F0502020204030204"/>
              </a:rPr>
              <a:t>Thông tin sản phẩm</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56" name="Google Shape;656;p8"/>
          <p:cNvSpPr/>
          <p:nvPr/>
        </p:nvSpPr>
        <p:spPr>
          <a:xfrm>
            <a:off x="5812440" y="5346360"/>
            <a:ext cx="2050200" cy="418680"/>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800"/>
              <a:buFont typeface="Arial" panose="020B0604020202020204"/>
              <a:buNone/>
            </a:pPr>
            <a:r>
              <a:rPr lang="en-US" sz="1800" b="1" i="0" u="none" strike="noStrike" cap="none">
                <a:solidFill>
                  <a:srgbClr val="FFFFFF"/>
                </a:solidFill>
                <a:latin typeface="Calibri" panose="020F0502020204030204"/>
                <a:ea typeface="Calibri" panose="020F0502020204030204"/>
                <a:cs typeface="Calibri" panose="020F0502020204030204"/>
                <a:sym typeface="Calibri" panose="020F0502020204030204"/>
              </a:rPr>
              <a:t>Tìm kiếm sản phẩm</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57" name="Google Shape;657;p8"/>
          <p:cNvSpPr/>
          <p:nvPr/>
        </p:nvSpPr>
        <p:spPr>
          <a:xfrm>
            <a:off x="8153880" y="5346360"/>
            <a:ext cx="3007080" cy="423278"/>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800"/>
              <a:buFont typeface="Arial" panose="020B0604020202020204"/>
              <a:buNone/>
            </a:pPr>
            <a:r>
              <a:rPr lang="en-US" sz="1800" b="1" i="0" u="none" strike="noStrike" cap="none">
                <a:solidFill>
                  <a:srgbClr val="FFFFFF"/>
                </a:solidFill>
                <a:latin typeface="Calibri" panose="020F0502020204030204"/>
                <a:ea typeface="Calibri" panose="020F0502020204030204"/>
                <a:cs typeface="Calibri" panose="020F0502020204030204"/>
                <a:sym typeface="Calibri" panose="020F0502020204030204"/>
              </a:rPr>
              <a:t>Sản phẩm theo danh mục</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36"/>
                                        </p:tgtEl>
                                        <p:attrNameLst>
                                          <p:attrName>style.visibility</p:attrName>
                                        </p:attrNameLst>
                                      </p:cBhvr>
                                      <p:to>
                                        <p:strVal val="visible"/>
                                      </p:to>
                                    </p:set>
                                    <p:anim calcmode="lin" valueType="num">
                                      <p:cBhvr additive="base">
                                        <p:cTn id="7" dur="500"/>
                                        <p:tgtEl>
                                          <p:spTgt spid="636"/>
                                        </p:tgtEl>
                                        <p:attrNameLst>
                                          <p:attrName>ppt_y</p:attrName>
                                        </p:attrNameLst>
                                      </p:cBhvr>
                                      <p:tavLst>
                                        <p:tav tm="0" fmla="">
                                          <p:val>
                                            <p:strVal val="#ppt_y+1"/>
                                          </p:val>
                                        </p:tav>
                                        <p:tav tm="100000" fmla="">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40"/>
                                        </p:tgtEl>
                                        <p:attrNameLst>
                                          <p:attrName>style.visibility</p:attrName>
                                        </p:attrNameLst>
                                      </p:cBhvr>
                                      <p:to>
                                        <p:strVal val="visible"/>
                                      </p:to>
                                    </p:set>
                                    <p:anim calcmode="lin" valueType="num">
                                      <p:cBhvr additive="base">
                                        <p:cTn id="10" dur="500"/>
                                        <p:tgtEl>
                                          <p:spTgt spid="640"/>
                                        </p:tgtEl>
                                        <p:attrNameLst>
                                          <p:attrName>ppt_y</p:attrName>
                                        </p:attrNameLst>
                                      </p:cBhvr>
                                      <p:tavLst>
                                        <p:tav tm="0" fmla="">
                                          <p:val>
                                            <p:strVal val="#ppt_y+1"/>
                                          </p:val>
                                        </p:tav>
                                        <p:tav tm="100000" fmla="">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644"/>
                                        </p:tgtEl>
                                        <p:attrNameLst>
                                          <p:attrName>style.visibility</p:attrName>
                                        </p:attrNameLst>
                                      </p:cBhvr>
                                      <p:to>
                                        <p:strVal val="visible"/>
                                      </p:to>
                                    </p:set>
                                    <p:anim calcmode="lin" valueType="num">
                                      <p:cBhvr additive="base">
                                        <p:cTn id="13" dur="500"/>
                                        <p:tgtEl>
                                          <p:spTgt spid="644"/>
                                        </p:tgtEl>
                                        <p:attrNameLst>
                                          <p:attrName>ppt_y</p:attrName>
                                        </p:attrNameLst>
                                      </p:cBhvr>
                                      <p:tavLst>
                                        <p:tav tm="0" fmla="">
                                          <p:val>
                                            <p:strVal val="#ppt_y+1"/>
                                          </p:val>
                                        </p:tav>
                                        <p:tav tm="100000" fmla="">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649"/>
                                        </p:tgtEl>
                                        <p:attrNameLst>
                                          <p:attrName>style.visibility</p:attrName>
                                        </p:attrNameLst>
                                      </p:cBhvr>
                                      <p:to>
                                        <p:strVal val="visible"/>
                                      </p:to>
                                    </p:set>
                                    <p:anim calcmode="lin" valueType="num">
                                      <p:cBhvr additive="base">
                                        <p:cTn id="17" dur="500"/>
                                        <p:tgtEl>
                                          <p:spTgt spid="649"/>
                                        </p:tgtEl>
                                        <p:attrNameLst>
                                          <p:attrName>ppt_x</p:attrName>
                                        </p:attrNameLst>
                                      </p:cBhvr>
                                      <p:tavLst>
                                        <p:tav tm="0" fmla="">
                                          <p:val>
                                            <p:strVal val="#ppt_x-1"/>
                                          </p:val>
                                        </p:tav>
                                        <p:tav tm="100000" fmla="">
                                          <p:val>
                                            <p:strVal val="#ppt_x"/>
                                          </p:val>
                                        </p:tav>
                                      </p:tavLst>
                                    </p:anim>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57"/>
                                        </p:tgtEl>
                                        <p:attrNameLst>
                                          <p:attrName>style.visibility</p:attrName>
                                        </p:attrNameLst>
                                      </p:cBhvr>
                                      <p:to>
                                        <p:strVal val="visible"/>
                                      </p:to>
                                    </p:set>
                                    <p:animEffect transition="in" filter="fade">
                                      <p:cBhvr>
                                        <p:cTn id="21" dur="500"/>
                                        <p:tgtEl>
                                          <p:spTgt spid="657"/>
                                        </p:tgtEl>
                                      </p:cBhvr>
                                    </p:animEffect>
                                  </p:childTnLst>
                                </p:cTn>
                              </p:par>
                              <p:par>
                                <p:cTn id="22" presetID="10" presetClass="entr" presetSubtype="0" fill="hold" nodeType="withEffect">
                                  <p:stCondLst>
                                    <p:cond delay="0"/>
                                  </p:stCondLst>
                                  <p:childTnLst>
                                    <p:set>
                                      <p:cBhvr>
                                        <p:cTn id="23" dur="1" fill="hold">
                                          <p:stCondLst>
                                            <p:cond delay="0"/>
                                          </p:stCondLst>
                                        </p:cTn>
                                        <p:tgtEl>
                                          <p:spTgt spid="656"/>
                                        </p:tgtEl>
                                        <p:attrNameLst>
                                          <p:attrName>style.visibility</p:attrName>
                                        </p:attrNameLst>
                                      </p:cBhvr>
                                      <p:to>
                                        <p:strVal val="visible"/>
                                      </p:to>
                                    </p:set>
                                    <p:animEffect transition="in" filter="fade">
                                      <p:cBhvr>
                                        <p:cTn id="24" dur="500"/>
                                        <p:tgtEl>
                                          <p:spTgt spid="656"/>
                                        </p:tgtEl>
                                      </p:cBhvr>
                                    </p:animEffect>
                                  </p:childTnLst>
                                </p:cTn>
                              </p:par>
                              <p:par>
                                <p:cTn id="25" presetID="10" presetClass="entr" presetSubtype="0" fill="hold" nodeType="withEffect">
                                  <p:stCondLst>
                                    <p:cond delay="0"/>
                                  </p:stCondLst>
                                  <p:childTnLst>
                                    <p:set>
                                      <p:cBhvr>
                                        <p:cTn id="26" dur="1" fill="hold">
                                          <p:stCondLst>
                                            <p:cond delay="0"/>
                                          </p:stCondLst>
                                        </p:cTn>
                                        <p:tgtEl>
                                          <p:spTgt spid="655"/>
                                        </p:tgtEl>
                                        <p:attrNameLst>
                                          <p:attrName>style.visibility</p:attrName>
                                        </p:attrNameLst>
                                      </p:cBhvr>
                                      <p:to>
                                        <p:strVal val="visible"/>
                                      </p:to>
                                    </p:set>
                                    <p:animEffect transition="in" filter="fade">
                                      <p:cBhvr>
                                        <p:cTn id="27" dur="500"/>
                                        <p:tgtEl>
                                          <p:spTgt spid="655"/>
                                        </p:tgtEl>
                                      </p:cBhvr>
                                    </p:animEffect>
                                  </p:childTnLst>
                                </p:cTn>
                              </p:par>
                              <p:par>
                                <p:cTn id="28" presetID="10" presetClass="entr" presetSubtype="0" fill="hold" nodeType="withEffect">
                                  <p:stCondLst>
                                    <p:cond delay="0"/>
                                  </p:stCondLst>
                                  <p:childTnLst>
                                    <p:set>
                                      <p:cBhvr>
                                        <p:cTn id="29" dur="1" fill="hold">
                                          <p:stCondLst>
                                            <p:cond delay="0"/>
                                          </p:stCondLst>
                                        </p:cTn>
                                        <p:tgtEl>
                                          <p:spTgt spid="654"/>
                                        </p:tgtEl>
                                        <p:attrNameLst>
                                          <p:attrName>style.visibility</p:attrName>
                                        </p:attrNameLst>
                                      </p:cBhvr>
                                      <p:to>
                                        <p:strVal val="visible"/>
                                      </p:to>
                                    </p:set>
                                    <p:animEffect transition="in" filter="fade">
                                      <p:cBhvr>
                                        <p:cTn id="30" dur="500"/>
                                        <p:tgtEl>
                                          <p:spTgt spid="6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62" name="Shape 662"/>
        <p:cNvGrpSpPr/>
        <p:nvPr/>
      </p:nvGrpSpPr>
      <p:grpSpPr>
        <a:xfrm>
          <a:off x="0" y="0"/>
          <a:ext cx="0" cy="0"/>
          <a:chOff x="0" y="0"/>
          <a:chExt cx="0" cy="0"/>
        </a:xfrm>
      </p:grpSpPr>
      <p:grpSp>
        <p:nvGrpSpPr>
          <p:cNvPr id="663" name="Google Shape;663;p9"/>
          <p:cNvGrpSpPr/>
          <p:nvPr/>
        </p:nvGrpSpPr>
        <p:grpSpPr>
          <a:xfrm>
            <a:off x="1629720" y="2277360"/>
            <a:ext cx="9287640" cy="3005640"/>
            <a:chOff x="1629720" y="2277360"/>
            <a:chExt cx="9287640" cy="3005640"/>
          </a:xfrm>
        </p:grpSpPr>
        <p:sp>
          <p:nvSpPr>
            <p:cNvPr id="664" name="Google Shape;664;p9"/>
            <p:cNvSpPr/>
            <p:nvPr/>
          </p:nvSpPr>
          <p:spPr>
            <a:xfrm>
              <a:off x="303984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5" name="Google Shape;665;p9"/>
            <p:cNvSpPr/>
            <p:nvPr/>
          </p:nvSpPr>
          <p:spPr>
            <a:xfrm>
              <a:off x="3194640" y="2428560"/>
              <a:ext cx="179640" cy="179640"/>
            </a:xfrm>
            <a:custGeom>
              <a:avLst/>
              <a:gdLst/>
              <a:ahLst/>
              <a:cxnLst/>
              <a:rect l="l" t="t" r="r" b="b"/>
              <a:pathLst>
                <a:path w="338138" h="338138" extrusionOk="0">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6" name="Google Shape;666;p9"/>
            <p:cNvSpPr/>
            <p:nvPr/>
          </p:nvSpPr>
          <p:spPr>
            <a:xfrm>
              <a:off x="58744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7" name="Google Shape;667;p9"/>
            <p:cNvSpPr/>
            <p:nvPr/>
          </p:nvSpPr>
          <p:spPr>
            <a:xfrm>
              <a:off x="6029280" y="2432520"/>
              <a:ext cx="179640" cy="171360"/>
            </a:xfrm>
            <a:custGeom>
              <a:avLst/>
              <a:gdLst/>
              <a:ahLst/>
              <a:cxnLst/>
              <a:rect l="l" t="t" r="r" b="b"/>
              <a:pathLst>
                <a:path w="607639" h="579502" extrusionOk="0">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8" name="Google Shape;668;p9"/>
            <p:cNvSpPr/>
            <p:nvPr/>
          </p:nvSpPr>
          <p:spPr>
            <a:xfrm>
              <a:off x="87040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9" name="Google Shape;669;p9"/>
            <p:cNvSpPr/>
            <p:nvPr/>
          </p:nvSpPr>
          <p:spPr>
            <a:xfrm>
              <a:off x="8862480" y="2428560"/>
              <a:ext cx="172440" cy="179640"/>
            </a:xfrm>
            <a:custGeom>
              <a:avLst/>
              <a:gdLst/>
              <a:ahLst/>
              <a:cxnLst/>
              <a:rect l="l" t="t" r="r" b="b"/>
              <a:pathLst>
                <a:path w="584267" h="608556" extrusionOk="0">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0" name="Google Shape;670;p9"/>
            <p:cNvSpPr/>
            <p:nvPr/>
          </p:nvSpPr>
          <p:spPr>
            <a:xfrm>
              <a:off x="1629720" y="477468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1" name="Google Shape;671;p9"/>
            <p:cNvSpPr/>
            <p:nvPr/>
          </p:nvSpPr>
          <p:spPr>
            <a:xfrm>
              <a:off x="1795320" y="4925880"/>
              <a:ext cx="158400" cy="179640"/>
            </a:xfrm>
            <a:custGeom>
              <a:avLst/>
              <a:gdLst/>
              <a:ahLst/>
              <a:cxnLst/>
              <a:rect l="l" t="t" r="r" b="b"/>
              <a:pathLst>
                <a:path w="2288" h="2598" extrusionOk="0">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2" name="Google Shape;672;p9"/>
            <p:cNvSpPr/>
            <p:nvPr/>
          </p:nvSpPr>
          <p:spPr>
            <a:xfrm>
              <a:off x="4459320" y="479340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3" name="Google Shape;673;p9"/>
            <p:cNvSpPr/>
            <p:nvPr/>
          </p:nvSpPr>
          <p:spPr>
            <a:xfrm>
              <a:off x="4616280" y="4944600"/>
              <a:ext cx="176040" cy="179640"/>
            </a:xfrm>
            <a:custGeom>
              <a:avLst/>
              <a:gdLst/>
              <a:ahLst/>
              <a:cxnLst/>
              <a:rect l="l" t="t" r="r" b="b"/>
              <a:pathLst>
                <a:path w="2998" h="3061" extrusionOk="0">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4" name="Google Shape;674;p9"/>
            <p:cNvSpPr/>
            <p:nvPr/>
          </p:nvSpPr>
          <p:spPr>
            <a:xfrm>
              <a:off x="7289280" y="478044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5" name="Google Shape;675;p9"/>
            <p:cNvSpPr/>
            <p:nvPr/>
          </p:nvSpPr>
          <p:spPr>
            <a:xfrm>
              <a:off x="7444080" y="4951440"/>
              <a:ext cx="179640" cy="177480"/>
            </a:xfrm>
            <a:custGeom>
              <a:avLst/>
              <a:gdLst/>
              <a:ahLst/>
              <a:cxnLst/>
              <a:rect l="l" t="t" r="r" b="b"/>
              <a:pathLst>
                <a:path w="3968" h="3926" extrusionOk="0">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6" name="Google Shape;676;p9"/>
            <p:cNvSpPr/>
            <p:nvPr/>
          </p:nvSpPr>
          <p:spPr>
            <a:xfrm>
              <a:off x="10118880" y="47901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7" name="Google Shape;677;p9"/>
            <p:cNvSpPr/>
            <p:nvPr/>
          </p:nvSpPr>
          <p:spPr>
            <a:xfrm>
              <a:off x="10287000" y="4941360"/>
              <a:ext cx="153360" cy="179640"/>
            </a:xfrm>
            <a:custGeom>
              <a:avLst/>
              <a:gdLst/>
              <a:ahLst/>
              <a:cxnLst/>
              <a:rect l="l" t="t" r="r" b="b"/>
              <a:pathLst>
                <a:path w="5568" h="6532" extrusionOk="0">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8" name="Google Shape;678;p9"/>
            <p:cNvSpPr/>
            <p:nvPr/>
          </p:nvSpPr>
          <p:spPr>
            <a:xfrm>
              <a:off x="1629720" y="3706920"/>
              <a:ext cx="9287640" cy="151920"/>
            </a:xfrm>
            <a:prstGeom prst="homePlate">
              <a:avLst>
                <a:gd name="adj" fmla="val 50000"/>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9" name="Google Shape;679;p9"/>
            <p:cNvSpPr/>
            <p:nvPr/>
          </p:nvSpPr>
          <p:spPr>
            <a:xfrm>
              <a:off x="1680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panose="020B0604020202020204"/>
                <a:buNone/>
              </a:pPr>
              <a:r>
                <a:rPr lang="en-US" sz="1665" b="0" i="0" u="none" strike="noStrike" cap="none">
                  <a:solidFill>
                    <a:srgbClr val="FF3737"/>
                  </a:solidFill>
                  <a:latin typeface="Calibri" panose="020F0502020204030204"/>
                  <a:ea typeface="Calibri" panose="020F0502020204030204"/>
                  <a:cs typeface="Calibri" panose="020F0502020204030204"/>
                  <a:sym typeface="Calibri" panose="020F0502020204030204"/>
                </a:rPr>
                <a:t>1</a:t>
              </a:r>
              <a:endParaRPr sz="166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80" name="Google Shape;680;p9"/>
            <p:cNvSpPr/>
            <p:nvPr/>
          </p:nvSpPr>
          <p:spPr>
            <a:xfrm>
              <a:off x="45097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panose="020B0604020202020204"/>
                <a:buNone/>
              </a:pPr>
              <a:r>
                <a:rPr lang="en-US" sz="1665" b="0" i="0" u="none" strike="noStrike" cap="none">
                  <a:solidFill>
                    <a:srgbClr val="FF3737"/>
                  </a:solidFill>
                  <a:latin typeface="Calibri" panose="020F0502020204030204"/>
                  <a:ea typeface="Calibri" panose="020F0502020204030204"/>
                  <a:cs typeface="Calibri" panose="020F0502020204030204"/>
                  <a:sym typeface="Calibri" panose="020F0502020204030204"/>
                </a:rPr>
                <a:t>3</a:t>
              </a:r>
              <a:endParaRPr sz="166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81" name="Google Shape;681;p9"/>
            <p:cNvSpPr/>
            <p:nvPr/>
          </p:nvSpPr>
          <p:spPr>
            <a:xfrm>
              <a:off x="73393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panose="020B0604020202020204"/>
                <a:buNone/>
              </a:pPr>
              <a:r>
                <a:rPr lang="en-US" sz="1665" b="0" i="0" u="none" strike="noStrike" cap="none">
                  <a:solidFill>
                    <a:srgbClr val="FF3737"/>
                  </a:solidFill>
                  <a:latin typeface="Calibri" panose="020F0502020204030204"/>
                  <a:ea typeface="Calibri" panose="020F0502020204030204"/>
                  <a:cs typeface="Calibri" panose="020F0502020204030204"/>
                  <a:sym typeface="Calibri" panose="020F0502020204030204"/>
                </a:rPr>
                <a:t>5</a:t>
              </a:r>
              <a:endParaRPr sz="166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82" name="Google Shape;682;p9"/>
            <p:cNvSpPr/>
            <p:nvPr/>
          </p:nvSpPr>
          <p:spPr>
            <a:xfrm>
              <a:off x="1016928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panose="020B0604020202020204"/>
                <a:buNone/>
              </a:pPr>
              <a:r>
                <a:rPr lang="en-US" sz="1665" b="0" i="0" u="none" strike="noStrike" cap="none">
                  <a:solidFill>
                    <a:srgbClr val="FF3737"/>
                  </a:solidFill>
                  <a:latin typeface="Calibri" panose="020F0502020204030204"/>
                  <a:ea typeface="Calibri" panose="020F0502020204030204"/>
                  <a:cs typeface="Calibri" panose="020F0502020204030204"/>
                  <a:sym typeface="Calibri" panose="020F0502020204030204"/>
                </a:rPr>
                <a:t>7</a:t>
              </a:r>
              <a:endParaRPr sz="166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83" name="Google Shape;683;p9"/>
            <p:cNvSpPr/>
            <p:nvPr/>
          </p:nvSpPr>
          <p:spPr>
            <a:xfrm>
              <a:off x="30949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panose="020B0604020202020204"/>
                <a:buNone/>
              </a:pPr>
              <a:r>
                <a:rPr lang="en-US" sz="1665" b="0" i="0" u="none" strike="noStrike" cap="none">
                  <a:solidFill>
                    <a:srgbClr val="FF3737"/>
                  </a:solidFill>
                  <a:latin typeface="Calibri" panose="020F0502020204030204"/>
                  <a:ea typeface="Calibri" panose="020F0502020204030204"/>
                  <a:cs typeface="Calibri" panose="020F0502020204030204"/>
                  <a:sym typeface="Calibri" panose="020F0502020204030204"/>
                </a:rPr>
                <a:t>2</a:t>
              </a:r>
              <a:endParaRPr sz="166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84" name="Google Shape;684;p9"/>
            <p:cNvSpPr/>
            <p:nvPr/>
          </p:nvSpPr>
          <p:spPr>
            <a:xfrm>
              <a:off x="59245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panose="020B0604020202020204"/>
                <a:buNone/>
              </a:pPr>
              <a:r>
                <a:rPr lang="en-US" sz="1665" b="0" i="0" u="none" strike="noStrike" cap="none">
                  <a:solidFill>
                    <a:srgbClr val="FF3737"/>
                  </a:solidFill>
                  <a:latin typeface="Calibri" panose="020F0502020204030204"/>
                  <a:ea typeface="Calibri" panose="020F0502020204030204"/>
                  <a:cs typeface="Calibri" panose="020F0502020204030204"/>
                  <a:sym typeface="Calibri" panose="020F0502020204030204"/>
                </a:rPr>
                <a:t>4</a:t>
              </a:r>
              <a:endParaRPr sz="166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85" name="Google Shape;685;p9"/>
            <p:cNvSpPr/>
            <p:nvPr/>
          </p:nvSpPr>
          <p:spPr>
            <a:xfrm>
              <a:off x="8754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panose="020B0604020202020204"/>
                <a:buNone/>
              </a:pPr>
              <a:r>
                <a:rPr lang="en-US" sz="1665" b="0" i="0" u="none" strike="noStrike" cap="none">
                  <a:solidFill>
                    <a:srgbClr val="FF3737"/>
                  </a:solidFill>
                  <a:latin typeface="Calibri" panose="020F0502020204030204"/>
                  <a:ea typeface="Calibri" panose="020F0502020204030204"/>
                  <a:cs typeface="Calibri" panose="020F0502020204030204"/>
                  <a:sym typeface="Calibri" panose="020F0502020204030204"/>
                </a:rPr>
                <a:t>6</a:t>
              </a:r>
              <a:endParaRPr sz="166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686" name="Google Shape;686;p9"/>
            <p:cNvCxnSpPr/>
            <p:nvPr/>
          </p:nvCxnSpPr>
          <p:spPr>
            <a:xfrm>
              <a:off x="1874520" y="3974760"/>
              <a:ext cx="0" cy="799920"/>
            </a:xfrm>
            <a:prstGeom prst="straightConnector1">
              <a:avLst/>
            </a:prstGeom>
            <a:noFill/>
            <a:ln w="9525" cap="rnd" cmpd="sng">
              <a:solidFill>
                <a:srgbClr val="BFBFBF"/>
              </a:solidFill>
              <a:prstDash val="solid"/>
              <a:round/>
              <a:headEnd type="none" w="sm" len="sm"/>
              <a:tailEnd type="none" w="sm" len="sm"/>
            </a:ln>
          </p:spPr>
        </p:cxnSp>
        <p:cxnSp>
          <p:nvCxnSpPr>
            <p:cNvPr id="687" name="Google Shape;687;p9"/>
            <p:cNvCxnSpPr/>
            <p:nvPr/>
          </p:nvCxnSpPr>
          <p:spPr>
            <a:xfrm>
              <a:off x="4704120" y="3974760"/>
              <a:ext cx="0" cy="818640"/>
            </a:xfrm>
            <a:prstGeom prst="straightConnector1">
              <a:avLst/>
            </a:prstGeom>
            <a:noFill/>
            <a:ln w="9525" cap="rnd" cmpd="sng">
              <a:solidFill>
                <a:srgbClr val="BFBFBF"/>
              </a:solidFill>
              <a:prstDash val="solid"/>
              <a:round/>
              <a:headEnd type="none" w="sm" len="sm"/>
              <a:tailEnd type="none" w="sm" len="sm"/>
            </a:ln>
          </p:spPr>
        </p:cxnSp>
        <p:cxnSp>
          <p:nvCxnSpPr>
            <p:cNvPr id="688" name="Google Shape;688;p9"/>
            <p:cNvCxnSpPr/>
            <p:nvPr/>
          </p:nvCxnSpPr>
          <p:spPr>
            <a:xfrm>
              <a:off x="7534080" y="3974760"/>
              <a:ext cx="0" cy="805680"/>
            </a:xfrm>
            <a:prstGeom prst="straightConnector1">
              <a:avLst/>
            </a:prstGeom>
            <a:noFill/>
            <a:ln w="9525" cap="rnd" cmpd="sng">
              <a:solidFill>
                <a:srgbClr val="BFBFBF"/>
              </a:solidFill>
              <a:prstDash val="solid"/>
              <a:round/>
              <a:headEnd type="none" w="sm" len="sm"/>
              <a:tailEnd type="none" w="sm" len="sm"/>
            </a:ln>
          </p:spPr>
        </p:cxnSp>
        <p:cxnSp>
          <p:nvCxnSpPr>
            <p:cNvPr id="689" name="Google Shape;689;p9"/>
            <p:cNvCxnSpPr/>
            <p:nvPr/>
          </p:nvCxnSpPr>
          <p:spPr>
            <a:xfrm>
              <a:off x="10363680" y="3974760"/>
              <a:ext cx="0" cy="815400"/>
            </a:xfrm>
            <a:prstGeom prst="straightConnector1">
              <a:avLst/>
            </a:prstGeom>
            <a:noFill/>
            <a:ln w="9525" cap="rnd" cmpd="sng">
              <a:solidFill>
                <a:srgbClr val="BFBFBF"/>
              </a:solidFill>
              <a:prstDash val="solid"/>
              <a:round/>
              <a:headEnd type="none" w="sm" len="sm"/>
              <a:tailEnd type="none" w="sm" len="sm"/>
            </a:ln>
          </p:spPr>
        </p:cxnSp>
        <p:cxnSp>
          <p:nvCxnSpPr>
            <p:cNvPr id="690" name="Google Shape;690;p9"/>
            <p:cNvCxnSpPr/>
            <p:nvPr/>
          </p:nvCxnSpPr>
          <p:spPr>
            <a:xfrm>
              <a:off x="611892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1" name="Google Shape;691;p9"/>
            <p:cNvCxnSpPr/>
            <p:nvPr/>
          </p:nvCxnSpPr>
          <p:spPr>
            <a:xfrm>
              <a:off x="894888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2" name="Google Shape;692;p9"/>
            <p:cNvCxnSpPr/>
            <p:nvPr/>
          </p:nvCxnSpPr>
          <p:spPr>
            <a:xfrm>
              <a:off x="3284640" y="2766960"/>
              <a:ext cx="0" cy="818640"/>
            </a:xfrm>
            <a:prstGeom prst="straightConnector1">
              <a:avLst/>
            </a:prstGeom>
            <a:noFill/>
            <a:ln w="9525" cap="rnd" cmpd="sng">
              <a:solidFill>
                <a:srgbClr val="BFBFBF"/>
              </a:solidFill>
              <a:prstDash val="solid"/>
              <a:round/>
              <a:headEnd type="none" w="sm" len="sm"/>
              <a:tailEnd type="none" w="sm" len="sm"/>
            </a:ln>
          </p:spPr>
        </p:cxnSp>
      </p:grpSp>
      <p:grpSp>
        <p:nvGrpSpPr>
          <p:cNvPr id="693" name="Google Shape;693;p9"/>
          <p:cNvGrpSpPr/>
          <p:nvPr/>
        </p:nvGrpSpPr>
        <p:grpSpPr>
          <a:xfrm>
            <a:off x="756360" y="2203920"/>
            <a:ext cx="2241720" cy="1070640"/>
            <a:chOff x="756360" y="2203920"/>
            <a:chExt cx="2241720" cy="1070640"/>
          </a:xfrm>
        </p:grpSpPr>
        <p:sp>
          <p:nvSpPr>
            <p:cNvPr id="694" name="Google Shape;694;p9"/>
            <p:cNvSpPr/>
            <p:nvPr/>
          </p:nvSpPr>
          <p:spPr>
            <a:xfrm>
              <a:off x="87192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595959"/>
                  </a:solidFill>
                  <a:latin typeface="Calibri" panose="020F0502020204030204"/>
                  <a:ea typeface="Calibri" panose="020F0502020204030204"/>
                  <a:cs typeface="Calibri" panose="020F0502020204030204"/>
                  <a:sym typeface="Calibri" panose="020F0502020204030204"/>
                </a:rPr>
                <a:t>Truy cập trang website, Xem các thông tin ưu đãi, tìm kiếm sản phẩm</a:t>
              </a: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95" name="Google Shape;695;p9"/>
            <p:cNvSpPr/>
            <p:nvPr/>
          </p:nvSpPr>
          <p:spPr>
            <a:xfrm>
              <a:off x="756360" y="220392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595959"/>
                  </a:solidFill>
                  <a:latin typeface="Calibri" panose="020F0502020204030204"/>
                  <a:ea typeface="Calibri" panose="020F0502020204030204"/>
                  <a:cs typeface="Calibri" panose="020F0502020204030204"/>
                  <a:sym typeface="Calibri" panose="020F0502020204030204"/>
                </a:rPr>
                <a:t>KHÁCH HÀNG</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696" name="Google Shape;696;p9"/>
          <p:cNvGrpSpPr/>
          <p:nvPr/>
        </p:nvGrpSpPr>
        <p:grpSpPr>
          <a:xfrm>
            <a:off x="3578760" y="2203920"/>
            <a:ext cx="2241720" cy="1070640"/>
            <a:chOff x="3578760" y="2203920"/>
            <a:chExt cx="2241720" cy="1070640"/>
          </a:xfrm>
        </p:grpSpPr>
        <p:sp>
          <p:nvSpPr>
            <p:cNvPr id="697" name="Google Shape;697;p9"/>
            <p:cNvSpPr/>
            <p:nvPr/>
          </p:nvSpPr>
          <p:spPr>
            <a:xfrm>
              <a:off x="369432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595959"/>
                  </a:solidFill>
                  <a:latin typeface="Calibri" panose="020F0502020204030204"/>
                  <a:ea typeface="Calibri" panose="020F0502020204030204"/>
                  <a:cs typeface="Calibri" panose="020F0502020204030204"/>
                  <a:sym typeface="Calibri" panose="020F0502020204030204"/>
                </a:rPr>
                <a:t>Kiểm tra thông tin thanh toán sản phẩm, tiến hành thanh toán</a:t>
              </a: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98" name="Google Shape;698;p9"/>
            <p:cNvSpPr/>
            <p:nvPr/>
          </p:nvSpPr>
          <p:spPr>
            <a:xfrm>
              <a:off x="3578760" y="2203920"/>
              <a:ext cx="2241720" cy="63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595959"/>
                  </a:solidFill>
                  <a:latin typeface="Calibri" panose="020F0502020204030204"/>
                  <a:ea typeface="Calibri" panose="020F0502020204030204"/>
                  <a:cs typeface="Calibri" panose="020F0502020204030204"/>
                  <a:sym typeface="Calibri" panose="020F0502020204030204"/>
                </a:rPr>
                <a:t>QUẢN LÝ GIỎ HÀNG</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699" name="Google Shape;699;p9"/>
          <p:cNvGrpSpPr/>
          <p:nvPr/>
        </p:nvGrpSpPr>
        <p:grpSpPr>
          <a:xfrm>
            <a:off x="6324600" y="2203920"/>
            <a:ext cx="2345040" cy="1070640"/>
            <a:chOff x="6408720" y="2203920"/>
            <a:chExt cx="2345040" cy="1070640"/>
          </a:xfrm>
        </p:grpSpPr>
        <p:sp>
          <p:nvSpPr>
            <p:cNvPr id="700" name="Google Shape;700;p9"/>
            <p:cNvSpPr/>
            <p:nvPr/>
          </p:nvSpPr>
          <p:spPr>
            <a:xfrm>
              <a:off x="652428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595959"/>
                  </a:solidFill>
                  <a:latin typeface="Calibri" panose="020F0502020204030204"/>
                  <a:ea typeface="Calibri" panose="020F0502020204030204"/>
                  <a:cs typeface="Calibri" panose="020F0502020204030204"/>
                  <a:sym typeface="Calibri" panose="020F0502020204030204"/>
                </a:rPr>
                <a:t>Xác nhận đơn hàng, nhận thông báo đơn hàng qua Email</a:t>
              </a: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01" name="Google Shape;701;p9"/>
            <p:cNvSpPr/>
            <p:nvPr/>
          </p:nvSpPr>
          <p:spPr>
            <a:xfrm>
              <a:off x="6408720" y="2203920"/>
              <a:ext cx="23450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595959"/>
                  </a:solidFill>
                  <a:latin typeface="Calibri" panose="020F0502020204030204"/>
                  <a:ea typeface="Calibri" panose="020F0502020204030204"/>
                  <a:cs typeface="Calibri" panose="020F0502020204030204"/>
                  <a:sym typeface="Calibri" panose="020F0502020204030204"/>
                </a:rPr>
                <a:t>ĐẶT HÀNG</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702" name="Google Shape;702;p9"/>
          <p:cNvGrpSpPr/>
          <p:nvPr/>
        </p:nvGrpSpPr>
        <p:grpSpPr>
          <a:xfrm>
            <a:off x="9228240" y="2203920"/>
            <a:ext cx="2441880" cy="1070640"/>
            <a:chOff x="9228240" y="2203920"/>
            <a:chExt cx="2441880" cy="1070640"/>
          </a:xfrm>
        </p:grpSpPr>
        <p:sp>
          <p:nvSpPr>
            <p:cNvPr id="703" name="Google Shape;703;p9"/>
            <p:cNvSpPr/>
            <p:nvPr/>
          </p:nvSpPr>
          <p:spPr>
            <a:xfrm>
              <a:off x="934380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595959"/>
                  </a:solidFill>
                  <a:latin typeface="Calibri" panose="020F0502020204030204"/>
                  <a:ea typeface="Calibri" panose="020F0502020204030204"/>
                  <a:cs typeface="Calibri" panose="020F0502020204030204"/>
                  <a:sym typeface="Calibri" panose="020F0502020204030204"/>
                </a:rPr>
                <a:t>Nhân viên kiểm tra xác nhận đơn hàng và giao cho khách hàng</a:t>
              </a: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04" name="Google Shape;704;p9"/>
            <p:cNvSpPr/>
            <p:nvPr/>
          </p:nvSpPr>
          <p:spPr>
            <a:xfrm>
              <a:off x="9228240" y="2203920"/>
              <a:ext cx="244188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595959"/>
                  </a:solidFill>
                  <a:latin typeface="Calibri" panose="020F0502020204030204"/>
                  <a:ea typeface="Calibri" panose="020F0502020204030204"/>
                  <a:cs typeface="Calibri" panose="020F0502020204030204"/>
                  <a:sym typeface="Calibri" panose="020F0502020204030204"/>
                </a:rPr>
                <a:t>CỬA HÀNG XÁC NHẬN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705" name="Google Shape;705;p9"/>
          <p:cNvGrpSpPr/>
          <p:nvPr/>
        </p:nvGrpSpPr>
        <p:grpSpPr>
          <a:xfrm>
            <a:off x="7831080" y="4364640"/>
            <a:ext cx="2427840" cy="1283760"/>
            <a:chOff x="7831080" y="4364640"/>
            <a:chExt cx="2427840" cy="1283760"/>
          </a:xfrm>
        </p:grpSpPr>
        <p:sp>
          <p:nvSpPr>
            <p:cNvPr id="706" name="Google Shape;706;p9"/>
            <p:cNvSpPr/>
            <p:nvPr/>
          </p:nvSpPr>
          <p:spPr>
            <a:xfrm>
              <a:off x="7946640" y="4705560"/>
              <a:ext cx="2010600" cy="9428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595959"/>
                  </a:solidFill>
                  <a:latin typeface="Calibri" panose="020F0502020204030204"/>
                  <a:ea typeface="Calibri" panose="020F0502020204030204"/>
                  <a:cs typeface="Calibri" panose="020F0502020204030204"/>
                  <a:sym typeface="Calibri" panose="020F0502020204030204"/>
                </a:rPr>
                <a:t>Khách mua hàng bằng tài khoản đang nhập theo dõi, thao tác với đơn hàng</a:t>
              </a: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07" name="Google Shape;707;p9"/>
            <p:cNvSpPr/>
            <p:nvPr/>
          </p:nvSpPr>
          <p:spPr>
            <a:xfrm>
              <a:off x="7831080" y="4364640"/>
              <a:ext cx="24278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595959"/>
                  </a:solidFill>
                  <a:latin typeface="Calibri" panose="020F0502020204030204"/>
                  <a:ea typeface="Calibri" panose="020F0502020204030204"/>
                  <a:cs typeface="Calibri" panose="020F0502020204030204"/>
                  <a:sym typeface="Calibri" panose="020F0502020204030204"/>
                </a:rPr>
                <a:t>THEO DÕI ĐƠN HÀNG</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708" name="Google Shape;708;p9"/>
          <p:cNvGrpSpPr/>
          <p:nvPr/>
        </p:nvGrpSpPr>
        <p:grpSpPr>
          <a:xfrm>
            <a:off x="4998240" y="4364640"/>
            <a:ext cx="2241720" cy="1710000"/>
            <a:chOff x="4998240" y="4364640"/>
            <a:chExt cx="2241720" cy="1710000"/>
          </a:xfrm>
        </p:grpSpPr>
        <p:sp>
          <p:nvSpPr>
            <p:cNvPr id="709" name="Google Shape;709;p9"/>
            <p:cNvSpPr/>
            <p:nvPr/>
          </p:nvSpPr>
          <p:spPr>
            <a:xfrm>
              <a:off x="5113800" y="4705560"/>
              <a:ext cx="2010600" cy="13690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595959"/>
                  </a:solidFill>
                  <a:latin typeface="Calibri" panose="020F0502020204030204"/>
                  <a:ea typeface="Calibri" panose="020F0502020204030204"/>
                  <a:cs typeface="Calibri" panose="020F0502020204030204"/>
                  <a:sym typeface="Calibri" panose="020F0502020204030204"/>
                </a:rPr>
                <a:t>Khách có thể mua hàng bằng cách đăng nhập hoặc mua trức tiếp, nhập đầy đủ thông tin, mã giảm giá (nếu có) và xác nhận đặt hàng</a:t>
              </a: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10" name="Google Shape;710;p9"/>
            <p:cNvSpPr/>
            <p:nvPr/>
          </p:nvSpPr>
          <p:spPr>
            <a:xfrm>
              <a:off x="4998240" y="436464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595959"/>
                  </a:solidFill>
                  <a:latin typeface="Calibri" panose="020F0502020204030204"/>
                  <a:ea typeface="Calibri" panose="020F0502020204030204"/>
                  <a:cs typeface="Calibri" panose="020F0502020204030204"/>
                  <a:sym typeface="Calibri" panose="020F0502020204030204"/>
                </a:rPr>
                <a:t>NHẬP THÔNG TIN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711" name="Google Shape;711;p9"/>
          <p:cNvGrpSpPr/>
          <p:nvPr/>
        </p:nvGrpSpPr>
        <p:grpSpPr>
          <a:xfrm>
            <a:off x="2154240" y="4364640"/>
            <a:ext cx="2381760" cy="1070640"/>
            <a:chOff x="2154240" y="4364640"/>
            <a:chExt cx="2381760" cy="1070640"/>
          </a:xfrm>
        </p:grpSpPr>
        <p:sp>
          <p:nvSpPr>
            <p:cNvPr id="712" name="Google Shape;712;p9"/>
            <p:cNvSpPr/>
            <p:nvPr/>
          </p:nvSpPr>
          <p:spPr>
            <a:xfrm>
              <a:off x="2269800" y="470556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595959"/>
                  </a:solidFill>
                  <a:latin typeface="Calibri" panose="020F0502020204030204"/>
                  <a:ea typeface="Calibri" panose="020F0502020204030204"/>
                  <a:cs typeface="Calibri" panose="020F0502020204030204"/>
                  <a:sym typeface="Calibri" panose="020F0502020204030204"/>
                </a:rPr>
                <a:t>Chọn sản phẩm muốn mua, xác nhận thêm vào giỏ hàng</a:t>
              </a: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13" name="Google Shape;713;p9"/>
            <p:cNvSpPr/>
            <p:nvPr/>
          </p:nvSpPr>
          <p:spPr>
            <a:xfrm>
              <a:off x="2154240" y="4364640"/>
              <a:ext cx="238176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595959"/>
                  </a:solidFill>
                  <a:latin typeface="Calibri" panose="020F0502020204030204"/>
                  <a:ea typeface="Calibri" panose="020F0502020204030204"/>
                  <a:cs typeface="Calibri" panose="020F0502020204030204"/>
                  <a:sym typeface="Calibri" panose="020F0502020204030204"/>
                </a:rPr>
                <a:t>CHỌN SẢN PHẨM</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714" name="Google Shape;714;p9"/>
          <p:cNvSpPr/>
          <p:nvPr/>
        </p:nvSpPr>
        <p:spPr>
          <a:xfrm>
            <a:off x="2056320" y="385560"/>
            <a:ext cx="42573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202020"/>
                </a:solidFill>
                <a:latin typeface="Calibri" panose="020F0502020204030204"/>
                <a:ea typeface="Calibri" panose="020F0502020204030204"/>
                <a:cs typeface="Calibri" panose="020F0502020204030204"/>
                <a:sym typeface="Calibri" panose="020F0502020204030204"/>
              </a:rPr>
              <a:t>QUY TRÌNH MUA HÀNG</a:t>
            </a:r>
            <a:endParaRPr sz="2400" b="0" i="0" u="none" strike="noStrike" cap="none">
              <a:solidFill>
                <a:srgbClr val="202020"/>
              </a:solidFill>
              <a:latin typeface="Arial" panose="020B0604020202020204"/>
              <a:ea typeface="Arial" panose="020B0604020202020204"/>
              <a:cs typeface="Arial" panose="020B0604020202020204"/>
              <a:sym typeface="Arial" panose="020B0604020202020204"/>
            </a:endParaRPr>
          </a:p>
        </p:txBody>
      </p:sp>
      <p:sp>
        <p:nvSpPr>
          <p:cNvPr id="715" name="Google Shape;715;p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93"/>
                                        </p:tgtEl>
                                        <p:attrNameLst>
                                          <p:attrName>style.visibility</p:attrName>
                                        </p:attrNameLst>
                                      </p:cBhvr>
                                      <p:to>
                                        <p:strVal val="visible"/>
                                      </p:to>
                                    </p:set>
                                    <p:anim calcmode="lin" valueType="num">
                                      <p:cBhvr additive="base">
                                        <p:cTn id="7" dur="500"/>
                                        <p:tgtEl>
                                          <p:spTgt spid="693"/>
                                        </p:tgtEl>
                                        <p:attrNameLst>
                                          <p:attrName>ppt_w</p:attrName>
                                        </p:attrNameLst>
                                      </p:cBhvr>
                                      <p:tavLst>
                                        <p:tav tm="0" fmla="">
                                          <p:val>
                                            <p:fltVal val="0"/>
                                          </p:val>
                                        </p:tav>
                                        <p:tav tm="100000" fmla="">
                                          <p:val>
                                            <p:strVal val="#ppt_w"/>
                                          </p:val>
                                        </p:tav>
                                      </p:tavLst>
                                    </p:anim>
                                    <p:anim calcmode="lin" valueType="num">
                                      <p:cBhvr additive="base">
                                        <p:cTn id="8" dur="500"/>
                                        <p:tgtEl>
                                          <p:spTgt spid="693"/>
                                        </p:tgtEl>
                                        <p:attrNameLst>
                                          <p:attrName>ppt_h</p:attrName>
                                        </p:attrNameLst>
                                      </p:cBhvr>
                                      <p:tavLst>
                                        <p:tav tm="0" fmla="">
                                          <p:val>
                                            <p:fltVal val="0"/>
                                          </p:val>
                                        </p:tav>
                                        <p:tav tm="100000" fmla="">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711"/>
                                        </p:tgtEl>
                                        <p:attrNameLst>
                                          <p:attrName>style.visibility</p:attrName>
                                        </p:attrNameLst>
                                      </p:cBhvr>
                                      <p:to>
                                        <p:strVal val="visible"/>
                                      </p:to>
                                    </p:set>
                                    <p:anim calcmode="lin" valueType="num">
                                      <p:cBhvr additive="base">
                                        <p:cTn id="13" dur="500"/>
                                        <p:tgtEl>
                                          <p:spTgt spid="711"/>
                                        </p:tgtEl>
                                        <p:attrNameLst>
                                          <p:attrName>ppt_w</p:attrName>
                                        </p:attrNameLst>
                                      </p:cBhvr>
                                      <p:tavLst>
                                        <p:tav tm="0" fmla="">
                                          <p:val>
                                            <p:fltVal val="0"/>
                                          </p:val>
                                        </p:tav>
                                        <p:tav tm="100000" fmla="">
                                          <p:val>
                                            <p:strVal val="#ppt_w"/>
                                          </p:val>
                                        </p:tav>
                                      </p:tavLst>
                                    </p:anim>
                                    <p:anim calcmode="lin" valueType="num">
                                      <p:cBhvr additive="base">
                                        <p:cTn id="14" dur="500"/>
                                        <p:tgtEl>
                                          <p:spTgt spid="711"/>
                                        </p:tgtEl>
                                        <p:attrNameLst>
                                          <p:attrName>ppt_h</p:attrName>
                                        </p:attrNameLst>
                                      </p:cBhvr>
                                      <p:tavLst>
                                        <p:tav tm="0" fmla="">
                                          <p:val>
                                            <p:fltVal val="0"/>
                                          </p:val>
                                        </p:tav>
                                        <p:tav tm="100000" fmla="">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696"/>
                                        </p:tgtEl>
                                        <p:attrNameLst>
                                          <p:attrName>style.visibility</p:attrName>
                                        </p:attrNameLst>
                                      </p:cBhvr>
                                      <p:to>
                                        <p:strVal val="visible"/>
                                      </p:to>
                                    </p:set>
                                    <p:anim calcmode="lin" valueType="num">
                                      <p:cBhvr additive="base">
                                        <p:cTn id="19" dur="500"/>
                                        <p:tgtEl>
                                          <p:spTgt spid="696"/>
                                        </p:tgtEl>
                                        <p:attrNameLst>
                                          <p:attrName>ppt_w</p:attrName>
                                        </p:attrNameLst>
                                      </p:cBhvr>
                                      <p:tavLst>
                                        <p:tav tm="0" fmla="">
                                          <p:val>
                                            <p:fltVal val="0"/>
                                          </p:val>
                                        </p:tav>
                                        <p:tav tm="100000" fmla="">
                                          <p:val>
                                            <p:strVal val="#ppt_w"/>
                                          </p:val>
                                        </p:tav>
                                      </p:tavLst>
                                    </p:anim>
                                    <p:anim calcmode="lin" valueType="num">
                                      <p:cBhvr additive="base">
                                        <p:cTn id="20" dur="500"/>
                                        <p:tgtEl>
                                          <p:spTgt spid="696"/>
                                        </p:tgtEl>
                                        <p:attrNameLst>
                                          <p:attrName>ppt_h</p:attrName>
                                        </p:attrNameLst>
                                      </p:cBhvr>
                                      <p:tavLst>
                                        <p:tav tm="0" fmla="">
                                          <p:val>
                                            <p:fltVal val="0"/>
                                          </p:val>
                                        </p:tav>
                                        <p:tav tm="100000" fmla="">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708"/>
                                        </p:tgtEl>
                                        <p:attrNameLst>
                                          <p:attrName>style.visibility</p:attrName>
                                        </p:attrNameLst>
                                      </p:cBhvr>
                                      <p:to>
                                        <p:strVal val="visible"/>
                                      </p:to>
                                    </p:set>
                                    <p:anim calcmode="lin" valueType="num">
                                      <p:cBhvr additive="base">
                                        <p:cTn id="25" dur="500"/>
                                        <p:tgtEl>
                                          <p:spTgt spid="708"/>
                                        </p:tgtEl>
                                        <p:attrNameLst>
                                          <p:attrName>ppt_w</p:attrName>
                                        </p:attrNameLst>
                                      </p:cBhvr>
                                      <p:tavLst>
                                        <p:tav tm="0" fmla="">
                                          <p:val>
                                            <p:fltVal val="0"/>
                                          </p:val>
                                        </p:tav>
                                        <p:tav tm="100000" fmla="">
                                          <p:val>
                                            <p:strVal val="#ppt_w"/>
                                          </p:val>
                                        </p:tav>
                                      </p:tavLst>
                                    </p:anim>
                                    <p:anim calcmode="lin" valueType="num">
                                      <p:cBhvr additive="base">
                                        <p:cTn id="26" dur="500"/>
                                        <p:tgtEl>
                                          <p:spTgt spid="708"/>
                                        </p:tgtEl>
                                        <p:attrNameLst>
                                          <p:attrName>ppt_h</p:attrName>
                                        </p:attrNameLst>
                                      </p:cBhvr>
                                      <p:tavLst>
                                        <p:tav tm="0" fmla="">
                                          <p:val>
                                            <p:fltVal val="0"/>
                                          </p:val>
                                        </p:tav>
                                        <p:tav tm="100000" fmla="">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699"/>
                                        </p:tgtEl>
                                        <p:attrNameLst>
                                          <p:attrName>style.visibility</p:attrName>
                                        </p:attrNameLst>
                                      </p:cBhvr>
                                      <p:to>
                                        <p:strVal val="visible"/>
                                      </p:to>
                                    </p:set>
                                    <p:anim calcmode="lin" valueType="num">
                                      <p:cBhvr additive="base">
                                        <p:cTn id="31" dur="500"/>
                                        <p:tgtEl>
                                          <p:spTgt spid="699"/>
                                        </p:tgtEl>
                                        <p:attrNameLst>
                                          <p:attrName>ppt_w</p:attrName>
                                        </p:attrNameLst>
                                      </p:cBhvr>
                                      <p:tavLst>
                                        <p:tav tm="0" fmla="">
                                          <p:val>
                                            <p:fltVal val="0"/>
                                          </p:val>
                                        </p:tav>
                                        <p:tav tm="100000" fmla="">
                                          <p:val>
                                            <p:strVal val="#ppt_w"/>
                                          </p:val>
                                        </p:tav>
                                      </p:tavLst>
                                    </p:anim>
                                    <p:anim calcmode="lin" valueType="num">
                                      <p:cBhvr additive="base">
                                        <p:cTn id="32" dur="500"/>
                                        <p:tgtEl>
                                          <p:spTgt spid="699"/>
                                        </p:tgtEl>
                                        <p:attrNameLst>
                                          <p:attrName>ppt_h</p:attrName>
                                        </p:attrNameLst>
                                      </p:cBhvr>
                                      <p:tavLst>
                                        <p:tav tm="0" fmla="">
                                          <p:val>
                                            <p:fltVal val="0"/>
                                          </p:val>
                                        </p:tav>
                                        <p:tav tm="100000" fmla="">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705"/>
                                        </p:tgtEl>
                                        <p:attrNameLst>
                                          <p:attrName>style.visibility</p:attrName>
                                        </p:attrNameLst>
                                      </p:cBhvr>
                                      <p:to>
                                        <p:strVal val="visible"/>
                                      </p:to>
                                    </p:set>
                                    <p:anim calcmode="lin" valueType="num">
                                      <p:cBhvr additive="base">
                                        <p:cTn id="37" dur="500"/>
                                        <p:tgtEl>
                                          <p:spTgt spid="705"/>
                                        </p:tgtEl>
                                        <p:attrNameLst>
                                          <p:attrName>ppt_w</p:attrName>
                                        </p:attrNameLst>
                                      </p:cBhvr>
                                      <p:tavLst>
                                        <p:tav tm="0" fmla="">
                                          <p:val>
                                            <p:fltVal val="0"/>
                                          </p:val>
                                        </p:tav>
                                        <p:tav tm="100000" fmla="">
                                          <p:val>
                                            <p:strVal val="#ppt_w"/>
                                          </p:val>
                                        </p:tav>
                                      </p:tavLst>
                                    </p:anim>
                                    <p:anim calcmode="lin" valueType="num">
                                      <p:cBhvr additive="base">
                                        <p:cTn id="38" dur="500"/>
                                        <p:tgtEl>
                                          <p:spTgt spid="705"/>
                                        </p:tgtEl>
                                        <p:attrNameLst>
                                          <p:attrName>ppt_h</p:attrName>
                                        </p:attrNameLst>
                                      </p:cBhvr>
                                      <p:tavLst>
                                        <p:tav tm="0" fmla="">
                                          <p:val>
                                            <p:fltVal val="0"/>
                                          </p:val>
                                        </p:tav>
                                        <p:tav tm="100000" fmla="">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702"/>
                                        </p:tgtEl>
                                        <p:attrNameLst>
                                          <p:attrName>style.visibility</p:attrName>
                                        </p:attrNameLst>
                                      </p:cBhvr>
                                      <p:to>
                                        <p:strVal val="visible"/>
                                      </p:to>
                                    </p:set>
                                    <p:anim calcmode="lin" valueType="num">
                                      <p:cBhvr additive="base">
                                        <p:cTn id="43" dur="500"/>
                                        <p:tgtEl>
                                          <p:spTgt spid="702"/>
                                        </p:tgtEl>
                                        <p:attrNameLst>
                                          <p:attrName>ppt_w</p:attrName>
                                        </p:attrNameLst>
                                      </p:cBhvr>
                                      <p:tavLst>
                                        <p:tav tm="0" fmla="">
                                          <p:val>
                                            <p:fltVal val="0"/>
                                          </p:val>
                                        </p:tav>
                                        <p:tav tm="100000" fmla="">
                                          <p:val>
                                            <p:strVal val="#ppt_w"/>
                                          </p:val>
                                        </p:tav>
                                      </p:tavLst>
                                    </p:anim>
                                    <p:anim calcmode="lin" valueType="num">
                                      <p:cBhvr additive="base">
                                        <p:cTn id="44" dur="500"/>
                                        <p:tgtEl>
                                          <p:spTgt spid="702"/>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4969</Words>
  <Application>WPS Presentation</Application>
  <PresentationFormat/>
  <Paragraphs>270</Paragraphs>
  <Slides>20</Slides>
  <Notes>0</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20</vt:i4>
      </vt:variant>
    </vt:vector>
  </HeadingPairs>
  <TitlesOfParts>
    <vt:vector size="39" baseType="lpstr">
      <vt:lpstr>Arial</vt:lpstr>
      <vt:lpstr>SimSun</vt:lpstr>
      <vt:lpstr>Wingdings</vt:lpstr>
      <vt:lpstr>Arial</vt:lpstr>
      <vt:lpstr>Microsoft YaHei</vt:lpstr>
      <vt:lpstr>Century Gothic</vt:lpstr>
      <vt:lpstr>Times New Roman</vt:lpstr>
      <vt:lpstr>Calibri</vt:lpstr>
      <vt:lpstr>Arial Unicode MS</vt:lpstr>
      <vt:lpstr>Oi</vt:lpstr>
      <vt:lpstr>Script MT Bold</vt:lpstr>
      <vt:lpstr>Vivaldi</vt:lpstr>
      <vt:lpstr>Times New Roman</vt:lpstr>
      <vt:lpstr>Office Theme</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逆流的小鱼</dc:creator>
  <cp:lastModifiedBy>Hoàng Nguyễn Kim</cp:lastModifiedBy>
  <cp:revision>1</cp:revision>
  <dcterms:created xsi:type="dcterms:W3CDTF">2024-08-23T19:31:05Z</dcterms:created>
  <dcterms:modified xsi:type="dcterms:W3CDTF">2024-08-23T19:31:06Z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y fmtid="{D5CDD505-2E9C-101B-9397-08002B2CF9AE}" pid="12" name="ICV">
    <vt:lpwstr>C058D5EAFCE7449C95E7ACCFB68ADBEE_12</vt:lpwstr>
  </property>
  <property fmtid="{D5CDD505-2E9C-101B-9397-08002B2CF9AE}" pid="13" name="KSOProductBuildVer">
    <vt:lpwstr>1033-12.2.0.17562</vt:lpwstr>
  </property>
</Properties>
</file>