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92" r:id="rId5"/>
    <p:sldId id="286" r:id="rId6"/>
    <p:sldId id="295" r:id="rId7"/>
    <p:sldId id="293" r:id="rId8"/>
    <p:sldId id="296" r:id="rId9"/>
    <p:sldId id="308" r:id="rId10"/>
    <p:sldId id="298" r:id="rId11"/>
    <p:sldId id="300" r:id="rId12"/>
    <p:sldId id="301" r:id="rId13"/>
    <p:sldId id="302" r:id="rId14"/>
    <p:sldId id="307" r:id="rId15"/>
    <p:sldId id="303" r:id="rId16"/>
    <p:sldId id="305" r:id="rId17"/>
    <p:sldId id="306" r:id="rId18"/>
    <p:sldId id="304" r:id="rId19"/>
    <p:sldId id="290" r:id="rId20"/>
    <p:sldId id="28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28CF-08AC-41F3-877F-901C4768D25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A81D-A56A-4F72-B648-511273341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DD43-D7A4-8EA2-D69E-CA2ECA94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C36D-19A9-8EAA-883E-10D934B3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02C9-650F-FD11-057B-15028511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EAA-7730-4411-B906-5F3B1BC7476D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FBC4-1195-50DE-D80E-6519D8CE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80C1-A05F-FF13-8B94-46CE7587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E3C3-92CA-C54D-0468-E993F5B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781E1-43BF-CAC6-6AEB-40BD67042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7AAE-0ADE-4EBA-3CF4-022DAF6A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2754-897C-4ECA-87A4-070918BCA128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48DE-1FDC-2099-16C3-5BEB4839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9176-2DA9-CCE1-F958-CB56445E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4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461D2-A6B9-B713-F27D-123E654C8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121C7-FE28-20EA-FB43-14D6C2B0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1AA1-AE45-E30D-B273-5EF39D6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EFC3-25DA-4F06-ACCE-04A2DF10A73E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3056-7CD1-BCBA-7309-E29F9DD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FBA9-332A-5273-7B0F-F87CCF8E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9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8976-096B-1D32-7AC7-053C537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159C-A7DD-06E9-EE6A-B946298C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4714-04BF-C964-2017-7DDE51BF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5D28-91BF-4CE2-9751-A31F73CA7868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C226-5E44-FD9F-AB34-11B0651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71B4-77F1-D9FE-D91A-A05F62C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3995-3D0C-F080-4A26-7FAEC5A0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1FD6-7538-5699-841C-927121B3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2936-2D09-4016-F19B-07507198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1551-2F78-4FE3-AFD0-BCAD741922A0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5547-B122-D900-8B12-49ED1AA5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5A0D-081C-ACE0-D5D7-DC1F819F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D558-F99A-4E44-7B15-DDAEED16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368-99A0-4A2B-E3A7-49A723C0A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7C3EF-89A3-11C3-016D-E9B8FB24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2B55-97B0-9D82-9D22-2140047F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1F18-8A29-46C6-8607-09F50F834DA1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5B701-1CB8-2739-0CE5-23DC0D83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E691-9710-E547-0448-9689618C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7104-F78E-80BF-6B73-5A7D55D6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524F-5643-99F4-A8D6-912664B1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5DC5-51CF-BD9F-DF71-01722582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95D61-950A-61DB-7406-1BAA468FC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1280A-4D87-61E1-18FF-C7113310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4E606-6EE8-E9AA-DFB4-26D087E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058C-511F-4CFD-8E67-F51C3230A368}" type="datetime1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8D9C2-C000-E414-A1C6-48F8B869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D5219-594B-CDF6-95BC-980AA85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AA90-28B3-D0DF-35CB-DE8F203B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7B72-D0D5-5EAA-4B12-9E8000D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520-1BC9-45B2-A98E-F647EB38519F}" type="datetime1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88656-DCFE-D6D9-3F05-DE3B1483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B31F-16BA-49A0-297E-FECA1DA6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986E-813D-717F-2AF9-CE20D92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52E6-E3F8-4965-A7D4-4B6994DF44D4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BBA3C-FFBC-B11F-E8DE-133C376C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2FDD-9E6E-8702-FB96-F9C783D0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9794-5212-2D81-7761-4BF58868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BAC-357E-1DAD-6F1F-0A3EBF03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93F6-ED91-5F86-737B-0A8F89C1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C242-99D8-318D-1CBF-5102E5D0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F7B-B67E-4775-9B14-928AACBA2989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37D0-F506-A607-2012-CEBBD91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D79B-118F-D202-70A1-050346F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9D7-3F1D-02DB-877C-83451B42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0D342-11F5-283E-4AC7-B5F8DF547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15F0-80E0-7D62-66DF-5BAE65FD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A910-A909-8A23-8FBE-AE32150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E992-79E2-4021-A551-11411C39DF71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0C0BF-3FD3-221F-3F89-4BE324D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5261D-91D7-C953-ABDD-7AB498BE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B07B-E730-E4F9-CEB8-877AD34C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A361-3335-D773-C961-9D2338BB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FED9-E5E8-65AC-6844-F250509F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7CD6-13EA-4739-BF67-0A6CA04A9AB5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0225-3C34-B888-5DC8-78F3217D2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381F-BC1A-01FF-B851-0FD3E499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6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79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4C4A5-BC08-C55F-B13A-9D0421ED50F3}"/>
              </a:ext>
            </a:extLst>
          </p:cNvPr>
          <p:cNvSpPr txBox="1"/>
          <p:nvPr/>
        </p:nvSpPr>
        <p:spPr>
          <a:xfrm>
            <a:off x="2125009" y="271435"/>
            <a:ext cx="8559033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BVRIT HYDERABAD College of Engineering for Women</a:t>
            </a:r>
            <a:br>
              <a:rPr lang="en-US" sz="3900" dirty="0"/>
            </a:br>
            <a:r>
              <a:rPr lang="en-US" sz="3900" dirty="0"/>
              <a:t> </a:t>
            </a:r>
            <a:r>
              <a:rPr lang="en-US" sz="2400" dirty="0"/>
              <a:t>Department of Information Technology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4055-7E78-60B8-6640-693BDC20CE1D}"/>
              </a:ext>
            </a:extLst>
          </p:cNvPr>
          <p:cNvSpPr txBox="1"/>
          <p:nvPr/>
        </p:nvSpPr>
        <p:spPr>
          <a:xfrm>
            <a:off x="838200" y="2216811"/>
            <a:ext cx="10011792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INTRUSION DETECTION SYSTEM </a:t>
            </a:r>
          </a:p>
          <a:p>
            <a:pPr algn="ctr">
              <a:spcAft>
                <a:spcPts val="800"/>
              </a:spcAft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MACHINE LEARNING ALGORITHM</a:t>
            </a:r>
            <a:endParaRPr lang="en-IN" sz="4200" kern="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</p:txBody>
      </p:sp>
      <p:sp>
        <p:nvSpPr>
          <p:cNvPr id="10" name="Subtitle 12">
            <a:extLst>
              <a:ext uri="{FF2B5EF4-FFF2-40B4-BE49-F238E27FC236}">
                <a16:creationId xmlns:a16="http://schemas.microsoft.com/office/drawing/2014/main" id="{CA2890C2-0ED7-17C7-0885-0167D9AD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2" y="4467186"/>
            <a:ext cx="3733589" cy="1704568"/>
          </a:xfrm>
        </p:spPr>
        <p:txBody>
          <a:bodyPr>
            <a:normAutofit/>
          </a:bodyPr>
          <a:lstStyle/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Under the Guidance of :                                                     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Name: </a:t>
            </a:r>
            <a:r>
              <a:rPr lang="en-US" sz="2000" kern="0" dirty="0">
                <a:effectLst/>
                <a:cs typeface="Times New Roman" panose="02020603050405020304" pitchFamily="18" charset="0"/>
              </a:rPr>
              <a:t>Mr. K. Srikar Goud </a:t>
            </a:r>
          </a:p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Designation: </a:t>
            </a:r>
            <a:r>
              <a:rPr lang="en-US" sz="2000" kern="0" dirty="0">
                <a:effectLst/>
                <a:cs typeface="Times New Roman" panose="02020603050405020304" pitchFamily="18" charset="0"/>
              </a:rPr>
              <a:t>Assistant Professor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FFFE-FC4B-60E4-4082-577DDA69AA66}"/>
              </a:ext>
            </a:extLst>
          </p:cNvPr>
          <p:cNvSpPr txBox="1"/>
          <p:nvPr/>
        </p:nvSpPr>
        <p:spPr>
          <a:xfrm>
            <a:off x="8610600" y="4051686"/>
            <a:ext cx="355773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kern="0" dirty="0">
                <a:effectLst/>
                <a:cs typeface="Times New Roman" panose="02020603050405020304" pitchFamily="18" charset="0"/>
              </a:rPr>
              <a:t>Team- 16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cs typeface="Times New Roman" panose="02020603050405020304" pitchFamily="18" charset="0"/>
              </a:rPr>
              <a:t>M. Shivani (19WH1A1213) 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kern="0" dirty="0">
                <a:cs typeface="Times New Roman" panose="02020603050405020304" pitchFamily="18" charset="0"/>
              </a:rPr>
              <a:t>B. Selvi Reddy </a:t>
            </a:r>
            <a:r>
              <a:rPr lang="en-IN" sz="1800" kern="0" dirty="0">
                <a:effectLst/>
                <a:cs typeface="Times New Roman" panose="02020603050405020304" pitchFamily="18" charset="0"/>
              </a:rPr>
              <a:t>(19WH1A1215) 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kern="0" dirty="0">
                <a:cs typeface="Times New Roman" panose="02020603050405020304" pitchFamily="18" charset="0"/>
              </a:rPr>
              <a:t>Ch. Shravyasree </a:t>
            </a:r>
            <a:r>
              <a:rPr lang="en-IN" sz="1800" kern="0" dirty="0">
                <a:effectLst/>
                <a:cs typeface="Times New Roman" panose="02020603050405020304" pitchFamily="18" charset="0"/>
              </a:rPr>
              <a:t>(19WH1A1227)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cs typeface="Times New Roman" panose="02020603050405020304" pitchFamily="18" charset="0"/>
              </a:rPr>
              <a:t>J. Shreeya Reddy (19WH1A1234)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7022-20C2-F94C-8A8E-DF63D600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99D-BC2E-42DF-AED3-6B8638A2B8D9}" type="datetime1">
              <a:rPr lang="en-IN" smtClean="0"/>
              <a:t>14-06-2023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C4767-2BCB-9DDA-9D5A-AD7855C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5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SOCIETAL</a:t>
            </a:r>
            <a:r>
              <a:rPr lang="en-IN" sz="400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10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An Intrusion Detection System in cyber security protects all categories of data from theft and damage.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It analyses different attacks, identifies their patterns and helps the administrator to organize and implement effective control.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It provides additional layer of protection.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9784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337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1337590"/>
            <a:ext cx="11710737" cy="48907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11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368968" y="1402673"/>
            <a:ext cx="11582400" cy="4953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C9D654-CC66-DE74-9EB6-7E3151FB8BCE}"/>
              </a:ext>
            </a:extLst>
          </p:cNvPr>
          <p:cNvSpPr/>
          <p:nvPr/>
        </p:nvSpPr>
        <p:spPr>
          <a:xfrm>
            <a:off x="660051" y="2486415"/>
            <a:ext cx="2064916" cy="83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Original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C861D2-B200-3831-EB50-881BB8BE63FA}"/>
              </a:ext>
            </a:extLst>
          </p:cNvPr>
          <p:cNvCxnSpPr>
            <a:stCxn id="7" idx="3"/>
          </p:cNvCxnSpPr>
          <p:nvPr/>
        </p:nvCxnSpPr>
        <p:spPr>
          <a:xfrm>
            <a:off x="2724967" y="2903510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BB401-DC95-745E-8529-880235A38009}"/>
              </a:ext>
            </a:extLst>
          </p:cNvPr>
          <p:cNvSpPr/>
          <p:nvPr/>
        </p:nvSpPr>
        <p:spPr>
          <a:xfrm>
            <a:off x="3394184" y="2514375"/>
            <a:ext cx="2273968" cy="8341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Preprocessing</a:t>
            </a:r>
            <a:endParaRPr lang="en-IN" sz="2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EBD3E1-6A94-E93C-EBDA-BC80AC55D08F}"/>
              </a:ext>
            </a:extLst>
          </p:cNvPr>
          <p:cNvCxnSpPr>
            <a:stCxn id="11" idx="3"/>
          </p:cNvCxnSpPr>
          <p:nvPr/>
        </p:nvCxnSpPr>
        <p:spPr>
          <a:xfrm>
            <a:off x="5668152" y="2931467"/>
            <a:ext cx="42192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C00DA-9261-1D7A-B103-5300DB0BED3B}"/>
              </a:ext>
            </a:extLst>
          </p:cNvPr>
          <p:cNvCxnSpPr>
            <a:cxnSpLocks/>
          </p:cNvCxnSpPr>
          <p:nvPr/>
        </p:nvCxnSpPr>
        <p:spPr>
          <a:xfrm flipH="1">
            <a:off x="6090080" y="2118243"/>
            <a:ext cx="5920" cy="81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B53FA5-D9E9-3D0E-E74E-A8DBF5B10A13}"/>
              </a:ext>
            </a:extLst>
          </p:cNvPr>
          <p:cNvCxnSpPr>
            <a:cxnSpLocks/>
          </p:cNvCxnSpPr>
          <p:nvPr/>
        </p:nvCxnSpPr>
        <p:spPr>
          <a:xfrm>
            <a:off x="6090080" y="2118243"/>
            <a:ext cx="756312" cy="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BE7ACD-C300-53EF-403C-AF71793F9E0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46316" y="4390849"/>
            <a:ext cx="1112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19BFDB-68F6-10AD-E7FD-A2BA196D4B65}"/>
              </a:ext>
            </a:extLst>
          </p:cNvPr>
          <p:cNvSpPr/>
          <p:nvPr/>
        </p:nvSpPr>
        <p:spPr>
          <a:xfrm>
            <a:off x="6763078" y="1775575"/>
            <a:ext cx="1872907" cy="707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Training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2F1043-884B-B279-EA51-16F7BA769DC2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635985" y="2129515"/>
            <a:ext cx="811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7B66473-2E88-9C35-C6AD-9A1A74BE7259}"/>
              </a:ext>
            </a:extLst>
          </p:cNvPr>
          <p:cNvSpPr/>
          <p:nvPr/>
        </p:nvSpPr>
        <p:spPr>
          <a:xfrm>
            <a:off x="9447476" y="1775574"/>
            <a:ext cx="1966480" cy="7078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ML Algorithm</a:t>
            </a:r>
            <a:endParaRPr lang="en-IN" sz="20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04CCC5-462B-2638-42D5-CD8D356E02BA}"/>
              </a:ext>
            </a:extLst>
          </p:cNvPr>
          <p:cNvSpPr/>
          <p:nvPr/>
        </p:nvSpPr>
        <p:spPr>
          <a:xfrm>
            <a:off x="6759168" y="3954237"/>
            <a:ext cx="2064916" cy="8732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Testing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B129FA-59F4-1ABD-9856-6BC1D9F0C9DF}"/>
              </a:ext>
            </a:extLst>
          </p:cNvPr>
          <p:cNvSpPr/>
          <p:nvPr/>
        </p:nvSpPr>
        <p:spPr>
          <a:xfrm>
            <a:off x="9398258" y="3954237"/>
            <a:ext cx="2064916" cy="8732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Trained</a:t>
            </a:r>
          </a:p>
          <a:p>
            <a:pPr algn="ctr"/>
            <a:r>
              <a:rPr lang="en-US" sz="2000" b="1" dirty="0"/>
              <a:t>ML Model</a:t>
            </a:r>
            <a:endParaRPr lang="en-IN" sz="20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B548D0-616B-85F8-A817-DB9D036C655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9609228" y="4827462"/>
            <a:ext cx="821488" cy="72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E3052-78C0-075E-8C22-741F056D495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0430716" y="4827462"/>
            <a:ext cx="523322" cy="72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24C7F3-FD94-B583-1711-AF58E0AF696C}"/>
              </a:ext>
            </a:extLst>
          </p:cNvPr>
          <p:cNvSpPr/>
          <p:nvPr/>
        </p:nvSpPr>
        <p:spPr>
          <a:xfrm>
            <a:off x="9087327" y="5566633"/>
            <a:ext cx="1266169" cy="45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Benign</a:t>
            </a:r>
            <a:endParaRPr lang="en-IN" sz="2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735F09-6362-77D3-90A0-C9477E226CC6}"/>
              </a:ext>
            </a:extLst>
          </p:cNvPr>
          <p:cNvSpPr/>
          <p:nvPr/>
        </p:nvSpPr>
        <p:spPr>
          <a:xfrm>
            <a:off x="10556863" y="5563327"/>
            <a:ext cx="1266169" cy="4597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Attack</a:t>
            </a:r>
            <a:endParaRPr lang="en-IN" sz="20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81114D-C064-A6FD-71BA-EED78E3AEDCF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8824084" y="4390850"/>
            <a:ext cx="57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72E3B11-AF29-7034-3C02-71111AD912D1}"/>
              </a:ext>
            </a:extLst>
          </p:cNvPr>
          <p:cNvSpPr/>
          <p:nvPr/>
        </p:nvSpPr>
        <p:spPr>
          <a:xfrm>
            <a:off x="716987" y="3987252"/>
            <a:ext cx="2064916" cy="83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Realtime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CEA653-4160-2EFC-F495-65C5061BCA7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781903" y="4390849"/>
            <a:ext cx="799497" cy="1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7CA332-4C11-4C8D-DC69-637F762960D9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10430716" y="2483455"/>
            <a:ext cx="0" cy="147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238E9D1-173B-8AFB-D71D-7480F1B98EF1}"/>
              </a:ext>
            </a:extLst>
          </p:cNvPr>
          <p:cNvSpPr/>
          <p:nvPr/>
        </p:nvSpPr>
        <p:spPr>
          <a:xfrm>
            <a:off x="3596936" y="4090554"/>
            <a:ext cx="2049379" cy="8253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Preprocessing</a:t>
            </a:r>
            <a:endParaRPr lang="en-IN" sz="2000" b="1" dirty="0"/>
          </a:p>
          <a:p>
            <a:pPr algn="ctr"/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61C56-0520-ECD5-3049-30CC845EF1A5}"/>
              </a:ext>
            </a:extLst>
          </p:cNvPr>
          <p:cNvSpPr txBox="1"/>
          <p:nvPr/>
        </p:nvSpPr>
        <p:spPr>
          <a:xfrm>
            <a:off x="6270727" y="1170274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3EA41-B57B-B8B2-7643-F29DA7B5A578}"/>
              </a:ext>
            </a:extLst>
          </p:cNvPr>
          <p:cNvSpPr txBox="1"/>
          <p:nvPr/>
        </p:nvSpPr>
        <p:spPr>
          <a:xfrm>
            <a:off x="6224336" y="2662536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582F8-97AD-4842-9D58-4FAC81058166}"/>
              </a:ext>
            </a:extLst>
          </p:cNvPr>
          <p:cNvSpPr txBox="1"/>
          <p:nvPr/>
        </p:nvSpPr>
        <p:spPr>
          <a:xfrm rot="5400000">
            <a:off x="5408021" y="199485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F293-78FD-08A2-5BD6-5DC23F1A66B2}"/>
              </a:ext>
            </a:extLst>
          </p:cNvPr>
          <p:cNvSpPr txBox="1"/>
          <p:nvPr/>
        </p:nvSpPr>
        <p:spPr>
          <a:xfrm rot="5400000">
            <a:off x="10710470" y="201127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34695C-F16B-E98A-3D6A-85AD86B2CE37}"/>
              </a:ext>
            </a:extLst>
          </p:cNvPr>
          <p:cNvSpPr txBox="1"/>
          <p:nvPr/>
        </p:nvSpPr>
        <p:spPr>
          <a:xfrm>
            <a:off x="6394866" y="1377369"/>
            <a:ext cx="15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Phase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C86D3-1352-8088-B98F-69237B879CBD}"/>
              </a:ext>
            </a:extLst>
          </p:cNvPr>
          <p:cNvSpPr txBox="1"/>
          <p:nvPr/>
        </p:nvSpPr>
        <p:spPr>
          <a:xfrm>
            <a:off x="6270727" y="4928977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A3529-EC91-A2FE-F58E-B9827E6E74AD}"/>
              </a:ext>
            </a:extLst>
          </p:cNvPr>
          <p:cNvSpPr txBox="1"/>
          <p:nvPr/>
        </p:nvSpPr>
        <p:spPr>
          <a:xfrm>
            <a:off x="6270727" y="3447229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83CBA0-9AAA-EA20-E590-A1216B1B3036}"/>
              </a:ext>
            </a:extLst>
          </p:cNvPr>
          <p:cNvSpPr txBox="1"/>
          <p:nvPr/>
        </p:nvSpPr>
        <p:spPr>
          <a:xfrm rot="5400000">
            <a:off x="10686762" y="42526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8676DD-A9D4-5EC2-B4B4-145228570B81}"/>
              </a:ext>
            </a:extLst>
          </p:cNvPr>
          <p:cNvSpPr txBox="1"/>
          <p:nvPr/>
        </p:nvSpPr>
        <p:spPr>
          <a:xfrm rot="5400000">
            <a:off x="5444855" y="427652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B72500-38CC-4147-34E7-59593202AA9F}"/>
              </a:ext>
            </a:extLst>
          </p:cNvPr>
          <p:cNvSpPr txBox="1"/>
          <p:nvPr/>
        </p:nvSpPr>
        <p:spPr>
          <a:xfrm>
            <a:off x="6441880" y="3616275"/>
            <a:ext cx="17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Phase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339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12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A14A-F191-FF7C-3ED0-A1690DFCF47D}"/>
              </a:ext>
            </a:extLst>
          </p:cNvPr>
          <p:cNvSpPr txBox="1"/>
          <p:nvPr/>
        </p:nvSpPr>
        <p:spPr>
          <a:xfrm>
            <a:off x="1455937" y="1748840"/>
            <a:ext cx="10345287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Generating Realtime Dataset with attacks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Training with CICIDS2017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Data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Testing the Model with </a:t>
            </a:r>
            <a:r>
              <a:rPr lang="en-US" sz="2400" dirty="0"/>
              <a:t>R</a:t>
            </a:r>
            <a:r>
              <a:rPr lang="en-US" sz="2400" dirty="0">
                <a:effectLst/>
              </a:rPr>
              <a:t>ealtime Dataset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02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1" y="311990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DIAGRAM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13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5B5A7-8CA4-DF5A-8A78-70AE9B7DEF14}"/>
              </a:ext>
            </a:extLst>
          </p:cNvPr>
          <p:cNvSpPr txBox="1"/>
          <p:nvPr/>
        </p:nvSpPr>
        <p:spPr>
          <a:xfrm>
            <a:off x="4655181" y="5656605"/>
            <a:ext cx="3159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Sequence Diagram</a:t>
            </a:r>
            <a:endParaRPr lang="en-IN" sz="2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0392A-1C6D-EBD8-6B9D-A30598290F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10550" r="23689" b="37734"/>
          <a:stretch/>
        </p:blipFill>
        <p:spPr>
          <a:xfrm>
            <a:off x="1314410" y="1386428"/>
            <a:ext cx="9630614" cy="4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684249" y="264579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14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B5D34-6AF7-13C5-5D06-62BDEAD12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r="10421" b="17282"/>
          <a:stretch/>
        </p:blipFill>
        <p:spPr>
          <a:xfrm>
            <a:off x="1731067" y="972465"/>
            <a:ext cx="8718028" cy="4561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A5393-A8E6-6EC3-BDE2-B66A74F4AFE7}"/>
              </a:ext>
            </a:extLst>
          </p:cNvPr>
          <p:cNvSpPr txBox="1"/>
          <p:nvPr/>
        </p:nvSpPr>
        <p:spPr>
          <a:xfrm>
            <a:off x="4234650" y="5685480"/>
            <a:ext cx="454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Fig- 1:Wireshark tool</a:t>
            </a:r>
          </a:p>
        </p:txBody>
      </p:sp>
    </p:spTree>
    <p:extLst>
      <p:ext uri="{BB962C8B-B14F-4D97-AF65-F5344CB8AC3E}">
        <p14:creationId xmlns:p14="http://schemas.microsoft.com/office/powerpoint/2010/main" val="108210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15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64220-58A9-3863-7D91-2C04CCE7D5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82"/>
          <a:stretch/>
        </p:blipFill>
        <p:spPr>
          <a:xfrm>
            <a:off x="500538" y="1402673"/>
            <a:ext cx="10853262" cy="3761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2E34CB-12DC-A6DE-F27D-C6ABF4426157}"/>
              </a:ext>
            </a:extLst>
          </p:cNvPr>
          <p:cNvSpPr txBox="1"/>
          <p:nvPr/>
        </p:nvSpPr>
        <p:spPr>
          <a:xfrm>
            <a:off x="3444537" y="5455327"/>
            <a:ext cx="454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Fig- 2:Pcap file from Wireshark tool</a:t>
            </a:r>
          </a:p>
        </p:txBody>
      </p:sp>
    </p:spTree>
    <p:extLst>
      <p:ext uri="{BB962C8B-B14F-4D97-AF65-F5344CB8AC3E}">
        <p14:creationId xmlns:p14="http://schemas.microsoft.com/office/powerpoint/2010/main" val="243549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16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E34CB-12DC-A6DE-F27D-C6ABF4426157}"/>
              </a:ext>
            </a:extLst>
          </p:cNvPr>
          <p:cNvSpPr txBox="1"/>
          <p:nvPr/>
        </p:nvSpPr>
        <p:spPr>
          <a:xfrm>
            <a:off x="3266397" y="5828186"/>
            <a:ext cx="580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Fig- 3:Generating csv file from CIC Flowmeter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5C76D-DE2D-694F-B816-7BBAB28AB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t="12039" r="16554" b="16007"/>
          <a:stretch/>
        </p:blipFill>
        <p:spPr>
          <a:xfrm>
            <a:off x="1677878" y="1254891"/>
            <a:ext cx="8386595" cy="44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3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268122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17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E34CB-12DC-A6DE-F27D-C6ABF4426157}"/>
              </a:ext>
            </a:extLst>
          </p:cNvPr>
          <p:cNvSpPr txBox="1"/>
          <p:nvPr/>
        </p:nvSpPr>
        <p:spPr>
          <a:xfrm>
            <a:off x="4733939" y="5823743"/>
            <a:ext cx="454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Fig- 4:Generated csv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3F7E0-82AC-AAA4-F20F-22D6B4AEEF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"/>
          <a:stretch/>
        </p:blipFill>
        <p:spPr>
          <a:xfrm>
            <a:off x="1589101" y="1170495"/>
            <a:ext cx="8753383" cy="45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591034" y="781752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18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1EB1F-E0AD-18CB-9116-A7C2F98CF865}"/>
              </a:ext>
            </a:extLst>
          </p:cNvPr>
          <p:cNvSpPr txBox="1"/>
          <p:nvPr/>
        </p:nvSpPr>
        <p:spPr>
          <a:xfrm>
            <a:off x="1225119" y="2090268"/>
            <a:ext cx="934818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CSV file generation is done.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</a:t>
            </a:r>
            <a:r>
              <a:rPr lang="en-IN" sz="2400" dirty="0" err="1"/>
              <a:t>Preprocessing</a:t>
            </a:r>
            <a:r>
              <a:rPr lang="en-IN" sz="2400" dirty="0"/>
              <a:t>, Testing ,Building model, Training will be doing in future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89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BD76B-3440-581D-5A66-20DCFD10D0D6}"/>
              </a:ext>
            </a:extLst>
          </p:cNvPr>
          <p:cNvSpPr txBox="1"/>
          <p:nvPr/>
        </p:nvSpPr>
        <p:spPr>
          <a:xfrm>
            <a:off x="3648471" y="652509"/>
            <a:ext cx="4669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PROJECT PLAN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010E-F6AD-AAB7-2D1E-CD7C29CE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4244-025A-40B1-B76C-B1E5C04E9672}" type="datetime1">
              <a:rPr lang="en-IN" smtClean="0"/>
              <a:t>14-06-2023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616F67-042D-D240-1AF4-FA4D8945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4B1129-88B9-816E-819E-81F5E6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C0268D7-9C40-4EB7-6005-A7DC7D9BB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25743"/>
              </p:ext>
            </p:extLst>
          </p:nvPr>
        </p:nvGraphicFramePr>
        <p:xfrm>
          <a:off x="1496265" y="2199184"/>
          <a:ext cx="8974317" cy="326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39">
                  <a:extLst>
                    <a:ext uri="{9D8B030D-6E8A-4147-A177-3AD203B41FA5}">
                      <a16:colId xmlns:a16="http://schemas.microsoft.com/office/drawing/2014/main" val="1613381717"/>
                    </a:ext>
                  </a:extLst>
                </a:gridCol>
                <a:gridCol w="2991439">
                  <a:extLst>
                    <a:ext uri="{9D8B030D-6E8A-4147-A177-3AD203B41FA5}">
                      <a16:colId xmlns:a16="http://schemas.microsoft.com/office/drawing/2014/main" val="2070355241"/>
                    </a:ext>
                  </a:extLst>
                </a:gridCol>
                <a:gridCol w="2991439">
                  <a:extLst>
                    <a:ext uri="{9D8B030D-6E8A-4147-A177-3AD203B41FA5}">
                      <a16:colId xmlns:a16="http://schemas.microsoft.com/office/drawing/2014/main" val="2471931331"/>
                    </a:ext>
                  </a:extLst>
                </a:gridCol>
              </a:tblGrid>
              <a:tr h="7247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Date( From – 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6425"/>
                  </a:ext>
                </a:extLst>
              </a:tr>
              <a:tr h="78806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06.09.22 - 15.10.22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Domain Selection and Abstract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10926"/>
                  </a:ext>
                </a:extLst>
              </a:tr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16.10.22 - 06.11.22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9938"/>
                  </a:ext>
                </a:extLst>
              </a:tr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07.11.22 - 14.11.22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Requirement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28671"/>
                  </a:ext>
                </a:extLst>
              </a:tr>
              <a:tr h="58339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15.11.22 - 22.12.22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  5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Partial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13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BD76B-3440-581D-5A66-20DCFD10D0D6}"/>
              </a:ext>
            </a:extLst>
          </p:cNvPr>
          <p:cNvSpPr txBox="1"/>
          <p:nvPr/>
        </p:nvSpPr>
        <p:spPr>
          <a:xfrm>
            <a:off x="4497516" y="534302"/>
            <a:ext cx="269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58FD890-4AC7-1AF9-EB40-67003B3AF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035" y="1886546"/>
            <a:ext cx="4738411" cy="446980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10" dirty="0">
                <a:cs typeface="Calibri"/>
              </a:rPr>
              <a:t>Problem</a:t>
            </a:r>
            <a:r>
              <a:rPr lang="en-US" spc="-4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20" dirty="0">
                <a:cs typeface="Calibri"/>
              </a:rPr>
              <a:t>Literature Survey</a:t>
            </a:r>
            <a:endParaRPr lang="en-US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10" dirty="0">
                <a:cs typeface="Calibri"/>
              </a:rPr>
              <a:t>Proposed</a:t>
            </a:r>
            <a:r>
              <a:rPr lang="en-US" spc="-4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system</a:t>
            </a:r>
            <a:endParaRPr lang="en-US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50" dirty="0">
                <a:cs typeface="Calibri"/>
              </a:rPr>
              <a:t>Tools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35" dirty="0">
                <a:cs typeface="Calibri"/>
              </a:rPr>
              <a:t> </a:t>
            </a:r>
            <a:r>
              <a:rPr lang="en-US" spc="-30" dirty="0">
                <a:cs typeface="Calibri"/>
              </a:rPr>
              <a:t>Technologies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30" dirty="0">
                <a:cs typeface="Calibri"/>
              </a:rPr>
              <a:t>Feasibility Study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-5" dirty="0">
                <a:cs typeface="Calibri"/>
              </a:rPr>
              <a:t>Societal</a:t>
            </a:r>
            <a:r>
              <a:rPr lang="en-US" spc="-4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impact</a:t>
            </a:r>
            <a:endParaRPr lang="en-US" dirty="0"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32CF-7EF2-134B-6D10-978D136E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4CCD-8E57-472F-8743-9F621C16B365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48B30-DF25-E04F-E4DA-D2BB132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E1BF-F84F-6ECE-0F30-F33E8382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2</a:t>
            </a:fld>
            <a:endParaRPr lang="en-IN"/>
          </a:p>
        </p:txBody>
      </p:sp>
      <p:sp>
        <p:nvSpPr>
          <p:cNvPr id="7" name="Subtitle 12">
            <a:extLst>
              <a:ext uri="{FF2B5EF4-FFF2-40B4-BE49-F238E27FC236}">
                <a16:creationId xmlns:a16="http://schemas.microsoft.com/office/drawing/2014/main" id="{C58FD890-4AC7-1AF9-EB40-67003B3AF7CC}"/>
              </a:ext>
            </a:extLst>
          </p:cNvPr>
          <p:cNvSpPr>
            <a:spLocks noGrp="1"/>
          </p:cNvSpPr>
          <p:nvPr/>
        </p:nvSpPr>
        <p:spPr>
          <a:xfrm>
            <a:off x="6997284" y="1789588"/>
            <a:ext cx="4738411" cy="4179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Architecture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Modules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cs typeface="Calibri"/>
              </a:rPr>
              <a:t>UML Diagram</a:t>
            </a:r>
            <a:endParaRPr lang="en-US" spc="-20" dirty="0">
              <a:cs typeface="Calibr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cs typeface="Calibri"/>
              </a:rPr>
              <a:t>Implementation</a:t>
            </a:r>
            <a:endParaRPr lang="en-US" dirty="0">
              <a:cs typeface="Calibr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0" dirty="0">
                <a:cs typeface="Calibri"/>
              </a:rPr>
              <a:t>Project Timeline</a:t>
            </a:r>
            <a:endParaRPr lang="en-US" spc="-30" dirty="0">
              <a:cs typeface="Calibr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30" dirty="0">
                <a:cs typeface="Calibri"/>
              </a:rPr>
              <a:t>References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40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230616-4107-1F17-61CA-B3DCA8C93483}"/>
              </a:ext>
            </a:extLst>
          </p:cNvPr>
          <p:cNvSpPr txBox="1"/>
          <p:nvPr/>
        </p:nvSpPr>
        <p:spPr>
          <a:xfrm>
            <a:off x="4611630" y="281057"/>
            <a:ext cx="37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8DF6B-62E2-106B-DD4B-50B1E6BC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326" y="1"/>
            <a:ext cx="1125674" cy="1363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8F338-73DB-2F46-04DD-04463775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69999" cy="1269999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6BAE3068-B492-D664-CA76-778A6B09F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16288"/>
            <a:ext cx="10373722" cy="464709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/>
              <a:t>Nayak, S., Patil, A.A., </a:t>
            </a:r>
            <a:r>
              <a:rPr lang="en-IN" dirty="0" err="1"/>
              <a:t>Renganathan</a:t>
            </a:r>
            <a:r>
              <a:rPr lang="en-IN" dirty="0"/>
              <a:t>, R., </a:t>
            </a:r>
            <a:r>
              <a:rPr lang="en-IN" dirty="0" err="1"/>
              <a:t>Lakshmisudha</a:t>
            </a:r>
            <a:r>
              <a:rPr lang="en-IN" dirty="0"/>
              <a:t>, K. (2021). “Optimizing Network Intrusion Detection Using Machine Learning”. In: </a:t>
            </a:r>
            <a:r>
              <a:rPr lang="en-IN" dirty="0" err="1"/>
              <a:t>Stahlbock</a:t>
            </a:r>
            <a:r>
              <a:rPr lang="en-IN" dirty="0"/>
              <a:t>, R., Weiss, G.M., Abou-Nasr, M., Yang, CY., </a:t>
            </a:r>
            <a:r>
              <a:rPr lang="en-IN" dirty="0" err="1"/>
              <a:t>Arabnia</a:t>
            </a:r>
            <a:r>
              <a:rPr lang="en-IN" dirty="0"/>
              <a:t>, H.R., </a:t>
            </a:r>
            <a:r>
              <a:rPr lang="en-IN" dirty="0" err="1"/>
              <a:t>Deligiannidis</a:t>
            </a:r>
            <a:r>
              <a:rPr lang="en-IN" dirty="0"/>
              <a:t>, L. (eds) Advances in Data Science and Information Engineering. </a:t>
            </a:r>
          </a:p>
          <a:p>
            <a:pPr marL="34290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/>
              <a:t>Naveen Bindra, Manu </a:t>
            </a:r>
            <a:r>
              <a:rPr lang="en-IN" dirty="0" err="1"/>
              <a:t>Sood</a:t>
            </a:r>
            <a:r>
              <a:rPr lang="en-IN" dirty="0"/>
              <a:t> “Detecting DDoS Attacks Using Machine Learning Techniques and Contemporary Intrusion Detection Dataset”. </a:t>
            </a:r>
            <a:r>
              <a:rPr lang="en-IN" i="1" dirty="0" err="1"/>
              <a:t>Aut</a:t>
            </a:r>
            <a:r>
              <a:rPr lang="en-IN" i="1" dirty="0"/>
              <a:t>. Control Comp. Sci.</a:t>
            </a:r>
            <a:r>
              <a:rPr lang="en-IN" dirty="0"/>
              <a:t> </a:t>
            </a:r>
            <a:r>
              <a:rPr lang="en-IN" b="1" dirty="0"/>
              <a:t>53</a:t>
            </a:r>
            <a:r>
              <a:rPr lang="en-IN" dirty="0"/>
              <a:t>, 419–428 (2019).</a:t>
            </a: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 err="1"/>
              <a:t>Dutt</a:t>
            </a:r>
            <a:r>
              <a:rPr lang="en-IN" dirty="0"/>
              <a:t>, I., Borah, S., Maitra, I.K., Bhowmik, K., </a:t>
            </a:r>
            <a:r>
              <a:rPr lang="en-IN" dirty="0" err="1"/>
              <a:t>Maity</a:t>
            </a:r>
            <a:r>
              <a:rPr lang="en-IN" dirty="0"/>
              <a:t>, A., Das, S. (2018). “Real-Time Hybrid Intrusion Detection System Using Machine Learning Techniques”. In: </a:t>
            </a:r>
            <a:r>
              <a:rPr lang="en-IN" dirty="0" err="1"/>
              <a:t>Bera</a:t>
            </a:r>
            <a:r>
              <a:rPr lang="en-IN" dirty="0"/>
              <a:t>, R., Sarkar, S., Chakraborty, S. (eds) Advances in Communication, Devices and Networking 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0F00E-B9DE-3ED7-1936-1783E193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5320-30C4-4A0E-BAEC-51E00D92DDC4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E1B0F-E0CD-2E6E-1088-26E83C37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Information Technology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52F6-A663-FCEB-6075-094A434B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9B009-D667-9B2F-1A80-FD63779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256-F1E1-4DBD-B2E5-639D055EF8B1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70D87-43FE-2873-5D5A-48277C40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146D5-D653-6FDC-FAEC-12547A50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21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CE5F-9F94-4AF0-D643-B18F6A85D5CF}"/>
              </a:ext>
            </a:extLst>
          </p:cNvPr>
          <p:cNvSpPr txBox="1"/>
          <p:nvPr/>
        </p:nvSpPr>
        <p:spPr>
          <a:xfrm>
            <a:off x="0" y="23170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01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68AB3-6F97-6D4C-7E29-F8DCE12B6DB8}"/>
              </a:ext>
            </a:extLst>
          </p:cNvPr>
          <p:cNvSpPr txBox="1"/>
          <p:nvPr/>
        </p:nvSpPr>
        <p:spPr>
          <a:xfrm>
            <a:off x="4348409" y="652509"/>
            <a:ext cx="4051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Subtitle 12">
            <a:extLst>
              <a:ext uri="{FF2B5EF4-FFF2-40B4-BE49-F238E27FC236}">
                <a16:creationId xmlns:a16="http://schemas.microsoft.com/office/drawing/2014/main" id="{122841A4-B507-054F-11D2-E3D93A94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514" y="1779940"/>
            <a:ext cx="10536314" cy="400383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effectLst/>
              </a:rPr>
              <a:t>Intrusion Detection is the first step to prevent security attack.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effectLst/>
              </a:rPr>
              <a:t>IDS detects attacks from a variety of systems and network sources by collecting information and then analyzes the information for possible security breaches.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effectLst/>
              </a:rPr>
              <a:t>As the number of smart devices which are connected to network continue to multiply widely, the more security issues are associated with it.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499F-C7D3-A8AF-CD1E-B4732470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1F75-4673-4F6A-93C5-04827EAFA04D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6FD6-99A9-C935-07DE-66F232C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46C3C-C834-5904-A17C-B9C1D06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3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3912212" y="701338"/>
            <a:ext cx="4546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2" y="1781350"/>
            <a:ext cx="10599937" cy="45750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The early NIDS employed a simple structure. There was a limit to detecting various network attacks accurately.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The dataset used in most of the systems is KDD Cup 99.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It contains huge number of redundant records which causes learning algorithm to be biased towards the frequent records.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CB2B-1D3F-47C4-BCE6-A991A4950449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8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CDED1-06F5-E6AF-5E5E-C8DD5A3497EB}"/>
              </a:ext>
            </a:extLst>
          </p:cNvPr>
          <p:cNvSpPr txBox="1"/>
          <p:nvPr/>
        </p:nvSpPr>
        <p:spPr>
          <a:xfrm>
            <a:off x="2524793" y="701337"/>
            <a:ext cx="714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Subtitle 12">
            <a:extLst>
              <a:ext uri="{FF2B5EF4-FFF2-40B4-BE49-F238E27FC236}">
                <a16:creationId xmlns:a16="http://schemas.microsoft.com/office/drawing/2014/main" id="{DD868B68-0ADD-7637-42BC-229C7A97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583" y="1960156"/>
            <a:ext cx="10236218" cy="343163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 order to improve accuracy, decrease false alarms, and shorten training time for Intrusion </a:t>
            </a:r>
            <a:r>
              <a:rPr lang="en-US" dirty="0"/>
              <a:t>D</a:t>
            </a:r>
            <a:r>
              <a:rPr lang="en-US" dirty="0">
                <a:effectLst/>
              </a:rPr>
              <a:t>etection, it is necessary to discover an appropriate machine learning algorithm.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 Intrusion </a:t>
            </a:r>
            <a:r>
              <a:rPr lang="en-US" dirty="0"/>
              <a:t>D</a:t>
            </a:r>
            <a:r>
              <a:rPr lang="en-US" dirty="0">
                <a:effectLst/>
              </a:rPr>
              <a:t>etection </a:t>
            </a:r>
            <a:r>
              <a:rPr lang="en-US" dirty="0"/>
              <a:t>S</a:t>
            </a:r>
            <a:r>
              <a:rPr lang="en-US" dirty="0">
                <a:effectLst/>
              </a:rPr>
              <a:t>ystem (IDS) is a device or software application that monitors a network or systems for malicious activity or policy violations.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9CCE-B722-13E2-1422-97F9CF11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6BFF-87F2-4806-82B3-D031A126E917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EB8E7-D852-46BD-F34E-B81458C8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9BD2-384C-D5D3-B130-3E875568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CDED1-06F5-E6AF-5E5E-C8DD5A3497EB}"/>
              </a:ext>
            </a:extLst>
          </p:cNvPr>
          <p:cNvSpPr txBox="1"/>
          <p:nvPr/>
        </p:nvSpPr>
        <p:spPr>
          <a:xfrm>
            <a:off x="2274489" y="347394"/>
            <a:ext cx="7822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9CCE-B722-13E2-1422-97F9CF11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0CD-360E-442F-A946-7B330B8B9A9F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EB8E7-D852-46BD-F34E-B81458C8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Information Technology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9BD2-384C-D5D3-B130-3E875568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CE38DE4-E627-E6D8-6782-12D24062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31419"/>
              </p:ext>
            </p:extLst>
          </p:nvPr>
        </p:nvGraphicFramePr>
        <p:xfrm>
          <a:off x="1084082" y="1497006"/>
          <a:ext cx="9982242" cy="5172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378">
                  <a:extLst>
                    <a:ext uri="{9D8B030D-6E8A-4147-A177-3AD203B41FA5}">
                      <a16:colId xmlns:a16="http://schemas.microsoft.com/office/drawing/2014/main" val="391071865"/>
                    </a:ext>
                  </a:extLst>
                </a:gridCol>
                <a:gridCol w="3375053">
                  <a:extLst>
                    <a:ext uri="{9D8B030D-6E8A-4147-A177-3AD203B41FA5}">
                      <a16:colId xmlns:a16="http://schemas.microsoft.com/office/drawing/2014/main" val="3353506083"/>
                    </a:ext>
                  </a:extLst>
                </a:gridCol>
                <a:gridCol w="2110195">
                  <a:extLst>
                    <a:ext uri="{9D8B030D-6E8A-4147-A177-3AD203B41FA5}">
                      <a16:colId xmlns:a16="http://schemas.microsoft.com/office/drawing/2014/main" val="579470370"/>
                    </a:ext>
                  </a:extLst>
                </a:gridCol>
                <a:gridCol w="3419616">
                  <a:extLst>
                    <a:ext uri="{9D8B030D-6E8A-4147-A177-3AD203B41FA5}">
                      <a16:colId xmlns:a16="http://schemas.microsoft.com/office/drawing/2014/main" val="2896782"/>
                    </a:ext>
                  </a:extLst>
                </a:gridCol>
              </a:tblGrid>
              <a:tr h="674785"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Description /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6716"/>
                  </a:ext>
                </a:extLst>
              </a:tr>
              <a:tr h="127419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 Network Intrusion Detection Using Machine Learning Techniques.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Thomas </a:t>
                      </a:r>
                      <a:r>
                        <a:rPr lang="en-IN" dirty="0" err="1"/>
                        <a:t>Rincy</a:t>
                      </a:r>
                      <a:r>
                        <a:rPr lang="en-IN" dirty="0"/>
                        <a:t>, N., </a:t>
                      </a:r>
                      <a:r>
                        <a:rPr lang="en-IN" dirty="0" err="1"/>
                        <a:t>Roopam</a:t>
                      </a:r>
                      <a:r>
                        <a:rPr lang="en-IN" dirty="0"/>
                        <a:t> Gupta (2021).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Datasets used are ‘KDD Cup99’ and ‘NSL-KDD’ datasets.</a:t>
                      </a:r>
                    </a:p>
                    <a:p>
                      <a:pPr algn="l"/>
                      <a:r>
                        <a:rPr lang="en-US" dirty="0"/>
                        <a:t>They don’t contain data of present attacks such as Denial of Service.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08880"/>
                  </a:ext>
                </a:extLst>
              </a:tr>
              <a:tr h="127419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Optimizing Network Intrusion Detection Using Machine Learning.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Nayak, S., Patil, A.A.,</a:t>
                      </a:r>
                      <a:r>
                        <a:rPr lang="en-IN" dirty="0" err="1"/>
                        <a:t>RenganathaLakshmisudha</a:t>
                      </a:r>
                      <a:endParaRPr lang="en-IN" dirty="0"/>
                    </a:p>
                    <a:p>
                      <a:pPr algn="l"/>
                      <a:r>
                        <a:rPr lang="en-IN" dirty="0"/>
                        <a:t>(2021).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ML algorithms – support vector machine, artificial neural </a:t>
                      </a:r>
                      <a:r>
                        <a:rPr lang="en-US" dirty="0" err="1"/>
                        <a:t>network.The</a:t>
                      </a:r>
                      <a:r>
                        <a:rPr lang="en-US" dirty="0"/>
                        <a:t> Dataset Used is </a:t>
                      </a:r>
                      <a:r>
                        <a:rPr lang="en-IN" dirty="0"/>
                        <a:t>UNSW-NB15.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10443"/>
                  </a:ext>
                </a:extLst>
              </a:tr>
              <a:tr h="127419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Review on Network Intrusion Detection System Using Machine Learning.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T. Rupa Devi, </a:t>
                      </a:r>
                      <a:r>
                        <a:rPr lang="en-IN" dirty="0" err="1"/>
                        <a:t>Srinivasu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Badugu</a:t>
                      </a:r>
                      <a:endParaRPr lang="en-IN" dirty="0"/>
                    </a:p>
                    <a:p>
                      <a:pPr algn="l"/>
                      <a:r>
                        <a:rPr lang="en-US" dirty="0"/>
                        <a:t>(2019).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The Dataset used is CIDDS-001.</a:t>
                      </a:r>
                    </a:p>
                    <a:p>
                      <a:pPr algn="l"/>
                      <a:r>
                        <a:rPr lang="en-IN" b="0" dirty="0"/>
                        <a:t>The Algorithm used is K-Nearest</a:t>
                      </a:r>
                    </a:p>
                    <a:p>
                      <a:pPr algn="l"/>
                      <a:r>
                        <a:rPr lang="en-IN" b="0" dirty="0"/>
                        <a:t>Neighbour.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70232"/>
                  </a:ext>
                </a:extLst>
              </a:tr>
              <a:tr h="674785">
                <a:tc gridSpan="4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50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3581400" y="568149"/>
            <a:ext cx="4999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559470"/>
            <a:ext cx="10599937" cy="45750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Times New Roman" pitchFamily="18" charset="0"/>
              </a:rPr>
              <a:t>In this</a:t>
            </a:r>
            <a:r>
              <a:rPr lang="en-IN" sz="2400" dirty="0">
                <a:cs typeface="Times New Roman" pitchFamily="18" charset="0"/>
              </a:rPr>
              <a:t> system we are trying to build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an IDS algorithm based on supervised machine learning methods for developing such an efficient and flexible system that can detect intrusions from the data received in real time.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Finally, an Intrusion Detection system based on the Random Forest classifier is built using the optimal training dataset obtained by data sampling and the features selected by feature selection.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AC8F-BD57-4565-B2D7-2E5543501E9E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8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3058615" y="489082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r>
              <a:rPr lang="en-IN" sz="40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IN" sz="40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632" y="2005141"/>
            <a:ext cx="5008104" cy="420166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300" b="1" dirty="0"/>
              <a:t>SOFTWARE REQUIREMENTS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Google Colaboratory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Python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Wireshark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CIC Flowmeter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HPing5</a:t>
            </a:r>
          </a:p>
          <a:p>
            <a:pPr algn="l">
              <a:lnSpc>
                <a:spcPct val="100000"/>
              </a:lnSpc>
            </a:pPr>
            <a:endParaRPr lang="en-IN" sz="23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300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7B5F-E68A-4BAB-923F-04889BDE8D62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48831-81A0-E436-B8D7-6AD764D3746D}"/>
              </a:ext>
            </a:extLst>
          </p:cNvPr>
          <p:cNvSpPr txBox="1"/>
          <p:nvPr/>
        </p:nvSpPr>
        <p:spPr>
          <a:xfrm>
            <a:off x="736967" y="2008086"/>
            <a:ext cx="4643296" cy="216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/>
              <a:t>HARDWARE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Processor – Intel Core i5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Memory (RAM)- 8GB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/>
              <a:t>Storage-1 TB</a:t>
            </a:r>
          </a:p>
        </p:txBody>
      </p:sp>
    </p:spTree>
    <p:extLst>
      <p:ext uri="{BB962C8B-B14F-4D97-AF65-F5344CB8AC3E}">
        <p14:creationId xmlns:p14="http://schemas.microsoft.com/office/powerpoint/2010/main" val="341955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3581400" y="67551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FEASIBILITY STUDY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7B5F-E68A-4BAB-923F-04889BDE8D62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9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E1EC3-240A-326D-3EC3-24966FAAFD7D}"/>
              </a:ext>
            </a:extLst>
          </p:cNvPr>
          <p:cNvSpPr txBox="1"/>
          <p:nvPr/>
        </p:nvSpPr>
        <p:spPr>
          <a:xfrm>
            <a:off x="1198485" y="2095130"/>
            <a:ext cx="9712171" cy="163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The System uses Random Forest Algorithm.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Tools required are Google </a:t>
            </a:r>
            <a:r>
              <a:rPr lang="en-US" sz="2300" dirty="0" err="1"/>
              <a:t>Colab</a:t>
            </a:r>
            <a:r>
              <a:rPr lang="en-US" sz="2300" dirty="0"/>
              <a:t>, Wireshark, CIC Flowmeter.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Dataset used is CICIDS2017.</a:t>
            </a:r>
          </a:p>
        </p:txBody>
      </p:sp>
    </p:spTree>
    <p:extLst>
      <p:ext uri="{BB962C8B-B14F-4D97-AF65-F5344CB8AC3E}">
        <p14:creationId xmlns:p14="http://schemas.microsoft.com/office/powerpoint/2010/main" val="300433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Major_project_PPT</Template>
  <TotalTime>697</TotalTime>
  <Words>1228</Words>
  <Application>Microsoft Office PowerPoint</Application>
  <PresentationFormat>Widescreen</PresentationFormat>
  <Paragraphs>269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Shreeya Jakkula</dc:creator>
  <cp:lastModifiedBy>Shreeya Jakkula</cp:lastModifiedBy>
  <cp:revision>21</cp:revision>
  <dcterms:created xsi:type="dcterms:W3CDTF">2022-12-15T08:31:23Z</dcterms:created>
  <dcterms:modified xsi:type="dcterms:W3CDTF">2023-06-14T13:02:15Z</dcterms:modified>
</cp:coreProperties>
</file>