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60D3C-631B-408A-B497-3D135AC15B7A}" type="datetimeFigureOut">
              <a:rPr lang="de-DE" smtClean="0"/>
              <a:t>13.10.2023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0F0F-241D-4775-AD4E-5E67313D3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707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AC7-0279-4A38-8291-730172784E28}" type="datetimeFigureOut">
              <a:rPr lang="de-DE" smtClean="0"/>
              <a:t>13.10.2023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584E-816C-4B8B-8FFD-9712DBC822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59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AC7-0279-4A38-8291-730172784E28}" type="datetimeFigureOut">
              <a:rPr lang="de-DE" smtClean="0"/>
              <a:t>13.10.2023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584E-816C-4B8B-8FFD-9712DBC82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81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AC7-0279-4A38-8291-730172784E28}" type="datetimeFigureOut">
              <a:rPr lang="de-DE" smtClean="0"/>
              <a:t>13.10.2023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584E-816C-4B8B-8FFD-9712DBC82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41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AC7-0279-4A38-8291-730172784E28}" type="datetimeFigureOut">
              <a:rPr lang="de-DE" smtClean="0"/>
              <a:t>13.10.2023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584E-816C-4B8B-8FFD-9712DBC82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02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AC7-0279-4A38-8291-730172784E28}" type="datetimeFigureOut">
              <a:rPr lang="de-DE" smtClean="0"/>
              <a:t>13.10.2023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584E-816C-4B8B-8FFD-9712DBC82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99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AC7-0279-4A38-8291-730172784E28}" type="datetimeFigureOut">
              <a:rPr lang="de-DE" smtClean="0"/>
              <a:t>13.10.2023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584E-816C-4B8B-8FFD-9712DBC82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55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AC7-0279-4A38-8291-730172784E28}" type="datetimeFigureOut">
              <a:rPr lang="de-DE" smtClean="0"/>
              <a:t>13.10.2023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584E-816C-4B8B-8FFD-9712DBC82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6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AC7-0279-4A38-8291-730172784E28}" type="datetimeFigureOut">
              <a:rPr lang="de-DE" smtClean="0"/>
              <a:t>13.10.2023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584E-816C-4B8B-8FFD-9712DBC82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13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AC7-0279-4A38-8291-730172784E28}" type="datetimeFigureOut">
              <a:rPr lang="de-DE" smtClean="0"/>
              <a:t>13.10.2023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584E-816C-4B8B-8FFD-9712DBC82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55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AC7-0279-4A38-8291-730172784E28}" type="datetimeFigureOut">
              <a:rPr lang="de-DE" smtClean="0"/>
              <a:t>13.10.2023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584E-816C-4B8B-8FFD-9712DBC82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61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6AC7-0279-4A38-8291-730172784E28}" type="datetimeFigureOut">
              <a:rPr lang="de-DE" smtClean="0"/>
              <a:t>13.10.2023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584E-816C-4B8B-8FFD-9712DBC822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51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6AC7-0279-4A38-8291-730172784E28}" type="datetimeFigureOut">
              <a:rPr lang="de-DE" smtClean="0"/>
              <a:t>13.10.2023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584E-816C-4B8B-8FFD-9712DBC822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50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24">
            <a:extLst>
              <a:ext uri="{FF2B5EF4-FFF2-40B4-BE49-F238E27FC236}">
                <a16:creationId xmlns:a16="http://schemas.microsoft.com/office/drawing/2014/main" id="{D0B0A616-6538-E066-F0BC-361CA0C1CADE}"/>
              </a:ext>
            </a:extLst>
          </p:cNvPr>
          <p:cNvSpPr/>
          <p:nvPr/>
        </p:nvSpPr>
        <p:spPr bwMode="gray">
          <a:xfrm>
            <a:off x="8678611" y="1073813"/>
            <a:ext cx="2931390" cy="317242"/>
          </a:xfrm>
          <a:prstGeom prst="chevron">
            <a:avLst/>
          </a:prstGeom>
          <a:solidFill>
            <a:srgbClr val="00B050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cs typeface="Arial" pitchFamily="34" charset="0"/>
              </a:rPr>
              <a:t>Phase 4</a:t>
            </a:r>
          </a:p>
        </p:txBody>
      </p:sp>
      <p:sp>
        <p:nvSpPr>
          <p:cNvPr id="8" name="Chevron 35">
            <a:extLst>
              <a:ext uri="{FF2B5EF4-FFF2-40B4-BE49-F238E27FC236}">
                <a16:creationId xmlns:a16="http://schemas.microsoft.com/office/drawing/2014/main" id="{0B1D329C-5D47-B2BD-1145-49C744F9DA92}"/>
              </a:ext>
            </a:extLst>
          </p:cNvPr>
          <p:cNvSpPr/>
          <p:nvPr/>
        </p:nvSpPr>
        <p:spPr bwMode="gray">
          <a:xfrm>
            <a:off x="5947144" y="1073079"/>
            <a:ext cx="2930288" cy="317241"/>
          </a:xfrm>
          <a:prstGeom prst="chevron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cs typeface="Arial" pitchFamily="34" charset="0"/>
              </a:rPr>
              <a:t>Phase 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FD5D39-7B89-FF31-46D0-9CCA365DF423}"/>
              </a:ext>
            </a:extLst>
          </p:cNvPr>
          <p:cNvSpPr txBox="1"/>
          <p:nvPr/>
        </p:nvSpPr>
        <p:spPr>
          <a:xfrm>
            <a:off x="245742" y="435935"/>
            <a:ext cx="5460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Phasen bis zum „</a:t>
            </a:r>
            <a:r>
              <a:rPr lang="de-DE" sz="2800" b="1" dirty="0" err="1"/>
              <a:t>go</a:t>
            </a:r>
            <a:r>
              <a:rPr lang="de-DE" sz="2800" b="1" dirty="0"/>
              <a:t> </a:t>
            </a:r>
            <a:r>
              <a:rPr lang="de-DE" sz="2800" b="1" dirty="0" err="1"/>
              <a:t>life</a:t>
            </a:r>
            <a:r>
              <a:rPr lang="de-DE" sz="2800" b="1" dirty="0"/>
              <a:t>“  - MUCGPT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F82B823-44E4-3D97-D664-AEBEB59917D5}"/>
              </a:ext>
            </a:extLst>
          </p:cNvPr>
          <p:cNvSpPr txBox="1"/>
          <p:nvPr/>
        </p:nvSpPr>
        <p:spPr>
          <a:xfrm>
            <a:off x="631413" y="2416984"/>
            <a:ext cx="2247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Prototyp - MUCGPT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Wesentlicher Funktionsumfang ist implementiert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Entwicklertests</a:t>
            </a:r>
          </a:p>
        </p:txBody>
      </p:sp>
      <p:sp>
        <p:nvSpPr>
          <p:cNvPr id="13" name="Pentagon 26">
            <a:extLst>
              <a:ext uri="{FF2B5EF4-FFF2-40B4-BE49-F238E27FC236}">
                <a16:creationId xmlns:a16="http://schemas.microsoft.com/office/drawing/2014/main" id="{0E66B63F-36B5-4D9F-D286-1A1D2AFAD323}"/>
              </a:ext>
            </a:extLst>
          </p:cNvPr>
          <p:cNvSpPr/>
          <p:nvPr/>
        </p:nvSpPr>
        <p:spPr bwMode="gray">
          <a:xfrm>
            <a:off x="482006" y="1074612"/>
            <a:ext cx="2931390" cy="31724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cs typeface="Arial" pitchFamily="34" charset="0"/>
              </a:rPr>
              <a:t>Phase 1 </a:t>
            </a:r>
          </a:p>
        </p:txBody>
      </p:sp>
      <p:sp>
        <p:nvSpPr>
          <p:cNvPr id="14" name="Chevron 35">
            <a:extLst>
              <a:ext uri="{FF2B5EF4-FFF2-40B4-BE49-F238E27FC236}">
                <a16:creationId xmlns:a16="http://schemas.microsoft.com/office/drawing/2014/main" id="{10E5EF85-2532-B778-9177-5F26E1C622FC}"/>
              </a:ext>
            </a:extLst>
          </p:cNvPr>
          <p:cNvSpPr/>
          <p:nvPr/>
        </p:nvSpPr>
        <p:spPr bwMode="gray">
          <a:xfrm>
            <a:off x="3214575" y="1077413"/>
            <a:ext cx="2930288" cy="317241"/>
          </a:xfrm>
          <a:prstGeom prst="chevron">
            <a:avLst/>
          </a:prstGeom>
          <a:solidFill>
            <a:srgbClr val="FF0000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cs typeface="Arial" pitchFamily="34" charset="0"/>
              </a:rPr>
              <a:t>Phase 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71E1982-D351-2B09-5C7F-2185225C531D}"/>
              </a:ext>
            </a:extLst>
          </p:cNvPr>
          <p:cNvSpPr txBox="1"/>
          <p:nvPr/>
        </p:nvSpPr>
        <p:spPr>
          <a:xfrm>
            <a:off x="3244123" y="2416984"/>
            <a:ext cx="2517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Beta Version - MUCGPT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Feinarbeit, Bugfixing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Konformitäts-erklärungen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Dokumentationen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D410A56-92C4-A410-513A-3A564D394F4E}"/>
              </a:ext>
            </a:extLst>
          </p:cNvPr>
          <p:cNvSpPr txBox="1"/>
          <p:nvPr/>
        </p:nvSpPr>
        <p:spPr>
          <a:xfrm>
            <a:off x="6096000" y="2416984"/>
            <a:ext cx="23672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Pre</a:t>
            </a:r>
            <a:r>
              <a:rPr lang="de-DE" b="1" dirty="0"/>
              <a:t> Release – MUCGPT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Minirollout an ausgewählte Nutzer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Korrekturen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Betriebsübergang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4B15C00-F7B0-238E-0F54-05B5CC6337CE}"/>
              </a:ext>
            </a:extLst>
          </p:cNvPr>
          <p:cNvSpPr txBox="1"/>
          <p:nvPr/>
        </p:nvSpPr>
        <p:spPr>
          <a:xfrm>
            <a:off x="8769914" y="2416984"/>
            <a:ext cx="303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Finales Release und „Go Life“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Nutzung für alle User</a:t>
            </a:r>
          </a:p>
        </p:txBody>
      </p:sp>
      <p:sp>
        <p:nvSpPr>
          <p:cNvPr id="18" name="Flussdiagramm: Verzweigung 17">
            <a:extLst>
              <a:ext uri="{FF2B5EF4-FFF2-40B4-BE49-F238E27FC236}">
                <a16:creationId xmlns:a16="http://schemas.microsoft.com/office/drawing/2014/main" id="{919ED035-3DAD-39F0-8BCC-AB28AB3A41EE}"/>
              </a:ext>
            </a:extLst>
          </p:cNvPr>
          <p:cNvSpPr/>
          <p:nvPr/>
        </p:nvSpPr>
        <p:spPr>
          <a:xfrm>
            <a:off x="2774282" y="1591705"/>
            <a:ext cx="335744" cy="31724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48B44E-5B4C-AEE5-CAE0-847227E2B858}"/>
              </a:ext>
            </a:extLst>
          </p:cNvPr>
          <p:cNvSpPr txBox="1"/>
          <p:nvPr/>
        </p:nvSpPr>
        <p:spPr>
          <a:xfrm>
            <a:off x="2570898" y="189282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07/23</a:t>
            </a:r>
          </a:p>
        </p:txBody>
      </p:sp>
      <p:sp>
        <p:nvSpPr>
          <p:cNvPr id="20" name="Flussdiagramm: Verzweigung 19">
            <a:extLst>
              <a:ext uri="{FF2B5EF4-FFF2-40B4-BE49-F238E27FC236}">
                <a16:creationId xmlns:a16="http://schemas.microsoft.com/office/drawing/2014/main" id="{96BF859B-208D-6E23-E4B3-3CA87124EF37}"/>
              </a:ext>
            </a:extLst>
          </p:cNvPr>
          <p:cNvSpPr/>
          <p:nvPr/>
        </p:nvSpPr>
        <p:spPr>
          <a:xfrm>
            <a:off x="5606778" y="1590172"/>
            <a:ext cx="335744" cy="31724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E4DCBA-49EF-BBFE-33D7-98562840E490}"/>
              </a:ext>
            </a:extLst>
          </p:cNvPr>
          <p:cNvSpPr txBox="1"/>
          <p:nvPr/>
        </p:nvSpPr>
        <p:spPr>
          <a:xfrm>
            <a:off x="5403394" y="189129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11/23</a:t>
            </a:r>
          </a:p>
        </p:txBody>
      </p:sp>
      <p:sp>
        <p:nvSpPr>
          <p:cNvPr id="22" name="Flussdiagramm: Verzweigung 21">
            <a:extLst>
              <a:ext uri="{FF2B5EF4-FFF2-40B4-BE49-F238E27FC236}">
                <a16:creationId xmlns:a16="http://schemas.microsoft.com/office/drawing/2014/main" id="{3C6366F7-8EF0-1AD2-B87F-81050CD15A03}"/>
              </a:ext>
            </a:extLst>
          </p:cNvPr>
          <p:cNvSpPr/>
          <p:nvPr/>
        </p:nvSpPr>
        <p:spPr>
          <a:xfrm>
            <a:off x="8345823" y="1590172"/>
            <a:ext cx="335744" cy="31724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5F4BA5B-1D3C-5727-15F4-ECE35F50BEE7}"/>
              </a:ext>
            </a:extLst>
          </p:cNvPr>
          <p:cNvSpPr txBox="1"/>
          <p:nvPr/>
        </p:nvSpPr>
        <p:spPr>
          <a:xfrm>
            <a:off x="8134921" y="189129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12/23</a:t>
            </a:r>
          </a:p>
        </p:txBody>
      </p:sp>
      <p:sp>
        <p:nvSpPr>
          <p:cNvPr id="24" name="Flussdiagramm: Verzweigung 23">
            <a:extLst>
              <a:ext uri="{FF2B5EF4-FFF2-40B4-BE49-F238E27FC236}">
                <a16:creationId xmlns:a16="http://schemas.microsoft.com/office/drawing/2014/main" id="{275FFCC9-EC2C-CD80-C684-69AE3BD618C5}"/>
              </a:ext>
            </a:extLst>
          </p:cNvPr>
          <p:cNvSpPr/>
          <p:nvPr/>
        </p:nvSpPr>
        <p:spPr>
          <a:xfrm>
            <a:off x="11069832" y="1590172"/>
            <a:ext cx="335744" cy="31724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ECBD3E-436F-68FB-04E9-40AF317D5AE6}"/>
              </a:ext>
            </a:extLst>
          </p:cNvPr>
          <p:cNvSpPr txBox="1"/>
          <p:nvPr/>
        </p:nvSpPr>
        <p:spPr>
          <a:xfrm>
            <a:off x="10866448" y="189129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04/24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0087560-602C-AA1B-AF13-FB2757BEF36B}"/>
              </a:ext>
            </a:extLst>
          </p:cNvPr>
          <p:cNvCxnSpPr>
            <a:cxnSpLocks/>
          </p:cNvCxnSpPr>
          <p:nvPr/>
        </p:nvCxnSpPr>
        <p:spPr>
          <a:xfrm>
            <a:off x="2949724" y="1382665"/>
            <a:ext cx="0" cy="2108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54BBC8-4158-AA4A-0707-A22F2D3F0485}"/>
              </a:ext>
            </a:extLst>
          </p:cNvPr>
          <p:cNvCxnSpPr>
            <a:cxnSpLocks/>
          </p:cNvCxnSpPr>
          <p:nvPr/>
        </p:nvCxnSpPr>
        <p:spPr>
          <a:xfrm>
            <a:off x="11238418" y="1391262"/>
            <a:ext cx="0" cy="2108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4C0B6E2-AFEB-8918-EFD0-C3C4EE2E3E2C}"/>
              </a:ext>
            </a:extLst>
          </p:cNvPr>
          <p:cNvCxnSpPr>
            <a:cxnSpLocks/>
          </p:cNvCxnSpPr>
          <p:nvPr/>
        </p:nvCxnSpPr>
        <p:spPr>
          <a:xfrm>
            <a:off x="8524838" y="1379282"/>
            <a:ext cx="0" cy="2108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C085F46-2A61-EDB5-BD40-12A0A2037F57}"/>
              </a:ext>
            </a:extLst>
          </p:cNvPr>
          <p:cNvCxnSpPr>
            <a:cxnSpLocks/>
          </p:cNvCxnSpPr>
          <p:nvPr/>
        </p:nvCxnSpPr>
        <p:spPr>
          <a:xfrm>
            <a:off x="5776900" y="1391262"/>
            <a:ext cx="0" cy="2108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2E27266-DB2B-D215-E623-2CBC96A7BA4E}"/>
              </a:ext>
            </a:extLst>
          </p:cNvPr>
          <p:cNvSpPr txBox="1"/>
          <p:nvPr/>
        </p:nvSpPr>
        <p:spPr>
          <a:xfrm rot="16200000">
            <a:off x="-413649" y="3109481"/>
            <a:ext cx="155748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Scope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3285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24">
            <a:extLst>
              <a:ext uri="{FF2B5EF4-FFF2-40B4-BE49-F238E27FC236}">
                <a16:creationId xmlns:a16="http://schemas.microsoft.com/office/drawing/2014/main" id="{D0B0A616-6538-E066-F0BC-361CA0C1CADE}"/>
              </a:ext>
            </a:extLst>
          </p:cNvPr>
          <p:cNvSpPr/>
          <p:nvPr/>
        </p:nvSpPr>
        <p:spPr bwMode="gray">
          <a:xfrm>
            <a:off x="8678611" y="1073812"/>
            <a:ext cx="2931390" cy="317241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Phase 4</a:t>
            </a:r>
          </a:p>
        </p:txBody>
      </p:sp>
      <p:sp>
        <p:nvSpPr>
          <p:cNvPr id="8" name="Chevron 35">
            <a:extLst>
              <a:ext uri="{FF2B5EF4-FFF2-40B4-BE49-F238E27FC236}">
                <a16:creationId xmlns:a16="http://schemas.microsoft.com/office/drawing/2014/main" id="{0B1D329C-5D47-B2BD-1145-49C744F9DA92}"/>
              </a:ext>
            </a:extLst>
          </p:cNvPr>
          <p:cNvSpPr/>
          <p:nvPr/>
        </p:nvSpPr>
        <p:spPr bwMode="gray">
          <a:xfrm>
            <a:off x="5947144" y="1073078"/>
            <a:ext cx="2930288" cy="317241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Phase 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FD5D39-7B89-FF31-46D0-9CCA365DF423}"/>
              </a:ext>
            </a:extLst>
          </p:cNvPr>
          <p:cNvSpPr txBox="1"/>
          <p:nvPr/>
        </p:nvSpPr>
        <p:spPr>
          <a:xfrm>
            <a:off x="245742" y="435935"/>
            <a:ext cx="4426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MUCGPT - </a:t>
            </a:r>
            <a:r>
              <a:rPr lang="de-DE" sz="2800" b="1" dirty="0"/>
              <a:t>Entwicklerversion</a:t>
            </a:r>
          </a:p>
        </p:txBody>
      </p:sp>
      <p:sp>
        <p:nvSpPr>
          <p:cNvPr id="13" name="Pentagon 26">
            <a:extLst>
              <a:ext uri="{FF2B5EF4-FFF2-40B4-BE49-F238E27FC236}">
                <a16:creationId xmlns:a16="http://schemas.microsoft.com/office/drawing/2014/main" id="{0E66B63F-36B5-4D9F-D286-1A1D2AFAD323}"/>
              </a:ext>
            </a:extLst>
          </p:cNvPr>
          <p:cNvSpPr/>
          <p:nvPr/>
        </p:nvSpPr>
        <p:spPr bwMode="gray">
          <a:xfrm>
            <a:off x="482006" y="1074611"/>
            <a:ext cx="2931390" cy="31724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cs typeface="Arial" pitchFamily="34" charset="0"/>
              </a:rPr>
              <a:t>Phase 1 </a:t>
            </a:r>
          </a:p>
        </p:txBody>
      </p:sp>
      <p:sp>
        <p:nvSpPr>
          <p:cNvPr id="14" name="Chevron 35">
            <a:extLst>
              <a:ext uri="{FF2B5EF4-FFF2-40B4-BE49-F238E27FC236}">
                <a16:creationId xmlns:a16="http://schemas.microsoft.com/office/drawing/2014/main" id="{10E5EF85-2532-B778-9177-5F26E1C622FC}"/>
              </a:ext>
            </a:extLst>
          </p:cNvPr>
          <p:cNvSpPr/>
          <p:nvPr/>
        </p:nvSpPr>
        <p:spPr bwMode="gray">
          <a:xfrm>
            <a:off x="3214575" y="1077412"/>
            <a:ext cx="2930288" cy="317241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Phase 2</a:t>
            </a:r>
          </a:p>
        </p:txBody>
      </p:sp>
      <p:sp>
        <p:nvSpPr>
          <p:cNvPr id="18" name="Flussdiagramm: Verzweigung 17">
            <a:extLst>
              <a:ext uri="{FF2B5EF4-FFF2-40B4-BE49-F238E27FC236}">
                <a16:creationId xmlns:a16="http://schemas.microsoft.com/office/drawing/2014/main" id="{919ED035-3DAD-39F0-8BCC-AB28AB3A41EE}"/>
              </a:ext>
            </a:extLst>
          </p:cNvPr>
          <p:cNvSpPr/>
          <p:nvPr/>
        </p:nvSpPr>
        <p:spPr>
          <a:xfrm>
            <a:off x="2775324" y="1601358"/>
            <a:ext cx="335744" cy="31724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48B44E-5B4C-AEE5-CAE0-847227E2B858}"/>
              </a:ext>
            </a:extLst>
          </p:cNvPr>
          <p:cNvSpPr txBox="1"/>
          <p:nvPr/>
        </p:nvSpPr>
        <p:spPr>
          <a:xfrm>
            <a:off x="2571940" y="190248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07/23</a:t>
            </a:r>
          </a:p>
        </p:txBody>
      </p:sp>
      <p:sp>
        <p:nvSpPr>
          <p:cNvPr id="20" name="Flussdiagramm: Verzweigung 19">
            <a:extLst>
              <a:ext uri="{FF2B5EF4-FFF2-40B4-BE49-F238E27FC236}">
                <a16:creationId xmlns:a16="http://schemas.microsoft.com/office/drawing/2014/main" id="{96BF859B-208D-6E23-E4B3-3CA87124EF37}"/>
              </a:ext>
            </a:extLst>
          </p:cNvPr>
          <p:cNvSpPr/>
          <p:nvPr/>
        </p:nvSpPr>
        <p:spPr>
          <a:xfrm>
            <a:off x="5607820" y="1599825"/>
            <a:ext cx="335744" cy="317241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E4DCBA-49EF-BBFE-33D7-98562840E490}"/>
              </a:ext>
            </a:extLst>
          </p:cNvPr>
          <p:cNvSpPr txBox="1"/>
          <p:nvPr/>
        </p:nvSpPr>
        <p:spPr>
          <a:xfrm>
            <a:off x="5404436" y="19009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11/23</a:t>
            </a:r>
          </a:p>
        </p:txBody>
      </p:sp>
      <p:sp>
        <p:nvSpPr>
          <p:cNvPr id="22" name="Flussdiagramm: Verzweigung 21">
            <a:extLst>
              <a:ext uri="{FF2B5EF4-FFF2-40B4-BE49-F238E27FC236}">
                <a16:creationId xmlns:a16="http://schemas.microsoft.com/office/drawing/2014/main" id="{3C6366F7-8EF0-1AD2-B87F-81050CD15A03}"/>
              </a:ext>
            </a:extLst>
          </p:cNvPr>
          <p:cNvSpPr/>
          <p:nvPr/>
        </p:nvSpPr>
        <p:spPr>
          <a:xfrm>
            <a:off x="8346865" y="1599825"/>
            <a:ext cx="335744" cy="317241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5F4BA5B-1D3C-5727-15F4-ECE35F50BEE7}"/>
              </a:ext>
            </a:extLst>
          </p:cNvPr>
          <p:cNvSpPr txBox="1"/>
          <p:nvPr/>
        </p:nvSpPr>
        <p:spPr>
          <a:xfrm>
            <a:off x="8135963" y="19009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12/23</a:t>
            </a:r>
          </a:p>
        </p:txBody>
      </p:sp>
      <p:sp>
        <p:nvSpPr>
          <p:cNvPr id="24" name="Flussdiagramm: Verzweigung 23">
            <a:extLst>
              <a:ext uri="{FF2B5EF4-FFF2-40B4-BE49-F238E27FC236}">
                <a16:creationId xmlns:a16="http://schemas.microsoft.com/office/drawing/2014/main" id="{275FFCC9-EC2C-CD80-C684-69AE3BD618C5}"/>
              </a:ext>
            </a:extLst>
          </p:cNvPr>
          <p:cNvSpPr/>
          <p:nvPr/>
        </p:nvSpPr>
        <p:spPr>
          <a:xfrm>
            <a:off x="11070874" y="1599825"/>
            <a:ext cx="335744" cy="317241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ECBD3E-436F-68FB-04E9-40AF317D5AE6}"/>
              </a:ext>
            </a:extLst>
          </p:cNvPr>
          <p:cNvSpPr txBox="1"/>
          <p:nvPr/>
        </p:nvSpPr>
        <p:spPr>
          <a:xfrm>
            <a:off x="10867490" y="19009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04/24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0087560-602C-AA1B-AF13-FB2757BEF36B}"/>
              </a:ext>
            </a:extLst>
          </p:cNvPr>
          <p:cNvCxnSpPr>
            <a:cxnSpLocks/>
          </p:cNvCxnSpPr>
          <p:nvPr/>
        </p:nvCxnSpPr>
        <p:spPr>
          <a:xfrm>
            <a:off x="2950766" y="1392318"/>
            <a:ext cx="0" cy="2108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54BBC8-4158-AA4A-0707-A22F2D3F0485}"/>
              </a:ext>
            </a:extLst>
          </p:cNvPr>
          <p:cNvCxnSpPr>
            <a:cxnSpLocks/>
          </p:cNvCxnSpPr>
          <p:nvPr/>
        </p:nvCxnSpPr>
        <p:spPr>
          <a:xfrm>
            <a:off x="11239460" y="1400915"/>
            <a:ext cx="0" cy="21089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4C0B6E2-AFEB-8918-EFD0-C3C4EE2E3E2C}"/>
              </a:ext>
            </a:extLst>
          </p:cNvPr>
          <p:cNvCxnSpPr>
            <a:cxnSpLocks/>
          </p:cNvCxnSpPr>
          <p:nvPr/>
        </p:nvCxnSpPr>
        <p:spPr>
          <a:xfrm>
            <a:off x="8525880" y="1388935"/>
            <a:ext cx="0" cy="21089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C085F46-2A61-EDB5-BD40-12A0A2037F57}"/>
              </a:ext>
            </a:extLst>
          </p:cNvPr>
          <p:cNvCxnSpPr>
            <a:cxnSpLocks/>
          </p:cNvCxnSpPr>
          <p:nvPr/>
        </p:nvCxnSpPr>
        <p:spPr>
          <a:xfrm>
            <a:off x="5777942" y="1400915"/>
            <a:ext cx="0" cy="21089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e 4">
            <a:extLst>
              <a:ext uri="{FF2B5EF4-FFF2-40B4-BE49-F238E27FC236}">
                <a16:creationId xmlns:a16="http://schemas.microsoft.com/office/drawing/2014/main" id="{E07B84BE-ECF5-6CAB-AA73-FCB28240D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96733"/>
              </p:ext>
            </p:extLst>
          </p:nvPr>
        </p:nvGraphicFramePr>
        <p:xfrm>
          <a:off x="497955" y="2270283"/>
          <a:ext cx="11112046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409">
                  <a:extLst>
                    <a:ext uri="{9D8B030D-6E8A-4147-A177-3AD203B41FA5}">
                      <a16:colId xmlns:a16="http://schemas.microsoft.com/office/drawing/2014/main" val="1408840095"/>
                    </a:ext>
                  </a:extLst>
                </a:gridCol>
                <a:gridCol w="5877199">
                  <a:extLst>
                    <a:ext uri="{9D8B030D-6E8A-4147-A177-3AD203B41FA5}">
                      <a16:colId xmlns:a16="http://schemas.microsoft.com/office/drawing/2014/main" val="1042534037"/>
                    </a:ext>
                  </a:extLst>
                </a:gridCol>
                <a:gridCol w="1191556">
                  <a:extLst>
                    <a:ext uri="{9D8B030D-6E8A-4147-A177-3AD203B41FA5}">
                      <a16:colId xmlns:a16="http://schemas.microsoft.com/office/drawing/2014/main" val="3433856917"/>
                    </a:ext>
                  </a:extLst>
                </a:gridCol>
                <a:gridCol w="1022840">
                  <a:extLst>
                    <a:ext uri="{9D8B030D-6E8A-4147-A177-3AD203B41FA5}">
                      <a16:colId xmlns:a16="http://schemas.microsoft.com/office/drawing/2014/main" val="3361827223"/>
                    </a:ext>
                  </a:extLst>
                </a:gridCol>
                <a:gridCol w="798042">
                  <a:extLst>
                    <a:ext uri="{9D8B030D-6E8A-4147-A177-3AD203B41FA5}">
                      <a16:colId xmlns:a16="http://schemas.microsoft.com/office/drawing/2014/main" val="3803490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Erläuterung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Aufwand (Tage)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Meilenstein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27395"/>
                  </a:ext>
                </a:extLst>
              </a:tr>
              <a:tr h="216919">
                <a:tc>
                  <a:txBody>
                    <a:bodyPr/>
                    <a:lstStyle/>
                    <a:p>
                      <a:r>
                        <a:rPr lang="de-DE" sz="1000" dirty="0"/>
                        <a:t>Anforderungen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In Jira und </a:t>
                      </a:r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Confluence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dokumentiert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erledigt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47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Entwicklung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000" dirty="0"/>
                        <a:t>Core-Funktionalitäten sind implementiert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erledigt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90877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r>
                        <a:rPr lang="de-DE" sz="1000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000" b="0" dirty="0"/>
                        <a:t>Entwicklertest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erledigt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816746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000" b="1" dirty="0"/>
                        <a:t>Summe (2 – 3 FTE)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Keine weiteren  Aufwendungen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8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6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24">
            <a:extLst>
              <a:ext uri="{FF2B5EF4-FFF2-40B4-BE49-F238E27FC236}">
                <a16:creationId xmlns:a16="http://schemas.microsoft.com/office/drawing/2014/main" id="{D0B0A616-6538-E066-F0BC-361CA0C1CADE}"/>
              </a:ext>
            </a:extLst>
          </p:cNvPr>
          <p:cNvSpPr/>
          <p:nvPr/>
        </p:nvSpPr>
        <p:spPr bwMode="gray">
          <a:xfrm>
            <a:off x="8678611" y="1064482"/>
            <a:ext cx="2931390" cy="317242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Phase 4</a:t>
            </a:r>
          </a:p>
        </p:txBody>
      </p:sp>
      <p:sp>
        <p:nvSpPr>
          <p:cNvPr id="8" name="Chevron 35">
            <a:extLst>
              <a:ext uri="{FF2B5EF4-FFF2-40B4-BE49-F238E27FC236}">
                <a16:creationId xmlns:a16="http://schemas.microsoft.com/office/drawing/2014/main" id="{0B1D329C-5D47-B2BD-1145-49C744F9DA92}"/>
              </a:ext>
            </a:extLst>
          </p:cNvPr>
          <p:cNvSpPr/>
          <p:nvPr/>
        </p:nvSpPr>
        <p:spPr bwMode="gray">
          <a:xfrm>
            <a:off x="5947144" y="1073079"/>
            <a:ext cx="2930288" cy="317241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Phase 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FD5D39-7B89-FF31-46D0-9CCA365DF423}"/>
              </a:ext>
            </a:extLst>
          </p:cNvPr>
          <p:cNvSpPr txBox="1"/>
          <p:nvPr/>
        </p:nvSpPr>
        <p:spPr>
          <a:xfrm>
            <a:off x="245742" y="435935"/>
            <a:ext cx="3645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MUCGPT - </a:t>
            </a:r>
            <a:r>
              <a:rPr lang="de-DE" sz="2800" b="1" dirty="0"/>
              <a:t>Beta Version</a:t>
            </a:r>
          </a:p>
        </p:txBody>
      </p:sp>
      <p:sp>
        <p:nvSpPr>
          <p:cNvPr id="13" name="Pentagon 26">
            <a:extLst>
              <a:ext uri="{FF2B5EF4-FFF2-40B4-BE49-F238E27FC236}">
                <a16:creationId xmlns:a16="http://schemas.microsoft.com/office/drawing/2014/main" id="{0E66B63F-36B5-4D9F-D286-1A1D2AFAD323}"/>
              </a:ext>
            </a:extLst>
          </p:cNvPr>
          <p:cNvSpPr/>
          <p:nvPr/>
        </p:nvSpPr>
        <p:spPr bwMode="gray">
          <a:xfrm>
            <a:off x="482006" y="1074612"/>
            <a:ext cx="2931390" cy="317242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Phase 1 </a:t>
            </a:r>
          </a:p>
        </p:txBody>
      </p:sp>
      <p:sp>
        <p:nvSpPr>
          <p:cNvPr id="14" name="Chevron 35">
            <a:extLst>
              <a:ext uri="{FF2B5EF4-FFF2-40B4-BE49-F238E27FC236}">
                <a16:creationId xmlns:a16="http://schemas.microsoft.com/office/drawing/2014/main" id="{10E5EF85-2532-B778-9177-5F26E1C622FC}"/>
              </a:ext>
            </a:extLst>
          </p:cNvPr>
          <p:cNvSpPr/>
          <p:nvPr/>
        </p:nvSpPr>
        <p:spPr bwMode="gray">
          <a:xfrm>
            <a:off x="3214575" y="1077413"/>
            <a:ext cx="2930288" cy="317241"/>
          </a:xfrm>
          <a:prstGeom prst="chevron">
            <a:avLst/>
          </a:prstGeom>
          <a:solidFill>
            <a:srgbClr val="FF0000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cs typeface="Arial" pitchFamily="34" charset="0"/>
              </a:rPr>
              <a:t>Phase 2</a:t>
            </a:r>
          </a:p>
        </p:txBody>
      </p:sp>
      <p:sp>
        <p:nvSpPr>
          <p:cNvPr id="18" name="Flussdiagramm: Verzweigung 17">
            <a:extLst>
              <a:ext uri="{FF2B5EF4-FFF2-40B4-BE49-F238E27FC236}">
                <a16:creationId xmlns:a16="http://schemas.microsoft.com/office/drawing/2014/main" id="{919ED035-3DAD-39F0-8BCC-AB28AB3A41EE}"/>
              </a:ext>
            </a:extLst>
          </p:cNvPr>
          <p:cNvSpPr/>
          <p:nvPr/>
        </p:nvSpPr>
        <p:spPr>
          <a:xfrm>
            <a:off x="2778904" y="1601361"/>
            <a:ext cx="335744" cy="317241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48B44E-5B4C-AEE5-CAE0-847227E2B858}"/>
              </a:ext>
            </a:extLst>
          </p:cNvPr>
          <p:cNvSpPr txBox="1"/>
          <p:nvPr/>
        </p:nvSpPr>
        <p:spPr>
          <a:xfrm>
            <a:off x="2575520" y="19024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07/23</a:t>
            </a:r>
          </a:p>
        </p:txBody>
      </p:sp>
      <p:sp>
        <p:nvSpPr>
          <p:cNvPr id="20" name="Flussdiagramm: Verzweigung 19">
            <a:extLst>
              <a:ext uri="{FF2B5EF4-FFF2-40B4-BE49-F238E27FC236}">
                <a16:creationId xmlns:a16="http://schemas.microsoft.com/office/drawing/2014/main" id="{96BF859B-208D-6E23-E4B3-3CA87124EF37}"/>
              </a:ext>
            </a:extLst>
          </p:cNvPr>
          <p:cNvSpPr/>
          <p:nvPr/>
        </p:nvSpPr>
        <p:spPr>
          <a:xfrm>
            <a:off x="5611400" y="1599828"/>
            <a:ext cx="335744" cy="31724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E4DCBA-49EF-BBFE-33D7-98562840E490}"/>
              </a:ext>
            </a:extLst>
          </p:cNvPr>
          <p:cNvSpPr txBox="1"/>
          <p:nvPr/>
        </p:nvSpPr>
        <p:spPr>
          <a:xfrm>
            <a:off x="5408016" y="190095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11/23</a:t>
            </a:r>
          </a:p>
        </p:txBody>
      </p:sp>
      <p:sp>
        <p:nvSpPr>
          <p:cNvPr id="22" name="Flussdiagramm: Verzweigung 21">
            <a:extLst>
              <a:ext uri="{FF2B5EF4-FFF2-40B4-BE49-F238E27FC236}">
                <a16:creationId xmlns:a16="http://schemas.microsoft.com/office/drawing/2014/main" id="{3C6366F7-8EF0-1AD2-B87F-81050CD15A03}"/>
              </a:ext>
            </a:extLst>
          </p:cNvPr>
          <p:cNvSpPr/>
          <p:nvPr/>
        </p:nvSpPr>
        <p:spPr>
          <a:xfrm>
            <a:off x="8350445" y="1599828"/>
            <a:ext cx="335744" cy="317241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5F4BA5B-1D3C-5727-15F4-ECE35F50BEE7}"/>
              </a:ext>
            </a:extLst>
          </p:cNvPr>
          <p:cNvSpPr txBox="1"/>
          <p:nvPr/>
        </p:nvSpPr>
        <p:spPr>
          <a:xfrm>
            <a:off x="8139543" y="190095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12/23</a:t>
            </a:r>
          </a:p>
        </p:txBody>
      </p:sp>
      <p:sp>
        <p:nvSpPr>
          <p:cNvPr id="24" name="Flussdiagramm: Verzweigung 23">
            <a:extLst>
              <a:ext uri="{FF2B5EF4-FFF2-40B4-BE49-F238E27FC236}">
                <a16:creationId xmlns:a16="http://schemas.microsoft.com/office/drawing/2014/main" id="{275FFCC9-EC2C-CD80-C684-69AE3BD618C5}"/>
              </a:ext>
            </a:extLst>
          </p:cNvPr>
          <p:cNvSpPr/>
          <p:nvPr/>
        </p:nvSpPr>
        <p:spPr>
          <a:xfrm>
            <a:off x="11074454" y="1599828"/>
            <a:ext cx="335744" cy="317241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ECBD3E-436F-68FB-04E9-40AF317D5AE6}"/>
              </a:ext>
            </a:extLst>
          </p:cNvPr>
          <p:cNvSpPr txBox="1"/>
          <p:nvPr/>
        </p:nvSpPr>
        <p:spPr>
          <a:xfrm>
            <a:off x="10871070" y="190095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04/24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0087560-602C-AA1B-AF13-FB2757BEF36B}"/>
              </a:ext>
            </a:extLst>
          </p:cNvPr>
          <p:cNvCxnSpPr/>
          <p:nvPr/>
        </p:nvCxnSpPr>
        <p:spPr>
          <a:xfrm>
            <a:off x="2954346" y="1392321"/>
            <a:ext cx="0" cy="21089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54BBC8-4158-AA4A-0707-A22F2D3F0485}"/>
              </a:ext>
            </a:extLst>
          </p:cNvPr>
          <p:cNvCxnSpPr/>
          <p:nvPr/>
        </p:nvCxnSpPr>
        <p:spPr>
          <a:xfrm>
            <a:off x="11243040" y="1400918"/>
            <a:ext cx="0" cy="21089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4C0B6E2-AFEB-8918-EFD0-C3C4EE2E3E2C}"/>
              </a:ext>
            </a:extLst>
          </p:cNvPr>
          <p:cNvCxnSpPr/>
          <p:nvPr/>
        </p:nvCxnSpPr>
        <p:spPr>
          <a:xfrm>
            <a:off x="8529460" y="1388938"/>
            <a:ext cx="0" cy="21089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C085F46-2A61-EDB5-BD40-12A0A2037F57}"/>
              </a:ext>
            </a:extLst>
          </p:cNvPr>
          <p:cNvCxnSpPr/>
          <p:nvPr/>
        </p:nvCxnSpPr>
        <p:spPr>
          <a:xfrm>
            <a:off x="5781522" y="1400918"/>
            <a:ext cx="0" cy="2108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B615DF7D-326A-C51D-CBA7-F867FDDA7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780829"/>
              </p:ext>
            </p:extLst>
          </p:nvPr>
        </p:nvGraphicFramePr>
        <p:xfrm>
          <a:off x="497955" y="2270283"/>
          <a:ext cx="11112046" cy="4363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409">
                  <a:extLst>
                    <a:ext uri="{9D8B030D-6E8A-4147-A177-3AD203B41FA5}">
                      <a16:colId xmlns:a16="http://schemas.microsoft.com/office/drawing/2014/main" val="1408840095"/>
                    </a:ext>
                  </a:extLst>
                </a:gridCol>
                <a:gridCol w="5877199">
                  <a:extLst>
                    <a:ext uri="{9D8B030D-6E8A-4147-A177-3AD203B41FA5}">
                      <a16:colId xmlns:a16="http://schemas.microsoft.com/office/drawing/2014/main" val="1042534037"/>
                    </a:ext>
                  </a:extLst>
                </a:gridCol>
                <a:gridCol w="1191556">
                  <a:extLst>
                    <a:ext uri="{9D8B030D-6E8A-4147-A177-3AD203B41FA5}">
                      <a16:colId xmlns:a16="http://schemas.microsoft.com/office/drawing/2014/main" val="3433856917"/>
                    </a:ext>
                  </a:extLst>
                </a:gridCol>
                <a:gridCol w="1022840">
                  <a:extLst>
                    <a:ext uri="{9D8B030D-6E8A-4147-A177-3AD203B41FA5}">
                      <a16:colId xmlns:a16="http://schemas.microsoft.com/office/drawing/2014/main" val="3361827223"/>
                    </a:ext>
                  </a:extLst>
                </a:gridCol>
                <a:gridCol w="798042">
                  <a:extLst>
                    <a:ext uri="{9D8B030D-6E8A-4147-A177-3AD203B41FA5}">
                      <a16:colId xmlns:a16="http://schemas.microsoft.com/office/drawing/2014/main" val="3803490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Erläuterung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Aufwand (Tage)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Meilenstein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27395"/>
                  </a:ext>
                </a:extLst>
              </a:tr>
              <a:tr h="216919">
                <a:tc>
                  <a:txBody>
                    <a:bodyPr/>
                    <a:lstStyle/>
                    <a:p>
                      <a:r>
                        <a:rPr lang="de-DE" sz="1000" dirty="0"/>
                        <a:t>Release Checkliste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Checkliste abarbeiten und </a:t>
                      </a:r>
                      <a:r>
                        <a:rPr lang="de-DE" sz="1000" dirty="0" err="1"/>
                        <a:t>Changeticket</a:t>
                      </a:r>
                      <a:r>
                        <a:rPr lang="de-DE" sz="1000" dirty="0"/>
                        <a:t> erstellen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4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Mini Rolloutkonzept erstellen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000" dirty="0" err="1"/>
                        <a:t>Todo‘s</a:t>
                      </a:r>
                      <a:r>
                        <a:rPr lang="de-DE" sz="1000" dirty="0"/>
                        <a:t> zum Mini Rollout, Randbedingungen, Zielgruppe (20-50 Nutzer)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Rollout Zeitplanung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Dokumente, Hilfestellungen und Kommunikation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Early-Life-Support, wer und ab wann?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Open</a:t>
                      </a:r>
                    </a:p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90877"/>
                  </a:ext>
                </a:extLst>
              </a:tr>
              <a:tr h="223446">
                <a:tc>
                  <a:txBody>
                    <a:bodyPr/>
                    <a:lstStyle/>
                    <a:p>
                      <a:r>
                        <a:rPr lang="de-DE" sz="1000" dirty="0"/>
                        <a:t>Anwender-Hilfe erstellen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Dokumenterstellung. Erste Fassung, wird in den nachfolgenden Phasen erweitert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7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Zeitplanung – Kommunikation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Grobe Zeitplanung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Kommunikation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Rollouts und Verantwortlichkeiten bis zum </a:t>
                      </a:r>
                      <a:r>
                        <a:rPr lang="de-DE" sz="1000" dirty="0" err="1"/>
                        <a:t>go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life</a:t>
                      </a:r>
                      <a:r>
                        <a:rPr lang="de-DE" sz="1000" dirty="0"/>
                        <a:t> - </a:t>
                      </a:r>
                      <a:r>
                        <a:rPr lang="de-DE" sz="1000" dirty="0" err="1"/>
                        <a:t>it@M</a:t>
                      </a:r>
                      <a:r>
                        <a:rPr lang="de-DE" sz="1000" dirty="0"/>
                        <a:t>/RIT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Konformitätserklärungen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Muss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dirty="0"/>
                        <a:t>IT Sicherheit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dirty="0"/>
                        <a:t>IT Strategie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dirty="0"/>
                        <a:t>Datenschutz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dirty="0"/>
                        <a:t>Personalrat (Unbedenklichkeit)</a:t>
                      </a:r>
                    </a:p>
                    <a:p>
                      <a:r>
                        <a:rPr lang="de-DE" sz="1000" b="1" dirty="0"/>
                        <a:t>kann in Phase 3 verschoben werden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Technologiefolgeabschätzungen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Querschnittsaufgaben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  <a:p>
                      <a:r>
                        <a:rPr lang="de-DE" sz="1000" dirty="0"/>
                        <a:t>6</a:t>
                      </a:r>
                    </a:p>
                    <a:p>
                      <a:endParaRPr lang="de-DE" sz="1000" dirty="0"/>
                    </a:p>
                    <a:p>
                      <a:endParaRPr lang="de-DE" sz="1000" dirty="0"/>
                    </a:p>
                    <a:p>
                      <a:endParaRPr lang="de-DE" sz="1000" dirty="0"/>
                    </a:p>
                    <a:p>
                      <a:r>
                        <a:rPr lang="de-DE" sz="1000" dirty="0"/>
                        <a:t>2</a:t>
                      </a:r>
                    </a:p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0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SW Entwicklung +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IDP Anbindung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Cloud / </a:t>
                      </a:r>
                      <a:r>
                        <a:rPr lang="de-DE" sz="1000" dirty="0" err="1"/>
                        <a:t>Tokentracking</a:t>
                      </a:r>
                      <a:r>
                        <a:rPr lang="de-DE" sz="1000" dirty="0"/>
                        <a:t> 50%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IT Security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Frontend Erweiterungen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27074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000" b="1" dirty="0"/>
                        <a:t>Summe (2 – 3 FTE)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81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4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24">
            <a:extLst>
              <a:ext uri="{FF2B5EF4-FFF2-40B4-BE49-F238E27FC236}">
                <a16:creationId xmlns:a16="http://schemas.microsoft.com/office/drawing/2014/main" id="{D0B0A616-6538-E066-F0BC-361CA0C1CADE}"/>
              </a:ext>
            </a:extLst>
          </p:cNvPr>
          <p:cNvSpPr/>
          <p:nvPr/>
        </p:nvSpPr>
        <p:spPr bwMode="gray">
          <a:xfrm>
            <a:off x="8678611" y="1073813"/>
            <a:ext cx="2931390" cy="317242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Phase 4</a:t>
            </a:r>
          </a:p>
        </p:txBody>
      </p:sp>
      <p:sp>
        <p:nvSpPr>
          <p:cNvPr id="8" name="Chevron 35">
            <a:extLst>
              <a:ext uri="{FF2B5EF4-FFF2-40B4-BE49-F238E27FC236}">
                <a16:creationId xmlns:a16="http://schemas.microsoft.com/office/drawing/2014/main" id="{0B1D329C-5D47-B2BD-1145-49C744F9DA92}"/>
              </a:ext>
            </a:extLst>
          </p:cNvPr>
          <p:cNvSpPr/>
          <p:nvPr/>
        </p:nvSpPr>
        <p:spPr bwMode="gray">
          <a:xfrm>
            <a:off x="5947144" y="1073079"/>
            <a:ext cx="2930288" cy="317241"/>
          </a:xfrm>
          <a:prstGeom prst="chevron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cs typeface="Arial" pitchFamily="34" charset="0"/>
              </a:rPr>
              <a:t>Phase 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FD5D39-7B89-FF31-46D0-9CCA365DF423}"/>
              </a:ext>
            </a:extLst>
          </p:cNvPr>
          <p:cNvSpPr txBox="1"/>
          <p:nvPr/>
        </p:nvSpPr>
        <p:spPr>
          <a:xfrm>
            <a:off x="245742" y="435935"/>
            <a:ext cx="3676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MUCGPT – </a:t>
            </a:r>
            <a:r>
              <a:rPr lang="de-DE" sz="2800" b="1" dirty="0" err="1">
                <a:solidFill>
                  <a:schemeClr val="tx1"/>
                </a:solidFill>
              </a:rPr>
              <a:t>Pre</a:t>
            </a:r>
            <a:r>
              <a:rPr lang="de-DE" sz="2800" b="1" dirty="0"/>
              <a:t>-</a:t>
            </a:r>
            <a:r>
              <a:rPr lang="de-DE" sz="2800" b="1" dirty="0">
                <a:solidFill>
                  <a:schemeClr val="tx1"/>
                </a:solidFill>
              </a:rPr>
              <a:t>Release </a:t>
            </a:r>
            <a:endParaRPr lang="de-DE" sz="2800" dirty="0"/>
          </a:p>
        </p:txBody>
      </p:sp>
      <p:sp>
        <p:nvSpPr>
          <p:cNvPr id="13" name="Pentagon 26">
            <a:extLst>
              <a:ext uri="{FF2B5EF4-FFF2-40B4-BE49-F238E27FC236}">
                <a16:creationId xmlns:a16="http://schemas.microsoft.com/office/drawing/2014/main" id="{0E66B63F-36B5-4D9F-D286-1A1D2AFAD323}"/>
              </a:ext>
            </a:extLst>
          </p:cNvPr>
          <p:cNvSpPr/>
          <p:nvPr/>
        </p:nvSpPr>
        <p:spPr bwMode="gray">
          <a:xfrm>
            <a:off x="482006" y="1074612"/>
            <a:ext cx="2931390" cy="317242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Phase 1 </a:t>
            </a:r>
          </a:p>
        </p:txBody>
      </p:sp>
      <p:sp>
        <p:nvSpPr>
          <p:cNvPr id="14" name="Chevron 35">
            <a:extLst>
              <a:ext uri="{FF2B5EF4-FFF2-40B4-BE49-F238E27FC236}">
                <a16:creationId xmlns:a16="http://schemas.microsoft.com/office/drawing/2014/main" id="{10E5EF85-2532-B778-9177-5F26E1C622FC}"/>
              </a:ext>
            </a:extLst>
          </p:cNvPr>
          <p:cNvSpPr/>
          <p:nvPr/>
        </p:nvSpPr>
        <p:spPr bwMode="gray">
          <a:xfrm>
            <a:off x="3214575" y="1077413"/>
            <a:ext cx="2930288" cy="317241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Phase 2</a:t>
            </a:r>
          </a:p>
        </p:txBody>
      </p:sp>
      <p:sp>
        <p:nvSpPr>
          <p:cNvPr id="18" name="Flussdiagramm: Verzweigung 17">
            <a:extLst>
              <a:ext uri="{FF2B5EF4-FFF2-40B4-BE49-F238E27FC236}">
                <a16:creationId xmlns:a16="http://schemas.microsoft.com/office/drawing/2014/main" id="{919ED035-3DAD-39F0-8BCC-AB28AB3A41EE}"/>
              </a:ext>
            </a:extLst>
          </p:cNvPr>
          <p:cNvSpPr/>
          <p:nvPr/>
        </p:nvSpPr>
        <p:spPr>
          <a:xfrm>
            <a:off x="2770482" y="1601361"/>
            <a:ext cx="335744" cy="317241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48B44E-5B4C-AEE5-CAE0-847227E2B858}"/>
              </a:ext>
            </a:extLst>
          </p:cNvPr>
          <p:cNvSpPr txBox="1"/>
          <p:nvPr/>
        </p:nvSpPr>
        <p:spPr>
          <a:xfrm>
            <a:off x="2567098" y="19024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07/23</a:t>
            </a:r>
          </a:p>
        </p:txBody>
      </p:sp>
      <p:sp>
        <p:nvSpPr>
          <p:cNvPr id="20" name="Flussdiagramm: Verzweigung 19">
            <a:extLst>
              <a:ext uri="{FF2B5EF4-FFF2-40B4-BE49-F238E27FC236}">
                <a16:creationId xmlns:a16="http://schemas.microsoft.com/office/drawing/2014/main" id="{96BF859B-208D-6E23-E4B3-3CA87124EF37}"/>
              </a:ext>
            </a:extLst>
          </p:cNvPr>
          <p:cNvSpPr/>
          <p:nvPr/>
        </p:nvSpPr>
        <p:spPr>
          <a:xfrm>
            <a:off x="5602978" y="1599828"/>
            <a:ext cx="335744" cy="317241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E4DCBA-49EF-BBFE-33D7-98562840E490}"/>
              </a:ext>
            </a:extLst>
          </p:cNvPr>
          <p:cNvSpPr txBox="1"/>
          <p:nvPr/>
        </p:nvSpPr>
        <p:spPr>
          <a:xfrm>
            <a:off x="5399594" y="190095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11/23</a:t>
            </a:r>
          </a:p>
        </p:txBody>
      </p:sp>
      <p:sp>
        <p:nvSpPr>
          <p:cNvPr id="22" name="Flussdiagramm: Verzweigung 21">
            <a:extLst>
              <a:ext uri="{FF2B5EF4-FFF2-40B4-BE49-F238E27FC236}">
                <a16:creationId xmlns:a16="http://schemas.microsoft.com/office/drawing/2014/main" id="{3C6366F7-8EF0-1AD2-B87F-81050CD15A03}"/>
              </a:ext>
            </a:extLst>
          </p:cNvPr>
          <p:cNvSpPr/>
          <p:nvPr/>
        </p:nvSpPr>
        <p:spPr>
          <a:xfrm>
            <a:off x="8342023" y="1599828"/>
            <a:ext cx="335744" cy="31724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5F4BA5B-1D3C-5727-15F4-ECE35F50BEE7}"/>
              </a:ext>
            </a:extLst>
          </p:cNvPr>
          <p:cNvSpPr txBox="1"/>
          <p:nvPr/>
        </p:nvSpPr>
        <p:spPr>
          <a:xfrm>
            <a:off x="8131121" y="190095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12/23</a:t>
            </a:r>
          </a:p>
        </p:txBody>
      </p:sp>
      <p:sp>
        <p:nvSpPr>
          <p:cNvPr id="24" name="Flussdiagramm: Verzweigung 23">
            <a:extLst>
              <a:ext uri="{FF2B5EF4-FFF2-40B4-BE49-F238E27FC236}">
                <a16:creationId xmlns:a16="http://schemas.microsoft.com/office/drawing/2014/main" id="{275FFCC9-EC2C-CD80-C684-69AE3BD618C5}"/>
              </a:ext>
            </a:extLst>
          </p:cNvPr>
          <p:cNvSpPr/>
          <p:nvPr/>
        </p:nvSpPr>
        <p:spPr>
          <a:xfrm>
            <a:off x="11066032" y="1599828"/>
            <a:ext cx="335744" cy="317241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ECBD3E-436F-68FB-04E9-40AF317D5AE6}"/>
              </a:ext>
            </a:extLst>
          </p:cNvPr>
          <p:cNvSpPr txBox="1"/>
          <p:nvPr/>
        </p:nvSpPr>
        <p:spPr>
          <a:xfrm>
            <a:off x="10862648" y="190095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04/24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0087560-602C-AA1B-AF13-FB2757BEF36B}"/>
              </a:ext>
            </a:extLst>
          </p:cNvPr>
          <p:cNvCxnSpPr>
            <a:cxnSpLocks/>
          </p:cNvCxnSpPr>
          <p:nvPr/>
        </p:nvCxnSpPr>
        <p:spPr>
          <a:xfrm>
            <a:off x="2945924" y="1392321"/>
            <a:ext cx="0" cy="21089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54BBC8-4158-AA4A-0707-A22F2D3F0485}"/>
              </a:ext>
            </a:extLst>
          </p:cNvPr>
          <p:cNvCxnSpPr>
            <a:cxnSpLocks/>
          </p:cNvCxnSpPr>
          <p:nvPr/>
        </p:nvCxnSpPr>
        <p:spPr>
          <a:xfrm>
            <a:off x="11234618" y="1400918"/>
            <a:ext cx="0" cy="21089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4C0B6E2-AFEB-8918-EFD0-C3C4EE2E3E2C}"/>
              </a:ext>
            </a:extLst>
          </p:cNvPr>
          <p:cNvCxnSpPr>
            <a:cxnSpLocks/>
          </p:cNvCxnSpPr>
          <p:nvPr/>
        </p:nvCxnSpPr>
        <p:spPr>
          <a:xfrm>
            <a:off x="8521038" y="1388938"/>
            <a:ext cx="0" cy="2108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C085F46-2A61-EDB5-BD40-12A0A2037F57}"/>
              </a:ext>
            </a:extLst>
          </p:cNvPr>
          <p:cNvCxnSpPr>
            <a:cxnSpLocks/>
          </p:cNvCxnSpPr>
          <p:nvPr/>
        </p:nvCxnSpPr>
        <p:spPr>
          <a:xfrm>
            <a:off x="5773100" y="1400918"/>
            <a:ext cx="0" cy="21089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le 4">
            <a:extLst>
              <a:ext uri="{FF2B5EF4-FFF2-40B4-BE49-F238E27FC236}">
                <a16:creationId xmlns:a16="http://schemas.microsoft.com/office/drawing/2014/main" id="{C6B9D4C4-CA3C-661E-5A46-64ABBCD13B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983871"/>
              </p:ext>
            </p:extLst>
          </p:nvPr>
        </p:nvGraphicFramePr>
        <p:xfrm>
          <a:off x="497955" y="2270283"/>
          <a:ext cx="11112046" cy="424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409">
                  <a:extLst>
                    <a:ext uri="{9D8B030D-6E8A-4147-A177-3AD203B41FA5}">
                      <a16:colId xmlns:a16="http://schemas.microsoft.com/office/drawing/2014/main" val="1408840095"/>
                    </a:ext>
                  </a:extLst>
                </a:gridCol>
                <a:gridCol w="5877199">
                  <a:extLst>
                    <a:ext uri="{9D8B030D-6E8A-4147-A177-3AD203B41FA5}">
                      <a16:colId xmlns:a16="http://schemas.microsoft.com/office/drawing/2014/main" val="1042534037"/>
                    </a:ext>
                  </a:extLst>
                </a:gridCol>
                <a:gridCol w="1191556">
                  <a:extLst>
                    <a:ext uri="{9D8B030D-6E8A-4147-A177-3AD203B41FA5}">
                      <a16:colId xmlns:a16="http://schemas.microsoft.com/office/drawing/2014/main" val="3433856917"/>
                    </a:ext>
                  </a:extLst>
                </a:gridCol>
                <a:gridCol w="1022840">
                  <a:extLst>
                    <a:ext uri="{9D8B030D-6E8A-4147-A177-3AD203B41FA5}">
                      <a16:colId xmlns:a16="http://schemas.microsoft.com/office/drawing/2014/main" val="3361827223"/>
                    </a:ext>
                  </a:extLst>
                </a:gridCol>
                <a:gridCol w="798042">
                  <a:extLst>
                    <a:ext uri="{9D8B030D-6E8A-4147-A177-3AD203B41FA5}">
                      <a16:colId xmlns:a16="http://schemas.microsoft.com/office/drawing/2014/main" val="3803490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Erläuterung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Aufwand (Tage)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Meilenstein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27395"/>
                  </a:ext>
                </a:extLst>
              </a:tr>
              <a:tr h="216919">
                <a:tc>
                  <a:txBody>
                    <a:bodyPr/>
                    <a:lstStyle/>
                    <a:p>
                      <a:r>
                        <a:rPr lang="de-DE" sz="1000" dirty="0"/>
                        <a:t>Anwenderhilfe erstellen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Wilma-Arbeitsraum ausreichend?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POR KI-Schulungen vorbereitet (Lena Barth), Anteil </a:t>
                      </a:r>
                      <a:r>
                        <a:rPr lang="de-DE" sz="1000" dirty="0" err="1"/>
                        <a:t>ChatGPT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4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Rolloutkonzept erstellen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 err="1"/>
                        <a:t>Todo‘s</a:t>
                      </a:r>
                      <a:r>
                        <a:rPr lang="de-DE" sz="1000" dirty="0"/>
                        <a:t> zum Rollout, Randbedingungen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Rollout Zeitplanung + Kommunikation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Dokumente und Hilfestellungen vervollständigen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Kommunikation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  <a:p>
                      <a:endParaRPr lang="de-DE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90877"/>
                  </a:ext>
                </a:extLst>
              </a:tr>
              <a:tr h="223446">
                <a:tc>
                  <a:txBody>
                    <a:bodyPr/>
                    <a:lstStyle/>
                    <a:p>
                      <a:r>
                        <a:rPr lang="de-DE" sz="1000" dirty="0"/>
                        <a:t>Anwender-Hilfe erstellen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Dokumenterstellung. Erste Fassung, wird in den nachfolgenden Phasen erweitert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7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Zeitplanung – Kommunikation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Grobe Zeitplanung für die Kommunikation nach außen erstellen. Ersichtlich sollte sein, wann der Rollout für eine Pilot-Gruppe beginnen kann, wann der Rollout für </a:t>
                      </a:r>
                      <a:r>
                        <a:rPr lang="de-DE" sz="1000" dirty="0" err="1"/>
                        <a:t>it@M</a:t>
                      </a:r>
                      <a:r>
                        <a:rPr lang="de-DE" sz="1000" dirty="0"/>
                        <a:t>/RIT starten kann und wann für die gesamte LHM.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6157"/>
                  </a:ext>
                </a:extLst>
              </a:tr>
              <a:tr h="250940">
                <a:tc>
                  <a:txBody>
                    <a:bodyPr/>
                    <a:lstStyle/>
                    <a:p>
                      <a:r>
                        <a:rPr lang="de-DE" sz="1000" dirty="0"/>
                        <a:t>Konformitätserklärungen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dirty="0"/>
                        <a:t>Restliche Konformitätserklärungen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dirty="0" err="1"/>
                        <a:t>Betriebsdokumantation</a:t>
                      </a:r>
                      <a:r>
                        <a:rPr lang="de-DE" sz="1000" b="0" dirty="0"/>
                        <a:t> erstellen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08163"/>
                  </a:ext>
                </a:extLst>
              </a:tr>
              <a:tr h="216003">
                <a:tc>
                  <a:txBody>
                    <a:bodyPr/>
                    <a:lstStyle/>
                    <a:p>
                      <a:r>
                        <a:rPr lang="de-DE" sz="1000" dirty="0"/>
                        <a:t>Service Dokumentation und Schulungen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Service </a:t>
                      </a:r>
                      <a:r>
                        <a:rPr lang="de-DE" sz="1000" dirty="0" err="1"/>
                        <a:t>Owner</a:t>
                      </a:r>
                      <a:r>
                        <a:rPr lang="de-DE" sz="1000" dirty="0"/>
                        <a:t> festlegen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Servicedokumentation </a:t>
                      </a:r>
                      <a:r>
                        <a:rPr lang="de-DE" sz="1000" dirty="0" err="1"/>
                        <a:t>ertellen</a:t>
                      </a:r>
                      <a:endParaRPr lang="de-DE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Schulung für den Service durchführen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27074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r>
                        <a:rPr lang="de-DE" sz="1000" dirty="0"/>
                        <a:t>SW Entwicklung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Restarbeiten und Bugfixing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816746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r>
                        <a:rPr lang="de-DE" sz="1000" b="0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dirty="0"/>
                        <a:t>Lasttests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dirty="0"/>
                        <a:t>Usability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dirty="0"/>
                        <a:t>Smoke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Phase 3</a:t>
                      </a:r>
                    </a:p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  <a:p>
                      <a:endParaRPr lang="de-DE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79797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1" dirty="0"/>
                        <a:t>Summe (2 – 3 FTE)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23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0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24">
            <a:extLst>
              <a:ext uri="{FF2B5EF4-FFF2-40B4-BE49-F238E27FC236}">
                <a16:creationId xmlns:a16="http://schemas.microsoft.com/office/drawing/2014/main" id="{D0B0A616-6538-E066-F0BC-361CA0C1CADE}"/>
              </a:ext>
            </a:extLst>
          </p:cNvPr>
          <p:cNvSpPr/>
          <p:nvPr/>
        </p:nvSpPr>
        <p:spPr bwMode="gray">
          <a:xfrm>
            <a:off x="8678611" y="1073813"/>
            <a:ext cx="2931390" cy="317242"/>
          </a:xfrm>
          <a:prstGeom prst="chevron">
            <a:avLst/>
          </a:prstGeom>
          <a:solidFill>
            <a:srgbClr val="00B050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cs typeface="Arial" pitchFamily="34" charset="0"/>
              </a:rPr>
              <a:t>Phase 4</a:t>
            </a:r>
          </a:p>
        </p:txBody>
      </p:sp>
      <p:sp>
        <p:nvSpPr>
          <p:cNvPr id="8" name="Chevron 35">
            <a:extLst>
              <a:ext uri="{FF2B5EF4-FFF2-40B4-BE49-F238E27FC236}">
                <a16:creationId xmlns:a16="http://schemas.microsoft.com/office/drawing/2014/main" id="{0B1D329C-5D47-B2BD-1145-49C744F9DA92}"/>
              </a:ext>
            </a:extLst>
          </p:cNvPr>
          <p:cNvSpPr/>
          <p:nvPr/>
        </p:nvSpPr>
        <p:spPr bwMode="gray">
          <a:xfrm>
            <a:off x="5947144" y="1073079"/>
            <a:ext cx="2930288" cy="317241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Phase 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FD5D39-7B89-FF31-46D0-9CCA365DF423}"/>
              </a:ext>
            </a:extLst>
          </p:cNvPr>
          <p:cNvSpPr txBox="1"/>
          <p:nvPr/>
        </p:nvSpPr>
        <p:spPr>
          <a:xfrm>
            <a:off x="245742" y="435935"/>
            <a:ext cx="280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MUCGPT - </a:t>
            </a:r>
            <a:r>
              <a:rPr lang="de-DE" sz="2800" b="1" dirty="0"/>
              <a:t>Go Life</a:t>
            </a:r>
          </a:p>
        </p:txBody>
      </p:sp>
      <p:sp>
        <p:nvSpPr>
          <p:cNvPr id="13" name="Pentagon 26">
            <a:extLst>
              <a:ext uri="{FF2B5EF4-FFF2-40B4-BE49-F238E27FC236}">
                <a16:creationId xmlns:a16="http://schemas.microsoft.com/office/drawing/2014/main" id="{0E66B63F-36B5-4D9F-D286-1A1D2AFAD323}"/>
              </a:ext>
            </a:extLst>
          </p:cNvPr>
          <p:cNvSpPr/>
          <p:nvPr/>
        </p:nvSpPr>
        <p:spPr bwMode="gray">
          <a:xfrm>
            <a:off x="482006" y="1074612"/>
            <a:ext cx="2931390" cy="317242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Phase 1 </a:t>
            </a:r>
          </a:p>
        </p:txBody>
      </p:sp>
      <p:sp>
        <p:nvSpPr>
          <p:cNvPr id="14" name="Chevron 35">
            <a:extLst>
              <a:ext uri="{FF2B5EF4-FFF2-40B4-BE49-F238E27FC236}">
                <a16:creationId xmlns:a16="http://schemas.microsoft.com/office/drawing/2014/main" id="{10E5EF85-2532-B778-9177-5F26E1C622FC}"/>
              </a:ext>
            </a:extLst>
          </p:cNvPr>
          <p:cNvSpPr/>
          <p:nvPr/>
        </p:nvSpPr>
        <p:spPr bwMode="gray">
          <a:xfrm>
            <a:off x="3214575" y="1077413"/>
            <a:ext cx="2930288" cy="317241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Phase 2</a:t>
            </a:r>
          </a:p>
        </p:txBody>
      </p:sp>
      <p:sp>
        <p:nvSpPr>
          <p:cNvPr id="18" name="Flussdiagramm: Verzweigung 17">
            <a:extLst>
              <a:ext uri="{FF2B5EF4-FFF2-40B4-BE49-F238E27FC236}">
                <a16:creationId xmlns:a16="http://schemas.microsoft.com/office/drawing/2014/main" id="{919ED035-3DAD-39F0-8BCC-AB28AB3A41EE}"/>
              </a:ext>
            </a:extLst>
          </p:cNvPr>
          <p:cNvSpPr/>
          <p:nvPr/>
        </p:nvSpPr>
        <p:spPr>
          <a:xfrm>
            <a:off x="2770482" y="1592030"/>
            <a:ext cx="335744" cy="317241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48B44E-5B4C-AEE5-CAE0-847227E2B858}"/>
              </a:ext>
            </a:extLst>
          </p:cNvPr>
          <p:cNvSpPr txBox="1"/>
          <p:nvPr/>
        </p:nvSpPr>
        <p:spPr>
          <a:xfrm>
            <a:off x="2567098" y="19024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07/23</a:t>
            </a:r>
          </a:p>
        </p:txBody>
      </p:sp>
      <p:sp>
        <p:nvSpPr>
          <p:cNvPr id="20" name="Flussdiagramm: Verzweigung 19">
            <a:extLst>
              <a:ext uri="{FF2B5EF4-FFF2-40B4-BE49-F238E27FC236}">
                <a16:creationId xmlns:a16="http://schemas.microsoft.com/office/drawing/2014/main" id="{96BF859B-208D-6E23-E4B3-3CA87124EF37}"/>
              </a:ext>
            </a:extLst>
          </p:cNvPr>
          <p:cNvSpPr/>
          <p:nvPr/>
        </p:nvSpPr>
        <p:spPr>
          <a:xfrm>
            <a:off x="5602978" y="1590497"/>
            <a:ext cx="335744" cy="317241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E4DCBA-49EF-BBFE-33D7-98562840E490}"/>
              </a:ext>
            </a:extLst>
          </p:cNvPr>
          <p:cNvSpPr txBox="1"/>
          <p:nvPr/>
        </p:nvSpPr>
        <p:spPr>
          <a:xfrm>
            <a:off x="5399594" y="190095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11/23</a:t>
            </a:r>
          </a:p>
        </p:txBody>
      </p:sp>
      <p:sp>
        <p:nvSpPr>
          <p:cNvPr id="22" name="Flussdiagramm: Verzweigung 21">
            <a:extLst>
              <a:ext uri="{FF2B5EF4-FFF2-40B4-BE49-F238E27FC236}">
                <a16:creationId xmlns:a16="http://schemas.microsoft.com/office/drawing/2014/main" id="{3C6366F7-8EF0-1AD2-B87F-81050CD15A03}"/>
              </a:ext>
            </a:extLst>
          </p:cNvPr>
          <p:cNvSpPr/>
          <p:nvPr/>
        </p:nvSpPr>
        <p:spPr>
          <a:xfrm>
            <a:off x="8342023" y="1590497"/>
            <a:ext cx="335744" cy="317241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5F4BA5B-1D3C-5727-15F4-ECE35F50BEE7}"/>
              </a:ext>
            </a:extLst>
          </p:cNvPr>
          <p:cNvSpPr txBox="1"/>
          <p:nvPr/>
        </p:nvSpPr>
        <p:spPr>
          <a:xfrm>
            <a:off x="8131121" y="190095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12/23</a:t>
            </a:r>
          </a:p>
        </p:txBody>
      </p:sp>
      <p:sp>
        <p:nvSpPr>
          <p:cNvPr id="24" name="Flussdiagramm: Verzweigung 23">
            <a:extLst>
              <a:ext uri="{FF2B5EF4-FFF2-40B4-BE49-F238E27FC236}">
                <a16:creationId xmlns:a16="http://schemas.microsoft.com/office/drawing/2014/main" id="{275FFCC9-EC2C-CD80-C684-69AE3BD618C5}"/>
              </a:ext>
            </a:extLst>
          </p:cNvPr>
          <p:cNvSpPr/>
          <p:nvPr/>
        </p:nvSpPr>
        <p:spPr>
          <a:xfrm>
            <a:off x="11066032" y="1590497"/>
            <a:ext cx="335744" cy="31724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ECBD3E-436F-68FB-04E9-40AF317D5AE6}"/>
              </a:ext>
            </a:extLst>
          </p:cNvPr>
          <p:cNvSpPr txBox="1"/>
          <p:nvPr/>
        </p:nvSpPr>
        <p:spPr>
          <a:xfrm>
            <a:off x="10862648" y="190095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05/24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0087560-602C-AA1B-AF13-FB2757BEF36B}"/>
              </a:ext>
            </a:extLst>
          </p:cNvPr>
          <p:cNvCxnSpPr/>
          <p:nvPr/>
        </p:nvCxnSpPr>
        <p:spPr>
          <a:xfrm>
            <a:off x="2945924" y="1382990"/>
            <a:ext cx="0" cy="21089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54BBC8-4158-AA4A-0707-A22F2D3F0485}"/>
              </a:ext>
            </a:extLst>
          </p:cNvPr>
          <p:cNvCxnSpPr/>
          <p:nvPr/>
        </p:nvCxnSpPr>
        <p:spPr>
          <a:xfrm>
            <a:off x="11234618" y="1391587"/>
            <a:ext cx="0" cy="2108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4C0B6E2-AFEB-8918-EFD0-C3C4EE2E3E2C}"/>
              </a:ext>
            </a:extLst>
          </p:cNvPr>
          <p:cNvCxnSpPr/>
          <p:nvPr/>
        </p:nvCxnSpPr>
        <p:spPr>
          <a:xfrm>
            <a:off x="8521038" y="1379607"/>
            <a:ext cx="0" cy="21089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C085F46-2A61-EDB5-BD40-12A0A2037F57}"/>
              </a:ext>
            </a:extLst>
          </p:cNvPr>
          <p:cNvCxnSpPr/>
          <p:nvPr/>
        </p:nvCxnSpPr>
        <p:spPr>
          <a:xfrm>
            <a:off x="5773100" y="1391587"/>
            <a:ext cx="0" cy="21089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FA7C1BA6-13AF-DDD7-DC51-E95AA3A4F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895591"/>
              </p:ext>
            </p:extLst>
          </p:nvPr>
        </p:nvGraphicFramePr>
        <p:xfrm>
          <a:off x="497955" y="2270283"/>
          <a:ext cx="11112046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409">
                  <a:extLst>
                    <a:ext uri="{9D8B030D-6E8A-4147-A177-3AD203B41FA5}">
                      <a16:colId xmlns:a16="http://schemas.microsoft.com/office/drawing/2014/main" val="1408840095"/>
                    </a:ext>
                  </a:extLst>
                </a:gridCol>
                <a:gridCol w="5877199">
                  <a:extLst>
                    <a:ext uri="{9D8B030D-6E8A-4147-A177-3AD203B41FA5}">
                      <a16:colId xmlns:a16="http://schemas.microsoft.com/office/drawing/2014/main" val="1042534037"/>
                    </a:ext>
                  </a:extLst>
                </a:gridCol>
                <a:gridCol w="1191556">
                  <a:extLst>
                    <a:ext uri="{9D8B030D-6E8A-4147-A177-3AD203B41FA5}">
                      <a16:colId xmlns:a16="http://schemas.microsoft.com/office/drawing/2014/main" val="3433856917"/>
                    </a:ext>
                  </a:extLst>
                </a:gridCol>
                <a:gridCol w="1022840">
                  <a:extLst>
                    <a:ext uri="{9D8B030D-6E8A-4147-A177-3AD203B41FA5}">
                      <a16:colId xmlns:a16="http://schemas.microsoft.com/office/drawing/2014/main" val="3361827223"/>
                    </a:ext>
                  </a:extLst>
                </a:gridCol>
                <a:gridCol w="798042">
                  <a:extLst>
                    <a:ext uri="{9D8B030D-6E8A-4147-A177-3AD203B41FA5}">
                      <a16:colId xmlns:a16="http://schemas.microsoft.com/office/drawing/2014/main" val="3803490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Erläuterung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Aufwand (Tage)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Meilenstein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1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27395"/>
                  </a:ext>
                </a:extLst>
              </a:tr>
              <a:tr h="216919">
                <a:tc>
                  <a:txBody>
                    <a:bodyPr/>
                    <a:lstStyle/>
                    <a:p>
                      <a:r>
                        <a:rPr lang="de-DE" sz="1000" dirty="0"/>
                        <a:t>Anwenderhilfe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veröffentlichen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4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Rufbereitschaft Planung nach </a:t>
                      </a:r>
                      <a:r>
                        <a:rPr lang="de-DE" sz="1000" dirty="0" err="1"/>
                        <a:t>go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life</a:t>
                      </a:r>
                      <a:endParaRPr lang="de-DE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Regulärer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Ongoing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Open</a:t>
                      </a:r>
                    </a:p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90877"/>
                  </a:ext>
                </a:extLst>
              </a:tr>
              <a:tr h="223446">
                <a:tc>
                  <a:txBody>
                    <a:bodyPr/>
                    <a:lstStyle/>
                    <a:p>
                      <a:r>
                        <a:rPr lang="de-DE" sz="1000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00" dirty="0"/>
                        <a:t>Werbung für die Nutzung </a:t>
                      </a:r>
                      <a:r>
                        <a:rPr lang="de-DE" sz="1000" dirty="0" err="1"/>
                        <a:t>ChatGPT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Phase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74584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1" dirty="0"/>
                        <a:t>Summe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3 + laufende Aufwendungen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23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31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3BD9B49F-0407-492D-84BA-0F24074711A4}" vid="{40906B05-A42C-49C4-803B-D3A93722C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518</Words>
  <Application>Microsoft Office PowerPoint</Application>
  <PresentationFormat>Breitbild</PresentationFormat>
  <Paragraphs>218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Friedrich</dc:creator>
  <cp:lastModifiedBy>Thomas Friedrich</cp:lastModifiedBy>
  <cp:revision>12</cp:revision>
  <dcterms:created xsi:type="dcterms:W3CDTF">2023-10-12T12:04:07Z</dcterms:created>
  <dcterms:modified xsi:type="dcterms:W3CDTF">2023-10-13T10:51:46Z</dcterms:modified>
</cp:coreProperties>
</file>