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88" r:id="rId3"/>
    <p:sldId id="257" r:id="rId4"/>
    <p:sldId id="258" r:id="rId5"/>
    <p:sldId id="289" r:id="rId6"/>
    <p:sldId id="259" r:id="rId7"/>
    <p:sldId id="290" r:id="rId8"/>
    <p:sldId id="291" r:id="rId9"/>
    <p:sldId id="260" r:id="rId10"/>
    <p:sldId id="261" r:id="rId11"/>
    <p:sldId id="262" r:id="rId12"/>
    <p:sldId id="292" r:id="rId13"/>
    <p:sldId id="264" r:id="rId14"/>
    <p:sldId id="265" r:id="rId15"/>
    <p:sldId id="266" r:id="rId16"/>
    <p:sldId id="267" r:id="rId17"/>
    <p:sldId id="293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6" r:id="rId33"/>
    <p:sldId id="282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DC77D5-1B79-4FA4-A105-B45A4A4A4640}">
          <p14:sldIdLst>
            <p14:sldId id="256"/>
            <p14:sldId id="288"/>
            <p14:sldId id="257"/>
            <p14:sldId id="258"/>
            <p14:sldId id="289"/>
            <p14:sldId id="259"/>
            <p14:sldId id="290"/>
            <p14:sldId id="291"/>
            <p14:sldId id="260"/>
          </p14:sldIdLst>
        </p14:section>
        <p14:section name="Untitled Section" id="{493FAA2C-E2D8-4C3C-A3FA-865B12D94DED}">
          <p14:sldIdLst>
            <p14:sldId id="261"/>
            <p14:sldId id="262"/>
            <p14:sldId id="292"/>
            <p14:sldId id="264"/>
            <p14:sldId id="265"/>
            <p14:sldId id="266"/>
            <p14:sldId id="267"/>
            <p14:sldId id="293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6"/>
            <p14:sldId id="282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51F08-B5D1-4FE4-9FAD-848CD6A972E5}" type="datetimeFigureOut">
              <a:rPr lang="bg-BG" smtClean="0"/>
              <a:pPr/>
              <a:t>31.1.2018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15E11-320C-4844-AC16-CAB7DD2F30CA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547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15E11-320C-4844-AC16-CAB7DD2F30CA}" type="slidenum">
              <a:rPr lang="bg-BG" smtClean="0"/>
              <a:pPr/>
              <a:t>22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31.1.2018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31.1.2018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634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31.1.2018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930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31.1.2018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18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31.1.2018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93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31.1.2018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789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31.1.2018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405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31.1.2018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991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31.1.2018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219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7EFFDF-CBE5-4FDB-B08D-503A89748AE9}" type="datetimeFigureOut">
              <a:rPr lang="bg-BG" smtClean="0"/>
              <a:pPr/>
              <a:t>31.1.2018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082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31.1.2018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594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7EFFDF-CBE5-4FDB-B08D-503A89748AE9}" type="datetimeFigureOut">
              <a:rPr lang="bg-BG" smtClean="0"/>
              <a:pPr/>
              <a:t>31.1.2018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34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g-BG" dirty="0" smtClean="0"/>
              <a:t>Методи</a:t>
            </a:r>
            <a:r>
              <a:rPr lang="en-US" dirty="0" smtClean="0"/>
              <a:t>. </a:t>
            </a:r>
            <a:r>
              <a:rPr lang="bg-BG" dirty="0"/>
              <a:t>Дебъгване и </a:t>
            </a:r>
            <a:br>
              <a:rPr lang="bg-BG" dirty="0"/>
            </a:br>
            <a:r>
              <a:rPr lang="bg-BG" dirty="0"/>
              <a:t>проследяване на кода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11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Извикване на метод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11040" cy="4023360"/>
          </a:xfrm>
        </p:spPr>
        <p:txBody>
          <a:bodyPr/>
          <a:lstStyle/>
          <a:p>
            <a:r>
              <a:rPr lang="bg-BG" dirty="0" smtClean="0"/>
              <a:t>Метод може да бъде извикан от</a:t>
            </a:r>
            <a:r>
              <a:rPr lang="en-US" dirty="0" smtClean="0"/>
              <a:t>:</a:t>
            </a:r>
          </a:p>
          <a:p>
            <a:pPr lvl="1"/>
            <a:r>
              <a:rPr lang="bg-BG" dirty="0" smtClean="0"/>
              <a:t>Главният метод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      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PrintHeader()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Собственото си тяло </a:t>
            </a:r>
            <a:r>
              <a:rPr lang="en-US" dirty="0" smtClean="0"/>
              <a:t>– </a:t>
            </a:r>
            <a:r>
              <a:rPr lang="bg-BG" dirty="0" smtClean="0"/>
              <a:t>Рекурсия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6371" y="5107318"/>
            <a:ext cx="6394624" cy="15235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25056" y="2206752"/>
            <a:ext cx="398678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bg-BG" dirty="0" smtClean="0"/>
              <a:t>Някой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друг метод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PrintReceipt()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PrintHeader()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PrintFooter()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8248" y="5182048"/>
            <a:ext cx="4029364" cy="95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Crash()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Crash();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Празна касова бележка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 се напише метод, който печата празна касова бележка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16992" y="2328672"/>
            <a:ext cx="11314176" cy="3722481"/>
            <a:chOff x="756976" y="1967772"/>
            <a:chExt cx="9985636" cy="417102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60412" y="2209800"/>
              <a:ext cx="2746636" cy="7461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Горна част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494212" y="1967772"/>
              <a:ext cx="6248400" cy="13065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CASH RECEIPT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------------------------------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3808412" y="2365342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60412" y="3575115"/>
              <a:ext cx="2746636" cy="7461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Средна част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493434" y="4781953"/>
              <a:ext cx="6227657" cy="13568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------------------------------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© SoftUni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804976" y="5112133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756976" y="4953000"/>
              <a:ext cx="2746636" cy="7461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Долна част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15"/>
            <p:cNvSpPr/>
            <p:nvPr/>
          </p:nvSpPr>
          <p:spPr>
            <a:xfrm>
              <a:off x="3808412" y="3730657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514955" y="3353267"/>
              <a:ext cx="6227657" cy="13065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Charged to____________________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Received 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by___________________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Празна касова бележка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50237"/>
            <a:ext cx="10058400" cy="4023360"/>
          </a:xfrm>
        </p:spPr>
        <p:txBody>
          <a:bodyPr>
            <a:normAutofit/>
          </a:bodyPr>
          <a:lstStyle/>
          <a:p>
            <a:r>
              <a:rPr lang="bg-BG" sz="3200" dirty="0"/>
              <a:t>Създайте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3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метода</a:t>
            </a:r>
            <a:r>
              <a:rPr lang="en-US" sz="3200" dirty="0"/>
              <a:t> </a:t>
            </a:r>
            <a:r>
              <a:rPr lang="bg-BG" sz="3200" dirty="0"/>
              <a:t>за печат на секциите</a:t>
            </a:r>
            <a:r>
              <a:rPr lang="en-US" sz="3200" dirty="0"/>
              <a:t> (header + body + footer)</a:t>
            </a:r>
          </a:p>
          <a:p>
            <a:pPr lvl="1"/>
            <a:r>
              <a:rPr lang="bg-BG" dirty="0"/>
              <a:t>Копирайте съдържанието от слайда</a:t>
            </a:r>
            <a:endParaRPr lang="en-US" dirty="0"/>
          </a:p>
          <a:p>
            <a:pPr lvl="1"/>
            <a:r>
              <a:rPr lang="bg-BG" dirty="0"/>
              <a:t>За знака за копирайт използвайте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Unicode</a:t>
            </a:r>
            <a:r>
              <a:rPr lang="en-US" dirty="0"/>
              <a:t>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\u00A9</a:t>
            </a:r>
            <a:r>
              <a:rPr lang="en-US" dirty="0"/>
              <a:t>"</a:t>
            </a:r>
          </a:p>
          <a:p>
            <a:r>
              <a:rPr lang="bg-BG" sz="3200" dirty="0"/>
              <a:t>Създайте метод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PrintReceipt()</a:t>
            </a:r>
            <a:r>
              <a:rPr lang="bg-BG" sz="3200" b="1" noProof="1">
                <a:latin typeface="Consolas" panose="020B0609020204030204" pitchFamily="49" charset="0"/>
              </a:rPr>
              <a:t>,</a:t>
            </a:r>
            <a:r>
              <a:rPr lang="en-US" sz="3200" dirty="0"/>
              <a:t> </a:t>
            </a:r>
            <a:r>
              <a:rPr lang="bg-BG" sz="3200" dirty="0"/>
              <a:t>извикващ тези 3 метода</a:t>
            </a:r>
            <a:r>
              <a:rPr lang="en-US" sz="3200" dirty="0"/>
              <a:t>:</a:t>
            </a:r>
          </a:p>
          <a:p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4904" y="4562402"/>
            <a:ext cx="5105400" cy="2104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PrintBody();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PrintFooter();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104" y="4557630"/>
            <a:ext cx="4188576" cy="211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76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Методи с параметри</a:t>
            </a:r>
            <a:r>
              <a:rPr lang="en-US" dirty="0" smtClean="0"/>
              <a:t>. </a:t>
            </a:r>
            <a:r>
              <a:rPr lang="bg-BG" dirty="0" smtClean="0"/>
              <a:t>Използване на параметри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1943270"/>
            <a:ext cx="5303520" cy="4023360"/>
          </a:xfrm>
        </p:spPr>
        <p:txBody>
          <a:bodyPr>
            <a:normAutofit fontScale="40000" lnSpcReduction="20000"/>
          </a:bodyPr>
          <a:lstStyle/>
          <a:p>
            <a:r>
              <a:rPr lang="bg-BG" sz="4800" dirty="0" smtClean="0">
                <a:solidFill>
                  <a:schemeClr val="tx2">
                    <a:lumMod val="75000"/>
                  </a:schemeClr>
                </a:solidFill>
              </a:rPr>
              <a:t>Параметрите</a:t>
            </a:r>
            <a:r>
              <a:rPr lang="en-US" sz="4800" dirty="0" smtClean="0"/>
              <a:t> </a:t>
            </a:r>
            <a:r>
              <a:rPr lang="bg-BG" sz="4800" dirty="0" smtClean="0"/>
              <a:t>могат да бъдат </a:t>
            </a:r>
            <a:r>
              <a:rPr lang="bg-BG" sz="4800" dirty="0" smtClean="0">
                <a:solidFill>
                  <a:schemeClr val="tx2">
                    <a:lumMod val="75000"/>
                  </a:schemeClr>
                </a:solidFill>
              </a:rPr>
              <a:t>всеки тип данни</a:t>
            </a:r>
            <a:endParaRPr lang="en-US" sz="4800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PrintNumbers</a:t>
            </a:r>
            <a:r>
              <a:rPr lang="en-US" sz="4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4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start</a:t>
            </a:r>
            <a:r>
              <a:rPr lang="en-US" sz="4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4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end</a:t>
            </a:r>
            <a:r>
              <a:rPr lang="en-US" sz="4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start; i &lt;= end; i++)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Console.Write("{0} ", i);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dirty="0"/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6173660" y="2168194"/>
            <a:ext cx="3200400" cy="1012172"/>
          </a:xfrm>
          <a:prstGeom prst="wedgeRoundRectCallout">
            <a:avLst>
              <a:gd name="adj1" fmla="val -197703"/>
              <a:gd name="adj2" fmla="val 15032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Деклариране на </a:t>
            </a:r>
            <a:r>
              <a:rPr lang="en-US" sz="25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5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start </a:t>
            </a:r>
            <a:r>
              <a:rPr lang="bg-BG" sz="25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 </a:t>
            </a:r>
            <a:r>
              <a:rPr lang="en-US" sz="25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5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end</a:t>
            </a:r>
            <a:endParaRPr lang="en-US" sz="25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5481764" y="3427265"/>
            <a:ext cx="3839504" cy="1012172"/>
          </a:xfrm>
          <a:prstGeom prst="wedgeRoundRectCallout">
            <a:avLst>
              <a:gd name="adj1" fmla="val -70921"/>
              <a:gd name="adj2" fmla="val -12742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Няколко параметъра, разделени със запетайка</a:t>
            </a:r>
            <a:endParaRPr lang="en-US" sz="25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0928" y="4535424"/>
            <a:ext cx="4267200" cy="238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Извикване на метод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конкретни стойности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PrintNumbers(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763000" y="4658677"/>
            <a:ext cx="3429000" cy="1012172"/>
          </a:xfrm>
          <a:prstGeom prst="wedgeRoundRectCallout">
            <a:avLst>
              <a:gd name="adj1" fmla="val -62835"/>
              <a:gd name="adj2" fmla="val 58152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Подаване на конкретни стойности</a:t>
            </a:r>
            <a:endParaRPr lang="en-US" sz="25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Използване на параметри </a:t>
            </a:r>
            <a:r>
              <a:rPr lang="en-US" dirty="0" smtClean="0"/>
              <a:t>(2)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Можем да подаваме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нула</a:t>
            </a:r>
            <a:r>
              <a:rPr lang="en-US" dirty="0" smtClean="0"/>
              <a:t> </a:t>
            </a: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параметъра</a:t>
            </a:r>
            <a:endParaRPr lang="en-US" dirty="0" smtClean="0"/>
          </a:p>
          <a:p>
            <a:r>
              <a:rPr lang="bg-BG" dirty="0" smtClean="0"/>
              <a:t>Параметрите могат да бъдат от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различни типове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Всеки параметър има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PrintStudent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Console.Write("Student: {0}; Age: {1}, Grade: {2}",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7388581" y="1094115"/>
            <a:ext cx="3429000" cy="1012172"/>
          </a:xfrm>
          <a:prstGeom prst="wedgeRoundRectCallout">
            <a:avLst>
              <a:gd name="adj1" fmla="val -101919"/>
              <a:gd name="adj2" fmla="val 160444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Няколко параметъра от различни типове</a:t>
            </a:r>
            <a:endParaRPr lang="en-US" sz="25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8894293" y="2263476"/>
            <a:ext cx="2995598" cy="586523"/>
          </a:xfrm>
          <a:prstGeom prst="wedgeRoundRectCallout">
            <a:avLst>
              <a:gd name="adj1" fmla="val -73964"/>
              <a:gd name="adj2" fmla="val 123726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Тип на параметъра</a:t>
            </a:r>
            <a:endParaRPr lang="en-US" sz="25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688004" y="4050557"/>
            <a:ext cx="2315941" cy="1012172"/>
          </a:xfrm>
          <a:prstGeom prst="wedgeRoundRectCallout">
            <a:avLst>
              <a:gd name="adj1" fmla="val -75077"/>
              <a:gd name="adj2" fmla="val -103072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Име на параметъра</a:t>
            </a:r>
            <a:endParaRPr lang="en-US" sz="25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Знак на цяло число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 се създаде метод, който печата знака на цяло число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76692" y="2484120"/>
            <a:ext cx="8062800" cy="2982780"/>
            <a:chOff x="1903412" y="2362200"/>
            <a:chExt cx="8062800" cy="298278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03412" y="2362200"/>
              <a:ext cx="91440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808412" y="2362200"/>
              <a:ext cx="615780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The number 2 is positive.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3119176" y="2517742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903412" y="3509343"/>
              <a:ext cx="91440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-5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808411" y="4606201"/>
              <a:ext cx="6157799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The number 0 is zero.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119176" y="4812028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903412" y="4652895"/>
              <a:ext cx="91440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" name="Right Arrow 15"/>
            <p:cNvSpPr/>
            <p:nvPr/>
          </p:nvSpPr>
          <p:spPr>
            <a:xfrm>
              <a:off x="3119176" y="3664885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833200" y="3509343"/>
              <a:ext cx="6133011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The number -5 is negative.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Знак на цяло число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PrintSign(int number)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if (number &gt;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Console.WriteLine("The number {0} is positive",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else if (number &lt;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Console.WriteLine("The number {0} </a:t>
            </a:r>
            <a:r>
              <a:rPr lang="en-GB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is </a:t>
            </a: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negative.",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Console.WriteLine("The number {0} is zero.",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Незадължителни параметри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32720" cy="4489752"/>
          </a:xfrm>
        </p:spPr>
        <p:txBody>
          <a:bodyPr>
            <a:normAutofit fontScale="92500" lnSpcReduction="10000"/>
          </a:bodyPr>
          <a:lstStyle/>
          <a:p>
            <a:r>
              <a:rPr lang="ru-RU" sz="2300" dirty="0"/>
              <a:t>Езикът C# поддържа използването на незадължителни параметри. Те позволяват пропускането на параметри при извикването на метода. Декларирането им става чрез осигуряване на стойност по подразбиране в описанието на съответния параметър</a:t>
            </a:r>
            <a:r>
              <a:rPr lang="ru-RU" sz="2300" dirty="0" smtClean="0"/>
              <a:t>.</a:t>
            </a:r>
          </a:p>
          <a:p>
            <a:endParaRPr lang="ru-RU" sz="2300" dirty="0" smtClean="0"/>
          </a:p>
          <a:p>
            <a:endParaRPr lang="ru-RU" sz="2300" dirty="0"/>
          </a:p>
          <a:p>
            <a:endParaRPr lang="ru-RU" sz="2300" dirty="0" smtClean="0"/>
          </a:p>
          <a:p>
            <a:r>
              <a:rPr lang="ru-RU" sz="2300" dirty="0" smtClean="0"/>
              <a:t>Следващият </a:t>
            </a:r>
            <a:r>
              <a:rPr lang="ru-RU" sz="2300" dirty="0"/>
              <a:t>пример онагледява употребата на незадължителните параметри</a:t>
            </a:r>
            <a:r>
              <a:rPr lang="ru-RU" sz="2300" dirty="0" smtClean="0"/>
              <a:t>:</a:t>
            </a:r>
          </a:p>
          <a:p>
            <a:endParaRPr lang="ru-RU" sz="2300" dirty="0"/>
          </a:p>
          <a:p>
            <a:endParaRPr lang="ru-RU" sz="2300" dirty="0" smtClean="0"/>
          </a:p>
          <a:p>
            <a:endParaRPr lang="ru-RU" sz="2300" dirty="0"/>
          </a:p>
          <a:p>
            <a:r>
              <a:rPr lang="ru-RU" sz="2300" dirty="0" smtClean="0"/>
              <a:t>Показаният </a:t>
            </a:r>
            <a:r>
              <a:rPr lang="ru-RU" sz="2300" dirty="0"/>
              <a:t>метод PrintNumbers може да бъде извикан по няколко начина:</a:t>
            </a:r>
          </a:p>
          <a:p>
            <a:endParaRPr lang="bg-BG" dirty="0"/>
          </a:p>
        </p:txBody>
      </p:sp>
      <p:pic>
        <p:nvPicPr>
          <p:cNvPr id="5122" name="Picture 2" descr="https://csharp-book.softuni.bg/assets/chapter-10-images/07.Optional-parameters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581" y="2825982"/>
            <a:ext cx="4968870" cy="110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csharp-book.softuni.bg/assets/chapter-10-images/07.Optional-parameters-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901" y="4432181"/>
            <a:ext cx="317182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426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Принтиране на триъгълник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 се създаде метод, който принтира триъгълник, както е показано в примерите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2412" y="2202659"/>
            <a:ext cx="8534400" cy="3535941"/>
            <a:chOff x="1522412" y="2202659"/>
            <a:chExt cx="8534400" cy="353594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503612" y="2676636"/>
              <a:ext cx="1447800" cy="25879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1 2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1 2 3 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1 2 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264611" y="2202659"/>
              <a:ext cx="1792201" cy="35359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1 2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1 2 3 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1 2 3 4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1 2 3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1 2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522412" y="3625197"/>
              <a:ext cx="91440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12"/>
            <p:cNvSpPr/>
            <p:nvPr/>
          </p:nvSpPr>
          <p:spPr>
            <a:xfrm>
              <a:off x="2741612" y="3780131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283411" y="3625197"/>
              <a:ext cx="91440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7502611" y="3780131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Принтиране на триъгълник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Създайте метод, който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принтира един ред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 smtClean="0"/>
              <a:t> </a:t>
            </a:r>
            <a:r>
              <a:rPr lang="bg-BG" dirty="0" smtClean="0"/>
              <a:t>състоящ се от числа в диапазон от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определено начало </a:t>
            </a:r>
            <a:r>
              <a:rPr lang="bg-BG" dirty="0" smtClean="0"/>
              <a:t>до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определен край</a:t>
            </a:r>
            <a:r>
              <a:rPr lang="en-US" dirty="0" smtClean="0"/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PrintLine(int start, int end)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for (int i = start; i &lt;= end;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Console.Write(i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b="1" noProof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Какво е "метод</a:t>
            </a:r>
            <a:r>
              <a:rPr lang="bg-BG" b="1" dirty="0" smtClean="0"/>
              <a:t>"?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Всяко едно парче код, което изпълнява дадена функционалност и което сме отделили логически, може да изземе функционалността на метода. Точно това представляват </a:t>
            </a:r>
            <a:r>
              <a:rPr lang="ru-RU" b="1" dirty="0"/>
              <a:t>методите – парчета код, които са именувани</a:t>
            </a:r>
            <a:r>
              <a:rPr lang="ru-RU" dirty="0"/>
              <a:t> от нас по определен начин и които могат да бъдат </a:t>
            </a:r>
            <a:r>
              <a:rPr lang="ru-RU" b="1" dirty="0"/>
              <a:t>извикани</a:t>
            </a:r>
            <a:r>
              <a:rPr lang="ru-RU" dirty="0"/>
              <a:t> толкова пъти, колкото имаме нужда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Един метод може да бъде извикан толкова пъти, колкото ние преценим, че ни е нужно за решаване на даден проблем. Това ни </a:t>
            </a:r>
            <a:r>
              <a:rPr lang="ru-RU" b="1" dirty="0"/>
              <a:t>спестява</a:t>
            </a:r>
            <a:r>
              <a:rPr lang="ru-RU" dirty="0"/>
              <a:t> повторението на един и същи код няколко пъти, както и </a:t>
            </a:r>
            <a:r>
              <a:rPr lang="ru-RU" b="1" dirty="0"/>
              <a:t>намалява</a:t>
            </a:r>
            <a:r>
              <a:rPr lang="ru-RU" dirty="0"/>
              <a:t> възможността да пропуснем грешка при евентуална корекция на въпросния код.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1828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Принтиране на триъгълник </a:t>
            </a:r>
            <a:r>
              <a:rPr lang="en-GB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Създайте метод, който принтира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първата </a:t>
            </a:r>
            <a:r>
              <a:rPr lang="bg-BG" dirty="0" smtClean="0"/>
              <a:t>и после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втората </a:t>
            </a:r>
            <a:r>
              <a:rPr lang="bg-BG" dirty="0" smtClean="0"/>
              <a:t>половина на триъгълника</a:t>
            </a:r>
            <a:r>
              <a:rPr lang="en-US" dirty="0" smtClean="0"/>
              <a:t>: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PrintTriangle(int n)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line = 1; line &lt;= n; line++)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PrintLine(1, line);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line = n - 1; line &gt;= 1; line--)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PrintLine(1, line);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8311832" y="2674627"/>
            <a:ext cx="2275657" cy="978316"/>
          </a:xfrm>
          <a:prstGeom prst="wedgeRoundRectCallout">
            <a:avLst>
              <a:gd name="adj1" fmla="val -165817"/>
              <a:gd name="adj2" fmla="val -845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с </a:t>
            </a:r>
            <a:r>
              <a:rPr lang="bg-BG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параметър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Рисуване на запълнен квадрат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Нарисувайте на конзолата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запълнен квадрат </a:t>
            </a:r>
            <a:r>
              <a:rPr lang="ru-RU" dirty="0" smtClean="0"/>
              <a:t>със страна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ru-RU" dirty="0" smtClean="0"/>
              <a:t>, както е показно в примера</a:t>
            </a:r>
            <a:r>
              <a:rPr lang="en-US" sz="1800" dirty="0" smtClean="0"/>
              <a:t>: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6304" y="2511747"/>
            <a:ext cx="5354181" cy="36848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PrintHeaderRow(int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Console.WriteLine(</a:t>
            </a:r>
            <a:endParaRPr lang="bg-BG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string('-', 2 * n));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PrintMiddleRow(int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Console.Write('-');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Console.Write("\\/");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Console.WriteLine('-');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5608227" y="2175424"/>
            <a:ext cx="2275657" cy="978316"/>
          </a:xfrm>
          <a:prstGeom prst="wedgeRoundRectCallout">
            <a:avLst>
              <a:gd name="adj1" fmla="val -64323"/>
              <a:gd name="adj2" fmla="val -7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с </a:t>
            </a:r>
            <a:r>
              <a:rPr lang="bg-BG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параметър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63476" y="3754450"/>
            <a:ext cx="54102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n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PrintHeaderRow(n);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n - 2;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PrintMiddleRow(n);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PrintHeaderRow(n);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29472" y="2176653"/>
            <a:ext cx="2654060" cy="1274699"/>
            <a:chOff x="7227326" y="1883637"/>
            <a:chExt cx="3134286" cy="147345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227326" y="2365494"/>
              <a:ext cx="609600" cy="5849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609012" y="1883637"/>
              <a:ext cx="1752600" cy="147345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36000" rIns="108000" bIns="36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8008017" y="2487181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Типове на връщаната от метода стойност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Тип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cs typeface="Consolas" pitchFamily="49" charset="0"/>
              </a:rPr>
              <a:t> – </a:t>
            </a:r>
            <a:r>
              <a:rPr lang="bg-BG" dirty="0" smtClean="0"/>
              <a:t>не връща никаква стойност </a:t>
            </a:r>
            <a:r>
              <a:rPr lang="en-US" dirty="0" smtClean="0"/>
              <a:t>(</a:t>
            </a:r>
            <a:r>
              <a:rPr lang="bg-BG" dirty="0" smtClean="0"/>
              <a:t>само изпълнява кода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bg-BG" dirty="0" smtClean="0"/>
              <a:t>Други типове </a:t>
            </a:r>
            <a:r>
              <a:rPr lang="en-US" dirty="0" smtClean="0"/>
              <a:t>– </a:t>
            </a:r>
            <a:r>
              <a:rPr lang="bg-BG" dirty="0" smtClean="0"/>
              <a:t>връщат стойност от</a:t>
            </a:r>
            <a:r>
              <a:rPr lang="en-US" dirty="0" smtClean="0"/>
              <a:t> </a:t>
            </a:r>
            <a:r>
              <a:rPr lang="bg-BG" dirty="0" smtClean="0"/>
              <a:t>тип,съвместим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типа </a:t>
            </a:r>
            <a:r>
              <a:rPr lang="bg-BG" dirty="0" smtClean="0"/>
              <a:t>на метода</a:t>
            </a:r>
            <a:endParaRPr lang="en-US" dirty="0" smtClean="0"/>
          </a:p>
          <a:p>
            <a:endParaRPr lang="bg-BG" dirty="0" smtClean="0"/>
          </a:p>
          <a:p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32570" y="2197608"/>
            <a:ext cx="10363198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static void AddOne(int n) </a:t>
            </a:r>
          </a:p>
          <a:p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n += 1;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Console.WriteLine(n);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1610" y="4642104"/>
            <a:ext cx="10363198" cy="1572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static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PlusOne(int n) </a:t>
            </a:r>
          </a:p>
          <a:p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2200" dirty="0">
                <a:solidFill>
                  <a:schemeClr val="tx1"/>
                </a:solidFill>
              </a:rPr>
              <a:t> n + 1;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920676" y="2871774"/>
            <a:ext cx="2743200" cy="874218"/>
          </a:xfrm>
          <a:prstGeom prst="wedgeRoundRectCallout">
            <a:avLst>
              <a:gd name="adj1" fmla="val -80164"/>
              <a:gd name="adj2" fmla="val 262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Няма оператор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280596" y="4975685"/>
            <a:ext cx="2965286" cy="978316"/>
          </a:xfrm>
          <a:prstGeom prst="wedgeRoundRectCallout">
            <a:avLst>
              <a:gd name="adj1" fmla="val -99598"/>
              <a:gd name="adj2" fmla="val 181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bg-BG" sz="2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със стойност </a:t>
            </a:r>
            <a:r>
              <a:rPr lang="en-US" sz="2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</a:rPr>
              <a:t>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6689"/>
          </a:xfrm>
        </p:spPr>
        <p:txBody>
          <a:bodyPr/>
          <a:lstStyle/>
          <a:p>
            <a:r>
              <a:rPr lang="bg-BG" dirty="0"/>
              <a:t>Ключовата дума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</a:t>
            </a:r>
            <a:r>
              <a:rPr lang="bg-BG" dirty="0"/>
              <a:t>прекъсва изпълнението на метода</a:t>
            </a:r>
            <a:endParaRPr lang="en-US" dirty="0"/>
          </a:p>
          <a:p>
            <a:r>
              <a:rPr lang="bg-BG" dirty="0"/>
              <a:t>Връща указаната стойност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bg-BG" dirty="0" smtClean="0"/>
              <a:t>методите могат да бъдат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спрени</a:t>
            </a:r>
            <a:r>
              <a:rPr lang="en-US" dirty="0" smtClean="0"/>
              <a:t> </a:t>
            </a:r>
            <a:r>
              <a:rPr lang="bg-BG" dirty="0" smtClean="0"/>
              <a:t>с използване на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97280" y="2656432"/>
            <a:ext cx="10363198" cy="22494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static string </a:t>
            </a:r>
            <a:r>
              <a:rPr lang="en-US" sz="2200" dirty="0" err="1">
                <a:solidFill>
                  <a:schemeClr val="tx1"/>
                </a:solidFill>
              </a:rPr>
              <a:t>ReadFullName</a:t>
            </a:r>
            <a:r>
              <a:rPr lang="en-US" sz="2200" dirty="0">
                <a:solidFill>
                  <a:schemeClr val="tx1"/>
                </a:solidFill>
              </a:rPr>
              <a:t>() </a:t>
            </a:r>
          </a:p>
          <a:p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string 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tx1"/>
                </a:solidFill>
              </a:rPr>
              <a:t>Console.ReadLine</a:t>
            </a:r>
            <a:r>
              <a:rPr lang="en-US" sz="2200" dirty="0">
                <a:solidFill>
                  <a:schemeClr val="tx1"/>
                </a:solidFill>
              </a:rPr>
              <a:t>();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string 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tx1"/>
                </a:solidFill>
              </a:rPr>
              <a:t>Console.ReadLine</a:t>
            </a:r>
            <a:r>
              <a:rPr lang="en-US" sz="2200" dirty="0">
                <a:solidFill>
                  <a:schemeClr val="tx1"/>
                </a:solidFill>
              </a:rPr>
              <a:t>();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return 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 + " " + 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97280" y="5546607"/>
            <a:ext cx="10363198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return;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Употреба на връщаната стойност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200" dirty="0" smtClean="0"/>
              <a:t>Стойностите могат да се</a:t>
            </a:r>
            <a:r>
              <a:rPr lang="en-US" sz="3200" dirty="0" smtClean="0"/>
              <a:t>:</a:t>
            </a:r>
          </a:p>
          <a:p>
            <a:pPr lvl="1"/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Присвояват</a:t>
            </a:r>
            <a:r>
              <a:rPr lang="en-US" sz="3000" dirty="0" smtClean="0"/>
              <a:t> </a:t>
            </a:r>
            <a:r>
              <a:rPr lang="bg-BG" sz="3000" dirty="0" smtClean="0"/>
              <a:t>на променлива</a:t>
            </a:r>
            <a:r>
              <a:rPr lang="en-US" sz="3000" dirty="0" smtClean="0"/>
              <a:t>:</a:t>
            </a:r>
          </a:p>
          <a:p>
            <a:pPr lvl="1"/>
            <a:endParaRPr lang="en-US" sz="3000" dirty="0" smtClean="0"/>
          </a:p>
          <a:p>
            <a:pPr lvl="1"/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Използват</a:t>
            </a:r>
            <a:r>
              <a:rPr lang="en-US" sz="3000" dirty="0" smtClean="0"/>
              <a:t> </a:t>
            </a:r>
            <a:r>
              <a:rPr lang="bg-BG" sz="3000" dirty="0" smtClean="0"/>
              <a:t>в изрази</a:t>
            </a:r>
            <a:r>
              <a:rPr lang="en-US" sz="3000" dirty="0" smtClean="0"/>
              <a:t>:</a:t>
            </a:r>
          </a:p>
          <a:p>
            <a:pPr marL="377887" lvl="1" indent="0">
              <a:buNone/>
            </a:pPr>
            <a:endParaRPr lang="en-US" sz="3000" dirty="0" smtClean="0"/>
          </a:p>
          <a:p>
            <a:pPr lvl="1"/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Предават</a:t>
            </a:r>
            <a:r>
              <a:rPr lang="en-US" sz="3000" dirty="0" smtClean="0"/>
              <a:t> </a:t>
            </a:r>
            <a:r>
              <a:rPr lang="bg-BG" sz="3000" dirty="0" smtClean="0"/>
              <a:t>директно на друг метод</a:t>
            </a:r>
            <a:r>
              <a:rPr lang="en-US" sz="3000" dirty="0" smtClean="0"/>
              <a:t>:</a:t>
            </a:r>
          </a:p>
          <a:p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199324" y="2785872"/>
            <a:ext cx="10210800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max = GetMax(5, 10);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62748" y="3760587"/>
            <a:ext cx="10210800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</a:rPr>
              <a:t>decimal total = </a:t>
            </a:r>
            <a:r>
              <a:rPr lang="en-US" dirty="0" err="1">
                <a:solidFill>
                  <a:schemeClr val="tx1"/>
                </a:solidFill>
              </a:rPr>
              <a:t>GetPrice</a:t>
            </a:r>
            <a:r>
              <a:rPr lang="en-US" dirty="0">
                <a:solidFill>
                  <a:schemeClr val="tx1"/>
                </a:solidFill>
              </a:rPr>
              <a:t>() * quantity * 1.20m;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53646" y="4846876"/>
            <a:ext cx="10244286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age = </a:t>
            </a:r>
            <a:r>
              <a:rPr lang="en-US" dirty="0" err="1">
                <a:solidFill>
                  <a:schemeClr val="tx1"/>
                </a:solidFill>
              </a:rPr>
              <a:t>int.Parse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на температури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Превърнете температурата от</a:t>
            </a:r>
            <a:r>
              <a:rPr lang="en-US" dirty="0" smtClean="0"/>
              <a:t> </a:t>
            </a:r>
            <a:r>
              <a:rPr lang="bg-BG" dirty="0" smtClean="0"/>
              <a:t>Фаренхайт в Целзий</a:t>
            </a:r>
            <a:r>
              <a:rPr lang="en-US" dirty="0" smtClean="0"/>
              <a:t>:</a:t>
            </a:r>
            <a:endParaRPr lang="bg-BG" dirty="0" smtClean="0"/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FahrenheitToCelsius(double degrees)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celsius = (degrees - 32) * 5 / 9;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celsius;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Console.Write("Temperature in Fahrenheit: ");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t = Double.Parse(Console.ReadLine());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 = FahrenheitToCelsius(t);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Console.Write("Temperature in Celsius: {0}", t);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Л</a:t>
            </a:r>
            <a:r>
              <a:rPr lang="ru-RU" dirty="0" smtClean="0"/>
              <a:t>ице на триъгълник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 се напише метод, който изчислява лицето на триъгълник по дадени основа и височина и връща стойността му.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06132" y="3075432"/>
            <a:ext cx="9677400" cy="2057400"/>
            <a:chOff x="1293812" y="3429000"/>
            <a:chExt cx="9677400" cy="20574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/>
            <a:srcRect t="10355" b="1618"/>
            <a:stretch/>
          </p:blipFill>
          <p:spPr>
            <a:xfrm>
              <a:off x="1293812" y="3429000"/>
              <a:ext cx="5098116" cy="2057400"/>
            </a:xfrm>
            <a:prstGeom prst="roundRect">
              <a:avLst>
                <a:gd name="adj" fmla="val 2217"/>
              </a:avLst>
            </a:prstGeom>
          </p:spPr>
        </p:pic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7237412" y="4057782"/>
              <a:ext cx="1295400" cy="895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200" dirty="0">
                  <a:solidFill>
                    <a:schemeClr val="tx1"/>
                  </a:solidFill>
                </a:rPr>
                <a:t>b = 3</a:t>
              </a:r>
            </a:p>
            <a:p>
              <a:r>
                <a:rPr lang="en-US" sz="2200" dirty="0" err="1">
                  <a:solidFill>
                    <a:schemeClr val="tx1"/>
                  </a:solidFill>
                </a:rPr>
                <a:t>h</a:t>
              </a:r>
              <a:r>
                <a:rPr lang="en-US" sz="2200" baseline="-25000" dirty="0" err="1">
                  <a:solidFill>
                    <a:schemeClr val="tx1"/>
                  </a:solidFill>
                </a:rPr>
                <a:t>b</a:t>
              </a:r>
              <a:r>
                <a:rPr lang="en-US" sz="2200" baseline="-25000" dirty="0">
                  <a:solidFill>
                    <a:schemeClr val="tx1"/>
                  </a:solidFill>
                </a:rPr>
                <a:t> </a:t>
              </a:r>
              <a:r>
                <a:rPr lang="en-US" sz="2200" dirty="0">
                  <a:solidFill>
                    <a:schemeClr val="tx1"/>
                  </a:solidFill>
                </a:rPr>
                <a:t>= 4</a:t>
              </a: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9675812" y="4227059"/>
              <a:ext cx="1295400" cy="5566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200" dirty="0">
                  <a:solidFill>
                    <a:schemeClr val="tx1"/>
                  </a:solidFill>
                </a:rPr>
                <a:t>A = 6</a:t>
              </a:r>
            </a:p>
          </p:txBody>
        </p:sp>
        <p:sp>
          <p:nvSpPr>
            <p:cNvPr id="8" name="Right Arrow 6"/>
            <p:cNvSpPr/>
            <p:nvPr/>
          </p:nvSpPr>
          <p:spPr>
            <a:xfrm>
              <a:off x="8921096" y="4267200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ru-RU" dirty="0" smtClean="0"/>
              <a:t>Лице на триъгълник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Направете метод с два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double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параметъра</a:t>
            </a:r>
            <a:r>
              <a:rPr lang="en-US" dirty="0" smtClean="0"/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double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връщана стойност</a:t>
            </a:r>
            <a:r>
              <a:rPr lang="en-US" dirty="0" smtClean="0"/>
              <a:t>:</a:t>
            </a:r>
            <a:endParaRPr lang="bg-BG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double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GetTriangleArea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(double width, double height)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width * height /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void Main()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double width =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double.Parse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Console.ReadLine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double height =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double.Parse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Console.ReadLine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Console.WriteLine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GetTriangleArea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(width, height));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Степен на число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Да се напише метод, който изчислява и връща резултата от повдигането на число на дадена степен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double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RaiseToPower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(double number,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power)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double result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nn-NO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for (int i = 0; i &lt; power;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result *= number;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result;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65468" y="2577099"/>
            <a:ext cx="8887200" cy="714741"/>
            <a:chOff x="1650812" y="2333259"/>
            <a:chExt cx="8887200" cy="71474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8990012" y="2355915"/>
              <a:ext cx="1548000" cy="66592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81</a:t>
              </a:r>
              <a:endPara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756212" y="2355915"/>
              <a:ext cx="154800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GB" sz="2800" b="1" baseline="300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baseline="30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ight Arrow 12"/>
            <p:cNvSpPr/>
            <p:nvPr/>
          </p:nvSpPr>
          <p:spPr>
            <a:xfrm>
              <a:off x="8422944" y="2498377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884612" y="2333259"/>
              <a:ext cx="1548000" cy="66592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256</a:t>
              </a:r>
              <a:endPara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650812" y="2333259"/>
              <a:ext cx="154800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GB" sz="2800" b="1" baseline="300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  <a:endParaRPr lang="en-US" sz="2800" b="1" baseline="30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ight Arrow 12"/>
            <p:cNvSpPr/>
            <p:nvPr/>
          </p:nvSpPr>
          <p:spPr>
            <a:xfrm>
              <a:off x="3325011" y="2475721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Сигнатура на метода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11" y="1737360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програмирането начинът, по който се идентифицира един метод, е чрез двойката елементи от декларацията му – име на метода и списък от неговите параметри. Тези два елемента определят неговата спецификация, т. нар. сигнатура на метода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/>
              <a:t>този пример сигнатурата на метода е неговото име (Print), както и неговият параметър (string text).</a:t>
            </a:r>
          </a:p>
          <a:p>
            <a:r>
              <a:rPr lang="bg-BG" dirty="0"/>
              <a:t>Когато два метода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 и също име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различна сигнатура</a:t>
            </a:r>
            <a:r>
              <a:rPr lang="en-US" dirty="0"/>
              <a:t>, </a:t>
            </a:r>
            <a:r>
              <a:rPr lang="bg-BG" dirty="0"/>
              <a:t>това се нарича</a:t>
            </a:r>
            <a:r>
              <a:rPr lang="en-US" dirty="0"/>
              <a:t> 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предефиниране</a:t>
            </a:r>
            <a:r>
              <a:rPr lang="bg-BG" dirty="0"/>
              <a:t>“ на метод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7631160" y="3259882"/>
            <a:ext cx="2275657" cy="978316"/>
          </a:xfrm>
          <a:prstGeom prst="wedgeRoundRectCallout">
            <a:avLst>
              <a:gd name="adj1" fmla="val -177715"/>
              <a:gd name="adj2" fmla="val -705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Сигнатура</a:t>
            </a:r>
          </a:p>
          <a:p>
            <a:pPr algn="ctr"/>
            <a:r>
              <a:rPr lang="bg-BG" sz="2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метод</a:t>
            </a:r>
            <a:endParaRPr lang="en-US" sz="28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Прости Методи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ru-RU" b="1" dirty="0"/>
              <a:t>Простите</a:t>
            </a:r>
            <a:r>
              <a:rPr lang="ru-RU" dirty="0"/>
              <a:t> методи отговарят за изпълнението на дадено </a:t>
            </a:r>
            <a:r>
              <a:rPr lang="ru-RU" b="1" dirty="0"/>
              <a:t>действие</a:t>
            </a:r>
            <a:r>
              <a:rPr lang="ru-RU" dirty="0"/>
              <a:t>, което </a:t>
            </a:r>
            <a:r>
              <a:rPr lang="ru-RU" b="1" dirty="0"/>
              <a:t>спомага</a:t>
            </a:r>
            <a:r>
              <a:rPr lang="ru-RU" dirty="0"/>
              <a:t> за решаване на определен проблем. Такива действия могат да бъдат разпечатване на даден низ на конзолата, извършване на някаква проверка, изпълнение на цикъл и други.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Деклариране</a:t>
            </a:r>
            <a:r>
              <a:rPr lang="bg-BG" dirty="0" smtClean="0"/>
              <a:t> на прост метод</a:t>
            </a:r>
            <a:r>
              <a:rPr lang="en-US" dirty="0" smtClean="0"/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Извикване</a:t>
            </a:r>
            <a:r>
              <a:rPr lang="en-US" dirty="0" smtClean="0"/>
              <a:t> </a:t>
            </a:r>
            <a:r>
              <a:rPr lang="bg-BG" dirty="0" smtClean="0"/>
              <a:t>на метода няколко пъти</a:t>
            </a:r>
            <a:r>
              <a:rPr lang="en-US" dirty="0" smtClean="0"/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7353641" y="3076915"/>
            <a:ext cx="2757600" cy="1082443"/>
          </a:xfrm>
          <a:prstGeom prst="wedgeRoundRectCallout">
            <a:avLst>
              <a:gd name="adj1" fmla="val -192557"/>
              <a:gd name="adj2" fmla="val -515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метода: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PrintHeader</a:t>
            </a:r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7126378" y="4754766"/>
            <a:ext cx="3429000" cy="1114328"/>
          </a:xfrm>
          <a:prstGeom prst="wedgeRoundRectCallout">
            <a:avLst>
              <a:gd name="adj1" fmla="val -127496"/>
              <a:gd name="adj2" fmla="val -1084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метода винаги е в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Варианти на методи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Можем да използваме едно име на няколко метода с различни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сигнатури</a:t>
            </a:r>
            <a:r>
              <a:rPr lang="en-US" dirty="0" smtClean="0"/>
              <a:t> (</a:t>
            </a:r>
            <a:r>
              <a:rPr lang="bg-BG" dirty="0" smtClean="0"/>
              <a:t>име и параметри на метод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1248" y="2584704"/>
            <a:ext cx="9998548" cy="3499104"/>
            <a:chOff x="989012" y="2362200"/>
            <a:chExt cx="10448192" cy="409376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89012" y="5195964"/>
              <a:ext cx="10439400" cy="126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eaLnBrk="0" hangingPunct="0">
                <a:lnSpc>
                  <a:spcPts val="2000"/>
                </a:lnSpc>
                <a:spcBef>
                  <a:spcPts val="12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static void Print(string text, int number)</a:t>
              </a: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Console.WriteLine(text + ' ' + number);</a:t>
              </a: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89012" y="3776884"/>
              <a:ext cx="10439400" cy="126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eaLnBrk="0" hangingPunct="0">
                <a:lnSpc>
                  <a:spcPts val="2000"/>
                </a:lnSpc>
                <a:spcBef>
                  <a:spcPts val="12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static void Print(int number)</a:t>
              </a: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Console.WriteLine(number);</a:t>
              </a: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97804" y="2362200"/>
              <a:ext cx="10439400" cy="126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static void Print(string text)</a:t>
              </a: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Console.WriteLine(text);</a:t>
              </a: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8" name="AutoShape 23">
              <a:extLst>
                <a:ext uri="{FF2B5EF4-FFF2-40B4-BE49-F238E27FC236}">
                  <a16:creationId xmlns:a16="http://schemas.microsoft.com/office/drawing/2014/main" id="{3BBB8BD6-659E-42D0-8D90-050D708D9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9675" y="3852586"/>
              <a:ext cx="2640799" cy="1012172"/>
            </a:xfrm>
            <a:prstGeom prst="wedgeRoundRectCallout">
              <a:avLst>
                <a:gd name="adj1" fmla="val -143663"/>
                <a:gd name="adj2" fmla="val -36654"/>
                <a:gd name="adj3" fmla="val 16667"/>
              </a:avLst>
            </a:prstGeom>
            <a:solidFill>
              <a:srgbClr val="663606">
                <a:alpha val="95000"/>
              </a:srgbClr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 tIns="72000" bIns="72000">
              <a:sp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500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Различни сигнатури</a:t>
              </a:r>
            </a:p>
          </p:txBody>
        </p:sp>
      </p:grp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109396" y="3803904"/>
            <a:ext cx="2640799" cy="1012172"/>
          </a:xfrm>
          <a:prstGeom prst="wedgeRoundRectCallout">
            <a:avLst>
              <a:gd name="adj1" fmla="val -134096"/>
              <a:gd name="adj2" fmla="val -150262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Различни сигнатури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097204" y="3791712"/>
            <a:ext cx="2640799" cy="1012172"/>
          </a:xfrm>
          <a:prstGeom prst="wedgeRoundRectCallout">
            <a:avLst>
              <a:gd name="adj1" fmla="val -82388"/>
              <a:gd name="adj2" fmla="val 8582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Различни сигнатури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Сигнатура и тип на връщаната стойност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1587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Типът данни, връщани от метода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 е част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сигнатурата му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Ето един пример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K</a:t>
            </a:r>
            <a:r>
              <a:rPr lang="ru-RU" dirty="0" smtClean="0"/>
              <a:t>омпилаторът не би могъл да прецени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кой от двата метода да изпълни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59318" y="2778906"/>
            <a:ext cx="9334324" cy="2992263"/>
            <a:chOff x="636967" y="2946099"/>
            <a:chExt cx="10439400" cy="290741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36967" y="2946099"/>
              <a:ext cx="10439400" cy="137473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static 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void</a:t>
              </a: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Print(string text)</a:t>
              </a: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Console.WriteLine(text);</a:t>
              </a: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36967" y="4478783"/>
              <a:ext cx="10439400" cy="137473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static 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string</a:t>
              </a: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Print(string text)</a:t>
              </a: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return text;</a:t>
              </a: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Изпълнение на програма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Изпълнението се продължава след извикване на метод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24256" y="2243328"/>
            <a:ext cx="10863072" cy="3828288"/>
            <a:chOff x="83674" y="1752600"/>
            <a:chExt cx="11734788" cy="480738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6925" y="4419600"/>
              <a:ext cx="10650095" cy="21403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36000" rIns="180000" bIns="72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static void PrintLogo()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Console.WriteLine("Company Logo");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Console.WriteLine("http://www.companywebsite.com");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26924" y="1752600"/>
              <a:ext cx="10650095" cy="25780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36000" rIns="144000" bIns="36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static void Main()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Console.WriteLine("before method executes");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PrintLogo();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Console.WriteLine("after method executes");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7" name="AutoShape 23"/>
            <p:cNvSpPr>
              <a:spLocks noChangeArrowheads="1"/>
            </p:cNvSpPr>
            <p:nvPr/>
          </p:nvSpPr>
          <p:spPr bwMode="auto">
            <a:xfrm>
              <a:off x="9068336" y="2362200"/>
              <a:ext cx="2726676" cy="586523"/>
            </a:xfrm>
            <a:prstGeom prst="wedgeRoundRectCallout">
              <a:avLst>
                <a:gd name="adj1" fmla="val -61512"/>
                <a:gd name="adj2" fmla="val -355"/>
                <a:gd name="adj3" fmla="val 16667"/>
              </a:avLst>
            </a:prstGeom>
            <a:solidFill>
              <a:srgbClr val="663606">
                <a:alpha val="95000"/>
              </a:srgbClr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 tIns="72000" bIns="72000">
              <a:sp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Първо изпълнение</a:t>
              </a:r>
              <a:endParaRPr lang="bg-BG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AutoShape 23"/>
            <p:cNvSpPr>
              <a:spLocks noChangeArrowheads="1"/>
            </p:cNvSpPr>
            <p:nvPr/>
          </p:nvSpPr>
          <p:spPr bwMode="auto">
            <a:xfrm>
              <a:off x="9066212" y="2979419"/>
              <a:ext cx="2752250" cy="586523"/>
            </a:xfrm>
            <a:prstGeom prst="wedgeRoundRectCallout">
              <a:avLst>
                <a:gd name="adj1" fmla="val -247304"/>
                <a:gd name="adj2" fmla="val -9921"/>
                <a:gd name="adj3" fmla="val 16667"/>
              </a:avLst>
            </a:prstGeom>
            <a:solidFill>
              <a:srgbClr val="663606">
                <a:alpha val="95000"/>
              </a:srgbClr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 tIns="72000" bIns="72000">
              <a:sp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Извикване на метод</a:t>
              </a:r>
              <a:endParaRPr lang="bg-BG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AutoShape 23"/>
            <p:cNvSpPr>
              <a:spLocks noChangeArrowheads="1"/>
            </p:cNvSpPr>
            <p:nvPr/>
          </p:nvSpPr>
          <p:spPr bwMode="auto">
            <a:xfrm>
              <a:off x="9066212" y="3586910"/>
              <a:ext cx="2752250" cy="586523"/>
            </a:xfrm>
            <a:prstGeom prst="wedgeRoundRectCallout">
              <a:avLst>
                <a:gd name="adj1" fmla="val -59957"/>
                <a:gd name="adj2" fmla="val -34306"/>
                <a:gd name="adj3" fmla="val 16667"/>
              </a:avLst>
            </a:prstGeom>
            <a:solidFill>
              <a:srgbClr val="663606">
                <a:alpha val="95000"/>
              </a:srgbClr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 tIns="72000" bIns="72000">
              <a:sp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Следващо изпълнение</a:t>
              </a:r>
              <a:endParaRPr lang="bg-BG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0" name="Group 11"/>
            <p:cNvGrpSpPr/>
            <p:nvPr/>
          </p:nvGrpSpPr>
          <p:grpSpPr>
            <a:xfrm>
              <a:off x="83674" y="3124199"/>
              <a:ext cx="1220543" cy="1732720"/>
              <a:chOff x="83674" y="3124199"/>
              <a:chExt cx="1220543" cy="1732720"/>
            </a:xfrm>
          </p:grpSpPr>
          <p:sp>
            <p:nvSpPr>
              <p:cNvPr id="11" name="Arrow: Curved Right 1"/>
              <p:cNvSpPr/>
              <p:nvPr/>
            </p:nvSpPr>
            <p:spPr>
              <a:xfrm>
                <a:off x="83674" y="3124200"/>
                <a:ext cx="762000" cy="1732719"/>
              </a:xfrm>
              <a:prstGeom prst="curvedRightArrow">
                <a:avLst>
                  <a:gd name="adj1" fmla="val 25000"/>
                  <a:gd name="adj2" fmla="val 52492"/>
                  <a:gd name="adj3" fmla="val 25000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847017" y="3124199"/>
                <a:ext cx="457200" cy="183600"/>
              </a:xfrm>
              <a:prstGeom prst="rect">
                <a:avLst/>
              </a:prstGeom>
              <a:solidFill>
                <a:srgbClr val="C3A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 По-голямата от две стойности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създаде метод </a:t>
            </a:r>
            <a:r>
              <a:rPr lang="en-US" dirty="0" err="1" smtClean="0"/>
              <a:t>GetMax</a:t>
            </a:r>
            <a:r>
              <a:rPr lang="en-US" dirty="0" smtClean="0"/>
              <a:t>()</a:t>
            </a:r>
            <a:r>
              <a:rPr lang="bg-BG" dirty="0" smtClean="0"/>
              <a:t>, който</a:t>
            </a:r>
            <a:r>
              <a:rPr lang="ru-RU" dirty="0" smtClean="0"/>
              <a:t> </a:t>
            </a:r>
            <a:r>
              <a:rPr lang="bg-BG" dirty="0" smtClean="0"/>
              <a:t>връща</a:t>
            </a:r>
            <a:r>
              <a:rPr lang="ru-RU" dirty="0" smtClean="0"/>
              <a:t> </a:t>
            </a:r>
            <a:r>
              <a:rPr lang="bg-BG" dirty="0" smtClean="0"/>
              <a:t>като</a:t>
            </a:r>
            <a:r>
              <a:rPr lang="ru-RU" dirty="0" smtClean="0"/>
              <a:t> </a:t>
            </a:r>
            <a:r>
              <a:rPr lang="bg-BG" dirty="0" smtClean="0"/>
              <a:t>резултат</a:t>
            </a:r>
            <a:r>
              <a:rPr lang="ru-RU" dirty="0" smtClean="0"/>
              <a:t> </a:t>
            </a:r>
            <a:r>
              <a:rPr lang="bg-BG" dirty="0" smtClean="0"/>
              <a:t>по-голямата</a:t>
            </a:r>
            <a:r>
              <a:rPr lang="ru-RU" dirty="0" smtClean="0"/>
              <a:t> от двет</a:t>
            </a:r>
            <a:r>
              <a:rPr lang="en-US" dirty="0" smtClean="0"/>
              <a:t>e</a:t>
            </a:r>
            <a:r>
              <a:rPr lang="ru-RU" dirty="0" smtClean="0"/>
              <a:t> стойности</a:t>
            </a:r>
            <a:r>
              <a:rPr lang="en-US" dirty="0" smtClean="0"/>
              <a:t>. </a:t>
            </a:r>
            <a:r>
              <a:rPr lang="bg-BG" dirty="0" smtClean="0"/>
              <a:t>Стойностите могат да бъдат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8E2A93-81B6-4561-9301-2EBAFE39DF9A}"/>
              </a:ext>
            </a:extLst>
          </p:cNvPr>
          <p:cNvGrpSpPr/>
          <p:nvPr/>
        </p:nvGrpSpPr>
        <p:grpSpPr>
          <a:xfrm>
            <a:off x="6780681" y="2438400"/>
            <a:ext cx="4101807" cy="1640037"/>
            <a:chOff x="6780681" y="3401429"/>
            <a:chExt cx="4101807" cy="1640037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90488" y="3884222"/>
              <a:ext cx="1692000" cy="684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z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780681" y="3401429"/>
              <a:ext cx="1692000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char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z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ight Arrow 12"/>
            <p:cNvSpPr/>
            <p:nvPr/>
          </p:nvSpPr>
          <p:spPr>
            <a:xfrm>
              <a:off x="8626596" y="4035722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14382CF-BBD9-44D1-A4B7-5E0070DE4B8B}"/>
              </a:ext>
            </a:extLst>
          </p:cNvPr>
          <p:cNvGrpSpPr/>
          <p:nvPr/>
        </p:nvGrpSpPr>
        <p:grpSpPr>
          <a:xfrm>
            <a:off x="1523139" y="3453485"/>
            <a:ext cx="4087141" cy="1640037"/>
            <a:chOff x="1523139" y="2438400"/>
            <a:chExt cx="4087141" cy="1640037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18280" y="2870712"/>
              <a:ext cx="1692000" cy="684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16</a:t>
              </a:r>
              <a:endPara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523139" y="2438400"/>
              <a:ext cx="1691273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latin typeface="Consolas" pitchFamily="49" charset="0"/>
                  <a:cs typeface="Consolas" pitchFamily="49" charset="0"/>
                </a:rPr>
                <a:t>int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11" name="Right Arrow 12"/>
            <p:cNvSpPr/>
            <p:nvPr/>
          </p:nvSpPr>
          <p:spPr>
            <a:xfrm>
              <a:off x="3354930" y="3063036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39D477-20F4-43B0-8DB4-7418C9A39A95}"/>
              </a:ext>
            </a:extLst>
          </p:cNvPr>
          <p:cNvGrpSpPr/>
          <p:nvPr/>
        </p:nvGrpSpPr>
        <p:grpSpPr>
          <a:xfrm>
            <a:off x="6780681" y="4468229"/>
            <a:ext cx="4087868" cy="1640037"/>
            <a:chOff x="1522412" y="4468229"/>
            <a:chExt cx="4087868" cy="16400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918280" y="4930812"/>
              <a:ext cx="1692000" cy="684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aaa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522412" y="4468229"/>
              <a:ext cx="1692000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string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aaa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bbb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ight Arrow 12"/>
            <p:cNvSpPr/>
            <p:nvPr/>
          </p:nvSpPr>
          <p:spPr>
            <a:xfrm>
              <a:off x="3354930" y="5093522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</a:t>
            </a:r>
            <a:r>
              <a:rPr lang="ru-RU" dirty="0" smtClean="0"/>
              <a:t>тойностите </a:t>
            </a:r>
            <a:r>
              <a:rPr lang="ru-RU" dirty="0"/>
              <a:t>от тип string не позволяват да бъдат сравнявани чрез операторите &lt; и &gt;. Ще използваме метода CompareTo(…), който връща числова стойност: по-голяма от 0 (сравняваният обект е по-голям), по-малка от 0 (сравняваният обект е по-малък) и 0 (при два еднакви </a:t>
            </a:r>
            <a:r>
              <a:rPr lang="ru-RU" dirty="0" smtClean="0"/>
              <a:t>обекта).</a:t>
            </a:r>
            <a:endParaRPr lang="en-US" dirty="0" smtClean="0"/>
          </a:p>
          <a:p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first.CompareTo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(second)&gt;=0)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……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4069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Изпълнение на програмата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Програмата продължава след завършването на метода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3251" y="4824549"/>
            <a:ext cx="10650095" cy="21403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PrintLogo()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3250" y="2157549"/>
            <a:ext cx="10650095" cy="2578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439738" y="2622653"/>
            <a:ext cx="2305007" cy="564328"/>
          </a:xfrm>
          <a:prstGeom prst="wedgeRoundRectCallout">
            <a:avLst>
              <a:gd name="adj1" fmla="val -72560"/>
              <a:gd name="adj2" fmla="val 433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Първо е това</a:t>
            </a:r>
            <a:endParaRPr lang="bg-B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439738" y="3384368"/>
            <a:ext cx="2305007" cy="569498"/>
          </a:xfrm>
          <a:prstGeom prst="wedgeRoundRectCallout">
            <a:avLst>
              <a:gd name="adj1" fmla="val -301422"/>
              <a:gd name="adj2" fmla="val -99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 е метода</a:t>
            </a:r>
            <a:endParaRPr lang="bg-B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9439738" y="4119969"/>
            <a:ext cx="2305007" cy="563486"/>
          </a:xfrm>
          <a:prstGeom prst="wedgeRoundRectCallout">
            <a:avLst>
              <a:gd name="adj1" fmla="val -78763"/>
              <a:gd name="adj2" fmla="val -531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Накрая е това</a:t>
            </a:r>
            <a:endParaRPr lang="bg-B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3529148"/>
            <a:ext cx="1220543" cy="1732720"/>
            <a:chOff x="83674" y="3124199"/>
            <a:chExt cx="1220543" cy="1732720"/>
          </a:xfrm>
        </p:grpSpPr>
        <p:sp>
          <p:nvSpPr>
            <p:cNvPr id="10" name="Arrow: Curved Right 1"/>
            <p:cNvSpPr/>
            <p:nvPr/>
          </p:nvSpPr>
          <p:spPr>
            <a:xfrm>
              <a:off x="83674" y="3124200"/>
              <a:ext cx="762000" cy="1732719"/>
            </a:xfrm>
            <a:prstGeom prst="curvedRightArrow">
              <a:avLst>
                <a:gd name="adj1" fmla="val 25000"/>
                <a:gd name="adj2" fmla="val 52492"/>
                <a:gd name="adj3" fmla="val 25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7017" y="3124199"/>
              <a:ext cx="457200" cy="183600"/>
            </a:xfrm>
            <a:prstGeom prst="rect">
              <a:avLst/>
            </a:prstGeom>
            <a:solidFill>
              <a:srgbClr val="C3A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85395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 на изпълнение – стек на извикванията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„</a:t>
            </a:r>
            <a:r>
              <a:rPr lang="bg-BG" dirty="0"/>
              <a:t>Стекът</a:t>
            </a:r>
            <a:r>
              <a:rPr lang="en-GB" dirty="0"/>
              <a:t>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съдържа информация</a:t>
            </a:r>
            <a:r>
              <a:rPr lang="en-GB" dirty="0"/>
              <a:t> </a:t>
            </a:r>
            <a:r>
              <a:rPr lang="bg-BG" dirty="0"/>
              <a:t>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активните подпрограми</a:t>
            </a:r>
            <a:r>
              <a:rPr lang="en-GB" dirty="0"/>
              <a:t> (</a:t>
            </a:r>
            <a:r>
              <a:rPr lang="bg-BG" dirty="0"/>
              <a:t>методи</a:t>
            </a:r>
            <a:r>
              <a:rPr lang="en-GB" dirty="0"/>
              <a:t>) </a:t>
            </a:r>
            <a:r>
              <a:rPr lang="bg-BG" dirty="0"/>
              <a:t>на текущо изпълняваната компютърна програма</a:t>
            </a:r>
            <a:endParaRPr lang="en-GB" dirty="0"/>
          </a:p>
          <a:p>
            <a:r>
              <a:rPr lang="bg-BG" dirty="0"/>
              <a:t>Пази информация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точките</a:t>
            </a:r>
            <a:r>
              <a:rPr lang="bg-BG" dirty="0"/>
              <a:t>, към които всяка активна подпрограма трябва да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върне контрола</a:t>
            </a:r>
            <a:r>
              <a:rPr lang="bg-BG" dirty="0"/>
              <a:t>, когато тя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завърши изпълнението си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2995215" y="3757599"/>
            <a:ext cx="1028212" cy="801165"/>
            <a:chOff x="2867036" y="4066509"/>
            <a:chExt cx="1028212" cy="801165"/>
          </a:xfrm>
        </p:grpSpPr>
        <p:sp>
          <p:nvSpPr>
            <p:cNvPr id="6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call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9966" y="4736149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717435" y="465750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3619945" y="465217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524185" y="465698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916970" y="3778300"/>
            <a:ext cx="1028212" cy="780464"/>
            <a:chOff x="4788791" y="4087210"/>
            <a:chExt cx="1028212" cy="780464"/>
          </a:xfrm>
        </p:grpSpPr>
        <p:sp>
          <p:nvSpPr>
            <p:cNvPr id="13" name="Rectangle 12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call</a:t>
              </a:r>
            </a:p>
          </p:txBody>
        </p:sp>
        <p:sp>
          <p:nvSpPr>
            <p:cNvPr id="14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13755" y="5323776"/>
            <a:ext cx="1243844" cy="648998"/>
            <a:chOff x="4685576" y="5632686"/>
            <a:chExt cx="1243844" cy="648998"/>
          </a:xfrm>
        </p:grpSpPr>
        <p:sp>
          <p:nvSpPr>
            <p:cNvPr id="16" name="Rectangle 15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17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84111" y="5320728"/>
            <a:ext cx="1243844" cy="656740"/>
            <a:chOff x="2755932" y="5629638"/>
            <a:chExt cx="1243844" cy="656740"/>
          </a:xfrm>
        </p:grpSpPr>
        <p:sp>
          <p:nvSpPr>
            <p:cNvPr id="19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</p:grpSp>
      <p:sp>
        <p:nvSpPr>
          <p:cNvPr id="38" name="Text Placeholder 7"/>
          <p:cNvSpPr txBox="1">
            <a:spLocks/>
          </p:cNvSpPr>
          <p:nvPr/>
        </p:nvSpPr>
        <p:spPr>
          <a:xfrm>
            <a:off x="7666035" y="3810000"/>
            <a:ext cx="1828801" cy="2484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9" name="TextBox 38"/>
          <p:cNvSpPr txBox="1"/>
          <p:nvPr/>
        </p:nvSpPr>
        <p:spPr>
          <a:xfrm>
            <a:off x="7666037" y="3837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bg-BG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Стек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31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183E-6 1.48148E-6 L 0.35374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87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1253E-6 -2.96296E-6 L 0.19745 -0.0942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2" y="-472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Умножи четни и нечетни цифри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програма,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умножаваща сумата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нечетните цифри </a:t>
            </a:r>
            <a:r>
              <a:rPr lang="bg-BG" dirty="0"/>
              <a:t>на дадено число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 сумата на четните му цифри</a:t>
            </a:r>
            <a:r>
              <a:rPr lang="en-US" dirty="0"/>
              <a:t>:</a:t>
            </a:r>
          </a:p>
          <a:p>
            <a:pPr lvl="2"/>
            <a:r>
              <a:rPr lang="bg-BG" sz="1800" dirty="0"/>
              <a:t>Създайте метод наречен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2"/>
            <a:r>
              <a:rPr lang="bg-BG" sz="1800" dirty="0"/>
              <a:t>Създайте метод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2"/>
            <a:r>
              <a:rPr lang="bg-BG" sz="1800" dirty="0"/>
              <a:t>Създайте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2"/>
            <a:r>
              <a:rPr lang="bg-BG" sz="1800" dirty="0"/>
              <a:t>Може да ви потрябва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Math.Abs()</a:t>
            </a:r>
            <a:r>
              <a:rPr lang="en-US" sz="1800" dirty="0"/>
              <a:t> </a:t>
            </a:r>
            <a:r>
              <a:rPr lang="bg-BG" sz="1800" dirty="0"/>
              <a:t>за отрицателните числа</a:t>
            </a:r>
            <a:endParaRPr lang="en-US" sz="1800" dirty="0"/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5768" y="4221499"/>
            <a:ext cx="3209326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Evens: 2 4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Odds: 1 3 5</a:t>
            </a:r>
            <a:endParaRPr lang="bg-BG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3099" y="4234581"/>
            <a:ext cx="1691273" cy="1139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-12345</a:t>
            </a:r>
          </a:p>
        </p:txBody>
      </p:sp>
      <p:sp>
        <p:nvSpPr>
          <p:cNvPr id="6" name="Right Arrow 12"/>
          <p:cNvSpPr/>
          <p:nvPr/>
        </p:nvSpPr>
        <p:spPr>
          <a:xfrm>
            <a:off x="2279442" y="461403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6186" y="4208418"/>
            <a:ext cx="2657709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 sum: 6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 sum: 9</a:t>
            </a:r>
            <a:endParaRPr lang="bg-BG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6125292" y="4600949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Right Arrow 12"/>
          <p:cNvSpPr/>
          <p:nvPr/>
        </p:nvSpPr>
        <p:spPr>
          <a:xfrm>
            <a:off x="9454824" y="4600948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026059" y="4208417"/>
            <a:ext cx="1691273" cy="11660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54</a:t>
            </a:r>
          </a:p>
        </p:txBody>
      </p:sp>
    </p:spTree>
    <p:extLst>
      <p:ext uri="{BB962C8B-B14F-4D97-AF65-F5344CB8AC3E}">
        <p14:creationId xmlns:p14="http://schemas.microsoft.com/office/powerpoint/2010/main" val="2456000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на 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дебъгване на програма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включва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Откриване на грешка</a:t>
            </a:r>
            <a:endParaRPr lang="en-US" dirty="0"/>
          </a:p>
          <a:p>
            <a:pPr lvl="1"/>
            <a:r>
              <a:rPr lang="bg-BG" dirty="0"/>
              <a:t>Откриване на редовете в кода, които я предизвикват</a:t>
            </a:r>
            <a:endParaRPr lang="en-US" dirty="0"/>
          </a:p>
          <a:p>
            <a:pPr lvl="1"/>
            <a:r>
              <a:rPr lang="bg-BG" dirty="0"/>
              <a:t>Коригиране на грешката в кода</a:t>
            </a:r>
            <a:endParaRPr lang="en-US" dirty="0"/>
          </a:p>
          <a:p>
            <a:pPr lvl="1"/>
            <a:r>
              <a:rPr lang="bg-BG" dirty="0"/>
              <a:t>Проверка дали грешката е отстранена и дали междувременно не са добавени нови грешки</a:t>
            </a:r>
            <a:endParaRPr lang="en-US" dirty="0"/>
          </a:p>
          <a:p>
            <a:r>
              <a:rPr lang="bg-BG" dirty="0"/>
              <a:t>Това е многократен и продължителен процес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Дебъгерът</a:t>
            </a:r>
            <a:r>
              <a:rPr lang="en-US" dirty="0"/>
              <a:t> </a:t>
            </a:r>
            <a:r>
              <a:rPr lang="bg-BG" dirty="0"/>
              <a:t>помага много</a:t>
            </a:r>
            <a:r>
              <a:rPr lang="en-US" dirty="0"/>
              <a:t>. </a:t>
            </a:r>
            <a:r>
              <a:rPr lang="bg-BG" dirty="0"/>
              <a:t>Наистина помага</a:t>
            </a:r>
            <a:r>
              <a:rPr lang="en-US" dirty="0"/>
              <a:t>!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86709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</a:t>
            </a:r>
            <a:r>
              <a:rPr lang="bg-BG" dirty="0"/>
              <a:t>има вграден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дебъгер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Той ни предлага</a:t>
            </a:r>
            <a:r>
              <a:rPr lang="en-US" dirty="0"/>
              <a:t>:</a:t>
            </a: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Стопери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breakpoints)</a:t>
            </a:r>
          </a:p>
          <a:p>
            <a:pPr lvl="1"/>
            <a:r>
              <a:rPr lang="bg-BG" dirty="0"/>
              <a:t>Възможност 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следим 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/>
              <a:t>изпълнението </a:t>
            </a:r>
            <a:r>
              <a:rPr lang="bg-BG" dirty="0"/>
              <a:t>на кода</a:t>
            </a:r>
            <a:endParaRPr lang="en-US" dirty="0"/>
          </a:p>
          <a:p>
            <a:pPr lvl="1"/>
            <a:r>
              <a:rPr lang="bg-BG" dirty="0"/>
              <a:t>Средство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наблюдение </a:t>
            </a:r>
            <a:r>
              <a:rPr lang="bg-BG" dirty="0"/>
              <a:t>на променливите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по </a:t>
            </a:r>
            <a:r>
              <a:rPr lang="bg-BG" dirty="0"/>
              <a:t>време на изпълнението на програмата</a:t>
            </a:r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127" y="2289872"/>
            <a:ext cx="6232931" cy="3843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810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Защо да използваме методи?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dirty="0"/>
              <a:t>Програмирането става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по-обозримо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/>
              <a:t>Разделяме големите задачи на малки части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bg-BG" dirty="0"/>
              <a:t>По-оптимална организация на програмата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bg-BG" dirty="0"/>
              <a:t>Подобрява се четимостта на кода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bg-BG" dirty="0"/>
              <a:t>Улеснява разбирането на кода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Избягват се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повторенията в кода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/>
              <a:t>Улеснява поддръжката на кода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Повторно използване</a:t>
            </a:r>
            <a:r>
              <a:rPr lang="bg-BG" dirty="0"/>
              <a:t> на код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/>
              <a:t>Използваме методите няколко пъти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дебъгера във </a:t>
            </a:r>
            <a:r>
              <a:rPr lang="en-US" dirty="0"/>
              <a:t>Visual Studio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bg-BG" dirty="0"/>
              <a:t>Стартиране без дебъгер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</a:p>
          <a:p>
            <a:pPr>
              <a:lnSpc>
                <a:spcPct val="114000"/>
              </a:lnSpc>
            </a:pPr>
            <a:r>
              <a:rPr lang="bg-BG" dirty="0"/>
              <a:t>Активиране на стопер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[F9]</a:t>
            </a:r>
          </a:p>
          <a:p>
            <a:pPr>
              <a:lnSpc>
                <a:spcPct val="114000"/>
              </a:lnSpc>
            </a:pPr>
            <a:r>
              <a:rPr lang="bg-BG" dirty="0"/>
              <a:t>Стартиране с дебъгер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[F5]</a:t>
            </a:r>
          </a:p>
          <a:p>
            <a:pPr>
              <a:lnSpc>
                <a:spcPct val="114000"/>
              </a:lnSpc>
            </a:pPr>
            <a:r>
              <a:rPr lang="bg-BG" dirty="0"/>
              <a:t>Проследяване на кода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[F10]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[F11]</a:t>
            </a:r>
          </a:p>
          <a:p>
            <a:pPr>
              <a:lnSpc>
                <a:spcPct val="114000"/>
              </a:lnSpc>
            </a:pPr>
            <a:r>
              <a:rPr lang="bg-BG" dirty="0"/>
              <a:t>Използване 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Locals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Watches</a:t>
            </a:r>
          </a:p>
          <a:p>
            <a:pPr>
              <a:lnSpc>
                <a:spcPct val="114000"/>
              </a:lnSpc>
            </a:pPr>
            <a:r>
              <a:rPr lang="bg-BG" dirty="0"/>
              <a:t>Условни стопери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bg-BG" dirty="0"/>
              <a:t>Дебъг режим след изключение</a:t>
            </a:r>
            <a:endParaRPr lang="en-US" dirty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406" y="3947330"/>
            <a:ext cx="4562475" cy="2381250"/>
          </a:xfrm>
          <a:prstGeom prst="roundRect">
            <a:avLst>
              <a:gd name="adj" fmla="val 1113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406" y="1128178"/>
            <a:ext cx="4562475" cy="2532749"/>
          </a:xfrm>
          <a:prstGeom prst="roundRect">
            <a:avLst>
              <a:gd name="adj" fmla="val 672"/>
            </a:avLst>
          </a:prstGeom>
        </p:spPr>
      </p:pic>
    </p:spTree>
    <p:extLst>
      <p:ext uri="{BB962C8B-B14F-4D97-AF65-F5344CB8AC3E}">
        <p14:creationId xmlns:p14="http://schemas.microsoft.com/office/powerpoint/2010/main" val="994850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Намерете и поправете грешките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Програмата се опитва да преброи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неработните дни между две дати</a:t>
            </a:r>
            <a:r>
              <a:rPr lang="en-US" dirty="0"/>
              <a:t> (</a:t>
            </a:r>
            <a:r>
              <a:rPr lang="bg-BG" dirty="0"/>
              <a:t>напр.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1.05.2016</a:t>
            </a:r>
            <a:r>
              <a:rPr lang="en-US" dirty="0"/>
              <a:t> …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15.05.2016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почивни дни</a:t>
            </a:r>
            <a:r>
              <a:rPr lang="en-US" dirty="0">
                <a:sym typeface="Wingdings" panose="05000000000000000000" pitchFamily="2" charset="2"/>
              </a:rPr>
              <a:t>). </a:t>
            </a:r>
            <a:r>
              <a:rPr lang="bg-BG" dirty="0">
                <a:sym typeface="Wingdings" panose="05000000000000000000" pitchFamily="2" charset="2"/>
              </a:rPr>
              <a:t>Дебъгнете я</a:t>
            </a:r>
            <a:r>
              <a:rPr lang="en-US" dirty="0">
                <a:sym typeface="Wingdings" panose="05000000000000000000" pitchFamily="2" charset="2"/>
              </a:rPr>
              <a:t>!</a:t>
            </a:r>
            <a:endParaRPr lang="en-US" dirty="0"/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85280" y="2536371"/>
            <a:ext cx="10682400" cy="28357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startDate = DateTime.ParseExact(Console.ReadLine(),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"dd.m.yyyy", CultureInfo.InvariantCulture);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endDate = DateTime.ParseExact(Console.ReadLine(),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"dd.m.yyyy", CultureInfo.InvariantCulture);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holidaysCount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date = startDate; date &lt;= endDate; date.AddDays(1))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(date.DayOfWeek == DayOfWeek.Saturday &amp;&amp;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date.DayOfWeek == DayOfWeek.Sunday) holidaysCount++;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Console.WriteLine(holidaysCount);</a:t>
            </a:r>
          </a:p>
        </p:txBody>
      </p:sp>
    </p:spTree>
    <p:extLst>
      <p:ext uri="{BB962C8B-B14F-4D97-AF65-F5344CB8AC3E}">
        <p14:creationId xmlns:p14="http://schemas.microsoft.com/office/powerpoint/2010/main" val="22711248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Методи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Именоване и добри </a:t>
            </a:r>
            <a:r>
              <a:rPr lang="ru-RU" dirty="0" smtClean="0"/>
              <a:t>практики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Препоръки при именуването на методи</a:t>
            </a:r>
            <a:endParaRPr lang="en-US" dirty="0"/>
          </a:p>
          <a:p>
            <a:pPr lvl="1"/>
            <a:r>
              <a:rPr lang="bg-BG" dirty="0"/>
              <a:t>Използвайте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описателни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имена на методи</a:t>
            </a:r>
            <a:endParaRPr lang="en-US" dirty="0"/>
          </a:p>
          <a:p>
            <a:pPr lvl="1"/>
            <a:r>
              <a:rPr lang="bg-BG" dirty="0"/>
              <a:t>Името трябва да отговаря на въпроса</a:t>
            </a:r>
            <a:r>
              <a:rPr lang="en-US" dirty="0" smtClean="0"/>
              <a:t>:</a:t>
            </a:r>
            <a:endParaRPr lang="bg-BG" dirty="0" smtClean="0"/>
          </a:p>
          <a:p>
            <a:pPr lvl="1"/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marL="201168" lvl="1" indent="0">
              <a:buNone/>
            </a:pPr>
            <a:r>
              <a:rPr lang="bg-BG" sz="2000" dirty="0" smtClean="0">
                <a:solidFill>
                  <a:schemeClr val="tx2">
                    <a:lumMod val="75000"/>
                  </a:schemeClr>
                </a:solidFill>
              </a:rPr>
              <a:t>Какво 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</a:rPr>
              <a:t>прави този метод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</a:p>
          <a:p>
            <a:pPr lvl="2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marL="201168" lvl="1" indent="0">
              <a:buNone/>
            </a:pPr>
            <a:r>
              <a:rPr lang="bg-BG" dirty="0" smtClean="0"/>
              <a:t>Ако </a:t>
            </a:r>
            <a:r>
              <a:rPr lang="bg-BG" dirty="0"/>
              <a:t>не намирате добро име за вашия метод, помислете дали той е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ясно дефинирано предназначение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bg-BG" dirty="0"/>
          </a:p>
        </p:txBody>
      </p:sp>
      <p:pic>
        <p:nvPicPr>
          <p:cNvPr id="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" y="381000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" y="5254204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2" y="3496456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55502" y="5255552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39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параметрите на метод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Имена на параметрите на метод</a:t>
            </a:r>
            <a:endParaRPr lang="en-US" dirty="0"/>
          </a:p>
          <a:p>
            <a:pPr lvl="1"/>
            <a:r>
              <a:rPr lang="bg-BG" dirty="0"/>
              <a:t>Препоръка</a:t>
            </a:r>
            <a:r>
              <a:rPr lang="en-US" dirty="0"/>
              <a:t>: [</a:t>
            </a:r>
            <a:r>
              <a:rPr lang="bg-BG" dirty="0"/>
              <a:t>Съществително</a:t>
            </a:r>
            <a:r>
              <a:rPr lang="en-US" dirty="0"/>
              <a:t>] </a:t>
            </a:r>
            <a:r>
              <a:rPr lang="bg-BG" dirty="0"/>
              <a:t>или</a:t>
            </a:r>
            <a:r>
              <a:rPr lang="en-US" dirty="0"/>
              <a:t> [</a:t>
            </a:r>
            <a:r>
              <a:rPr lang="bg-BG" dirty="0"/>
              <a:t>Прилагателно</a:t>
            </a:r>
            <a:r>
              <a:rPr lang="en-US" dirty="0"/>
              <a:t>] + [</a:t>
            </a:r>
            <a:r>
              <a:rPr lang="bg-BG" dirty="0"/>
              <a:t>Съществ.</a:t>
            </a:r>
            <a:r>
              <a:rPr lang="en-US" dirty="0"/>
              <a:t>]</a:t>
            </a:r>
          </a:p>
          <a:p>
            <a:pPr lvl="1"/>
            <a:r>
              <a:rPr lang="bg-BG" dirty="0"/>
              <a:t>Трябва да е в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camelCase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/>
              <a:t>Трябва да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говорящо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Мерните единици трябва да са очевидни</a:t>
            </a:r>
            <a:endParaRPr lang="en-US" b="1" dirty="0">
              <a:solidFill>
                <a:srgbClr val="FB816D"/>
              </a:solidFill>
            </a:endParaRPr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05412" y="4078415"/>
            <a:ext cx="10439400" cy="7700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br>
              <a:rPr lang="en-US" noProof="1">
                <a:solidFill>
                  <a:schemeClr val="tx2">
                    <a:lumMod val="90000"/>
                  </a:schemeClr>
                </a:solidFill>
              </a:rPr>
            </a:b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08904" y="5249022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9612" y="4212702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322" y="5229498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78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Добри практики при писане на методи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Методът трябва да изпълнява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една</a:t>
            </a:r>
            <a:r>
              <a:rPr lang="bg-BG" dirty="0"/>
              <a:t> добре дефинирана задача</a:t>
            </a:r>
            <a:endParaRPr lang="en-US" dirty="0"/>
          </a:p>
          <a:p>
            <a:pPr lvl="1"/>
            <a:r>
              <a:rPr lang="bg-BG" dirty="0"/>
              <a:t>Името му трябва ясно и недвусмислено 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описва тази задача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Избягвайте</a:t>
            </a:r>
            <a:r>
              <a:rPr lang="en-US" dirty="0"/>
              <a:t> </a:t>
            </a:r>
            <a:r>
              <a:rPr lang="bg-BG" dirty="0"/>
              <a:t>методи,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по-дълги от един екран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Разделете ги</a:t>
            </a:r>
            <a:r>
              <a:rPr lang="en-US" dirty="0"/>
              <a:t> </a:t>
            </a:r>
            <a:r>
              <a:rPr lang="bg-BG" dirty="0"/>
              <a:t>на няколко по-кратки метода</a:t>
            </a:r>
            <a:endParaRPr lang="en-US" dirty="0"/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97280" y="3688774"/>
            <a:ext cx="10426799" cy="2288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7072679" y="4473954"/>
            <a:ext cx="4040188" cy="1098126"/>
          </a:xfrm>
          <a:prstGeom prst="wedgeRoundRectCallout">
            <a:avLst>
              <a:gd name="adj1" fmla="val -84166"/>
              <a:gd name="adj2" fmla="val -832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Името обяснява всичко и е лесно за тестване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072679" y="4473954"/>
            <a:ext cx="4038600" cy="1098120"/>
          </a:xfrm>
          <a:prstGeom prst="wedgeRoundRectCallout">
            <a:avLst>
              <a:gd name="adj1" fmla="val -123821"/>
              <a:gd name="adj2" fmla="val 28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Името обяснява всичко и е лесно за тестване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57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и форматиране на 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4520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Подсигурете се, че коректно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вмъквате кода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 smtClean="0"/>
          </a:p>
          <a:p>
            <a:endParaRPr lang="bg-BG" dirty="0"/>
          </a:p>
          <a:p>
            <a:r>
              <a:rPr lang="bg-BG" dirty="0" smtClean="0"/>
              <a:t>Оставяйте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празен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между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методите</a:t>
            </a:r>
            <a:r>
              <a:rPr lang="en-US" dirty="0"/>
              <a:t>, </a:t>
            </a:r>
            <a:r>
              <a:rPr lang="bg-BG" dirty="0"/>
              <a:t>след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r>
              <a:rPr lang="en-US" dirty="0"/>
              <a:t> </a:t>
            </a:r>
            <a:r>
              <a:rPr lang="bg-BG" dirty="0"/>
              <a:t>и след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bg-BG" dirty="0"/>
              <a:t>-команди</a:t>
            </a:r>
            <a:endParaRPr lang="en-US" dirty="0"/>
          </a:p>
          <a:p>
            <a:r>
              <a:rPr lang="bg-BG" dirty="0"/>
              <a:t>Тялото на цикли и </a:t>
            </a:r>
            <a:r>
              <a:rPr lang="en-US" dirty="0"/>
              <a:t>if-</a:t>
            </a:r>
            <a:r>
              <a:rPr lang="bg-BG" dirty="0"/>
              <a:t>команди ограждайте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къдрави скоби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Избягвайте дълги редове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сложни изрази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97280" y="2235623"/>
            <a:ext cx="4320000" cy="20816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ight Arrow 12"/>
          <p:cNvSpPr/>
          <p:nvPr/>
        </p:nvSpPr>
        <p:spPr>
          <a:xfrm>
            <a:off x="1263454" y="3487496"/>
            <a:ext cx="501601" cy="24018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ight Arrow 12"/>
          <p:cNvSpPr/>
          <p:nvPr/>
        </p:nvSpPr>
        <p:spPr>
          <a:xfrm>
            <a:off x="1272687" y="3162042"/>
            <a:ext cx="501601" cy="24018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36080" y="2235623"/>
            <a:ext cx="4320000" cy="20816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ight Arrow 7"/>
          <p:cNvSpPr/>
          <p:nvPr/>
        </p:nvSpPr>
        <p:spPr>
          <a:xfrm>
            <a:off x="6266278" y="3543688"/>
            <a:ext cx="501601" cy="240186"/>
          </a:xfrm>
          <a:prstGeom prst="rightArrow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ight Arrow 12"/>
          <p:cNvSpPr/>
          <p:nvPr/>
        </p:nvSpPr>
        <p:spPr>
          <a:xfrm>
            <a:off x="7910438" y="3147898"/>
            <a:ext cx="501601" cy="240186"/>
          </a:xfrm>
          <a:prstGeom prst="rightArrow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7228009" y="2756806"/>
            <a:ext cx="501601" cy="240186"/>
          </a:xfrm>
          <a:prstGeom prst="rightArrow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6679" y="2428705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59195" y="2455082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1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Преправяне на </a:t>
            </a:r>
            <a:r>
              <a:rPr lang="en-US" dirty="0"/>
              <a:t>"Price Change Alert"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200" dirty="0"/>
              <a:t>Програма, следяща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цени на стоки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даваща информация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за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значимостта </a:t>
            </a:r>
            <a:r>
              <a:rPr lang="bg-BG" sz="3200" dirty="0"/>
              <a:t>на всяка промяна в цената</a:t>
            </a:r>
            <a:r>
              <a:rPr lang="en-US" sz="3200" dirty="0"/>
              <a:t>. </a:t>
            </a:r>
          </a:p>
          <a:p>
            <a:pPr lvl="1"/>
            <a:r>
              <a:rPr lang="bg-BG" sz="3000" dirty="0"/>
              <a:t>Изтеглете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програмния код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и се запознайте с него</a:t>
            </a:r>
            <a:r>
              <a:rPr lang="en-US" sz="3000" dirty="0"/>
              <a:t>: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Broken-Solutions-1</a:t>
            </a:r>
          </a:p>
          <a:p>
            <a:pPr lvl="1"/>
            <a:r>
              <a:rPr lang="bg-BG" sz="3000" dirty="0"/>
              <a:t>Дайте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подходящи имена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на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методите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Поправете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имената на параметрите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Погрижете се за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форматиране на кода</a:t>
            </a:r>
            <a:endParaRPr lang="en-US" sz="3000" dirty="0"/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88715" y="5304483"/>
            <a:ext cx="1752600" cy="6729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Get(c, l)</a:t>
            </a:r>
            <a:endParaRPr lang="en-US" b="1" noProof="1">
              <a:solidFill>
                <a:schemeClr val="tx2">
                  <a:lumMod val="9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90586" y="5304483"/>
            <a:ext cx="8412177" cy="6729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GetPercentageDifference(currentPrice, lastPrice)</a:t>
            </a:r>
          </a:p>
        </p:txBody>
      </p:sp>
      <p:sp>
        <p:nvSpPr>
          <p:cNvPr id="6" name="Right Arrow 12"/>
          <p:cNvSpPr/>
          <p:nvPr/>
        </p:nvSpPr>
        <p:spPr>
          <a:xfrm>
            <a:off x="2693715" y="5520882"/>
            <a:ext cx="501601" cy="24018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4879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на методи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езика C# декларираме методите в рамките на даден клас, т.е. между отварящата { и затваряща } скоби на класа. Декларирането представлява регистрирането на метода в програмата, за да бъде разпознаван в останалата част от нея. Най-добре познатият ни пример за метод е метода Main(…), който използваме във всяка една програма, която пишем.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7397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Деклариране на методи</a:t>
            </a:r>
            <a:endParaRPr lang="en-US" dirty="0"/>
          </a:p>
        </p:txBody>
      </p:sp>
      <p:grpSp>
        <p:nvGrpSpPr>
          <p:cNvPr id="4" name="Content Placeholder 3"/>
          <p:cNvGrpSpPr>
            <a:grpSpLocks noGrp="1"/>
          </p:cNvGrpSpPr>
          <p:nvPr/>
        </p:nvGrpSpPr>
        <p:grpSpPr>
          <a:xfrm>
            <a:off x="1084770" y="1669740"/>
            <a:ext cx="9229662" cy="2536500"/>
            <a:chOff x="260502" y="680013"/>
            <a:chExt cx="10947104" cy="251408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39605" y="1652345"/>
              <a:ext cx="10668001" cy="14546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static double GetSquare(double num)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return num * num;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AutoShape 23"/>
            <p:cNvSpPr>
              <a:spLocks noChangeArrowheads="1"/>
            </p:cNvSpPr>
            <p:nvPr/>
          </p:nvSpPr>
          <p:spPr bwMode="auto">
            <a:xfrm>
              <a:off x="4646612" y="722048"/>
              <a:ext cx="2497546" cy="1003228"/>
            </a:xfrm>
            <a:prstGeom prst="wedgeRoundRectCallout">
              <a:avLst>
                <a:gd name="adj1" fmla="val -51437"/>
                <a:gd name="adj2" fmla="val 60763"/>
                <a:gd name="adj3" fmla="val 16667"/>
              </a:avLst>
            </a:prstGeom>
            <a:solidFill>
              <a:srgbClr val="663606">
                <a:alpha val="95000"/>
              </a:srgbClr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 tIns="72000" bIns="72000">
              <a:sp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Име на метода</a:t>
              </a:r>
            </a:p>
          </p:txBody>
        </p:sp>
        <p:sp>
          <p:nvSpPr>
            <p:cNvPr id="7" name="AutoShape 23"/>
            <p:cNvSpPr>
              <a:spLocks noChangeArrowheads="1"/>
            </p:cNvSpPr>
            <p:nvPr/>
          </p:nvSpPr>
          <p:spPr bwMode="auto">
            <a:xfrm>
              <a:off x="260502" y="680013"/>
              <a:ext cx="4063824" cy="1003228"/>
            </a:xfrm>
            <a:prstGeom prst="wedgeRoundRectCallout">
              <a:avLst>
                <a:gd name="adj1" fmla="val 11067"/>
                <a:gd name="adj2" fmla="val 63284"/>
                <a:gd name="adj3" fmla="val 16667"/>
              </a:avLst>
            </a:prstGeom>
            <a:solidFill>
              <a:srgbClr val="663606">
                <a:alpha val="95000"/>
              </a:srgbClr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 tIns="72000" bIns="72000">
              <a:sp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Тип на връщаната стойност</a:t>
              </a:r>
            </a:p>
          </p:txBody>
        </p:sp>
        <p:sp>
          <p:nvSpPr>
            <p:cNvPr id="8" name="AutoShape 23"/>
            <p:cNvSpPr>
              <a:spLocks noChangeArrowheads="1"/>
            </p:cNvSpPr>
            <p:nvPr/>
          </p:nvSpPr>
          <p:spPr bwMode="auto">
            <a:xfrm>
              <a:off x="8436714" y="1007376"/>
              <a:ext cx="2141887" cy="586523"/>
            </a:xfrm>
            <a:prstGeom prst="wedgeRoundRectCallout">
              <a:avLst>
                <a:gd name="adj1" fmla="val -101384"/>
                <a:gd name="adj2" fmla="val 73567"/>
                <a:gd name="adj3" fmla="val 16667"/>
              </a:avLst>
            </a:prstGeom>
            <a:solidFill>
              <a:srgbClr val="663606">
                <a:alpha val="95000"/>
              </a:srgbClr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 tIns="72000" bIns="72000">
              <a:sp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Параметри</a:t>
              </a:r>
            </a:p>
          </p:txBody>
        </p:sp>
        <p:sp>
          <p:nvSpPr>
            <p:cNvPr id="9" name="AutoShape 23"/>
            <p:cNvSpPr>
              <a:spLocks noChangeArrowheads="1"/>
            </p:cNvSpPr>
            <p:nvPr/>
          </p:nvSpPr>
          <p:spPr bwMode="auto">
            <a:xfrm>
              <a:off x="9427025" y="2607576"/>
              <a:ext cx="1497799" cy="586523"/>
            </a:xfrm>
            <a:prstGeom prst="wedgeRoundRectCallout">
              <a:avLst>
                <a:gd name="adj1" fmla="val -180626"/>
                <a:gd name="adj2" fmla="val -11879"/>
                <a:gd name="adj3" fmla="val 16667"/>
              </a:avLst>
            </a:prstGeom>
            <a:solidFill>
              <a:srgbClr val="663606">
                <a:alpha val="95000"/>
              </a:srgbClr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 tIns="72000" bIns="72000">
              <a:sp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Тяло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19328" y="4474464"/>
            <a:ext cx="10680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В </a:t>
            </a:r>
            <a:r>
              <a:rPr lang="en-US" dirty="0" smtClean="0"/>
              <a:t>C#</a:t>
            </a:r>
            <a:r>
              <a:rPr lang="bg-BG" dirty="0" smtClean="0"/>
              <a:t>,</a:t>
            </a:r>
            <a:r>
              <a:rPr lang="en-US" dirty="0" smtClean="0"/>
              <a:t> </a:t>
            </a:r>
            <a:r>
              <a:rPr lang="bg-BG" dirty="0" smtClean="0"/>
              <a:t>методите се декларират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вътре в клас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Main()</a:t>
            </a:r>
            <a:r>
              <a:rPr lang="en-US" dirty="0" smtClean="0"/>
              <a:t> </a:t>
            </a:r>
            <a:r>
              <a:rPr lang="bg-BG" dirty="0" smtClean="0"/>
              <a:t>също е метод</a:t>
            </a:r>
            <a:endParaRPr lang="en-US" dirty="0" smtClean="0"/>
          </a:p>
          <a:p>
            <a:r>
              <a:rPr lang="bg-BG" dirty="0" smtClean="0"/>
              <a:t>Декларираните променливи</a:t>
            </a:r>
            <a:br>
              <a:rPr lang="bg-BG" dirty="0" smtClean="0"/>
            </a:br>
            <a:r>
              <a:rPr lang="bg-BG" dirty="0" smtClean="0"/>
              <a:t>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локални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06704" y="4303776"/>
            <a:ext cx="4807728" cy="20463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MyProgram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Main(string[] args)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Деклариране на </a:t>
            </a:r>
            <a:r>
              <a:rPr lang="bg-BG" b="1" dirty="0" smtClean="0"/>
              <a:t>методи</a:t>
            </a:r>
            <a:endParaRPr lang="bg-BG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03365" y="1884921"/>
            <a:ext cx="10646229" cy="42011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Тип на връщаната стойност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 В случая типа е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което означава, че методът от примера ще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върне резултат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който е от тип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 Връщаната стойност може да бъде както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и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т.н.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така и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 Ако типът е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то това означава, че методът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не връща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резултат, а само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изпълнява дадена операция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Име на метода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 Името на метода е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определено от нас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като не забравяме, че трябва да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описва функцията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която е изпълнявана от кода в тялото му. В примера името е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GetSquare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което ни указва, че задачата на този метод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е да изчисли лицето на квадрат.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Списък с параметри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 Декларира се между скобите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и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които изписваме след името му.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Тук изброяваме поредицата от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параметри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които метода ще използва. Може да присъства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само един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параметър,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няколко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такива или да е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празен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списък. Ако няма параметри, то ще запишем само скобите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 В конкретния пример декларираме параметъра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double num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Декларация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в описанието на метода. За момента може да приемем, че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се пише винаги, когато се декларира метод, а по-късно, когато се запознаем с обектно-ориентираното програмиране (ООП), ще разберем разликата между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статични методи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(споделени за целия клас) и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методи на обект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които работят върху данните на конкретна инстанция на класа (обект).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9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Извикване на </a:t>
            </a:r>
            <a:r>
              <a:rPr lang="bg-BG" b="1" dirty="0" smtClean="0"/>
              <a:t>методи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Извикването на метод представлява стартирането на изпълнението на кода, който се намира в тялото на метода. Това става като изпишем името му, последвано от кръглите скоби () и знака ; за край на реда. Ако методът ни изисква входни данни, то те се подават в скобите (), като последователността на фактическите параметри трябва да съвпада с последователността на подадените при декларирането на метода.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591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Извикване на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Методите</a:t>
            </a:r>
            <a:r>
              <a:rPr lang="en-US" dirty="0" smtClean="0"/>
              <a:t> </a:t>
            </a:r>
            <a:r>
              <a:rPr lang="bg-BG" dirty="0" smtClean="0"/>
              <a:t>могат да бъдат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извикани </a:t>
            </a:r>
            <a:r>
              <a:rPr lang="bg-BG" dirty="0" smtClean="0"/>
              <a:t>чрез името им</a:t>
            </a:r>
            <a:endParaRPr lang="en-US" dirty="0" smtClean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dirty="0" smtClean="0"/>
          </a:p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Извикване</a:t>
            </a:r>
            <a:r>
              <a:rPr lang="en-US" dirty="0" smtClean="0"/>
              <a:t> </a:t>
            </a:r>
            <a:r>
              <a:rPr lang="bg-BG" dirty="0" smtClean="0"/>
              <a:t>на метод</a:t>
            </a:r>
            <a:r>
              <a:rPr lang="en-US" dirty="0" smtClean="0"/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PrintHeader()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6772592" y="2213602"/>
            <a:ext cx="2462100" cy="1012172"/>
          </a:xfrm>
          <a:prstGeom prst="wedgeRoundRectCallout">
            <a:avLst>
              <a:gd name="adj1" fmla="val -136845"/>
              <a:gd name="adj2" fmla="val -3332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Декларация</a:t>
            </a:r>
            <a:br>
              <a:rPr lang="bg-BG" sz="2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bg-BG" sz="2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на метод</a:t>
            </a:r>
            <a:endParaRPr lang="bg-BG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4884356" y="4741555"/>
            <a:ext cx="2286000" cy="1012172"/>
          </a:xfrm>
          <a:prstGeom prst="wedgeRoundRectCallout">
            <a:avLst>
              <a:gd name="adj1" fmla="val -108599"/>
              <a:gd name="adj2" fmla="val -6143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Извикване</a:t>
            </a:r>
            <a:br>
              <a:rPr lang="bg-BG" sz="2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bg-BG" sz="2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на метод</a:t>
            </a:r>
            <a:endParaRPr lang="bg-BG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</TotalTime>
  <Words>2574</Words>
  <Application>Microsoft Office PowerPoint</Application>
  <PresentationFormat>Widescreen</PresentationFormat>
  <Paragraphs>554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Helvetica Neue</vt:lpstr>
      <vt:lpstr>Wingdings</vt:lpstr>
      <vt:lpstr>Retrospect</vt:lpstr>
      <vt:lpstr>Методи. Дебъгване и  проследяване на кода</vt:lpstr>
      <vt:lpstr>Какво е "метод"?</vt:lpstr>
      <vt:lpstr>Прости Методи</vt:lpstr>
      <vt:lpstr>Защо да използваме методи?</vt:lpstr>
      <vt:lpstr>Деклариране на методи</vt:lpstr>
      <vt:lpstr>Деклариране на методи</vt:lpstr>
      <vt:lpstr>Деклариране на методи</vt:lpstr>
      <vt:lpstr>Извикване на методи</vt:lpstr>
      <vt:lpstr>Извикване на метод</vt:lpstr>
      <vt:lpstr>Извикване на метод (2)</vt:lpstr>
      <vt:lpstr>Задача: Празна касова бележка</vt:lpstr>
      <vt:lpstr>Решение: Празна касова бележка</vt:lpstr>
      <vt:lpstr>Методи с параметри. Използване на параметри</vt:lpstr>
      <vt:lpstr>Използване на параметри (2) </vt:lpstr>
      <vt:lpstr>Задача: Знак на цяло число</vt:lpstr>
      <vt:lpstr>Решение: Знак на цяло число</vt:lpstr>
      <vt:lpstr>Незадължителни параметри</vt:lpstr>
      <vt:lpstr>Задача: Принтиране на триъгълник</vt:lpstr>
      <vt:lpstr>Решение: Принтиране на триъгълник</vt:lpstr>
      <vt:lpstr>Решение: Принтиране на триъгълник (2)</vt:lpstr>
      <vt:lpstr>Задача: Рисуване на запълнен квадрат</vt:lpstr>
      <vt:lpstr>Типове на връщаната от метода стойност</vt:lpstr>
      <vt:lpstr>Оператор Return</vt:lpstr>
      <vt:lpstr>Употреба на връщаната стойност</vt:lpstr>
      <vt:lpstr>Конвертор на температури – пример</vt:lpstr>
      <vt:lpstr>Задача: Лице на триъгълник</vt:lpstr>
      <vt:lpstr>Решение: Лице на триъгълник</vt:lpstr>
      <vt:lpstr>Задача: Степен на число</vt:lpstr>
      <vt:lpstr>Сигнатура на метода</vt:lpstr>
      <vt:lpstr>Варианти на методи</vt:lpstr>
      <vt:lpstr>Сигнатура и тип на връщаната стойност</vt:lpstr>
      <vt:lpstr>Изпълнение на програма</vt:lpstr>
      <vt:lpstr>Задача:  По-голямата от две стойности</vt:lpstr>
      <vt:lpstr>PowerPoint Presentation</vt:lpstr>
      <vt:lpstr>Изпълнение на програмата</vt:lpstr>
      <vt:lpstr>Ред на изпълнение – стек на извикванията</vt:lpstr>
      <vt:lpstr>Задача: Умножи четни и нечетни цифри</vt:lpstr>
      <vt:lpstr>Дебъгване на кода</vt:lpstr>
      <vt:lpstr>Дебъгване във Visual Studio</vt:lpstr>
      <vt:lpstr>Използване на дебъгера във Visual Studio</vt:lpstr>
      <vt:lpstr>Задача: Намерете и поправете грешките</vt:lpstr>
      <vt:lpstr>Методи Именоване и добри практики</vt:lpstr>
      <vt:lpstr>Именуване на параметрите на метод</vt:lpstr>
      <vt:lpstr>Добри практики при писане на методи</vt:lpstr>
      <vt:lpstr>Структура и форматиране на кода</vt:lpstr>
      <vt:lpstr>Задача: Преправяне на "Price Change Alert"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Проверки (условни конструкции)</dc:title>
  <dc:creator>Windows User</dc:creator>
  <cp:lastModifiedBy>Windows User</cp:lastModifiedBy>
  <cp:revision>51</cp:revision>
  <dcterms:created xsi:type="dcterms:W3CDTF">2017-11-24T16:38:28Z</dcterms:created>
  <dcterms:modified xsi:type="dcterms:W3CDTF">2018-01-31T19:12:09Z</dcterms:modified>
</cp:coreProperties>
</file>