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77" r:id="rId3"/>
    <p:sldId id="330" r:id="rId4"/>
    <p:sldId id="331" r:id="rId5"/>
    <p:sldId id="332" r:id="rId6"/>
    <p:sldId id="257" r:id="rId7"/>
    <p:sldId id="259" r:id="rId8"/>
    <p:sldId id="286" r:id="rId9"/>
    <p:sldId id="262" r:id="rId10"/>
    <p:sldId id="279" r:id="rId11"/>
    <p:sldId id="283" r:id="rId12"/>
    <p:sldId id="278" r:id="rId13"/>
    <p:sldId id="280" r:id="rId14"/>
    <p:sldId id="281" r:id="rId15"/>
    <p:sldId id="282" r:id="rId16"/>
    <p:sldId id="284" r:id="rId17"/>
    <p:sldId id="285" r:id="rId18"/>
    <p:sldId id="287" r:id="rId19"/>
    <p:sldId id="288" r:id="rId20"/>
    <p:sldId id="289" r:id="rId21"/>
    <p:sldId id="293" r:id="rId22"/>
    <p:sldId id="292" r:id="rId23"/>
    <p:sldId id="291" r:id="rId24"/>
    <p:sldId id="290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5" r:id="rId35"/>
    <p:sldId id="306" r:id="rId36"/>
    <p:sldId id="308" r:id="rId37"/>
    <p:sldId id="307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25" r:id="rId47"/>
    <p:sldId id="317" r:id="rId48"/>
    <p:sldId id="318" r:id="rId49"/>
    <p:sldId id="319" r:id="rId50"/>
    <p:sldId id="320" r:id="rId51"/>
    <p:sldId id="324" r:id="rId52"/>
    <p:sldId id="323" r:id="rId53"/>
    <p:sldId id="333" r:id="rId54"/>
    <p:sldId id="275" r:id="rId55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4A5CA"/>
    <a:srgbClr val="5F5F5F"/>
    <a:srgbClr val="AAC1DA"/>
    <a:srgbClr val="D1DBEB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41" autoAdjust="0"/>
  </p:normalViewPr>
  <p:slideViewPr>
    <p:cSldViewPr>
      <p:cViewPr>
        <p:scale>
          <a:sx n="44" d="100"/>
          <a:sy n="44" d="100"/>
        </p:scale>
        <p:origin x="-8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6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ACD91F-5997-4DDA-AE88-9EE1FC5319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5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708F-D443-4517-8379-E3049206E7B2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02B2-E854-4F15-BCF5-28FB3E0EE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5850FB-1BC1-4CDA-A69D-F94AF183B5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6A3916-A98B-44CD-BCCD-F3710FFE0B7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436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9718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8180396C-91E7-4C47-B93E-23A3EC8585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7326A1-E322-4840-B7EC-20E645CC1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EED1E2-6DAF-4B02-8064-93A63A18E0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A17436-D98A-49E0-8542-EEC0DC5AF61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83C410-BB26-45E4-9D5F-9536593AA35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1F19B5-8073-4130-ABC6-5F657E5EAB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FA24A7-A904-4396-9E2A-B9DDD54B7B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251DD4-8341-482E-BFF2-900437B19B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59425-1D11-490D-969D-4EA761F9783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D5E265-9B33-4A88-AA0F-C0DD5523A5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0.gif"/><Relationship Id="rId7" Type="http://schemas.openxmlformats.org/officeDocument/2006/relationships/image" Target="../media/image43.png"/><Relationship Id="rId12" Type="http://schemas.openxmlformats.org/officeDocument/2006/relationships/image" Target="../media/image47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44.png"/><Relationship Id="rId5" Type="http://schemas.openxmlformats.org/officeDocument/2006/relationships/image" Target="../media/image52.jpeg"/><Relationship Id="rId10" Type="http://schemas.openxmlformats.org/officeDocument/2006/relationships/image" Target="../media/image55.jpeg"/><Relationship Id="rId4" Type="http://schemas.openxmlformats.org/officeDocument/2006/relationships/image" Target="../media/image51.jpeg"/><Relationship Id="rId9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gi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7" Type="http://schemas.openxmlformats.org/officeDocument/2006/relationships/image" Target="../media/image72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peg"/><Relationship Id="rId5" Type="http://schemas.openxmlformats.org/officeDocument/2006/relationships/image" Target="../media/image70.gif"/><Relationship Id="rId4" Type="http://schemas.openxmlformats.org/officeDocument/2006/relationships/image" Target="../media/image6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web.com/toolbox/4-band-resistor-calculator/" TargetMode="External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7" Type="http://schemas.openxmlformats.org/officeDocument/2006/relationships/image" Target="../media/image79.png"/><Relationship Id="rId2" Type="http://schemas.openxmlformats.org/officeDocument/2006/relationships/image" Target="../media/image7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jpeg"/><Relationship Id="rId5" Type="http://schemas.openxmlformats.org/officeDocument/2006/relationships/image" Target="../media/image77.jpeg"/><Relationship Id="rId4" Type="http://schemas.openxmlformats.org/officeDocument/2006/relationships/image" Target="../media/image76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www.labcent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103.jpeg"/><Relationship Id="rId4" Type="http://schemas.openxmlformats.org/officeDocument/2006/relationships/image" Target="../media/image102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1371600"/>
            <a:ext cx="6629400" cy="101282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bg-BG" dirty="0" smtClean="0"/>
              <a:t>ОСНОВИ НА ЕЛЕКТРОНИКАТА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52600" y="3276600"/>
            <a:ext cx="6324600" cy="381000"/>
          </a:xfrm>
        </p:spPr>
        <p:txBody>
          <a:bodyPr/>
          <a:lstStyle/>
          <a:p>
            <a:r>
              <a:rPr lang="bg-BG" dirty="0" smtClean="0"/>
              <a:t>ЛЕКЦИЯ №1 ВЪВЕДЕНИЕ В КУРСА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40" y="4343400"/>
            <a:ext cx="2448820" cy="2238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5676" y="381000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latin typeface="Arial Black" pitchFamily="34" charset="0"/>
              </a:rPr>
              <a:t>ВЕНЦИСЛАВ НАЧЕВ</a:t>
            </a:r>
            <a:endParaRPr lang="en-US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Hunter_94-Jul.-25-13.4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5845" y="76200"/>
            <a:ext cx="9169845" cy="64770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ПЕРИОДИЧНИ ЗАКОНИ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48275"/>
          </a:xfrm>
        </p:spPr>
        <p:txBody>
          <a:bodyPr/>
          <a:lstStyle/>
          <a:p>
            <a:r>
              <a:rPr lang="bg-BG" sz="2400" dirty="0" smtClean="0"/>
              <a:t>Пореден номер</a:t>
            </a:r>
            <a:r>
              <a:rPr lang="en-US" sz="2400" dirty="0" smtClean="0"/>
              <a:t> </a:t>
            </a:r>
            <a:r>
              <a:rPr lang="bg-BG" sz="2400" dirty="0" smtClean="0"/>
              <a:t>на елемента в периодичната система</a:t>
            </a:r>
            <a:r>
              <a:rPr lang="en-US" sz="2400" dirty="0" smtClean="0"/>
              <a:t> –</a:t>
            </a:r>
            <a:r>
              <a:rPr lang="bg-BG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Z </a:t>
            </a:r>
            <a:r>
              <a:rPr lang="en-US" sz="2400" dirty="0" smtClean="0"/>
              <a:t>:</a:t>
            </a:r>
            <a:endParaRPr lang="bg-BG" sz="2400" dirty="0" smtClean="0"/>
          </a:p>
          <a:p>
            <a:pPr>
              <a:buFont typeface="Courier New" pitchFamily="49" charset="0"/>
              <a:buChar char="o"/>
            </a:pPr>
            <a:r>
              <a:rPr lang="bg-BG" sz="2400" dirty="0" smtClean="0"/>
              <a:t>  брой протони</a:t>
            </a:r>
            <a:r>
              <a:rPr lang="en-US" sz="2400" dirty="0" smtClean="0"/>
              <a:t> - P</a:t>
            </a:r>
            <a:r>
              <a:rPr lang="bg-BG" sz="2400" dirty="0" smtClean="0"/>
              <a:t> </a:t>
            </a:r>
            <a:r>
              <a:rPr lang="en-US" sz="2400" dirty="0" smtClean="0"/>
              <a:t>-&gt;  </a:t>
            </a:r>
            <a:r>
              <a:rPr lang="en-US" sz="2400" b="1" dirty="0" smtClean="0">
                <a:solidFill>
                  <a:srgbClr val="FF0000"/>
                </a:solidFill>
              </a:rPr>
              <a:t>P </a:t>
            </a:r>
            <a:r>
              <a:rPr lang="bg-BG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</a:rPr>
              <a:t>Z </a:t>
            </a:r>
            <a:r>
              <a:rPr lang="en-US" sz="2400" dirty="0" smtClean="0"/>
              <a:t>;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  </a:t>
            </a:r>
            <a:r>
              <a:rPr lang="bg-BG" sz="2400" dirty="0" smtClean="0"/>
              <a:t>брой електрони – </a:t>
            </a:r>
            <a:r>
              <a:rPr lang="en-US" sz="2400" dirty="0" smtClean="0"/>
              <a:t>E –&gt; </a:t>
            </a:r>
            <a:r>
              <a:rPr lang="en-US" sz="2400" b="1" dirty="0" smtClean="0">
                <a:solidFill>
                  <a:srgbClr val="FF0000"/>
                </a:solidFill>
              </a:rPr>
              <a:t>E = P </a:t>
            </a:r>
            <a:r>
              <a:rPr lang="en-US" sz="2400" dirty="0" smtClean="0"/>
              <a:t>;</a:t>
            </a:r>
          </a:p>
          <a:p>
            <a:pPr>
              <a:buFont typeface="Courier New" pitchFamily="49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 </a:t>
            </a:r>
            <a:r>
              <a:rPr lang="bg-BG" sz="2400" dirty="0" smtClean="0"/>
              <a:t>брой неутрони – </a:t>
            </a:r>
            <a:r>
              <a:rPr lang="en-US" sz="2400" dirty="0" smtClean="0"/>
              <a:t>N–&gt;</a:t>
            </a:r>
            <a:r>
              <a:rPr lang="bg-BG" sz="2400" dirty="0" smtClean="0"/>
              <a:t>броят неуторони определят </a:t>
            </a:r>
            <a:r>
              <a:rPr lang="bg-BG" sz="2400" b="1" dirty="0" smtClean="0">
                <a:solidFill>
                  <a:srgbClr val="FF0000"/>
                </a:solidFill>
              </a:rPr>
              <a:t>изпотопите </a:t>
            </a:r>
            <a:r>
              <a:rPr lang="bg-BG" sz="2400" dirty="0" smtClean="0"/>
              <a:t>на елемента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;</a:t>
            </a:r>
            <a:endParaRPr lang="bg-BG" sz="2400" dirty="0" smtClean="0"/>
          </a:p>
          <a:p>
            <a:r>
              <a:rPr lang="en-US" sz="2400" dirty="0" smtClean="0"/>
              <a:t>    </a:t>
            </a:r>
            <a:r>
              <a:rPr lang="bg-BG" sz="2400" dirty="0" smtClean="0"/>
              <a:t>Атомна маса: </a:t>
            </a:r>
            <a:r>
              <a:rPr lang="bg-BG" sz="2400" b="1" dirty="0" smtClean="0">
                <a:solidFill>
                  <a:srgbClr val="FF0000"/>
                </a:solidFill>
              </a:rPr>
              <a:t>А = </a:t>
            </a:r>
            <a:r>
              <a:rPr lang="en-US" sz="2400" b="1" dirty="0" smtClean="0">
                <a:solidFill>
                  <a:srgbClr val="FF0000"/>
                </a:solidFill>
              </a:rPr>
              <a:t>P + N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bg-BG" sz="1800" dirty="0" smtClean="0"/>
          </a:p>
          <a:p>
            <a:pPr>
              <a:buFont typeface="Wingdings" pitchFamily="2" charset="2"/>
              <a:buChar char="Ø"/>
            </a:pPr>
            <a:r>
              <a:rPr lang="bg-BG" sz="2000" dirty="0" smtClean="0"/>
              <a:t>Маса на електрона</a:t>
            </a:r>
            <a:r>
              <a:rPr lang="en-US" sz="2000" dirty="0" smtClean="0"/>
              <a:t> m</a:t>
            </a:r>
            <a:r>
              <a:rPr lang="en-US" sz="2000" baseline="-25000" dirty="0" smtClean="0"/>
              <a:t>e</a:t>
            </a:r>
            <a:r>
              <a:rPr lang="bg-BG" sz="2000" dirty="0" smtClean="0"/>
              <a:t>: 9.109 </a:t>
            </a:r>
            <a:r>
              <a:rPr lang="en-US" sz="2000" dirty="0" smtClean="0"/>
              <a:t>x 10</a:t>
            </a:r>
            <a:r>
              <a:rPr lang="en-US" sz="2000" baseline="30000" dirty="0" smtClean="0"/>
              <a:t>-28</a:t>
            </a:r>
            <a:r>
              <a:rPr lang="en-US" sz="2000" dirty="0" smtClean="0"/>
              <a:t>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M</a:t>
            </a:r>
            <a:r>
              <a:rPr lang="bg-BG" sz="2000" dirty="0" smtClean="0"/>
              <a:t>аса на протона</a:t>
            </a:r>
            <a:r>
              <a:rPr lang="en-US" sz="2000" dirty="0" smtClean="0"/>
              <a:t> m</a:t>
            </a:r>
            <a:r>
              <a:rPr lang="en-US" sz="2000" baseline="-25000" dirty="0" smtClean="0"/>
              <a:t>p</a:t>
            </a:r>
            <a:r>
              <a:rPr lang="bg-BG" sz="2000" dirty="0" smtClean="0"/>
              <a:t>: 1.673 </a:t>
            </a:r>
            <a:r>
              <a:rPr lang="en-US" sz="2000" dirty="0" smtClean="0"/>
              <a:t>x 10</a:t>
            </a:r>
            <a:r>
              <a:rPr lang="en-US" sz="2000" baseline="30000" dirty="0" smtClean="0"/>
              <a:t>-2</a:t>
            </a:r>
            <a:r>
              <a:rPr lang="bg-BG" sz="2000" baseline="30000" dirty="0" smtClean="0"/>
              <a:t>7</a:t>
            </a:r>
            <a:r>
              <a:rPr lang="en-US" sz="2000" dirty="0" smtClean="0"/>
              <a:t>g</a:t>
            </a:r>
            <a:r>
              <a:rPr lang="bg-BG" sz="2000" dirty="0" smtClean="0"/>
              <a:t> –</a:t>
            </a:r>
            <a:r>
              <a:rPr lang="en-US" sz="2000" dirty="0" smtClean="0"/>
              <a:t>&gt;</a:t>
            </a:r>
            <a:r>
              <a:rPr lang="bg-BG" sz="2000" dirty="0" smtClean="0"/>
              <a:t> 1836</a:t>
            </a:r>
            <a:r>
              <a:rPr lang="en-US" sz="2000" dirty="0" smtClean="0"/>
              <a:t> </a:t>
            </a:r>
            <a:r>
              <a:rPr lang="bg-BG" sz="2000" dirty="0" smtClean="0"/>
              <a:t>х</a:t>
            </a:r>
            <a:r>
              <a:rPr lang="en-US" sz="2000" dirty="0" smtClean="0"/>
              <a:t> m</a:t>
            </a:r>
            <a:r>
              <a:rPr lang="en-US" sz="2000" baseline="-25000" dirty="0" smtClean="0"/>
              <a:t>e</a:t>
            </a:r>
          </a:p>
          <a:p>
            <a:pPr>
              <a:buFont typeface="Wingdings" pitchFamily="2" charset="2"/>
              <a:buChar char="Ø"/>
            </a:pPr>
            <a:r>
              <a:rPr lang="bg-BG" sz="2000" dirty="0" smtClean="0"/>
              <a:t>Маса на неутрона 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: </a:t>
            </a:r>
            <a:r>
              <a:rPr lang="bg-BG" sz="2000" dirty="0" smtClean="0"/>
              <a:t>1.675 </a:t>
            </a:r>
            <a:r>
              <a:rPr lang="en-US" sz="2000" dirty="0" smtClean="0"/>
              <a:t>x 10</a:t>
            </a:r>
            <a:r>
              <a:rPr lang="en-US" sz="2000" baseline="30000" dirty="0" smtClean="0"/>
              <a:t>-2</a:t>
            </a:r>
            <a:r>
              <a:rPr lang="bg-BG" sz="2000" baseline="30000" dirty="0" smtClean="0"/>
              <a:t>7</a:t>
            </a:r>
            <a:r>
              <a:rPr lang="en-US" sz="2000" dirty="0" smtClean="0"/>
              <a:t>g</a:t>
            </a:r>
            <a:r>
              <a:rPr lang="bg-BG" sz="2000" dirty="0" smtClean="0"/>
              <a:t> </a:t>
            </a:r>
            <a:r>
              <a:rPr lang="en-US" sz="2000" dirty="0" smtClean="0"/>
              <a:t>-&gt; 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~ m</a:t>
            </a:r>
            <a:r>
              <a:rPr lang="en-US" sz="2000" baseline="-25000" dirty="0" smtClean="0"/>
              <a:t>p</a:t>
            </a:r>
            <a:endParaRPr lang="bg-BG" sz="20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МЕД</a:t>
            </a:r>
            <a:endParaRPr lang="en-US" dirty="0"/>
          </a:p>
        </p:txBody>
      </p:sp>
      <p:sp>
        <p:nvSpPr>
          <p:cNvPr id="5" name="Контейнер за съдържание 2"/>
          <p:cNvSpPr txBox="1">
            <a:spLocks/>
          </p:cNvSpPr>
          <p:nvPr/>
        </p:nvSpPr>
        <p:spPr bwMode="auto">
          <a:xfrm>
            <a:off x="1143000" y="3943344"/>
            <a:ext cx="2438400" cy="2686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  <a:ea typeface="+mn-ea"/>
                <a:cs typeface="+mn-cs"/>
              </a:rPr>
              <a:t>Z(Cu) = 29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Symbol"/>
              <a:buChar char="Þ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  <a:ea typeface="+mn-ea"/>
                <a:cs typeface="+mn-cs"/>
              </a:rPr>
              <a:t>e- = 29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Symbol"/>
              <a:buChar char="Þ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  <a:ea typeface="+mn-ea"/>
                <a:cs typeface="+mn-cs"/>
              </a:rPr>
              <a:t>p+ = 29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Symbol"/>
              <a:buChar char="Þ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  <a:ea typeface="+mn-ea"/>
                <a:cs typeface="+mn-cs"/>
              </a:rPr>
              <a:t>n = 34/36</a:t>
            </a:r>
            <a:endParaRPr kumimoji="0" lang="bg-BG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bg-BG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Контейнер за съдържание 3" descr="Bkwr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1371600"/>
            <a:ext cx="4953000" cy="4953000"/>
          </a:xfrm>
          <a:prstGeom prst="rect">
            <a:avLst/>
          </a:prstGeom>
        </p:spPr>
      </p:pic>
      <p:pic>
        <p:nvPicPr>
          <p:cNvPr id="7" name="Picture 6" descr="Pictur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1347216"/>
            <a:ext cx="2371344" cy="2462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ЕНЕРГИЯ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Фундаментални взаимодействия:</a:t>
            </a:r>
          </a:p>
          <a:p>
            <a:pPr>
              <a:buFont typeface="Wingdings" pitchFamily="2" charset="2"/>
              <a:buChar char="ü"/>
            </a:pPr>
            <a:r>
              <a:rPr lang="bg-BG" sz="2000" u="sng" dirty="0" smtClean="0"/>
              <a:t>Гравитационно</a:t>
            </a:r>
            <a:r>
              <a:rPr lang="bg-BG" sz="2000" dirty="0" smtClean="0"/>
              <a:t> - маса;</a:t>
            </a:r>
          </a:p>
          <a:p>
            <a:pPr>
              <a:buFont typeface="Wingdings" pitchFamily="2" charset="2"/>
              <a:buChar char="ü"/>
            </a:pPr>
            <a:r>
              <a:rPr lang="bg-BG" sz="2000" u="sng" dirty="0" smtClean="0">
                <a:solidFill>
                  <a:srgbClr val="FF0000"/>
                </a:solidFill>
              </a:rPr>
              <a:t>Електромагнитно</a:t>
            </a:r>
            <a:r>
              <a:rPr lang="bg-BG" sz="2000" dirty="0" smtClean="0">
                <a:solidFill>
                  <a:srgbClr val="FF0000"/>
                </a:solidFill>
              </a:rPr>
              <a:t> - електрични заряди;</a:t>
            </a:r>
          </a:p>
          <a:p>
            <a:pPr>
              <a:buFont typeface="Wingdings" pitchFamily="2" charset="2"/>
              <a:buChar char="ü"/>
            </a:pPr>
            <a:r>
              <a:rPr lang="bg-BG" sz="2000" u="sng" dirty="0" smtClean="0"/>
              <a:t>Силно ядрено </a:t>
            </a:r>
            <a:r>
              <a:rPr lang="bg-BG" sz="2000" dirty="0" smtClean="0"/>
              <a:t>– привличане между кварките, ядрени сили; </a:t>
            </a:r>
          </a:p>
          <a:p>
            <a:pPr>
              <a:buFont typeface="Wingdings" pitchFamily="2" charset="2"/>
              <a:buChar char="ü"/>
            </a:pPr>
            <a:r>
              <a:rPr lang="bg-BG" sz="2000" u="sng" dirty="0" smtClean="0"/>
              <a:t>Слабо ядрено </a:t>
            </a:r>
            <a:r>
              <a:rPr lang="bg-BG" sz="2000" dirty="0" smtClean="0"/>
              <a:t>– разпад на субатомни частици, термоядрен синтез.</a:t>
            </a:r>
            <a:endParaRPr lang="en-US" sz="2000" dirty="0"/>
          </a:p>
        </p:txBody>
      </p:sp>
      <p:pic>
        <p:nvPicPr>
          <p:cNvPr id="6" name="Picture 5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3962400"/>
            <a:ext cx="2066925" cy="2209800"/>
          </a:xfrm>
          <a:prstGeom prst="rect">
            <a:avLst/>
          </a:prstGeom>
        </p:spPr>
      </p:pic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6062" y="4191000"/>
            <a:ext cx="2153478" cy="1905000"/>
          </a:xfrm>
          <a:prstGeom prst="rect">
            <a:avLst/>
          </a:prstGeom>
        </p:spPr>
      </p:pic>
      <p:pic>
        <p:nvPicPr>
          <p:cNvPr id="8" name="Picture 7" descr="VSxsyxs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1800" y="4191000"/>
            <a:ext cx="1905000" cy="1905000"/>
          </a:xfrm>
          <a:prstGeom prst="rect">
            <a:avLst/>
          </a:prstGeom>
        </p:spPr>
      </p:pic>
      <p:pic>
        <p:nvPicPr>
          <p:cNvPr id="11" name="Picture 10" descr="download (2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66890" y="4191000"/>
            <a:ext cx="2032774" cy="1905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" y="6248400"/>
            <a:ext cx="788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bg-BG" b="1" dirty="0" smtClean="0">
                <a:solidFill>
                  <a:srgbClr val="0070C0"/>
                </a:solidFill>
              </a:rPr>
              <a:t>ТЕОРИЯ НА ВЕЛИКОТО ОБЕДИНЕНИЕ – </a:t>
            </a:r>
            <a:r>
              <a:rPr lang="en-US" b="1" dirty="0" smtClean="0">
                <a:solidFill>
                  <a:srgbClr val="0070C0"/>
                </a:solidFill>
              </a:rPr>
              <a:t>GRAND UNIFIED THEORY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ЕЛЕКТРИЧЕН ЗАРЯД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248275"/>
          </a:xfrm>
        </p:spPr>
        <p:txBody>
          <a:bodyPr/>
          <a:lstStyle/>
          <a:p>
            <a:r>
              <a:rPr lang="bg-BG" sz="1800" dirty="0" smtClean="0"/>
              <a:t>Талес(640-546г.пр.н.е) описва как къс от кехлибар след натриване придобива свойството да привлича леки предмети.</a:t>
            </a:r>
          </a:p>
          <a:p>
            <a:pPr>
              <a:buNone/>
            </a:pPr>
            <a:r>
              <a:rPr lang="bg-BG" sz="1800" dirty="0" smtClean="0"/>
              <a:t>          </a:t>
            </a:r>
            <a:r>
              <a:rPr lang="bg-BG" sz="1800" i="1" dirty="0" smtClean="0"/>
              <a:t>“електрон” </a:t>
            </a:r>
            <a:r>
              <a:rPr lang="bg-BG" sz="1800" dirty="0" smtClean="0"/>
              <a:t>– кехлибар</a:t>
            </a:r>
            <a:endParaRPr lang="bg-BG" sz="1800" dirty="0" smtClean="0">
              <a:latin typeface="Bodoni MT" pitchFamily="18" charset="0"/>
            </a:endParaRPr>
          </a:p>
          <a:p>
            <a:pPr lvl="0"/>
            <a:r>
              <a:rPr lang="bg-BG" sz="1800" dirty="0" smtClean="0"/>
              <a:t>Електрически заряд </a:t>
            </a:r>
            <a:r>
              <a:rPr lang="en-US" sz="1800" b="1" dirty="0" smtClean="0"/>
              <a:t>q</a:t>
            </a:r>
            <a:r>
              <a:rPr lang="en-US" sz="1800" dirty="0" smtClean="0"/>
              <a:t>, </a:t>
            </a:r>
            <a:r>
              <a:rPr lang="bg-BG" sz="1800" dirty="0" smtClean="0"/>
              <a:t>мерна единица </a:t>
            </a:r>
            <a:r>
              <a:rPr lang="en-US" sz="1800" b="1" dirty="0" smtClean="0"/>
              <a:t>C</a:t>
            </a:r>
            <a:r>
              <a:rPr lang="en-US" sz="1800" dirty="0" smtClean="0"/>
              <a:t>, </a:t>
            </a:r>
            <a:r>
              <a:rPr lang="bg-BG" sz="1800" dirty="0" smtClean="0"/>
              <a:t>кулон.</a:t>
            </a:r>
          </a:p>
          <a:p>
            <a:pPr lvl="0">
              <a:buNone/>
            </a:pPr>
            <a:r>
              <a:rPr lang="bg-BG" sz="1800" dirty="0" smtClean="0"/>
              <a:t>    </a:t>
            </a:r>
            <a:r>
              <a:rPr lang="en-US" sz="1800" dirty="0" smtClean="0"/>
              <a:t>e</a:t>
            </a:r>
            <a:r>
              <a:rPr lang="en-US" sz="1800" baseline="30000" dirty="0" smtClean="0"/>
              <a:t>-</a:t>
            </a:r>
            <a:r>
              <a:rPr lang="en-US" sz="1800" dirty="0" smtClean="0"/>
              <a:t> = -1.602189.10</a:t>
            </a:r>
            <a:r>
              <a:rPr lang="en-US" sz="1800" baseline="30000" dirty="0" smtClean="0"/>
              <a:t>-19</a:t>
            </a:r>
            <a:r>
              <a:rPr lang="en-US" sz="1800" dirty="0" smtClean="0"/>
              <a:t>C</a:t>
            </a:r>
            <a:r>
              <a:rPr lang="bg-BG" sz="1800" dirty="0" smtClean="0"/>
              <a:t> – отрицателен заряд.</a:t>
            </a:r>
          </a:p>
          <a:p>
            <a:pPr lvl="0">
              <a:buNone/>
            </a:pPr>
            <a:r>
              <a:rPr lang="bg-BG" sz="1800" dirty="0" smtClean="0"/>
              <a:t>    </a:t>
            </a:r>
            <a:r>
              <a:rPr lang="en-US" sz="1800" dirty="0" smtClean="0"/>
              <a:t>p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 = 1.602189.10</a:t>
            </a:r>
            <a:r>
              <a:rPr lang="en-US" sz="1800" baseline="30000" dirty="0" smtClean="0"/>
              <a:t>-19</a:t>
            </a:r>
            <a:r>
              <a:rPr lang="en-US" sz="1800" dirty="0" smtClean="0"/>
              <a:t>C</a:t>
            </a:r>
            <a:r>
              <a:rPr lang="bg-BG" sz="1800" dirty="0" smtClean="0"/>
              <a:t> – положителен заряд.</a:t>
            </a:r>
            <a:endParaRPr lang="en-US" sz="1800" dirty="0" smtClean="0"/>
          </a:p>
          <a:p>
            <a:pPr lvl="0">
              <a:buNone/>
            </a:pPr>
            <a:r>
              <a:rPr lang="bg-BG" sz="1800" dirty="0" smtClean="0"/>
              <a:t>                           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m.p</a:t>
            </a:r>
            <a:r>
              <a:rPr lang="en-US" sz="2400" b="1" baseline="30000" dirty="0" smtClean="0">
                <a:latin typeface="Courier New" pitchFamily="49" charset="0"/>
                <a:cs typeface="Courier New" pitchFamily="49" charset="0"/>
              </a:rPr>
              <a:t>+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b="1" baseline="30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n.e</a:t>
            </a:r>
            <a:r>
              <a:rPr lang="en-US" sz="2400" b="1" baseline="30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[C]</a:t>
            </a:r>
            <a:endParaRPr lang="bg-BG" sz="1800" b="1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bg-BG" sz="1800" dirty="0" smtClean="0"/>
              <a:t>Закон на Кулон(</a:t>
            </a:r>
            <a:r>
              <a:rPr lang="en-US" sz="1800" dirty="0" smtClean="0"/>
              <a:t>Coulomb’s law</a:t>
            </a:r>
            <a:r>
              <a:rPr lang="bg-BG" sz="1800" dirty="0" smtClean="0"/>
              <a:t>):</a:t>
            </a:r>
            <a:endParaRPr lang="en-US" sz="1800" dirty="0" smtClean="0"/>
          </a:p>
          <a:p>
            <a:pPr lvl="0">
              <a:buNone/>
            </a:pPr>
            <a:endParaRPr lang="en-US" sz="1800" dirty="0" smtClean="0">
              <a:latin typeface="Bodoni MT" pitchFamily="18" charset="0"/>
            </a:endParaRPr>
          </a:p>
          <a:p>
            <a:pPr>
              <a:buNone/>
            </a:pPr>
            <a:endParaRPr lang="en-US" sz="1800" dirty="0"/>
          </a:p>
        </p:txBody>
      </p:sp>
      <p:pic>
        <p:nvPicPr>
          <p:cNvPr id="12" name="Picture 11" descr="Coulombs_Law_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114800"/>
            <a:ext cx="5181600" cy="2403687"/>
          </a:xfrm>
          <a:prstGeom prst="rect">
            <a:avLst/>
          </a:prstGeom>
        </p:spPr>
      </p:pic>
      <p:pic>
        <p:nvPicPr>
          <p:cNvPr id="13" name="Picture 12" descr="girl-balloon-300x22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2423922"/>
            <a:ext cx="2514600" cy="19194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33600" y="5410200"/>
            <a:ext cx="2182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k = 9.10</a:t>
            </a:r>
            <a:r>
              <a:rPr lang="en-US" sz="2000" i="1" baseline="30000" dirty="0" smtClean="0"/>
              <a:t>9</a:t>
            </a:r>
            <a:r>
              <a:rPr lang="en-US" sz="2000" i="1" dirty="0" smtClean="0"/>
              <a:t> N.m</a:t>
            </a:r>
            <a:r>
              <a:rPr lang="en-US" sz="2000" i="1" baseline="30000" dirty="0" smtClean="0"/>
              <a:t>2</a:t>
            </a:r>
            <a:r>
              <a:rPr lang="en-US" sz="2000" i="1" dirty="0" smtClean="0"/>
              <a:t>/C</a:t>
            </a:r>
            <a:r>
              <a:rPr lang="en-US" sz="2000" i="1" baseline="30000" dirty="0" smtClean="0"/>
              <a:t>2</a:t>
            </a:r>
            <a:endParaRPr lang="en-US" sz="2000" i="1" baseline="30000" dirty="0"/>
          </a:p>
        </p:txBody>
      </p:sp>
      <p:pic>
        <p:nvPicPr>
          <p:cNvPr id="17" name="Picture 16" descr="364px-Charges_repulsion_attraction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76900" y="4343400"/>
            <a:ext cx="34671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СРАВНЕНИЕ </a:t>
            </a:r>
            <a:endParaRPr lang="en-US" dirty="0"/>
          </a:p>
        </p:txBody>
      </p:sp>
      <p:pic>
        <p:nvPicPr>
          <p:cNvPr id="7" name="Picture 6" descr="fdf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143000"/>
            <a:ext cx="8452253" cy="33529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4419601"/>
            <a:ext cx="400870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aseline="30000" dirty="0" smtClean="0"/>
              <a:t>Електричната сила е почти </a:t>
            </a:r>
          </a:p>
          <a:p>
            <a:r>
              <a:rPr lang="bg-BG" sz="3200" baseline="30000" dirty="0" smtClean="0"/>
              <a:t>1 340 000 000 000 пъти по-силна</a:t>
            </a:r>
            <a:r>
              <a:rPr lang="bg-BG" sz="3200" dirty="0" smtClean="0"/>
              <a:t> </a:t>
            </a:r>
            <a:r>
              <a:rPr lang="bg-BG" sz="3200" baseline="30000" dirty="0" smtClean="0"/>
              <a:t>от гравитационната</a:t>
            </a:r>
            <a:r>
              <a:rPr lang="bg-BG" sz="3200" dirty="0" smtClean="0"/>
              <a:t> </a:t>
            </a:r>
            <a:r>
              <a:rPr lang="bg-BG" sz="3200" baseline="30000" dirty="0" smtClean="0"/>
              <a:t>при 1</a:t>
            </a:r>
            <a:r>
              <a:rPr lang="en-US" sz="3200" baseline="30000" dirty="0" smtClean="0"/>
              <a:t>C </a:t>
            </a:r>
            <a:r>
              <a:rPr lang="bg-BG" sz="3200" baseline="30000" dirty="0" smtClean="0"/>
              <a:t>електрични заряди и 1</a:t>
            </a:r>
            <a:r>
              <a:rPr lang="en-US" sz="3200" baseline="30000" dirty="0" smtClean="0"/>
              <a:t>kg. </a:t>
            </a:r>
            <a:r>
              <a:rPr lang="bg-BG" sz="3200" baseline="30000" dirty="0" smtClean="0"/>
              <a:t>маси</a:t>
            </a:r>
            <a:r>
              <a:rPr lang="bg-BG" sz="2800" baseline="30000" dirty="0" smtClean="0"/>
              <a:t>.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4343400"/>
            <a:ext cx="3134519" cy="2288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2400" dirty="0" smtClean="0"/>
              <a:t>ВИДОВЕ МАТЕРИАЛИ СПОРЕД ЕЛЕКТРИЧНИТЕ ИМ СВОЙСТВА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305800" cy="4876800"/>
          </a:xfrm>
        </p:spPr>
        <p:txBody>
          <a:bodyPr/>
          <a:lstStyle/>
          <a:p>
            <a:endParaRPr lang="bg-BG" dirty="0" smtClean="0"/>
          </a:p>
          <a:p>
            <a:r>
              <a:rPr lang="bg-BG" b="1" dirty="0" smtClean="0">
                <a:solidFill>
                  <a:schemeClr val="tx2">
                    <a:lumMod val="50000"/>
                  </a:schemeClr>
                </a:solidFill>
              </a:rPr>
              <a:t>Проводници</a:t>
            </a:r>
            <a:r>
              <a:rPr lang="bg-BG" dirty="0" smtClean="0"/>
              <a:t> – имат свободни електрически заряди(токоносители): метали, електролити, йонизиран газ.</a:t>
            </a:r>
          </a:p>
          <a:p>
            <a:r>
              <a:rPr lang="bg-BG" b="1" dirty="0" smtClean="0">
                <a:solidFill>
                  <a:schemeClr val="tx2">
                    <a:lumMod val="50000"/>
                  </a:schemeClr>
                </a:solidFill>
              </a:rPr>
              <a:t>Полупроводници</a:t>
            </a:r>
            <a:r>
              <a:rPr lang="bg-BG" dirty="0" smtClean="0"/>
              <a:t> – силиций, германий, </a:t>
            </a:r>
            <a:r>
              <a:rPr lang="en-US" dirty="0" err="1" smtClean="0"/>
              <a:t>GaAs</a:t>
            </a:r>
            <a:r>
              <a:rPr lang="en-US" dirty="0" smtClean="0"/>
              <a:t>….</a:t>
            </a:r>
            <a:endParaRPr lang="bg-BG" dirty="0" smtClean="0"/>
          </a:p>
          <a:p>
            <a:r>
              <a:rPr lang="bg-BG" b="1" dirty="0" smtClean="0">
                <a:solidFill>
                  <a:schemeClr val="tx2">
                    <a:lumMod val="50000"/>
                  </a:schemeClr>
                </a:solidFill>
              </a:rPr>
              <a:t>Диелектрици(Изолатори)</a:t>
            </a:r>
            <a:r>
              <a:rPr lang="en-US" dirty="0" smtClean="0"/>
              <a:t> – </a:t>
            </a:r>
            <a:r>
              <a:rPr lang="bg-BG" dirty="0" smtClean="0"/>
              <a:t>нямат свободни електрически заряди.</a:t>
            </a:r>
            <a:endParaRPr lang="en-US" dirty="0"/>
          </a:p>
        </p:txBody>
      </p:sp>
      <p:pic>
        <p:nvPicPr>
          <p:cNvPr id="5" name="Picture 4" descr="download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4876800"/>
            <a:ext cx="2748197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ПРОВОДНИЦИ</a:t>
            </a:r>
            <a:endParaRPr lang="en-US" dirty="0"/>
          </a:p>
        </p:txBody>
      </p:sp>
      <p:pic>
        <p:nvPicPr>
          <p:cNvPr id="5" name="Content Placeholder 4" descr="19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3048000" cy="2819400"/>
          </a:xfrm>
        </p:spPr>
      </p:pic>
      <p:sp>
        <p:nvSpPr>
          <p:cNvPr id="7" name="TextBox 6"/>
          <p:cNvSpPr txBox="1"/>
          <p:nvPr/>
        </p:nvSpPr>
        <p:spPr>
          <a:xfrm>
            <a:off x="35933" y="4114800"/>
            <a:ext cx="3982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 smtClean="0">
                <a:solidFill>
                  <a:schemeClr val="bg2">
                    <a:lumMod val="50000"/>
                  </a:schemeClr>
                </a:solidFill>
              </a:rPr>
              <a:t>МЕТАЛНА РЕШЕТКА С ЕЛЕКТРОНЕН </a:t>
            </a:r>
          </a:p>
          <a:p>
            <a:r>
              <a:rPr lang="bg-BG" sz="1600" b="1" dirty="0" smtClean="0">
                <a:solidFill>
                  <a:schemeClr val="bg2">
                    <a:lumMod val="50000"/>
                  </a:schemeClr>
                </a:solidFill>
              </a:rPr>
              <a:t>ГАЗ, СЪСТАВЕН ОТ ВАЛЕНТНИТЕ</a:t>
            </a:r>
          </a:p>
          <a:p>
            <a:r>
              <a:rPr lang="bg-BG" sz="1600" b="1" dirty="0" smtClean="0">
                <a:solidFill>
                  <a:schemeClr val="bg2">
                    <a:lumMod val="50000"/>
                  </a:schemeClr>
                </a:solidFill>
              </a:rPr>
              <a:t> ЕЛЕКТРОНИ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 descr="elektrol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1066800"/>
            <a:ext cx="4267200" cy="3230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87616" y="4274403"/>
            <a:ext cx="4270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 smtClean="0">
                <a:solidFill>
                  <a:srgbClr val="00B050"/>
                </a:solidFill>
              </a:rPr>
              <a:t>ЕЛЕКТРОЛИТ – РАЗТВОР, В КОЙТО ИМА</a:t>
            </a:r>
            <a:br>
              <a:rPr lang="bg-BG" sz="1600" b="1" dirty="0" smtClean="0">
                <a:solidFill>
                  <a:srgbClr val="00B050"/>
                </a:solidFill>
              </a:rPr>
            </a:br>
            <a:r>
              <a:rPr lang="bg-BG" sz="1600" b="1" dirty="0" smtClean="0">
                <a:solidFill>
                  <a:srgbClr val="00B050"/>
                </a:solidFill>
              </a:rPr>
              <a:t>СВОБОДНИ ТОКОНОСИТЕЛИ </a:t>
            </a:r>
          </a:p>
          <a:p>
            <a:r>
              <a:rPr lang="bg-BG" sz="1600" b="1" dirty="0" smtClean="0">
                <a:solidFill>
                  <a:srgbClr val="00B050"/>
                </a:solidFill>
              </a:rPr>
              <a:t>– ЙОНИ И ЕЛЕКТРОНИ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10" name="Picture 9" descr="download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5029200"/>
            <a:ext cx="2705100" cy="1685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09795" y="5562600"/>
            <a:ext cx="2995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 smtClean="0">
                <a:solidFill>
                  <a:schemeClr val="accent1">
                    <a:lumMod val="50000"/>
                  </a:schemeClr>
                </a:solidFill>
              </a:rPr>
              <a:t>ЙОНИЗИРАН ГАЗ(ПЛАЗМА) </a:t>
            </a:r>
          </a:p>
          <a:p>
            <a:r>
              <a:rPr lang="bg-BG" sz="1600" b="1" dirty="0" smtClean="0">
                <a:solidFill>
                  <a:schemeClr val="accent1">
                    <a:lumMod val="50000"/>
                  </a:schemeClr>
                </a:solidFill>
              </a:rPr>
              <a:t>– ГАЗ С ЙОНИ</a:t>
            </a:r>
            <a:endParaRPr lang="bg-BG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Picture 11" descr="metal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1200" y="1828800"/>
            <a:ext cx="2362200" cy="2066925"/>
          </a:xfrm>
          <a:prstGeom prst="rect">
            <a:avLst/>
          </a:prstGeom>
        </p:spPr>
      </p:pic>
      <p:pic>
        <p:nvPicPr>
          <p:cNvPr id="13" name="Picture 12" descr="anteni-parametri-i-razprostranenie-na-emv_html_m6ad7544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3600" y="5135217"/>
            <a:ext cx="3048000" cy="1722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ДИЕЛЕКТРИЦИ (ИЗОЛАТОРИ)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sz="2400" dirty="0" smtClean="0"/>
              <a:t>     Материали, през които не могат да преминават електрични заряди. Те нямат </a:t>
            </a:r>
            <a:r>
              <a:rPr lang="bg-BG" sz="2400" u="sng" dirty="0" smtClean="0"/>
              <a:t>свободни</a:t>
            </a:r>
            <a:r>
              <a:rPr lang="bg-BG" sz="2400" dirty="0" smtClean="0"/>
              <a:t> електрични заряди.</a:t>
            </a:r>
          </a:p>
          <a:p>
            <a:pPr>
              <a:buNone/>
            </a:pPr>
            <a:r>
              <a:rPr lang="bg-BG" sz="2400" dirty="0" smtClean="0"/>
              <a:t>  - гума, стъкло, пластмаси, бакелит, дърво(сухо), масла, дестилирана вода, въздух...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 smtClean="0"/>
          </a:p>
        </p:txBody>
      </p:sp>
      <p:pic>
        <p:nvPicPr>
          <p:cNvPr id="5" name="Picture 4" descr="download (6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3733800"/>
            <a:ext cx="3810000" cy="2840182"/>
          </a:xfrm>
          <a:prstGeom prst="rect">
            <a:avLst/>
          </a:prstGeom>
        </p:spPr>
      </p:pic>
      <p:pic>
        <p:nvPicPr>
          <p:cNvPr id="7" name="Picture 6" descr="electric-power-transform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3962400"/>
            <a:ext cx="25908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ПОЛУПРОВОДНИЦИ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2125"/>
            <a:ext cx="8229600" cy="5248275"/>
          </a:xfrm>
        </p:spPr>
        <p:txBody>
          <a:bodyPr/>
          <a:lstStyle/>
          <a:p>
            <a:r>
              <a:rPr lang="bg-BG" sz="2400" dirty="0" smtClean="0"/>
              <a:t>Нито проводник, нито диелектрик</a:t>
            </a:r>
          </a:p>
          <a:p>
            <a:r>
              <a:rPr lang="bg-BG" sz="2400" dirty="0" smtClean="0"/>
              <a:t>При едни условия е проводник, при други диелектрик: напр. при загряване, осветяване прилагане на ел. поле... се освобождават електрични заряди.</a:t>
            </a:r>
          </a:p>
          <a:p>
            <a:r>
              <a:rPr lang="bg-BG" sz="2400" b="1" dirty="0" smtClean="0">
                <a:solidFill>
                  <a:srgbClr val="FF0000"/>
                </a:solidFill>
              </a:rPr>
              <a:t>ОСНОВА НА КОМПЮТЪРНИТЕ ТЕХНОЛОГИИ</a:t>
            </a:r>
          </a:p>
          <a:p>
            <a:r>
              <a:rPr lang="bg-BG" sz="2400" dirty="0" smtClean="0"/>
              <a:t>Силиций, Германий.....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download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4343400"/>
            <a:ext cx="327181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КАКВО ЩЕ СИ ГОВОРИМ ДНЕС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/>
          </a:p>
        </p:txBody>
      </p:sp>
      <p:sp>
        <p:nvSpPr>
          <p:cNvPr id="106542" name="Line 46"/>
          <p:cNvSpPr>
            <a:spLocks noChangeShapeType="1"/>
          </p:cNvSpPr>
          <p:nvPr/>
        </p:nvSpPr>
        <p:spPr bwMode="auto">
          <a:xfrm>
            <a:off x="2209800" y="2359025"/>
            <a:ext cx="4800600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543" name="Group 47"/>
          <p:cNvGrpSpPr>
            <a:grpSpLocks/>
          </p:cNvGrpSpPr>
          <p:nvPr/>
        </p:nvGrpSpPr>
        <p:grpSpPr bwMode="auto">
          <a:xfrm>
            <a:off x="1966913" y="2252663"/>
            <a:ext cx="182562" cy="182562"/>
            <a:chOff x="1239" y="1515"/>
            <a:chExt cx="115" cy="115"/>
          </a:xfrm>
        </p:grpSpPr>
        <p:sp>
          <p:nvSpPr>
            <p:cNvPr id="106544" name="AutoShape 48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45" name="AutoShape 49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546" name="Text Box 50"/>
          <p:cNvSpPr txBox="1">
            <a:spLocks noChangeArrowheads="1"/>
          </p:cNvSpPr>
          <p:nvPr/>
        </p:nvSpPr>
        <p:spPr bwMode="auto">
          <a:xfrm>
            <a:off x="2590800" y="1905000"/>
            <a:ext cx="40216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dirty="0">
                <a:solidFill>
                  <a:srgbClr val="000000"/>
                </a:solidFill>
              </a:rPr>
              <a:t>1. </a:t>
            </a:r>
            <a:r>
              <a:rPr lang="bg-BG" sz="2400" dirty="0" smtClean="0">
                <a:solidFill>
                  <a:srgbClr val="000000"/>
                </a:solidFill>
              </a:rPr>
              <a:t>КАКВО И КАК ЩЕ УЧИМ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06547" name="Group 51"/>
          <p:cNvGrpSpPr>
            <a:grpSpLocks/>
          </p:cNvGrpSpPr>
          <p:nvPr/>
        </p:nvGrpSpPr>
        <p:grpSpPr bwMode="auto">
          <a:xfrm>
            <a:off x="1966913" y="2819400"/>
            <a:ext cx="5043488" cy="530225"/>
            <a:chOff x="1239" y="1296"/>
            <a:chExt cx="3177" cy="334"/>
          </a:xfrm>
        </p:grpSpPr>
        <p:sp>
          <p:nvSpPr>
            <p:cNvPr id="106548" name="Line 52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549" name="Group 53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06550" name="AutoShape 5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51" name="AutoShape 5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6552" name="Text Box 56"/>
            <p:cNvSpPr txBox="1">
              <a:spLocks noChangeArrowheads="1"/>
            </p:cNvSpPr>
            <p:nvPr/>
          </p:nvSpPr>
          <p:spPr bwMode="auto">
            <a:xfrm>
              <a:off x="1661" y="1296"/>
              <a:ext cx="2611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dirty="0">
                  <a:solidFill>
                    <a:srgbClr val="000000"/>
                  </a:solidFill>
                </a:rPr>
                <a:t>2. </a:t>
              </a:r>
              <a:r>
                <a:rPr lang="bg-BG" sz="2400" dirty="0" smtClean="0">
                  <a:solidFill>
                    <a:srgbClr val="000000"/>
                  </a:solidFill>
                </a:rPr>
                <a:t>КАКВО Е ЕЛЕКТРОНИКА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6553" name="Group 57"/>
          <p:cNvGrpSpPr>
            <a:grpSpLocks/>
          </p:cNvGrpSpPr>
          <p:nvPr/>
        </p:nvGrpSpPr>
        <p:grpSpPr bwMode="auto">
          <a:xfrm>
            <a:off x="1966913" y="3736975"/>
            <a:ext cx="5043487" cy="530225"/>
            <a:chOff x="1239" y="1296"/>
            <a:chExt cx="3177" cy="334"/>
          </a:xfrm>
        </p:grpSpPr>
        <p:sp>
          <p:nvSpPr>
            <p:cNvPr id="106554" name="Line 5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555" name="Group 5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06556" name="AutoShape 6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57" name="AutoShape 6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6558" name="Text Box 62"/>
            <p:cNvSpPr txBox="1">
              <a:spLocks noChangeArrowheads="1"/>
            </p:cNvSpPr>
            <p:nvPr/>
          </p:nvSpPr>
          <p:spPr bwMode="auto">
            <a:xfrm>
              <a:off x="1680" y="1296"/>
              <a:ext cx="242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dirty="0">
                  <a:solidFill>
                    <a:srgbClr val="000000"/>
                  </a:solidFill>
                </a:rPr>
                <a:t>3. </a:t>
              </a:r>
              <a:r>
                <a:rPr lang="bg-BG" sz="2400" dirty="0" smtClean="0">
                  <a:solidFill>
                    <a:srgbClr val="000000"/>
                  </a:solidFill>
                </a:rPr>
                <a:t>МАТЕРИЯ И ЕНЕРГИЯ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6559" name="Group 63"/>
          <p:cNvGrpSpPr>
            <a:grpSpLocks/>
          </p:cNvGrpSpPr>
          <p:nvPr/>
        </p:nvGrpSpPr>
        <p:grpSpPr bwMode="auto">
          <a:xfrm>
            <a:off x="1966913" y="4648200"/>
            <a:ext cx="5043487" cy="530225"/>
            <a:chOff x="1239" y="1296"/>
            <a:chExt cx="3177" cy="334"/>
          </a:xfrm>
        </p:grpSpPr>
        <p:sp>
          <p:nvSpPr>
            <p:cNvPr id="106560" name="Line 6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561" name="Group 6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06562" name="AutoShape 6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63" name="AutoShape 6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6564" name="Text Box 68"/>
            <p:cNvSpPr txBox="1">
              <a:spLocks noChangeArrowheads="1"/>
            </p:cNvSpPr>
            <p:nvPr/>
          </p:nvSpPr>
          <p:spPr bwMode="auto">
            <a:xfrm>
              <a:off x="1708" y="1296"/>
              <a:ext cx="198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dirty="0">
                  <a:solidFill>
                    <a:srgbClr val="000000"/>
                  </a:solidFill>
                </a:rPr>
                <a:t>4. </a:t>
              </a:r>
              <a:r>
                <a:rPr lang="bg-BG" sz="2400" dirty="0" smtClean="0">
                  <a:solidFill>
                    <a:srgbClr val="000000"/>
                  </a:solidFill>
                </a:rPr>
                <a:t>ПОСТОЯНЕН ТОК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2400" dirty="0" smtClean="0"/>
              <a:t>ИЗТОЧНИЦИ НА ЕЛЕКТРИЧЕСКА ЕНЕРГИЯ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7620000" cy="5248275"/>
          </a:xfrm>
        </p:spPr>
        <p:txBody>
          <a:bodyPr/>
          <a:lstStyle/>
          <a:p>
            <a:pPr algn="ctr">
              <a:buNone/>
            </a:pPr>
            <a:r>
              <a:rPr lang="bg-BG" dirty="0" smtClean="0"/>
              <a:t>   </a:t>
            </a:r>
            <a:r>
              <a:rPr lang="bg-BG" sz="2000" dirty="0" smtClean="0"/>
              <a:t>Преобразуват някакъв вид енергия в електрическа енергия -&gt; струпване електрически заряди</a:t>
            </a:r>
            <a:r>
              <a:rPr lang="bg-BG" sz="2400" dirty="0" smtClean="0"/>
              <a:t>.</a:t>
            </a:r>
            <a:endParaRPr lang="bg-BG" dirty="0" smtClean="0"/>
          </a:p>
          <a:p>
            <a:pPr>
              <a:buFont typeface="Wingdings" pitchFamily="2" charset="2"/>
              <a:buChar char="q"/>
            </a:pPr>
            <a:r>
              <a:rPr lang="bg-BG" sz="2000" b="1" dirty="0" smtClean="0"/>
              <a:t>механична</a:t>
            </a:r>
            <a:r>
              <a:rPr lang="bg-BG" sz="2000" dirty="0" smtClean="0"/>
              <a:t>: динамото на велосипеда, ветрогенератор, турбина във ВЕЦ....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 smtClean="0"/>
              <a:t>химическа</a:t>
            </a:r>
            <a:r>
              <a:rPr lang="bg-BG" sz="2000" dirty="0" smtClean="0"/>
              <a:t>: алкални батерии, литиево-йонни батерии, оловни акумулатори....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 smtClean="0"/>
              <a:t>ядрена енергия</a:t>
            </a:r>
            <a:r>
              <a:rPr lang="bg-BG" sz="2000" dirty="0" smtClean="0"/>
              <a:t>: АЕЦ(делене на урана), термоядрен синтез(синтез на водорода);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 smtClean="0"/>
              <a:t>топлинна</a:t>
            </a:r>
            <a:r>
              <a:rPr lang="bg-BG" sz="2000" dirty="0" smtClean="0"/>
              <a:t>: термобатерии;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 smtClean="0"/>
              <a:t>магнитна</a:t>
            </a:r>
            <a:r>
              <a:rPr lang="bg-BG" sz="2000" dirty="0" smtClean="0"/>
              <a:t>:  </a:t>
            </a:r>
            <a:r>
              <a:rPr lang="en-US" sz="2000" dirty="0" smtClean="0"/>
              <a:t>RFID</a:t>
            </a:r>
            <a:r>
              <a:rPr lang="bg-BG" sz="2000" dirty="0" smtClean="0"/>
              <a:t> пасивна карта;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 smtClean="0"/>
              <a:t>електрично поле: </a:t>
            </a:r>
            <a:r>
              <a:rPr lang="bg-BG" sz="2000" dirty="0" smtClean="0"/>
              <a:t>кондензаторни батерии;</a:t>
            </a:r>
          </a:p>
          <a:p>
            <a:pPr>
              <a:buFont typeface="Wingdings" pitchFamily="2" charset="2"/>
              <a:buChar char="q"/>
            </a:pPr>
            <a:r>
              <a:rPr lang="bg-BG" sz="2000" b="1" dirty="0" smtClean="0"/>
              <a:t>светлиннна</a:t>
            </a:r>
            <a:r>
              <a:rPr lang="bg-BG" sz="2000" dirty="0" smtClean="0"/>
              <a:t>: фотоволтаици.</a:t>
            </a:r>
          </a:p>
          <a:p>
            <a:pPr>
              <a:buFont typeface="Wingdings" pitchFamily="2" charset="2"/>
              <a:buChar char="q"/>
            </a:pPr>
            <a:endParaRPr lang="bg-BG" sz="2000" dirty="0" smtClean="0"/>
          </a:p>
          <a:p>
            <a:pPr>
              <a:buNone/>
            </a:pPr>
            <a:r>
              <a:rPr lang="bg-BG" dirty="0" smtClean="0"/>
              <a:t> </a:t>
            </a:r>
            <a:endParaRPr lang="en-US" dirty="0"/>
          </a:p>
        </p:txBody>
      </p:sp>
      <p:pic>
        <p:nvPicPr>
          <p:cNvPr id="6" name="Picture 5" descr="Horizontal-Axis-Wind-Turbi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2057400"/>
            <a:ext cx="1665767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КОНСУМАТОРИ</a:t>
            </a:r>
            <a:endParaRPr lang="en-US" dirty="0"/>
          </a:p>
        </p:txBody>
      </p:sp>
      <p:pic>
        <p:nvPicPr>
          <p:cNvPr id="5" name="Content Placeholder 4" descr="downlo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447800"/>
            <a:ext cx="5151451" cy="5410200"/>
          </a:xfrm>
        </p:spPr>
      </p:pic>
      <p:sp>
        <p:nvSpPr>
          <p:cNvPr id="6" name="Rectangle 5"/>
          <p:cNvSpPr/>
          <p:nvPr/>
        </p:nvSpPr>
        <p:spPr>
          <a:xfrm>
            <a:off x="609600" y="11430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Преобразуват електрическата енергия в друг вид енергия.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525"/>
            <a:ext cx="8229600" cy="5248275"/>
          </a:xfrm>
        </p:spPr>
        <p:txBody>
          <a:bodyPr/>
          <a:lstStyle/>
          <a:p>
            <a:pPr>
              <a:buNone/>
            </a:pPr>
            <a:r>
              <a:rPr lang="bg-BG" sz="2400" dirty="0" smtClean="0"/>
              <a:t>     </a:t>
            </a:r>
            <a:r>
              <a:rPr lang="bg-BG" sz="2400" b="1" dirty="0" smtClean="0">
                <a:solidFill>
                  <a:srgbClr val="FF0000"/>
                </a:solidFill>
              </a:rPr>
              <a:t>ЕЛЕКТРИЧЕСКА ВЕРИГА </a:t>
            </a:r>
            <a:r>
              <a:rPr lang="bg-BG" sz="2400" dirty="0" smtClean="0"/>
              <a:t>– съвкупност от елементи и преносни линии, който имат за цел да доставят и преобразуват електрическа енергия от източника до консуматора.</a:t>
            </a:r>
            <a:endParaRPr lang="en-US" sz="2400" dirty="0"/>
          </a:p>
        </p:txBody>
      </p:sp>
      <p:pic>
        <p:nvPicPr>
          <p:cNvPr id="5" name="Picture 4" descr="series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657600"/>
            <a:ext cx="5524500" cy="2864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ЕЛ. ВЕРИГИ</a:t>
            </a:r>
            <a:endParaRPr lang="en-US" dirty="0"/>
          </a:p>
        </p:txBody>
      </p:sp>
      <p:pic>
        <p:nvPicPr>
          <p:cNvPr id="5" name="Content Placeholder 4" descr="izchertavane-na-elektronni-shemi_html_m1dd74b3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3409578"/>
            <a:ext cx="6694188" cy="3448422"/>
          </a:xfrm>
        </p:spPr>
      </p:pic>
      <p:sp>
        <p:nvSpPr>
          <p:cNvPr id="6" name="TextBox 5"/>
          <p:cNvSpPr txBox="1"/>
          <p:nvPr/>
        </p:nvSpPr>
        <p:spPr>
          <a:xfrm>
            <a:off x="228600" y="1789093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/>
              <a:t>ПРИНЦИПНИ ЕЛЕКТРИЧЕСКИ СХЕМИ</a:t>
            </a:r>
          </a:p>
          <a:p>
            <a:r>
              <a:rPr lang="bg-BG" dirty="0" smtClean="0"/>
              <a:t>- всеки електронен елемент има условно графично означение(УГО)</a:t>
            </a:r>
            <a:endParaRPr lang="en-US" dirty="0"/>
          </a:p>
        </p:txBody>
      </p:sp>
      <p:pic>
        <p:nvPicPr>
          <p:cNvPr id="7" name="Picture 6" descr="PExdcr01CJ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1676400"/>
            <a:ext cx="2974848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ЕЛЕКТРОННА СХЕМА</a:t>
            </a:r>
            <a:endParaRPr lang="en-US" dirty="0"/>
          </a:p>
        </p:txBody>
      </p:sp>
      <p:pic>
        <p:nvPicPr>
          <p:cNvPr id="5" name="Content Placeholder 4" descr="kok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4343400" cy="2611263"/>
          </a:xfrm>
        </p:spPr>
      </p:pic>
      <p:pic>
        <p:nvPicPr>
          <p:cNvPr id="6" name="Picture 5" descr="elektrolit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622649"/>
            <a:ext cx="4518363" cy="2469702"/>
          </a:xfrm>
          <a:prstGeom prst="rect">
            <a:avLst/>
          </a:prstGeom>
        </p:spPr>
      </p:pic>
      <p:pic>
        <p:nvPicPr>
          <p:cNvPr id="7" name="Picture 6" descr="b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4114800"/>
            <a:ext cx="1828572" cy="1333333"/>
          </a:xfrm>
          <a:prstGeom prst="rect">
            <a:avLst/>
          </a:prstGeom>
        </p:spPr>
      </p:pic>
      <p:pic>
        <p:nvPicPr>
          <p:cNvPr id="8" name="Picture 7" descr="s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5019" y="4267200"/>
            <a:ext cx="2152381" cy="10952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" y="5486400"/>
            <a:ext cx="183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ИЗТОЧНИК</a:t>
            </a:r>
          </a:p>
          <a:p>
            <a:r>
              <a:rPr lang="bg-BG" dirty="0" smtClean="0"/>
              <a:t>НА</a:t>
            </a:r>
            <a:br>
              <a:rPr lang="bg-BG" dirty="0" smtClean="0"/>
            </a:br>
            <a:r>
              <a:rPr lang="bg-BG" dirty="0" smtClean="0"/>
              <a:t>НАПРЕЖЕНИЕ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31367" y="5334000"/>
            <a:ext cx="85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КЛЮЧ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19653" y="54102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ЛАМПА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48156" y="40386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име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8970" y="4724400"/>
            <a:ext cx="62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УГО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76440" y="5334000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стойност</a:t>
            </a:r>
            <a:endParaRPr lang="en-US" i="1" dirty="0"/>
          </a:p>
        </p:txBody>
      </p:sp>
      <p:cxnSp>
        <p:nvCxnSpPr>
          <p:cNvPr id="22" name="Straight Connector 21"/>
          <p:cNvCxnSpPr/>
          <p:nvPr/>
        </p:nvCxnSpPr>
        <p:spPr bwMode="auto">
          <a:xfrm flipV="1">
            <a:off x="2133600" y="4343400"/>
            <a:ext cx="457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16" idx="1"/>
          </p:cNvCxnSpPr>
          <p:nvPr/>
        </p:nvCxnSpPr>
        <p:spPr bwMode="auto">
          <a:xfrm>
            <a:off x="2057400" y="5257800"/>
            <a:ext cx="219040" cy="2608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15" idx="3"/>
          </p:cNvCxnSpPr>
          <p:nvPr/>
        </p:nvCxnSpPr>
        <p:spPr bwMode="auto">
          <a:xfrm flipH="1">
            <a:off x="777989" y="4876800"/>
            <a:ext cx="288811" cy="322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6096000" y="3276600"/>
            <a:ext cx="5334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019800" y="2819400"/>
            <a:ext cx="146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проводници</a:t>
            </a:r>
            <a:endParaRPr lang="en-US" i="1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5562600" y="2209800"/>
            <a:ext cx="12192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3" name="Picture 32" descr="lamp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05600" y="4038600"/>
            <a:ext cx="1320926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ЛАМПАТА СВЕТИ?</a:t>
            </a:r>
            <a:endParaRPr lang="en-US" dirty="0"/>
          </a:p>
        </p:txBody>
      </p:sp>
      <p:pic>
        <p:nvPicPr>
          <p:cNvPr id="5" name="Content Placeholder 4" descr="elektrolit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95600" y="1066800"/>
            <a:ext cx="5768788" cy="2971800"/>
          </a:xfrm>
        </p:spPr>
      </p:pic>
      <p:pic>
        <p:nvPicPr>
          <p:cNvPr id="6" name="Picture 5" descr="clo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399" y="3801408"/>
            <a:ext cx="5791201" cy="30565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1085" y="2209800"/>
            <a:ext cx="206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отворена верига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5029200"/>
            <a:ext cx="216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затворена верига</a:t>
            </a:r>
            <a:endParaRPr lang="en-US" i="1" dirty="0"/>
          </a:p>
        </p:txBody>
      </p:sp>
      <p:pic>
        <p:nvPicPr>
          <p:cNvPr id="9" name="Picture 8" descr="download (7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2286000"/>
            <a:ext cx="1619250" cy="282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ВОДНА АНАЛОГИЯ </a:t>
            </a:r>
            <a:endParaRPr lang="en-US" dirty="0"/>
          </a:p>
        </p:txBody>
      </p:sp>
      <p:pic>
        <p:nvPicPr>
          <p:cNvPr id="7" name="Content Placeholder 6" descr="ватер аналогъ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9596" y="1228725"/>
            <a:ext cx="7444808" cy="5248275"/>
          </a:xfrm>
        </p:spPr>
      </p:pic>
      <p:sp>
        <p:nvSpPr>
          <p:cNvPr id="8" name="TextBox 7"/>
          <p:cNvSpPr txBox="1"/>
          <p:nvPr/>
        </p:nvSpPr>
        <p:spPr>
          <a:xfrm>
            <a:off x="279507" y="1459468"/>
            <a:ext cx="36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u="sng" dirty="0" smtClean="0"/>
              <a:t>ЗАЩО КОЛЕЛОТО СЕ ВЪРТИ?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906968" y="3200400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4648200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2" name="Straight Connector 11"/>
          <p:cNvCxnSpPr>
            <a:stCxn id="9" idx="3"/>
          </p:cNvCxnSpPr>
          <p:nvPr/>
        </p:nvCxnSpPr>
        <p:spPr bwMode="auto">
          <a:xfrm>
            <a:off x="3373763" y="3385066"/>
            <a:ext cx="1122037" cy="577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2819400" y="4267200"/>
            <a:ext cx="16002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01039" y="3962400"/>
            <a:ext cx="15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P = P1 – P2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24569" y="434340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налягане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79129" y="1295400"/>
            <a:ext cx="1610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b="1" dirty="0" smtClean="0"/>
              <a:t>воден дебит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47904" y="5791200"/>
            <a:ext cx="197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съпротивление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 bwMode="auto">
          <a:xfrm flipH="1">
            <a:off x="6781800" y="1981200"/>
            <a:ext cx="3048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7848600" y="4267200"/>
            <a:ext cx="762000" cy="1447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6934200" y="6019800"/>
            <a:ext cx="4572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405759" y="6062246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ТРЪБИ</a:t>
            </a:r>
            <a:endParaRPr 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АНАЛОГИЯ - ЕЛЕМЕНТИ</a:t>
            </a:r>
            <a:endParaRPr lang="en-US" dirty="0"/>
          </a:p>
        </p:txBody>
      </p:sp>
      <p:pic>
        <p:nvPicPr>
          <p:cNvPr id="5" name="Content Placeholder 4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3000" y="1219200"/>
            <a:ext cx="1600200" cy="1600200"/>
          </a:xfrm>
        </p:spPr>
      </p:pic>
      <p:pic>
        <p:nvPicPr>
          <p:cNvPr id="6" name="Picture 5" descr="water-pump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1219200"/>
            <a:ext cx="2305050" cy="1823841"/>
          </a:xfrm>
          <a:prstGeom prst="rect">
            <a:avLst/>
          </a:prstGeom>
        </p:spPr>
      </p:pic>
      <p:pic>
        <p:nvPicPr>
          <p:cNvPr id="7" name="Picture 6" descr="water-valve-or-gate-valv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3124200"/>
            <a:ext cx="1524000" cy="1524000"/>
          </a:xfrm>
          <a:prstGeom prst="rect">
            <a:avLst/>
          </a:prstGeom>
        </p:spPr>
      </p:pic>
      <p:pic>
        <p:nvPicPr>
          <p:cNvPr id="8" name="Picture 7" descr="download (1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9200" y="3200400"/>
            <a:ext cx="1712794" cy="1371600"/>
          </a:xfrm>
          <a:prstGeom prst="rect">
            <a:avLst/>
          </a:prstGeom>
        </p:spPr>
      </p:pic>
      <p:pic>
        <p:nvPicPr>
          <p:cNvPr id="9" name="Picture 8" descr="Water_Whee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01213" y="4724400"/>
            <a:ext cx="1337387" cy="1239571"/>
          </a:xfrm>
          <a:prstGeom prst="rect">
            <a:avLst/>
          </a:prstGeom>
        </p:spPr>
      </p:pic>
      <p:pic>
        <p:nvPicPr>
          <p:cNvPr id="11" name="Picture 10" descr="b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4200" y="1371600"/>
            <a:ext cx="1828572" cy="1333333"/>
          </a:xfrm>
          <a:prstGeom prst="rect">
            <a:avLst/>
          </a:prstGeom>
        </p:spPr>
      </p:pic>
      <p:pic>
        <p:nvPicPr>
          <p:cNvPr id="12" name="Picture 11" descr="lamp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5200" y="4648200"/>
            <a:ext cx="1505220" cy="1476133"/>
          </a:xfrm>
          <a:prstGeom prst="rect">
            <a:avLst/>
          </a:prstGeom>
        </p:spPr>
      </p:pic>
      <p:pic>
        <p:nvPicPr>
          <p:cNvPr id="13" name="Picture 12" descr="downloa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38400" y="6124648"/>
            <a:ext cx="1904762" cy="580952"/>
          </a:xfrm>
          <a:prstGeom prst="rect">
            <a:avLst/>
          </a:prstGeom>
        </p:spPr>
      </p:pic>
      <p:pic>
        <p:nvPicPr>
          <p:cNvPr id="14" name="Picture 13" descr="M124447P01WL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05400" y="5638800"/>
            <a:ext cx="1409700" cy="1409700"/>
          </a:xfrm>
          <a:prstGeom prst="rect">
            <a:avLst/>
          </a:prstGeom>
          <a:scene3d>
            <a:camera prst="orthographicFront">
              <a:rot lat="0" lon="0" rev="7800000"/>
            </a:camera>
            <a:lightRig rig="threePt" dir="t"/>
          </a:scene3d>
        </p:spPr>
      </p:pic>
      <p:cxnSp>
        <p:nvCxnSpPr>
          <p:cNvPr id="16" name="Straight Connector 15"/>
          <p:cNvCxnSpPr/>
          <p:nvPr/>
        </p:nvCxnSpPr>
        <p:spPr bwMode="auto">
          <a:xfrm>
            <a:off x="7467600" y="6477000"/>
            <a:ext cx="1295400" cy="0"/>
          </a:xfrm>
          <a:prstGeom prst="line">
            <a:avLst/>
          </a:prstGeom>
          <a:ln w="7620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sw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81800" y="3200400"/>
            <a:ext cx="2152381" cy="10952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695" y="1676400"/>
            <a:ext cx="2088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>
                <a:solidFill>
                  <a:schemeClr val="accent6">
                    <a:lumMod val="50000"/>
                  </a:schemeClr>
                </a:solidFill>
              </a:rPr>
              <a:t>ИЗТОЧНИК НА </a:t>
            </a:r>
          </a:p>
          <a:p>
            <a:r>
              <a:rPr lang="bg-BG" sz="2000" b="1" dirty="0" smtClean="0">
                <a:solidFill>
                  <a:schemeClr val="accent6">
                    <a:lumMod val="50000"/>
                  </a:schemeClr>
                </a:solidFill>
              </a:rPr>
              <a:t>ЕНЕРГИЯ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3562290"/>
            <a:ext cx="1936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>
                <a:solidFill>
                  <a:srgbClr val="00B050"/>
                </a:solidFill>
              </a:rPr>
              <a:t>УПРАВЛЕНИЕ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214" y="4724400"/>
            <a:ext cx="2665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>
                <a:solidFill>
                  <a:srgbClr val="FFC000"/>
                </a:solidFill>
              </a:rPr>
              <a:t>КОНСУМАТОР/</a:t>
            </a:r>
          </a:p>
          <a:p>
            <a:r>
              <a:rPr lang="bg-BG" sz="2000" b="1" dirty="0" smtClean="0">
                <a:solidFill>
                  <a:srgbClr val="FFC000"/>
                </a:solidFill>
              </a:rPr>
              <a:t>ПРЕОБРАЗУВАТЕЛ </a:t>
            </a:r>
          </a:p>
          <a:p>
            <a:r>
              <a:rPr lang="bg-BG" sz="2000" b="1" dirty="0" smtClean="0">
                <a:solidFill>
                  <a:srgbClr val="FFC000"/>
                </a:solidFill>
              </a:rPr>
              <a:t>НА ЕНЕРГИЯ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5744" y="6150114"/>
            <a:ext cx="1654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>
                <a:solidFill>
                  <a:srgbClr val="FF0000"/>
                </a:solidFill>
              </a:rPr>
              <a:t>ПРЕНОСНА</a:t>
            </a:r>
          </a:p>
          <a:p>
            <a:r>
              <a:rPr lang="bg-BG" sz="2000" b="1" dirty="0" smtClean="0">
                <a:solidFill>
                  <a:srgbClr val="FF0000"/>
                </a:solidFill>
              </a:rPr>
              <a:t>СРЕДА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2" name="Picture 21" descr="download (7)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86400" y="4688541"/>
            <a:ext cx="762000" cy="1331259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 bwMode="auto">
          <a:xfrm>
            <a:off x="0" y="29718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0" y="46482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0" y="60960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АНАЛОГИЯ – ФИЗИЧНИ ВЕЛИЧИНИ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28725"/>
            <a:ext cx="8915400" cy="524827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bg-BG" sz="2400" b="1" dirty="0" smtClean="0"/>
              <a:t>НАЛЯГАНЕ</a:t>
            </a:r>
            <a:r>
              <a:rPr lang="bg-BG" sz="2400" dirty="0" smtClean="0"/>
              <a:t>  -</a:t>
            </a:r>
            <a:r>
              <a:rPr lang="bg-BG" sz="2400" b="1" dirty="0" smtClean="0">
                <a:solidFill>
                  <a:srgbClr val="FF0000"/>
                </a:solidFill>
              </a:rPr>
              <a:t> ЕЛЕКТРИЧЕСКО НАПРЕЖЕНИЕ,</a:t>
            </a:r>
            <a:r>
              <a:rPr lang="bg-BG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U</a:t>
            </a:r>
          </a:p>
          <a:p>
            <a:pPr>
              <a:buFont typeface="Wingdings" pitchFamily="2" charset="2"/>
              <a:buChar char="Ø"/>
            </a:pPr>
            <a:r>
              <a:rPr lang="bg-BG" sz="2400" dirty="0" smtClean="0"/>
              <a:t>Напрежение, Потенциална разлика;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bg-BG" sz="2400" dirty="0" smtClean="0"/>
              <a:t>Дефинира се между две точки;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U = </a:t>
            </a:r>
            <a:r>
              <a:rPr lang="el-GR" sz="2400" dirty="0" smtClean="0"/>
              <a:t>φ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–</a:t>
            </a:r>
            <a:r>
              <a:rPr lang="el-GR" sz="2400" dirty="0" smtClean="0"/>
              <a:t> φ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[V]</a:t>
            </a:r>
            <a:r>
              <a:rPr lang="bg-BG" sz="2400" dirty="0" smtClean="0"/>
              <a:t> ;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bg-BG" sz="2400" dirty="0" smtClean="0"/>
          </a:p>
          <a:p>
            <a:pPr>
              <a:buFont typeface="Wingdings" pitchFamily="2" charset="2"/>
              <a:buChar char="Ø"/>
            </a:pPr>
            <a:endParaRPr lang="bg-BG" sz="2400" dirty="0" smtClean="0"/>
          </a:p>
          <a:p>
            <a:pPr>
              <a:buFont typeface="Wingdings" pitchFamily="2" charset="2"/>
              <a:buChar char="Ø"/>
            </a:pPr>
            <a:endParaRPr lang="bg-BG" sz="2400" dirty="0" smtClean="0"/>
          </a:p>
          <a:p>
            <a:pPr>
              <a:buFont typeface="Wingdings" pitchFamily="2" charset="2"/>
              <a:buChar char="Ø"/>
            </a:pPr>
            <a:r>
              <a:rPr lang="bg-BG" sz="2400" dirty="0" smtClean="0"/>
              <a:t>Мерна единица – </a:t>
            </a:r>
            <a:r>
              <a:rPr lang="bg-BG" sz="2400" b="1" dirty="0" smtClean="0"/>
              <a:t>ВОЛТ</a:t>
            </a:r>
            <a:r>
              <a:rPr lang="en-US" sz="2400" b="1" dirty="0" smtClean="0"/>
              <a:t> [V]</a:t>
            </a:r>
            <a:r>
              <a:rPr lang="bg-BG" sz="2400" dirty="0" smtClean="0"/>
              <a:t> ;</a:t>
            </a:r>
          </a:p>
          <a:p>
            <a:pPr>
              <a:buFont typeface="Wingdings" pitchFamily="2" charset="2"/>
              <a:buChar char="Ø"/>
            </a:pPr>
            <a:endParaRPr lang="bg-BG" sz="2400" dirty="0" smtClean="0"/>
          </a:p>
        </p:txBody>
      </p:sp>
      <p:pic>
        <p:nvPicPr>
          <p:cNvPr id="5" name="Picture 4" descr="b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3276600"/>
            <a:ext cx="2047619" cy="1428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32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φ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4191000"/>
            <a:ext cx="41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φ</a:t>
            </a:r>
            <a:r>
              <a:rPr lang="bg-BG" baseline="-25000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АНАЛОГИЯ – ФИЗИЧНИ ВЕЛИЧИНИ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9725"/>
            <a:ext cx="8915400" cy="524827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 </a:t>
            </a:r>
            <a:r>
              <a:rPr lang="bg-BG" sz="2400" b="1" dirty="0" smtClean="0"/>
              <a:t>ВОДЕН ПОТОК(ДЕБИТ) – </a:t>
            </a:r>
            <a:r>
              <a:rPr lang="bg-BG" sz="2400" b="1" dirty="0" smtClean="0">
                <a:solidFill>
                  <a:srgbClr val="FF0000"/>
                </a:solidFill>
              </a:rPr>
              <a:t>ЕЛЕКТРИЧЕН ТОК, </a:t>
            </a:r>
            <a:r>
              <a:rPr lang="en-US" sz="2400" b="1" dirty="0" smtClean="0">
                <a:solidFill>
                  <a:srgbClr val="FF0000"/>
                </a:solidFill>
              </a:rPr>
              <a:t>I</a:t>
            </a:r>
            <a:endParaRPr lang="bg-BG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bg-BG" sz="2400" dirty="0" smtClean="0"/>
              <a:t>Ток</a:t>
            </a:r>
            <a:r>
              <a:rPr lang="en-US" sz="2400" dirty="0" smtClean="0"/>
              <a:t> ;</a:t>
            </a:r>
            <a:endParaRPr lang="bg-BG" sz="2400" dirty="0" smtClean="0"/>
          </a:p>
          <a:p>
            <a:pPr>
              <a:buFont typeface="Wingdings" pitchFamily="2" charset="2"/>
              <a:buChar char="Ø"/>
            </a:pPr>
            <a:r>
              <a:rPr lang="bg-BG" sz="2400" dirty="0" smtClean="0"/>
              <a:t> Електричен заряд</a:t>
            </a:r>
            <a:r>
              <a:rPr lang="en-US" sz="2400" dirty="0" smtClean="0"/>
              <a:t> </a:t>
            </a:r>
            <a:r>
              <a:rPr lang="en-US" sz="2400" b="1" dirty="0" smtClean="0"/>
              <a:t>q</a:t>
            </a:r>
            <a:r>
              <a:rPr lang="bg-BG" sz="2400" dirty="0" smtClean="0"/>
              <a:t> преминал за единица време</a:t>
            </a:r>
            <a:r>
              <a:rPr lang="en-US" sz="2400" b="1" dirty="0" smtClean="0"/>
              <a:t> t:</a:t>
            </a:r>
            <a:endParaRPr lang="bg-BG" sz="2400" b="1" dirty="0" smtClean="0"/>
          </a:p>
          <a:p>
            <a:pPr>
              <a:buNone/>
            </a:pPr>
            <a:endParaRPr lang="bg-BG" sz="2400" dirty="0" smtClean="0"/>
          </a:p>
          <a:p>
            <a:pPr algn="ctr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dq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[A]</a:t>
            </a:r>
          </a:p>
          <a:p>
            <a:pPr algn="ctr">
              <a:buNone/>
            </a:pPr>
            <a:endParaRPr lang="bg-BG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bg-BG" sz="2400" b="1" dirty="0" smtClean="0">
                <a:solidFill>
                  <a:srgbClr val="FF0000"/>
                </a:solidFill>
              </a:rPr>
              <a:t> </a:t>
            </a:r>
            <a:r>
              <a:rPr lang="bg-BG" sz="2400" dirty="0" smtClean="0"/>
              <a:t>Мерна единица – </a:t>
            </a:r>
            <a:r>
              <a:rPr lang="bg-BG" sz="2400" b="1" dirty="0" smtClean="0"/>
              <a:t>АМПЕР </a:t>
            </a:r>
            <a:r>
              <a:rPr lang="en-US" sz="2400" b="1" dirty="0" smtClean="0"/>
              <a:t>[A]</a:t>
            </a:r>
          </a:p>
          <a:p>
            <a:pPr>
              <a:buFont typeface="Wingdings" pitchFamily="2" charset="2"/>
              <a:buChar char="Ø"/>
            </a:pPr>
            <a:r>
              <a:rPr lang="bg-BG" sz="2400" b="1" dirty="0" smtClean="0"/>
              <a:t>ГОЛЕМИНА И ПОСОКА.</a:t>
            </a:r>
          </a:p>
          <a:p>
            <a:pPr>
              <a:buFont typeface="Wingdings" pitchFamily="2" charset="2"/>
              <a:buChar char="Ø"/>
            </a:pPr>
            <a:r>
              <a:rPr lang="bg-BG" sz="2400" dirty="0" smtClean="0"/>
              <a:t>Посоката на тока е от по-висок към по-нисък потенциал.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ЩЕ УЧИМ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19325"/>
            <a:ext cx="8229600" cy="3571875"/>
          </a:xfrm>
        </p:spPr>
        <p:txBody>
          <a:bodyPr/>
          <a:lstStyle/>
          <a:p>
            <a:r>
              <a:rPr lang="bg-BG" dirty="0" smtClean="0"/>
              <a:t>ПОСТОЯНЕН ТОК </a:t>
            </a:r>
          </a:p>
          <a:p>
            <a:r>
              <a:rPr lang="bg-BG" dirty="0" smtClean="0"/>
              <a:t>ПРОМЕНЛИВ ТОК</a:t>
            </a:r>
          </a:p>
          <a:p>
            <a:r>
              <a:rPr lang="bg-BG" dirty="0" smtClean="0"/>
              <a:t>АНАЛОГОВИ СХЕМИ</a:t>
            </a:r>
          </a:p>
          <a:p>
            <a:r>
              <a:rPr lang="bg-BG" dirty="0" smtClean="0"/>
              <a:t>ЦИФРОВИ СХЕМИ</a:t>
            </a:r>
          </a:p>
          <a:p>
            <a:r>
              <a:rPr lang="bg-BG" dirty="0" smtClean="0"/>
              <a:t>СИЛОВА ЕЛЕКТРОНИКА</a:t>
            </a:r>
          </a:p>
          <a:p>
            <a:r>
              <a:rPr lang="bg-BG" dirty="0" smtClean="0"/>
              <a:t>КОНСТРУИРАНЕ И ПРОЕКТИРАНЕ</a:t>
            </a:r>
            <a:endParaRPr lang="en-US" dirty="0"/>
          </a:p>
        </p:txBody>
      </p:sp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2209800"/>
            <a:ext cx="4143375" cy="195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АНАЛОГИЯ – ФИЗИЧНИ ВЕЛИЧНИ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b="1" dirty="0" smtClean="0"/>
              <a:t>СЪПРОТИВЛЕНИЕ –</a:t>
            </a:r>
            <a:r>
              <a:rPr lang="bg-BG" sz="2400" b="1" dirty="0" smtClean="0">
                <a:solidFill>
                  <a:srgbClr val="FF0000"/>
                </a:solidFill>
              </a:rPr>
              <a:t> ЕЛЕКТРИЧЕСКО СЪПРОТИВЛЕНИЕ, </a:t>
            </a:r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bg-BG" sz="2400" dirty="0" smtClean="0"/>
              <a:t>  омично съпротивление</a:t>
            </a:r>
            <a:r>
              <a:rPr lang="en-US" sz="2400" dirty="0" smtClean="0"/>
              <a:t>;</a:t>
            </a:r>
          </a:p>
          <a:p>
            <a:pPr>
              <a:buFont typeface="Wingdings" pitchFamily="2" charset="2"/>
              <a:buChar char="Ø"/>
            </a:pPr>
            <a:r>
              <a:rPr lang="bg-BG" sz="2400" dirty="0" smtClean="0"/>
              <a:t> </a:t>
            </a:r>
            <a:r>
              <a:rPr lang="en-US" sz="2400" dirty="0" smtClean="0"/>
              <a:t> </a:t>
            </a:r>
            <a:r>
              <a:rPr lang="bg-BG" sz="2400" dirty="0" smtClean="0"/>
              <a:t>противопоставя се на протичането на </a:t>
            </a:r>
            <a:r>
              <a:rPr lang="en-US" sz="2400" dirty="0" smtClean="0"/>
              <a:t>   </a:t>
            </a:r>
            <a:r>
              <a:rPr lang="bg-BG" sz="2400" dirty="0" smtClean="0"/>
              <a:t>електричния ток</a:t>
            </a:r>
            <a:r>
              <a:rPr lang="en-US" sz="2400" dirty="0" smtClean="0"/>
              <a:t>;</a:t>
            </a:r>
          </a:p>
          <a:p>
            <a:pPr>
              <a:buFont typeface="Wingdings" pitchFamily="2" charset="2"/>
              <a:buChar char="Ø"/>
            </a:pPr>
            <a:r>
              <a:rPr lang="bg-BG" sz="2400" dirty="0" smtClean="0"/>
              <a:t>Къде има съпротивления:</a:t>
            </a:r>
          </a:p>
          <a:p>
            <a:pPr>
              <a:buNone/>
            </a:pPr>
            <a:r>
              <a:rPr lang="bg-BG" sz="2400" dirty="0" smtClean="0"/>
              <a:t>   - консуматори;</a:t>
            </a:r>
          </a:p>
          <a:p>
            <a:pPr>
              <a:buNone/>
            </a:pPr>
            <a:r>
              <a:rPr lang="bg-BG" sz="2400" dirty="0" smtClean="0"/>
              <a:t>   - неиделани проводници;</a:t>
            </a:r>
          </a:p>
          <a:p>
            <a:pPr>
              <a:buNone/>
            </a:pPr>
            <a:r>
              <a:rPr lang="bg-BG" sz="2400" dirty="0" smtClean="0"/>
              <a:t>   - източници;</a:t>
            </a:r>
          </a:p>
          <a:p>
            <a:pPr>
              <a:buNone/>
            </a:pPr>
            <a:r>
              <a:rPr lang="bg-BG" sz="2400" dirty="0" smtClean="0"/>
              <a:t>Мерна единица – </a:t>
            </a:r>
            <a:r>
              <a:rPr lang="bg-BG" sz="2400" b="1" dirty="0" smtClean="0"/>
              <a:t>О</a:t>
            </a:r>
            <a:r>
              <a:rPr lang="en-US" sz="2400" b="1" dirty="0" smtClean="0"/>
              <a:t>M [</a:t>
            </a:r>
            <a:r>
              <a:rPr lang="el-GR" sz="2400" b="1" dirty="0" smtClean="0"/>
              <a:t>Ω</a:t>
            </a:r>
            <a:r>
              <a:rPr lang="en-US" sz="2400" b="1" dirty="0" smtClean="0"/>
              <a:t>]</a:t>
            </a:r>
            <a:endParaRPr lang="bg-BG" sz="2400" b="1" dirty="0" smtClean="0"/>
          </a:p>
          <a:p>
            <a:pPr>
              <a:buNone/>
            </a:pPr>
            <a:r>
              <a:rPr lang="bg-BG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СЪПРОТИВЛЕНИЕ НА ПРОВОДНИК, </a:t>
            </a:r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6096000" y="1676400"/>
            <a:ext cx="9906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362758" y="1295400"/>
            <a:ext cx="276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дължина на проводника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324600" y="3886200"/>
            <a:ext cx="4572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673440" y="4343400"/>
            <a:ext cx="224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площ на сечението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276600" y="3657600"/>
            <a:ext cx="1524000" cy="83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339191" y="4495800"/>
            <a:ext cx="3207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специфично съпротивление</a:t>
            </a:r>
          </a:p>
          <a:p>
            <a:r>
              <a:rPr lang="bg-BG" dirty="0" smtClean="0"/>
              <a:t>/зависи от материала/</a:t>
            </a:r>
            <a:endParaRPr lang="en-US" dirty="0"/>
          </a:p>
        </p:txBody>
      </p:sp>
      <p:pic>
        <p:nvPicPr>
          <p:cNvPr id="15" name="Picture 14" descr="resistanc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295400"/>
            <a:ext cx="3305175" cy="2400300"/>
          </a:xfrm>
          <a:prstGeom prst="rect">
            <a:avLst/>
          </a:prstGeom>
        </p:spPr>
      </p:pic>
      <p:pic>
        <p:nvPicPr>
          <p:cNvPr id="17" name="Content Placeholder 16" descr="analogiq-mejdu-elektrichesko-pole-i-poleto-na-gravitaciq_html_29e6dd6b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67000" y="1447800"/>
            <a:ext cx="3877826" cy="3005996"/>
          </a:xfrm>
        </p:spPr>
      </p:pic>
      <p:pic>
        <p:nvPicPr>
          <p:cNvPr id="18" name="Picture 17" descr="Image30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5181600"/>
            <a:ext cx="5791200" cy="14382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251" y="1143000"/>
            <a:ext cx="531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КОЛКОТО ПО-МАЛКО, ТОЛКОВА ПО-ДОБРЕ !!!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57544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ТЕМПЕРАТУРНО-ЗАВИСИМО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1" name="Picture 20" descr="download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80060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    </a:t>
            </a:r>
          </a:p>
          <a:p>
            <a:pPr>
              <a:buNone/>
            </a:pPr>
            <a:r>
              <a:rPr lang="bg-BG" sz="2000" dirty="0" smtClean="0"/>
              <a:t>     Алуминиев кабел от захранваща мрежа е дълъг 100</a:t>
            </a:r>
            <a:r>
              <a:rPr lang="en-US" sz="2000" dirty="0" smtClean="0"/>
              <a:t>m. </a:t>
            </a:r>
            <a:r>
              <a:rPr lang="bg-BG" sz="2000" dirty="0" smtClean="0"/>
              <a:t>и има сечение от 20</a:t>
            </a:r>
            <a:r>
              <a:rPr lang="en-US" sz="2000" dirty="0" smtClean="0"/>
              <a:t>mm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. </a:t>
            </a:r>
            <a:r>
              <a:rPr lang="bg-BG" sz="2000" dirty="0" smtClean="0"/>
              <a:t>Специфичното съпротивление на алуминия е </a:t>
            </a:r>
            <a:r>
              <a:rPr lang="el-GR" sz="2000" dirty="0" smtClean="0"/>
              <a:t>ρ</a:t>
            </a:r>
            <a:r>
              <a:rPr lang="bg-BG" sz="2000" dirty="0" smtClean="0"/>
              <a:t> = 0.029</a:t>
            </a:r>
            <a:r>
              <a:rPr lang="en-US" sz="2000" dirty="0" smtClean="0"/>
              <a:t> </a:t>
            </a:r>
            <a:r>
              <a:rPr lang="el-GR" sz="2000" dirty="0" smtClean="0"/>
              <a:t>Ω</a:t>
            </a:r>
            <a:r>
              <a:rPr lang="en-US" sz="2000" dirty="0" smtClean="0"/>
              <a:t>.mm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/m. </a:t>
            </a:r>
            <a:r>
              <a:rPr lang="bg-BG" sz="2000" dirty="0" smtClean="0"/>
              <a:t>Да се намери електричното съпротивление на кабела.</a:t>
            </a:r>
          </a:p>
          <a:p>
            <a:pPr>
              <a:buNone/>
            </a:pPr>
            <a:endParaRPr lang="bg-BG" baseline="30000" dirty="0" smtClean="0"/>
          </a:p>
          <a:p>
            <a:pPr>
              <a:buNone/>
            </a:pPr>
            <a:endParaRPr lang="en-US" baseline="30000" dirty="0"/>
          </a:p>
        </p:txBody>
      </p:sp>
      <p:pic>
        <p:nvPicPr>
          <p:cNvPr id="5" name="Picture 4" descr="power_grid_sun_yell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3429000"/>
            <a:ext cx="4588545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РЕЗИСТОР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5248275"/>
          </a:xfrm>
        </p:spPr>
        <p:txBody>
          <a:bodyPr/>
          <a:lstStyle/>
          <a:p>
            <a:r>
              <a:rPr lang="bg-BG" sz="2000" dirty="0" smtClean="0"/>
              <a:t>Пасивен електронен елемент, който се характеризира със </a:t>
            </a:r>
            <a:r>
              <a:rPr lang="bg-BG" sz="2000" b="1" dirty="0" smtClean="0"/>
              <a:t>съпротивление</a:t>
            </a:r>
            <a:r>
              <a:rPr lang="bg-BG" sz="2000" dirty="0" smtClean="0"/>
              <a:t>.</a:t>
            </a:r>
          </a:p>
          <a:p>
            <a:r>
              <a:rPr lang="bg-BG" sz="2000" dirty="0" smtClean="0"/>
              <a:t>Основно предназначение – да ограничава тока в електрическите вериги или да създава пад на напрежение.</a:t>
            </a:r>
          </a:p>
          <a:p>
            <a:r>
              <a:rPr lang="bg-BG" sz="2000" dirty="0" smtClean="0"/>
              <a:t>Основни параметри:</a:t>
            </a:r>
          </a:p>
          <a:p>
            <a:pPr>
              <a:buNone/>
            </a:pPr>
            <a:r>
              <a:rPr lang="bg-BG" sz="2000" dirty="0" smtClean="0"/>
              <a:t>    - електрическо съпротивление </a:t>
            </a:r>
            <a:r>
              <a:rPr lang="en-US" sz="2000" b="1" dirty="0" smtClean="0"/>
              <a:t>R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bg-BG" sz="2000" dirty="0" smtClean="0"/>
              <a:t>   </a:t>
            </a:r>
            <a:r>
              <a:rPr lang="en-US" sz="2000" dirty="0" smtClean="0"/>
              <a:t>- </a:t>
            </a:r>
            <a:r>
              <a:rPr lang="bg-BG" sz="2000" dirty="0" smtClean="0"/>
              <a:t>мощност, която може да разсее;</a:t>
            </a:r>
          </a:p>
          <a:p>
            <a:pPr>
              <a:buNone/>
            </a:pPr>
            <a:r>
              <a:rPr lang="bg-BG" sz="2000" dirty="0" smtClean="0"/>
              <a:t>    - клас точност;</a:t>
            </a:r>
          </a:p>
          <a:p>
            <a:pPr>
              <a:buNone/>
            </a:pPr>
            <a:r>
              <a:rPr lang="bg-BG" sz="2000" dirty="0" smtClean="0"/>
              <a:t>    - паразитни параметри.</a:t>
            </a:r>
          </a:p>
          <a:p>
            <a:pPr>
              <a:buNone/>
            </a:pPr>
            <a:endParaRPr lang="bg-BG" sz="2000" dirty="0" smtClean="0"/>
          </a:p>
          <a:p>
            <a:r>
              <a:rPr lang="bg-BG" sz="2000" dirty="0" smtClean="0"/>
              <a:t>УГО:</a:t>
            </a:r>
          </a:p>
          <a:p>
            <a:endParaRPr lang="bg-BG" sz="2000" dirty="0" smtClean="0"/>
          </a:p>
        </p:txBody>
      </p:sp>
      <p:pic>
        <p:nvPicPr>
          <p:cNvPr id="5" name="Picture 4" descr="Resisto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2804160"/>
            <a:ext cx="3026481" cy="3672840"/>
          </a:xfrm>
          <a:prstGeom prst="rect">
            <a:avLst/>
          </a:prstGeom>
        </p:spPr>
      </p:pic>
      <p:pic>
        <p:nvPicPr>
          <p:cNvPr id="6" name="Picture 5" descr="download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5181600"/>
            <a:ext cx="4234608" cy="1171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2200" y="5105400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IEC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50292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IEEE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РЕЗИСТОРИ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 smtClean="0"/>
              <a:t> </a:t>
            </a:r>
            <a:r>
              <a:rPr lang="bg-BG" sz="2000" b="1" dirty="0" smtClean="0"/>
              <a:t>Според конструкцията: </a:t>
            </a:r>
            <a:r>
              <a:rPr lang="bg-BG" sz="2000" dirty="0" smtClean="0"/>
              <a:t>жични, </a:t>
            </a:r>
          </a:p>
          <a:p>
            <a:pPr>
              <a:buNone/>
            </a:pPr>
            <a:r>
              <a:rPr lang="bg-BG" sz="2000" dirty="0" smtClean="0"/>
              <a:t>тънкослойни и дебелослойни, въглеродослойни, металослойни, металоокисни...</a:t>
            </a:r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sz="2000" dirty="0" smtClean="0"/>
          </a:p>
          <a:p>
            <a:pPr>
              <a:buNone/>
            </a:pPr>
            <a:endParaRPr lang="bg-BG" sz="2000" dirty="0" smtClean="0"/>
          </a:p>
        </p:txBody>
      </p:sp>
      <p:pic>
        <p:nvPicPr>
          <p:cNvPr id="5" name="Picture 4" descr="1024px-Types_of_winding_by_Zurek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733800"/>
            <a:ext cx="3478991" cy="2133600"/>
          </a:xfrm>
          <a:prstGeom prst="rect">
            <a:avLst/>
          </a:prstGeom>
        </p:spPr>
      </p:pic>
      <p:pic>
        <p:nvPicPr>
          <p:cNvPr id="6" name="Picture 5" descr="res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114800"/>
            <a:ext cx="3867150" cy="1714500"/>
          </a:xfrm>
          <a:prstGeom prst="rect">
            <a:avLst/>
          </a:prstGeom>
        </p:spPr>
      </p:pic>
      <p:pic>
        <p:nvPicPr>
          <p:cNvPr id="7" name="Picture 6" descr="Danotherm_HS50_power_resist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600" y="2514600"/>
            <a:ext cx="2107733" cy="892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РЕЗИСТОРИ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1800" dirty="0" smtClean="0"/>
              <a:t>Според принципа на действие:</a:t>
            </a:r>
          </a:p>
          <a:p>
            <a:pPr>
              <a:buFont typeface="Courier New" pitchFamily="49" charset="0"/>
              <a:buChar char="o"/>
            </a:pPr>
            <a:r>
              <a:rPr lang="bg-BG" sz="1800" dirty="0" smtClean="0"/>
              <a:t> </a:t>
            </a:r>
            <a:r>
              <a:rPr lang="bg-BG" sz="1800" b="1" u="sng" dirty="0" smtClean="0"/>
              <a:t>постоянни</a:t>
            </a:r>
            <a:r>
              <a:rPr lang="bg-BG" sz="1800" dirty="0" smtClean="0"/>
              <a:t> – съпротивлението е дефинирано от производителя.</a:t>
            </a:r>
          </a:p>
          <a:p>
            <a:pPr>
              <a:buFont typeface="Courier New" pitchFamily="49" charset="0"/>
              <a:buChar char="o"/>
            </a:pPr>
            <a:endParaRPr lang="bg-BG" sz="1800" dirty="0" smtClean="0"/>
          </a:p>
          <a:p>
            <a:pPr>
              <a:buFont typeface="Courier New" pitchFamily="49" charset="0"/>
              <a:buChar char="o"/>
            </a:pPr>
            <a:r>
              <a:rPr lang="bg-BG" sz="1800" dirty="0" smtClean="0"/>
              <a:t> </a:t>
            </a:r>
            <a:r>
              <a:rPr lang="bg-BG" sz="1800" b="1" u="sng" dirty="0" smtClean="0"/>
              <a:t>променливи</a:t>
            </a:r>
            <a:r>
              <a:rPr lang="bg-BG" sz="1800" dirty="0" smtClean="0"/>
              <a:t> – съпротивлението зависи от определен фактор:</a:t>
            </a:r>
          </a:p>
          <a:p>
            <a:pPr>
              <a:buNone/>
            </a:pPr>
            <a:r>
              <a:rPr lang="bg-BG" sz="18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bg-BG" sz="1800" dirty="0" smtClean="0"/>
              <a:t>потенциометри - ръчно;</a:t>
            </a:r>
          </a:p>
          <a:p>
            <a:pPr>
              <a:buFont typeface="Wingdings" pitchFamily="2" charset="2"/>
              <a:buChar char="ü"/>
            </a:pPr>
            <a:r>
              <a:rPr lang="bg-BG" sz="1800" dirty="0" smtClean="0"/>
              <a:t>фоторезистори(</a:t>
            </a:r>
            <a:r>
              <a:rPr lang="en-US" sz="1800" dirty="0" smtClean="0"/>
              <a:t>LDR</a:t>
            </a:r>
            <a:r>
              <a:rPr lang="bg-BG" sz="1800" dirty="0" smtClean="0"/>
              <a:t>) - светлина;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bg-BG" sz="1800" dirty="0" smtClean="0"/>
              <a:t>терморезостори – температура;</a:t>
            </a:r>
          </a:p>
          <a:p>
            <a:pPr>
              <a:buFont typeface="Wingdings" pitchFamily="2" charset="2"/>
              <a:buChar char="ü"/>
            </a:pPr>
            <a:r>
              <a:rPr lang="bg-BG" sz="1800" dirty="0" smtClean="0"/>
              <a:t>тензорезистор – натиск, опън;</a:t>
            </a:r>
          </a:p>
          <a:p>
            <a:pPr>
              <a:buFont typeface="Wingdings" pitchFamily="2" charset="2"/>
              <a:buChar char="ü"/>
            </a:pPr>
            <a:r>
              <a:rPr lang="bg-BG" sz="1800" dirty="0" smtClean="0"/>
              <a:t>магниторезистор – магнитно поле.</a:t>
            </a:r>
          </a:p>
          <a:p>
            <a:pPr>
              <a:buFont typeface="Wingdings" pitchFamily="2" charset="2"/>
              <a:buChar char="ü"/>
            </a:pPr>
            <a:r>
              <a:rPr lang="bg-BG" sz="1800" dirty="0" smtClean="0"/>
              <a:t>мермистор – памет...</a:t>
            </a:r>
            <a:endParaRPr lang="en-US" sz="1800" dirty="0" smtClean="0"/>
          </a:p>
          <a:p>
            <a:endParaRPr lang="en-US" dirty="0"/>
          </a:p>
        </p:txBody>
      </p:sp>
      <p:pic>
        <p:nvPicPr>
          <p:cNvPr id="5" name="Picture 4" descr="0000218_-gl5528_300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2895600"/>
            <a:ext cx="1447800" cy="1389888"/>
          </a:xfrm>
          <a:prstGeom prst="rect">
            <a:avLst/>
          </a:prstGeom>
        </p:spPr>
      </p:pic>
      <p:pic>
        <p:nvPicPr>
          <p:cNvPr id="6" name="Picture 5" descr="thumb_3438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2971800"/>
            <a:ext cx="1143000" cy="1143000"/>
          </a:xfrm>
          <a:prstGeom prst="rect">
            <a:avLst/>
          </a:prstGeom>
        </p:spPr>
      </p:pic>
      <p:pic>
        <p:nvPicPr>
          <p:cNvPr id="7" name="Picture 6" descr="potenciometar-250k-stere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2400" y="4902201"/>
            <a:ext cx="1676400" cy="1955799"/>
          </a:xfrm>
          <a:prstGeom prst="rect">
            <a:avLst/>
          </a:prstGeom>
        </p:spPr>
      </p:pic>
      <p:pic>
        <p:nvPicPr>
          <p:cNvPr id="8" name="Picture 7" descr="MyTR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0" y="3886200"/>
            <a:ext cx="1188720" cy="2971800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1" y="1895103"/>
            <a:ext cx="1231446" cy="695697"/>
          </a:xfrm>
          <a:prstGeom prst="rect">
            <a:avLst/>
          </a:prstGeom>
        </p:spPr>
      </p:pic>
      <p:pic>
        <p:nvPicPr>
          <p:cNvPr id="10" name="Picture 9" descr="Potentiometer_symbol_Europe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200" y="5257800"/>
            <a:ext cx="24384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ЦВЕТЕН КОД</a:t>
            </a:r>
            <a:endParaRPr lang="en-US" dirty="0"/>
          </a:p>
        </p:txBody>
      </p:sp>
      <p:pic>
        <p:nvPicPr>
          <p:cNvPr id="5" name="Content Placeholder 4" descr="Resistor_color_cod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990600"/>
            <a:ext cx="7608036" cy="5257800"/>
          </a:xfrm>
        </p:spPr>
      </p:pic>
      <p:sp>
        <p:nvSpPr>
          <p:cNvPr id="6" name="Rectangle 5"/>
          <p:cNvSpPr/>
          <p:nvPr/>
        </p:nvSpPr>
        <p:spPr>
          <a:xfrm>
            <a:off x="1447800" y="63246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hlinkClick r:id="rId3"/>
              </a:rPr>
              <a:t>ОНЛАЙН КАЛКУЛАТОР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ЗАКОН НА 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     </a:t>
            </a:r>
            <a:r>
              <a:rPr lang="bg-BG" sz="2400" dirty="0" smtClean="0"/>
              <a:t>ВЪРЗКА МЕЖДУ ВЕЛИЧИНИТЕ: </a:t>
            </a:r>
            <a:r>
              <a:rPr lang="bg-BG" sz="2400" b="1" dirty="0" smtClean="0"/>
              <a:t>НАПРЕЖЕНИЕ</a:t>
            </a:r>
            <a:r>
              <a:rPr lang="bg-BG" sz="2400" dirty="0" smtClean="0"/>
              <a:t>, </a:t>
            </a:r>
            <a:r>
              <a:rPr lang="bg-BG" sz="2400" b="1" dirty="0" smtClean="0"/>
              <a:t>ТОК</a:t>
            </a:r>
            <a:r>
              <a:rPr lang="bg-BG" sz="2400" dirty="0" smtClean="0"/>
              <a:t> И </a:t>
            </a:r>
            <a:r>
              <a:rPr lang="bg-BG" sz="2400" b="1" dirty="0" smtClean="0"/>
              <a:t>СЪПРОТИВЛЕНИЕ</a:t>
            </a:r>
            <a:endParaRPr lang="en-US" sz="2400" b="1" dirty="0"/>
          </a:p>
        </p:txBody>
      </p:sp>
      <p:pic>
        <p:nvPicPr>
          <p:cNvPr id="5" name="Picture 4" descr="28d2fa0944urn-gif-264-238-cc-dri-6noyn1yz9ea107gyk4z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1981200"/>
            <a:ext cx="3467100" cy="3125643"/>
          </a:xfrm>
          <a:prstGeom prst="rect">
            <a:avLst/>
          </a:prstGeom>
        </p:spPr>
      </p:pic>
      <p:pic>
        <p:nvPicPr>
          <p:cNvPr id="6" name="Picture 5" descr="resistan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38400"/>
            <a:ext cx="4391025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9766" y="2209800"/>
            <a:ext cx="41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lgerian" pitchFamily="82" charset="0"/>
              </a:rPr>
              <a:t>I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8" name="Picture 7" descr="i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800" y="5181600"/>
            <a:ext cx="1970014" cy="1400175"/>
          </a:xfrm>
          <a:prstGeom prst="rect">
            <a:avLst/>
          </a:prstGeom>
        </p:spPr>
      </p:pic>
      <p:pic>
        <p:nvPicPr>
          <p:cNvPr id="9" name="Picture 8" descr="r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7400" y="5257800"/>
            <a:ext cx="1671638" cy="1257300"/>
          </a:xfrm>
          <a:prstGeom prst="rect">
            <a:avLst/>
          </a:prstGeom>
        </p:spPr>
      </p:pic>
      <p:pic>
        <p:nvPicPr>
          <p:cNvPr id="10" name="Picture 9" descr="up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1600" y="5486400"/>
            <a:ext cx="1911684" cy="838200"/>
          </a:xfrm>
          <a:prstGeom prst="rect">
            <a:avLst/>
          </a:prstGeom>
        </p:spPr>
      </p:pic>
      <p:pic>
        <p:nvPicPr>
          <p:cNvPr id="11" name="Picture 10" descr="High_voltage_warning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67200" y="2133600"/>
            <a:ext cx="1484788" cy="12464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18561" y="3276600"/>
            <a:ext cx="1024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 = 10V</a:t>
            </a:r>
          </a:p>
          <a:p>
            <a:r>
              <a:rPr lang="en-US" dirty="0" smtClean="0"/>
              <a:t>R = 5</a:t>
            </a:r>
            <a:r>
              <a:rPr lang="bg-BG" dirty="0" smtClean="0"/>
              <a:t>Ω</a:t>
            </a:r>
          </a:p>
          <a:p>
            <a:r>
              <a:rPr lang="en-US" dirty="0" smtClean="0"/>
              <a:t>I = ?</a:t>
            </a:r>
            <a:endParaRPr lang="bg-B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</a:t>
            </a:r>
            <a:endParaRPr lang="en-US" dirty="0"/>
          </a:p>
        </p:txBody>
      </p:sp>
      <p:pic>
        <p:nvPicPr>
          <p:cNvPr id="8" name="Content Placeholder 7" descr="r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4391025" cy="3124200"/>
          </a:xfrm>
        </p:spPr>
      </p:pic>
      <p:sp>
        <p:nvSpPr>
          <p:cNvPr id="9" name="TextBox 8"/>
          <p:cNvSpPr txBox="1"/>
          <p:nvPr/>
        </p:nvSpPr>
        <p:spPr>
          <a:xfrm>
            <a:off x="1905000" y="198120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U = 20V, R = 4</a:t>
            </a:r>
            <a:r>
              <a:rPr lang="el-GR" sz="2400" dirty="0" smtClean="0"/>
              <a:t>Ω</a:t>
            </a:r>
            <a:r>
              <a:rPr lang="en-US" sz="2400" dirty="0" smtClean="0"/>
              <a:t>, I = ?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U = 20V, R = 2</a:t>
            </a:r>
            <a:r>
              <a:rPr lang="el-GR" sz="2400" dirty="0" smtClean="0"/>
              <a:t>Ω</a:t>
            </a:r>
            <a:r>
              <a:rPr lang="en-US" sz="2400" dirty="0" smtClean="0"/>
              <a:t>, I = ?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U = 10V, R = 4</a:t>
            </a:r>
            <a:r>
              <a:rPr lang="el-GR" sz="2400" dirty="0" smtClean="0"/>
              <a:t>Ω</a:t>
            </a:r>
            <a:r>
              <a:rPr lang="en-US" sz="2400" dirty="0" smtClean="0"/>
              <a:t>, I = ?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/>
            <a:r>
              <a:rPr lang="en-US" sz="2400" dirty="0" smtClean="0"/>
              <a:t>4. I = 2A, R = 10</a:t>
            </a:r>
            <a:r>
              <a:rPr lang="el-GR" sz="2400" dirty="0" smtClean="0"/>
              <a:t>Ω</a:t>
            </a:r>
            <a:r>
              <a:rPr lang="en-US" sz="2400" dirty="0" smtClean="0"/>
              <a:t>, U = ?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5. U = 2V, I = 1mA, R = 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ИЗМЕРВАТЕЛНИ УРЕДИ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Волтметър:</a:t>
            </a:r>
            <a:r>
              <a:rPr lang="bg-BG" dirty="0" smtClean="0"/>
              <a:t> измерва </a:t>
            </a:r>
            <a:r>
              <a:rPr lang="bg-BG" u="sng" dirty="0" smtClean="0"/>
              <a:t>напрежение</a:t>
            </a:r>
            <a:r>
              <a:rPr lang="bg-BG" dirty="0" smtClean="0"/>
              <a:t>: </a:t>
            </a:r>
          </a:p>
          <a:p>
            <a:pPr>
              <a:buNone/>
            </a:pPr>
            <a:r>
              <a:rPr lang="bg-BG" dirty="0" smtClean="0"/>
              <a:t>   има огромно(безкрайно) вътрешно съпротивление, свързва се успоредно(паралелно) на елемента в които ще се измерва.</a:t>
            </a:r>
          </a:p>
        </p:txBody>
      </p:sp>
      <p:pic>
        <p:nvPicPr>
          <p:cNvPr id="5" name="Picture 4" descr="download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733800"/>
            <a:ext cx="3009900" cy="2708910"/>
          </a:xfrm>
          <a:prstGeom prst="rect">
            <a:avLst/>
          </a:prstGeom>
        </p:spPr>
      </p:pic>
      <p:pic>
        <p:nvPicPr>
          <p:cNvPr id="6" name="Picture 5" descr="r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0568" y="3733800"/>
            <a:ext cx="5763432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ЩЕ УЧИМ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24200"/>
            <a:ext cx="8229600" cy="5248275"/>
          </a:xfrm>
        </p:spPr>
        <p:txBody>
          <a:bodyPr/>
          <a:lstStyle/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r>
              <a:rPr lang="bg-BG" i="1" dirty="0" smtClean="0"/>
              <a:t> “Учение без размишление е безполезно, размишление без учение – опасно!”</a:t>
            </a:r>
          </a:p>
          <a:p>
            <a:pPr>
              <a:buNone/>
            </a:pPr>
            <a:r>
              <a:rPr lang="bg-BG" dirty="0" smtClean="0"/>
              <a:t>                                               Конфуций</a:t>
            </a:r>
            <a:endParaRPr lang="en-US" dirty="0"/>
          </a:p>
        </p:txBody>
      </p:sp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1295400"/>
            <a:ext cx="2676525" cy="3200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ИЗМЕРВАТЕЛНИ УРЕДИ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Амперметър: </a:t>
            </a:r>
            <a:r>
              <a:rPr lang="bg-BG" u="sng" dirty="0" smtClean="0"/>
              <a:t>измерва ток</a:t>
            </a:r>
            <a:r>
              <a:rPr lang="bg-BG" dirty="0" smtClean="0"/>
              <a:t>:</a:t>
            </a:r>
          </a:p>
          <a:p>
            <a:pPr>
              <a:buNone/>
            </a:pPr>
            <a:r>
              <a:rPr lang="bg-BG" dirty="0" smtClean="0"/>
              <a:t>   Има много малко(0) вътрешно съпротивление. Свързва се последователно във веригата, в която ще се измерва тока.</a:t>
            </a:r>
            <a:endParaRPr lang="en-US" dirty="0"/>
          </a:p>
        </p:txBody>
      </p:sp>
      <p:pic>
        <p:nvPicPr>
          <p:cNvPr id="5" name="Picture 4" descr="-0-350a-dc-96x96m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700" y="3771900"/>
            <a:ext cx="2552700" cy="2552700"/>
          </a:xfrm>
          <a:prstGeom prst="rect">
            <a:avLst/>
          </a:prstGeom>
        </p:spPr>
      </p:pic>
      <p:pic>
        <p:nvPicPr>
          <p:cNvPr id="6" name="Picture 5" descr="r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3352800"/>
            <a:ext cx="3676096" cy="3218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ИЗМЕРВАТЕЛНИ УРЕДИ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Мултицет(Мултимер)</a:t>
            </a:r>
            <a:r>
              <a:rPr lang="bg-BG" dirty="0" smtClean="0"/>
              <a:t>: комбиниран преносим цифров уред.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94.0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2362200"/>
            <a:ext cx="3793578" cy="3300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ИЗМЕРВАТЕЛНИ УРЕДИ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b="1" dirty="0" smtClean="0"/>
              <a:t>Осцилоскоп, Спектороанализатор....</a:t>
            </a:r>
          </a:p>
          <a:p>
            <a:pPr>
              <a:buNone/>
            </a:pPr>
            <a:r>
              <a:rPr lang="bg-BG" dirty="0" smtClean="0"/>
              <a:t> - освен количествена оценка, позовляват и графична визуализация на измерваниете величини.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product_large_454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3352800"/>
            <a:ext cx="4064000" cy="2819400"/>
          </a:xfrm>
          <a:prstGeom prst="rect">
            <a:avLst/>
          </a:prstGeom>
        </p:spPr>
      </p:pic>
      <p:pic>
        <p:nvPicPr>
          <p:cNvPr id="6" name="Picture 5" descr="product_204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048000"/>
            <a:ext cx="390525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СВЪРЗВАНЕ НА РЕЗИСТОРИ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Последователно (серийно): </a:t>
            </a:r>
            <a:r>
              <a:rPr lang="bg-BG" dirty="0" smtClean="0"/>
              <a:t>свързват се един след друг</a:t>
            </a:r>
          </a:p>
          <a:p>
            <a:r>
              <a:rPr lang="bg-BG" dirty="0" smtClean="0"/>
              <a:t>Еквивалентно съпротивление:</a:t>
            </a:r>
          </a:p>
          <a:p>
            <a:pPr>
              <a:buNone/>
            </a:pPr>
            <a:r>
              <a:rPr lang="en-US" dirty="0" smtClean="0"/>
              <a:t>                    Re = R1 + R2</a:t>
            </a:r>
            <a:endParaRPr lang="bg-BG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3200400"/>
            <a:ext cx="6419048" cy="2847619"/>
          </a:xfrm>
          <a:prstGeom prst="rect">
            <a:avLst/>
          </a:prstGeom>
        </p:spPr>
      </p:pic>
      <p:pic>
        <p:nvPicPr>
          <p:cNvPr id="6" name="Picture 5" descr="r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5257800"/>
            <a:ext cx="3847619" cy="1409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ТОКЪТ през резисторите е еднакъв - </a:t>
            </a:r>
            <a:r>
              <a:rPr lang="en-US" b="1" dirty="0" smtClean="0"/>
              <a:t>I</a:t>
            </a:r>
            <a:endParaRPr lang="bg-BG" b="1" dirty="0" smtClean="0"/>
          </a:p>
          <a:p>
            <a:r>
              <a:rPr lang="bg-BG" dirty="0" smtClean="0"/>
              <a:t>НАПРЕЖЕНИЕТО </a:t>
            </a:r>
            <a:r>
              <a:rPr lang="en-US" b="1" dirty="0" smtClean="0"/>
              <a:t>U</a:t>
            </a:r>
            <a:r>
              <a:rPr lang="en-US" b="1" i="1" dirty="0" smtClean="0"/>
              <a:t>n</a:t>
            </a:r>
            <a:r>
              <a:rPr lang="bg-BG" dirty="0" smtClean="0"/>
              <a:t> е различно: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U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I.R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n</a:t>
            </a:r>
            <a:endParaRPr lang="en-US" b="1" i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2743200" y="4267200"/>
            <a:ext cx="685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4419600" y="42672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953000" y="4343400"/>
            <a:ext cx="9144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40099" y="4648200"/>
            <a:ext cx="22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напрежение върху </a:t>
            </a:r>
            <a:endParaRPr lang="en-US" dirty="0" smtClean="0"/>
          </a:p>
          <a:p>
            <a:r>
              <a:rPr lang="bg-BG" dirty="0" smtClean="0"/>
              <a:t>резистор 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07271" y="4724400"/>
            <a:ext cx="51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ток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4714" y="4724400"/>
            <a:ext cx="1884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съпротивление </a:t>
            </a:r>
            <a:endParaRPr lang="en-US" dirty="0" smtClean="0"/>
          </a:p>
          <a:p>
            <a:r>
              <a:rPr lang="bg-BG" dirty="0" smtClean="0"/>
              <a:t>на резистор </a:t>
            </a:r>
            <a:r>
              <a:rPr lang="en-US" dirty="0" smtClean="0"/>
              <a:t>n</a:t>
            </a:r>
            <a:endParaRPr lang="en-US" dirty="0"/>
          </a:p>
        </p:txBody>
      </p:sp>
      <p:pic>
        <p:nvPicPr>
          <p:cNvPr id="14" name="Picture 13" descr="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2286000"/>
            <a:ext cx="3435372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en-US" dirty="0"/>
          </a:p>
        </p:txBody>
      </p:sp>
      <p:pic>
        <p:nvPicPr>
          <p:cNvPr id="5" name="Content Placeholder 4" descr="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1295400"/>
            <a:ext cx="4695552" cy="51774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 </a:t>
            </a:r>
            <a:r>
              <a:rPr lang="en-US" dirty="0" err="1" smtClean="0"/>
              <a:t>Rab</a:t>
            </a:r>
            <a:r>
              <a:rPr lang="en-US" dirty="0" smtClean="0"/>
              <a:t> = ?</a:t>
            </a:r>
            <a:endParaRPr lang="en-US" dirty="0"/>
          </a:p>
        </p:txBody>
      </p:sp>
      <p:pic>
        <p:nvPicPr>
          <p:cNvPr id="5" name="Content Placeholder 4" descr="ff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8775" y="1066800"/>
            <a:ext cx="5153025" cy="1247775"/>
          </a:xfrm>
        </p:spPr>
      </p:pic>
      <p:pic>
        <p:nvPicPr>
          <p:cNvPr id="6" name="Picture 5" descr="ff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2209800"/>
            <a:ext cx="5229225" cy="1219200"/>
          </a:xfrm>
          <a:prstGeom prst="rect">
            <a:avLst/>
          </a:prstGeom>
        </p:spPr>
      </p:pic>
      <p:pic>
        <p:nvPicPr>
          <p:cNvPr id="7" name="Picture 6" descr="ff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4752" y="3546678"/>
            <a:ext cx="5133248" cy="3158922"/>
          </a:xfrm>
          <a:prstGeom prst="rect">
            <a:avLst/>
          </a:prstGeom>
        </p:spPr>
      </p:pic>
      <p:pic>
        <p:nvPicPr>
          <p:cNvPr id="9" name="Picture 8" descr="fff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05400" y="329474"/>
            <a:ext cx="2238000" cy="724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 Бай Гошо в шкафа има резистори със съпротивление 4</a:t>
            </a:r>
            <a:r>
              <a:rPr lang="en-US" dirty="0" smtClean="0"/>
              <a:t>k</a:t>
            </a:r>
            <a:r>
              <a:rPr lang="el-GR" dirty="0" smtClean="0"/>
              <a:t>Ω</a:t>
            </a:r>
            <a:r>
              <a:rPr lang="bg-BG" dirty="0" smtClean="0"/>
              <a:t>, 10</a:t>
            </a:r>
            <a:r>
              <a:rPr lang="en-US" dirty="0" smtClean="0"/>
              <a:t>k</a:t>
            </a:r>
            <a:r>
              <a:rPr lang="el-GR" dirty="0" smtClean="0"/>
              <a:t>Ω</a:t>
            </a:r>
            <a:r>
              <a:rPr lang="bg-BG" dirty="0" smtClean="0"/>
              <a:t> и 1</a:t>
            </a:r>
            <a:r>
              <a:rPr lang="en-US" dirty="0" smtClean="0"/>
              <a:t>k</a:t>
            </a:r>
            <a:r>
              <a:rPr lang="el-GR" dirty="0" smtClean="0"/>
              <a:t>Ω</a:t>
            </a:r>
            <a:r>
              <a:rPr lang="bg-BG" dirty="0" smtClean="0"/>
              <a:t>, а</a:t>
            </a:r>
          </a:p>
          <a:p>
            <a:pPr>
              <a:buNone/>
            </a:pPr>
            <a:r>
              <a:rPr lang="bg-BG" dirty="0" smtClean="0"/>
              <a:t>   на него му трябва резистор със съпротивление 29</a:t>
            </a:r>
            <a:r>
              <a:rPr lang="en-US" dirty="0" smtClean="0"/>
              <a:t>k</a:t>
            </a:r>
            <a:r>
              <a:rPr lang="el-GR" dirty="0" smtClean="0"/>
              <a:t>Ω</a:t>
            </a:r>
            <a:r>
              <a:rPr lang="bg-BG" dirty="0" smtClean="0"/>
              <a:t>. Какво да прави? </a:t>
            </a:r>
            <a:endParaRPr lang="en-US" dirty="0"/>
          </a:p>
        </p:txBody>
      </p:sp>
      <p:pic>
        <p:nvPicPr>
          <p:cNvPr id="5" name="Picture 4" descr="Likeabo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37338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СВЪРЗВАНЕ НА РЕЗИСТОРИ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Паралелно (Успоредно):</a:t>
            </a:r>
          </a:p>
          <a:p>
            <a:endParaRPr lang="en-US" dirty="0"/>
          </a:p>
        </p:txBody>
      </p:sp>
      <p:pic>
        <p:nvPicPr>
          <p:cNvPr id="6" name="Picture 5" descr="rr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1752600"/>
            <a:ext cx="4362257" cy="2383084"/>
          </a:xfrm>
          <a:prstGeom prst="rect">
            <a:avLst/>
          </a:prstGeom>
        </p:spPr>
      </p:pic>
      <p:pic>
        <p:nvPicPr>
          <p:cNvPr id="7" name="Picture 6" descr="rrr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5270090"/>
            <a:ext cx="2895600" cy="1587910"/>
          </a:xfrm>
          <a:prstGeom prst="rect">
            <a:avLst/>
          </a:prstGeom>
        </p:spPr>
      </p:pic>
      <p:pic>
        <p:nvPicPr>
          <p:cNvPr id="8" name="Picture 7" descr="rrr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081288"/>
            <a:ext cx="2667000" cy="117292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>
            <a:off x="5105400" y="5867400"/>
            <a:ext cx="1066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562600" y="5562600"/>
            <a:ext cx="347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важи само за два резистора!!!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Напрежението върху резисторите е еднакво– </a:t>
            </a:r>
            <a:r>
              <a:rPr lang="en-US" b="1" dirty="0" smtClean="0"/>
              <a:t>U</a:t>
            </a:r>
          </a:p>
          <a:p>
            <a:r>
              <a:rPr lang="bg-BG" dirty="0" smtClean="0"/>
              <a:t>Токовете през резисторите са различни </a:t>
            </a:r>
            <a:r>
              <a:rPr lang="en-US" b="1" dirty="0" smtClean="0"/>
              <a:t>In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           </a:t>
            </a:r>
            <a:endParaRPr lang="bg-BG" b="1" dirty="0" smtClean="0"/>
          </a:p>
          <a:p>
            <a:pPr>
              <a:buNone/>
            </a:pPr>
            <a:endParaRPr lang="bg-BG" b="1" dirty="0" smtClean="0"/>
          </a:p>
          <a:p>
            <a:pPr>
              <a:buNone/>
            </a:pPr>
            <a:r>
              <a:rPr lang="bg-BG" b="1" dirty="0" smtClean="0"/>
              <a:t>                     </a:t>
            </a:r>
            <a:r>
              <a:rPr lang="en-US" b="1" dirty="0" smtClean="0"/>
              <a:t>In = U / </a:t>
            </a:r>
            <a:r>
              <a:rPr lang="en-US" b="1" dirty="0" err="1" smtClean="0"/>
              <a:t>Rn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2717552" y="5486400"/>
            <a:ext cx="6096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4393952" y="5410200"/>
            <a:ext cx="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155952" y="5410200"/>
            <a:ext cx="6096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036684" y="6019800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ток през резистор 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94653" y="6096000"/>
            <a:ext cx="148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напрежение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906869"/>
            <a:ext cx="1884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съпротивление </a:t>
            </a:r>
            <a:endParaRPr lang="en-US" dirty="0" smtClean="0"/>
          </a:p>
          <a:p>
            <a:r>
              <a:rPr lang="bg-BG" dirty="0" smtClean="0"/>
              <a:t>на резистор </a:t>
            </a:r>
            <a:r>
              <a:rPr lang="en-US" dirty="0" smtClean="0"/>
              <a:t>n</a:t>
            </a:r>
            <a:endParaRPr lang="en-US" dirty="0"/>
          </a:p>
        </p:txBody>
      </p:sp>
      <p:pic>
        <p:nvPicPr>
          <p:cNvPr id="14" name="Picture 13" descr="rrr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2895600"/>
            <a:ext cx="3068665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СОФТУЕР ЗА ОБУЧЕНИЕТО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Proteus 8.5 Demonstration</a:t>
            </a:r>
            <a:r>
              <a:rPr lang="en-US" dirty="0" smtClean="0"/>
              <a:t>:</a:t>
            </a:r>
            <a:endParaRPr lang="bg-BG" dirty="0" smtClean="0"/>
          </a:p>
          <a:p>
            <a:pPr algn="ctr">
              <a:buNone/>
            </a:pPr>
            <a:r>
              <a:rPr lang="en-US" dirty="0" smtClean="0">
                <a:hlinkClick r:id="rId2"/>
              </a:rPr>
              <a:t>https://www.labcenter.com/</a:t>
            </a:r>
            <a:endParaRPr lang="bg-BG" dirty="0" smtClean="0"/>
          </a:p>
          <a:p>
            <a:pPr algn="ctr">
              <a:buNone/>
            </a:pPr>
            <a:endParaRPr lang="bg-BG" dirty="0" smtClean="0"/>
          </a:p>
          <a:p>
            <a:pPr algn="ctr">
              <a:buNone/>
            </a:pPr>
            <a:endParaRPr lang="bg-BG" dirty="0" smtClean="0"/>
          </a:p>
          <a:p>
            <a:pPr algn="ctr">
              <a:buNone/>
            </a:pPr>
            <a:endParaRPr lang="bg-BG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-  </a:t>
            </a:r>
            <a:r>
              <a:rPr lang="en-US" b="1" dirty="0" smtClean="0"/>
              <a:t>I</a:t>
            </a:r>
            <a:r>
              <a:rPr lang="en-US" dirty="0" smtClean="0"/>
              <a:t>ntelligent </a:t>
            </a:r>
            <a:r>
              <a:rPr lang="en-US" b="1" dirty="0" smtClean="0"/>
              <a:t>S</a:t>
            </a:r>
            <a:r>
              <a:rPr lang="en-US" dirty="0" smtClean="0"/>
              <a:t>chematic </a:t>
            </a:r>
            <a:r>
              <a:rPr lang="en-US" b="1" dirty="0" smtClean="0"/>
              <a:t>I</a:t>
            </a:r>
            <a:r>
              <a:rPr lang="en-US" dirty="0" smtClean="0"/>
              <a:t>nput </a:t>
            </a:r>
            <a:r>
              <a:rPr lang="en-US" b="1" dirty="0" smtClean="0"/>
              <a:t>S</a:t>
            </a:r>
            <a:r>
              <a:rPr lang="en-US" dirty="0" smtClean="0"/>
              <a:t>ystem</a:t>
            </a:r>
          </a:p>
          <a:p>
            <a:pPr>
              <a:buNone/>
            </a:pPr>
            <a:r>
              <a:rPr lang="bg-BG" dirty="0" smtClean="0"/>
              <a:t>         </a:t>
            </a:r>
            <a:r>
              <a:rPr lang="bg-BG" i="1" dirty="0" smtClean="0"/>
              <a:t> </a:t>
            </a:r>
            <a:r>
              <a:rPr lang="bg-BG" sz="2400" i="1" dirty="0" smtClean="0"/>
              <a:t>симулация на електронни схеми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   -  </a:t>
            </a:r>
            <a:r>
              <a:rPr lang="en-US" b="1" dirty="0" smtClean="0"/>
              <a:t>A</a:t>
            </a:r>
            <a:r>
              <a:rPr lang="en-US" dirty="0" smtClean="0"/>
              <a:t>dvanced </a:t>
            </a:r>
            <a:r>
              <a:rPr lang="en-US" b="1" dirty="0" smtClean="0"/>
              <a:t>R</a:t>
            </a:r>
            <a:r>
              <a:rPr lang="en-US" dirty="0" smtClean="0"/>
              <a:t>outing and </a:t>
            </a:r>
            <a:r>
              <a:rPr lang="en-US" b="1" dirty="0" smtClean="0"/>
              <a:t>E</a:t>
            </a:r>
            <a:r>
              <a:rPr lang="en-US" dirty="0" smtClean="0"/>
              <a:t>diting </a:t>
            </a:r>
            <a:r>
              <a:rPr lang="en-US" b="1" dirty="0" smtClean="0"/>
              <a:t>S</a:t>
            </a:r>
            <a:r>
              <a:rPr lang="en-US" dirty="0" smtClean="0"/>
              <a:t>oftware</a:t>
            </a:r>
            <a:endParaRPr lang="bg-BG" dirty="0" smtClean="0"/>
          </a:p>
          <a:p>
            <a:pPr>
              <a:buNone/>
            </a:pPr>
            <a:r>
              <a:rPr lang="bg-BG" dirty="0" smtClean="0"/>
              <a:t>          </a:t>
            </a:r>
            <a:r>
              <a:rPr lang="bg-BG" sz="2400" i="1" dirty="0" smtClean="0"/>
              <a:t>проектиране на печатни платки</a:t>
            </a:r>
            <a:endParaRPr lang="en-US" i="1" dirty="0"/>
          </a:p>
        </p:txBody>
      </p:sp>
      <p:pic>
        <p:nvPicPr>
          <p:cNvPr id="5" name="Picture 4" descr="sigle_are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334000"/>
            <a:ext cx="904875" cy="600075"/>
          </a:xfrm>
          <a:prstGeom prst="rect">
            <a:avLst/>
          </a:prstGeom>
        </p:spPr>
      </p:pic>
      <p:pic>
        <p:nvPicPr>
          <p:cNvPr id="6" name="Picture 5" descr="images (3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600" y="2362200"/>
            <a:ext cx="4662487" cy="1864995"/>
          </a:xfrm>
          <a:prstGeom prst="rect">
            <a:avLst/>
          </a:prstGeom>
        </p:spPr>
      </p:pic>
      <p:pic>
        <p:nvPicPr>
          <p:cNvPr id="7" name="Picture 6" descr="sigle_isis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343400"/>
            <a:ext cx="828675" cy="650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en-US" dirty="0"/>
          </a:p>
        </p:txBody>
      </p:sp>
      <p:pic>
        <p:nvPicPr>
          <p:cNvPr id="5" name="Content Placeholder 4" descr="rrr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8599377" cy="47579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 </a:t>
            </a:r>
            <a:r>
              <a:rPr lang="en-US" dirty="0" err="1" smtClean="0"/>
              <a:t>Rab</a:t>
            </a:r>
            <a:r>
              <a:rPr lang="en-US" dirty="0" smtClean="0"/>
              <a:t> = ?</a:t>
            </a:r>
            <a:endParaRPr lang="en-US" dirty="0"/>
          </a:p>
        </p:txBody>
      </p:sp>
      <p:pic>
        <p:nvPicPr>
          <p:cNvPr id="5" name="Content Placeholder 4" descr="ff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295400"/>
            <a:ext cx="4531312" cy="2371858"/>
          </a:xfrm>
        </p:spPr>
      </p:pic>
      <p:pic>
        <p:nvPicPr>
          <p:cNvPr id="6" name="Picture 5" descr="ff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371600"/>
            <a:ext cx="3962400" cy="2028940"/>
          </a:xfrm>
          <a:prstGeom prst="rect">
            <a:avLst/>
          </a:prstGeom>
        </p:spPr>
      </p:pic>
      <p:pic>
        <p:nvPicPr>
          <p:cNvPr id="7" name="Picture 6" descr="ff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200400"/>
            <a:ext cx="4191000" cy="3268211"/>
          </a:xfrm>
          <a:prstGeom prst="rect">
            <a:avLst/>
          </a:prstGeom>
        </p:spPr>
      </p:pic>
      <p:pic>
        <p:nvPicPr>
          <p:cNvPr id="8" name="Picture 7" descr="fff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14700" y="4543425"/>
            <a:ext cx="5829300" cy="2314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" y="21336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48600" y="22098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38862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22098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51816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0" y="38862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200" y="22098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34400" y="54102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40612" y="5410200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18" name="Picture 17" descr="fff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5400" y="329474"/>
            <a:ext cx="2238000" cy="724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 Бай Гошо в шкафа има резистори със съпротивление 4</a:t>
            </a:r>
            <a:r>
              <a:rPr lang="en-US" dirty="0" smtClean="0"/>
              <a:t>k</a:t>
            </a:r>
            <a:r>
              <a:rPr lang="el-GR" dirty="0" smtClean="0"/>
              <a:t>Ω</a:t>
            </a:r>
            <a:r>
              <a:rPr lang="bg-BG" dirty="0" smtClean="0"/>
              <a:t> и 10</a:t>
            </a:r>
            <a:r>
              <a:rPr lang="en-US" dirty="0" smtClean="0"/>
              <a:t>k</a:t>
            </a:r>
            <a:r>
              <a:rPr lang="el-GR" dirty="0" smtClean="0"/>
              <a:t>Ω</a:t>
            </a:r>
            <a:r>
              <a:rPr lang="bg-BG" dirty="0" smtClean="0"/>
              <a:t>, а</a:t>
            </a:r>
          </a:p>
          <a:p>
            <a:pPr>
              <a:buNone/>
            </a:pPr>
            <a:r>
              <a:rPr lang="bg-BG" dirty="0" smtClean="0"/>
              <a:t>   на него му трябва резистор със съпротивление </a:t>
            </a:r>
            <a:r>
              <a:rPr lang="en-US" dirty="0" smtClean="0"/>
              <a:t>2k</a:t>
            </a:r>
            <a:r>
              <a:rPr lang="el-GR" dirty="0" smtClean="0"/>
              <a:t>Ω</a:t>
            </a:r>
            <a:r>
              <a:rPr lang="bg-BG" dirty="0" smtClean="0"/>
              <a:t>. Какво да прави? </a:t>
            </a:r>
            <a:endParaRPr lang="en-US" dirty="0"/>
          </a:p>
        </p:txBody>
      </p:sp>
      <p:pic>
        <p:nvPicPr>
          <p:cNvPr id="5" name="Picture 4" descr="Likeabo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37338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o-Be-Continued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9646" y="1371600"/>
            <a:ext cx="7126154" cy="43481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bg1"/>
                </a:solidFill>
              </a:rPr>
              <a:t>www.themegallery.com</a:t>
            </a:r>
          </a:p>
        </p:txBody>
      </p:sp>
      <p:sp>
        <p:nvSpPr>
          <p:cNvPr id="104453" name="WordArt 5"/>
          <p:cNvSpPr>
            <a:spLocks noChangeArrowheads="1" noChangeShapeType="1" noTextEdit="1"/>
          </p:cNvSpPr>
          <p:nvPr/>
        </p:nvSpPr>
        <p:spPr bwMode="gray">
          <a:xfrm>
            <a:off x="2844800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bg-BG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Благодаря за вниманието</a:t>
            </a:r>
            <a:r>
              <a:rPr lang="en-US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ЕЛЕКТРОНИКА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228725"/>
            <a:ext cx="8229600" cy="5248275"/>
          </a:xfrm>
        </p:spPr>
        <p:txBody>
          <a:bodyPr/>
          <a:lstStyle/>
          <a:p>
            <a:pPr>
              <a:buNone/>
            </a:pPr>
            <a:r>
              <a:rPr lang="bg-BG" dirty="0" smtClean="0"/>
              <a:t>     </a:t>
            </a:r>
            <a:r>
              <a:rPr lang="bg-BG" sz="2400" b="1" u="sng" dirty="0" smtClean="0"/>
              <a:t>Електроника:</a:t>
            </a:r>
            <a:r>
              <a:rPr lang="bg-BG" sz="2400" dirty="0" smtClean="0"/>
              <a:t> инженерна наука, чиято цел е генериране, разпространение и управление на електроенергия.</a:t>
            </a:r>
            <a:endParaRPr lang="bg-BG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2586037"/>
            <a:ext cx="3675575" cy="2290763"/>
          </a:xfrm>
          <a:prstGeom prst="rect">
            <a:avLst/>
          </a:prstGeom>
        </p:spPr>
      </p:pic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4240" y="4267200"/>
            <a:ext cx="3714360" cy="2471738"/>
          </a:xfrm>
          <a:prstGeom prst="rect">
            <a:avLst/>
          </a:prstGeom>
        </p:spPr>
      </p:pic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3352800"/>
            <a:ext cx="4171950" cy="2336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200" dirty="0" smtClean="0"/>
              <a:t>ПРИЛОЖЕНИЕ</a:t>
            </a:r>
            <a:endParaRPr lang="en-US" sz="1800" dirty="0"/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>
            <a:off x="566737" y="1825625"/>
            <a:ext cx="4800600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47"/>
          <p:cNvGrpSpPr>
            <a:grpSpLocks/>
          </p:cNvGrpSpPr>
          <p:nvPr/>
        </p:nvGrpSpPr>
        <p:grpSpPr bwMode="auto">
          <a:xfrm>
            <a:off x="323850" y="1719263"/>
            <a:ext cx="182562" cy="182562"/>
            <a:chOff x="1239" y="1515"/>
            <a:chExt cx="115" cy="115"/>
          </a:xfrm>
        </p:grpSpPr>
        <p:sp>
          <p:nvSpPr>
            <p:cNvPr id="26" name="AutoShape 48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49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1371600" y="1371600"/>
            <a:ext cx="11368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400" dirty="0">
                <a:solidFill>
                  <a:srgbClr val="000000"/>
                </a:solidFill>
              </a:rPr>
              <a:t>1. </a:t>
            </a:r>
            <a:r>
              <a:rPr lang="bg-BG" sz="2400" dirty="0" smtClean="0">
                <a:solidFill>
                  <a:srgbClr val="000000"/>
                </a:solidFill>
              </a:rPr>
              <a:t>БИТ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29" name="Group 51"/>
          <p:cNvGrpSpPr>
            <a:grpSpLocks/>
          </p:cNvGrpSpPr>
          <p:nvPr/>
        </p:nvGrpSpPr>
        <p:grpSpPr bwMode="auto">
          <a:xfrm>
            <a:off x="304800" y="1905000"/>
            <a:ext cx="5043490" cy="530225"/>
            <a:chOff x="1239" y="1296"/>
            <a:chExt cx="3177" cy="334"/>
          </a:xfrm>
        </p:grpSpPr>
        <p:sp>
          <p:nvSpPr>
            <p:cNvPr id="30" name="Line 52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53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3" name="AutoShape 5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Text Box 56"/>
            <p:cNvSpPr txBox="1">
              <a:spLocks noChangeArrowheads="1"/>
            </p:cNvSpPr>
            <p:nvPr/>
          </p:nvSpPr>
          <p:spPr bwMode="auto">
            <a:xfrm>
              <a:off x="1901" y="1296"/>
              <a:ext cx="159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dirty="0">
                  <a:solidFill>
                    <a:srgbClr val="000000"/>
                  </a:solidFill>
                </a:rPr>
                <a:t>2. </a:t>
              </a:r>
              <a:r>
                <a:rPr lang="bg-BG" sz="2400" dirty="0" smtClean="0">
                  <a:solidFill>
                    <a:srgbClr val="000000"/>
                  </a:solidFill>
                </a:rPr>
                <a:t>ЕНЕРГЕТИКА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Group 57"/>
          <p:cNvGrpSpPr>
            <a:grpSpLocks/>
          </p:cNvGrpSpPr>
          <p:nvPr/>
        </p:nvGrpSpPr>
        <p:grpSpPr bwMode="auto">
          <a:xfrm>
            <a:off x="304800" y="2514600"/>
            <a:ext cx="5043487" cy="530225"/>
            <a:chOff x="1239" y="1296"/>
            <a:chExt cx="3177" cy="334"/>
          </a:xfrm>
        </p:grpSpPr>
        <p:sp>
          <p:nvSpPr>
            <p:cNvPr id="36" name="Line 5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5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9" name="AutoShape 6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6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" name="Text Box 62"/>
            <p:cNvSpPr txBox="1">
              <a:spLocks noChangeArrowheads="1"/>
            </p:cNvSpPr>
            <p:nvPr/>
          </p:nvSpPr>
          <p:spPr bwMode="auto">
            <a:xfrm>
              <a:off x="1899" y="1296"/>
              <a:ext cx="152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dirty="0">
                  <a:solidFill>
                    <a:srgbClr val="000000"/>
                  </a:solidFill>
                </a:rPr>
                <a:t>3. </a:t>
              </a:r>
              <a:r>
                <a:rPr lang="bg-BG" sz="2400" dirty="0" smtClean="0">
                  <a:solidFill>
                    <a:srgbClr val="000000"/>
                  </a:solidFill>
                </a:rPr>
                <a:t>ИНДУСТРИЯ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1" name="Group 63"/>
          <p:cNvGrpSpPr>
            <a:grpSpLocks/>
          </p:cNvGrpSpPr>
          <p:nvPr/>
        </p:nvGrpSpPr>
        <p:grpSpPr bwMode="auto">
          <a:xfrm>
            <a:off x="304800" y="3124200"/>
            <a:ext cx="5043487" cy="530225"/>
            <a:chOff x="1239" y="1296"/>
            <a:chExt cx="3177" cy="334"/>
          </a:xfrm>
        </p:grpSpPr>
        <p:sp>
          <p:nvSpPr>
            <p:cNvPr id="42" name="Line 6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6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45" name="AutoShape 6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6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Text Box 68"/>
            <p:cNvSpPr txBox="1">
              <a:spLocks noChangeArrowheads="1"/>
            </p:cNvSpPr>
            <p:nvPr/>
          </p:nvSpPr>
          <p:spPr bwMode="auto">
            <a:xfrm>
              <a:off x="1899" y="1296"/>
              <a:ext cx="150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bg-BG" sz="2400" dirty="0" smtClean="0">
                  <a:solidFill>
                    <a:srgbClr val="000000"/>
                  </a:solidFill>
                </a:rPr>
                <a:t>4</a:t>
              </a:r>
              <a:r>
                <a:rPr lang="en-US" sz="2400" dirty="0" smtClean="0">
                  <a:solidFill>
                    <a:srgbClr val="000000"/>
                  </a:solidFill>
                </a:rPr>
                <a:t>. </a:t>
              </a:r>
              <a:r>
                <a:rPr lang="bg-BG" sz="2400" dirty="0" smtClean="0">
                  <a:solidFill>
                    <a:srgbClr val="000000"/>
                  </a:solidFill>
                </a:rPr>
                <a:t>ТРАНСПОРТ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7" name="Group 63"/>
          <p:cNvGrpSpPr>
            <a:grpSpLocks/>
          </p:cNvGrpSpPr>
          <p:nvPr/>
        </p:nvGrpSpPr>
        <p:grpSpPr bwMode="auto">
          <a:xfrm>
            <a:off x="304800" y="4876800"/>
            <a:ext cx="5043487" cy="530225"/>
            <a:chOff x="1239" y="1296"/>
            <a:chExt cx="3177" cy="334"/>
          </a:xfrm>
        </p:grpSpPr>
        <p:sp>
          <p:nvSpPr>
            <p:cNvPr id="48" name="Line 6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" name="Group 6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51" name="AutoShape 6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AutoShape 6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" name="Text Box 68"/>
            <p:cNvSpPr txBox="1">
              <a:spLocks noChangeArrowheads="1"/>
            </p:cNvSpPr>
            <p:nvPr/>
          </p:nvSpPr>
          <p:spPr bwMode="auto">
            <a:xfrm>
              <a:off x="1899" y="1296"/>
              <a:ext cx="95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bg-BG" sz="2400" dirty="0">
                  <a:solidFill>
                    <a:srgbClr val="000000"/>
                  </a:solidFill>
                </a:rPr>
                <a:t>7</a:t>
              </a:r>
              <a:r>
                <a:rPr lang="en-US" sz="2400" dirty="0" smtClean="0">
                  <a:solidFill>
                    <a:srgbClr val="000000"/>
                  </a:solidFill>
                </a:rPr>
                <a:t>. </a:t>
              </a:r>
              <a:r>
                <a:rPr lang="bg-BG" sz="2400" dirty="0" smtClean="0">
                  <a:solidFill>
                    <a:srgbClr val="000000"/>
                  </a:solidFill>
                </a:rPr>
                <a:t>НАУКА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9" name="Group 63"/>
          <p:cNvGrpSpPr>
            <a:grpSpLocks/>
          </p:cNvGrpSpPr>
          <p:nvPr/>
        </p:nvGrpSpPr>
        <p:grpSpPr bwMode="auto">
          <a:xfrm>
            <a:off x="304800" y="3657600"/>
            <a:ext cx="5043487" cy="530225"/>
            <a:chOff x="1239" y="1296"/>
            <a:chExt cx="3177" cy="334"/>
          </a:xfrm>
        </p:grpSpPr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6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63" name="AutoShape 6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6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" name="Text Box 68"/>
            <p:cNvSpPr txBox="1">
              <a:spLocks noChangeArrowheads="1"/>
            </p:cNvSpPr>
            <p:nvPr/>
          </p:nvSpPr>
          <p:spPr bwMode="auto">
            <a:xfrm>
              <a:off x="1899" y="1296"/>
              <a:ext cx="144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bg-BG" sz="2400" dirty="0" smtClean="0">
                  <a:solidFill>
                    <a:srgbClr val="000000"/>
                  </a:solidFill>
                </a:rPr>
                <a:t>5</a:t>
              </a:r>
              <a:r>
                <a:rPr lang="en-US" sz="2400" dirty="0" smtClean="0">
                  <a:solidFill>
                    <a:srgbClr val="000000"/>
                  </a:solidFill>
                </a:rPr>
                <a:t>. </a:t>
              </a:r>
              <a:r>
                <a:rPr lang="bg-BG" sz="2400" dirty="0" smtClean="0">
                  <a:solidFill>
                    <a:srgbClr val="000000"/>
                  </a:solidFill>
                </a:rPr>
                <a:t>МЕДИЦИНА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5" name="Group 63"/>
          <p:cNvGrpSpPr>
            <a:grpSpLocks/>
          </p:cNvGrpSpPr>
          <p:nvPr/>
        </p:nvGrpSpPr>
        <p:grpSpPr bwMode="auto">
          <a:xfrm>
            <a:off x="304800" y="4267200"/>
            <a:ext cx="5043487" cy="530225"/>
            <a:chOff x="1239" y="1296"/>
            <a:chExt cx="3177" cy="334"/>
          </a:xfrm>
        </p:grpSpPr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6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69" name="AutoShape 6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6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1899" y="1296"/>
              <a:ext cx="152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bg-BG" sz="2400" dirty="0" smtClean="0">
                  <a:solidFill>
                    <a:srgbClr val="000000"/>
                  </a:solidFill>
                </a:rPr>
                <a:t>6</a:t>
              </a:r>
              <a:r>
                <a:rPr lang="en-US" sz="2400" dirty="0" smtClean="0">
                  <a:solidFill>
                    <a:srgbClr val="000000"/>
                  </a:solidFill>
                </a:rPr>
                <a:t>. </a:t>
              </a:r>
              <a:r>
                <a:rPr lang="bg-BG" sz="2400" dirty="0" smtClean="0">
                  <a:solidFill>
                    <a:srgbClr val="000000"/>
                  </a:solidFill>
                </a:rPr>
                <a:t>ЗЕМЕДЕЛИЕ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1" name="Group 63"/>
          <p:cNvGrpSpPr>
            <a:grpSpLocks/>
          </p:cNvGrpSpPr>
          <p:nvPr/>
        </p:nvGrpSpPr>
        <p:grpSpPr bwMode="auto">
          <a:xfrm>
            <a:off x="304800" y="5486400"/>
            <a:ext cx="5043487" cy="530225"/>
            <a:chOff x="1239" y="1296"/>
            <a:chExt cx="3177" cy="334"/>
          </a:xfrm>
        </p:grpSpPr>
        <p:sp>
          <p:nvSpPr>
            <p:cNvPr id="72" name="Line 6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6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75" name="AutoShape 6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6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" name="Text Box 68"/>
            <p:cNvSpPr txBox="1">
              <a:spLocks noChangeArrowheads="1"/>
            </p:cNvSpPr>
            <p:nvPr/>
          </p:nvSpPr>
          <p:spPr bwMode="auto">
            <a:xfrm>
              <a:off x="1899" y="1296"/>
              <a:ext cx="118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bg-BG" sz="2400" dirty="0" smtClean="0">
                  <a:solidFill>
                    <a:srgbClr val="000000"/>
                  </a:solidFill>
                </a:rPr>
                <a:t>8</a:t>
              </a:r>
              <a:r>
                <a:rPr lang="en-US" sz="2400" dirty="0" smtClean="0">
                  <a:solidFill>
                    <a:srgbClr val="000000"/>
                  </a:solidFill>
                </a:rPr>
                <a:t>. </a:t>
              </a:r>
              <a:r>
                <a:rPr lang="bg-BG" sz="2400" dirty="0" smtClean="0">
                  <a:solidFill>
                    <a:srgbClr val="000000"/>
                  </a:solidFill>
                </a:rPr>
                <a:t>КОСМОС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78" name="Picture 77" descr="the-e-cigaret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1295400"/>
            <a:ext cx="2931163" cy="1676400"/>
          </a:xfrm>
          <a:prstGeom prst="rect">
            <a:avLst/>
          </a:prstGeom>
        </p:spPr>
      </p:pic>
      <p:pic>
        <p:nvPicPr>
          <p:cNvPr id="79" name="Picture 78" descr="NASA_Mars_Rov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3505200"/>
            <a:ext cx="3276600" cy="2621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 КАКВО Е СЪСТАВЕНА МАТЕРИЯТА</a:t>
            </a:r>
            <a:endParaRPr lang="en-US" dirty="0"/>
          </a:p>
        </p:txBody>
      </p:sp>
      <p:pic>
        <p:nvPicPr>
          <p:cNvPr id="5" name="Content Placeholder 4" descr="Standard_Model_of_Elementary_Particles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295400"/>
            <a:ext cx="6772275" cy="50888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СТРОЕЖ НА АТОМА</a:t>
            </a:r>
            <a:endParaRPr lang="en-US" dirty="0"/>
          </a:p>
        </p:txBody>
      </p:sp>
      <p:pic>
        <p:nvPicPr>
          <p:cNvPr id="31" name="Контейнер за съдържание 5" descr="transistor-as-a-switc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8836584" cy="3124200"/>
          </a:xfrm>
        </p:spPr>
      </p:pic>
      <p:sp>
        <p:nvSpPr>
          <p:cNvPr id="32" name="Контейнер за съдържание 5"/>
          <p:cNvSpPr txBox="1">
            <a:spLocks/>
          </p:cNvSpPr>
          <p:nvPr/>
        </p:nvSpPr>
        <p:spPr bwMode="auto">
          <a:xfrm>
            <a:off x="5257800" y="4191000"/>
            <a:ext cx="425767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  <a:ea typeface="+mn-ea"/>
                <a:cs typeface="+mn-cs"/>
              </a:rPr>
              <a:t>e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  <a:ea typeface="+mn-ea"/>
                <a:cs typeface="+mn-cs"/>
              </a:rPr>
              <a:t>-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  <a:ea typeface="+mn-ea"/>
                <a:cs typeface="+mn-cs"/>
              </a:rPr>
              <a:t> = -1.602189.10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  <a:ea typeface="+mn-ea"/>
                <a:cs typeface="+mn-cs"/>
              </a:rPr>
              <a:t>-19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  <a:ea typeface="+mn-ea"/>
                <a:cs typeface="+mn-cs"/>
              </a:rPr>
              <a:t>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  <a:ea typeface="+mn-ea"/>
                <a:cs typeface="+mn-cs"/>
              </a:rPr>
              <a:t>p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  <a:ea typeface="+mn-ea"/>
                <a:cs typeface="+mn-cs"/>
              </a:rPr>
              <a:t>+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  <a:ea typeface="+mn-ea"/>
                <a:cs typeface="+mn-cs"/>
              </a:rPr>
              <a:t> = 1.602189.10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  <a:ea typeface="+mn-ea"/>
                <a:cs typeface="+mn-cs"/>
              </a:rPr>
              <a:t>-19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  <a:ea typeface="+mn-ea"/>
                <a:cs typeface="+mn-cs"/>
              </a:rPr>
              <a:t>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  <a:ea typeface="+mn-ea"/>
                <a:cs typeface="+mn-cs"/>
              </a:rPr>
              <a:t>n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  <a:ea typeface="+mn-ea"/>
                <a:cs typeface="+mn-cs"/>
              </a:rPr>
              <a:t>0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doni MT" pitchFamily="18" charset="0"/>
                <a:ea typeface="+mn-ea"/>
                <a:cs typeface="+mn-cs"/>
              </a:rPr>
              <a:t>= 0</a:t>
            </a:r>
            <a:endParaRPr kumimoji="0" lang="bg-BG" sz="2800" b="0" i="0" u="none" strike="noStrike" kern="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" name="Картина 6" descr="Neutron_electron_prot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495800"/>
            <a:ext cx="4628572" cy="1876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17gl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2432</TotalTime>
  <Words>1451</Words>
  <Application>Microsoft Office PowerPoint</Application>
  <PresentationFormat>On-screen Show (4:3)</PresentationFormat>
  <Paragraphs>307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cdb2004117gl</vt:lpstr>
      <vt:lpstr>  ОСНОВИ НА ЕЛЕКТРОНИКАТА </vt:lpstr>
      <vt:lpstr>ЗА КАКВО ЩЕ СИ ГОВОРИМ ДНЕС</vt:lpstr>
      <vt:lpstr>КАКВО ЩЕ УЧИМ</vt:lpstr>
      <vt:lpstr>КАК ЩЕ УЧИМ</vt:lpstr>
      <vt:lpstr>СОФТУЕР ЗА ОБУЧЕНИЕТО</vt:lpstr>
      <vt:lpstr>КАКВО Е ЕЛЕКТРОНИКА</vt:lpstr>
      <vt:lpstr>ПРИЛОЖЕНИЕ</vt:lpstr>
      <vt:lpstr>ОТ КАКВО Е СЪСТАВЕНА МАТЕРИЯТА</vt:lpstr>
      <vt:lpstr>СТРОЕЖ НА АТОМА</vt:lpstr>
      <vt:lpstr>PowerPoint Presentation</vt:lpstr>
      <vt:lpstr>ПЕРИОДИЧНИ ЗАКОНИ</vt:lpstr>
      <vt:lpstr>ПРИМЕР: МЕД</vt:lpstr>
      <vt:lpstr>ЕНЕРГИЯ</vt:lpstr>
      <vt:lpstr>ЕЛЕКТРИЧЕН ЗАРЯД</vt:lpstr>
      <vt:lpstr>СРАВНЕНИЕ </vt:lpstr>
      <vt:lpstr>ВИДОВЕ МАТЕРИАЛИ СПОРЕД ЕЛЕКТРИЧНИТЕ ИМ СВОЙСТВА</vt:lpstr>
      <vt:lpstr>ПРОВОДНИЦИ</vt:lpstr>
      <vt:lpstr>ДИЕЛЕКТРИЦИ (ИЗОЛАТОРИ)</vt:lpstr>
      <vt:lpstr>ПОЛУПРОВОДНИЦИ</vt:lpstr>
      <vt:lpstr>ИЗТОЧНИЦИ НА ЕЛЕКТРИЧЕСКА ЕНЕРГИЯ</vt:lpstr>
      <vt:lpstr>КОНСУМАТОРИ</vt:lpstr>
      <vt:lpstr>КАК</vt:lpstr>
      <vt:lpstr>ОПИСАНИЕ НА ЕЛ. ВЕРИГИ</vt:lpstr>
      <vt:lpstr>ЕЛЕКТРОННА СХЕМА</vt:lpstr>
      <vt:lpstr>ЗАЩО ЛАМПАТА СВЕТИ?</vt:lpstr>
      <vt:lpstr>ВОДНА АНАЛОГИЯ </vt:lpstr>
      <vt:lpstr>АНАЛОГИЯ - ЕЛЕМЕНТИ</vt:lpstr>
      <vt:lpstr>АНАЛОГИЯ – ФИЗИЧНИ ВЕЛИЧИНИ</vt:lpstr>
      <vt:lpstr>АНАЛОГИЯ – ФИЗИЧНИ ВЕЛИЧИНИ</vt:lpstr>
      <vt:lpstr>АНАЛОГИЯ – ФИЗИЧНИ ВЕЛИЧНИ</vt:lpstr>
      <vt:lpstr>СЪПРОТИВЛЕНИЕ НА ПРОВОДНИК, R</vt:lpstr>
      <vt:lpstr>ЗАДАЧА</vt:lpstr>
      <vt:lpstr>РЕЗИСТОР</vt:lpstr>
      <vt:lpstr>ВИДОВЕ РЕЗИСТОРИ</vt:lpstr>
      <vt:lpstr>ВИДОВЕ РЕЗИСТОРИ</vt:lpstr>
      <vt:lpstr>ЦВЕТЕН КОД</vt:lpstr>
      <vt:lpstr>ЗАКОН НА ОМ</vt:lpstr>
      <vt:lpstr>ЗАДАЧИ</vt:lpstr>
      <vt:lpstr>ИЗМЕРВАТЕЛНИ УРЕДИ</vt:lpstr>
      <vt:lpstr>ИЗМЕРВАТЕЛНИ УРЕДИ</vt:lpstr>
      <vt:lpstr>ИЗМЕРВАТЕЛНИ УРЕДИ</vt:lpstr>
      <vt:lpstr>ИЗМЕРВАТЕЛНИ УРЕДИ</vt:lpstr>
      <vt:lpstr>СВЪРЗВАНЕ НА РЕЗИСТОРИ</vt:lpstr>
      <vt:lpstr>СВОЙСТВА</vt:lpstr>
      <vt:lpstr>ПРИМЕР</vt:lpstr>
      <vt:lpstr>ЗАДАЧИ Rab = ?</vt:lpstr>
      <vt:lpstr>ЗАДАЧА:</vt:lpstr>
      <vt:lpstr>СВЪРЗВАНЕ НА РЕЗИСТОРИ</vt:lpstr>
      <vt:lpstr>СВОЙСТВА</vt:lpstr>
      <vt:lpstr>ПРИМЕР</vt:lpstr>
      <vt:lpstr>ЗАДАЧИ Rab = ?</vt:lpstr>
      <vt:lpstr>ЗАДАЧА: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ЕЛЕКТРОНИКАТА</dc:title>
  <dc:creator>Vencislav</dc:creator>
  <cp:lastModifiedBy>Vencislav Nachev</cp:lastModifiedBy>
  <cp:revision>128</cp:revision>
  <dcterms:created xsi:type="dcterms:W3CDTF">2016-07-07T21:55:41Z</dcterms:created>
  <dcterms:modified xsi:type="dcterms:W3CDTF">2018-09-14T07:00:19Z</dcterms:modified>
</cp:coreProperties>
</file>