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6" r:id="rId3"/>
    <p:sldId id="321" r:id="rId4"/>
    <p:sldId id="333" r:id="rId5"/>
    <p:sldId id="327" r:id="rId6"/>
    <p:sldId id="322" r:id="rId7"/>
    <p:sldId id="328" r:id="rId8"/>
    <p:sldId id="329" r:id="rId9"/>
    <p:sldId id="369" r:id="rId10"/>
    <p:sldId id="371" r:id="rId11"/>
    <p:sldId id="372" r:id="rId12"/>
    <p:sldId id="334" r:id="rId13"/>
    <p:sldId id="339" r:id="rId14"/>
    <p:sldId id="340" r:id="rId15"/>
    <p:sldId id="335" r:id="rId16"/>
    <p:sldId id="341" r:id="rId17"/>
    <p:sldId id="342" r:id="rId18"/>
    <p:sldId id="343" r:id="rId19"/>
    <p:sldId id="347" r:id="rId20"/>
    <p:sldId id="344" r:id="rId21"/>
    <p:sldId id="336" r:id="rId22"/>
    <p:sldId id="337" r:id="rId23"/>
    <p:sldId id="338" r:id="rId24"/>
    <p:sldId id="348" r:id="rId25"/>
    <p:sldId id="345" r:id="rId26"/>
    <p:sldId id="349" r:id="rId27"/>
    <p:sldId id="346" r:id="rId28"/>
    <p:sldId id="353" r:id="rId29"/>
    <p:sldId id="354" r:id="rId30"/>
    <p:sldId id="355" r:id="rId31"/>
    <p:sldId id="356" r:id="rId32"/>
    <p:sldId id="357" r:id="rId33"/>
    <p:sldId id="350" r:id="rId34"/>
    <p:sldId id="358" r:id="rId35"/>
    <p:sldId id="359" r:id="rId36"/>
    <p:sldId id="352" r:id="rId37"/>
    <p:sldId id="360" r:id="rId38"/>
    <p:sldId id="361" r:id="rId39"/>
    <p:sldId id="370" r:id="rId40"/>
    <p:sldId id="366" r:id="rId41"/>
    <p:sldId id="367" r:id="rId42"/>
    <p:sldId id="368" r:id="rId43"/>
    <p:sldId id="362" r:id="rId44"/>
    <p:sldId id="363" r:id="rId45"/>
    <p:sldId id="364" r:id="rId46"/>
    <p:sldId id="373" r:id="rId47"/>
    <p:sldId id="275" r:id="rId48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94714" autoAdjust="0"/>
  </p:normalViewPr>
  <p:slideViewPr>
    <p:cSldViewPr>
      <p:cViewPr>
        <p:scale>
          <a:sx n="48" d="100"/>
          <a:sy n="48" d="100"/>
        </p:scale>
        <p:origin x="-99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ACD91F-5997-4DDA-AE88-9EE1FC531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69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708F-D443-4517-8379-E3049206E7B2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02B2-E854-4F15-BCF5-28FB3E0E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850FB-1BC1-4CDA-A69D-F94AF183B5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A3916-A98B-44CD-BCCD-F3710FFE0B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180396C-91E7-4C47-B93E-23A3EC858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326A1-E322-4840-B7EC-20E645CC1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EED1E2-6DAF-4B02-8064-93A63A18E0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A17436-D98A-49E0-8542-EEC0DC5AF6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83C410-BB26-45E4-9D5F-9536593AA3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19B5-8073-4130-ABC6-5F657E5EAB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FA24A7-A904-4396-9E2A-B9DDD54B7B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51DD4-8341-482E-BFF2-900437B19B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59425-1D11-490D-969D-4EA761F978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D5E265-9B33-4A88-AA0F-C0DD5523A5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0"/>
            <a:ext cx="6629400" cy="10128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bg-BG" dirty="0" smtClean="0"/>
              <a:t>ОСНОВИ НА ЕЛЕКТРОНИКАТА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3276600"/>
            <a:ext cx="7239000" cy="381000"/>
          </a:xfrm>
        </p:spPr>
        <p:txBody>
          <a:bodyPr/>
          <a:lstStyle/>
          <a:p>
            <a:r>
              <a:rPr lang="bg-BG" dirty="0" smtClean="0"/>
              <a:t>ЛЕКЦИЯ №2</a:t>
            </a:r>
            <a:r>
              <a:rPr lang="en-US" dirty="0" smtClean="0"/>
              <a:t> </a:t>
            </a:r>
            <a:r>
              <a:rPr lang="bg-BG" dirty="0" smtClean="0"/>
              <a:t>ПОСТОЯНЕН ТОК - ПРОДЪЛЖЕНИЕ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0" y="4343400"/>
            <a:ext cx="2448820" cy="223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5676" y="38100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latin typeface="Arial Black" pitchFamily="34" charset="0"/>
              </a:rPr>
              <a:t>ВЕНЦИСЛАВ НАЧЕВ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000" dirty="0" smtClean="0"/>
              <a:t>СВЪРЗВАНЕ НА ИЗТОЧНИЦИ НА НАПРЕЖЕНИЕ</a:t>
            </a:r>
            <a:endParaRPr lang="en-US" sz="2000" dirty="0"/>
          </a:p>
        </p:txBody>
      </p:sp>
      <p:pic>
        <p:nvPicPr>
          <p:cNvPr id="5" name="Content Placeholder 4" descr="fdfdj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133600"/>
            <a:ext cx="6447043" cy="2143207"/>
          </a:xfrm>
        </p:spPr>
      </p:pic>
      <p:sp>
        <p:nvSpPr>
          <p:cNvPr id="6" name="TextBox 5"/>
          <p:cNvSpPr txBox="1"/>
          <p:nvPr/>
        </p:nvSpPr>
        <p:spPr>
          <a:xfrm>
            <a:off x="4074349" y="1667470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rgbClr val="FF0000"/>
                </a:solidFill>
              </a:rPr>
              <a:t>3</a:t>
            </a:r>
            <a:r>
              <a:rPr lang="en-US" sz="5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fdfdjk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800600"/>
            <a:ext cx="6816093" cy="16479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416593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8630" y="2249269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908" y="2286000"/>
            <a:ext cx="33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-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39397" y="1307068"/>
            <a:ext cx="399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ПОСЛЕДОВАТЕЛНО СВЪРЗВАНЕ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000" dirty="0" smtClean="0"/>
              <a:t>СВЪРЗВАНЕ НА ИЗТОЧНИЦИ НА НАПРЕЖЕНИЕ</a:t>
            </a:r>
            <a:endParaRPr lang="en-US" sz="2000" dirty="0"/>
          </a:p>
        </p:txBody>
      </p:sp>
      <p:pic>
        <p:nvPicPr>
          <p:cNvPr id="5" name="Content Placeholder 4" descr="us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209800"/>
            <a:ext cx="4267200" cy="3599543"/>
          </a:xfrm>
        </p:spPr>
      </p:pic>
      <p:sp>
        <p:nvSpPr>
          <p:cNvPr id="6" name="TextBox 5"/>
          <p:cNvSpPr txBox="1"/>
          <p:nvPr/>
        </p:nvSpPr>
        <p:spPr>
          <a:xfrm>
            <a:off x="850280" y="1600200"/>
            <a:ext cx="7233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ИЗБЯГВАЙТЕ И НЕ ПРАВЕТЕ УСПОРЕДНО СВЪРЗВАНЕ НА 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ИЗТОЧНИЦИ НА НАПРЕЖЕНИЕ – БАТЕРИИ, АКУМУЛАТОРИ....!!!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685800" y="2286000"/>
            <a:ext cx="7239000" cy="3886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533400" y="2362200"/>
            <a:ext cx="7696200" cy="3886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High_voltage_warning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3352800"/>
            <a:ext cx="1567705" cy="13160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1400" y="59436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ЗАЩО?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 ?</a:t>
            </a:r>
            <a:endParaRPr lang="en-US" dirty="0"/>
          </a:p>
        </p:txBody>
      </p:sp>
      <p:pic>
        <p:nvPicPr>
          <p:cNvPr id="6" name="Content Placeholder 5" descr="kc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8018656" cy="43237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 ЗАКОН </a:t>
            </a:r>
            <a:r>
              <a:rPr lang="bg-BG" smtClean="0"/>
              <a:t>НА КИРХОФ</a:t>
            </a:r>
            <a:endParaRPr lang="en-US" dirty="0"/>
          </a:p>
        </p:txBody>
      </p:sp>
      <p:pic>
        <p:nvPicPr>
          <p:cNvPr id="5" name="Content Placeholder 4" descr="Pic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607" y="1981200"/>
            <a:ext cx="8392193" cy="3947909"/>
          </a:xfrm>
        </p:spPr>
      </p:pic>
      <p:sp>
        <p:nvSpPr>
          <p:cNvPr id="6" name="TextBox 5"/>
          <p:cNvSpPr txBox="1"/>
          <p:nvPr/>
        </p:nvSpPr>
        <p:spPr>
          <a:xfrm>
            <a:off x="4648200" y="4800600"/>
            <a:ext cx="9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ВЪЗЕЛ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200400" y="3276600"/>
            <a:ext cx="13716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638800" y="3581400"/>
            <a:ext cx="19812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 ЗАКОН НА КИРХОФ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Познат още като ЗАКОН ЗА ТОКОВЕТЕ </a:t>
            </a:r>
          </a:p>
          <a:p>
            <a:r>
              <a:rPr lang="bg-BG" sz="2400" dirty="0" smtClean="0"/>
              <a:t>Сумата от токовете в един възел е 0. – влизащ ток (+), излизащ (-).</a:t>
            </a:r>
          </a:p>
          <a:p>
            <a:r>
              <a:rPr lang="bg-BG" sz="2400" dirty="0" smtClean="0"/>
              <a:t>Сумата на влизащите токове е равна на сумата на излизащите в един възел.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cp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657600"/>
            <a:ext cx="5813503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pic>
        <p:nvPicPr>
          <p:cNvPr id="6" name="Content Placeholder 5" descr="fdfd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81200"/>
            <a:ext cx="8714355" cy="3852662"/>
          </a:xfrm>
        </p:spPr>
      </p:pic>
      <p:sp>
        <p:nvSpPr>
          <p:cNvPr id="7" name="TextBox 6"/>
          <p:cNvSpPr txBox="1"/>
          <p:nvPr/>
        </p:nvSpPr>
        <p:spPr>
          <a:xfrm>
            <a:off x="2286000" y="14257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en-US" dirty="0"/>
          </a:p>
        </p:txBody>
      </p:sp>
      <p:pic>
        <p:nvPicPr>
          <p:cNvPr id="5" name="Content Placeholder 4" descr="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057400"/>
            <a:ext cx="8354954" cy="3729491"/>
          </a:xfrm>
        </p:spPr>
      </p:pic>
      <p:sp>
        <p:nvSpPr>
          <p:cNvPr id="6" name="Down Arrow 5"/>
          <p:cNvSpPr/>
          <p:nvPr/>
        </p:nvSpPr>
        <p:spPr bwMode="auto">
          <a:xfrm>
            <a:off x="2438400" y="1600200"/>
            <a:ext cx="3810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pic>
        <p:nvPicPr>
          <p:cNvPr id="7" name="Content Placeholder 6" descr="fdfd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8697189" cy="4114800"/>
          </a:xfrm>
        </p:spPr>
      </p:pic>
      <p:sp>
        <p:nvSpPr>
          <p:cNvPr id="8" name="TextBox 7"/>
          <p:cNvSpPr txBox="1"/>
          <p:nvPr/>
        </p:nvSpPr>
        <p:spPr>
          <a:xfrm>
            <a:off x="4343400" y="121920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en-US" dirty="0"/>
          </a:p>
        </p:txBody>
      </p:sp>
      <p:pic>
        <p:nvPicPr>
          <p:cNvPr id="5" name="Content Placeholder 4" descr="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341423" cy="4419599"/>
          </a:xfrm>
        </p:spPr>
      </p:pic>
      <p:sp>
        <p:nvSpPr>
          <p:cNvPr id="7" name="Down Arrow 6"/>
          <p:cNvSpPr/>
          <p:nvPr/>
        </p:nvSpPr>
        <p:spPr bwMode="auto">
          <a:xfrm>
            <a:off x="4419600" y="1371600"/>
            <a:ext cx="3048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ВТОРИ ЗАКОН НА КИРХОФ</a:t>
            </a:r>
            <a:endParaRPr lang="en-US" dirty="0"/>
          </a:p>
        </p:txBody>
      </p:sp>
      <p:pic>
        <p:nvPicPr>
          <p:cNvPr id="5" name="Content Placeholder 4" descr="sav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04" y="1614767"/>
            <a:ext cx="8076191" cy="4476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МОЩНОСТ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Енергия създадена/консумирана за единица време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</a:p>
          <a:p>
            <a:r>
              <a:rPr lang="bg-BG" dirty="0" smtClean="0"/>
              <a:t>Мерна единица </a:t>
            </a:r>
            <a:r>
              <a:rPr lang="bg-BG" b="1" dirty="0" smtClean="0"/>
              <a:t>ВАТ</a:t>
            </a:r>
            <a:r>
              <a:rPr lang="en-US" dirty="0" smtClean="0"/>
              <a:t> -</a:t>
            </a:r>
            <a:r>
              <a:rPr lang="bg-BG" dirty="0" smtClean="0"/>
              <a:t> </a:t>
            </a:r>
            <a:r>
              <a:rPr lang="en-US" dirty="0" smtClean="0"/>
              <a:t>W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dcp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3429000"/>
            <a:ext cx="3052762" cy="2467518"/>
          </a:xfrm>
          <a:prstGeom prst="rect">
            <a:avLst/>
          </a:prstGeom>
        </p:spPr>
      </p:pic>
      <p:pic>
        <p:nvPicPr>
          <p:cNvPr id="7" name="Picture 6" descr="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4652" y="2819400"/>
            <a:ext cx="2417748" cy="3381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ТОКОВ КОНТУР</a:t>
            </a:r>
            <a:endParaRPr lang="en-US" dirty="0"/>
          </a:p>
        </p:txBody>
      </p:sp>
      <p:pic>
        <p:nvPicPr>
          <p:cNvPr id="5" name="Content Placeholder 4" descr="kontu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3886200" cy="3643312"/>
          </a:xfrm>
        </p:spPr>
      </p:pic>
      <p:pic>
        <p:nvPicPr>
          <p:cNvPr id="6" name="Picture 5" descr="kont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4658000"/>
            <a:ext cx="5990477" cy="2200000"/>
          </a:xfrm>
          <a:prstGeom prst="rect">
            <a:avLst/>
          </a:prstGeom>
        </p:spPr>
      </p:pic>
      <p:pic>
        <p:nvPicPr>
          <p:cNvPr id="7" name="Picture 6" descr="konturr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1295400"/>
            <a:ext cx="482917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ВТОРИ ЗАКОН НА КИРХОФ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ЗАКОН ЗА НАПРЕЖЕНИЯТА;</a:t>
            </a:r>
          </a:p>
          <a:p>
            <a:r>
              <a:rPr lang="bg-BG" sz="2000" dirty="0" smtClean="0"/>
              <a:t>В един контур, напреженията на източниците са равни на напреженията “отложени” върху консуматорите;</a:t>
            </a:r>
          </a:p>
          <a:p>
            <a:r>
              <a:rPr lang="bg-BG" sz="2000" dirty="0" smtClean="0"/>
              <a:t>Сумата от падовете на напрежения в един затворен контур е 0 (избира се посока на сумиране – съвпада с посоката +, обратна посока -);</a:t>
            </a:r>
          </a:p>
          <a:p>
            <a:endParaRPr lang="en-US" dirty="0"/>
          </a:p>
        </p:txBody>
      </p:sp>
      <p:pic>
        <p:nvPicPr>
          <p:cNvPr id="4" name="Content Placeholder 4" descr="sa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5840" y="3276600"/>
            <a:ext cx="646176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5257800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281" y="4572000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897868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52989" y="5029200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3789" y="5791200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495800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pic>
        <p:nvPicPr>
          <p:cNvPr id="4" name="Content Placeholder 3" descr="z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255320" cy="5638800"/>
          </a:xfrm>
        </p:spPr>
      </p:pic>
      <p:sp>
        <p:nvSpPr>
          <p:cNvPr id="5" name="TextBox 4"/>
          <p:cNvSpPr txBox="1"/>
          <p:nvPr/>
        </p:nvSpPr>
        <p:spPr>
          <a:xfrm>
            <a:off x="7543800" y="3588603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en-US" dirty="0"/>
          </a:p>
        </p:txBody>
      </p:sp>
      <p:pic>
        <p:nvPicPr>
          <p:cNvPr id="4" name="Content Placeholder 3" descr="zad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143000"/>
            <a:ext cx="7059230" cy="5486400"/>
          </a:xfrm>
        </p:spPr>
      </p:pic>
      <p:sp>
        <p:nvSpPr>
          <p:cNvPr id="5" name="Left Arrow 4"/>
          <p:cNvSpPr/>
          <p:nvPr/>
        </p:nvSpPr>
        <p:spPr bwMode="auto">
          <a:xfrm>
            <a:off x="7620000" y="373380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ДЕЛИТЕЛ НА НАПРЕЖЕНИЕ</a:t>
            </a:r>
            <a:endParaRPr lang="en-US" dirty="0"/>
          </a:p>
        </p:txBody>
      </p:sp>
      <p:pic>
        <p:nvPicPr>
          <p:cNvPr id="5" name="Content Placeholder 4" descr="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219199"/>
            <a:ext cx="5895931" cy="4101517"/>
          </a:xfrm>
        </p:spPr>
      </p:pic>
      <p:pic>
        <p:nvPicPr>
          <p:cNvPr id="6" name="Picture 5" descr="fo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495" y="5232416"/>
            <a:ext cx="3419105" cy="1473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ПОТЕНЦИОМЕТЪР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Ръчно управляем резистор;</a:t>
            </a:r>
          </a:p>
          <a:p>
            <a:r>
              <a:rPr lang="bg-BG" sz="2400" dirty="0" smtClean="0"/>
              <a:t>Основен параметър: </a:t>
            </a:r>
            <a:r>
              <a:rPr lang="bg-BG" sz="2400" b="1" dirty="0" smtClean="0"/>
              <a:t>общо съпротивление</a:t>
            </a:r>
            <a:r>
              <a:rPr lang="bg-BG" sz="2400" dirty="0" smtClean="0"/>
              <a:t>;</a:t>
            </a:r>
            <a:endParaRPr lang="bg-BG" sz="2400" b="1" dirty="0" smtClean="0"/>
          </a:p>
          <a:p>
            <a:r>
              <a:rPr lang="bg-BG" sz="2400" dirty="0" smtClean="0"/>
              <a:t>Използва се за контрол, управление и измерване в електрически вериги....</a:t>
            </a:r>
            <a:endParaRPr lang="en-US" sz="2400" dirty="0"/>
          </a:p>
        </p:txBody>
      </p:sp>
      <p:pic>
        <p:nvPicPr>
          <p:cNvPr id="7" name="Picture 6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3276600"/>
            <a:ext cx="4841568" cy="3322995"/>
          </a:xfrm>
          <a:prstGeom prst="rect">
            <a:avLst/>
          </a:prstGeom>
        </p:spPr>
      </p:pic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3190875" cy="3262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 - demo</a:t>
            </a:r>
            <a:endParaRPr lang="en-US" dirty="0"/>
          </a:p>
        </p:txBody>
      </p:sp>
      <p:pic>
        <p:nvPicPr>
          <p:cNvPr id="5" name="Content Placeholder 4" descr="p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78185"/>
            <a:ext cx="8229600" cy="33493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 ПРАКТИКА</a:t>
            </a:r>
            <a:endParaRPr lang="en-US" dirty="0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52310" y="1371601"/>
            <a:ext cx="1863040" cy="1905000"/>
          </a:xfrm>
        </p:spPr>
      </p:pic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1600200"/>
            <a:ext cx="1828799" cy="1828799"/>
          </a:xfrm>
          <a:prstGeom prst="rect">
            <a:avLst/>
          </a:prstGeom>
        </p:spPr>
      </p:pic>
      <p:pic>
        <p:nvPicPr>
          <p:cNvPr id="7" name="Picture 6" descr="download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7534" y="1371600"/>
            <a:ext cx="2370666" cy="2133600"/>
          </a:xfrm>
          <a:prstGeom prst="rect">
            <a:avLst/>
          </a:prstGeom>
        </p:spPr>
      </p:pic>
      <p:pic>
        <p:nvPicPr>
          <p:cNvPr id="8" name="Picture 7" descr="download (4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4800" y="3962400"/>
            <a:ext cx="4501541" cy="1905000"/>
          </a:xfrm>
          <a:prstGeom prst="rect">
            <a:avLst/>
          </a:prstGeom>
        </p:spPr>
      </p:pic>
      <p:pic>
        <p:nvPicPr>
          <p:cNvPr id="9" name="Picture 8" descr="download (5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35814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ИЗМЕРВАНЕ НА НИВО НА ТЕЧНОСТИ</a:t>
            </a:r>
            <a:endParaRPr lang="en-US" dirty="0"/>
          </a:p>
        </p:txBody>
      </p:sp>
      <p:pic>
        <p:nvPicPr>
          <p:cNvPr id="5" name="Content Placeholder 4" descr="download (6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9800" y="3124200"/>
            <a:ext cx="2438400" cy="1876425"/>
          </a:xfrm>
        </p:spPr>
      </p:pic>
      <p:pic>
        <p:nvPicPr>
          <p:cNvPr id="6" name="Picture 5" descr="1(11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219200"/>
            <a:ext cx="4559300" cy="341947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4572000"/>
            <a:ext cx="2743200" cy="205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–&gt; ЕЛЕКТРОННА СХЕМА</a:t>
            </a:r>
            <a:endParaRPr lang="en-US" dirty="0"/>
          </a:p>
        </p:txBody>
      </p:sp>
      <p:pic>
        <p:nvPicPr>
          <p:cNvPr id="5" name="Content Placeholder 4" descr="de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6645000" cy="4419600"/>
          </a:xfrm>
        </p:spPr>
      </p:pic>
      <p:sp>
        <p:nvSpPr>
          <p:cNvPr id="6" name="TextBox 5"/>
          <p:cNvSpPr txBox="1"/>
          <p:nvPr/>
        </p:nvSpPr>
        <p:spPr>
          <a:xfrm>
            <a:off x="3200400" y="1524000"/>
            <a:ext cx="7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ключ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21923" y="350520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батерия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200400"/>
            <a:ext cx="21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потенциометър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528621" y="5105400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волтметър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pic>
        <p:nvPicPr>
          <p:cNvPr id="5" name="Content Placeholder 4" descr="resista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4488" y="2438400"/>
            <a:ext cx="5472112" cy="3893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1752600"/>
            <a:ext cx="81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 2A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90016" y="3657600"/>
            <a:ext cx="905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 =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en-US" dirty="0"/>
          </a:p>
        </p:txBody>
      </p:sp>
      <p:pic>
        <p:nvPicPr>
          <p:cNvPr id="5" name="Content Placeholder 4" descr="water lev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9036915" cy="4398165"/>
          </a:xfrm>
        </p:spPr>
      </p:pic>
      <p:sp>
        <p:nvSpPr>
          <p:cNvPr id="6" name="TextBox 5"/>
          <p:cNvSpPr txBox="1"/>
          <p:nvPr/>
        </p:nvSpPr>
        <p:spPr>
          <a:xfrm>
            <a:off x="533400" y="1752600"/>
            <a:ext cx="118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поплавък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447800" y="2133600"/>
            <a:ext cx="762000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" name="Picture 9" descr="Meme-Faces-Like-A-Boss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1219200"/>
            <a:ext cx="1573264" cy="1676400"/>
          </a:xfrm>
          <a:prstGeom prst="rect">
            <a:avLst/>
          </a:prstGeom>
        </p:spPr>
      </p:pic>
      <p:pic>
        <p:nvPicPr>
          <p:cNvPr id="11" name="Picture 10" descr="2_187_29717_657_6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6238" y="5710238"/>
            <a:ext cx="1147762" cy="11477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H="1">
            <a:off x="5105400" y="3962400"/>
            <a:ext cx="12192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13886" y="6172200"/>
            <a:ext cx="561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промяна на циферблата –</a:t>
            </a:r>
            <a:r>
              <a:rPr lang="en-US" i="1" dirty="0" smtClean="0"/>
              <a:t>&gt;</a:t>
            </a:r>
            <a:r>
              <a:rPr lang="bg-BG" i="1" dirty="0" smtClean="0"/>
              <a:t> </a:t>
            </a:r>
            <a:r>
              <a:rPr lang="en-US" i="1" dirty="0" smtClean="0"/>
              <a:t>Photoshop + </a:t>
            </a:r>
            <a:r>
              <a:rPr lang="bg-BG" i="1" dirty="0" smtClean="0"/>
              <a:t>принтер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pic>
        <p:nvPicPr>
          <p:cNvPr id="5" name="Content Placeholder 4" descr="water level - I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14400"/>
            <a:ext cx="8229600" cy="4005254"/>
          </a:xfrm>
        </p:spPr>
      </p:pic>
      <p:pic>
        <p:nvPicPr>
          <p:cNvPr id="6" name="Picture 5" descr="tankdepth-web-flash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761052"/>
            <a:ext cx="2743200" cy="3020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3224" y="4648200"/>
            <a:ext cx="4035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Микроконтролер</a:t>
            </a:r>
            <a:r>
              <a:rPr lang="en-US" i="1" dirty="0" smtClean="0"/>
              <a:t>/</a:t>
            </a:r>
            <a:r>
              <a:rPr lang="bg-BG" i="1" dirty="0" smtClean="0"/>
              <a:t>Микрокомпютър </a:t>
            </a:r>
            <a:endParaRPr lang="en-US" i="1" dirty="0" smtClean="0"/>
          </a:p>
          <a:p>
            <a:r>
              <a:rPr lang="en-US" i="1" dirty="0" smtClean="0"/>
              <a:t>(</a:t>
            </a:r>
            <a:r>
              <a:rPr lang="en-US" i="1" dirty="0" err="1" smtClean="0"/>
              <a:t>Arduino</a:t>
            </a:r>
            <a:r>
              <a:rPr lang="en-US" i="1" dirty="0" smtClean="0"/>
              <a:t>/PIC/AVR/ Raspberry PI… )</a:t>
            </a:r>
            <a:endParaRPr lang="bg-BG" i="1" dirty="0" smtClean="0"/>
          </a:p>
          <a:p>
            <a:r>
              <a:rPr lang="bg-BG" i="1" dirty="0" smtClean="0"/>
              <a:t>+</a:t>
            </a:r>
          </a:p>
          <a:p>
            <a:r>
              <a:rPr lang="bg-BG" i="1" dirty="0" smtClean="0"/>
              <a:t>Интернет модул</a:t>
            </a:r>
          </a:p>
          <a:p>
            <a:r>
              <a:rPr lang="bg-BG" i="1" dirty="0" smtClean="0"/>
              <a:t>(</a:t>
            </a:r>
            <a:r>
              <a:rPr lang="en-US" i="1" dirty="0" smtClean="0"/>
              <a:t>Ethernet/ Wi-Fi/GPRS…</a:t>
            </a:r>
            <a:r>
              <a:rPr lang="bg-BG" i="1" dirty="0" smtClean="0"/>
              <a:t>)</a:t>
            </a:r>
            <a:endParaRPr lang="en-US" i="1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477000" y="3657600"/>
            <a:ext cx="381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en-US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00200"/>
            <a:ext cx="2624137" cy="4745446"/>
          </a:xfrm>
        </p:spPr>
      </p:pic>
      <p:sp>
        <p:nvSpPr>
          <p:cNvPr id="7" name="TextBox 6"/>
          <p:cNvSpPr txBox="1"/>
          <p:nvPr/>
        </p:nvSpPr>
        <p:spPr>
          <a:xfrm>
            <a:off x="1615440" y="6338445"/>
            <a:ext cx="20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потенциометри</a:t>
            </a:r>
            <a:endParaRPr lang="en-US" i="1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286000" y="5791200"/>
            <a:ext cx="152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219200" y="6096000"/>
            <a:ext cx="6096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1" descr="ффффф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219200"/>
            <a:ext cx="6400800" cy="2584121"/>
          </a:xfrm>
          <a:prstGeom prst="rect">
            <a:avLst/>
          </a:prstGeom>
        </p:spPr>
      </p:pic>
      <p:pic>
        <p:nvPicPr>
          <p:cNvPr id="13" name="Picture 12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4038600"/>
            <a:ext cx="2590800" cy="2159000"/>
          </a:xfrm>
          <a:prstGeom prst="rect">
            <a:avLst/>
          </a:prstGeom>
        </p:spPr>
      </p:pic>
      <p:pic>
        <p:nvPicPr>
          <p:cNvPr id="14" name="Picture 13" descr="C01515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4189476"/>
            <a:ext cx="2499461" cy="251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91400" cy="411163"/>
          </a:xfrm>
        </p:spPr>
        <p:txBody>
          <a:bodyPr/>
          <a:lstStyle/>
          <a:p>
            <a:r>
              <a:rPr lang="bg-BG" sz="2400" dirty="0" smtClean="0"/>
              <a:t>ПРОСТ ПРЕОБРАЗУВАТЕЛ В НАПРЕЖЕНИЕ</a:t>
            </a:r>
            <a:endParaRPr lang="en-US" sz="2400" dirty="0"/>
          </a:p>
        </p:txBody>
      </p:sp>
      <p:pic>
        <p:nvPicPr>
          <p:cNvPr id="5" name="Content Placeholder 4" descr="rr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6991105" cy="4802142"/>
          </a:xfrm>
        </p:spPr>
      </p:pic>
      <p:sp>
        <p:nvSpPr>
          <p:cNvPr id="6" name="TextBox 5"/>
          <p:cNvSpPr txBox="1"/>
          <p:nvPr/>
        </p:nvSpPr>
        <p:spPr>
          <a:xfrm>
            <a:off x="5356883" y="1981200"/>
            <a:ext cx="15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постоянно, </a:t>
            </a:r>
          </a:p>
          <a:p>
            <a:r>
              <a:rPr lang="bg-BG" i="1" dirty="0" smtClean="0"/>
              <a:t>известно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7054" y="4306669"/>
            <a:ext cx="15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постоянно, </a:t>
            </a:r>
          </a:p>
          <a:p>
            <a:r>
              <a:rPr lang="bg-BG" i="1" dirty="0" smtClean="0"/>
              <a:t>известно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653719" y="4953000"/>
            <a:ext cx="14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волтметър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876800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>
                <a:solidFill>
                  <a:srgbClr val="FF0000"/>
                </a:solidFill>
              </a:rPr>
              <a:t>зависи от друга </a:t>
            </a:r>
          </a:p>
          <a:p>
            <a:r>
              <a:rPr lang="bg-BG" i="1" dirty="0" smtClean="0">
                <a:solidFill>
                  <a:srgbClr val="FF0000"/>
                </a:solidFill>
              </a:rPr>
              <a:t>величина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91400" cy="411163"/>
          </a:xfrm>
        </p:spPr>
        <p:txBody>
          <a:bodyPr/>
          <a:lstStyle/>
          <a:p>
            <a:r>
              <a:rPr lang="bg-BG" sz="2400" dirty="0" smtClean="0"/>
              <a:t>ЕЛЕКТРОНЕН ТЕРМОМЕТЪР</a:t>
            </a:r>
            <a:endParaRPr lang="en-US" sz="2400" dirty="0"/>
          </a:p>
        </p:txBody>
      </p:sp>
      <p:pic>
        <p:nvPicPr>
          <p:cNvPr id="5" name="Content Placeholder 4" descr="rr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6991105" cy="4802142"/>
          </a:xfrm>
        </p:spPr>
      </p:pic>
      <p:sp>
        <p:nvSpPr>
          <p:cNvPr id="6" name="TextBox 5"/>
          <p:cNvSpPr txBox="1"/>
          <p:nvPr/>
        </p:nvSpPr>
        <p:spPr>
          <a:xfrm>
            <a:off x="2895600" y="2020669"/>
            <a:ext cx="15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постоянно, </a:t>
            </a:r>
          </a:p>
          <a:p>
            <a:r>
              <a:rPr lang="bg-BG" i="1" dirty="0" smtClean="0"/>
              <a:t>известно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84883" y="4343400"/>
            <a:ext cx="15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постоянно, </a:t>
            </a:r>
          </a:p>
          <a:p>
            <a:r>
              <a:rPr lang="bg-BG" i="1" dirty="0" smtClean="0"/>
              <a:t>известно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967919" y="4800600"/>
            <a:ext cx="14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волтметър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19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>
                <a:solidFill>
                  <a:srgbClr val="FF0000"/>
                </a:solidFill>
              </a:rPr>
              <a:t>терморезистор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9" descr="product_9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219200"/>
            <a:ext cx="3581400" cy="2705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СВЕТЛОМЕР</a:t>
            </a:r>
            <a:endParaRPr lang="en-US" dirty="0"/>
          </a:p>
        </p:txBody>
      </p:sp>
      <p:pic>
        <p:nvPicPr>
          <p:cNvPr id="4" name="Content Placeholder 3" descr="svet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6096000" cy="5058115"/>
          </a:xfrm>
        </p:spPr>
      </p:pic>
      <p:pic>
        <p:nvPicPr>
          <p:cNvPr id="5" name="Picture 4" descr="light_dependent_resistor_ld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5181600"/>
            <a:ext cx="2293088" cy="1243639"/>
          </a:xfrm>
          <a:prstGeom prst="rect">
            <a:avLst/>
          </a:prstGeom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184" y="1066800"/>
            <a:ext cx="4623816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en-US" dirty="0"/>
          </a:p>
        </p:txBody>
      </p:sp>
      <p:pic>
        <p:nvPicPr>
          <p:cNvPr id="4" name="Content Placeholder 3" descr="фефе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08297"/>
            <a:ext cx="8229600" cy="3689131"/>
          </a:xfrm>
        </p:spPr>
      </p:pic>
      <p:sp>
        <p:nvSpPr>
          <p:cNvPr id="5" name="TextBox 4"/>
          <p:cNvSpPr txBox="1"/>
          <p:nvPr/>
        </p:nvSpPr>
        <p:spPr>
          <a:xfrm>
            <a:off x="685610" y="1600200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сензорна схема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2971800"/>
            <a:ext cx="19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управялван блок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399255" y="5791200"/>
            <a:ext cx="469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измерва напрежението и решава кога да</a:t>
            </a:r>
          </a:p>
          <a:p>
            <a:r>
              <a:rPr lang="bg-BG" i="1" dirty="0" smtClean="0"/>
              <a:t> включи/изключи лампата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419600" y="4495800"/>
            <a:ext cx="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1" descr="svetodiodni-ulichni-lampi-ikonomichn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143000"/>
            <a:ext cx="309771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ЕЛЕКТРИЧЕСКИТЕ ВЕРИГИ</a:t>
            </a:r>
            <a:endParaRPr lang="en-US" dirty="0"/>
          </a:p>
        </p:txBody>
      </p:sp>
      <p:pic>
        <p:nvPicPr>
          <p:cNvPr id="5" name="Content Placeholder 4" descr="гхг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47389"/>
            <a:ext cx="8229600" cy="32109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ЗАМАСЯВАНЕ</a:t>
            </a:r>
            <a:endParaRPr lang="en-US" dirty="0"/>
          </a:p>
        </p:txBody>
      </p:sp>
      <p:pic>
        <p:nvPicPr>
          <p:cNvPr id="5" name="Content Placeholder 4" descr="гнд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0413" y="914400"/>
            <a:ext cx="8723587" cy="3048000"/>
          </a:xfrm>
        </p:spPr>
      </p:pic>
      <p:sp>
        <p:nvSpPr>
          <p:cNvPr id="6" name="TextBox 5"/>
          <p:cNvSpPr txBox="1"/>
          <p:nvPr/>
        </p:nvSpPr>
        <p:spPr>
          <a:xfrm>
            <a:off x="1828800" y="3505200"/>
            <a:ext cx="573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КУПЕ НА АВТОМОБИЛА (МАСА) – </a:t>
            </a:r>
            <a:r>
              <a:rPr lang="bg-BG" b="1" i="1" dirty="0" smtClean="0"/>
              <a:t>ПРОВОДНИК!!!</a:t>
            </a:r>
            <a:endParaRPr lang="en-US" b="1" i="1" dirty="0"/>
          </a:p>
        </p:txBody>
      </p:sp>
      <p:pic>
        <p:nvPicPr>
          <p:cNvPr id="7" name="Picture 6" descr="дс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876675"/>
            <a:ext cx="695325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СВЕТЛИНИТЕ В АВТОМОБИЛА</a:t>
            </a:r>
            <a:endParaRPr lang="en-US" dirty="0"/>
          </a:p>
        </p:txBody>
      </p:sp>
      <p:pic>
        <p:nvPicPr>
          <p:cNvPr id="5" name="Content Placeholder 4" descr="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65" y="1981200"/>
            <a:ext cx="9111134" cy="36910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pic>
        <p:nvPicPr>
          <p:cNvPr id="5" name="Content Placeholder 4" descr="lam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139725"/>
            <a:ext cx="1789292" cy="2965675"/>
          </a:xfrm>
        </p:spPr>
      </p:pic>
      <p:sp>
        <p:nvSpPr>
          <p:cNvPr id="7" name="TextBox 6"/>
          <p:cNvSpPr txBox="1"/>
          <p:nvPr/>
        </p:nvSpPr>
        <p:spPr>
          <a:xfrm>
            <a:off x="3352800" y="2133600"/>
            <a:ext cx="495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 smtClean="0"/>
              <a:t>Какво е електрическото съпротивление на крушка със зададена мощност за напрежение 220</a:t>
            </a:r>
            <a:r>
              <a:rPr lang="en-US" sz="2000" dirty="0" smtClean="0"/>
              <a:t>V</a:t>
            </a:r>
            <a:r>
              <a:rPr lang="bg-BG" sz="2000" dirty="0" smtClean="0"/>
              <a:t>: </a:t>
            </a:r>
          </a:p>
          <a:p>
            <a:pPr algn="just">
              <a:buFontTx/>
              <a:buChar char="-"/>
            </a:pPr>
            <a:r>
              <a:rPr lang="bg-BG" sz="2000" dirty="0" smtClean="0"/>
              <a:t>100</a:t>
            </a:r>
            <a:r>
              <a:rPr lang="en-US" sz="2000" dirty="0" smtClean="0"/>
              <a:t> W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 50W</a:t>
            </a:r>
          </a:p>
          <a:p>
            <a:pPr algn="just"/>
            <a:endParaRPr lang="en-US" sz="2000" dirty="0" smtClean="0"/>
          </a:p>
          <a:p>
            <a:pPr algn="just"/>
            <a:r>
              <a:rPr lang="bg-BG" sz="2000" dirty="0" smtClean="0"/>
              <a:t>Каква мощност ще консумират същите крушки в САЩ: (ефективно напрежение в мрежата 110</a:t>
            </a:r>
            <a:r>
              <a:rPr lang="en-US" sz="2000" dirty="0" smtClean="0"/>
              <a:t>V</a:t>
            </a:r>
            <a:r>
              <a:rPr lang="bg-BG" sz="2000" dirty="0" smtClean="0"/>
              <a:t>)</a:t>
            </a:r>
            <a:r>
              <a:rPr lang="en-US" sz="2000" dirty="0" smtClean="0"/>
              <a:t>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500" dirty="0" smtClean="0"/>
              <a:t>ВОЛТ-АМПЕРНА ХАРАКТЕРИСТИКА(ВАХ)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Графично представяне на зависимостта на тока(напрежението) от напрежението(тока).</a:t>
            </a:r>
          </a:p>
          <a:p>
            <a:r>
              <a:rPr lang="bg-BG" sz="2400" dirty="0" smtClean="0"/>
              <a:t>Използва се за графично описание на поведението на електронни елементи, схеми и устройства.</a:t>
            </a:r>
          </a:p>
          <a:p>
            <a:pPr>
              <a:buNone/>
            </a:pPr>
            <a:endParaRPr lang="bg-BG" sz="2400" dirty="0" smtClean="0"/>
          </a:p>
        </p:txBody>
      </p:sp>
      <p:pic>
        <p:nvPicPr>
          <p:cNvPr id="5" name="Picture 4" descr="Capture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171310"/>
            <a:ext cx="6811325" cy="368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000" dirty="0" smtClean="0"/>
              <a:t>ВОЛТ-АМПЕРНА ХАРАКТЕРИСТИКА НА РЕЗИСТОР</a:t>
            </a:r>
            <a:endParaRPr lang="en-US" sz="2000" dirty="0"/>
          </a:p>
        </p:txBody>
      </p:sp>
      <p:pic>
        <p:nvPicPr>
          <p:cNvPr id="5" name="Content Placeholder 4" descr="ResistorI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229546" cy="4585783"/>
          </a:xfrm>
        </p:spPr>
      </p:pic>
      <p:pic>
        <p:nvPicPr>
          <p:cNvPr id="6" name="Picture 5" descr="resistor_typ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600200"/>
            <a:ext cx="2514600" cy="1885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pic>
        <p:nvPicPr>
          <p:cNvPr id="4" name="Picture 3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4588453" cy="4243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602" y="1295400"/>
            <a:ext cx="7840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Сравнете съпротивленията на трите резистора, като </a:t>
            </a:r>
          </a:p>
          <a:p>
            <a:r>
              <a:rPr lang="bg-BG" sz="2400" dirty="0" smtClean="0"/>
              <a:t>използвате волт-амперната характеристика.</a:t>
            </a:r>
            <a:endParaRPr lang="en-US" sz="2400" dirty="0"/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3048000"/>
            <a:ext cx="3043238" cy="235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ПРОСТО СТЪЛБИЩНО ОСВЕТЛЕНИЕ</a:t>
            </a:r>
            <a:endParaRPr lang="en-US" dirty="0"/>
          </a:p>
        </p:txBody>
      </p:sp>
      <p:pic>
        <p:nvPicPr>
          <p:cNvPr id="5" name="Content Placeholder 4" descr="29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3150" y="1228725"/>
            <a:ext cx="6997700" cy="5248275"/>
          </a:xfrm>
        </p:spPr>
      </p:pic>
      <p:sp>
        <p:nvSpPr>
          <p:cNvPr id="6" name="TextBox 5"/>
          <p:cNvSpPr txBox="1"/>
          <p:nvPr/>
        </p:nvSpPr>
        <p:spPr>
          <a:xfrm>
            <a:off x="5486400" y="2057400"/>
            <a:ext cx="133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>
                <a:solidFill>
                  <a:schemeClr val="accent3"/>
                </a:solidFill>
              </a:rPr>
              <a:t>вкл. / изкл.</a:t>
            </a:r>
            <a:endParaRPr lang="en-US" i="1" dirty="0">
              <a:solidFill>
                <a:schemeClr val="accent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572000" y="1676400"/>
            <a:ext cx="838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6172200" y="2514600"/>
            <a:ext cx="533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– ДЕВИАТОРЕН КЛЮЧ</a:t>
            </a:r>
            <a:endParaRPr lang="en-US" dirty="0"/>
          </a:p>
        </p:txBody>
      </p:sp>
      <p:pic>
        <p:nvPicPr>
          <p:cNvPr id="5" name="Content Placeholder 4" descr="dev_sh_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3505200"/>
            <a:ext cx="7083844" cy="2619375"/>
          </a:xfrm>
        </p:spPr>
      </p:pic>
      <p:pic>
        <p:nvPicPr>
          <p:cNvPr id="6" name="Picture 5" descr="сдс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53172"/>
            <a:ext cx="2866705" cy="1651819"/>
          </a:xfrm>
          <a:prstGeom prst="rect">
            <a:avLst/>
          </a:prstGeom>
        </p:spPr>
      </p:pic>
      <p:pic>
        <p:nvPicPr>
          <p:cNvPr id="7" name="Picture 6" descr="A16.11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16002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СХЕМА – ДЕВИАТОРЕН КЛЮЧ</a:t>
            </a:r>
            <a:endParaRPr lang="en-US" dirty="0"/>
          </a:p>
        </p:txBody>
      </p:sp>
      <p:pic>
        <p:nvPicPr>
          <p:cNvPr id="5" name="Content Placeholder 4" descr="деж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971" y="1981200"/>
            <a:ext cx="8677629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ВИЖ ЗАДАЧИ ЗА УПРАЖНЕНИЕ</a:t>
            </a:r>
            <a:endParaRPr lang="en-US" dirty="0"/>
          </a:p>
        </p:txBody>
      </p:sp>
      <p:pic>
        <p:nvPicPr>
          <p:cNvPr id="5" name="Content Placeholder 4" descr="download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514600"/>
            <a:ext cx="4433887" cy="295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844800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bg-BG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Благодаря за вниманието</a:t>
            </a:r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ИЗМЕРВАНЕ НА МОЩНОСТ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Ватметър = амперметър х волтметър</a:t>
            </a:r>
            <a:endParaRPr lang="en-US" dirty="0"/>
          </a:p>
        </p:txBody>
      </p:sp>
      <p:pic>
        <p:nvPicPr>
          <p:cNvPr id="5" name="Picture 4" descr="download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2438400"/>
            <a:ext cx="2973160" cy="2959946"/>
          </a:xfrm>
          <a:prstGeom prst="rect">
            <a:avLst/>
          </a:prstGeom>
        </p:spPr>
      </p:pic>
      <p:pic>
        <p:nvPicPr>
          <p:cNvPr id="6" name="Picture 5" descr="download (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590800"/>
            <a:ext cx="5290989" cy="266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ЕЛЕКТРОЕНЕРГИЯ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r>
              <a:rPr lang="bg-BG" sz="2000" dirty="0" smtClean="0"/>
              <a:t>Електрическа мощност консумирана/генерирана за определен интервал от време.</a:t>
            </a:r>
            <a:endParaRPr lang="bg-BG" sz="2400" dirty="0" smtClean="0"/>
          </a:p>
          <a:p>
            <a:pPr>
              <a:buNone/>
            </a:pPr>
            <a:endParaRPr lang="bg-BG" sz="2400" dirty="0" smtClean="0"/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W = P.</a:t>
            </a:r>
            <a:r>
              <a:rPr lang="el-GR" sz="3600" b="1" dirty="0" smtClean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bg-BG" sz="3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bg-BG" sz="2000" dirty="0" smtClean="0">
                <a:cs typeface="Courier New" pitchFamily="49" charset="0"/>
              </a:rPr>
              <a:t>Мерна единица: </a:t>
            </a:r>
            <a:r>
              <a:rPr lang="bg-BG" sz="2000" b="1" dirty="0" smtClean="0">
                <a:cs typeface="Courier New" pitchFamily="49" charset="0"/>
              </a:rPr>
              <a:t>ДЖАУЛ </a:t>
            </a:r>
            <a:r>
              <a:rPr lang="en-US" sz="2000" b="1" dirty="0" smtClean="0">
                <a:cs typeface="Courier New" pitchFamily="49" charset="0"/>
              </a:rPr>
              <a:t>J</a:t>
            </a:r>
            <a:r>
              <a:rPr lang="bg-BG" sz="2000" dirty="0" smtClean="0">
                <a:cs typeface="Courier New" pitchFamily="49" charset="0"/>
              </a:rPr>
              <a:t> – рядко се използва за ел. Енергия</a:t>
            </a:r>
          </a:p>
          <a:p>
            <a:r>
              <a:rPr lang="bg-BG" sz="2000" dirty="0" smtClean="0"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J = 1W.1s</a:t>
            </a:r>
            <a:endParaRPr lang="bg-BG" sz="20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       </a:t>
            </a:r>
            <a:r>
              <a:rPr lang="en-US" sz="2000" b="1" dirty="0" err="1" smtClean="0">
                <a:cs typeface="Courier New" pitchFamily="49" charset="0"/>
              </a:rPr>
              <a:t>Wh</a:t>
            </a:r>
            <a:r>
              <a:rPr lang="en-US" sz="2000" b="1" dirty="0" smtClean="0">
                <a:cs typeface="Courier New" pitchFamily="49" charset="0"/>
              </a:rPr>
              <a:t>, </a:t>
            </a:r>
            <a:r>
              <a:rPr lang="bg-BG" sz="2000" b="1" dirty="0" smtClean="0">
                <a:cs typeface="Courier New" pitchFamily="49" charset="0"/>
              </a:rPr>
              <a:t>к</a:t>
            </a:r>
            <a:r>
              <a:rPr lang="en-US" sz="2000" b="1" dirty="0" err="1" smtClean="0">
                <a:cs typeface="Courier New" pitchFamily="49" charset="0"/>
              </a:rPr>
              <a:t>Wh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– </a:t>
            </a:r>
            <a:r>
              <a:rPr lang="bg-BG" sz="2000" dirty="0" smtClean="0">
                <a:cs typeface="Courier New" pitchFamily="49" charset="0"/>
              </a:rPr>
              <a:t>ватчас, киловатчас</a:t>
            </a:r>
            <a:endParaRPr lang="en-US" sz="2000" dirty="0">
              <a:cs typeface="Courier New" pitchFamily="49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2209800"/>
            <a:ext cx="3000375" cy="224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b="1" dirty="0" smtClean="0"/>
              <a:t>ЕЛЕКТРОМЕР</a:t>
            </a:r>
            <a:r>
              <a:rPr lang="bg-BG" sz="2400" dirty="0" smtClean="0"/>
              <a:t>: ватметър, който интегрира и помни.</a:t>
            </a:r>
          </a:p>
          <a:p>
            <a:r>
              <a:rPr lang="bg-BG" sz="2400" dirty="0" smtClean="0"/>
              <a:t>Схема на свързване: като ватметър</a:t>
            </a:r>
            <a:r>
              <a:rPr lang="bg-BG" dirty="0" smtClean="0"/>
              <a:t>.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6843" y="3581400"/>
            <a:ext cx="2917157" cy="2519363"/>
          </a:xfrm>
          <a:prstGeom prst="rect">
            <a:avLst/>
          </a:prstGeom>
        </p:spPr>
      </p:pic>
      <p:pic>
        <p:nvPicPr>
          <p:cNvPr id="6" name="Picture 5" descr="elm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3429000"/>
            <a:ext cx="3794595" cy="2257297"/>
          </a:xfrm>
          <a:prstGeom prst="rect">
            <a:avLst/>
          </a:prstGeom>
        </p:spPr>
      </p:pic>
      <p:pic>
        <p:nvPicPr>
          <p:cNvPr id="7" name="Picture 6" descr="New_may_ente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6600"/>
            <a:ext cx="1905000" cy="303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248275"/>
          </a:xfrm>
        </p:spPr>
        <p:txBody>
          <a:bodyPr/>
          <a:lstStyle/>
          <a:p>
            <a:pPr>
              <a:buNone/>
            </a:pPr>
            <a:endParaRPr lang="bg-BG" sz="2000" dirty="0" smtClean="0"/>
          </a:p>
          <a:p>
            <a:r>
              <a:rPr lang="bg-BG" sz="2000" dirty="0" smtClean="0"/>
              <a:t>Отоплителна печка със съпротивление </a:t>
            </a:r>
            <a:r>
              <a:rPr lang="en-US" sz="2000" dirty="0" smtClean="0"/>
              <a:t>R=100</a:t>
            </a:r>
            <a:r>
              <a:rPr lang="el-GR" sz="2000" dirty="0" smtClean="0"/>
              <a:t>Ω</a:t>
            </a:r>
            <a:r>
              <a:rPr lang="bg-BG" sz="2000" dirty="0" smtClean="0"/>
              <a:t> е свързана към напрежение от 220</a:t>
            </a:r>
            <a:r>
              <a:rPr lang="en-US" sz="2000" dirty="0" smtClean="0"/>
              <a:t>V. </a:t>
            </a:r>
            <a:r>
              <a:rPr lang="bg-BG" sz="2000" dirty="0" smtClean="0"/>
              <a:t>Работи 2 часа на дневна тарифа от 0,13лв./</a:t>
            </a:r>
            <a:r>
              <a:rPr lang="en-US" sz="2000" dirty="0" smtClean="0"/>
              <a:t>kWh</a:t>
            </a:r>
            <a:r>
              <a:rPr lang="bg-BG" sz="2000" dirty="0" smtClean="0"/>
              <a:t>, и 5 часа на нощна тарифа от </a:t>
            </a:r>
            <a:r>
              <a:rPr lang="en-US" sz="2000" dirty="0" smtClean="0"/>
              <a:t>0.05</a:t>
            </a:r>
            <a:r>
              <a:rPr lang="bg-BG" sz="2000" dirty="0" smtClean="0"/>
              <a:t>лв./</a:t>
            </a:r>
            <a:r>
              <a:rPr lang="en-US" sz="2000" dirty="0" smtClean="0"/>
              <a:t>kWh</a:t>
            </a:r>
            <a:r>
              <a:rPr lang="bg-BG" sz="2000" dirty="0" smtClean="0"/>
              <a:t>. Колко пари за електроенергия е изразходила печката за този период?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 descr="download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3962400"/>
            <a:ext cx="3149731" cy="2359258"/>
          </a:xfrm>
          <a:prstGeom prst="rect">
            <a:avLst/>
          </a:prstGeom>
        </p:spPr>
      </p:pic>
      <p:pic>
        <p:nvPicPr>
          <p:cNvPr id="6" name="Picture 5" descr="13371_gallery_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962400"/>
            <a:ext cx="3386138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МАЛКО ПОВЕЧЕ ЗА ИЗТОЧНИЦИТЕ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Източник на напрежение: идеалния източник има 0 вътрешно съпротивление.</a:t>
            </a:r>
          </a:p>
          <a:p>
            <a:r>
              <a:rPr lang="bg-BG" sz="2000" dirty="0" smtClean="0"/>
              <a:t>Реалния има вътрешно съпротивление(паразитно).</a:t>
            </a:r>
          </a:p>
          <a:p>
            <a:r>
              <a:rPr lang="bg-BG" sz="2000" smtClean="0"/>
              <a:t>Батериите </a:t>
            </a:r>
            <a:r>
              <a:rPr lang="bg-BG" sz="2000" dirty="0" smtClean="0"/>
              <a:t>и акумулаторите се характеризират и с определен капацитет:</a:t>
            </a:r>
          </a:p>
          <a:p>
            <a:pPr>
              <a:buFontTx/>
              <a:buChar char="-"/>
            </a:pPr>
            <a:r>
              <a:rPr lang="bg-BG" sz="2000" dirty="0" smtClean="0"/>
              <a:t>измерва се във </a:t>
            </a:r>
            <a:r>
              <a:rPr lang="en-US" sz="2000" b="1" dirty="0" err="1" smtClean="0"/>
              <a:t>Wh</a:t>
            </a:r>
            <a:r>
              <a:rPr lang="en-US" sz="2000" dirty="0" smtClean="0"/>
              <a:t> </a:t>
            </a:r>
            <a:r>
              <a:rPr lang="bg-BG" sz="2000" dirty="0" smtClean="0"/>
              <a:t>или </a:t>
            </a:r>
            <a:r>
              <a:rPr lang="bg-BG" sz="2000" b="1" dirty="0" smtClean="0"/>
              <a:t>А</a:t>
            </a:r>
            <a:r>
              <a:rPr lang="en-US" sz="2000" b="1" dirty="0" smtClean="0"/>
              <a:t>h</a:t>
            </a:r>
            <a:r>
              <a:rPr lang="en-US" sz="2000" dirty="0" smtClean="0"/>
              <a:t> (</a:t>
            </a:r>
            <a:r>
              <a:rPr lang="en-US" sz="2000" b="1" dirty="0" err="1" smtClean="0"/>
              <a:t>mAh</a:t>
            </a:r>
            <a:r>
              <a:rPr lang="en-US" sz="2000" dirty="0" smtClean="0"/>
              <a:t> -&gt; 1000mAh = 1Ah)</a:t>
            </a:r>
          </a:p>
          <a:p>
            <a:pPr>
              <a:buFontTx/>
              <a:buChar char="-"/>
            </a:pPr>
            <a:r>
              <a:rPr lang="en-US" sz="2000" dirty="0" smtClean="0"/>
              <a:t>1Ah </a:t>
            </a:r>
            <a:r>
              <a:rPr lang="bg-BG" sz="2000" dirty="0" smtClean="0"/>
              <a:t>означава</a:t>
            </a:r>
            <a:r>
              <a:rPr lang="en-US" sz="2000" dirty="0" smtClean="0"/>
              <a:t>,</a:t>
            </a:r>
            <a:r>
              <a:rPr lang="bg-BG" sz="2000" dirty="0" smtClean="0"/>
              <a:t> че заредена батерията/акумулаторът може да отдава 1А ток в продължение на 1 час.</a:t>
            </a:r>
          </a:p>
          <a:p>
            <a:pPr>
              <a:buFontTx/>
              <a:buChar char="-"/>
            </a:pPr>
            <a:r>
              <a:rPr lang="bg-BG" sz="2000" dirty="0" smtClean="0"/>
              <a:t>Преминаването във </a:t>
            </a:r>
            <a:r>
              <a:rPr lang="en-US" sz="2000" dirty="0" err="1" smtClean="0"/>
              <a:t>Wh</a:t>
            </a:r>
            <a:r>
              <a:rPr lang="en-US" sz="2000" dirty="0" smtClean="0"/>
              <a:t> </a:t>
            </a:r>
            <a:r>
              <a:rPr lang="bg-BG" sz="2000" dirty="0" smtClean="0"/>
              <a:t>се извършва като се умонжи </a:t>
            </a:r>
          </a:p>
          <a:p>
            <a:pPr>
              <a:buNone/>
            </a:pPr>
            <a:r>
              <a:rPr lang="bg-BG" sz="2000" i="1" dirty="0" smtClean="0"/>
              <a:t>                    А</a:t>
            </a:r>
            <a:r>
              <a:rPr lang="en-US" sz="2000" i="1" dirty="0" smtClean="0"/>
              <a:t>h x </a:t>
            </a:r>
            <a:r>
              <a:rPr lang="bg-BG" sz="2000" i="1" dirty="0" smtClean="0"/>
              <a:t>напрежението на батерията.</a:t>
            </a:r>
          </a:p>
          <a:p>
            <a:pPr>
              <a:buNone/>
            </a:pPr>
            <a:endParaRPr lang="bg-BG" sz="2000" i="1" dirty="0" smtClean="0"/>
          </a:p>
          <a:p>
            <a:pPr>
              <a:buFontTx/>
              <a:buChar char="-"/>
            </a:pPr>
            <a:endParaRPr lang="bg-BG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686300"/>
            <a:ext cx="28956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7gl">
  <a:themeElements>
    <a:clrScheme name="sample 2">
      <a:dk1>
        <a:srgbClr val="000000"/>
      </a:dk1>
      <a:lt1>
        <a:srgbClr val="FFFFFF"/>
      </a:lt1>
      <a:dk2>
        <a:srgbClr val="094332"/>
      </a:dk2>
      <a:lt2>
        <a:srgbClr val="B2B2B2"/>
      </a:lt2>
      <a:accent1>
        <a:srgbClr val="0D6531"/>
      </a:accent1>
      <a:accent2>
        <a:srgbClr val="39AF6E"/>
      </a:accent2>
      <a:accent3>
        <a:srgbClr val="FFFFFF"/>
      </a:accent3>
      <a:accent4>
        <a:srgbClr val="000000"/>
      </a:accent4>
      <a:accent5>
        <a:srgbClr val="AAB8AD"/>
      </a:accent5>
      <a:accent6>
        <a:srgbClr val="339E63"/>
      </a:accent6>
      <a:hlink>
        <a:srgbClr val="93E1A0"/>
      </a:hlink>
      <a:folHlink>
        <a:srgbClr val="1D834B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614</Words>
  <Application>Microsoft Office PowerPoint</Application>
  <PresentationFormat>On-screen Show (4:3)</PresentationFormat>
  <Paragraphs>143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cdb2004117gl</vt:lpstr>
      <vt:lpstr>  ОСНОВИ НА ЕЛЕКТРОНИКАТА </vt:lpstr>
      <vt:lpstr>МОЩНОСТ</vt:lpstr>
      <vt:lpstr>ЗАДАЧА</vt:lpstr>
      <vt:lpstr>ЗАДАЧА</vt:lpstr>
      <vt:lpstr>ИЗМЕРВАНЕ НА МОЩНОСТ</vt:lpstr>
      <vt:lpstr>ЕЛЕКТРОЕНЕРГИЯ</vt:lpstr>
      <vt:lpstr>ИЗМЕРВАНЕ</vt:lpstr>
      <vt:lpstr>ЗАДАЧА</vt:lpstr>
      <vt:lpstr>МАЛКО ПОВЕЧЕ ЗА ИЗТОЧНИЦИТЕ</vt:lpstr>
      <vt:lpstr>СВЪРЗВАНЕ НА ИЗТОЧНИЦИ НА НАПРЕЖЕНИЕ</vt:lpstr>
      <vt:lpstr>СВЪРЗВАНЕ НА ИЗТОЧНИЦИ НА НАПРЕЖЕНИЕ</vt:lpstr>
      <vt:lpstr>ВЪПРОС ?</vt:lpstr>
      <vt:lpstr>ПЪРВИ ЗАКОН НА КИРХОФ</vt:lpstr>
      <vt:lpstr>ПЪРВИ ЗАКОН НА КИРХОФ</vt:lpstr>
      <vt:lpstr>ЗАДАЧА</vt:lpstr>
      <vt:lpstr>РЕШЕНИЕ</vt:lpstr>
      <vt:lpstr>ЗАДАЧА</vt:lpstr>
      <vt:lpstr>РЕШЕНИЕ</vt:lpstr>
      <vt:lpstr>ВТОРИ ЗАКОН НА КИРХОФ</vt:lpstr>
      <vt:lpstr>ТОКОВ КОНТУР</vt:lpstr>
      <vt:lpstr>ВТОРИ ЗАКОН НА КИРХОФ</vt:lpstr>
      <vt:lpstr>ЗАДАЧА</vt:lpstr>
      <vt:lpstr>РЕШЕНИЕ</vt:lpstr>
      <vt:lpstr>ДЕЛИТЕЛ НА НАПРЕЖЕНИЕ</vt:lpstr>
      <vt:lpstr>ПОТЕНЦИОМЕТЪР</vt:lpstr>
      <vt:lpstr>POT - demo</vt:lpstr>
      <vt:lpstr>НА ПРАКТИКА</vt:lpstr>
      <vt:lpstr>ИЗМЕРВАНЕ НА НИВО НА ТЕЧНОСТИ</vt:lpstr>
      <vt:lpstr>РЕАЛИЗАЦИЯ –&gt; ЕЛЕКТРОННА СХЕМА</vt:lpstr>
      <vt:lpstr>РЕАЛИЗАЦИЯ</vt:lpstr>
      <vt:lpstr>Internet of Things</vt:lpstr>
      <vt:lpstr>ПРИЛОЖЕНИЕ</vt:lpstr>
      <vt:lpstr>ПРОСТ ПРЕОБРАЗУВАТЕЛ В НАПРЕЖЕНИЕ</vt:lpstr>
      <vt:lpstr>ЕЛЕКТРОНЕН ТЕРМОМЕТЪР</vt:lpstr>
      <vt:lpstr>СВЕТЛОМЕР</vt:lpstr>
      <vt:lpstr>ПРИЛОЖЕНИЕ</vt:lpstr>
      <vt:lpstr>ОЩЕ ЗА ЕЛЕКТРИЧЕСКИТЕ ВЕРИГИ</vt:lpstr>
      <vt:lpstr>ЗАМАСЯВАНЕ</vt:lpstr>
      <vt:lpstr>СВЕТЛИНИТЕ В АВТОМОБИЛА</vt:lpstr>
      <vt:lpstr>ВОЛТ-АМПЕРНА ХАРАКТЕРИСТИКА(ВАХ)</vt:lpstr>
      <vt:lpstr>ВОЛТ-АМПЕРНА ХАРАКТЕРИСТИКА НА РЕЗИСТОР</vt:lpstr>
      <vt:lpstr>ЗАДАЧА</vt:lpstr>
      <vt:lpstr>ПРОСТО СТЪЛБИЩНО ОСВЕТЛЕНИЕ</vt:lpstr>
      <vt:lpstr>КАК – ДЕВИАТОРЕН КЛЮЧ</vt:lpstr>
      <vt:lpstr>СХЕМА – ДЕВИАТОРЕН КЛЮЧ</vt:lpstr>
      <vt:lpstr>ВИЖ ЗАДАЧИ ЗА УПРАЖНЕНИЕ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ЕЛЕКТРОНИКАТА</dc:title>
  <dc:creator>Vencislav</dc:creator>
  <cp:lastModifiedBy>Vencislav Nachev</cp:lastModifiedBy>
  <cp:revision>248</cp:revision>
  <dcterms:created xsi:type="dcterms:W3CDTF">2016-07-07T21:55:41Z</dcterms:created>
  <dcterms:modified xsi:type="dcterms:W3CDTF">2018-09-14T07:00:41Z</dcterms:modified>
</cp:coreProperties>
</file>