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24" r:id="rId3"/>
    <p:sldId id="321" r:id="rId4"/>
    <p:sldId id="322" r:id="rId5"/>
    <p:sldId id="323" r:id="rId6"/>
    <p:sldId id="325" r:id="rId7"/>
    <p:sldId id="327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8" r:id="rId17"/>
    <p:sldId id="335" r:id="rId18"/>
    <p:sldId id="336" r:id="rId19"/>
    <p:sldId id="337" r:id="rId20"/>
    <p:sldId id="339" r:id="rId21"/>
    <p:sldId id="340" r:id="rId22"/>
    <p:sldId id="342" r:id="rId23"/>
    <p:sldId id="343" r:id="rId24"/>
    <p:sldId id="344" r:id="rId25"/>
    <p:sldId id="346" r:id="rId26"/>
    <p:sldId id="353" r:id="rId27"/>
    <p:sldId id="349" r:id="rId28"/>
    <p:sldId id="350" r:id="rId29"/>
    <p:sldId id="347" r:id="rId30"/>
    <p:sldId id="348" r:id="rId31"/>
    <p:sldId id="351" r:id="rId32"/>
    <p:sldId id="363" r:id="rId33"/>
    <p:sldId id="364" r:id="rId34"/>
    <p:sldId id="352" r:id="rId35"/>
    <p:sldId id="354" r:id="rId36"/>
    <p:sldId id="370" r:id="rId37"/>
    <p:sldId id="371" r:id="rId38"/>
    <p:sldId id="355" r:id="rId39"/>
    <p:sldId id="357" r:id="rId40"/>
    <p:sldId id="358" r:id="rId41"/>
    <p:sldId id="382" r:id="rId42"/>
    <p:sldId id="359" r:id="rId43"/>
    <p:sldId id="383" r:id="rId44"/>
    <p:sldId id="375" r:id="rId45"/>
    <p:sldId id="376" r:id="rId46"/>
    <p:sldId id="377" r:id="rId47"/>
    <p:sldId id="378" r:id="rId48"/>
    <p:sldId id="379" r:id="rId49"/>
    <p:sldId id="380" r:id="rId50"/>
    <p:sldId id="360" r:id="rId51"/>
    <p:sldId id="372" r:id="rId52"/>
    <p:sldId id="361" r:id="rId53"/>
    <p:sldId id="362" r:id="rId54"/>
    <p:sldId id="374" r:id="rId55"/>
    <p:sldId id="373" r:id="rId56"/>
    <p:sldId id="365" r:id="rId57"/>
    <p:sldId id="366" r:id="rId58"/>
    <p:sldId id="367" r:id="rId59"/>
    <p:sldId id="368" r:id="rId60"/>
    <p:sldId id="369" r:id="rId61"/>
    <p:sldId id="381" r:id="rId62"/>
    <p:sldId id="275" r:id="rId63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94714" autoAdjust="0"/>
  </p:normalViewPr>
  <p:slideViewPr>
    <p:cSldViewPr>
      <p:cViewPr>
        <p:scale>
          <a:sx n="90" d="100"/>
          <a:sy n="90" d="100"/>
        </p:scale>
        <p:origin x="-65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ACD91F-5997-4DDA-AE88-9EE1FC531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6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708F-D443-4517-8379-E3049206E7B2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02B2-E854-4F15-BCF5-28FB3E0E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850FB-1BC1-4CDA-A69D-F94AF183B5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A3916-A98B-44CD-BCCD-F3710FFE0B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180396C-91E7-4C47-B93E-23A3EC858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326A1-E322-4840-B7EC-20E645CC1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EED1E2-6DAF-4B02-8064-93A63A18E0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A17436-D98A-49E0-8542-EEC0DC5AF6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83C410-BB26-45E4-9D5F-9536593AA3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19B5-8073-4130-ABC6-5F657E5EAB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FA24A7-A904-4396-9E2A-B9DDD54B7B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51DD4-8341-482E-BFF2-900437B19B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59425-1D11-490D-969D-4EA761F978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D5E265-9B33-4A88-AA0F-C0DD5523A5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eg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4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eg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gif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0"/>
            <a:ext cx="6629400" cy="10128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bg-BG" dirty="0" smtClean="0"/>
              <a:t>ОСНОВИ НА ЕЛЕКТРОНИКАТА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3276600"/>
            <a:ext cx="7239000" cy="381000"/>
          </a:xfrm>
        </p:spPr>
        <p:txBody>
          <a:bodyPr/>
          <a:lstStyle/>
          <a:p>
            <a:r>
              <a:rPr lang="bg-BG" dirty="0" smtClean="0"/>
              <a:t>ЛЕКЦИЯ №</a:t>
            </a:r>
            <a:r>
              <a:rPr lang="en-US" smtClean="0"/>
              <a:t>3 </a:t>
            </a:r>
            <a:r>
              <a:rPr lang="bg-BG" dirty="0" smtClean="0"/>
              <a:t>ПРОМЕНЛИВ ТОК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0" y="4343400"/>
            <a:ext cx="2448820" cy="223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5676" y="38100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latin typeface="Arial Black" pitchFamily="34" charset="0"/>
              </a:rPr>
              <a:t>ВЕНЦИСЛАВ НАЧЕВ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СИНУСОИДАЛНА ФОРМА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28725"/>
            <a:ext cx="8991600" cy="5248275"/>
          </a:xfrm>
        </p:spPr>
        <p:txBody>
          <a:bodyPr/>
          <a:lstStyle/>
          <a:p>
            <a:r>
              <a:rPr lang="bg-BG" sz="2400" dirty="0" smtClean="0"/>
              <a:t>Универсална форма !!!</a:t>
            </a:r>
            <a:endParaRPr lang="en-US" sz="2400" dirty="0" smtClean="0"/>
          </a:p>
          <a:p>
            <a:r>
              <a:rPr lang="bg-BG" sz="2400" dirty="0" smtClean="0"/>
              <a:t>Описва се математически с функцията</a:t>
            </a:r>
            <a:r>
              <a:rPr lang="bg-BG" sz="2400" b="1" dirty="0" smtClean="0"/>
              <a:t> </a:t>
            </a:r>
            <a:r>
              <a:rPr lang="en-US" sz="2400" b="1" dirty="0" smtClean="0"/>
              <a:t>sin().</a:t>
            </a:r>
          </a:p>
          <a:p>
            <a:r>
              <a:rPr lang="bg-BG" sz="2400" dirty="0" smtClean="0"/>
              <a:t>Получава се от окръжност – </a:t>
            </a:r>
            <a:r>
              <a:rPr lang="bg-BG" sz="2400" i="1" dirty="0" smtClean="0"/>
              <a:t>идеална</a:t>
            </a:r>
            <a:r>
              <a:rPr lang="bg-BG" sz="2400" dirty="0" smtClean="0"/>
              <a:t> </a:t>
            </a:r>
            <a:r>
              <a:rPr lang="bg-BG" sz="2400" i="1" dirty="0" smtClean="0"/>
              <a:t>фигура във вселената</a:t>
            </a:r>
            <a:r>
              <a:rPr lang="bg-BG" sz="2400" dirty="0" smtClean="0"/>
              <a:t>.</a:t>
            </a:r>
            <a:endParaRPr lang="bg-BG" sz="2400" dirty="0"/>
          </a:p>
        </p:txBody>
      </p:sp>
      <p:pic>
        <p:nvPicPr>
          <p:cNvPr id="6" name="Picture 5" descr="giph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62" y="3429000"/>
            <a:ext cx="908093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- АМПЛИТУДА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Амплитуда – максимална стойност;</a:t>
            </a:r>
            <a:endParaRPr lang="bg-BG" dirty="0"/>
          </a:p>
        </p:txBody>
      </p:sp>
      <p:pic>
        <p:nvPicPr>
          <p:cNvPr id="6" name="Picture 5" descr="sinuso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905000"/>
            <a:ext cx="6082573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188" y="350520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>
                <a:solidFill>
                  <a:srgbClr val="0070C0"/>
                </a:solidFill>
              </a:rPr>
              <a:t>А</a:t>
            </a:r>
            <a:r>
              <a:rPr lang="bg-BG" b="1" i="1" baseline="-25000" dirty="0" smtClean="0">
                <a:solidFill>
                  <a:srgbClr val="0070C0"/>
                </a:solidFill>
              </a:rPr>
              <a:t>1</a:t>
            </a:r>
            <a:r>
              <a:rPr lang="bg-BG" b="1" i="1" dirty="0" smtClean="0">
                <a:solidFill>
                  <a:srgbClr val="0070C0"/>
                </a:solidFill>
              </a:rPr>
              <a:t> = 0.5</a:t>
            </a:r>
            <a:endParaRPr lang="bg-BG" b="1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862" y="29834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А</a:t>
            </a:r>
            <a:r>
              <a:rPr lang="bg-BG" b="1" i="1" baseline="-25000" dirty="0" smtClean="0"/>
              <a:t>2</a:t>
            </a:r>
            <a:r>
              <a:rPr lang="bg-BG" b="1" i="1" dirty="0" smtClean="0"/>
              <a:t>= 1</a:t>
            </a:r>
            <a:endParaRPr lang="bg-BG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2188" y="20574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>
                <a:solidFill>
                  <a:srgbClr val="FF0000"/>
                </a:solidFill>
              </a:rPr>
              <a:t>А</a:t>
            </a:r>
            <a:r>
              <a:rPr lang="bg-BG" b="1" i="1" baseline="-25000" dirty="0" smtClean="0">
                <a:solidFill>
                  <a:srgbClr val="FF0000"/>
                </a:solidFill>
              </a:rPr>
              <a:t>3</a:t>
            </a:r>
            <a:r>
              <a:rPr lang="bg-BG" b="1" i="1" dirty="0" smtClean="0">
                <a:solidFill>
                  <a:srgbClr val="FF0000"/>
                </a:solidFill>
              </a:rPr>
              <a:t> = 2</a:t>
            </a:r>
            <a:endParaRPr lang="bg-BG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19200" y="236220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1143000" y="3276600"/>
            <a:ext cx="16764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371600" y="3733800"/>
            <a:ext cx="12954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62732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Um, </a:t>
            </a:r>
            <a:r>
              <a:rPr lang="en-US" sz="3200" b="1" dirty="0" err="1" smtClean="0"/>
              <a:t>Im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– ПЕРИОД / ЧЕСТОТА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Период </a:t>
            </a:r>
            <a:r>
              <a:rPr lang="en-US" sz="2400" b="1" dirty="0" smtClean="0"/>
              <a:t>T</a:t>
            </a:r>
            <a:r>
              <a:rPr lang="en-US" sz="2400" dirty="0" smtClean="0"/>
              <a:t> </a:t>
            </a:r>
            <a:r>
              <a:rPr lang="bg-BG" sz="2400" dirty="0" smtClean="0"/>
              <a:t>– продължителността на една синусоида – измерва се в секунди</a:t>
            </a:r>
            <a:r>
              <a:rPr lang="en-US" sz="2400" dirty="0" smtClean="0"/>
              <a:t> - </a:t>
            </a:r>
            <a:r>
              <a:rPr lang="en-US" sz="2400" b="1" dirty="0" smtClean="0"/>
              <a:t>s</a:t>
            </a:r>
            <a:r>
              <a:rPr lang="bg-BG" sz="2400" dirty="0" smtClean="0"/>
              <a:t>.</a:t>
            </a:r>
          </a:p>
          <a:p>
            <a:r>
              <a:rPr lang="bg-BG" sz="2400" dirty="0" smtClean="0"/>
              <a:t>Честота</a:t>
            </a:r>
            <a:r>
              <a:rPr lang="bg-BG" sz="2400" b="1" dirty="0" smtClean="0"/>
              <a:t> </a:t>
            </a:r>
            <a:r>
              <a:rPr lang="en-US" sz="2400" b="1" dirty="0" smtClean="0"/>
              <a:t>f </a:t>
            </a:r>
            <a:r>
              <a:rPr lang="bg-BG" sz="2400" dirty="0" smtClean="0"/>
              <a:t>– броя на периодите за 1 секунда</a:t>
            </a:r>
            <a:r>
              <a:rPr lang="en-US" sz="2400" dirty="0" smtClean="0"/>
              <a:t> – </a:t>
            </a:r>
            <a:r>
              <a:rPr lang="bg-BG" sz="2400" dirty="0" smtClean="0"/>
              <a:t>измерва се в херц -</a:t>
            </a:r>
            <a:r>
              <a:rPr lang="en-US" sz="2400" b="1" dirty="0" smtClean="0"/>
              <a:t>Hz</a:t>
            </a:r>
            <a:r>
              <a:rPr lang="bg-BG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6" name="Picture 5" descr="wavefrequen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63" y="3581400"/>
            <a:ext cx="9062837" cy="2869899"/>
          </a:xfrm>
          <a:prstGeom prst="rect">
            <a:avLst/>
          </a:prstGeom>
        </p:spPr>
      </p:pic>
      <p:pic>
        <p:nvPicPr>
          <p:cNvPr id="7" name="Picture 6" descr="sw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895600"/>
            <a:ext cx="1638380" cy="1215131"/>
          </a:xfrm>
          <a:prstGeom prst="rect">
            <a:avLst/>
          </a:prstGeom>
        </p:spPr>
      </p:pic>
      <p:pic>
        <p:nvPicPr>
          <p:cNvPr id="8" name="Picture 7" descr="sfs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895600"/>
            <a:ext cx="1481216" cy="1269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НАЧАЛНА ФАЗА</a:t>
            </a:r>
            <a:endParaRPr lang="bg-BG" dirty="0"/>
          </a:p>
        </p:txBody>
      </p:sp>
      <p:pic>
        <p:nvPicPr>
          <p:cNvPr id="5" name="Content Placeholder 4" descr="acp2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50" y="1752600"/>
            <a:ext cx="9120250" cy="2438400"/>
          </a:xfrm>
        </p:spPr>
      </p:pic>
      <p:pic>
        <p:nvPicPr>
          <p:cNvPr id="6" name="Picture 5" descr="giph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62" y="4114800"/>
            <a:ext cx="9080938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1219200"/>
            <a:ext cx="5507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bg-BG" sz="2000" dirty="0" smtClean="0"/>
              <a:t>Измерва се в градуси</a:t>
            </a:r>
            <a:r>
              <a:rPr lang="en-US" sz="2000" dirty="0" smtClean="0"/>
              <a:t>[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]</a:t>
            </a:r>
            <a:r>
              <a:rPr lang="bg-BG" sz="2000" dirty="0" smtClean="0"/>
              <a:t> или радиани</a:t>
            </a:r>
            <a:r>
              <a:rPr lang="en-US" sz="2000" dirty="0" smtClean="0"/>
              <a:t>[</a:t>
            </a:r>
            <a:r>
              <a:rPr lang="en-US" sz="2000" b="1" dirty="0" err="1" smtClean="0"/>
              <a:t>rad</a:t>
            </a:r>
            <a:r>
              <a:rPr lang="en-US" sz="2000" dirty="0" smtClean="0"/>
              <a:t>]</a:t>
            </a:r>
            <a:r>
              <a:rPr lang="bg-BG" sz="2000" dirty="0" smtClean="0"/>
              <a:t>. 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МАТЕМАТИЧЕСКО ОПИСАНИЕ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Амлитуда</a:t>
            </a:r>
            <a:r>
              <a:rPr lang="en-US" dirty="0" smtClean="0"/>
              <a:t> -</a:t>
            </a:r>
            <a:r>
              <a:rPr lang="bg-BG" dirty="0" smtClean="0"/>
              <a:t> </a:t>
            </a:r>
            <a:r>
              <a:rPr lang="en-US" b="1" dirty="0" smtClean="0"/>
              <a:t>A</a:t>
            </a:r>
            <a:r>
              <a:rPr lang="en-US" b="1" baseline="-25000" dirty="0" smtClean="0"/>
              <a:t>m</a:t>
            </a:r>
          </a:p>
          <a:p>
            <a:r>
              <a:rPr lang="bg-BG" dirty="0" smtClean="0"/>
              <a:t>Честота – </a:t>
            </a:r>
            <a:r>
              <a:rPr lang="en-US" b="1" dirty="0" smtClean="0"/>
              <a:t>f</a:t>
            </a:r>
          </a:p>
          <a:p>
            <a:r>
              <a:rPr lang="bg-BG" dirty="0" smtClean="0"/>
              <a:t>Начална фаза – </a:t>
            </a:r>
            <a:r>
              <a:rPr lang="el-GR" b="1" dirty="0" smtClean="0"/>
              <a:t>φ</a:t>
            </a:r>
            <a:r>
              <a:rPr lang="bg-BG" b="1" baseline="-25000" dirty="0" smtClean="0"/>
              <a:t>о</a:t>
            </a:r>
          </a:p>
          <a:p>
            <a:pPr algn="ctr">
              <a:buNone/>
            </a:pPr>
            <a:r>
              <a:rPr lang="bg-BG" sz="3200" b="1" dirty="0" smtClean="0"/>
              <a:t>А(</a:t>
            </a:r>
            <a:r>
              <a:rPr lang="en-US" sz="3200" b="1" dirty="0" smtClean="0"/>
              <a:t>t) = </a:t>
            </a:r>
            <a:r>
              <a:rPr lang="en-US" sz="3200" b="1" dirty="0" err="1" smtClean="0">
                <a:solidFill>
                  <a:srgbClr val="FF0000"/>
                </a:solidFill>
              </a:rPr>
              <a:t>A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3200" b="1" dirty="0" err="1" smtClean="0"/>
              <a:t>sin</a:t>
            </a:r>
            <a:r>
              <a:rPr lang="en-US" sz="3200" b="1" dirty="0" smtClean="0"/>
              <a:t>(2</a:t>
            </a:r>
            <a:r>
              <a:rPr lang="el-GR" sz="3200" b="1" dirty="0" smtClean="0"/>
              <a:t>ϖ</a:t>
            </a:r>
            <a:r>
              <a:rPr lang="en-US" sz="3200" b="1" dirty="0" err="1" smtClean="0">
                <a:solidFill>
                  <a:srgbClr val="FF0000"/>
                </a:solidFill>
              </a:rPr>
              <a:t>f</a:t>
            </a:r>
            <a:r>
              <a:rPr lang="en-US" sz="3200" b="1" dirty="0" err="1" smtClean="0"/>
              <a:t>t</a:t>
            </a:r>
            <a:r>
              <a:rPr lang="en-US" sz="3200" b="1" dirty="0" smtClean="0"/>
              <a:t> </a:t>
            </a:r>
            <a:r>
              <a:rPr lang="en-US" sz="3200" b="1" dirty="0" smtClean="0"/>
              <a:t>+ </a:t>
            </a:r>
            <a:r>
              <a:rPr lang="el-GR" sz="3200" b="1" dirty="0" smtClean="0">
                <a:solidFill>
                  <a:srgbClr val="FF0000"/>
                </a:solidFill>
              </a:rPr>
              <a:t>φ</a:t>
            </a:r>
            <a:r>
              <a:rPr lang="bg-BG" sz="3200" b="1" baseline="-25000" dirty="0" smtClean="0">
                <a:solidFill>
                  <a:srgbClr val="FF0000"/>
                </a:solidFill>
              </a:rPr>
              <a:t>о</a:t>
            </a:r>
            <a:r>
              <a:rPr lang="en-US" sz="3200" b="1" dirty="0" smtClean="0"/>
              <a:t>)</a:t>
            </a:r>
            <a:endParaRPr lang="bg-BG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376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моментна стойност – във време </a:t>
            </a:r>
            <a:r>
              <a:rPr lang="en-US" dirty="0" smtClean="0"/>
              <a:t>t</a:t>
            </a:r>
            <a:endParaRPr lang="bg-BG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1943100" y="34671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8" name="Picture 7" descr="zxfe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4495800"/>
            <a:ext cx="571500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8153400" cy="487363"/>
          </a:xfrm>
        </p:spPr>
        <p:txBody>
          <a:bodyPr/>
          <a:lstStyle/>
          <a:p>
            <a:r>
              <a:rPr lang="bg-BG" sz="2400" dirty="0" smtClean="0"/>
              <a:t>СИНУСОИДАЛНО НАПРЕЖЕНИЕ ВЪРХУ РЕЗИСТОР</a:t>
            </a:r>
            <a:endParaRPr lang="bg-BG" sz="2400" dirty="0"/>
          </a:p>
        </p:txBody>
      </p:sp>
      <p:pic>
        <p:nvPicPr>
          <p:cNvPr id="5" name="Content Placeholder 4" descr="acp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1295400"/>
            <a:ext cx="4752975" cy="2533650"/>
          </a:xfrm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306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източник на</a:t>
            </a:r>
          </a:p>
          <a:p>
            <a:r>
              <a:rPr lang="bg-BG" i="1" dirty="0" smtClean="0"/>
              <a:t>синусоидално напрежение</a:t>
            </a:r>
            <a:endParaRPr lang="bg-BG" i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743200" y="21336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7" name="Picture 6" descr="acp2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886200"/>
            <a:ext cx="5457825" cy="2829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ОЦЕНКА НА ПРОМЕНЛИВИ ВЕЛИЧИНИ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686800" cy="5248275"/>
          </a:xfrm>
        </p:spPr>
        <p:txBody>
          <a:bodyPr/>
          <a:lstStyle/>
          <a:p>
            <a:r>
              <a:rPr lang="bg-BG" dirty="0" smtClean="0"/>
              <a:t>Амплитуда </a:t>
            </a:r>
            <a:r>
              <a:rPr lang="en-US" dirty="0" smtClean="0"/>
              <a:t>– </a:t>
            </a:r>
            <a:r>
              <a:rPr lang="en-US" b="1" dirty="0" smtClean="0"/>
              <a:t>U</a:t>
            </a:r>
            <a:r>
              <a:rPr lang="en-US" b="1" baseline="-25000" dirty="0" smtClean="0"/>
              <a:t>m</a:t>
            </a:r>
            <a:r>
              <a:rPr lang="en-US" dirty="0" smtClean="0"/>
              <a:t>, 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m</a:t>
            </a:r>
            <a:r>
              <a:rPr lang="bg-BG" dirty="0" smtClean="0"/>
              <a:t>– максимална стойност</a:t>
            </a:r>
            <a:r>
              <a:rPr lang="bg-BG" baseline="-25000" dirty="0" smtClean="0"/>
              <a:t>.</a:t>
            </a:r>
          </a:p>
          <a:p>
            <a:r>
              <a:rPr lang="bg-BG" dirty="0" smtClean="0"/>
              <a:t>Размах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pp</a:t>
            </a:r>
            <a:r>
              <a:rPr lang="en-US" dirty="0" smtClean="0"/>
              <a:t>, 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pp</a:t>
            </a:r>
            <a:r>
              <a:rPr lang="bg-BG" dirty="0" smtClean="0"/>
              <a:t>– 2 </a:t>
            </a:r>
            <a:r>
              <a:rPr lang="en-US" dirty="0" smtClean="0"/>
              <a:t>x </a:t>
            </a:r>
            <a:r>
              <a:rPr lang="bg-BG" dirty="0" smtClean="0"/>
              <a:t>амплитуда.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zxfe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71800"/>
            <a:ext cx="9144000" cy="3429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rot="5400000">
            <a:off x="1105694" y="4228306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0800000">
            <a:off x="4495800" y="3733800"/>
            <a:ext cx="1066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0800000">
            <a:off x="3657601" y="5867400"/>
            <a:ext cx="1066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3429397" y="4800203"/>
            <a:ext cx="2133600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90600" y="3276600"/>
            <a:ext cx="14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амплитуда</a:t>
            </a:r>
            <a:endParaRPr lang="bg-BG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72866" y="3974068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размах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ОЦЕНКА НА ПРОМЕНЛИВИ ВЕЛИЧИНИ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Средна стойност за един период или полупериод: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av</a:t>
            </a:r>
            <a:r>
              <a:rPr lang="en-US" dirty="0" smtClean="0"/>
              <a:t>, 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av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6" name="Picture 5" descr="rm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590800"/>
            <a:ext cx="4295775" cy="3032312"/>
          </a:xfrm>
          <a:prstGeom prst="rect">
            <a:avLst/>
          </a:prstGeom>
        </p:spPr>
      </p:pic>
      <p:pic>
        <p:nvPicPr>
          <p:cNvPr id="8" name="Picture 7" descr="rm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286000"/>
            <a:ext cx="4724400" cy="1468582"/>
          </a:xfrm>
          <a:prstGeom prst="rect">
            <a:avLst/>
          </a:prstGeom>
        </p:spPr>
      </p:pic>
      <p:pic>
        <p:nvPicPr>
          <p:cNvPr id="9" name="Picture 8" descr="e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733800"/>
            <a:ext cx="3810000" cy="16648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6019800"/>
            <a:ext cx="550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 синусоидални величини:</a:t>
            </a:r>
            <a:r>
              <a:rPr lang="en-US" dirty="0" smtClean="0"/>
              <a:t>  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av</a:t>
            </a:r>
            <a:r>
              <a:rPr lang="en-US" sz="2400" b="1" dirty="0" smtClean="0"/>
              <a:t> = 0,637.U</a:t>
            </a:r>
            <a:r>
              <a:rPr lang="en-US" sz="2400" b="1" baseline="-25000" dirty="0" smtClean="0"/>
              <a:t>m</a:t>
            </a:r>
            <a:r>
              <a:rPr lang="bg-BG" sz="2400" b="1" dirty="0" smtClean="0"/>
              <a:t> 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ОЦЕНКА НА ПРОМЕНЛИВИ ВЕЛИЧИНИ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Ефективна стойност</a:t>
            </a:r>
            <a:r>
              <a:rPr lang="en-US" sz="2000" dirty="0" smtClean="0"/>
              <a:t> </a:t>
            </a:r>
            <a:r>
              <a:rPr lang="bg-BG" sz="2000" dirty="0" smtClean="0"/>
              <a:t>(средноквадратична)</a:t>
            </a:r>
            <a:r>
              <a:rPr lang="en-US" sz="2000" dirty="0" smtClean="0"/>
              <a:t>, </a:t>
            </a:r>
            <a:r>
              <a:rPr lang="en-US" sz="2000" b="1" dirty="0" smtClean="0"/>
              <a:t>RMS</a:t>
            </a:r>
            <a:r>
              <a:rPr lang="en-US" sz="2000" dirty="0" smtClean="0"/>
              <a:t> (</a:t>
            </a:r>
            <a:r>
              <a:rPr lang="en-US" sz="2000" b="1" dirty="0" smtClean="0"/>
              <a:t>R</a:t>
            </a:r>
            <a:r>
              <a:rPr lang="en-US" sz="2000" dirty="0" smtClean="0"/>
              <a:t>oot </a:t>
            </a:r>
            <a:r>
              <a:rPr lang="en-US" sz="2000" b="1" dirty="0" smtClean="0"/>
              <a:t>M</a:t>
            </a:r>
            <a:r>
              <a:rPr lang="en-US" sz="2000" dirty="0" smtClean="0"/>
              <a:t>ean </a:t>
            </a:r>
            <a:r>
              <a:rPr lang="en-US" sz="2000" b="1" dirty="0" smtClean="0"/>
              <a:t>S</a:t>
            </a:r>
            <a:r>
              <a:rPr lang="en-US" sz="2000" dirty="0" smtClean="0"/>
              <a:t>quare)</a:t>
            </a:r>
            <a:r>
              <a:rPr lang="bg-BG" sz="2000" dirty="0" smtClean="0"/>
              <a:t>: стойност на напрежението/тока, еквивалентна по мощност на постоянното напрежение. </a:t>
            </a:r>
          </a:p>
          <a:p>
            <a:r>
              <a:rPr lang="bg-BG" sz="2000" dirty="0" smtClean="0"/>
              <a:t>Измерва се от измервателните уреди – </a:t>
            </a:r>
            <a:r>
              <a:rPr lang="en-US" sz="2000" b="1" dirty="0" smtClean="0"/>
              <a:t>AC Voltmeter</a:t>
            </a:r>
            <a:r>
              <a:rPr lang="en-US" sz="2000" dirty="0" smtClean="0"/>
              <a:t>, </a:t>
            </a:r>
            <a:r>
              <a:rPr lang="en-US" sz="2000" b="1" dirty="0" smtClean="0"/>
              <a:t>AC Ammeter</a:t>
            </a:r>
            <a:r>
              <a:rPr lang="en-US" sz="2000" dirty="0" smtClean="0"/>
              <a:t> !!!</a:t>
            </a:r>
          </a:p>
          <a:p>
            <a:endParaRPr lang="en-US" sz="2400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rm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895600"/>
            <a:ext cx="4295775" cy="3032312"/>
          </a:xfrm>
          <a:prstGeom prst="rect">
            <a:avLst/>
          </a:prstGeom>
        </p:spPr>
      </p:pic>
      <p:pic>
        <p:nvPicPr>
          <p:cNvPr id="6" name="Picture 5" descr="rm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7585" y="2695303"/>
            <a:ext cx="5013352" cy="1571349"/>
          </a:xfrm>
          <a:prstGeom prst="rect">
            <a:avLst/>
          </a:prstGeom>
        </p:spPr>
      </p:pic>
      <p:pic>
        <p:nvPicPr>
          <p:cNvPr id="7" name="Picture 6" descr="e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4343400"/>
            <a:ext cx="3694924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0" y="6019800"/>
            <a:ext cx="5530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 синусоидални величини:</a:t>
            </a:r>
            <a:r>
              <a:rPr lang="en-US" dirty="0" smtClean="0"/>
              <a:t>  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eff</a:t>
            </a:r>
            <a:r>
              <a:rPr lang="en-US" sz="2400" b="1" dirty="0" smtClean="0"/>
              <a:t> = 0,707.U</a:t>
            </a:r>
            <a:r>
              <a:rPr lang="en-US" sz="2400" b="1" baseline="-25000" dirty="0" smtClean="0"/>
              <a:t>m</a:t>
            </a:r>
            <a:r>
              <a:rPr lang="bg-BG" sz="2400" b="1" dirty="0" smtClean="0"/>
              <a:t> 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ОСЦИЛОСКОП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u="sng" dirty="0" smtClean="0"/>
              <a:t>Осцилоскоп</a:t>
            </a:r>
            <a:r>
              <a:rPr lang="bg-BG" dirty="0" smtClean="0"/>
              <a:t> – уред за наблюдение на изменението на напрежението във времето.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p32204aag-peaktech-oszill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43200"/>
            <a:ext cx="4953000" cy="3712099"/>
          </a:xfrm>
          <a:prstGeom prst="rect">
            <a:avLst/>
          </a:prstGeom>
        </p:spPr>
      </p:pic>
      <p:pic>
        <p:nvPicPr>
          <p:cNvPr id="6" name="Picture 5" descr="DS1074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3643" y="2286000"/>
            <a:ext cx="4490357" cy="2514600"/>
          </a:xfrm>
          <a:prstGeom prst="rect">
            <a:avLst/>
          </a:prstGeom>
        </p:spPr>
      </p:pic>
      <p:pic>
        <p:nvPicPr>
          <p:cNvPr id="7" name="Picture 6" descr="Oscilloscop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46482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ЩЕ СИ 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725"/>
            <a:ext cx="8229600" cy="5248275"/>
          </a:xfrm>
        </p:spPr>
        <p:txBody>
          <a:bodyPr/>
          <a:lstStyle/>
          <a:p>
            <a:r>
              <a:rPr lang="bg-BG" sz="2400" dirty="0" smtClean="0"/>
              <a:t>КАКВО Е ПРОМЕНЛИВ ТОК</a:t>
            </a:r>
          </a:p>
          <a:p>
            <a:r>
              <a:rPr lang="bg-BG" sz="2400" dirty="0" smtClean="0"/>
              <a:t>ХАРАКТЕРИСТИКИ И ПАРАМЕТРИ НА ПРОМЕНЛИВТЕ ВЕЛИЧИНИ</a:t>
            </a:r>
          </a:p>
          <a:p>
            <a:r>
              <a:rPr lang="bg-BG" sz="2400" dirty="0" smtClean="0"/>
              <a:t>СИНУСОИДАЛНЕН РЕЖИМ</a:t>
            </a:r>
          </a:p>
          <a:p>
            <a:r>
              <a:rPr lang="en-US" sz="2400" dirty="0" smtClean="0"/>
              <a:t>AC</a:t>
            </a:r>
            <a:r>
              <a:rPr lang="bg-BG" sz="2400" dirty="0" smtClean="0"/>
              <a:t> ВЕРИГА С РЕЗИСТОР</a:t>
            </a:r>
          </a:p>
          <a:p>
            <a:r>
              <a:rPr lang="bg-BG" sz="2400" dirty="0" smtClean="0"/>
              <a:t>КОНДЕНЗАТОРИ. А</a:t>
            </a:r>
            <a:r>
              <a:rPr lang="en-US" sz="2400" dirty="0" smtClean="0"/>
              <a:t>C </a:t>
            </a:r>
            <a:r>
              <a:rPr lang="bg-BG" sz="2400" dirty="0" smtClean="0"/>
              <a:t>ВЕРИГИ С КОНДЕНЗАТОРИ</a:t>
            </a:r>
          </a:p>
          <a:p>
            <a:r>
              <a:rPr lang="bg-BG" sz="2400" dirty="0" smtClean="0"/>
              <a:t>БОБИНИ. </a:t>
            </a:r>
            <a:r>
              <a:rPr lang="en-US" sz="2400" dirty="0" smtClean="0"/>
              <a:t>AC </a:t>
            </a:r>
            <a:r>
              <a:rPr lang="bg-BG" sz="2400" dirty="0" smtClean="0"/>
              <a:t>ВЕРИГИ С БОБИНИ</a:t>
            </a:r>
          </a:p>
          <a:p>
            <a:r>
              <a:rPr lang="bg-BG" sz="2400" dirty="0" smtClean="0"/>
              <a:t>ЕЛЕКТРОННИ ФИЛТРИ </a:t>
            </a:r>
          </a:p>
          <a:p>
            <a:r>
              <a:rPr lang="bg-BG" sz="2400" dirty="0" smtClean="0"/>
              <a:t>ПРИЛОЖЕНИЯ</a:t>
            </a:r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655078"/>
            <a:ext cx="3352800" cy="22029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ОСЦИЛОСКОП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Входна величина – </a:t>
            </a:r>
            <a:r>
              <a:rPr lang="bg-BG" sz="2000" b="1" dirty="0" smtClean="0"/>
              <a:t>НАПРЕЖЕНИЕ</a:t>
            </a:r>
            <a:r>
              <a:rPr lang="bg-BG" sz="2000" dirty="0" smtClean="0"/>
              <a:t>;</a:t>
            </a:r>
          </a:p>
          <a:p>
            <a:r>
              <a:rPr lang="bg-BG" sz="2000" dirty="0" smtClean="0"/>
              <a:t>Основен параметър: максимална честота която може да измерва.</a:t>
            </a:r>
          </a:p>
          <a:p>
            <a:r>
              <a:rPr lang="bg-BG" sz="2000" dirty="0" smtClean="0"/>
              <a:t>Недостатък -&gt; ниска точност поради множеството преобразуватели в самия осцилоскоп.</a:t>
            </a:r>
          </a:p>
          <a:p>
            <a:r>
              <a:rPr lang="bg-BG" sz="2000" dirty="0" smtClean="0"/>
              <a:t>Мащабиране: ПО АМПЛИТУДА И ПО ВРЕМЕ.</a:t>
            </a:r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505200"/>
            <a:ext cx="3886200" cy="30850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3505200"/>
            <a:ext cx="16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АМПЛИТУДА</a:t>
            </a:r>
          </a:p>
          <a:p>
            <a:r>
              <a:rPr lang="en-US" b="1" dirty="0" smtClean="0"/>
              <a:t>y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96200" y="541020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ВРЕМЕ</a:t>
            </a:r>
            <a:endParaRPr lang="en-US" b="1" dirty="0" smtClean="0"/>
          </a:p>
          <a:p>
            <a:r>
              <a:rPr lang="en-US" b="1" dirty="0" smtClean="0"/>
              <a:t>x</a:t>
            </a:r>
            <a:endParaRPr lang="bg-BG" b="1" dirty="0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 bwMode="auto">
          <a:xfrm>
            <a:off x="2254089" y="3828366"/>
            <a:ext cx="2165511" cy="210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715000" y="5029200"/>
            <a:ext cx="2013111" cy="34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ОСЦИЛОСКОП – ОСНОВНИ КОНТРОЛИ</a:t>
            </a:r>
            <a:endParaRPr lang="bg-BG" dirty="0"/>
          </a:p>
        </p:txBody>
      </p:sp>
      <p:pic>
        <p:nvPicPr>
          <p:cNvPr id="5" name="Content Placeholder 4" descr="osc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8190848" cy="4419600"/>
          </a:xfrm>
        </p:spPr>
      </p:pic>
      <p:sp>
        <p:nvSpPr>
          <p:cNvPr id="6" name="TextBox 5"/>
          <p:cNvSpPr txBox="1"/>
          <p:nvPr/>
        </p:nvSpPr>
        <p:spPr>
          <a:xfrm>
            <a:off x="1295400" y="1143000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МАЩАБИРАНЕ ПО ВРЕМЕ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143000"/>
            <a:ext cx="37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МАЩАБИРАНЕ ПО АМПЛИТУДА</a:t>
            </a:r>
            <a:endParaRPr lang="bg-BG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429000" y="1447800"/>
            <a:ext cx="33528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4762500" y="2552700"/>
            <a:ext cx="28194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5867400" y="2514600"/>
            <a:ext cx="2667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3352800" y="5410200"/>
            <a:ext cx="15240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6858000" y="5486400"/>
            <a:ext cx="12192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75776" y="6248400"/>
            <a:ext cx="21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ВХОД ЗА КАНАЛ 1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5433376" y="6412468"/>
            <a:ext cx="21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ВХОД ЗА КАНАЛ 2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096000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ЕКРАН</a:t>
            </a:r>
            <a:endParaRPr lang="bg-BG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8100" y="4152900"/>
            <a:ext cx="22860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– BASED OSCILLOSOPE</a:t>
            </a:r>
            <a:endParaRPr lang="bg-BG" dirty="0"/>
          </a:p>
        </p:txBody>
      </p:sp>
      <p:pic>
        <p:nvPicPr>
          <p:cNvPr id="10" name="Content Placeholder 9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3814762" cy="2909313"/>
          </a:xfrm>
        </p:spPr>
      </p:pic>
      <p:pic>
        <p:nvPicPr>
          <p:cNvPr id="12" name="Picture 11" descr="200220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990600"/>
            <a:ext cx="3972415" cy="3296606"/>
          </a:xfrm>
          <a:prstGeom prst="rect">
            <a:avLst/>
          </a:prstGeom>
        </p:spPr>
      </p:pic>
      <p:pic>
        <p:nvPicPr>
          <p:cNvPr id="13" name="Picture 12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4038599"/>
            <a:ext cx="3962400" cy="2627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КОНДЕНЗАТОР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Пасивен електронен елемент с два извода.</a:t>
            </a:r>
          </a:p>
          <a:p>
            <a:r>
              <a:rPr lang="bg-BG" sz="2400" dirty="0" smtClean="0"/>
              <a:t>Има свойството – </a:t>
            </a:r>
            <a:r>
              <a:rPr lang="bg-BG" sz="2400" b="1" dirty="0" smtClean="0">
                <a:solidFill>
                  <a:srgbClr val="FF0000"/>
                </a:solidFill>
              </a:rPr>
              <a:t>КАПАЦИЕТ</a:t>
            </a:r>
            <a:r>
              <a:rPr lang="bg-BG" sz="2400" dirty="0" smtClean="0"/>
              <a:t> – възможност да натрупва електрически заряди. Измерва се във </a:t>
            </a:r>
            <a:r>
              <a:rPr lang="bg-BG" sz="2400" u="sng" dirty="0" smtClean="0"/>
              <a:t>ФАРАДИ</a:t>
            </a:r>
            <a:r>
              <a:rPr lang="bg-BG" sz="2400" dirty="0" smtClean="0"/>
              <a:t>, 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bg-BG" sz="2400" dirty="0" smtClean="0"/>
              <a:t>.</a:t>
            </a:r>
          </a:p>
          <a:p>
            <a:r>
              <a:rPr lang="bg-BG" sz="2400" dirty="0" smtClean="0"/>
              <a:t>Основни параметри: капацитет, максимално напрежение на което издържа.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fd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191000"/>
            <a:ext cx="2590800" cy="2076072"/>
          </a:xfrm>
          <a:prstGeom prst="rect">
            <a:avLst/>
          </a:prstGeom>
        </p:spPr>
      </p:pic>
      <p:pic>
        <p:nvPicPr>
          <p:cNvPr id="6" name="Picture 5" descr="800px-Wiki-Ta-und-Al-Elkos-P1090329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733800"/>
            <a:ext cx="3352800" cy="2950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8001000" cy="487363"/>
          </a:xfrm>
        </p:spPr>
        <p:txBody>
          <a:bodyPr/>
          <a:lstStyle/>
          <a:p>
            <a:r>
              <a:rPr lang="bg-BG" sz="2400" dirty="0" smtClean="0"/>
              <a:t>ЕЛЕКТРИЧЕСКИ КАПАЦИТЕТ 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Капацитет – свойството да се натрупват електрически заряди.</a:t>
            </a:r>
            <a:endParaRPr lang="en-US" dirty="0" smtClean="0"/>
          </a:p>
          <a:p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f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362200"/>
            <a:ext cx="3581400" cy="4119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971800"/>
            <a:ext cx="144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малък </a:t>
            </a:r>
          </a:p>
          <a:p>
            <a:r>
              <a:rPr lang="bg-BG" i="1" dirty="0" smtClean="0"/>
              <a:t>капацитет</a:t>
            </a:r>
            <a:endParaRPr lang="bg-BG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048000"/>
            <a:ext cx="144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голям</a:t>
            </a:r>
          </a:p>
          <a:p>
            <a:r>
              <a:rPr lang="bg-BG" i="1" dirty="0" smtClean="0"/>
              <a:t>капацитет</a:t>
            </a:r>
            <a:endParaRPr lang="bg-BG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5943600"/>
            <a:ext cx="1680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още по-голям</a:t>
            </a:r>
          </a:p>
          <a:p>
            <a:r>
              <a:rPr lang="bg-BG" i="1" dirty="0" smtClean="0"/>
              <a:t>капацитет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КОНСТРУКЦИЯ НА КОНДЕНЗАТОР</a:t>
            </a:r>
            <a:endParaRPr lang="bg-BG" dirty="0"/>
          </a:p>
        </p:txBody>
      </p:sp>
      <p:pic>
        <p:nvPicPr>
          <p:cNvPr id="13" name="Content Placeholder 12" descr="2000px-Parallel_plate_capacitor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43000"/>
            <a:ext cx="6807838" cy="4572000"/>
          </a:xfrm>
        </p:spPr>
      </p:pic>
      <p:sp>
        <p:nvSpPr>
          <p:cNvPr id="15" name="TextBox 14"/>
          <p:cNvSpPr txBox="1"/>
          <p:nvPr/>
        </p:nvSpPr>
        <p:spPr>
          <a:xfrm>
            <a:off x="533400" y="19050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bg-BG" sz="2000" b="1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H="1">
            <a:off x="914400" y="2362200"/>
            <a:ext cx="6096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9" name="Picture 18" descr="dvdv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181600"/>
            <a:ext cx="5562599" cy="1457135"/>
          </a:xfrm>
          <a:prstGeom prst="rect">
            <a:avLst/>
          </a:prstGeom>
        </p:spPr>
      </p:pic>
      <p:pic>
        <p:nvPicPr>
          <p:cNvPr id="20" name="Picture 19" descr="fffr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1067" y="4724400"/>
            <a:ext cx="3572933" cy="2133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19800" y="1219200"/>
            <a:ext cx="29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електроди(проводници)</a:t>
            </a:r>
            <a:endParaRPr lang="bg-BG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4114800"/>
            <a:ext cx="24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диелектрик(вакуум)</a:t>
            </a:r>
            <a:endParaRPr lang="bg-BG" b="1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 bwMode="auto">
          <a:xfrm>
            <a:off x="4953000" y="3352800"/>
            <a:ext cx="1143000" cy="946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>
            <a:endCxn id="21" idx="1"/>
          </p:cNvCxnSpPr>
          <p:nvPr/>
        </p:nvCxnSpPr>
        <p:spPr bwMode="auto">
          <a:xfrm flipV="1">
            <a:off x="4724400" y="1403866"/>
            <a:ext cx="1295400" cy="88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5-Capacito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"/>
            <a:ext cx="5856517" cy="65360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400" dirty="0" smtClean="0"/>
              <a:t>КОНДЕНЗАТОР ПРИ ПОСТОЯНЕН ТОК</a:t>
            </a:r>
            <a:endParaRPr lang="bg-BG" sz="2400" dirty="0"/>
          </a:p>
        </p:txBody>
      </p:sp>
      <p:pic>
        <p:nvPicPr>
          <p:cNvPr id="7" name="Content Placeholder 6" descr="dvdv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600199"/>
            <a:ext cx="6477000" cy="3719581"/>
          </a:xfrm>
        </p:spPr>
      </p:pic>
      <p:sp>
        <p:nvSpPr>
          <p:cNvPr id="4" name="TextBox 3"/>
          <p:cNvSpPr txBox="1"/>
          <p:nvPr/>
        </p:nvSpPr>
        <p:spPr>
          <a:xfrm>
            <a:off x="3962400" y="5638800"/>
            <a:ext cx="147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МИСЛИМ....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КОНДЕНЗАТОР ПРИ ПРОМЕНЛИВ ТОК</a:t>
            </a:r>
            <a:endParaRPr lang="bg-BG" dirty="0"/>
          </a:p>
        </p:txBody>
      </p:sp>
      <p:pic>
        <p:nvPicPr>
          <p:cNvPr id="4" name="Content Placeholder 3" descr="acp12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86200"/>
            <a:ext cx="5608916" cy="3324225"/>
          </a:xfrm>
        </p:spPr>
      </p:pic>
      <p:pic>
        <p:nvPicPr>
          <p:cNvPr id="5" name="Picture 4" descr="acp12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3810000"/>
            <a:ext cx="3105150" cy="2616150"/>
          </a:xfrm>
          <a:prstGeom prst="rect">
            <a:avLst/>
          </a:prstGeom>
        </p:spPr>
      </p:pic>
      <p:pic>
        <p:nvPicPr>
          <p:cNvPr id="6" name="Picture 5" descr="f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59" y="1143001"/>
            <a:ext cx="6382641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9426" y="2057400"/>
            <a:ext cx="2552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ТОКЪТ ИЗПРЕВАРВА</a:t>
            </a:r>
          </a:p>
          <a:p>
            <a:r>
              <a:rPr lang="bg-BG" i="1" dirty="0" smtClean="0"/>
              <a:t> НАПРЕЖЕНИЕТО С</a:t>
            </a:r>
          </a:p>
          <a:p>
            <a:r>
              <a:rPr lang="bg-BG" i="1" dirty="0" smtClean="0"/>
              <a:t>90</a:t>
            </a:r>
            <a:r>
              <a:rPr lang="bg-BG" i="1" baseline="30000" dirty="0" smtClean="0"/>
              <a:t>о</a:t>
            </a:r>
            <a:r>
              <a:rPr lang="bg-BG" i="1" dirty="0" smtClean="0"/>
              <a:t> (</a:t>
            </a:r>
            <a:r>
              <a:rPr lang="el-GR" i="1" dirty="0" smtClean="0"/>
              <a:t>π</a:t>
            </a:r>
            <a:r>
              <a:rPr lang="bg-BG" i="1" dirty="0" smtClean="0"/>
              <a:t>/2)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НА КОНДЕНЗАТОРИ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u="sng" dirty="0" smtClean="0"/>
              <a:t>Последователно(Серийно):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dvdv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95657"/>
            <a:ext cx="4961905" cy="1657143"/>
          </a:xfrm>
          <a:prstGeom prst="rect">
            <a:avLst/>
          </a:prstGeom>
        </p:spPr>
      </p:pic>
      <p:pic>
        <p:nvPicPr>
          <p:cNvPr id="6" name="Picture 5" descr="g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200400"/>
            <a:ext cx="5462634" cy="1543117"/>
          </a:xfrm>
          <a:prstGeom prst="rect">
            <a:avLst/>
          </a:prstGeom>
        </p:spPr>
      </p:pic>
      <p:pic>
        <p:nvPicPr>
          <p:cNvPr id="7" name="Picture 6" descr="g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4886252"/>
            <a:ext cx="4266148" cy="1971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0" y="388620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- общ случай</a:t>
            </a:r>
            <a:endParaRPr lang="bg-BG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857024" y="5715000"/>
            <a:ext cx="32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- само за два кондензатора</a:t>
            </a:r>
            <a:endParaRPr lang="bg-BG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4724400"/>
            <a:ext cx="243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КАТО ПАРАЛЕЛНО</a:t>
            </a:r>
          </a:p>
          <a:p>
            <a:r>
              <a:rPr lang="bg-BG" i="1" dirty="0" smtClean="0"/>
              <a:t>ПРИ РЕЗИСТОРИТЕ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600" dirty="0" smtClean="0"/>
              <a:t>КАКВО Е ПОСТОЯНЕН И ПРОМЕНЛИВ ТОК</a:t>
            </a:r>
            <a:endParaRPr lang="en-US" sz="2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304925"/>
            <a:ext cx="8229600" cy="5248275"/>
          </a:xfrm>
        </p:spPr>
        <p:txBody>
          <a:bodyPr/>
          <a:lstStyle/>
          <a:p>
            <a:pPr algn="ctr">
              <a:buNone/>
            </a:pPr>
            <a:r>
              <a:rPr lang="en-US" sz="2400" b="1" i="1" u="sng" dirty="0" smtClean="0"/>
              <a:t>A</a:t>
            </a:r>
            <a:r>
              <a:rPr lang="en-US" sz="2400" i="1" u="sng" dirty="0" smtClean="0"/>
              <a:t>lternating </a:t>
            </a:r>
            <a:r>
              <a:rPr lang="en-US" sz="2400" b="1" i="1" u="sng" dirty="0" smtClean="0"/>
              <a:t>C</a:t>
            </a:r>
            <a:r>
              <a:rPr lang="en-US" sz="2400" i="1" u="sng" dirty="0" smtClean="0"/>
              <a:t>urrent / </a:t>
            </a:r>
            <a:r>
              <a:rPr lang="en-US" sz="2400" b="1" i="1" u="sng" dirty="0" smtClean="0"/>
              <a:t>D</a:t>
            </a:r>
            <a:r>
              <a:rPr lang="en-US" sz="2400" i="1" u="sng" dirty="0" smtClean="0"/>
              <a:t>irect </a:t>
            </a:r>
            <a:r>
              <a:rPr lang="en-US" sz="2400" b="1" i="1" u="sng" dirty="0" smtClean="0"/>
              <a:t>C</a:t>
            </a:r>
            <a:r>
              <a:rPr lang="en-US" sz="2400" i="1" u="sng" dirty="0" smtClean="0"/>
              <a:t>urrent</a:t>
            </a:r>
          </a:p>
          <a:p>
            <a:pPr algn="ctr">
              <a:buNone/>
            </a:pPr>
            <a:r>
              <a:rPr lang="bg-BG" sz="1800" i="1" u="sng" dirty="0" smtClean="0"/>
              <a:t>Променлив ток / Постоянен ток</a:t>
            </a:r>
          </a:p>
          <a:p>
            <a:pPr algn="ctr">
              <a:buFont typeface="Wingdings" pitchFamily="2" charset="2"/>
              <a:buChar char="q"/>
            </a:pPr>
            <a:r>
              <a:rPr lang="en-US" sz="1800" b="1" dirty="0" smtClean="0"/>
              <a:t>DC</a:t>
            </a:r>
            <a:r>
              <a:rPr lang="en-US" sz="1800" dirty="0" smtClean="0"/>
              <a:t> – </a:t>
            </a:r>
            <a:r>
              <a:rPr lang="bg-BG" sz="1800" dirty="0" smtClean="0"/>
              <a:t>посоката на тока е една и съща във всеки момент от времето, т.е. величините напрежение и ток остават относително постоянни.</a:t>
            </a:r>
          </a:p>
          <a:p>
            <a:pPr algn="ctr">
              <a:buFont typeface="Wingdings" pitchFamily="2" charset="2"/>
              <a:buChar char="q"/>
            </a:pPr>
            <a:r>
              <a:rPr lang="en-US" sz="1800" b="1" dirty="0" smtClean="0"/>
              <a:t>AC</a:t>
            </a:r>
            <a:r>
              <a:rPr lang="en-US" sz="1800" dirty="0" smtClean="0"/>
              <a:t> – </a:t>
            </a:r>
            <a:r>
              <a:rPr lang="bg-BG" sz="1800" dirty="0" smtClean="0"/>
              <a:t>посоката на тока непрекъснато се променя във времето, т.е. величините напрежение и ток значително се променят в кратки времеви интервали.</a:t>
            </a:r>
            <a:endParaRPr lang="bg-BG" sz="1800" dirty="0"/>
          </a:p>
        </p:txBody>
      </p:sp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1" y="3980037"/>
            <a:ext cx="6095999" cy="2695264"/>
          </a:xfrm>
          <a:prstGeom prst="rect">
            <a:avLst/>
          </a:prstGeom>
        </p:spPr>
      </p:pic>
      <p:pic>
        <p:nvPicPr>
          <p:cNvPr id="11" name="Picture 10" descr="ACDC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8200" y="4267200"/>
            <a:ext cx="31496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НА КОНДЕНЗАТОРИ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u="sng" dirty="0" smtClean="0"/>
              <a:t>Паралелно(Успоредно):</a:t>
            </a:r>
            <a:endParaRPr lang="bg-BG" u="sng" dirty="0"/>
          </a:p>
        </p:txBody>
      </p:sp>
      <p:pic>
        <p:nvPicPr>
          <p:cNvPr id="5" name="Picture 4" descr="ff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752600"/>
            <a:ext cx="4038600" cy="3045657"/>
          </a:xfrm>
          <a:prstGeom prst="rect">
            <a:avLst/>
          </a:prstGeom>
        </p:spPr>
      </p:pic>
      <p:pic>
        <p:nvPicPr>
          <p:cNvPr id="6" name="Picture 5" descr="ff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5776" y="4724400"/>
            <a:ext cx="4950824" cy="914400"/>
          </a:xfrm>
          <a:prstGeom prst="rect">
            <a:avLst/>
          </a:prstGeom>
        </p:spPr>
      </p:pic>
      <p:pic>
        <p:nvPicPr>
          <p:cNvPr id="7" name="Picture 6" descr="ff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5715000"/>
            <a:ext cx="3416056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3962400"/>
            <a:ext cx="305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КАТО ПОСЛЕДОВАТЕЛНО</a:t>
            </a:r>
          </a:p>
          <a:p>
            <a:r>
              <a:rPr lang="bg-BG" i="1" dirty="0" smtClean="0"/>
              <a:t>ПРИ РЕЗИСТОРИТЕ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8001000" cy="487363"/>
          </a:xfrm>
        </p:spPr>
        <p:txBody>
          <a:bodyPr/>
          <a:lstStyle/>
          <a:p>
            <a:r>
              <a:rPr lang="bg-BG" sz="2400" dirty="0" smtClean="0"/>
              <a:t>КАКВО ДА ПРАВИМ КАТО ВИДИМ КОНДЕНЗАТОР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 Колко е голяма амплитудата на тока ?</a:t>
            </a:r>
          </a:p>
          <a:p>
            <a:r>
              <a:rPr lang="bg-BG" dirty="0" smtClean="0"/>
              <a:t> Какво показва амперметъра?</a:t>
            </a:r>
          </a:p>
          <a:p>
            <a:r>
              <a:rPr lang="bg-BG" dirty="0" smtClean="0"/>
              <a:t> Как да го пресметнем математически?</a:t>
            </a:r>
          </a:p>
          <a:p>
            <a:r>
              <a:rPr lang="bg-BG" dirty="0" smtClean="0"/>
              <a:t> От какво зависи тока? </a:t>
            </a:r>
            <a:endParaRPr lang="bg-BG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429000"/>
            <a:ext cx="3209925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8001000" cy="487363"/>
          </a:xfrm>
        </p:spPr>
        <p:txBody>
          <a:bodyPr/>
          <a:lstStyle/>
          <a:p>
            <a:r>
              <a:rPr lang="bg-BG" sz="2400" dirty="0" smtClean="0"/>
              <a:t>РЕАКТИВНО СЪПРОТИВЛЕНИЕ НА КОНДЕНЗАТОР</a:t>
            </a:r>
            <a:endParaRPr lang="bg-BG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>
                <a:solidFill>
                  <a:srgbClr val="FF0000"/>
                </a:solidFill>
              </a:rPr>
              <a:t>Честотна зависимост</a:t>
            </a:r>
            <a:r>
              <a:rPr lang="bg-BG" sz="2400" dirty="0" smtClean="0"/>
              <a:t> на </a:t>
            </a:r>
            <a:r>
              <a:rPr lang="en-US" sz="2400" dirty="0" err="1" smtClean="0"/>
              <a:t>Xc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 = 0 =&gt; </a:t>
            </a:r>
            <a:r>
              <a:rPr lang="en-US" sz="2400" dirty="0" err="1" smtClean="0"/>
              <a:t>Xc</a:t>
            </a:r>
            <a:r>
              <a:rPr lang="en-US" sz="2400" dirty="0" smtClean="0"/>
              <a:t> =∞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 = ∞ =&gt; </a:t>
            </a:r>
            <a:r>
              <a:rPr lang="en-US" sz="2400" dirty="0" err="1" smtClean="0"/>
              <a:t>Xc</a:t>
            </a:r>
            <a:r>
              <a:rPr lang="en-US" sz="2400" dirty="0" smtClean="0"/>
              <a:t> = 0</a:t>
            </a:r>
          </a:p>
          <a:p>
            <a:r>
              <a:rPr lang="bg-BG" sz="2400" dirty="0" smtClean="0"/>
              <a:t>Зависи от капацитета </a:t>
            </a:r>
            <a:r>
              <a:rPr lang="en-US" sz="2400" b="1" dirty="0" smtClean="0"/>
              <a:t>C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581400"/>
            <a:ext cx="4207716" cy="2057400"/>
          </a:xfrm>
          <a:prstGeom prst="rect">
            <a:avLst/>
          </a:prstGeom>
        </p:spPr>
      </p:pic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657600"/>
            <a:ext cx="2514600" cy="2023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ЕЛЕКТРОМАГНЕТИЗЪМ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Магнитно поле – къде и кога има магнитно поле?</a:t>
            </a:r>
          </a:p>
          <a:p>
            <a:endParaRPr lang="bg-BG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19400"/>
            <a:ext cx="3161894" cy="2209800"/>
          </a:xfrm>
          <a:prstGeom prst="rect">
            <a:avLst/>
          </a:prstGeom>
        </p:spPr>
      </p:pic>
      <p:pic>
        <p:nvPicPr>
          <p:cNvPr id="6" name="Picture 5" descr="2000px-Manoderecha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2735504"/>
            <a:ext cx="2895600" cy="2141296"/>
          </a:xfrm>
          <a:prstGeom prst="rect">
            <a:avLst/>
          </a:prstGeom>
        </p:spPr>
      </p:pic>
      <p:pic>
        <p:nvPicPr>
          <p:cNvPr id="8" name="Picture 7" descr="mearth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2598420"/>
            <a:ext cx="2743200" cy="2354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5955268"/>
            <a:ext cx="868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МАГНИТНО ПОЛЕ СЕ СЪЗДАВА ОТ </a:t>
            </a:r>
            <a:r>
              <a:rPr lang="bg-BG" b="1" u="sng" dirty="0" smtClean="0">
                <a:solidFill>
                  <a:srgbClr val="FF0000"/>
                </a:solidFill>
              </a:rPr>
              <a:t>ДВИЖЕЩИ СЕ </a:t>
            </a:r>
            <a:r>
              <a:rPr lang="bg-BG" dirty="0" smtClean="0"/>
              <a:t>ЕЛЕКТРИЧЕСКИ ЗАРЯДИ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БОБИНА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Пасивен електронен елемент</a:t>
            </a:r>
            <a:r>
              <a:rPr lang="en-US" sz="2000" dirty="0" smtClean="0"/>
              <a:t> </a:t>
            </a:r>
            <a:r>
              <a:rPr lang="bg-BG" sz="2000" dirty="0" smtClean="0"/>
              <a:t>с два извода</a:t>
            </a:r>
          </a:p>
          <a:p>
            <a:r>
              <a:rPr lang="bg-BG" sz="2000" dirty="0" smtClean="0"/>
              <a:t>Има който има свойството </a:t>
            </a:r>
            <a:r>
              <a:rPr lang="bg-BG" sz="2000" b="1" u="sng" dirty="0" smtClean="0">
                <a:solidFill>
                  <a:srgbClr val="FF0000"/>
                </a:solidFill>
              </a:rPr>
              <a:t>ИНДУКТИВНОСТ</a:t>
            </a:r>
            <a:r>
              <a:rPr lang="bg-BG" sz="2000" dirty="0" smtClean="0"/>
              <a:t>: способност да буферира електрическа енергия в енергия на магнитно поле.</a:t>
            </a:r>
          </a:p>
          <a:p>
            <a:r>
              <a:rPr lang="bg-BG" sz="2000" dirty="0" smtClean="0"/>
              <a:t>Основни параметри: индуктовност, качествен фактор...</a:t>
            </a:r>
            <a:endParaRPr lang="bg-BG" sz="2000" dirty="0"/>
          </a:p>
        </p:txBody>
      </p:sp>
      <p:pic>
        <p:nvPicPr>
          <p:cNvPr id="5" name="Picture 4" descr="inducto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3352800"/>
            <a:ext cx="4297893" cy="3034329"/>
          </a:xfrm>
          <a:prstGeom prst="rect">
            <a:avLst/>
          </a:prstGeom>
        </p:spPr>
      </p:pic>
      <p:pic>
        <p:nvPicPr>
          <p:cNvPr id="6" name="Picture 5" descr="bo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962400"/>
            <a:ext cx="3352800" cy="1722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ИНДУКТИВНОСТ НА БОБИНА</a:t>
            </a:r>
            <a:endParaRPr lang="bg-BG" dirty="0"/>
          </a:p>
        </p:txBody>
      </p:sp>
      <p:pic>
        <p:nvPicPr>
          <p:cNvPr id="4" name="Content Placeholder 3" descr="ind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4267200" cy="3252523"/>
          </a:xfrm>
        </p:spPr>
      </p:pic>
      <p:sp>
        <p:nvSpPr>
          <p:cNvPr id="5" name="TextBox 4"/>
          <p:cNvSpPr txBox="1"/>
          <p:nvPr/>
        </p:nvSpPr>
        <p:spPr>
          <a:xfrm>
            <a:off x="1066800" y="1447800"/>
            <a:ext cx="17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 - </a:t>
            </a:r>
            <a:r>
              <a:rPr lang="bg-BG" sz="2400" dirty="0" smtClean="0"/>
              <a:t>дължина</a:t>
            </a:r>
            <a:endParaRPr lang="bg-B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981200"/>
            <a:ext cx="331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bg-BG" sz="2400" dirty="0" smtClean="0"/>
              <a:t> – напречно сечение</a:t>
            </a:r>
            <a:endParaRPr lang="bg-B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4038600"/>
            <a:ext cx="2670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r>
              <a:rPr lang="bg-BG" sz="2400" dirty="0" smtClean="0"/>
              <a:t> – брой навивки</a:t>
            </a:r>
            <a:endParaRPr lang="bg-B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371600"/>
            <a:ext cx="26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μ</a:t>
            </a:r>
            <a:r>
              <a:rPr lang="en-US" sz="2400" baseline="-25000" dirty="0" err="1" smtClean="0"/>
              <a:t>r</a:t>
            </a:r>
            <a:r>
              <a:rPr lang="en-US" sz="2400" baseline="-25000" dirty="0" smtClean="0"/>
              <a:t> </a:t>
            </a:r>
            <a:r>
              <a:rPr lang="bg-BG" sz="2400" dirty="0" smtClean="0"/>
              <a:t>-феромагнетик</a:t>
            </a:r>
            <a:r>
              <a:rPr lang="en-US" sz="2400" baseline="-25000" dirty="0" smtClean="0"/>
              <a:t> </a:t>
            </a:r>
            <a:endParaRPr lang="bg-BG" sz="2400" baseline="-25000" dirty="0"/>
          </a:p>
        </p:txBody>
      </p:sp>
      <p:pic>
        <p:nvPicPr>
          <p:cNvPr id="9" name="Picture 8" descr="bo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724400"/>
            <a:ext cx="3863314" cy="15143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0" y="5486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ХЕНРИ</a:t>
            </a:r>
            <a:endParaRPr lang="bg-BG" b="1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735977" y="5792986"/>
            <a:ext cx="990600" cy="120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28600" y="6248400"/>
            <a:ext cx="3047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μ</a:t>
            </a:r>
            <a:r>
              <a:rPr lang="bg-BG" sz="2400" i="1" baseline="-25000" dirty="0" smtClean="0"/>
              <a:t>0</a:t>
            </a:r>
            <a:r>
              <a:rPr lang="en-US" sz="2400" i="1" baseline="-25000" dirty="0" smtClean="0"/>
              <a:t> </a:t>
            </a:r>
            <a:r>
              <a:rPr lang="bg-BG" sz="2400" i="1" dirty="0" smtClean="0"/>
              <a:t>= 12.56х10</a:t>
            </a:r>
            <a:r>
              <a:rPr lang="bg-BG" sz="2400" i="1" baseline="30000" dirty="0" smtClean="0"/>
              <a:t>-7</a:t>
            </a:r>
            <a:r>
              <a:rPr lang="bg-BG" sz="2400" i="1" dirty="0" smtClean="0"/>
              <a:t> </a:t>
            </a:r>
            <a:r>
              <a:rPr lang="en-US" sz="2400" i="1" dirty="0" smtClean="0"/>
              <a:t>H/m</a:t>
            </a:r>
            <a:r>
              <a:rPr lang="en-US" sz="2400" i="1" baseline="-25000" dirty="0" smtClean="0"/>
              <a:t> </a:t>
            </a:r>
            <a:endParaRPr lang="bg-BG" sz="2400" i="1" baseline="-25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43600" y="2590800"/>
          <a:ext cx="3048000" cy="393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447800"/>
              </a:tblGrid>
              <a:tr h="63304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Материал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μ</a:t>
                      </a:r>
                      <a:r>
                        <a:rPr lang="en-US" sz="1800" baseline="-25000" dirty="0" err="1" smtClean="0"/>
                        <a:t>r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Злато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0.99986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Вода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0.99991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Вакуум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Въздух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1.0000004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Алуминий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1.00002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Кобалт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250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Никел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600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Пермалой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100</a:t>
                      </a:r>
                      <a:r>
                        <a:rPr lang="bg-BG" baseline="0" dirty="0" smtClean="0"/>
                        <a:t> 000</a:t>
                      </a:r>
                      <a:endParaRPr lang="bg-BG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bg-BG" dirty="0" smtClean="0"/>
                        <a:t>Желязо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280</a:t>
                      </a:r>
                      <a:r>
                        <a:rPr lang="bg-BG" baseline="0" dirty="0" smtClean="0"/>
                        <a:t> 000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БОБИНА ПРИ ПОСТОЯНЕН ТОК</a:t>
            </a:r>
            <a:endParaRPr lang="bg-BG" dirty="0"/>
          </a:p>
        </p:txBody>
      </p:sp>
      <p:pic>
        <p:nvPicPr>
          <p:cNvPr id="5" name="Content Placeholder 4" descr="fdf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066800"/>
            <a:ext cx="6041376" cy="2895600"/>
          </a:xfrm>
        </p:spPr>
      </p:pic>
      <p:pic>
        <p:nvPicPr>
          <p:cNvPr id="6" name="Picture 5" descr="fd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733800"/>
            <a:ext cx="470058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БОБИНА ПРИ ПРОМЕНЛИВ ТОК</a:t>
            </a:r>
            <a:endParaRPr lang="bg-BG" dirty="0"/>
          </a:p>
        </p:txBody>
      </p:sp>
      <p:pic>
        <p:nvPicPr>
          <p:cNvPr id="5" name="Content Placeholder 4" descr="ssds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1"/>
            <a:ext cx="5653087" cy="2743200"/>
          </a:xfrm>
        </p:spPr>
      </p:pic>
      <p:pic>
        <p:nvPicPr>
          <p:cNvPr id="7" name="Picture 6" descr="acp9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86200"/>
            <a:ext cx="4997103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2057400"/>
            <a:ext cx="263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ТОКЪТ ИЗОСТАВА ОТ</a:t>
            </a:r>
          </a:p>
          <a:p>
            <a:r>
              <a:rPr lang="bg-BG" i="1" dirty="0" smtClean="0"/>
              <a:t> НАПРЕЖЕНИЕТО С</a:t>
            </a:r>
          </a:p>
          <a:p>
            <a:r>
              <a:rPr lang="bg-BG" i="1" dirty="0" smtClean="0"/>
              <a:t>90</a:t>
            </a:r>
            <a:r>
              <a:rPr lang="bg-BG" i="1" baseline="30000" dirty="0" smtClean="0"/>
              <a:t>о</a:t>
            </a:r>
            <a:r>
              <a:rPr lang="bg-BG" i="1" dirty="0" smtClean="0"/>
              <a:t> (</a:t>
            </a:r>
            <a:r>
              <a:rPr lang="el-GR" i="1" dirty="0" smtClean="0"/>
              <a:t>π</a:t>
            </a:r>
            <a:r>
              <a:rPr lang="bg-BG" i="1" dirty="0" smtClean="0"/>
              <a:t>/2)</a:t>
            </a:r>
            <a:endParaRPr lang="bg-BG" i="1" dirty="0"/>
          </a:p>
        </p:txBody>
      </p:sp>
      <p:pic>
        <p:nvPicPr>
          <p:cNvPr id="9" name="Picture 8" descr="ind61 (1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3581400"/>
            <a:ext cx="2424113" cy="3094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467600" cy="487363"/>
          </a:xfrm>
        </p:spPr>
        <p:txBody>
          <a:bodyPr/>
          <a:lstStyle/>
          <a:p>
            <a:r>
              <a:rPr lang="bg-BG" sz="2400" dirty="0" smtClean="0"/>
              <a:t>РЕАКТИВНО СЪПРОТИВЛЕНИЕ НА БОБИНА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FF0000"/>
                </a:solidFill>
              </a:rPr>
              <a:t>Честотна зависимост</a:t>
            </a:r>
            <a:r>
              <a:rPr lang="bg-BG" dirty="0" smtClean="0"/>
              <a:t> на </a:t>
            </a:r>
            <a:r>
              <a:rPr lang="en-US" dirty="0" smtClean="0"/>
              <a:t>X</a:t>
            </a:r>
            <a:r>
              <a:rPr lang="en-US" baseline="-25000" dirty="0" smtClean="0"/>
              <a:t>L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 = 0 =&gt; X</a:t>
            </a:r>
            <a:r>
              <a:rPr lang="en-US" baseline="-25000" dirty="0" smtClean="0"/>
              <a:t>L</a:t>
            </a:r>
            <a:r>
              <a:rPr lang="en-US" dirty="0" smtClean="0"/>
              <a:t> =∞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 = ∞ =&gt; X</a:t>
            </a:r>
            <a:r>
              <a:rPr lang="en-US" baseline="-25000" dirty="0" smtClean="0"/>
              <a:t>L</a:t>
            </a:r>
            <a:r>
              <a:rPr lang="en-US" dirty="0" smtClean="0"/>
              <a:t> = 0</a:t>
            </a:r>
          </a:p>
          <a:p>
            <a:r>
              <a:rPr lang="bg-BG" dirty="0" smtClean="0"/>
              <a:t>Зависи от индуктивността </a:t>
            </a:r>
            <a:r>
              <a:rPr lang="en-US" b="1" dirty="0" smtClean="0"/>
              <a:t>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8" name="Picture 7" descr="x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267200"/>
            <a:ext cx="4348860" cy="1439411"/>
          </a:xfrm>
          <a:prstGeom prst="rect">
            <a:avLst/>
          </a:prstGeom>
        </p:spPr>
      </p:pic>
      <p:pic>
        <p:nvPicPr>
          <p:cNvPr id="10" name="Picture 9" descr="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3733800"/>
            <a:ext cx="3407874" cy="239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НА БОБИНИ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Последователно(серийно) свързване:</a:t>
            </a:r>
            <a:endParaRPr lang="bg-BG" dirty="0"/>
          </a:p>
        </p:txBody>
      </p:sp>
      <p:pic>
        <p:nvPicPr>
          <p:cNvPr id="5" name="Picture 4" descr="fdf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7058597" cy="1704975"/>
          </a:xfrm>
          <a:prstGeom prst="rect">
            <a:avLst/>
          </a:prstGeom>
        </p:spPr>
      </p:pic>
      <p:pic>
        <p:nvPicPr>
          <p:cNvPr id="6" name="Picture 5" descr="fdf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3581400"/>
            <a:ext cx="4884822" cy="1600200"/>
          </a:xfrm>
          <a:prstGeom prst="rect">
            <a:avLst/>
          </a:prstGeom>
        </p:spPr>
      </p:pic>
      <p:pic>
        <p:nvPicPr>
          <p:cNvPr id="7" name="Picture 6" descr="fdf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5486400"/>
            <a:ext cx="5888181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 НА ПРОМЕНЛИВ ТОК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b="1" dirty="0" smtClean="0"/>
              <a:t>Захранващата мрежа </a:t>
            </a:r>
            <a:r>
              <a:rPr lang="bg-BG" sz="2400" dirty="0" smtClean="0"/>
              <a:t>– в бита и промишлеността.</a:t>
            </a:r>
          </a:p>
          <a:p>
            <a:pPr>
              <a:buNone/>
            </a:pPr>
            <a:r>
              <a:rPr lang="bg-BG" dirty="0" smtClean="0"/>
              <a:t>   </a:t>
            </a:r>
            <a:r>
              <a:rPr lang="bg-BG" sz="2400" i="1" u="sng" dirty="0" smtClean="0"/>
              <a:t>Защо?</a:t>
            </a:r>
            <a:r>
              <a:rPr lang="bg-BG" sz="2400" i="1" dirty="0" smtClean="0"/>
              <a:t> Генераторите в електроцентралите (АЕЦ, ТЕЦ, ВЕЦ...) произвеждат променлив ток -&gt; лесен за производство, лесен за пренос, малки загуби в електоразпределителната мрежа.</a:t>
            </a:r>
          </a:p>
          <a:p>
            <a:r>
              <a:rPr lang="bg-BG" sz="2400" b="1" dirty="0" smtClean="0"/>
              <a:t>Източници на електрически сигнали</a:t>
            </a:r>
            <a:r>
              <a:rPr lang="bg-BG" sz="2400" dirty="0" smtClean="0"/>
              <a:t>: микрофони, компютърни интерфейси, телевизия...</a:t>
            </a:r>
          </a:p>
          <a:p>
            <a:pPr>
              <a:buNone/>
            </a:pPr>
            <a:endParaRPr lang="bg-BG" dirty="0" smtClean="0"/>
          </a:p>
          <a:p>
            <a:endParaRPr lang="bg-BG" dirty="0"/>
          </a:p>
        </p:txBody>
      </p:sp>
      <p:pic>
        <p:nvPicPr>
          <p:cNvPr id="5" name="Picture 4" descr="PEO-microphon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5334000"/>
            <a:ext cx="1295400" cy="1295400"/>
          </a:xfrm>
          <a:prstGeom prst="rect">
            <a:avLst/>
          </a:prstGeom>
        </p:spPr>
      </p:pic>
      <p:pic>
        <p:nvPicPr>
          <p:cNvPr id="6" name="Picture 5" descr="usb-plug_318-47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410200"/>
            <a:ext cx="1295400" cy="12954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4724400"/>
            <a:ext cx="2133600" cy="2133600"/>
          </a:xfrm>
          <a:prstGeom prst="rect">
            <a:avLst/>
          </a:prstGeom>
        </p:spPr>
      </p:pic>
      <p:pic>
        <p:nvPicPr>
          <p:cNvPr id="8" name="Picture 7" descr="1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5029200"/>
            <a:ext cx="3048000" cy="1713875"/>
          </a:xfrm>
          <a:prstGeom prst="rect">
            <a:avLst/>
          </a:prstGeom>
        </p:spPr>
      </p:pic>
      <p:pic>
        <p:nvPicPr>
          <p:cNvPr id="9" name="Picture 8" descr="iStock_000003569291Mediu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72194" y="1066800"/>
            <a:ext cx="1919406" cy="1102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НА БОБИНИ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Успоредно(паралелно) свързване:</a:t>
            </a:r>
            <a:endParaRPr lang="bg-BG" dirty="0"/>
          </a:p>
        </p:txBody>
      </p:sp>
      <p:pic>
        <p:nvPicPr>
          <p:cNvPr id="5" name="Picture 4" descr="fdf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676400"/>
            <a:ext cx="3810000" cy="2328332"/>
          </a:xfrm>
          <a:prstGeom prst="rect">
            <a:avLst/>
          </a:prstGeom>
        </p:spPr>
      </p:pic>
      <p:pic>
        <p:nvPicPr>
          <p:cNvPr id="6" name="Picture 5" descr="fdf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810000"/>
            <a:ext cx="4724400" cy="1340255"/>
          </a:xfrm>
          <a:prstGeom prst="rect">
            <a:avLst/>
          </a:prstGeom>
        </p:spPr>
      </p:pic>
      <p:pic>
        <p:nvPicPr>
          <p:cNvPr id="7" name="Picture 6" descr="dfdf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5334000"/>
            <a:ext cx="3369468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36006" y="5867400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- само за две бобини</a:t>
            </a:r>
            <a:endParaRPr lang="bg-BG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426720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- общ случай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ВЗАИМНА ИНДУКТОВНОСТ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Прехвърляне на ел. енергия от една бобина към друга по безжичен начин.</a:t>
            </a:r>
          </a:p>
          <a:p>
            <a:r>
              <a:rPr lang="bg-BG" sz="2400" dirty="0" smtClean="0"/>
              <a:t>Магнитния поток на едната бобина създава </a:t>
            </a:r>
            <a:r>
              <a:rPr lang="bg-BG" sz="2400" u="sng" dirty="0" smtClean="0"/>
              <a:t>индуктирано</a:t>
            </a:r>
            <a:r>
              <a:rPr lang="bg-BG" sz="2400" dirty="0" smtClean="0"/>
              <a:t> електродвижещо напрежение във втората.</a:t>
            </a:r>
          </a:p>
          <a:p>
            <a:pPr>
              <a:buNone/>
            </a:pPr>
            <a:endParaRPr lang="bg-BG" sz="2400" dirty="0"/>
          </a:p>
        </p:txBody>
      </p:sp>
      <p:pic>
        <p:nvPicPr>
          <p:cNvPr id="6" name="Picture 5" descr="hf-kommunikationsprinz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0"/>
            <a:ext cx="4084328" cy="2124460"/>
          </a:xfrm>
          <a:prstGeom prst="rect">
            <a:avLst/>
          </a:prstGeom>
        </p:spPr>
      </p:pic>
      <p:pic>
        <p:nvPicPr>
          <p:cNvPr id="7" name="Picture 6" descr="Volvo-Wirel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3657600"/>
            <a:ext cx="4394093" cy="2090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БОБИНИ </a:t>
            </a:r>
            <a:r>
              <a:rPr lang="en-US" dirty="0" smtClean="0"/>
              <a:t>&amp;</a:t>
            </a:r>
            <a:r>
              <a:rPr lang="bg-BG" dirty="0" smtClean="0"/>
              <a:t> КОНДЕНЗАТОРИ</a:t>
            </a:r>
            <a:endParaRPr lang="bg-BG" dirty="0"/>
          </a:p>
        </p:txBody>
      </p:sp>
      <p:pic>
        <p:nvPicPr>
          <p:cNvPr id="5" name="Content Placeholder 4" descr="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219200"/>
            <a:ext cx="5257800" cy="1561905"/>
          </a:xfrm>
        </p:spPr>
      </p:pic>
      <p:pic>
        <p:nvPicPr>
          <p:cNvPr id="7" name="Picture 6" descr="product_11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2819400"/>
            <a:ext cx="37338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ТРАНСФОРМАТОР</a:t>
            </a:r>
            <a:endParaRPr lang="bg-BG" dirty="0"/>
          </a:p>
        </p:txBody>
      </p:sp>
      <p:pic>
        <p:nvPicPr>
          <p:cNvPr id="5" name="Content Placeholder 4" descr="763px-Transformer3d_col3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5162135" cy="3876675"/>
          </a:xfrm>
        </p:spPr>
      </p:pic>
      <p:pic>
        <p:nvPicPr>
          <p:cNvPr id="6" name="Picture 5" descr="dddd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800600"/>
            <a:ext cx="4877247" cy="1853657"/>
          </a:xfrm>
          <a:prstGeom prst="rect">
            <a:avLst/>
          </a:prstGeom>
        </p:spPr>
      </p:pic>
      <p:pic>
        <p:nvPicPr>
          <p:cNvPr id="7" name="Picture 6" descr="download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1219200"/>
            <a:ext cx="2209800" cy="1769601"/>
          </a:xfrm>
          <a:prstGeom prst="rect">
            <a:avLst/>
          </a:prstGeom>
        </p:spPr>
      </p:pic>
      <p:pic>
        <p:nvPicPr>
          <p:cNvPr id="8" name="Picture 7" descr="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124200"/>
            <a:ext cx="2514600" cy="2015871"/>
          </a:xfrm>
          <a:prstGeom prst="rect">
            <a:avLst/>
          </a:prstGeom>
        </p:spPr>
      </p:pic>
      <p:pic>
        <p:nvPicPr>
          <p:cNvPr id="9" name="Picture 8" descr="30v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5105400"/>
            <a:ext cx="1524000" cy="1524000"/>
          </a:xfrm>
          <a:prstGeom prst="rect">
            <a:avLst/>
          </a:prstGeom>
        </p:spPr>
      </p:pic>
      <p:pic>
        <p:nvPicPr>
          <p:cNvPr id="10" name="Picture 9" descr="8615_img_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6400" y="5257800"/>
            <a:ext cx="195942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487363"/>
          </a:xfrm>
        </p:spPr>
        <p:txBody>
          <a:bodyPr/>
          <a:lstStyle/>
          <a:p>
            <a:r>
              <a:rPr lang="bg-BG" sz="2600" dirty="0" smtClean="0"/>
              <a:t>МОЩНОСТ В ПРОМЕНЛИВОТОКОВИ ВЕРИГИ</a:t>
            </a:r>
            <a:endParaRPr lang="bg-BG" sz="2600" dirty="0"/>
          </a:p>
        </p:txBody>
      </p:sp>
      <p:pic>
        <p:nvPicPr>
          <p:cNvPr id="5" name="Content Placeholder 4" descr="vch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828800"/>
            <a:ext cx="6513656" cy="1652719"/>
          </a:xfrm>
        </p:spPr>
      </p:pic>
      <p:pic>
        <p:nvPicPr>
          <p:cNvPr id="7" name="Picture 6" descr="336a2d2d0f2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733800"/>
            <a:ext cx="4876800" cy="2630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МОЩНОСТ ПРЕЗ РЕЗИСТОР</a:t>
            </a:r>
            <a:endParaRPr lang="bg-BG" dirty="0"/>
          </a:p>
        </p:txBody>
      </p:sp>
      <p:pic>
        <p:nvPicPr>
          <p:cNvPr id="5" name="Content Placeholder 4" descr="acp29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371600"/>
            <a:ext cx="7796212" cy="4042481"/>
          </a:xfrm>
        </p:spPr>
      </p:pic>
      <p:pic>
        <p:nvPicPr>
          <p:cNvPr id="6" name="Content Placeholder 4" descr="vch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62200" y="5659271"/>
            <a:ext cx="4724400" cy="119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696200" cy="487363"/>
          </a:xfrm>
        </p:spPr>
        <p:txBody>
          <a:bodyPr/>
          <a:lstStyle/>
          <a:p>
            <a:r>
              <a:rPr lang="bg-BG" dirty="0" smtClean="0"/>
              <a:t>МОЩНОСТ ПРЕЗ РЕАКТИВЕН ЕЛЕМЕНТ</a:t>
            </a:r>
            <a:endParaRPr lang="bg-BG" dirty="0"/>
          </a:p>
        </p:txBody>
      </p:sp>
      <p:pic>
        <p:nvPicPr>
          <p:cNvPr id="5" name="Content Placeholder 4" descr="acp33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774108" cy="3405188"/>
          </a:xfrm>
        </p:spPr>
      </p:pic>
      <p:pic>
        <p:nvPicPr>
          <p:cNvPr id="6" name="Content Placeholder 4" descr="vch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09800" y="5257800"/>
            <a:ext cx="510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МОЩНОСТ ПРЕЗ СМЕСЕНА ВЕРИГА</a:t>
            </a:r>
            <a:endParaRPr lang="bg-BG" dirty="0"/>
          </a:p>
        </p:txBody>
      </p:sp>
      <p:pic>
        <p:nvPicPr>
          <p:cNvPr id="5" name="Content Placeholder 4" descr="acp3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3240" y="1371600"/>
            <a:ext cx="8346441" cy="4038600"/>
          </a:xfrm>
        </p:spPr>
      </p:pic>
      <p:pic>
        <p:nvPicPr>
          <p:cNvPr id="6" name="Content Placeholder 4" descr="vch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62200" y="5410200"/>
            <a:ext cx="510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Мощността зависи освен от големината на тока и напрежението, но и от </a:t>
            </a:r>
            <a:r>
              <a:rPr lang="bg-BG" sz="2000" u="sng" dirty="0" smtClean="0"/>
              <a:t>фазовата им разлика </a:t>
            </a:r>
            <a:r>
              <a:rPr lang="el-GR" sz="2000" b="1" dirty="0" smtClean="0">
                <a:solidFill>
                  <a:srgbClr val="FF0000"/>
                </a:solidFill>
              </a:rPr>
              <a:t>φ</a:t>
            </a:r>
            <a:r>
              <a:rPr lang="bg-BG" sz="2000" dirty="0" smtClean="0"/>
              <a:t>.</a:t>
            </a:r>
          </a:p>
          <a:p>
            <a:r>
              <a:rPr lang="bg-BG" sz="2000" b="1" u="sng" dirty="0" smtClean="0"/>
              <a:t>Активна мощност</a:t>
            </a:r>
            <a:r>
              <a:rPr lang="bg-BG" sz="2000" dirty="0" smtClean="0"/>
              <a:t>:</a:t>
            </a:r>
            <a:r>
              <a:rPr lang="en-US" sz="2000" dirty="0" smtClean="0"/>
              <a:t> - </a:t>
            </a:r>
            <a:r>
              <a:rPr lang="bg-BG" sz="2000" dirty="0" smtClean="0"/>
              <a:t>оползотворената мощност.</a:t>
            </a:r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r>
              <a:rPr lang="bg-BG" sz="2000" b="1" u="sng" dirty="0" smtClean="0"/>
              <a:t>Реактивна мощност</a:t>
            </a:r>
            <a:r>
              <a:rPr lang="bg-BG" sz="2000" dirty="0" smtClean="0"/>
              <a:t>: - мощността която се обменя между консуматора и източника (не се използва за полезна работа) - </a:t>
            </a:r>
            <a:r>
              <a:rPr lang="bg-BG" sz="2000" i="1" dirty="0" smtClean="0"/>
              <a:t>пружинира</a:t>
            </a:r>
            <a:r>
              <a:rPr lang="bg-BG" sz="2000" dirty="0" smtClean="0"/>
              <a:t>.</a:t>
            </a:r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r>
              <a:rPr lang="bg-BG" sz="2000" b="1" u="sng" dirty="0" smtClean="0"/>
              <a:t>Пълна мощност</a:t>
            </a:r>
            <a:r>
              <a:rPr lang="bg-BG" sz="2000" dirty="0" smtClean="0"/>
              <a:t>: </a:t>
            </a:r>
            <a:endParaRPr lang="en-US" sz="2000" dirty="0" smtClean="0"/>
          </a:p>
          <a:p>
            <a:endParaRPr lang="bg-BG" sz="2400" dirty="0" smtClean="0"/>
          </a:p>
        </p:txBody>
      </p:sp>
      <p:pic>
        <p:nvPicPr>
          <p:cNvPr id="5" name="Picture 4" descr="sss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362200"/>
            <a:ext cx="3967935" cy="949930"/>
          </a:xfrm>
          <a:prstGeom prst="rect">
            <a:avLst/>
          </a:prstGeom>
        </p:spPr>
      </p:pic>
      <p:pic>
        <p:nvPicPr>
          <p:cNvPr id="6" name="Picture 5" descr="ссссссссс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4419600"/>
            <a:ext cx="4925439" cy="1066800"/>
          </a:xfrm>
          <a:prstGeom prst="rect">
            <a:avLst/>
          </a:prstGeom>
        </p:spPr>
      </p:pic>
      <p:pic>
        <p:nvPicPr>
          <p:cNvPr id="7" name="Picture 6" descr="ссдсдсдс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5486400"/>
            <a:ext cx="3526048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0171" y="2945674"/>
            <a:ext cx="26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фактор на мощността</a:t>
            </a:r>
            <a:endParaRPr lang="bg-BG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267200" y="2971800"/>
            <a:ext cx="609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800600" y="2971800"/>
            <a:ext cx="1447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МОЩНОСТ В ПРОМЕНЛИВИ ВЕРИГИ</a:t>
            </a:r>
            <a:endParaRPr lang="bg-BG" dirty="0"/>
          </a:p>
        </p:txBody>
      </p:sp>
      <p:pic>
        <p:nvPicPr>
          <p:cNvPr id="5" name="Content Placeholder 4" descr="reactive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4419600" cy="3361626"/>
          </a:xfrm>
        </p:spPr>
      </p:pic>
      <p:pic>
        <p:nvPicPr>
          <p:cNvPr id="6" name="Picture 5" descr="ae-article-power-fac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8498" y="3429000"/>
            <a:ext cx="4945502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1752600"/>
            <a:ext cx="343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ЕЛЕКТРОМЕРИТЕ ОТЧИТАТ </a:t>
            </a:r>
          </a:p>
          <a:p>
            <a:r>
              <a:rPr lang="bg-BG" b="1" dirty="0" smtClean="0"/>
              <a:t>АКТИВНАТА МОЩНОСТ</a:t>
            </a:r>
            <a:endParaRPr lang="bg-B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" y="5314405"/>
            <a:ext cx="3878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РЕАКТИВНАТА</a:t>
            </a:r>
          </a:p>
          <a:p>
            <a:r>
              <a:rPr lang="bg-BG" b="1" dirty="0" smtClean="0"/>
              <a:t>МОЩНОСТ СЕ ПРОЯВЯВА</a:t>
            </a:r>
          </a:p>
          <a:p>
            <a:r>
              <a:rPr lang="bg-BG" b="1" dirty="0" smtClean="0"/>
              <a:t>В ЗАГУБИ В</a:t>
            </a:r>
          </a:p>
          <a:p>
            <a:r>
              <a:rPr lang="bg-BG" b="1" dirty="0" smtClean="0"/>
              <a:t> ЕЛЕКТРОПРЕНОСНАТА МРЕЖА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НАПРЕЖЕНИЕ И ПОСОКА НА ТОКА</a:t>
            </a:r>
            <a:endParaRPr lang="bg-BG" dirty="0"/>
          </a:p>
        </p:txBody>
      </p:sp>
      <p:pic>
        <p:nvPicPr>
          <p:cNvPr id="5" name="Content Placeholder 4" descr="f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066800"/>
            <a:ext cx="6934200" cy="2925628"/>
          </a:xfrm>
        </p:spPr>
      </p:pic>
      <p:pic>
        <p:nvPicPr>
          <p:cNvPr id="6" name="Picture 5" descr="fdfd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886200"/>
            <a:ext cx="7010400" cy="2782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1371600"/>
            <a:ext cx="28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положителни показания</a:t>
            </a:r>
            <a:endParaRPr lang="bg-BG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28377" y="3962400"/>
            <a:ext cx="28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отрицателни показания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ЕЛЕКТРИЧЕСКИ ФИЛТРИ</a:t>
            </a:r>
            <a:endParaRPr lang="bg-BG" dirty="0"/>
          </a:p>
        </p:txBody>
      </p:sp>
      <p:pic>
        <p:nvPicPr>
          <p:cNvPr id="5" name="Content Placeholder 4" descr="жфдфд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6134957" cy="2734057"/>
          </a:xfrm>
        </p:spPr>
      </p:pic>
      <p:pic>
        <p:nvPicPr>
          <p:cNvPr id="7" name="Picture 6" descr="сс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962400"/>
            <a:ext cx="3657600" cy="25786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2309" y="1169125"/>
            <a:ext cx="452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ФИЛТРИРА СИГНАЛИТЕ ПО ЧЕСТОТА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НИСКОЧЕСТОТЕН ФИЛТЪР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Нискочестотен филтър(</a:t>
            </a:r>
            <a:r>
              <a:rPr lang="en-US" dirty="0" smtClean="0"/>
              <a:t>Low-Pass Filter</a:t>
            </a:r>
            <a:r>
              <a:rPr lang="bg-BG" dirty="0" smtClean="0"/>
              <a:t>): пропуска ниските и спира високите честоти.</a:t>
            </a:r>
            <a:endParaRPr lang="en-US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дф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71800"/>
            <a:ext cx="4482540" cy="3161905"/>
          </a:xfrm>
          <a:prstGeom prst="rect">
            <a:avLst/>
          </a:prstGeom>
        </p:spPr>
      </p:pic>
      <p:pic>
        <p:nvPicPr>
          <p:cNvPr id="7" name="Picture 6" descr="lpf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38400"/>
            <a:ext cx="3581400" cy="4088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lp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5562600" cy="3307715"/>
          </a:xfrm>
        </p:spPr>
      </p:pic>
      <p:pic>
        <p:nvPicPr>
          <p:cNvPr id="6" name="Picture 5" descr="lpfr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4152780"/>
            <a:ext cx="5105400" cy="2705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7432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LC </a:t>
            </a:r>
            <a:r>
              <a:rPr lang="bg-BG" b="1" u="sng" dirty="0" smtClean="0"/>
              <a:t>филтър</a:t>
            </a:r>
            <a:endParaRPr lang="bg-BG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26946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RC </a:t>
            </a:r>
            <a:r>
              <a:rPr lang="bg-BG" b="1" u="sng" dirty="0" smtClean="0"/>
              <a:t>филтър</a:t>
            </a:r>
            <a:endParaRPr lang="bg-BG" b="1" u="sng" dirty="0"/>
          </a:p>
        </p:txBody>
      </p:sp>
      <p:pic>
        <p:nvPicPr>
          <p:cNvPr id="9" name="Picture 8" descr="fgr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5472" y="1828800"/>
            <a:ext cx="3548528" cy="1905000"/>
          </a:xfrm>
          <a:prstGeom prst="rect">
            <a:avLst/>
          </a:prstGeom>
        </p:spPr>
      </p:pic>
      <p:pic>
        <p:nvPicPr>
          <p:cNvPr id="10" name="Picture 9" descr="fgr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4464100"/>
            <a:ext cx="3505200" cy="2047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ВИСОКОЧЕСТОТЕН ФИЛТЪР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Високочестотен филтър(</a:t>
            </a:r>
            <a:r>
              <a:rPr lang="en-US" dirty="0" smtClean="0"/>
              <a:t>High-Pass Filter</a:t>
            </a:r>
            <a:r>
              <a:rPr lang="bg-BG" dirty="0" smtClean="0"/>
              <a:t>)</a:t>
            </a:r>
            <a:r>
              <a:rPr lang="en-US" dirty="0" smtClean="0"/>
              <a:t>: </a:t>
            </a:r>
            <a:r>
              <a:rPr lang="bg-BG" dirty="0" smtClean="0"/>
              <a:t>пропуска високите и спира ниските.</a:t>
            </a:r>
            <a:endParaRPr lang="bg-BG" dirty="0"/>
          </a:p>
        </p:txBody>
      </p:sp>
      <p:pic>
        <p:nvPicPr>
          <p:cNvPr id="5" name="Picture 4" descr="vch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124200"/>
            <a:ext cx="3514854" cy="2608965"/>
          </a:xfrm>
          <a:prstGeom prst="rect">
            <a:avLst/>
          </a:prstGeom>
        </p:spPr>
      </p:pic>
      <p:pic>
        <p:nvPicPr>
          <p:cNvPr id="7" name="Picture 6" descr="hpf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799" y="2590800"/>
            <a:ext cx="3139439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lp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102124"/>
            <a:ext cx="5562600" cy="3165076"/>
          </a:xfrm>
        </p:spPr>
      </p:pic>
      <p:pic>
        <p:nvPicPr>
          <p:cNvPr id="6" name="Picture 5" descr="lpfr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024" y="4076580"/>
            <a:ext cx="5075352" cy="2705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7432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LC </a:t>
            </a:r>
            <a:r>
              <a:rPr lang="bg-BG" b="1" u="sng" dirty="0" smtClean="0"/>
              <a:t>филтър</a:t>
            </a:r>
            <a:endParaRPr lang="bg-BG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26946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RC </a:t>
            </a:r>
            <a:r>
              <a:rPr lang="bg-BG" b="1" u="sng" dirty="0" smtClean="0"/>
              <a:t>филтър</a:t>
            </a:r>
            <a:endParaRPr lang="bg-BG" b="1" u="sng" dirty="0"/>
          </a:p>
        </p:txBody>
      </p:sp>
      <p:pic>
        <p:nvPicPr>
          <p:cNvPr id="9" name="Picture 8" descr="fgr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5472" y="1828800"/>
            <a:ext cx="3548528" cy="1905000"/>
          </a:xfrm>
          <a:prstGeom prst="rect">
            <a:avLst/>
          </a:prstGeom>
        </p:spPr>
      </p:pic>
      <p:pic>
        <p:nvPicPr>
          <p:cNvPr id="10" name="Picture 9" descr="fgr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4464100"/>
            <a:ext cx="3505200" cy="2047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ЛЕНТОВ ФИЛТЪР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Лентов филтър(</a:t>
            </a:r>
            <a:r>
              <a:rPr lang="en-US" dirty="0" err="1" smtClean="0"/>
              <a:t>Bandpass</a:t>
            </a:r>
            <a:r>
              <a:rPr lang="en-US" dirty="0" smtClean="0"/>
              <a:t> filter</a:t>
            </a:r>
            <a:r>
              <a:rPr lang="bg-BG" dirty="0" smtClean="0"/>
              <a:t>)</a:t>
            </a:r>
            <a:r>
              <a:rPr lang="en-US" dirty="0" smtClean="0"/>
              <a:t>: </a:t>
            </a:r>
            <a:r>
              <a:rPr lang="bg-BG" dirty="0" smtClean="0"/>
              <a:t>проуска честотите от </a:t>
            </a:r>
            <a:r>
              <a:rPr lang="en-US" dirty="0" smtClean="0"/>
              <a:t>f</a:t>
            </a:r>
            <a:r>
              <a:rPr lang="bg-BG" baseline="-25000" dirty="0" smtClean="0"/>
              <a:t>ГР1. </a:t>
            </a:r>
            <a:r>
              <a:rPr lang="bg-BG" dirty="0" smtClean="0"/>
              <a:t>до </a:t>
            </a:r>
            <a:r>
              <a:rPr lang="en-US" dirty="0" smtClean="0"/>
              <a:t>f</a:t>
            </a:r>
            <a:r>
              <a:rPr lang="bg-BG" baseline="-25000" dirty="0" smtClean="0"/>
              <a:t>ГР2. </a:t>
            </a:r>
            <a:r>
              <a:rPr lang="bg-BG" dirty="0" smtClean="0"/>
              <a:t>и не пропуска всички останали.</a:t>
            </a:r>
          </a:p>
          <a:p>
            <a:endParaRPr lang="bg-BG" dirty="0"/>
          </a:p>
        </p:txBody>
      </p:sp>
      <p:pic>
        <p:nvPicPr>
          <p:cNvPr id="5" name="Picture 4" descr="гфрг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284" y="3200400"/>
            <a:ext cx="3481516" cy="2831124"/>
          </a:xfrm>
          <a:prstGeom prst="rect">
            <a:avLst/>
          </a:prstGeom>
        </p:spPr>
      </p:pic>
      <p:pic>
        <p:nvPicPr>
          <p:cNvPr id="6" name="Picture 5" descr="bpf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743200"/>
            <a:ext cx="3205302" cy="3742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3" descr="лоддф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60439"/>
            <a:ext cx="6573191" cy="248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bpf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9698" y="2362200"/>
            <a:ext cx="2824302" cy="329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510540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bg-BG" sz="2400" b="1" baseline="-25000" dirty="0" smtClean="0">
                <a:solidFill>
                  <a:srgbClr val="FF0000"/>
                </a:solidFill>
              </a:rPr>
              <a:t>ГР2</a:t>
            </a:r>
            <a:endParaRPr lang="bg-BG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10540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bg-BG" sz="2400" b="1" baseline="-25000" dirty="0" smtClean="0">
                <a:solidFill>
                  <a:srgbClr val="FF0000"/>
                </a:solidFill>
              </a:rPr>
              <a:t>ГР1</a:t>
            </a:r>
            <a:endParaRPr lang="bg-BG" sz="24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РЕЖЕКТОРЕН ФИЛТЪР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Рефекторен филтър(</a:t>
            </a:r>
            <a:r>
              <a:rPr lang="en-US" dirty="0" err="1" smtClean="0"/>
              <a:t>Bandstop</a:t>
            </a:r>
            <a:r>
              <a:rPr lang="en-US" dirty="0" smtClean="0"/>
              <a:t> filter</a:t>
            </a:r>
            <a:r>
              <a:rPr lang="bg-BG" dirty="0" smtClean="0"/>
              <a:t>)</a:t>
            </a:r>
            <a:r>
              <a:rPr lang="en-US" dirty="0" smtClean="0"/>
              <a:t>: </a:t>
            </a:r>
            <a:r>
              <a:rPr lang="bg-BG" dirty="0" smtClean="0"/>
              <a:t>спира честотите от </a:t>
            </a:r>
            <a:r>
              <a:rPr lang="en-US" dirty="0" smtClean="0"/>
              <a:t>f</a:t>
            </a:r>
            <a:r>
              <a:rPr lang="bg-BG" baseline="-25000" dirty="0" smtClean="0"/>
              <a:t>ГР1. </a:t>
            </a:r>
            <a:r>
              <a:rPr lang="bg-BG" dirty="0" smtClean="0"/>
              <a:t>до </a:t>
            </a:r>
            <a:r>
              <a:rPr lang="en-US" dirty="0" smtClean="0"/>
              <a:t>f</a:t>
            </a:r>
            <a:r>
              <a:rPr lang="bg-BG" baseline="-25000" dirty="0" smtClean="0"/>
              <a:t>ГР2. </a:t>
            </a:r>
            <a:r>
              <a:rPr lang="bg-BG" dirty="0" smtClean="0"/>
              <a:t>и не пропуска всички останали.</a:t>
            </a:r>
            <a:endParaRPr lang="bg-BG" dirty="0"/>
          </a:p>
        </p:txBody>
      </p:sp>
      <p:pic>
        <p:nvPicPr>
          <p:cNvPr id="5" name="Picture 4" descr="bp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2743200"/>
            <a:ext cx="3505200" cy="3675806"/>
          </a:xfrm>
          <a:prstGeom prst="rect">
            <a:avLst/>
          </a:prstGeom>
        </p:spPr>
      </p:pic>
      <p:pic>
        <p:nvPicPr>
          <p:cNvPr id="6" name="Picture 5" descr="ps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971800"/>
            <a:ext cx="3727663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6" name="Content Placeholder 5" descr="bsf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6368313" cy="4400745"/>
          </a:xfrm>
        </p:spPr>
      </p:pic>
      <p:pic>
        <p:nvPicPr>
          <p:cNvPr id="7" name="Picture 6" descr="bpf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09800"/>
            <a:ext cx="3505200" cy="36758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114300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bg-BG" sz="2400" b="1" baseline="-25000" dirty="0" smtClean="0">
                <a:solidFill>
                  <a:srgbClr val="FF0000"/>
                </a:solidFill>
              </a:rPr>
              <a:t>ГР1</a:t>
            </a:r>
            <a:endParaRPr lang="bg-BG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579120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bg-BG" sz="2400" b="1" baseline="-25000" dirty="0" smtClean="0">
                <a:solidFill>
                  <a:srgbClr val="FF0000"/>
                </a:solidFill>
              </a:rPr>
              <a:t>ГР2</a:t>
            </a:r>
            <a:endParaRPr lang="bg-BG" sz="24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pic>
        <p:nvPicPr>
          <p:cNvPr id="4" name="Content Placeholder 3" descr="лоддфд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8308732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400" dirty="0" smtClean="0"/>
              <a:t>КАК ДА СИ НАПРАВИМ ПРОМЕНЛИВ ТОК</a:t>
            </a:r>
            <a:endParaRPr lang="bg-BG" sz="2400" dirty="0"/>
          </a:p>
        </p:txBody>
      </p:sp>
      <p:pic>
        <p:nvPicPr>
          <p:cNvPr id="5" name="Content Placeholder 4" descr="fdfdf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059" y="2209800"/>
            <a:ext cx="9050941" cy="31678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pic>
        <p:nvPicPr>
          <p:cNvPr id="4" name="Content Placeholder 3" descr="687255981_9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895600"/>
            <a:ext cx="6320844" cy="3739833"/>
          </a:xfrm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822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P</a:t>
            </a:r>
            <a:r>
              <a:rPr lang="en-US" sz="2400" i="1" dirty="0" smtClean="0"/>
              <a:t>ower </a:t>
            </a:r>
            <a:r>
              <a:rPr lang="en-US" sz="2400" b="1" i="1" dirty="0" smtClean="0"/>
              <a:t>L</a:t>
            </a:r>
            <a:r>
              <a:rPr lang="en-US" sz="2400" i="1" dirty="0" smtClean="0"/>
              <a:t>ine </a:t>
            </a:r>
            <a:r>
              <a:rPr lang="en-US" sz="2400" b="1" i="1" dirty="0" smtClean="0"/>
              <a:t>C</a:t>
            </a:r>
            <a:r>
              <a:rPr lang="en-US" sz="2400" i="1" dirty="0" smtClean="0"/>
              <a:t>ommunication </a:t>
            </a:r>
            <a:r>
              <a:rPr lang="en-US" i="1" dirty="0" smtClean="0"/>
              <a:t>– </a:t>
            </a:r>
            <a:r>
              <a:rPr lang="bg-BG" i="1" dirty="0" smtClean="0"/>
              <a:t>интернет по захранващата мрежа.</a:t>
            </a:r>
            <a:endParaRPr lang="bg-BG" i="1" dirty="0"/>
          </a:p>
        </p:txBody>
      </p:sp>
      <p:pic>
        <p:nvPicPr>
          <p:cNvPr id="6" name="Picture 5" descr="New-200Mbps-Wireless-Home-plug-PLC-modem-PLC-Power-Line-Communication-powerline-adapter-for-Adsl-mod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676400"/>
            <a:ext cx="2628900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2133600"/>
            <a:ext cx="362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u="sng" dirty="0" smtClean="0"/>
              <a:t>Проблем ? – Решение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bg-BG" dirty="0" smtClean="0"/>
              <a:t>ШИМ филтър</a:t>
            </a:r>
            <a:endParaRPr lang="bg-BG" dirty="0"/>
          </a:p>
        </p:txBody>
      </p:sp>
      <p:pic>
        <p:nvPicPr>
          <p:cNvPr id="5" name="Content Placeholder 4" descr="dimmer-circuit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533400" y="1066800"/>
            <a:ext cx="3518696" cy="3505200"/>
          </a:xfrm>
        </p:spPr>
      </p:pic>
      <p:pic>
        <p:nvPicPr>
          <p:cNvPr id="6" name="Picture 5" descr="pw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0"/>
            <a:ext cx="4384110" cy="4800600"/>
          </a:xfrm>
          <a:prstGeom prst="rect">
            <a:avLst/>
          </a:prstGeom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495800"/>
            <a:ext cx="3714750" cy="2054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844800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bg-BG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Благодаря за вниманието</a:t>
            </a:r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</a:t>
            </a:r>
            <a:endParaRPr lang="bg-BG" dirty="0"/>
          </a:p>
        </p:txBody>
      </p:sp>
      <p:pic>
        <p:nvPicPr>
          <p:cNvPr id="5" name="Content Placeholder 4" descr="re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3866732"/>
            <a:ext cx="7821117" cy="2991268"/>
          </a:xfrm>
        </p:spPr>
      </p:pic>
      <p:pic>
        <p:nvPicPr>
          <p:cNvPr id="6" name="Picture 5" descr="trt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143000"/>
            <a:ext cx="7525624" cy="2771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solidFill>
                  <a:srgbClr val="FFC000"/>
                </a:solidFill>
              </a:rPr>
              <a:t>1.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9530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solidFill>
                  <a:srgbClr val="FFC000"/>
                </a:solidFill>
              </a:rPr>
              <a:t>2.</a:t>
            </a:r>
            <a:endParaRPr lang="bg-BG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ВРЕМЕДИАГРАМА</a:t>
            </a:r>
            <a:endParaRPr lang="bg-BG" dirty="0"/>
          </a:p>
        </p:txBody>
      </p:sp>
      <p:pic>
        <p:nvPicPr>
          <p:cNvPr id="5" name="Content Placeholder 4" descr="dsdd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067283" cy="4548455"/>
          </a:xfrm>
        </p:spPr>
      </p:pic>
      <p:pic>
        <p:nvPicPr>
          <p:cNvPr id="7" name="Picture 6" descr="sw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219200"/>
            <a:ext cx="1462303" cy="1172559"/>
          </a:xfrm>
          <a:prstGeom prst="rect">
            <a:avLst/>
          </a:prstGeom>
        </p:spPr>
      </p:pic>
      <p:pic>
        <p:nvPicPr>
          <p:cNvPr id="8" name="Picture 7" descr="sw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1219200"/>
            <a:ext cx="1486097" cy="1225026"/>
          </a:xfrm>
          <a:prstGeom prst="rect">
            <a:avLst/>
          </a:prstGeom>
        </p:spPr>
      </p:pic>
      <p:pic>
        <p:nvPicPr>
          <p:cNvPr id="9" name="Picture 8" descr="sw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1219200"/>
            <a:ext cx="1462303" cy="1172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 НА НАПРЕЖЕНИЕТО/ТОКА</a:t>
            </a:r>
            <a:endParaRPr lang="bg-BG" dirty="0"/>
          </a:p>
        </p:txBody>
      </p:sp>
      <p:pic>
        <p:nvPicPr>
          <p:cNvPr id="5" name="Content Placeholder 4" descr="sw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036" y="1295400"/>
            <a:ext cx="8952764" cy="50913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7g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</TotalTime>
  <Words>1070</Words>
  <Application>Microsoft Office PowerPoint</Application>
  <PresentationFormat>On-screen Show (4:3)</PresentationFormat>
  <Paragraphs>235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cdb2004117gl</vt:lpstr>
      <vt:lpstr>  ОСНОВИ НА ЕЛЕКТРОНИКАТА </vt:lpstr>
      <vt:lpstr>ЗА КАКВО ЩЕ СИ ГОВОРИМ</vt:lpstr>
      <vt:lpstr>КАКВО Е ПОСТОЯНЕН И ПРОМЕНЛИВ ТОК</vt:lpstr>
      <vt:lpstr>ИЗТОЧНИЦИ НА ПРОМЕНЛИВ ТОК</vt:lpstr>
      <vt:lpstr>НАПРЕЖЕНИЕ И ПОСОКА НА ТОКА</vt:lpstr>
      <vt:lpstr>КАК ДА СИ НАПРАВИМ ПРОМЕНЛИВ ТОК</vt:lpstr>
      <vt:lpstr>КАК</vt:lpstr>
      <vt:lpstr>ВРЕМЕДИАГРАМА</vt:lpstr>
      <vt:lpstr>ФОРМА НА НАПРЕЖЕНИЕТО/ТОКА</vt:lpstr>
      <vt:lpstr>СИНУСОИДАЛНА ФОРМА</vt:lpstr>
      <vt:lpstr>ПАРАМЕТРИ - АМПЛИТУДА</vt:lpstr>
      <vt:lpstr>ПАРАМЕТРИ – ПЕРИОД / ЧЕСТОТА</vt:lpstr>
      <vt:lpstr>НАЧАЛНА ФАЗА</vt:lpstr>
      <vt:lpstr>МАТЕМАТИЧЕСКО ОПИСАНИЕ</vt:lpstr>
      <vt:lpstr>СИНУСОИДАЛНО НАПРЕЖЕНИЕ ВЪРХУ РЕЗИСТОР</vt:lpstr>
      <vt:lpstr>ОЦЕНКА НА ПРОМЕНЛИВИ ВЕЛИЧИНИ</vt:lpstr>
      <vt:lpstr>ОЦЕНКА НА ПРОМЕНЛИВИ ВЕЛИЧИНИ</vt:lpstr>
      <vt:lpstr>ОЦЕНКА НА ПРОМЕНЛИВИ ВЕЛИЧИНИ</vt:lpstr>
      <vt:lpstr>ОСЦИЛОСКОП</vt:lpstr>
      <vt:lpstr>ОСЦИЛОСКОП </vt:lpstr>
      <vt:lpstr>ОСЦИЛОСКОП – ОСНОВНИ КОНТРОЛИ</vt:lpstr>
      <vt:lpstr>PC – BASED OSCILLOSOPE</vt:lpstr>
      <vt:lpstr>КОНДЕНЗАТОР</vt:lpstr>
      <vt:lpstr>ЕЛЕКТРИЧЕСКИ КАПАЦИТЕТ </vt:lpstr>
      <vt:lpstr>КОНСТРУКЦИЯ НА КОНДЕНЗАТОР</vt:lpstr>
      <vt:lpstr>PowerPoint Presentation</vt:lpstr>
      <vt:lpstr>КОНДЕНЗАТОР ПРИ ПОСТОЯНЕН ТОК</vt:lpstr>
      <vt:lpstr>КОНДЕНЗАТОР ПРИ ПРОМЕНЛИВ ТОК</vt:lpstr>
      <vt:lpstr>СВЪРЗВАНЕ НА КОНДЕНЗАТОРИ</vt:lpstr>
      <vt:lpstr>СВЪРЗВАНЕ НА КОНДЕНЗАТОРИ</vt:lpstr>
      <vt:lpstr>КАКВО ДА ПРАВИМ КАТО ВИДИМ КОНДЕНЗАТОР</vt:lpstr>
      <vt:lpstr>РЕАКТИВНО СЪПРОТИВЛЕНИЕ НА КОНДЕНЗАТОР</vt:lpstr>
      <vt:lpstr>ЕЛЕКТРОМАГНЕТИЗЪМ</vt:lpstr>
      <vt:lpstr>БОБИНА</vt:lpstr>
      <vt:lpstr>ИНДУКТИВНОСТ НА БОБИНА</vt:lpstr>
      <vt:lpstr>БОБИНА ПРИ ПОСТОЯНЕН ТОК</vt:lpstr>
      <vt:lpstr>БОБИНА ПРИ ПРОМЕНЛИВ ТОК</vt:lpstr>
      <vt:lpstr>РЕАКТИВНО СЪПРОТИВЛЕНИЕ НА БОБИНА</vt:lpstr>
      <vt:lpstr>СВЪРЗВАНЕ НА БОБИНИ</vt:lpstr>
      <vt:lpstr>СВЪРЗВАНЕ НА БОБИНИ</vt:lpstr>
      <vt:lpstr>ВЗАИМНА ИНДУКТОВНОСТ</vt:lpstr>
      <vt:lpstr>БОБИНИ &amp; КОНДЕНЗАТОРИ</vt:lpstr>
      <vt:lpstr>ТРАНСФОРМАТОР</vt:lpstr>
      <vt:lpstr>МОЩНОСТ В ПРОМЕНЛИВОТОКОВИ ВЕРИГИ</vt:lpstr>
      <vt:lpstr>МОЩНОСТ ПРЕЗ РЕЗИСТОР</vt:lpstr>
      <vt:lpstr>МОЩНОСТ ПРЕЗ РЕАКТИВЕН ЕЛЕМЕНТ</vt:lpstr>
      <vt:lpstr>МОЩНОСТ ПРЕЗ СМЕСЕНА ВЕРИГА</vt:lpstr>
      <vt:lpstr>ИЗВОД</vt:lpstr>
      <vt:lpstr>МОЩНОСТ В ПРОМЕНЛИВИ ВЕРИГИ</vt:lpstr>
      <vt:lpstr>ЕЛЕКТРИЧЕСКИ ФИЛТРИ</vt:lpstr>
      <vt:lpstr>НИСКОЧЕСТОТЕН ФИЛТЪР</vt:lpstr>
      <vt:lpstr>РЕАЛИЗАЦИЯ</vt:lpstr>
      <vt:lpstr>ВИСОКОЧЕСТОТЕН ФИЛТЪР</vt:lpstr>
      <vt:lpstr>РЕАЛИЗАЦИЯ</vt:lpstr>
      <vt:lpstr>ЛЕНТОВ ФИЛТЪР</vt:lpstr>
      <vt:lpstr>РЕАЛИЗАЦИЯ</vt:lpstr>
      <vt:lpstr>РЕЖЕКТОРЕН ФИЛТЪР</vt:lpstr>
      <vt:lpstr>РЕАЛИЗАЦИЯ</vt:lpstr>
      <vt:lpstr>ПРИМЕР</vt:lpstr>
      <vt:lpstr>ПРИМЕР</vt:lpstr>
      <vt:lpstr>Arduino ШИМ филтър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ЕЛЕКТРОНИКАТА</dc:title>
  <dc:creator>Vencislav</dc:creator>
  <cp:lastModifiedBy>Vencislav Nachev</cp:lastModifiedBy>
  <cp:revision>480</cp:revision>
  <dcterms:created xsi:type="dcterms:W3CDTF">2016-07-07T21:55:41Z</dcterms:created>
  <dcterms:modified xsi:type="dcterms:W3CDTF">2018-09-14T07:50:32Z</dcterms:modified>
</cp:coreProperties>
</file>