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6" r:id="rId23"/>
    <p:sldId id="394" r:id="rId24"/>
    <p:sldId id="395" r:id="rId25"/>
    <p:sldId id="397" r:id="rId26"/>
    <p:sldId id="398" r:id="rId27"/>
    <p:sldId id="399" r:id="rId28"/>
    <p:sldId id="400" r:id="rId29"/>
    <p:sldId id="401" r:id="rId30"/>
    <p:sldId id="437" r:id="rId31"/>
    <p:sldId id="402" r:id="rId32"/>
    <p:sldId id="403" r:id="rId33"/>
    <p:sldId id="439" r:id="rId34"/>
    <p:sldId id="404" r:id="rId35"/>
    <p:sldId id="405" r:id="rId36"/>
    <p:sldId id="406" r:id="rId37"/>
    <p:sldId id="407" r:id="rId38"/>
    <p:sldId id="409" r:id="rId39"/>
    <p:sldId id="408" r:id="rId40"/>
    <p:sldId id="410" r:id="rId41"/>
    <p:sldId id="411" r:id="rId42"/>
    <p:sldId id="412" r:id="rId43"/>
    <p:sldId id="413" r:id="rId44"/>
    <p:sldId id="415" r:id="rId45"/>
    <p:sldId id="414" r:id="rId46"/>
    <p:sldId id="420" r:id="rId47"/>
    <p:sldId id="418" r:id="rId48"/>
    <p:sldId id="416" r:id="rId49"/>
    <p:sldId id="436" r:id="rId50"/>
    <p:sldId id="419" r:id="rId51"/>
    <p:sldId id="421" r:id="rId52"/>
    <p:sldId id="417" r:id="rId53"/>
    <p:sldId id="424" r:id="rId54"/>
    <p:sldId id="425" r:id="rId55"/>
    <p:sldId id="422" r:id="rId56"/>
    <p:sldId id="423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40" r:id="rId67"/>
    <p:sldId id="441" r:id="rId68"/>
    <p:sldId id="438" r:id="rId69"/>
    <p:sldId id="435" r:id="rId70"/>
    <p:sldId id="275" r:id="rId71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94714" autoAdjust="0"/>
  </p:normalViewPr>
  <p:slideViewPr>
    <p:cSldViewPr>
      <p:cViewPr>
        <p:scale>
          <a:sx n="48" d="100"/>
          <a:sy n="48" d="100"/>
        </p:scale>
        <p:origin x="-99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ACD91F-5997-4DDA-AE88-9EE1FC531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3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708F-D443-4517-8379-E3049206E7B2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02B2-E854-4F15-BCF5-28FB3E0E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02B2-E854-4F15-BCF5-28FB3E0EEF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02B2-E854-4F15-BCF5-28FB3E0EEF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850FB-1BC1-4CDA-A69D-F94AF183B5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A3916-A98B-44CD-BCCD-F3710FFE0B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180396C-91E7-4C47-B93E-23A3EC858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326A1-E322-4840-B7EC-20E645CC1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EED1E2-6DAF-4B02-8064-93A63A18E0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A17436-D98A-49E0-8542-EEC0DC5AF6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3C410-BB26-45E4-9D5F-9536593AA3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19B5-8073-4130-ABC6-5F657E5EAB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FA24A7-A904-4396-9E2A-B9DDD54B7B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51DD4-8341-482E-BFF2-900437B19B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59425-1D11-490D-969D-4EA761F978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D5E265-9B33-4A88-AA0F-C0DD5523A5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hyperlink" Target="https://www.youtube.com/watch?v=xISG4nGTQYE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0"/>
            <a:ext cx="6629400" cy="10128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bg-BG" dirty="0" smtClean="0"/>
              <a:t>ОСНОВИ НА ЕЛЕКТРОНИКАТА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3276600"/>
            <a:ext cx="7239000" cy="381000"/>
          </a:xfrm>
        </p:spPr>
        <p:txBody>
          <a:bodyPr/>
          <a:lstStyle/>
          <a:p>
            <a:r>
              <a:rPr lang="bg-BG" dirty="0" smtClean="0"/>
              <a:t>ЛЕКЦИЯ №6</a:t>
            </a:r>
            <a:r>
              <a:rPr lang="en-US" dirty="0" smtClean="0"/>
              <a:t> </a:t>
            </a:r>
            <a:r>
              <a:rPr lang="bg-BG" dirty="0" smtClean="0"/>
              <a:t>ЦИФРОВА ЕЛЕКТРОНИКА – ЧАСТ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0" y="4343400"/>
            <a:ext cx="2448820" cy="223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5676" y="3810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latin typeface="Arial Black" pitchFamily="34" charset="0"/>
              </a:rPr>
              <a:t>ВЕНЦИСЛАВ НАЧЕВ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ЦИФРОВ И АНАЛОГОВ СИГНАЛ</a:t>
            </a:r>
            <a:endParaRPr lang="bg-BG" dirty="0"/>
          </a:p>
        </p:txBody>
      </p:sp>
      <p:pic>
        <p:nvPicPr>
          <p:cNvPr id="5" name="Content Placeholder 4" descr="A_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447800"/>
            <a:ext cx="6762750" cy="5072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620000" cy="487363"/>
          </a:xfrm>
        </p:spPr>
        <p:txBody>
          <a:bodyPr/>
          <a:lstStyle/>
          <a:p>
            <a:r>
              <a:rPr lang="bg-BG" dirty="0" smtClean="0"/>
              <a:t>АНАЛОГОВА И ЦИФРОВА ЕЛЕКТРОНИКА</a:t>
            </a:r>
            <a:endParaRPr lang="bg-BG" dirty="0"/>
          </a:p>
        </p:txBody>
      </p:sp>
      <p:pic>
        <p:nvPicPr>
          <p:cNvPr id="4" name="Content Placeholder 3" descr="mp3Demo_light_blu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514600"/>
            <a:ext cx="8636000" cy="2590800"/>
          </a:xfrm>
        </p:spPr>
      </p:pic>
      <p:sp>
        <p:nvSpPr>
          <p:cNvPr id="7" name="TextBox 6"/>
          <p:cNvSpPr txBox="1"/>
          <p:nvPr/>
        </p:nvSpPr>
        <p:spPr>
          <a:xfrm>
            <a:off x="1447800" y="1295400"/>
            <a:ext cx="276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АНАЛОГОВО-ЦИФРОВ </a:t>
            </a:r>
          </a:p>
          <a:p>
            <a:r>
              <a:rPr lang="bg-BG" i="1" dirty="0" smtClean="0"/>
              <a:t>ПРЕОБРАЗУВАТЕЛ</a:t>
            </a:r>
            <a:endParaRPr lang="bg-BG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906869"/>
            <a:ext cx="276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ЦИФРОВО-АНАЛОГОВ </a:t>
            </a:r>
          </a:p>
          <a:p>
            <a:r>
              <a:rPr lang="bg-BG" i="1" dirty="0" smtClean="0"/>
              <a:t>ПРЕОБРАЗУВАТЕЛ</a:t>
            </a:r>
            <a:endParaRPr lang="bg-BG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47354" y="5416732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АНАЛОГОВИ </a:t>
            </a:r>
          </a:p>
          <a:p>
            <a:r>
              <a:rPr lang="bg-BG" i="1" dirty="0" smtClean="0"/>
              <a:t>СИГНАЛИ</a:t>
            </a:r>
            <a:endParaRPr lang="bg-BG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1219200"/>
            <a:ext cx="134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ЦИФРОВИ</a:t>
            </a:r>
          </a:p>
          <a:p>
            <a:r>
              <a:rPr lang="bg-BG" i="1" dirty="0" smtClean="0"/>
              <a:t>СИГНАЛИ</a:t>
            </a:r>
            <a:endParaRPr lang="bg-BG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586740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СИГНАЛЕН </a:t>
            </a:r>
          </a:p>
          <a:p>
            <a:r>
              <a:rPr lang="bg-BG" i="1" dirty="0" smtClean="0"/>
              <a:t>ПРОЦЕСОР</a:t>
            </a:r>
            <a:endParaRPr lang="bg-BG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1524000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ПАМЕТ</a:t>
            </a:r>
            <a:endParaRPr lang="bg-BG" i="1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4648200"/>
            <a:ext cx="1219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981200" y="3581400"/>
            <a:ext cx="1600200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048000" y="1905000"/>
            <a:ext cx="1143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4953000" y="4648200"/>
            <a:ext cx="304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2"/>
          </p:cNvCxnSpPr>
          <p:nvPr/>
        </p:nvCxnSpPr>
        <p:spPr bwMode="auto">
          <a:xfrm flipH="1">
            <a:off x="5715000" y="1865531"/>
            <a:ext cx="978094" cy="1182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34200" y="1981200"/>
            <a:ext cx="838200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638800" y="1981200"/>
            <a:ext cx="11430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2" idx="2"/>
          </p:cNvCxnSpPr>
          <p:nvPr/>
        </p:nvCxnSpPr>
        <p:spPr bwMode="auto">
          <a:xfrm>
            <a:off x="8421090" y="1893332"/>
            <a:ext cx="37110" cy="849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6934200" y="4648200"/>
            <a:ext cx="6096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ЕЛЕМЕНТ - БУФЕР</a:t>
            </a:r>
            <a:endParaRPr lang="bg-BG" dirty="0"/>
          </a:p>
        </p:txBody>
      </p:sp>
      <p:pic>
        <p:nvPicPr>
          <p:cNvPr id="5" name="Content Placeholder 4" descr="0408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5496349" cy="27432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4876800"/>
          <a:ext cx="2362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А</a:t>
                      </a:r>
                      <a:r>
                        <a:rPr lang="en-US" sz="2800" dirty="0" smtClean="0"/>
                        <a:t> 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bg-BG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685800" y="2971800"/>
            <a:ext cx="12192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2797" y="4267200"/>
            <a:ext cx="836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i="1" dirty="0" smtClean="0"/>
              <a:t>вход</a:t>
            </a:r>
            <a:endParaRPr lang="bg-BG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39549" y="4495800"/>
            <a:ext cx="99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i="1" dirty="0" smtClean="0"/>
              <a:t>изход</a:t>
            </a:r>
            <a:endParaRPr lang="bg-BG" sz="2400" i="1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6477002" y="3048000"/>
            <a:ext cx="1219198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5791200" y="5486400"/>
            <a:ext cx="838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791200" y="5867400"/>
            <a:ext cx="321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ТАБЛИЦА НА ИСТИННОСТ</a:t>
            </a:r>
            <a:endParaRPr lang="bg-BG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181600"/>
            <a:ext cx="17525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ХАРДУЕРНА РЕАЛИЗАЦИЯ - БУФЕР</a:t>
            </a:r>
            <a:endParaRPr lang="bg-BG" dirty="0"/>
          </a:p>
        </p:txBody>
      </p:sp>
      <p:pic>
        <p:nvPicPr>
          <p:cNvPr id="5" name="Content Placeholder 4" descr="220px-Op-Amp_Unity-Gain_Buffer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358640" cy="1981200"/>
          </a:xfrm>
        </p:spPr>
      </p:pic>
      <p:pic>
        <p:nvPicPr>
          <p:cNvPr id="6" name="Picture 5" descr="BladeFuseTyp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962400"/>
            <a:ext cx="4410075" cy="2275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2667000"/>
            <a:ext cx="180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Повторител </a:t>
            </a:r>
          </a:p>
          <a:p>
            <a:r>
              <a:rPr lang="bg-BG" i="1" dirty="0" smtClean="0"/>
              <a:t>на напрежение</a:t>
            </a:r>
            <a:endParaRPr lang="bg-BG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10200"/>
            <a:ext cx="162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предпазител</a:t>
            </a:r>
          </a:p>
          <a:p>
            <a:r>
              <a:rPr lang="bg-BG" i="1" dirty="0" smtClean="0"/>
              <a:t>(бушон)</a:t>
            </a:r>
            <a:endParaRPr lang="bg-BG" i="1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685800" y="4953000"/>
            <a:ext cx="1447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791200" y="2743200"/>
            <a:ext cx="685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ЕЛЕМЕНТ - ИНВЕРТОР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 Логическо отрицание</a:t>
            </a:r>
            <a:r>
              <a:rPr lang="en-US" sz="2400" dirty="0" smtClean="0"/>
              <a:t>,</a:t>
            </a:r>
            <a:r>
              <a:rPr lang="bg-BG" sz="2400" dirty="0" smtClean="0"/>
              <a:t> “НЕ”, “</a:t>
            </a:r>
            <a:r>
              <a:rPr lang="en-US" sz="2400" dirty="0" smtClean="0"/>
              <a:t>NOT</a:t>
            </a:r>
            <a:r>
              <a:rPr lang="bg-BG" sz="2400" dirty="0" smtClean="0"/>
              <a:t>”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fef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828800"/>
            <a:ext cx="4938514" cy="2743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4876800"/>
          <a:ext cx="2362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А</a:t>
                      </a:r>
                      <a:r>
                        <a:rPr lang="en-US" sz="2800" dirty="0" smtClean="0"/>
                        <a:t> 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bg-BG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df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876800"/>
            <a:ext cx="236668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ХАРДУЕРНА РЕАЛИЗАЦИЯ - ИНВЕРТОР</a:t>
            </a:r>
            <a:endParaRPr lang="bg-BG" dirty="0"/>
          </a:p>
        </p:txBody>
      </p:sp>
      <p:pic>
        <p:nvPicPr>
          <p:cNvPr id="8" name="Content Placeholder 7" descr="f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81200"/>
            <a:ext cx="4352381" cy="3885715"/>
          </a:xfrm>
        </p:spPr>
      </p:pic>
      <p:pic>
        <p:nvPicPr>
          <p:cNvPr id="9" name="Picture 8" descr="fdfdf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857" y="2057400"/>
            <a:ext cx="4457143" cy="39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ЕЛЕМЕНТ – “И”</a:t>
            </a:r>
            <a:endParaRPr lang="bg-BG" dirty="0"/>
          </a:p>
        </p:txBody>
      </p:sp>
      <p:pic>
        <p:nvPicPr>
          <p:cNvPr id="5" name="Content Placeholder 4" descr="ddc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97506"/>
            <a:ext cx="4657315" cy="2493494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4191000"/>
          <a:ext cx="2819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А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Логическо умножение, конюнкция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“И”, “</a:t>
            </a:r>
            <a:r>
              <a:rPr lang="en-US" sz="2400" kern="0" dirty="0" smtClean="0">
                <a:latin typeface="+mn-lt"/>
              </a:rPr>
              <a:t>AND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dfdfff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800600"/>
            <a:ext cx="3435928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</a:t>
            </a:r>
            <a:endParaRPr lang="bg-BG" dirty="0"/>
          </a:p>
        </p:txBody>
      </p:sp>
      <p:pic>
        <p:nvPicPr>
          <p:cNvPr id="5" name="Content Placeholder 4" descr="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019800" cy="2890270"/>
          </a:xfrm>
        </p:spPr>
      </p:pic>
      <p:pic>
        <p:nvPicPr>
          <p:cNvPr id="6" name="Picture 5" descr="dff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884217"/>
            <a:ext cx="4572000" cy="2821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6987" y="5334000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Врата 1</a:t>
            </a:r>
            <a:endParaRPr lang="bg-BG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40787" y="6172200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Врата 2</a:t>
            </a:r>
            <a:endParaRPr lang="bg-BG" i="1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 bwMode="auto">
          <a:xfrm flipH="1">
            <a:off x="4953000" y="5518666"/>
            <a:ext cx="2163987" cy="577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953000" y="6433066"/>
            <a:ext cx="2133600" cy="12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45116" y="1219200"/>
            <a:ext cx="307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Кога лампата ще светне?</a:t>
            </a:r>
            <a:endParaRPr lang="bg-B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11300" y="4114800"/>
            <a:ext cx="28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Кога лъвът ще избяга?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ХАРДУЕРНА РЕАЛИЗАЦИЯ – “И”</a:t>
            </a:r>
            <a:endParaRPr lang="bg-BG" dirty="0"/>
          </a:p>
        </p:txBody>
      </p:sp>
      <p:pic>
        <p:nvPicPr>
          <p:cNvPr id="5" name="Content Placeholder 4" descr="df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6592" y="1228725"/>
            <a:ext cx="4850815" cy="5248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МНОГОВХОДОВИ “И” ЕЛЕМЕНТИ</a:t>
            </a:r>
            <a:endParaRPr lang="bg-BG" dirty="0"/>
          </a:p>
        </p:txBody>
      </p:sp>
      <p:pic>
        <p:nvPicPr>
          <p:cNvPr id="5" name="Content Placeholder 4" descr="df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295400"/>
            <a:ext cx="3119607" cy="52482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 ДНЕС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48275"/>
          </a:xfrm>
        </p:spPr>
        <p:txBody>
          <a:bodyPr/>
          <a:lstStyle/>
          <a:p>
            <a:r>
              <a:rPr lang="bg-BG" sz="2400" i="1" dirty="0" smtClean="0"/>
              <a:t>КАКВО Е ЦИФРОВА ТЕХНИКА</a:t>
            </a:r>
          </a:p>
          <a:p>
            <a:r>
              <a:rPr lang="bg-BG" sz="2400" i="1" dirty="0" smtClean="0"/>
              <a:t>ЦИФРОВ СИГНАЛ</a:t>
            </a:r>
          </a:p>
          <a:p>
            <a:r>
              <a:rPr lang="bg-BG" sz="2400" i="1" dirty="0" smtClean="0"/>
              <a:t>ОСНОВНИ ЛОГИЧЕСКИ ЕЛЕМЕНТИ</a:t>
            </a:r>
          </a:p>
          <a:p>
            <a:r>
              <a:rPr lang="bg-BG" sz="2400" i="1" dirty="0" smtClean="0"/>
              <a:t>РЕАЛИЗАЦИЯ НА ЕЛЕМЕНТИТЕ С ТРАНЗИСТОРИ</a:t>
            </a:r>
          </a:p>
          <a:p>
            <a:r>
              <a:rPr lang="bg-BG" sz="2400" i="1" dirty="0" smtClean="0"/>
              <a:t>СУМАТОРИ</a:t>
            </a:r>
          </a:p>
          <a:p>
            <a:r>
              <a:rPr lang="bg-BG" sz="2400" i="1" dirty="0" smtClean="0"/>
              <a:t>ШИФРАТОРИ / ДЕШИФРАТОРИ</a:t>
            </a:r>
          </a:p>
          <a:p>
            <a:r>
              <a:rPr lang="bg-BG" sz="2400" i="1" dirty="0" smtClean="0"/>
              <a:t>МУЛТИПЛЕКСОРИ / ДЕМУЛТИПЛЕКСОРИ</a:t>
            </a:r>
          </a:p>
        </p:txBody>
      </p:sp>
      <p:pic>
        <p:nvPicPr>
          <p:cNvPr id="9" name="Picture 8" descr="6702449-binary-data-bitstream-speeding-around-the-digital-earth-globe1-332x2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4267200"/>
            <a:ext cx="3162300" cy="2352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ЕЛЕМЕНТ – “ИЛИ”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Логическо събиране, дизюнкция, </a:t>
            </a:r>
            <a:r>
              <a:rPr lang="en-US" sz="2400" dirty="0" smtClean="0"/>
              <a:t>“</a:t>
            </a:r>
            <a:r>
              <a:rPr lang="bg-BG" sz="2400" dirty="0" smtClean="0"/>
              <a:t>ИЛИ</a:t>
            </a:r>
            <a:r>
              <a:rPr lang="en-US" sz="2400" dirty="0" smtClean="0"/>
              <a:t>”</a:t>
            </a:r>
            <a:r>
              <a:rPr lang="bg-BG" sz="2400" dirty="0" smtClean="0"/>
              <a:t>, </a:t>
            </a:r>
            <a:r>
              <a:rPr lang="en-US" sz="2400" dirty="0" smtClean="0"/>
              <a:t>“OR”</a:t>
            </a:r>
            <a:r>
              <a:rPr lang="bg-BG" sz="2400" dirty="0" smtClean="0"/>
              <a:t>.</a:t>
            </a:r>
            <a:endParaRPr lang="bg-BG" sz="2400" dirty="0"/>
          </a:p>
        </p:txBody>
      </p:sp>
      <p:pic>
        <p:nvPicPr>
          <p:cNvPr id="5" name="Picture 4" descr="df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620270" cy="23530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4191000"/>
          <a:ext cx="2819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А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dfdfff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4800600"/>
            <a:ext cx="3243262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</a:t>
            </a:r>
            <a:endParaRPr lang="bg-BG" dirty="0"/>
          </a:p>
        </p:txBody>
      </p:sp>
      <p:pic>
        <p:nvPicPr>
          <p:cNvPr id="4" name="Content Placeholder 3" descr="df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6392168" cy="4544060"/>
          </a:xfrm>
        </p:spPr>
      </p:pic>
      <p:sp>
        <p:nvSpPr>
          <p:cNvPr id="5" name="TextBox 4"/>
          <p:cNvSpPr txBox="1"/>
          <p:nvPr/>
        </p:nvSpPr>
        <p:spPr>
          <a:xfrm>
            <a:off x="3200400" y="1447800"/>
            <a:ext cx="307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Кога лампата ще светне?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</a:t>
            </a:r>
            <a:endParaRPr lang="bg-BG" dirty="0"/>
          </a:p>
        </p:txBody>
      </p:sp>
      <p:pic>
        <p:nvPicPr>
          <p:cNvPr id="5" name="Content Placeholder 4" descr="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362200"/>
            <a:ext cx="7771077" cy="2749543"/>
          </a:xfr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990600" y="49530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705600" y="4953000"/>
            <a:ext cx="533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5715000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Врата 1</a:t>
            </a:r>
            <a:endParaRPr lang="bg-BG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5791200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Врата 2</a:t>
            </a:r>
            <a:endParaRPr lang="bg-BG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1600200"/>
            <a:ext cx="28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Кога лъвът ще избяга?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ХАРДУЕРНА РЕАЛИЗАЦИЯ – “ИЛИ”</a:t>
            </a:r>
            <a:endParaRPr lang="bg-BG" dirty="0"/>
          </a:p>
        </p:txBody>
      </p:sp>
      <p:pic>
        <p:nvPicPr>
          <p:cNvPr id="4" name="Content Placeholder 3" descr="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338924"/>
            <a:ext cx="7086983" cy="48599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МНОГОВХОДОВИ “ИЛИ” ЕЛЕМЕНТИ</a:t>
            </a:r>
            <a:endParaRPr lang="bg-BG" dirty="0"/>
          </a:p>
        </p:txBody>
      </p:sp>
      <p:pic>
        <p:nvPicPr>
          <p:cNvPr id="4" name="Content Placeholder 3" descr="fd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143000"/>
            <a:ext cx="3000539" cy="55619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ЕЛЕМЕНТ - </a:t>
            </a:r>
            <a:r>
              <a:rPr lang="en-US" dirty="0" smtClean="0"/>
              <a:t>XOR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“</a:t>
            </a:r>
            <a:r>
              <a:rPr lang="bg-BG" sz="2400" dirty="0" smtClean="0"/>
              <a:t>Изключващо ИЛИ”, “сума по модул 2”.</a:t>
            </a:r>
            <a:endParaRPr lang="bg-BG" dirty="0"/>
          </a:p>
        </p:txBody>
      </p:sp>
      <p:pic>
        <p:nvPicPr>
          <p:cNvPr id="5" name="Picture 4" descr="fddf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676400"/>
            <a:ext cx="4429744" cy="241968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4191000"/>
          <a:ext cx="2819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А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bg-BG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ere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800600"/>
            <a:ext cx="3611301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</a:t>
            </a:r>
            <a:endParaRPr lang="bg-BG" dirty="0"/>
          </a:p>
        </p:txBody>
      </p:sp>
      <p:pic>
        <p:nvPicPr>
          <p:cNvPr id="5" name="Content Placeholder 4" descr="khr_love_triangle_by_alyssahibari_sama-d2yw4z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88554"/>
            <a:ext cx="8229600" cy="4928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1295400"/>
          <a:ext cx="228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А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bg-BG" sz="2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bg-BG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fddf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53000"/>
            <a:ext cx="2133600" cy="116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khr_love_triangle_by_alyssahibari_sama-d2yw4z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8229600" cy="3692769"/>
          </a:xfrm>
        </p:spPr>
      </p:pic>
      <p:pic>
        <p:nvPicPr>
          <p:cNvPr id="4" name="Picture 3" descr="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0"/>
            <a:ext cx="619397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СЪСТАВНИ ЕЛЕМЕНТИ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И-НЕ(</a:t>
            </a:r>
            <a:r>
              <a:rPr lang="en-US" dirty="0" smtClean="0"/>
              <a:t>NAND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ИЛИ-НЕ(</a:t>
            </a:r>
            <a:r>
              <a:rPr lang="en-US" dirty="0" smtClean="0"/>
              <a:t>NOR</a:t>
            </a:r>
            <a:r>
              <a:rPr lang="bg-BG" dirty="0" smtClean="0"/>
              <a:t>)</a:t>
            </a:r>
            <a:endParaRPr lang="bg-BG" dirty="0"/>
          </a:p>
        </p:txBody>
      </p:sp>
      <p:pic>
        <p:nvPicPr>
          <p:cNvPr id="5" name="Picture 4" descr="s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438400"/>
            <a:ext cx="8634921" cy="3847618"/>
          </a:xfrm>
          <a:prstGeom prst="rect">
            <a:avLst/>
          </a:prstGeom>
        </p:spPr>
      </p:pic>
      <p:pic>
        <p:nvPicPr>
          <p:cNvPr id="6" name="Picture 5" descr="fe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057400"/>
            <a:ext cx="2419688" cy="838317"/>
          </a:xfrm>
          <a:prstGeom prst="rect">
            <a:avLst/>
          </a:prstGeom>
        </p:spPr>
      </p:pic>
      <p:pic>
        <p:nvPicPr>
          <p:cNvPr id="7" name="Picture 6" descr="fggrgrg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5715000"/>
            <a:ext cx="2209800" cy="8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NAND, NOR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n-US" sz="2400" b="1" dirty="0" smtClean="0"/>
              <a:t>NAND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b="1" dirty="0" smtClean="0"/>
              <a:t>NOR</a:t>
            </a:r>
            <a:r>
              <a:rPr lang="en-US" sz="2400" dirty="0" smtClean="0"/>
              <a:t> </a:t>
            </a:r>
            <a:r>
              <a:rPr lang="bg-BG" sz="2400" dirty="0" smtClean="0"/>
              <a:t>са елементи които сами могат да изградят каквато и да е цифрова електронна схема !!!</a:t>
            </a:r>
          </a:p>
          <a:p>
            <a:r>
              <a:rPr lang="bg-BG" sz="2400" dirty="0" smtClean="0"/>
              <a:t>Един компютър може да се реализира само с </a:t>
            </a:r>
            <a:r>
              <a:rPr lang="en-US" sz="2400" b="1" dirty="0" smtClean="0"/>
              <a:t>NAND</a:t>
            </a:r>
            <a:r>
              <a:rPr lang="en-US" sz="2400" dirty="0" smtClean="0"/>
              <a:t> </a:t>
            </a:r>
            <a:r>
              <a:rPr lang="bg-BG" sz="2400" dirty="0" smtClean="0"/>
              <a:t>или само с </a:t>
            </a:r>
            <a:r>
              <a:rPr lang="en-US" sz="2400" b="1" dirty="0" smtClean="0"/>
              <a:t>NOR</a:t>
            </a:r>
            <a:r>
              <a:rPr lang="en-US" sz="2400" dirty="0" smtClean="0"/>
              <a:t> </a:t>
            </a:r>
            <a:r>
              <a:rPr lang="bg-BG" sz="2400" dirty="0" smtClean="0"/>
              <a:t>елементи.</a:t>
            </a:r>
            <a:endParaRPr lang="bg-BG" sz="2400" dirty="0"/>
          </a:p>
        </p:txBody>
      </p:sp>
      <p:pic>
        <p:nvPicPr>
          <p:cNvPr id="5" name="Picture 4" descr="supercomput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581400"/>
            <a:ext cx="5257800" cy="2957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ИНФОРМАЦИЯ</a:t>
            </a:r>
            <a:endParaRPr lang="bg-BG" dirty="0"/>
          </a:p>
        </p:txBody>
      </p:sp>
      <p:pic>
        <p:nvPicPr>
          <p:cNvPr id="4" name="Content Placeholder 3" descr="o-PI-face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5486400" cy="2743200"/>
          </a:xfrm>
        </p:spPr>
      </p:pic>
      <p:pic>
        <p:nvPicPr>
          <p:cNvPr id="5" name="Picture 4" descr="azbu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962400"/>
            <a:ext cx="3048000" cy="2712317"/>
          </a:xfrm>
          <a:prstGeom prst="rect">
            <a:avLst/>
          </a:prstGeom>
        </p:spPr>
      </p:pic>
      <p:pic>
        <p:nvPicPr>
          <p:cNvPr id="6" name="Picture 5" descr="Universe-Collide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4191000"/>
            <a:ext cx="4076192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СТАНА ИЗОБРЕТАТЕЛ?</a:t>
            </a:r>
            <a:endParaRPr lang="bg-BG" dirty="0"/>
          </a:p>
        </p:txBody>
      </p:sp>
      <p:pic>
        <p:nvPicPr>
          <p:cNvPr id="5" name="Content Placeholder 4" descr="djon-atanasov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212" y="1266825"/>
            <a:ext cx="3457575" cy="5172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</a:t>
            </a:r>
            <a:r>
              <a:rPr lang="en-US" dirty="0" smtClean="0"/>
              <a:t>NAND</a:t>
            </a:r>
            <a:endParaRPr lang="bg-BG" dirty="0"/>
          </a:p>
        </p:txBody>
      </p:sp>
      <p:pic>
        <p:nvPicPr>
          <p:cNvPr id="5" name="Content Placeholder 4" descr="f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1066800"/>
            <a:ext cx="4343400" cy="1590897"/>
          </a:xfrm>
        </p:spPr>
      </p:pic>
      <p:pic>
        <p:nvPicPr>
          <p:cNvPr id="6" name="Picture 5" descr="ffffffff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9571" y="2819400"/>
            <a:ext cx="5371429" cy="1459378"/>
          </a:xfrm>
          <a:prstGeom prst="rect">
            <a:avLst/>
          </a:prstGeom>
        </p:spPr>
      </p:pic>
      <p:pic>
        <p:nvPicPr>
          <p:cNvPr id="7" name="Picture 6" descr="fffffffff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193702"/>
            <a:ext cx="5181600" cy="2664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513" y="16002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NOT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17474" y="3124200"/>
            <a:ext cx="9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5525" y="52578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OR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</a:t>
            </a:r>
            <a:r>
              <a:rPr lang="bg-BG" dirty="0" smtClean="0"/>
              <a:t>ИЗГРАДЕН ОТ </a:t>
            </a:r>
            <a:r>
              <a:rPr lang="en-US" dirty="0" smtClean="0"/>
              <a:t>NOR</a:t>
            </a:r>
            <a:endParaRPr lang="bg-BG" dirty="0"/>
          </a:p>
        </p:txBody>
      </p:sp>
      <p:pic>
        <p:nvPicPr>
          <p:cNvPr id="7" name="Content Placeholder 6" descr="df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8216390" cy="2828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СВОЙСТВА НА ЛОГИЧЕСКИТЕ ИЗРАЗИ</a:t>
            </a:r>
            <a:endParaRPr lang="bg-BG" dirty="0"/>
          </a:p>
        </p:txBody>
      </p:sp>
      <p:pic>
        <p:nvPicPr>
          <p:cNvPr id="5" name="Content Placeholder 4" descr="a_level_physics_notes_electronics_symmetries_in_boolean_algebra_html_m64e32966 (1)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8080836" cy="4754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СУМАТОР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3505200"/>
          <a:ext cx="7010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ИЗРАЗ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РЕЗУЛТАТ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ПРЕНОС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 + 0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baseline="0" dirty="0" smtClean="0"/>
                        <a:t>0 + 1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baseline="0" dirty="0" smtClean="0"/>
                        <a:t>1 + 0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 + 1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bg-BG" sz="2800" kern="0" dirty="0" smtClean="0">
                <a:latin typeface="+mn-lt"/>
              </a:rPr>
              <a:t>Схема, която сумира двоични числа.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bg-BG" sz="2800" kern="0" noProof="0" dirty="0" smtClean="0">
                <a:latin typeface="+mn-lt"/>
              </a:rPr>
              <a:t>Параметър: </a:t>
            </a:r>
            <a:r>
              <a:rPr kumimoji="0" lang="bg-BG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Разредност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bg-BG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bg-BG" sz="2800" kern="0" noProof="0" dirty="0" smtClean="0">
                <a:latin typeface="+mn-lt"/>
              </a:rPr>
              <a:t>Полусуматор(</a:t>
            </a:r>
            <a:r>
              <a:rPr lang="en-US" sz="2800" kern="0" noProof="0" dirty="0" smtClean="0">
                <a:latin typeface="+mn-lt"/>
              </a:rPr>
              <a:t>Half-adder</a:t>
            </a:r>
            <a:r>
              <a:rPr lang="bg-BG" sz="2800" kern="0" noProof="0" dirty="0" smtClean="0">
                <a:latin typeface="+mn-lt"/>
              </a:rPr>
              <a:t>)</a:t>
            </a:r>
            <a:r>
              <a:rPr lang="en-US" sz="2800" kern="0" noProof="0" dirty="0" smtClean="0">
                <a:latin typeface="+mn-lt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bg-BG" sz="2800" kern="0" noProof="0" dirty="0" smtClean="0">
                <a:latin typeface="+mn-lt"/>
              </a:rPr>
              <a:t>Пълен суматор</a:t>
            </a:r>
            <a:r>
              <a:rPr lang="en-US" sz="2800" kern="0" noProof="0" dirty="0" smtClean="0">
                <a:latin typeface="+mn-lt"/>
              </a:rPr>
              <a:t>(</a:t>
            </a:r>
            <a:r>
              <a:rPr lang="en-US" sz="2800" kern="0" dirty="0" smtClean="0">
                <a:latin typeface="+mn-lt"/>
              </a:rPr>
              <a:t>Full adder</a:t>
            </a:r>
            <a:r>
              <a:rPr lang="en-US" sz="2800" kern="0" noProof="0" dirty="0" smtClean="0">
                <a:latin typeface="+mn-lt"/>
              </a:rPr>
              <a:t>)</a:t>
            </a:r>
            <a:r>
              <a:rPr lang="bg-BG" sz="2800" kern="0" noProof="0" dirty="0" smtClean="0">
                <a:latin typeface="+mn-lt"/>
              </a:rPr>
              <a:t>.</a:t>
            </a:r>
            <a:endParaRPr kumimoji="0" lang="bg-BG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sds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193870" cy="28194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4038600"/>
          <a:ext cx="3886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sds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6782236" cy="4797191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219200"/>
          <a:ext cx="259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/>
                        <a:t>А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bg-B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bg-BG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2400" y="3733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XOR</a:t>
            </a:r>
            <a:endParaRPr lang="bg-B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33212" y="29826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  <a:endParaRPr lang="bg-BG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 bwMode="auto">
          <a:xfrm>
            <a:off x="7391400" y="2895600"/>
            <a:ext cx="341812" cy="271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781800" y="2971800"/>
            <a:ext cx="990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ПЪЛЕН СУМАТОР</a:t>
            </a:r>
            <a:endParaRPr lang="bg-BG" dirty="0"/>
          </a:p>
        </p:txBody>
      </p:sp>
      <p:pic>
        <p:nvPicPr>
          <p:cNvPr id="5" name="Content Placeholder 4" descr="sds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430538" cy="2705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696200" cy="487363"/>
          </a:xfrm>
        </p:spPr>
        <p:txBody>
          <a:bodyPr/>
          <a:lstStyle/>
          <a:p>
            <a:r>
              <a:rPr lang="bg-BG" sz="2500" dirty="0" smtClean="0"/>
              <a:t>ПЪЛЕН СУМАТОР</a:t>
            </a:r>
            <a:r>
              <a:rPr lang="en-US" sz="2500" dirty="0" smtClean="0"/>
              <a:t> – </a:t>
            </a:r>
            <a:r>
              <a:rPr lang="bg-BG" sz="2500" dirty="0" smtClean="0"/>
              <a:t>ТАБЛИЦА НА ИСТИННОСТ</a:t>
            </a:r>
            <a:endParaRPr lang="bg-BG" sz="25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14600" y="2362200"/>
          <a:ext cx="3962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63130"/>
                <a:gridCol w="821830"/>
                <a:gridCol w="792480"/>
                <a:gridCol w="792480"/>
              </a:tblGrid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</a:t>
                      </a:r>
                      <a:r>
                        <a:rPr lang="en-US" sz="2000" baseline="-25000" dirty="0" err="1" smtClean="0"/>
                        <a:t>in</a:t>
                      </a:r>
                      <a:endParaRPr lang="bg-BG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</a:t>
                      </a:r>
                      <a:r>
                        <a:rPr lang="en-US" sz="2000" baseline="-25000" dirty="0" err="1" smtClean="0"/>
                        <a:t>out</a:t>
                      </a:r>
                      <a:endParaRPr lang="bg-BG" sz="2000" baseline="-250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</a:tr>
              <a:tr h="3388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ds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143000"/>
            <a:ext cx="3181869" cy="1158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600px-Full_Adder_Blocks.svg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362200"/>
            <a:ext cx="8458200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ЦИФРИ</a:t>
            </a:r>
            <a:endParaRPr lang="bg-BG" dirty="0"/>
          </a:p>
        </p:txBody>
      </p:sp>
      <p:pic>
        <p:nvPicPr>
          <p:cNvPr id="5" name="Content Placeholder 4" descr="handTenDigi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524000"/>
            <a:ext cx="5853112" cy="44046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МНОГОРАЗРЕДЕН СУМАТОР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457816" y="22860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457816" y="34290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3534016" y="46482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2286000"/>
            <a:ext cx="19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СЪБИРАЕМО</a:t>
            </a:r>
            <a:r>
              <a:rPr lang="bg-BG" b="1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1476616" y="3429000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СЪБИРАЕМО </a:t>
            </a:r>
            <a:r>
              <a:rPr lang="en-US" b="1" dirty="0" smtClean="0"/>
              <a:t>Q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2162416" y="46482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СБОР </a:t>
            </a:r>
            <a:r>
              <a:rPr lang="en-US" b="1" dirty="0" smtClean="0"/>
              <a:t>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3437836" y="1905000"/>
            <a:ext cx="32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P3           P2         P1        P0 </a:t>
            </a:r>
            <a:endParaRPr lang="bg-BG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4036" y="2971800"/>
            <a:ext cx="32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Q3           Q2         Q1        Q0 </a:t>
            </a:r>
            <a:endParaRPr lang="bg-BG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34016" y="4267200"/>
            <a:ext cx="32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S3           S2         S1        S0 </a:t>
            </a:r>
            <a:endParaRPr lang="bg-BG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29016" y="5486400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ПРЕНОС </a:t>
            </a:r>
            <a:r>
              <a:rPr lang="en-US" b="1" dirty="0" smtClean="0"/>
              <a:t>Co:</a:t>
            </a:r>
            <a:endParaRPr lang="bg-BG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534016" y="5486400"/>
          <a:ext cx="685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– 4 БИТОВ СУМАТОР</a:t>
            </a:r>
            <a:endParaRPr lang="bg-BG" dirty="0"/>
          </a:p>
        </p:txBody>
      </p:sp>
      <p:pic>
        <p:nvPicPr>
          <p:cNvPr id="5" name="Content Placeholder 4" descr="2_18_5_1_e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8196263" cy="4035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</a:t>
            </a:r>
            <a:r>
              <a:rPr lang="en-US" dirty="0" smtClean="0"/>
              <a:t> </a:t>
            </a:r>
            <a:r>
              <a:rPr lang="bg-BG" dirty="0" smtClean="0"/>
              <a:t>БИТОВ СУМАТОР – ИС 4008</a:t>
            </a:r>
            <a:endParaRPr lang="bg-BG" dirty="0"/>
          </a:p>
        </p:txBody>
      </p:sp>
      <p:pic>
        <p:nvPicPr>
          <p:cNvPr id="5" name="Content Placeholder 4" descr="f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4171724" cy="4523027"/>
          </a:xfrm>
        </p:spPr>
      </p:pic>
      <p:pic>
        <p:nvPicPr>
          <p:cNvPr id="6" name="Picture 5" descr="4008-obrazek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066800"/>
            <a:ext cx="3886815" cy="2921000"/>
          </a:xfrm>
          <a:prstGeom prst="rect">
            <a:avLst/>
          </a:prstGeom>
        </p:spPr>
      </p:pic>
      <p:pic>
        <p:nvPicPr>
          <p:cNvPr id="7" name="Picture 6" descr="4008_0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3778008"/>
            <a:ext cx="4338484" cy="3079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БЪРЗ ПРЕНОС – </a:t>
            </a:r>
            <a:r>
              <a:rPr lang="en-US" dirty="0" smtClean="0"/>
              <a:t>FAST CARRY</a:t>
            </a:r>
            <a:endParaRPr lang="bg-BG" dirty="0"/>
          </a:p>
        </p:txBody>
      </p:sp>
      <p:pic>
        <p:nvPicPr>
          <p:cNvPr id="5" name="Content Placeholder 4" descr="4008_08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19200"/>
            <a:ext cx="5987845" cy="5248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4008 ЛОГИЧЕСКА СХЕМА</a:t>
            </a:r>
            <a:endParaRPr lang="bg-BG" dirty="0"/>
          </a:p>
        </p:txBody>
      </p:sp>
      <p:pic>
        <p:nvPicPr>
          <p:cNvPr id="7" name="Content Placeholder 6" descr="220px-4008_Gate-level_Diagram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72787"/>
            <a:ext cx="5391150" cy="56852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МНОГОРАЗРЕДЕН БРОЯЧ</a:t>
            </a:r>
            <a:endParaRPr lang="bg-BG" dirty="0"/>
          </a:p>
        </p:txBody>
      </p:sp>
      <p:pic>
        <p:nvPicPr>
          <p:cNvPr id="5" name="Content Placeholder 4" descr="f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8656025" cy="2223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ИЗВАЖДАЩА СХЕМА</a:t>
            </a:r>
            <a:endParaRPr lang="bg-BG" dirty="0"/>
          </a:p>
        </p:txBody>
      </p:sp>
      <p:pic>
        <p:nvPicPr>
          <p:cNvPr id="5" name="Content Placeholder 4" descr="subtrac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6591300" cy="4194463"/>
          </a:xfrm>
        </p:spPr>
      </p:pic>
      <p:sp>
        <p:nvSpPr>
          <p:cNvPr id="6" name="TextBox 5"/>
          <p:cNvSpPr txBox="1"/>
          <p:nvPr/>
        </p:nvSpPr>
        <p:spPr>
          <a:xfrm>
            <a:off x="3505200" y="1219200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/>
              <a:t>А + (-</a:t>
            </a:r>
            <a:r>
              <a:rPr lang="en-US" sz="3200" b="1" dirty="0" smtClean="0"/>
              <a:t>B</a:t>
            </a:r>
            <a:r>
              <a:rPr lang="bg-BG" sz="3200" b="1" dirty="0" smtClean="0"/>
              <a:t>)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СУМАТОРНА/ИЗВАЖДАЩА СХЕМА</a:t>
            </a:r>
            <a:endParaRPr lang="bg-BG" dirty="0"/>
          </a:p>
        </p:txBody>
      </p:sp>
      <p:pic>
        <p:nvPicPr>
          <p:cNvPr id="7" name="Content Placeholder 6" descr="adder-subtractor-matrix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8634761" cy="3676864"/>
          </a:xfrm>
        </p:spPr>
      </p:pic>
      <p:cxnSp>
        <p:nvCxnSpPr>
          <p:cNvPr id="11" name="Straight Arrow Connector 10"/>
          <p:cNvCxnSpPr/>
          <p:nvPr/>
        </p:nvCxnSpPr>
        <p:spPr bwMode="auto">
          <a:xfrm flipH="1" flipV="1">
            <a:off x="838200" y="4876800"/>
            <a:ext cx="838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524000" y="6248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XOR</a:t>
            </a:r>
            <a:endParaRPr lang="bg-BG" i="1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828800" y="3124200"/>
            <a:ext cx="121920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953000" y="62484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Full-Adders</a:t>
            </a:r>
            <a:endParaRPr lang="bg-BG" i="1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4038600" y="4800600"/>
            <a:ext cx="106680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6" idx="0"/>
          </p:cNvCxnSpPr>
          <p:nvPr/>
        </p:nvCxnSpPr>
        <p:spPr bwMode="auto">
          <a:xfrm flipV="1">
            <a:off x="5635238" y="4800600"/>
            <a:ext cx="841762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324600" y="1295400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избор на операция</a:t>
            </a:r>
            <a:endParaRPr lang="bg-BG" i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848600" y="1676400"/>
            <a:ext cx="152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487363"/>
          </a:xfrm>
        </p:spPr>
        <p:txBody>
          <a:bodyPr/>
          <a:lstStyle/>
          <a:p>
            <a:r>
              <a:rPr lang="bg-BG" dirty="0" smtClean="0"/>
              <a:t>АРИТМЕТИКО-ЛОГИЧЕСКО УСТРОЙСТВО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48275"/>
          </a:xfrm>
        </p:spPr>
        <p:txBody>
          <a:bodyPr/>
          <a:lstStyle/>
          <a:p>
            <a:r>
              <a:rPr lang="bg-BG" sz="2400" dirty="0" smtClean="0"/>
              <a:t>АЛУ;</a:t>
            </a:r>
          </a:p>
          <a:p>
            <a:r>
              <a:rPr lang="bg-BG" sz="2400" dirty="0" smtClean="0"/>
              <a:t>Съставна част на всеки микропроцесор;</a:t>
            </a:r>
          </a:p>
          <a:p>
            <a:r>
              <a:rPr lang="bg-BG" sz="2400" dirty="0" smtClean="0"/>
              <a:t>Извършва аритметични и логически операции;</a:t>
            </a:r>
          </a:p>
          <a:p>
            <a:r>
              <a:rPr lang="bg-BG" sz="2400" dirty="0" smtClean="0"/>
              <a:t>Ядрото на всеки компютър (</a:t>
            </a:r>
            <a:r>
              <a:rPr lang="en-US" sz="2400" i="1" dirty="0" smtClean="0"/>
              <a:t>compute - </a:t>
            </a:r>
            <a:r>
              <a:rPr lang="bg-BG" sz="2400" i="1" dirty="0" smtClean="0"/>
              <a:t>смятам</a:t>
            </a:r>
            <a:r>
              <a:rPr lang="bg-BG" sz="2400" dirty="0" smtClean="0"/>
              <a:t>).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image3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950594"/>
            <a:ext cx="6335952" cy="3907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МИКРОПРОЦЕСОР</a:t>
            </a:r>
            <a:endParaRPr lang="bg-BG" dirty="0"/>
          </a:p>
        </p:txBody>
      </p:sp>
      <p:pic>
        <p:nvPicPr>
          <p:cNvPr id="7" name="Content Placeholder 6" descr="aluRegist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176837" cy="53390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ДВОИЧНА БРОЙНА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Само две цифри: </a:t>
            </a:r>
            <a:r>
              <a:rPr lang="bg-BG" b="1" dirty="0" smtClean="0"/>
              <a:t>0</a:t>
            </a:r>
            <a:r>
              <a:rPr lang="bg-BG" sz="2400" dirty="0" smtClean="0"/>
              <a:t> и </a:t>
            </a:r>
            <a:r>
              <a:rPr lang="bg-BG" b="1" dirty="0" smtClean="0"/>
              <a:t>1</a:t>
            </a:r>
            <a:r>
              <a:rPr lang="en-US" b="1" dirty="0" smtClean="0"/>
              <a:t> </a:t>
            </a:r>
            <a:r>
              <a:rPr lang="en-US" sz="2400" dirty="0" smtClean="0"/>
              <a:t>- </a:t>
            </a:r>
            <a:r>
              <a:rPr lang="bg-BG" sz="2400" b="1" dirty="0" smtClean="0">
                <a:solidFill>
                  <a:srgbClr val="FF0000"/>
                </a:solidFill>
              </a:rPr>
              <a:t>бит</a:t>
            </a:r>
            <a:r>
              <a:rPr lang="bg-BG" sz="2400" dirty="0" smtClean="0"/>
              <a:t>;</a:t>
            </a:r>
          </a:p>
          <a:p>
            <a:r>
              <a:rPr lang="bg-BG" sz="2400" dirty="0" smtClean="0"/>
              <a:t>Минимален брой цифри, които могат да образуват бройна система;</a:t>
            </a:r>
          </a:p>
          <a:p>
            <a:r>
              <a:rPr lang="bg-BG" sz="2400" dirty="0" smtClean="0">
                <a:solidFill>
                  <a:srgbClr val="0070C0"/>
                </a:solidFill>
              </a:rPr>
              <a:t>(+) Простота на реализация;</a:t>
            </a:r>
          </a:p>
          <a:p>
            <a:r>
              <a:rPr lang="bg-BG" sz="2400" dirty="0" smtClean="0">
                <a:solidFill>
                  <a:srgbClr val="0070C0"/>
                </a:solidFill>
              </a:rPr>
              <a:t>(+) Малка вероятност за грешка;</a:t>
            </a:r>
          </a:p>
          <a:p>
            <a:r>
              <a:rPr lang="bg-BG" sz="2400" dirty="0" smtClean="0">
                <a:solidFill>
                  <a:srgbClr val="FF0000"/>
                </a:solidFill>
              </a:rPr>
              <a:t>(-) Многоцифрени числа.</a:t>
            </a:r>
            <a:endParaRPr lang="bg-B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bytesc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4038600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КОДОВИ ПРЕОБРАЗУВАТЕЛИ</a:t>
            </a:r>
            <a:endParaRPr lang="bg-BG" dirty="0"/>
          </a:p>
        </p:txBody>
      </p:sp>
      <p:pic>
        <p:nvPicPr>
          <p:cNvPr id="8" name="Content Placeholder 7" descr="dfdf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05000"/>
            <a:ext cx="6024381" cy="3831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ДВОИЧНО-ДЕСЕТИЧЕН 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BCD</a:t>
            </a:r>
            <a:r>
              <a:rPr lang="bg-BG" dirty="0" smtClean="0"/>
              <a:t>(</a:t>
            </a:r>
            <a:r>
              <a:rPr lang="en-US" dirty="0" smtClean="0"/>
              <a:t>Binary</a:t>
            </a:r>
            <a:r>
              <a:rPr lang="bg-BG" dirty="0" smtClean="0"/>
              <a:t>-</a:t>
            </a:r>
            <a:r>
              <a:rPr lang="en-US" dirty="0" smtClean="0"/>
              <a:t>Coded Decimal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img0005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133600"/>
            <a:ext cx="6409997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bg-BG" dirty="0" smtClean="0"/>
              <a:t>КОДЕР</a:t>
            </a:r>
            <a:endParaRPr lang="bg-BG" dirty="0"/>
          </a:p>
        </p:txBody>
      </p:sp>
      <p:pic>
        <p:nvPicPr>
          <p:cNvPr id="5" name="Content Placeholder 4" descr="seven_segment_decod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7886700" cy="4459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СВЕТОДИОДЕН ИНДИКАТОР</a:t>
            </a:r>
            <a:endParaRPr lang="bg-BG" dirty="0"/>
          </a:p>
        </p:txBody>
      </p:sp>
      <p:pic>
        <p:nvPicPr>
          <p:cNvPr id="5" name="Picture 2" descr="common cathode 7-segment displa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596062" cy="4835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НА ИСТИННОСТ</a:t>
            </a:r>
            <a:endParaRPr lang="bg-BG" dirty="0"/>
          </a:p>
        </p:txBody>
      </p:sp>
      <p:pic>
        <p:nvPicPr>
          <p:cNvPr id="5" name="Content Placeholder 4" descr="6S4x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6833148" cy="55143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ПРИМИТИВЕН КАЛКУЛАТОР - ДЕМО</a:t>
            </a:r>
            <a:endParaRPr lang="bg-BG" dirty="0"/>
          </a:p>
        </p:txBody>
      </p:sp>
      <p:pic>
        <p:nvPicPr>
          <p:cNvPr id="5" name="Content Placeholder 4" descr="FDF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189270" cy="3816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ПОДОБРЕНА ВЕРСИЯ - ДЕМО</a:t>
            </a:r>
            <a:endParaRPr lang="bg-BG" dirty="0"/>
          </a:p>
        </p:txBody>
      </p:sp>
      <p:pic>
        <p:nvPicPr>
          <p:cNvPr id="5" name="Content Placeholder 4" descr="FDF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098242" cy="3990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ШИФРАТОР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2</a:t>
            </a:r>
            <a:r>
              <a:rPr lang="en-US" b="1" baseline="30000" dirty="0" smtClean="0"/>
              <a:t>N </a:t>
            </a:r>
            <a:r>
              <a:rPr lang="bg-BG" dirty="0" smtClean="0"/>
              <a:t>входове и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на брой изходи;</a:t>
            </a:r>
          </a:p>
          <a:p>
            <a:pPr>
              <a:buNone/>
            </a:pPr>
            <a:endParaRPr lang="bg-BG" baseline="30000" dirty="0"/>
          </a:p>
        </p:txBody>
      </p:sp>
      <p:pic>
        <p:nvPicPr>
          <p:cNvPr id="5" name="Picture 4" descr="comb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667000"/>
            <a:ext cx="8207958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ШИФРАТОР</a:t>
            </a:r>
            <a:endParaRPr lang="bg-BG" dirty="0"/>
          </a:p>
        </p:txBody>
      </p:sp>
      <p:pic>
        <p:nvPicPr>
          <p:cNvPr id="7" name="Content Placeholder 6" descr="comb1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014236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pic>
        <p:nvPicPr>
          <p:cNvPr id="5" name="Content Placeholder 4" descr="iij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600" cy="3689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</a:t>
            </a:r>
            <a:endParaRPr lang="bg-BG" dirty="0"/>
          </a:p>
        </p:txBody>
      </p:sp>
      <p:pic>
        <p:nvPicPr>
          <p:cNvPr id="5" name="Content Placeholder 4" descr="aid5975-728px-Convert-from-Binary-to-Decimal-Step-4-Version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997700" cy="5248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ДЕШИФРАТОР</a:t>
            </a:r>
            <a:endParaRPr lang="bg-BG" dirty="0"/>
          </a:p>
        </p:txBody>
      </p:sp>
      <p:pic>
        <p:nvPicPr>
          <p:cNvPr id="5" name="Content Placeholder 4" descr="comb4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67000"/>
            <a:ext cx="8167687" cy="2667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b="1" kern="0" dirty="0" smtClean="0">
                <a:latin typeface="+mn-lt"/>
              </a:rPr>
              <a:t>N</a:t>
            </a:r>
            <a:r>
              <a:rPr lang="en-US" sz="2800" kern="0" dirty="0" smtClean="0">
                <a:latin typeface="+mn-lt"/>
              </a:rPr>
              <a:t> </a:t>
            </a:r>
            <a:r>
              <a:rPr kumimoji="0" lang="bg-BG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входове и </a:t>
            </a:r>
            <a:r>
              <a:rPr lang="bg-BG" sz="2800" b="1" kern="0" dirty="0" smtClean="0"/>
              <a:t>2</a:t>
            </a:r>
            <a:r>
              <a:rPr lang="en-US" sz="2800" b="1" kern="0" baseline="30000" dirty="0" smtClean="0"/>
              <a:t>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bg-BG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брой изходи;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bg-BG" sz="28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848600" cy="487363"/>
          </a:xfrm>
        </p:spPr>
        <p:txBody>
          <a:bodyPr/>
          <a:lstStyle/>
          <a:p>
            <a:r>
              <a:rPr lang="bg-BG" dirty="0" smtClean="0"/>
              <a:t>ПРИЛОЖЕНИЕ - АДРЕСЕН ДЕШИФРАТОР</a:t>
            </a:r>
            <a:endParaRPr lang="bg-BG" dirty="0"/>
          </a:p>
        </p:txBody>
      </p:sp>
      <p:pic>
        <p:nvPicPr>
          <p:cNvPr id="5" name="Content Placeholder 4" descr="comb14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143000"/>
            <a:ext cx="5205412" cy="4276884"/>
          </a:xfrm>
        </p:spPr>
      </p:pic>
      <p:pic>
        <p:nvPicPr>
          <p:cNvPr id="6" name="Picture 5" descr="fdfg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5384984"/>
            <a:ext cx="5409524" cy="1473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715000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RAM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МУЛТИПЛЕКСОР</a:t>
            </a:r>
            <a:endParaRPr lang="bg-BG" dirty="0"/>
          </a:p>
        </p:txBody>
      </p:sp>
      <p:pic>
        <p:nvPicPr>
          <p:cNvPr id="5" name="Content Placeholder 4" descr="comb2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524000"/>
            <a:ext cx="6357937" cy="47890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ДЕМУЛТИПЛЕКСОР</a:t>
            </a:r>
            <a:endParaRPr lang="bg-BG" dirty="0"/>
          </a:p>
        </p:txBody>
      </p:sp>
      <p:pic>
        <p:nvPicPr>
          <p:cNvPr id="5" name="Content Placeholder 4" descr="comb29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96462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86000"/>
            <a:ext cx="7837714" cy="3048000"/>
          </a:xfrm>
        </p:spPr>
      </p:pic>
      <p:sp>
        <p:nvSpPr>
          <p:cNvPr id="6" name="TextBox 5"/>
          <p:cNvSpPr txBox="1"/>
          <p:nvPr/>
        </p:nvSpPr>
        <p:spPr>
          <a:xfrm>
            <a:off x="2286000" y="1524000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TDM </a:t>
            </a:r>
            <a:r>
              <a:rPr lang="en-US" sz="2400" dirty="0" smtClean="0"/>
              <a:t>– </a:t>
            </a:r>
            <a:r>
              <a:rPr lang="en-US" sz="2400" b="1" dirty="0" smtClean="0"/>
              <a:t>T</a:t>
            </a:r>
            <a:r>
              <a:rPr lang="en-US" sz="2400" dirty="0" smtClean="0"/>
              <a:t>ime </a:t>
            </a:r>
            <a:r>
              <a:rPr lang="en-US" sz="2400" b="1" dirty="0" smtClean="0"/>
              <a:t>D</a:t>
            </a:r>
            <a:r>
              <a:rPr lang="en-US" sz="2400" dirty="0" smtClean="0"/>
              <a:t>ivision </a:t>
            </a:r>
            <a:r>
              <a:rPr lang="en-US" sz="2400" b="1" dirty="0" smtClean="0"/>
              <a:t>M</a:t>
            </a:r>
            <a:r>
              <a:rPr lang="en-US" sz="2400" dirty="0" smtClean="0"/>
              <a:t>ultiplexing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pic>
        <p:nvPicPr>
          <p:cNvPr id="5" name="Content Placeholder 4" descr="400px-Telephony_multiplexer_syste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438400"/>
            <a:ext cx="8452437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8077200" cy="487363"/>
          </a:xfrm>
        </p:spPr>
        <p:txBody>
          <a:bodyPr/>
          <a:lstStyle/>
          <a:p>
            <a:r>
              <a:rPr lang="bg-BG" sz="2500" dirty="0" smtClean="0"/>
              <a:t>АНАЛОГОВ МУЛТИПЛЕКСОР/ДЕМУЛТИПЛЕКСОР</a:t>
            </a:r>
            <a:endParaRPr lang="bg-BG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 descr="fd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1219200"/>
            <a:ext cx="7534688" cy="531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001000" cy="487363"/>
          </a:xfrm>
        </p:spPr>
        <p:txBody>
          <a:bodyPr/>
          <a:lstStyle/>
          <a:p>
            <a:r>
              <a:rPr lang="bg-BG" sz="2500" dirty="0" smtClean="0"/>
              <a:t>АНАЛОГОВ МУЛТИПЛЕКСОР/ДЕМУЛТИПЛЕКСОР</a:t>
            </a:r>
            <a:endParaRPr lang="bg-BG" sz="2500" dirty="0"/>
          </a:p>
        </p:txBody>
      </p:sp>
      <p:pic>
        <p:nvPicPr>
          <p:cNvPr id="5" name="Content Placeholder 4" descr="TuLBX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524750" cy="5016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СИ НАПРАВИМ САМИ КОМПЮТЪР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bg-BG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DIY COMPUTER</a:t>
            </a:r>
            <a:endParaRPr lang="en-US" dirty="0" smtClean="0"/>
          </a:p>
          <a:p>
            <a:pPr algn="ctr">
              <a:buNone/>
            </a:pPr>
            <a:endParaRPr lang="bg-BG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590800"/>
            <a:ext cx="6091237" cy="333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-Be-Continued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143000"/>
            <a:ext cx="7497896" cy="4574987"/>
          </a:xfrm>
        </p:spPr>
      </p:pic>
      <p:sp>
        <p:nvSpPr>
          <p:cNvPr id="6" name="TextBox 5"/>
          <p:cNvSpPr txBox="1"/>
          <p:nvPr/>
        </p:nvSpPr>
        <p:spPr>
          <a:xfrm>
            <a:off x="2639864" y="5486400"/>
            <a:ext cx="356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i="1" dirty="0" smtClean="0"/>
              <a:t>СХЕМИ С ПАМЕТ</a:t>
            </a:r>
            <a:r>
              <a:rPr lang="en-US" sz="2800" b="1" i="1" dirty="0" smtClean="0"/>
              <a:t>…</a:t>
            </a:r>
            <a:endParaRPr lang="bg-BG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ШЕСТНАЙСЕТИЧНА БРОЙНА СИСТЕМА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828800"/>
            <a:ext cx="3962400" cy="4267200"/>
          </a:xfrm>
        </p:spPr>
        <p:txBody>
          <a:bodyPr/>
          <a:lstStyle/>
          <a:p>
            <a:r>
              <a:rPr lang="en-US" dirty="0" smtClean="0"/>
              <a:t>HEX;</a:t>
            </a:r>
            <a:endParaRPr lang="bg-BG" dirty="0" smtClean="0"/>
          </a:p>
          <a:p>
            <a:r>
              <a:rPr lang="bg-BG" dirty="0" smtClean="0"/>
              <a:t>16 цифри 0-</a:t>
            </a:r>
            <a:r>
              <a:rPr lang="en-US" dirty="0" smtClean="0"/>
              <a:t>F;</a:t>
            </a:r>
            <a:endParaRPr lang="bg-BG" dirty="0" smtClean="0"/>
          </a:p>
          <a:p>
            <a:r>
              <a:rPr lang="bg-BG" dirty="0" smtClean="0"/>
              <a:t>Улеснен</a:t>
            </a:r>
            <a:r>
              <a:rPr lang="en-US" dirty="0" smtClean="0"/>
              <a:t>o</a:t>
            </a:r>
            <a:r>
              <a:rPr lang="bg-BG" dirty="0" smtClean="0"/>
              <a:t> преобразуване от/в двоична;</a:t>
            </a:r>
          </a:p>
          <a:p>
            <a:r>
              <a:rPr lang="bg-BG" dirty="0" smtClean="0"/>
              <a:t>Използва се за съкратено представяне на двоични числа</a:t>
            </a:r>
            <a:r>
              <a:rPr lang="en-US" dirty="0" smtClean="0"/>
              <a:t>.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7" name="Picture 6" descr="dechexb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4200" y="1219200"/>
            <a:ext cx="27968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844800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bg-BG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Благодаря за вниманието</a:t>
            </a:r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696200" cy="487363"/>
          </a:xfrm>
        </p:spPr>
        <p:txBody>
          <a:bodyPr/>
          <a:lstStyle/>
          <a:p>
            <a:r>
              <a:rPr lang="bg-BG" dirty="0" smtClean="0"/>
              <a:t>ПОЛОЖИТЕЛНИ И ОТРИЦАТЕЛНИ ЧИСЛА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V="1">
            <a:off x="685800" y="3200400"/>
            <a:ext cx="228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8141" y="4114800"/>
            <a:ext cx="319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ЗНАКОВ БИТ:</a:t>
            </a:r>
          </a:p>
          <a:p>
            <a:pPr>
              <a:buFontTx/>
              <a:buChar char="-"/>
            </a:pPr>
            <a:r>
              <a:rPr lang="bg-BG" b="1" i="1" dirty="0" smtClean="0"/>
              <a:t> 0</a:t>
            </a:r>
            <a:r>
              <a:rPr lang="bg-BG" i="1" dirty="0" smtClean="0"/>
              <a:t> -&gt; положително число.</a:t>
            </a:r>
          </a:p>
          <a:p>
            <a:pPr>
              <a:buFontTx/>
              <a:buChar char="-"/>
            </a:pPr>
            <a:r>
              <a:rPr lang="bg-BG" i="1" dirty="0" smtClean="0"/>
              <a:t> </a:t>
            </a:r>
            <a:r>
              <a:rPr lang="bg-BG" b="1" i="1" dirty="0" smtClean="0"/>
              <a:t>1</a:t>
            </a:r>
            <a:r>
              <a:rPr lang="bg-BG" i="1" dirty="0" smtClean="0"/>
              <a:t> -&gt; отрицателно число.</a:t>
            </a:r>
            <a:endParaRPr lang="bg-BG" i="1" dirty="0"/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4876800" y="-228600"/>
            <a:ext cx="304800" cy="73152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2946" y="3581400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значещи битове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ЦИФРОВ СИГНАЛ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Сигнал, който има креан брой нива(състояния);</a:t>
            </a:r>
          </a:p>
          <a:p>
            <a:r>
              <a:rPr lang="bg-BG" sz="2000" dirty="0" smtClean="0"/>
              <a:t>В съвременната техника най-често нивата са 2: “</a:t>
            </a:r>
            <a:r>
              <a:rPr lang="bg-BG" sz="2000" i="1" dirty="0" smtClean="0"/>
              <a:t>логическа 0” </a:t>
            </a:r>
            <a:r>
              <a:rPr lang="bg-BG" sz="2000" dirty="0" smtClean="0"/>
              <a:t>и </a:t>
            </a:r>
            <a:r>
              <a:rPr lang="bg-BG" sz="2000" i="1" dirty="0" smtClean="0"/>
              <a:t>“логическа 1”;</a:t>
            </a:r>
          </a:p>
          <a:p>
            <a:r>
              <a:rPr lang="bg-BG" sz="2000" dirty="0" smtClean="0"/>
              <a:t>В електрониката цифровият сигнал се представя физически като електрическо напрежение.</a:t>
            </a:r>
          </a:p>
          <a:p>
            <a:pPr>
              <a:buNone/>
            </a:pPr>
            <a:endParaRPr lang="bg-BG" sz="2400" dirty="0"/>
          </a:p>
        </p:txBody>
      </p:sp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352800"/>
            <a:ext cx="4357687" cy="328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7g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</TotalTime>
  <Words>775</Words>
  <Application>Microsoft Office PowerPoint</Application>
  <PresentationFormat>On-screen Show (4:3)</PresentationFormat>
  <Paragraphs>334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cdb2004117gl</vt:lpstr>
      <vt:lpstr>  ОСНОВИ НА ЕЛЕКТРОНИКАТА </vt:lpstr>
      <vt:lpstr>КАКВО ЩЕ УЧИМ ДНЕС</vt:lpstr>
      <vt:lpstr>ИНФОРМАЦИЯ</vt:lpstr>
      <vt:lpstr>ЦИФРИ</vt:lpstr>
      <vt:lpstr>ДВОИЧНА БРОЙНА СИСТЕМА</vt:lpstr>
      <vt:lpstr>ПРЕОБРАЗУВАНЕ </vt:lpstr>
      <vt:lpstr>ШЕСТНАЙСЕТИЧНА БРОЙНА СИСТЕМА</vt:lpstr>
      <vt:lpstr>ПОЛОЖИТЕЛНИ И ОТРИЦАТЕЛНИ ЧИСЛА</vt:lpstr>
      <vt:lpstr>ЦИФРОВ СИГНАЛ</vt:lpstr>
      <vt:lpstr>ЦИФРОВ И АНАЛОГОВ СИГНАЛ</vt:lpstr>
      <vt:lpstr>АНАЛОГОВА И ЦИФРОВА ЕЛЕКТРОНИКА</vt:lpstr>
      <vt:lpstr>ЛОГИЧЕСКИ ЕЛЕМЕНТ - БУФЕР</vt:lpstr>
      <vt:lpstr>ХАРДУЕРНА РЕАЛИЗАЦИЯ - БУФЕР</vt:lpstr>
      <vt:lpstr>ЛОГИЧЕСКИ ЕЛЕМЕНТ - ИНВЕРТОР</vt:lpstr>
      <vt:lpstr>ХАРДУЕРНА РЕАЛИЗАЦИЯ - ИНВЕРТОР</vt:lpstr>
      <vt:lpstr>ЛОГИЧЕСКИ ЕЛЕМЕНТ – “И”</vt:lpstr>
      <vt:lpstr>АНАЛОГИЯ</vt:lpstr>
      <vt:lpstr>ХАРДУЕРНА РЕАЛИЗАЦИЯ – “И”</vt:lpstr>
      <vt:lpstr>МНОГОВХОДОВИ “И” ЕЛЕМЕНТИ</vt:lpstr>
      <vt:lpstr>ЛОГИЧЕСКИ ЕЛЕМЕНТ – “ИЛИ”</vt:lpstr>
      <vt:lpstr>АНАЛОГИЯ</vt:lpstr>
      <vt:lpstr>АНАЛОГИЯ</vt:lpstr>
      <vt:lpstr>ХАРДУЕРНА РЕАЛИЗАЦИЯ – “ИЛИ”</vt:lpstr>
      <vt:lpstr>МНОГОВХОДОВИ “ИЛИ” ЕЛЕМЕНТИ</vt:lpstr>
      <vt:lpstr>ЛОГИЧЕСКИ ЕЛЕМЕНТ - XOR</vt:lpstr>
      <vt:lpstr>АНАЛОГИЯ</vt:lpstr>
      <vt:lpstr>РЕАЛИЗАЦИЯ</vt:lpstr>
      <vt:lpstr>СЪСТАВНИ ЕЛЕМЕНТИ</vt:lpstr>
      <vt:lpstr>NAND, NOR</vt:lpstr>
      <vt:lpstr>КАК ДА СТАНА ИЗОБРЕТАТЕЛ?</vt:lpstr>
      <vt:lpstr>БАЗА NAND</vt:lpstr>
      <vt:lpstr>NAND ИЗГРАДЕН ОТ NOR</vt:lpstr>
      <vt:lpstr>СВОЙСТВА НА ЛОГИЧЕСКИТЕ ИЗРАЗИ</vt:lpstr>
      <vt:lpstr>СУМАТОР</vt:lpstr>
      <vt:lpstr>РЕАЛИЗАЦИЯ</vt:lpstr>
      <vt:lpstr>РЕАЛИЗАЦИЯ</vt:lpstr>
      <vt:lpstr>ПЪЛЕН СУМАТОР</vt:lpstr>
      <vt:lpstr>ПЪЛЕН СУМАТОР – ТАБЛИЦА НА ИСТИННОСТ</vt:lpstr>
      <vt:lpstr>РЕАЛИЗАЦИЯ</vt:lpstr>
      <vt:lpstr>МНОГОРАЗРЕДЕН СУМАТОР</vt:lpstr>
      <vt:lpstr>РЕАЛИЗАЦИЯ – 4 БИТОВ СУМАТОР</vt:lpstr>
      <vt:lpstr>4 БИТОВ СУМАТОР – ИС 4008</vt:lpstr>
      <vt:lpstr>БЪРЗ ПРЕНОС – FAST CARRY</vt:lpstr>
      <vt:lpstr>4008 ЛОГИЧЕСКА СХЕМА</vt:lpstr>
      <vt:lpstr>МНОГОРАЗРЕДЕН БРОЯЧ</vt:lpstr>
      <vt:lpstr>ИЗВАЖДАЩА СХЕМА</vt:lpstr>
      <vt:lpstr>СУМАТОРНА/ИЗВАЖДАЩА СХЕМА</vt:lpstr>
      <vt:lpstr>АРИТМЕТИКО-ЛОГИЧЕСКО УСТРОЙСТВО</vt:lpstr>
      <vt:lpstr>МИКРОПРОЦЕСОР</vt:lpstr>
      <vt:lpstr>КОДОВИ ПРЕОБРАЗУВАТЕЛИ</vt:lpstr>
      <vt:lpstr>ДВОИЧНО-ДЕСЕТИЧЕН КОД</vt:lpstr>
      <vt:lpstr>BCD КОДЕР</vt:lpstr>
      <vt:lpstr>СВЕТОДИОДЕН ИНДИКАТОР</vt:lpstr>
      <vt:lpstr>ТАБЛИЦА НА ИСТИННОСТ</vt:lpstr>
      <vt:lpstr>ПРИМИТИВЕН КАЛКУЛАТОР - ДЕМО</vt:lpstr>
      <vt:lpstr>ПОДОБРЕНА ВЕРСИЯ - ДЕМО</vt:lpstr>
      <vt:lpstr>ШИФРАТОР</vt:lpstr>
      <vt:lpstr>ШИФРАТОР</vt:lpstr>
      <vt:lpstr>ПРИЛОЖЕНИЕ</vt:lpstr>
      <vt:lpstr>ДЕШИФРАТОР</vt:lpstr>
      <vt:lpstr>ПРИЛОЖЕНИЕ - АДРЕСЕН ДЕШИФРАТОР</vt:lpstr>
      <vt:lpstr>МУЛТИПЛЕКСОР</vt:lpstr>
      <vt:lpstr>ДЕМУЛТИПЛЕКСОР</vt:lpstr>
      <vt:lpstr>ПРИЛОЖЕНИЕ</vt:lpstr>
      <vt:lpstr>ПРИЛОЖЕНИЕ</vt:lpstr>
      <vt:lpstr>АНАЛОГОВ МУЛТИПЛЕКСОР/ДЕМУЛТИПЛЕКСОР</vt:lpstr>
      <vt:lpstr>АНАЛОГОВ МУЛТИПЛЕКСОР/ДЕМУЛТИПЛЕКСОР</vt:lpstr>
      <vt:lpstr>ДА СИ НАПРАВИМ САМИ КОМПЮТЪР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ЕЛЕКТРОНИКАТА</dc:title>
  <dc:creator>Vencislav</dc:creator>
  <cp:lastModifiedBy>Vencislav Nachev</cp:lastModifiedBy>
  <cp:revision>660</cp:revision>
  <dcterms:created xsi:type="dcterms:W3CDTF">2016-07-07T21:55:41Z</dcterms:created>
  <dcterms:modified xsi:type="dcterms:W3CDTF">2018-09-14T07:02:01Z</dcterms:modified>
</cp:coreProperties>
</file>