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439" r:id="rId3"/>
    <p:sldId id="440" r:id="rId4"/>
    <p:sldId id="441" r:id="rId5"/>
    <p:sldId id="442" r:id="rId6"/>
    <p:sldId id="449" r:id="rId7"/>
    <p:sldId id="450" r:id="rId8"/>
    <p:sldId id="443" r:id="rId9"/>
    <p:sldId id="444" r:id="rId10"/>
    <p:sldId id="445" r:id="rId11"/>
    <p:sldId id="447" r:id="rId12"/>
    <p:sldId id="448" r:id="rId13"/>
    <p:sldId id="452" r:id="rId14"/>
    <p:sldId id="453" r:id="rId15"/>
    <p:sldId id="455" r:id="rId16"/>
    <p:sldId id="454" r:id="rId17"/>
    <p:sldId id="456" r:id="rId18"/>
    <p:sldId id="457" r:id="rId19"/>
    <p:sldId id="458" r:id="rId20"/>
    <p:sldId id="459" r:id="rId21"/>
    <p:sldId id="461" r:id="rId22"/>
    <p:sldId id="462" r:id="rId23"/>
    <p:sldId id="463" r:id="rId24"/>
    <p:sldId id="465" r:id="rId25"/>
    <p:sldId id="466" r:id="rId26"/>
    <p:sldId id="464" r:id="rId27"/>
    <p:sldId id="467" r:id="rId28"/>
    <p:sldId id="468" r:id="rId29"/>
    <p:sldId id="470" r:id="rId30"/>
    <p:sldId id="473" r:id="rId31"/>
    <p:sldId id="474" r:id="rId32"/>
    <p:sldId id="469" r:id="rId33"/>
    <p:sldId id="475" r:id="rId34"/>
    <p:sldId id="476" r:id="rId35"/>
    <p:sldId id="478" r:id="rId36"/>
    <p:sldId id="479" r:id="rId37"/>
    <p:sldId id="480" r:id="rId38"/>
    <p:sldId id="471" r:id="rId39"/>
    <p:sldId id="477" r:id="rId40"/>
    <p:sldId id="481" r:id="rId41"/>
    <p:sldId id="482" r:id="rId42"/>
    <p:sldId id="483" r:id="rId43"/>
    <p:sldId id="484" r:id="rId44"/>
    <p:sldId id="486" r:id="rId45"/>
    <p:sldId id="487" r:id="rId46"/>
    <p:sldId id="488" r:id="rId47"/>
    <p:sldId id="492" r:id="rId48"/>
    <p:sldId id="489" r:id="rId49"/>
    <p:sldId id="493" r:id="rId50"/>
    <p:sldId id="490" r:id="rId51"/>
    <p:sldId id="491" r:id="rId52"/>
    <p:sldId id="494" r:id="rId53"/>
    <p:sldId id="497" r:id="rId54"/>
    <p:sldId id="496" r:id="rId55"/>
    <p:sldId id="498" r:id="rId56"/>
    <p:sldId id="275" r:id="rId57"/>
  </p:sldIdLst>
  <p:sldSz cx="9144000" cy="6858000" type="screen4x3"/>
  <p:notesSz cx="7102475" cy="89916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4A5CA"/>
    <a:srgbClr val="5F5F5F"/>
    <a:srgbClr val="AAC1DA"/>
    <a:srgbClr val="D1DBEB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6" autoAdjust="0"/>
    <p:restoredTop sz="94714" autoAdjust="0"/>
  </p:normalViewPr>
  <p:slideViewPr>
    <p:cSldViewPr>
      <p:cViewPr>
        <p:scale>
          <a:sx n="48" d="100"/>
          <a:sy n="48" d="100"/>
        </p:scale>
        <p:origin x="-1854" y="-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2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EACD91F-5997-4DDA-AE88-9EE1FC5319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9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5708F-D443-4517-8379-E3049206E7B2}" type="datetimeFigureOut">
              <a:rPr lang="en-US" smtClean="0"/>
              <a:pPr/>
              <a:t>9/14/2018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902B2-E854-4F15-BCF5-28FB3E0E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6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1" name="Group 29"/>
          <p:cNvGrpSpPr>
            <a:grpSpLocks/>
          </p:cNvGrpSpPr>
          <p:nvPr/>
        </p:nvGrpSpPr>
        <p:grpSpPr bwMode="auto">
          <a:xfrm>
            <a:off x="1143000" y="628650"/>
            <a:ext cx="8012113" cy="2571750"/>
            <a:chOff x="720" y="396"/>
            <a:chExt cx="5047" cy="1620"/>
          </a:xfrm>
        </p:grpSpPr>
        <p:sp>
          <p:nvSpPr>
            <p:cNvPr id="3090" name="Rectangle 18"/>
            <p:cNvSpPr>
              <a:spLocks noChangeArrowheads="1"/>
            </p:cNvSpPr>
            <p:nvPr userDrawn="1"/>
          </p:nvSpPr>
          <p:spPr bwMode="gray">
            <a:xfrm>
              <a:off x="1081" y="396"/>
              <a:ext cx="4686" cy="15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8"/>
            <p:cNvSpPr>
              <a:spLocks noChangeArrowheads="1"/>
            </p:cNvSpPr>
            <p:nvPr userDrawn="1"/>
          </p:nvSpPr>
          <p:spPr bwMode="gray">
            <a:xfrm>
              <a:off x="720" y="1440"/>
              <a:ext cx="576" cy="57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1130300" y="3141663"/>
            <a:ext cx="8013700" cy="57467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573088" y="2520950"/>
            <a:ext cx="576262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1716088" y="628650"/>
            <a:ext cx="566737" cy="636588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78063" y="0"/>
            <a:ext cx="585787" cy="635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2281238" y="628650"/>
            <a:ext cx="585787" cy="6318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gray">
          <a:xfrm>
            <a:off x="1141413" y="1262063"/>
            <a:ext cx="574675" cy="625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gray">
          <a:xfrm>
            <a:off x="1716088" y="1263650"/>
            <a:ext cx="566737" cy="6223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gray">
          <a:xfrm>
            <a:off x="573088" y="1885950"/>
            <a:ext cx="576262" cy="6445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8" name="Rectangle 26"/>
          <p:cNvSpPr>
            <a:spLocks noChangeArrowheads="1"/>
          </p:cNvSpPr>
          <p:nvPr/>
        </p:nvSpPr>
        <p:spPr bwMode="gray">
          <a:xfrm>
            <a:off x="1141413" y="1885950"/>
            <a:ext cx="576262" cy="644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99" name="Rectangle 27"/>
          <p:cNvSpPr>
            <a:spLocks noChangeArrowheads="1"/>
          </p:cNvSpPr>
          <p:nvPr/>
        </p:nvSpPr>
        <p:spPr bwMode="gray">
          <a:xfrm>
            <a:off x="0" y="2528888"/>
            <a:ext cx="574675" cy="633412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752600" y="1800225"/>
            <a:ext cx="6629400" cy="1012825"/>
          </a:xfrm>
        </p:spPr>
        <p:txBody>
          <a:bodyPr/>
          <a:lstStyle>
            <a:lvl1pPr algn="ctr">
              <a:defRPr sz="3600" i="1">
                <a:latin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600200" y="3276600"/>
            <a:ext cx="63246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5850FB-1BC1-4CDA-A69D-F94AF183B5E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6A3916-A98B-44CD-BCCD-F3710FFE0B7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5943600" y="6537325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971800" y="65373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8180396C-91E7-4C47-B93E-23A3EC8585B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5943600" y="68263"/>
            <a:ext cx="2590800" cy="2365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326A1-E322-4840-B7EC-20E645CC1F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3EED1E2-6DAF-4B02-8064-93A63A18E06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287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A17436-D98A-49E0-8542-EEC0DC5AF61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183C410-BB26-45E4-9D5F-9536593AA35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1F19B5-8073-4130-ABC6-5F657E5EAB8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DFA24A7-A904-4396-9E2A-B9DDD54B7B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51DD4-8341-482E-BFF2-900437B19B9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659425-1D11-490D-969D-4EA761F9783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www.themegallery.com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655638" y="360363"/>
            <a:ext cx="8497887" cy="7191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87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537325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r>
              <a:rPr lang="en-US"/>
              <a:t>Company name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971800" y="65373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DD5E265-9B33-4A88-AA0F-C0DD5523A52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143000" y="457200"/>
            <a:ext cx="73914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0" y="719138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/>
          <p:cNvSpPr>
            <a:spLocks noChangeArrowheads="1"/>
          </p:cNvSpPr>
          <p:nvPr/>
        </p:nvSpPr>
        <p:spPr bwMode="gray">
          <a:xfrm>
            <a:off x="328613" y="357188"/>
            <a:ext cx="328612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657225" y="0"/>
            <a:ext cx="328613" cy="3619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2" name="Rectangle 28"/>
          <p:cNvSpPr>
            <a:spLocks noChangeArrowheads="1"/>
          </p:cNvSpPr>
          <p:nvPr/>
        </p:nvSpPr>
        <p:spPr bwMode="gray">
          <a:xfrm>
            <a:off x="657225" y="361950"/>
            <a:ext cx="328613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gray">
          <a:xfrm>
            <a:off x="328613" y="719138"/>
            <a:ext cx="328612" cy="3619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43600" y="68263"/>
            <a:ext cx="2590800" cy="236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+mn-lt"/>
              </a:defRPr>
            </a:lvl1pPr>
          </a:lstStyle>
          <a:p>
            <a:r>
              <a:rPr lang="en-US"/>
              <a:t>www.themegallery.com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useofjeff.com/555-timer-oscillator-frequency-calculator/" TargetMode="Externa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gi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0"/>
            <a:ext cx="6629400" cy="101282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bg-BG" dirty="0" smtClean="0"/>
              <a:t>ОСНОВИ НА ЕЛЕКТРОНИКАТА 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52600" y="3276600"/>
            <a:ext cx="7239000" cy="381000"/>
          </a:xfrm>
        </p:spPr>
        <p:txBody>
          <a:bodyPr/>
          <a:lstStyle/>
          <a:p>
            <a:r>
              <a:rPr lang="bg-BG" dirty="0" smtClean="0"/>
              <a:t>ЛЕКЦИЯ №</a:t>
            </a:r>
            <a:r>
              <a:rPr lang="en-US" dirty="0" smtClean="0"/>
              <a:t>7 </a:t>
            </a:r>
            <a:r>
              <a:rPr lang="bg-BG" dirty="0" smtClean="0"/>
              <a:t>ЦИФРОВА ЕЛЕКТРОНИКА – ЧАСТ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340" y="4343400"/>
            <a:ext cx="2448820" cy="2238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5676" y="3810000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>
                <a:latin typeface="Arial Black" pitchFamily="34" charset="0"/>
              </a:rPr>
              <a:t>ВЕНЦИСЛАВ НАЧЕВ</a:t>
            </a:r>
            <a:endParaRPr lang="en-US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РАЗШИРЕН </a:t>
            </a:r>
            <a:r>
              <a:rPr lang="en-US" dirty="0" smtClean="0"/>
              <a:t>JK </a:t>
            </a:r>
            <a:r>
              <a:rPr lang="bg-BG" dirty="0" smtClean="0"/>
              <a:t>ТРИГЕР</a:t>
            </a:r>
            <a:endParaRPr lang="bg-BG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7662731" cy="44958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</a:t>
            </a:r>
            <a:r>
              <a:rPr lang="bg-BG" dirty="0" smtClean="0"/>
              <a:t>ТРИГЕР</a:t>
            </a:r>
            <a:endParaRPr lang="bg-BG" dirty="0"/>
          </a:p>
        </p:txBody>
      </p:sp>
      <p:pic>
        <p:nvPicPr>
          <p:cNvPr id="4" name="Content Placeholder 3" descr="2000px-D-Type_Flip-flop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9400" y="2438400"/>
            <a:ext cx="3035300" cy="3642359"/>
          </a:xfrm>
        </p:spPr>
      </p:pic>
      <p:sp>
        <p:nvSpPr>
          <p:cNvPr id="5" name="Content Placeholder 5"/>
          <p:cNvSpPr txBox="1">
            <a:spLocks/>
          </p:cNvSpPr>
          <p:nvPr/>
        </p:nvSpPr>
        <p:spPr bwMode="auto">
          <a:xfrm>
            <a:off x="6096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bg-BG" sz="2000" kern="0" noProof="0" dirty="0" smtClean="0">
                <a:latin typeface="+mn-lt"/>
              </a:rPr>
              <a:t>Тригер със закъснение </a:t>
            </a:r>
            <a:r>
              <a:rPr lang="en-US" sz="2000" kern="0" noProof="0" dirty="0" smtClean="0">
                <a:latin typeface="+mn-lt"/>
              </a:rPr>
              <a:t>D- </a:t>
            </a:r>
            <a:r>
              <a:rPr lang="en-US" sz="2000" i="1" kern="0" noProof="0" dirty="0" smtClean="0">
                <a:latin typeface="+mn-lt"/>
              </a:rPr>
              <a:t>delay.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lang="bg-BG" sz="2000" i="1" kern="0" noProof="0" dirty="0" smtClean="0">
                <a:latin typeface="+mn-lt"/>
              </a:rPr>
              <a:t>Данните закъсняват с един тактов импулс преди да се повяв</a:t>
            </a:r>
            <a:r>
              <a:rPr lang="bg-BG" sz="2000" i="1" kern="0" dirty="0" smtClean="0">
                <a:latin typeface="+mn-lt"/>
              </a:rPr>
              <a:t>я</a:t>
            </a:r>
            <a:r>
              <a:rPr lang="bg-BG" sz="2000" i="1" kern="0" noProof="0" dirty="0" smtClean="0">
                <a:latin typeface="+mn-lt"/>
              </a:rPr>
              <a:t>т на изхода.</a:t>
            </a:r>
            <a:endParaRPr kumimoji="0" lang="bg-BG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4572000" y="2590800"/>
            <a:ext cx="1295400" cy="45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 flipH="1" flipV="1">
            <a:off x="4572000" y="5486400"/>
            <a:ext cx="1066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995893" y="23622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SET</a:t>
            </a:r>
            <a:endParaRPr lang="bg-BG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5751493" y="60960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RESET</a:t>
            </a:r>
            <a:endParaRPr lang="bg-BG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7984" y="2133600"/>
            <a:ext cx="9161984" cy="3086269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БРОЯЧ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Устройство, което брои електрически импулси;</a:t>
            </a:r>
          </a:p>
          <a:p>
            <a:r>
              <a:rPr lang="bg-BG" sz="2400" dirty="0" smtClean="0"/>
              <a:t>Основен параметър: </a:t>
            </a:r>
            <a:r>
              <a:rPr lang="bg-BG" sz="2400" b="1" dirty="0" smtClean="0"/>
              <a:t>РАЗРЕДНОСТ</a:t>
            </a:r>
            <a:r>
              <a:rPr lang="bg-BG" sz="2400" dirty="0" smtClean="0"/>
              <a:t>;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digital-event-counters-1267986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81200" y="2590800"/>
            <a:ext cx="5029200" cy="3344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JK </a:t>
            </a:r>
            <a:r>
              <a:rPr lang="bg-BG" dirty="0" smtClean="0"/>
              <a:t>ТРИГЕР БРОЯЧ</a:t>
            </a:r>
            <a:endParaRPr lang="bg-BG" dirty="0"/>
          </a:p>
        </p:txBody>
      </p:sp>
      <p:pic>
        <p:nvPicPr>
          <p:cNvPr id="5" name="Content Placeholder 4" descr="lklk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2133600"/>
            <a:ext cx="9144000" cy="339015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ВРЕМЕДИАГРАМА</a:t>
            </a:r>
            <a:endParaRPr lang="bg-BG" dirty="0"/>
          </a:p>
        </p:txBody>
      </p:sp>
      <p:pic>
        <p:nvPicPr>
          <p:cNvPr id="5" name="Content Placeholder 4" descr="cou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18160" y="1447800"/>
            <a:ext cx="8625840" cy="479213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РЕВЕРСИВЕН БРОЯЧ</a:t>
            </a:r>
            <a:endParaRPr lang="bg-BG" dirty="0"/>
          </a:p>
        </p:txBody>
      </p:sp>
      <p:pic>
        <p:nvPicPr>
          <p:cNvPr id="5" name="Content Placeholder 4" descr="kjkjjkj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" y="2057400"/>
            <a:ext cx="8836571" cy="3295956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ГЕНЕРАТОР НА ИМПУЛСИ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 </a:t>
            </a:r>
            <a:r>
              <a:rPr lang="bg-BG" sz="2400" dirty="0" smtClean="0"/>
              <a:t>Електронна схема(устройстово), което се захранва с постоянен ток и на изхода си генерира правоъгълни импулси със строго определни параметри: </a:t>
            </a:r>
            <a:r>
              <a:rPr lang="bg-BG" sz="2400" i="1" dirty="0" smtClean="0"/>
              <a:t>амплитуда, честота и коефициент на запъване. </a:t>
            </a:r>
            <a:endParaRPr lang="bg-BG" i="1" dirty="0"/>
          </a:p>
        </p:txBody>
      </p:sp>
      <p:pic>
        <p:nvPicPr>
          <p:cNvPr id="6" name="Picture 5" descr="lkk;;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3352800"/>
            <a:ext cx="7334250" cy="288879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ТАЙМЕРНА СХЕМА 555</a:t>
            </a:r>
            <a:endParaRPr lang="bg-BG" dirty="0"/>
          </a:p>
        </p:txBody>
      </p:sp>
      <p:pic>
        <p:nvPicPr>
          <p:cNvPr id="4" name="Content Placeholder 3" descr="astable-mode-schematic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066800"/>
            <a:ext cx="5395912" cy="3155084"/>
          </a:xfrm>
        </p:spPr>
      </p:pic>
      <p:pic>
        <p:nvPicPr>
          <p:cNvPr id="5" name="Picture 4" descr="astable-mode-graph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5800" y="4282136"/>
            <a:ext cx="5395912" cy="2575864"/>
          </a:xfrm>
          <a:prstGeom prst="rect">
            <a:avLst/>
          </a:prstGeom>
        </p:spPr>
      </p:pic>
      <p:pic>
        <p:nvPicPr>
          <p:cNvPr id="6" name="Picture 5" descr="изтеглен файл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3048000"/>
            <a:ext cx="2772168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ГЕНЕРАТОР С ИС 555</a:t>
            </a:r>
            <a:endParaRPr lang="bg-BG" dirty="0"/>
          </a:p>
        </p:txBody>
      </p:sp>
      <p:pic>
        <p:nvPicPr>
          <p:cNvPr id="4" name="Content Placeholder 3" descr="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583503" cy="4886194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ЩЕ УЧИМ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85925"/>
            <a:ext cx="8229600" cy="5248275"/>
          </a:xfrm>
        </p:spPr>
        <p:txBody>
          <a:bodyPr/>
          <a:lstStyle/>
          <a:p>
            <a:r>
              <a:rPr lang="bg-BG" sz="2400" i="1" dirty="0" smtClean="0"/>
              <a:t>СХЕМИ С ПАМЕТ</a:t>
            </a:r>
          </a:p>
          <a:p>
            <a:r>
              <a:rPr lang="bg-BG" sz="2400" i="1" dirty="0" smtClean="0"/>
              <a:t>ТРИГЕРИ</a:t>
            </a:r>
          </a:p>
          <a:p>
            <a:r>
              <a:rPr lang="bg-BG" sz="2400" i="1" dirty="0" smtClean="0"/>
              <a:t>БРОЯЧИ</a:t>
            </a:r>
          </a:p>
          <a:p>
            <a:r>
              <a:rPr lang="bg-BG" sz="2400" i="1" dirty="0" smtClean="0"/>
              <a:t>ТАЙМЕРИ</a:t>
            </a:r>
          </a:p>
          <a:p>
            <a:r>
              <a:rPr lang="bg-BG" sz="2400" i="1" dirty="0" smtClean="0"/>
              <a:t>РЕГИСТРИ</a:t>
            </a:r>
          </a:p>
          <a:p>
            <a:r>
              <a:rPr lang="bg-BG" sz="2400" i="1" dirty="0" smtClean="0"/>
              <a:t>ПАМЕТИ</a:t>
            </a:r>
          </a:p>
          <a:p>
            <a:r>
              <a:rPr lang="bg-BG" sz="2400" i="1" dirty="0" smtClean="0"/>
              <a:t>КОМПЮТЪРНИ АРХИТЕКТУРИ</a:t>
            </a:r>
          </a:p>
          <a:p>
            <a:r>
              <a:rPr lang="bg-BG" sz="2400" i="1" dirty="0" smtClean="0"/>
              <a:t>АЦП/ЦАП</a:t>
            </a:r>
          </a:p>
          <a:p>
            <a:r>
              <a:rPr lang="bg-BG" sz="2400" i="1" dirty="0" smtClean="0"/>
              <a:t>ЕЛЕКТРОНЕН НИВОМЕР</a:t>
            </a:r>
            <a:endParaRPr lang="bg-BG" sz="2400" i="1" dirty="0"/>
          </a:p>
        </p:txBody>
      </p:sp>
      <p:pic>
        <p:nvPicPr>
          <p:cNvPr id="4" name="Picture 3" descr="bd4e9c015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8200" y="1676400"/>
            <a:ext cx="3962400" cy="247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ДА СИ ГО ПРОЕКТИРАМЕ</a:t>
            </a:r>
            <a:endParaRPr lang="bg-BG" dirty="0"/>
          </a:p>
        </p:txBody>
      </p:sp>
      <p:pic>
        <p:nvPicPr>
          <p:cNvPr id="8" name="Content Placeholder 7" descr="dfdfdf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52400" y="1143000"/>
            <a:ext cx="6380171" cy="5334000"/>
          </a:xfrm>
        </p:spPr>
      </p:pic>
      <p:pic>
        <p:nvPicPr>
          <p:cNvPr id="9" name="Picture 8" descr="fdfdf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05400" y="4191000"/>
            <a:ext cx="3829702" cy="1266146"/>
          </a:xfrm>
          <a:prstGeom prst="rect">
            <a:avLst/>
          </a:prstGeom>
        </p:spPr>
      </p:pic>
      <p:pic>
        <p:nvPicPr>
          <p:cNvPr id="10" name="Picture 9" descr="fgfgf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9200" y="1295400"/>
            <a:ext cx="3873998" cy="1862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181600" y="6019800"/>
            <a:ext cx="31570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g-BG" dirty="0" smtClean="0">
                <a:hlinkClick r:id="rId5"/>
              </a:rPr>
              <a:t>ОНЛАЙН 555 КАЛКУЛАТОР</a:t>
            </a:r>
            <a:endParaRPr lang="bg-BG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ИЗМЕРВАНЕ НА ВРЕМЕ</a:t>
            </a:r>
            <a:endParaRPr lang="bg-BG" dirty="0"/>
          </a:p>
        </p:txBody>
      </p:sp>
      <p:pic>
        <p:nvPicPr>
          <p:cNvPr id="6" name="Content Placeholder 5" descr="tim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1828800"/>
            <a:ext cx="7763390" cy="4038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БЛОКОВА СХЕМА</a:t>
            </a:r>
            <a:endParaRPr lang="bg-BG" dirty="0"/>
          </a:p>
        </p:txBody>
      </p:sp>
      <p:pic>
        <p:nvPicPr>
          <p:cNvPr id="4" name="Content Placeholder 3" descr="фрфрфрф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676400"/>
            <a:ext cx="7833776" cy="44958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bg-BG" sz="4400" b="1" dirty="0" smtClean="0"/>
          </a:p>
          <a:p>
            <a:pPr>
              <a:buNone/>
            </a:pPr>
            <a:endParaRPr lang="bg-BG" sz="4400" b="1" dirty="0" smtClean="0"/>
          </a:p>
          <a:p>
            <a:pPr>
              <a:buNone/>
            </a:pPr>
            <a:r>
              <a:rPr lang="bg-BG" sz="4400" b="1" dirty="0" smtClean="0">
                <a:solidFill>
                  <a:srgbClr val="FFC000"/>
                </a:solidFill>
              </a:rPr>
              <a:t>                ДЕМО</a:t>
            </a:r>
            <a:endParaRPr lang="bg-BG" sz="44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ТОЧНОСТ НА ГЕНРАТОРИТЕ</a:t>
            </a:r>
            <a:endParaRPr lang="bg-BG" dirty="0"/>
          </a:p>
        </p:txBody>
      </p:sp>
      <p:pic>
        <p:nvPicPr>
          <p:cNvPr id="5" name="Content Placeholder 4" descr="ls-avtogeneratori_html_21ccc7b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28800" y="1219200"/>
            <a:ext cx="5238096" cy="5229955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КВАРЦОВ РЕЗОНАТОР</a:t>
            </a:r>
            <a:endParaRPr lang="bg-BG" dirty="0"/>
          </a:p>
        </p:txBody>
      </p:sp>
      <p:pic>
        <p:nvPicPr>
          <p:cNvPr id="5" name="Content Placeholder 4" descr="imag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447800"/>
            <a:ext cx="2971800" cy="2971800"/>
          </a:xfrm>
        </p:spPr>
      </p:pic>
      <p:pic>
        <p:nvPicPr>
          <p:cNvPr id="6" name="Picture 5" descr="imag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48200" y="1524000"/>
            <a:ext cx="3276600" cy="2298510"/>
          </a:xfrm>
          <a:prstGeom prst="rect">
            <a:avLst/>
          </a:prstGeom>
        </p:spPr>
      </p:pic>
      <p:pic>
        <p:nvPicPr>
          <p:cNvPr id="7" name="Picture 6" descr="IMG_0565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4038600"/>
            <a:ext cx="4490866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 РАБОТИ </a:t>
            </a:r>
            <a:r>
              <a:rPr lang="en-US" dirty="0" smtClean="0"/>
              <a:t>GPS</a:t>
            </a:r>
            <a:endParaRPr lang="bg-BG" dirty="0"/>
          </a:p>
        </p:txBody>
      </p:sp>
      <p:pic>
        <p:nvPicPr>
          <p:cNvPr id="4" name="Content Placeholder 3" descr="ag_GPS_Operation_new_low_re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143000"/>
            <a:ext cx="7239000" cy="5351911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РЕГИСТРИ</a:t>
            </a:r>
            <a:endParaRPr lang="bg-BG" dirty="0"/>
          </a:p>
        </p:txBody>
      </p:sp>
      <p:pic>
        <p:nvPicPr>
          <p:cNvPr id="5" name="Content Placeholder 4" descr="изтеглен файл (1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1828800"/>
            <a:ext cx="5534025" cy="3952875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РЕГИСТРИ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43000" y="2667000"/>
          <a:ext cx="708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1143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304800" y="2895600"/>
            <a:ext cx="8382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>
            <a:off x="8229600" y="2895600"/>
            <a:ext cx="914400" cy="5334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259" y="4038600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запис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094090" y="4050268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четене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" y="1676400"/>
            <a:ext cx="767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Последователен запис – последователно четене</a:t>
            </a:r>
            <a:endParaRPr lang="bg-BG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52939" y="4114800"/>
            <a:ext cx="4509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FIFO – </a:t>
            </a:r>
            <a:r>
              <a:rPr lang="en-US" sz="3200" b="1" dirty="0" smtClean="0"/>
              <a:t>F</a:t>
            </a:r>
            <a:r>
              <a:rPr lang="en-US" sz="3200" dirty="0" smtClean="0"/>
              <a:t>irst </a:t>
            </a:r>
            <a:r>
              <a:rPr lang="en-US" sz="3200" b="1" dirty="0" smtClean="0"/>
              <a:t>I</a:t>
            </a:r>
            <a:r>
              <a:rPr lang="en-US" sz="3200" dirty="0" smtClean="0"/>
              <a:t>n </a:t>
            </a:r>
            <a:r>
              <a:rPr lang="en-US" sz="3200" b="1" dirty="0" smtClean="0"/>
              <a:t>F</a:t>
            </a:r>
            <a:r>
              <a:rPr lang="en-US" sz="3200" dirty="0" smtClean="0"/>
              <a:t>irst </a:t>
            </a:r>
            <a:r>
              <a:rPr lang="en-US" sz="3200" b="1" dirty="0" smtClean="0"/>
              <a:t>O</a:t>
            </a:r>
            <a:r>
              <a:rPr lang="en-US" sz="3200" dirty="0" smtClean="0"/>
              <a:t>ut</a:t>
            </a:r>
            <a:endParaRPr lang="bg-BG" sz="3200" dirty="0"/>
          </a:p>
        </p:txBody>
      </p:sp>
      <p:pic>
        <p:nvPicPr>
          <p:cNvPr id="12" name="Picture 11" descr="Queue-2012-12-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4737259"/>
            <a:ext cx="4648200" cy="212074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РЕГИСТРИ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4495800"/>
          <a:ext cx="708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1143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ight Arrow 5"/>
          <p:cNvSpPr/>
          <p:nvPr/>
        </p:nvSpPr>
        <p:spPr bwMode="auto">
          <a:xfrm>
            <a:off x="0" y="4724400"/>
            <a:ext cx="8382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59" y="5867400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запис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189700" y="3962400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четене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29000" y="1676400"/>
            <a:ext cx="6786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Последователен запис – паралелно четене</a:t>
            </a:r>
            <a:endParaRPr lang="bg-BG" sz="2400" b="1" dirty="0"/>
          </a:p>
        </p:txBody>
      </p:sp>
      <p:sp>
        <p:nvSpPr>
          <p:cNvPr id="13" name="Up Arrow 12"/>
          <p:cNvSpPr/>
          <p:nvPr/>
        </p:nvSpPr>
        <p:spPr bwMode="auto">
          <a:xfrm>
            <a:off x="1295400" y="35052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2667000" y="35052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4114800" y="35052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562600" y="35052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6858000" y="35052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СХЕМА С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Схема, при която състоянието на изходите зависи освен от текущото състояние на входовете, но и от предходните й състояния – схемата “помни”.</a:t>
            </a:r>
            <a:endParaRPr lang="bg-BG" sz="2400" dirty="0"/>
          </a:p>
        </p:txBody>
      </p:sp>
      <p:pic>
        <p:nvPicPr>
          <p:cNvPr id="5" name="Picture 4" descr="images (1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90800" y="2971800"/>
            <a:ext cx="3505200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РЕГИСТРИ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33741" y="3429000"/>
          <a:ext cx="708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1143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0" y="4800600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запис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909041" y="3048000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четене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72199" y="1676400"/>
            <a:ext cx="5900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Паралелен запис – паралелно четене</a:t>
            </a:r>
            <a:endParaRPr lang="bg-BG" sz="2400" b="1" dirty="0"/>
          </a:p>
        </p:txBody>
      </p:sp>
      <p:sp>
        <p:nvSpPr>
          <p:cNvPr id="18" name="Up Arrow 17"/>
          <p:cNvSpPr/>
          <p:nvPr/>
        </p:nvSpPr>
        <p:spPr bwMode="auto">
          <a:xfrm>
            <a:off x="1167141" y="4572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Up Arrow 18"/>
          <p:cNvSpPr/>
          <p:nvPr/>
        </p:nvSpPr>
        <p:spPr bwMode="auto">
          <a:xfrm>
            <a:off x="2538741" y="4572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3986541" y="4572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Up Arrow 20"/>
          <p:cNvSpPr/>
          <p:nvPr/>
        </p:nvSpPr>
        <p:spPr bwMode="auto">
          <a:xfrm>
            <a:off x="5434341" y="4572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6729741" y="4572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Right Arrow 22"/>
          <p:cNvSpPr/>
          <p:nvPr/>
        </p:nvSpPr>
        <p:spPr bwMode="auto">
          <a:xfrm>
            <a:off x="7720341" y="3733800"/>
            <a:ext cx="990600" cy="5334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РЕГИСТРИ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14400" y="3810000"/>
          <a:ext cx="708660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320"/>
                <a:gridCol w="1417320"/>
                <a:gridCol w="1417320"/>
                <a:gridCol w="1417320"/>
                <a:gridCol w="1417320"/>
              </a:tblGrid>
              <a:tr h="114300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80659" y="5181600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запис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3124200"/>
            <a:ext cx="954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четене</a:t>
            </a:r>
            <a:endParaRPr lang="bg-BG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572199" y="1676400"/>
            <a:ext cx="5900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b="1" dirty="0" smtClean="0"/>
              <a:t>Паралелен запис – паралелно четене</a:t>
            </a:r>
            <a:endParaRPr lang="bg-BG" sz="2400" b="1" dirty="0"/>
          </a:p>
        </p:txBody>
      </p:sp>
      <p:sp>
        <p:nvSpPr>
          <p:cNvPr id="13" name="Up Arrow 12"/>
          <p:cNvSpPr/>
          <p:nvPr/>
        </p:nvSpPr>
        <p:spPr bwMode="auto">
          <a:xfrm>
            <a:off x="1371600" y="28194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4" name="Up Arrow 13"/>
          <p:cNvSpPr/>
          <p:nvPr/>
        </p:nvSpPr>
        <p:spPr bwMode="auto">
          <a:xfrm>
            <a:off x="2743200" y="28194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Up Arrow 14"/>
          <p:cNvSpPr/>
          <p:nvPr/>
        </p:nvSpPr>
        <p:spPr bwMode="auto">
          <a:xfrm>
            <a:off x="4191000" y="28194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Up Arrow 15"/>
          <p:cNvSpPr/>
          <p:nvPr/>
        </p:nvSpPr>
        <p:spPr bwMode="auto">
          <a:xfrm>
            <a:off x="5638800" y="28194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Up Arrow 16"/>
          <p:cNvSpPr/>
          <p:nvPr/>
        </p:nvSpPr>
        <p:spPr bwMode="auto">
          <a:xfrm>
            <a:off x="6934200" y="28194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Up Arrow 17"/>
          <p:cNvSpPr/>
          <p:nvPr/>
        </p:nvSpPr>
        <p:spPr bwMode="auto">
          <a:xfrm>
            <a:off x="1447800" y="4953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Up Arrow 18"/>
          <p:cNvSpPr/>
          <p:nvPr/>
        </p:nvSpPr>
        <p:spPr bwMode="auto">
          <a:xfrm>
            <a:off x="2819400" y="4953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Up Arrow 19"/>
          <p:cNvSpPr/>
          <p:nvPr/>
        </p:nvSpPr>
        <p:spPr bwMode="auto">
          <a:xfrm>
            <a:off x="4267200" y="4953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Up Arrow 20"/>
          <p:cNvSpPr/>
          <p:nvPr/>
        </p:nvSpPr>
        <p:spPr bwMode="auto">
          <a:xfrm>
            <a:off x="5715000" y="4953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Up Arrow 21"/>
          <p:cNvSpPr/>
          <p:nvPr/>
        </p:nvSpPr>
        <p:spPr bwMode="auto">
          <a:xfrm>
            <a:off x="7010400" y="4953000"/>
            <a:ext cx="533400" cy="91440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bg-BG" sz="1800" i="0" u="none" strike="noStrike" normalizeH="0" baseline="0" smtClean="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ПРИЛОЖЕНИЕ</a:t>
            </a:r>
            <a:endParaRPr lang="bg-BG" dirty="0"/>
          </a:p>
        </p:txBody>
      </p:sp>
      <p:pic>
        <p:nvPicPr>
          <p:cNvPr id="5" name="Content Placeholder 4" descr="pic-microcontrollers-examples-in-assembly-language-chapter-06-fig6-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1676400"/>
            <a:ext cx="7029450" cy="4444240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КОМПЮТРНА СИСТЕМА</a:t>
            </a:r>
            <a:endParaRPr lang="bg-BG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0800" y="3200400"/>
            <a:ext cx="3886200" cy="1905000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3600" b="1" dirty="0" smtClean="0">
                <a:solidFill>
                  <a:schemeClr val="bg1"/>
                </a:solidFill>
              </a:rPr>
              <a:t>ЦЕНТРАЛЕН ПРОЦЕСОР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3600" b="1" dirty="0" smtClean="0">
                <a:solidFill>
                  <a:schemeClr val="bg1"/>
                </a:solidFill>
              </a:rPr>
              <a:t>/</a:t>
            </a:r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r>
              <a:rPr lang="bg-BG" sz="3600" b="1" dirty="0" smtClean="0">
                <a:solidFill>
                  <a:schemeClr val="bg1"/>
                </a:solidFill>
              </a:rPr>
              <a:t>/</a:t>
            </a:r>
            <a:endParaRPr kumimoji="0" lang="bg-BG" sz="36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71600" y="1143000"/>
            <a:ext cx="3048000" cy="144780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2800" b="1" dirty="0" smtClean="0">
                <a:solidFill>
                  <a:schemeClr val="bg1"/>
                </a:solidFill>
              </a:rPr>
              <a:t>ОПЕРАТИВНА</a:t>
            </a:r>
            <a:br>
              <a:rPr lang="bg-BG" sz="2800" b="1" dirty="0" smtClean="0">
                <a:solidFill>
                  <a:schemeClr val="bg1"/>
                </a:solidFill>
              </a:rPr>
            </a:br>
            <a:r>
              <a:rPr lang="bg-BG" sz="2800" b="1" dirty="0" smtClean="0">
                <a:solidFill>
                  <a:schemeClr val="bg1"/>
                </a:solidFill>
              </a:rPr>
              <a:t>ПАМЕТ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/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RAM</a:t>
            </a:r>
            <a:r>
              <a:rPr kumimoji="0" lang="bg-BG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/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953000" y="1143000"/>
            <a:ext cx="3200400" cy="1524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2800" b="1" dirty="0" smtClean="0">
                <a:solidFill>
                  <a:schemeClr val="bg1"/>
                </a:solidFill>
              </a:rPr>
              <a:t>ПРОГРАМНА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2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ПАМЕТ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2800" b="1" dirty="0" smtClean="0">
                <a:solidFill>
                  <a:schemeClr val="bg1"/>
                </a:solidFill>
              </a:rPr>
              <a:t>/</a:t>
            </a:r>
            <a:r>
              <a:rPr lang="en-US" sz="2800" b="1" dirty="0" smtClean="0">
                <a:solidFill>
                  <a:schemeClr val="bg1"/>
                </a:solidFill>
              </a:rPr>
              <a:t>ROM</a:t>
            </a:r>
            <a:r>
              <a:rPr lang="bg-BG" sz="2800" b="1" dirty="0" smtClean="0">
                <a:solidFill>
                  <a:schemeClr val="bg1"/>
                </a:solidFill>
              </a:rPr>
              <a:t>/</a:t>
            </a:r>
            <a:endParaRPr kumimoji="0" lang="bg-BG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14400" y="5638800"/>
            <a:ext cx="5943600" cy="9906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2800" b="1" dirty="0" smtClean="0">
                <a:solidFill>
                  <a:schemeClr val="bg1"/>
                </a:solidFill>
              </a:rPr>
              <a:t>ВХОДНО-ИЗХОДНИ ИНТЕРФЕЙСИ</a:t>
            </a:r>
            <a:endParaRPr kumimoji="0" lang="bg-BG" sz="2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1026" name="Picture 2" descr="http://gazettereview.com/wp-content/uploads/2016/01/cp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657600"/>
            <a:ext cx="1828800" cy="1042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https://image.freepik.com/free-photo/ram-memory-read_221950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00200"/>
            <a:ext cx="1215936" cy="907096"/>
          </a:xfrm>
          <a:prstGeom prst="rect">
            <a:avLst/>
          </a:prstGeom>
          <a:noFill/>
        </p:spPr>
      </p:pic>
      <p:pic>
        <p:nvPicPr>
          <p:cNvPr id="1032" name="Picture 8" descr="https://encrypted-tbn2.gstatic.com/images?q=tbn:ANd9GcQ0duL_bhYUSgETuY1-7wDeq8AGye185vI72gygfP0s7C1VBC9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91425" y="2743200"/>
            <a:ext cx="1552575" cy="1162933"/>
          </a:xfrm>
          <a:prstGeom prst="rect">
            <a:avLst/>
          </a:prstGeom>
          <a:noFill/>
        </p:spPr>
      </p:pic>
      <p:pic>
        <p:nvPicPr>
          <p:cNvPr id="1036" name="Picture 12" descr="http://images17.newegg.com/is/image/newegg/29-102-062-TS?$S640$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39000" y="5562600"/>
            <a:ext cx="1524000" cy="1143000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781800" y="4572000"/>
            <a:ext cx="218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 smtClean="0"/>
              <a:t>COMPUTE?</a:t>
            </a:r>
            <a:endParaRPr lang="bg-BG" sz="1200" i="1" u="sng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ЦЕНТРАЛЕН ПРОЦЕСОР</a:t>
            </a:r>
            <a:endParaRPr lang="bg-BG" dirty="0"/>
          </a:p>
        </p:txBody>
      </p:sp>
      <p:pic>
        <p:nvPicPr>
          <p:cNvPr id="5" name="Content Placeholder 4" descr="2000px-CPU_block_diagram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76631" y="1228725"/>
            <a:ext cx="3790737" cy="5248275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ОПЕРАТИВНИ ПАМЕТИ - </a:t>
            </a:r>
            <a:r>
              <a:rPr lang="en-US" dirty="0" smtClean="0"/>
              <a:t>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9144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    RAM – Random Access Memory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5" name="Picture 4" descr="kkk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49591"/>
            <a:ext cx="6001311" cy="44512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859" y="3657600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адреси</a:t>
            </a:r>
            <a:endParaRPr lang="bg-BG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6488668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данни</a:t>
            </a:r>
            <a:endParaRPr lang="bg-BG" b="1" dirty="0"/>
          </a:p>
        </p:txBody>
      </p:sp>
      <p:sp>
        <p:nvSpPr>
          <p:cNvPr id="8" name="TextBox 7"/>
          <p:cNvSpPr txBox="1"/>
          <p:nvPr/>
        </p:nvSpPr>
        <p:spPr>
          <a:xfrm>
            <a:off x="0" y="2438400"/>
            <a:ext cx="154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управление</a:t>
            </a:r>
            <a:endParaRPr lang="bg-BG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445586" y="3733800"/>
            <a:ext cx="1722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 smtClean="0"/>
              <a:t>зона за запис</a:t>
            </a:r>
            <a:endParaRPr lang="bg-BG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SRAM –</a:t>
            </a:r>
            <a:r>
              <a:rPr lang="bg-BG" dirty="0" smtClean="0"/>
              <a:t> </a:t>
            </a:r>
            <a:r>
              <a:rPr lang="en-US" dirty="0" smtClean="0"/>
              <a:t>STATIC RAM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Статична</a:t>
            </a:r>
            <a:r>
              <a:rPr lang="en-US" sz="2000" dirty="0" smtClean="0"/>
              <a:t> RAM</a:t>
            </a:r>
            <a:r>
              <a:rPr lang="bg-BG" sz="2000" dirty="0" smtClean="0"/>
              <a:t>;</a:t>
            </a:r>
            <a:endParaRPr lang="en-US" sz="2000" dirty="0" smtClean="0"/>
          </a:p>
          <a:p>
            <a:r>
              <a:rPr lang="bg-BG" sz="2000" dirty="0" smtClean="0"/>
              <a:t>Запомнящ елемент: </a:t>
            </a:r>
            <a:r>
              <a:rPr lang="bg-BG" sz="2000" b="1" dirty="0" smtClean="0">
                <a:solidFill>
                  <a:srgbClr val="FF0000"/>
                </a:solidFill>
              </a:rPr>
              <a:t>ТРИГЕР</a:t>
            </a:r>
            <a:r>
              <a:rPr lang="bg-BG" sz="2000" dirty="0" smtClean="0"/>
              <a:t>;</a:t>
            </a:r>
          </a:p>
          <a:p>
            <a:r>
              <a:rPr lang="bg-BG" sz="2000" dirty="0" smtClean="0"/>
              <a:t>Бързи;</a:t>
            </a:r>
          </a:p>
          <a:p>
            <a:r>
              <a:rPr lang="bg-BG" sz="2000" dirty="0" smtClean="0"/>
              <a:t>Много транзистори за 1 бит информация: минимум(6)</a:t>
            </a:r>
          </a:p>
          <a:p>
            <a:r>
              <a:rPr lang="bg-BG" sz="2000" dirty="0" smtClean="0"/>
              <a:t>Голяма консумация;</a:t>
            </a:r>
            <a:endParaRPr lang="bg-BG" sz="2000" dirty="0"/>
          </a:p>
        </p:txBody>
      </p:sp>
      <p:pic>
        <p:nvPicPr>
          <p:cNvPr id="5" name="Picture 4" descr="изтеглен файл (2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600" y="3276600"/>
            <a:ext cx="5000625" cy="31741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– DYNAMIC RAM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Динамична </a:t>
            </a:r>
            <a:r>
              <a:rPr lang="en-US" sz="2000" dirty="0" smtClean="0"/>
              <a:t>RAM;</a:t>
            </a:r>
          </a:p>
          <a:p>
            <a:r>
              <a:rPr lang="bg-BG" sz="2000" dirty="0" smtClean="0"/>
              <a:t>Запомнящ елемент: </a:t>
            </a:r>
            <a:r>
              <a:rPr lang="bg-BG" sz="2000" b="1" dirty="0" smtClean="0"/>
              <a:t>кондензатор </a:t>
            </a:r>
            <a:r>
              <a:rPr lang="bg-BG" sz="2000" dirty="0" smtClean="0"/>
              <a:t>и</a:t>
            </a:r>
            <a:r>
              <a:rPr lang="bg-BG" sz="2000" b="1" dirty="0" smtClean="0"/>
              <a:t> транзистор</a:t>
            </a:r>
            <a:r>
              <a:rPr lang="bg-BG" sz="2000" dirty="0" smtClean="0"/>
              <a:t>;</a:t>
            </a:r>
          </a:p>
          <a:p>
            <a:r>
              <a:rPr lang="bg-BG" sz="2000" dirty="0" smtClean="0"/>
              <a:t>Малко елементи за клетка;</a:t>
            </a:r>
          </a:p>
          <a:p>
            <a:r>
              <a:rPr lang="bg-BG" sz="2000" dirty="0" smtClean="0"/>
              <a:t>Бавни;</a:t>
            </a:r>
          </a:p>
          <a:p>
            <a:r>
              <a:rPr lang="bg-BG" sz="2000" dirty="0" smtClean="0"/>
              <a:t>Ниска консумация;</a:t>
            </a:r>
            <a:endParaRPr lang="bg-BG" sz="2000" dirty="0"/>
          </a:p>
        </p:txBody>
      </p:sp>
      <p:pic>
        <p:nvPicPr>
          <p:cNvPr id="5" name="Picture 4" descr="memory36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0" y="2286000"/>
            <a:ext cx="3124200" cy="4134579"/>
          </a:xfrm>
          <a:prstGeom prst="rect">
            <a:avLst/>
          </a:prstGeom>
        </p:spPr>
      </p:pic>
      <p:pic>
        <p:nvPicPr>
          <p:cNvPr id="6" name="Picture 5" descr="изтеглен файл (3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3733800"/>
            <a:ext cx="4867275" cy="269150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Content Placeholder 4" descr="fddfdfdfd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76200"/>
            <a:ext cx="9372600" cy="6629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ПРОГРАМНИ ПАМЕТИ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Изискване: </a:t>
            </a:r>
            <a:r>
              <a:rPr lang="bg-BG" b="1" dirty="0" smtClean="0">
                <a:solidFill>
                  <a:srgbClr val="FF0000"/>
                </a:solidFill>
              </a:rPr>
              <a:t>енергонезависимост</a:t>
            </a:r>
            <a:r>
              <a:rPr lang="bg-BG" b="1" dirty="0" smtClean="0"/>
              <a:t>.</a:t>
            </a:r>
            <a:endParaRPr lang="bg-BG" b="1" dirty="0"/>
          </a:p>
        </p:txBody>
      </p:sp>
      <p:pic>
        <p:nvPicPr>
          <p:cNvPr id="5" name="Picture 4" descr="rom-30098_960_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8800" y="2438400"/>
            <a:ext cx="498763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 </a:t>
            </a:r>
            <a:r>
              <a:rPr lang="bg-BG" dirty="0" smtClean="0"/>
              <a:t>ТРИГЕР</a:t>
            </a:r>
            <a:endParaRPr lang="bg-BG" dirty="0"/>
          </a:p>
        </p:txBody>
      </p:sp>
      <p:pic>
        <p:nvPicPr>
          <p:cNvPr id="5" name="Content Placeholder 4" descr="2000px-SR_(NAND)_Flip-flop.svg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1828800"/>
            <a:ext cx="3505200" cy="3505200"/>
          </a:xfr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800600" y="2438400"/>
          <a:ext cx="335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85800"/>
                <a:gridCol w="838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</a:t>
                      </a:r>
                      <a:r>
                        <a:rPr lang="en-US" sz="2400" baseline="-25000" dirty="0" err="1" smtClean="0"/>
                        <a:t>n</a:t>
                      </a:r>
                      <a:endParaRPr lang="bg-B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</a:t>
                      </a:r>
                      <a:r>
                        <a:rPr lang="en-US" sz="2400" dirty="0" err="1" smtClean="0"/>
                        <a:t>Q</a:t>
                      </a:r>
                      <a:r>
                        <a:rPr lang="en-US" sz="2400" baseline="-25000" dirty="0" err="1" smtClean="0"/>
                        <a:t>n</a:t>
                      </a:r>
                      <a:endParaRPr lang="bg-BG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НП</a:t>
                      </a:r>
                      <a:endParaRPr lang="bg-B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НП</a:t>
                      </a:r>
                      <a:endParaRPr lang="bg-BG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baseline="0" dirty="0" smtClean="0"/>
                        <a:t>х</a:t>
                      </a:r>
                      <a:endParaRPr lang="bg-B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х</a:t>
                      </a:r>
                      <a:endParaRPr lang="bg-BG" sz="2400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04800" y="26786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</a:t>
            </a:r>
            <a:endParaRPr lang="bg-BG" dirty="0"/>
          </a:p>
        </p:txBody>
      </p:sp>
      <p:sp>
        <p:nvSpPr>
          <p:cNvPr id="9" name="TextBox 8"/>
          <p:cNvSpPr txBox="1"/>
          <p:nvPr/>
        </p:nvSpPr>
        <p:spPr>
          <a:xfrm>
            <a:off x="36493" y="40386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RESET</a:t>
            </a:r>
            <a:endParaRPr lang="bg-BG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8153400" y="3124200"/>
            <a:ext cx="457200" cy="2819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6574259" y="6019800"/>
            <a:ext cx="2569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предходно състояние</a:t>
            </a:r>
          </a:p>
          <a:p>
            <a:r>
              <a:rPr lang="bg-BG" i="1" dirty="0" smtClean="0"/>
              <a:t>(няма промяна)</a:t>
            </a:r>
            <a:endParaRPr lang="bg-BG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5410200"/>
            <a:ext cx="28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не е позволено</a:t>
            </a:r>
          </a:p>
          <a:p>
            <a:r>
              <a:rPr lang="bg-BG" i="1" dirty="0" smtClean="0"/>
              <a:t>(неизвестно състояние)</a:t>
            </a:r>
            <a:endParaRPr lang="bg-BG" i="1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019800" y="4648200"/>
            <a:ext cx="1066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</a:t>
            </a:r>
            <a:r>
              <a:rPr lang="en-US" dirty="0" smtClean="0"/>
              <a:t>ASK ROM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400" dirty="0" smtClean="0"/>
              <a:t>Програмира се еднократно само при производителя;</a:t>
            </a:r>
          </a:p>
          <a:p>
            <a:r>
              <a:rPr lang="bg-BG" sz="2400" dirty="0" smtClean="0"/>
              <a:t>Евтни;</a:t>
            </a:r>
          </a:p>
          <a:p>
            <a:r>
              <a:rPr lang="bg-BG" sz="2400" dirty="0" smtClean="0"/>
              <a:t>Подходящи за устройства за сериино производство;</a:t>
            </a:r>
          </a:p>
          <a:p>
            <a:r>
              <a:rPr lang="bg-BG" sz="2400" dirty="0" smtClean="0"/>
              <a:t>Не подлежи на повторно програмиране;</a:t>
            </a:r>
          </a:p>
        </p:txBody>
      </p:sp>
      <p:pic>
        <p:nvPicPr>
          <p:cNvPr id="5" name="Picture 4" descr="TI-92_I0896_R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4038600"/>
            <a:ext cx="3904488" cy="228660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PROGRAMMABLE ROM</a:t>
            </a:r>
            <a:endParaRPr lang="bg-BG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33400" y="12192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Програмира се еднократно само при</a:t>
            </a:r>
            <a:r>
              <a:rPr kumimoji="0" lang="bg-BG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клиента с програматор</a:t>
            </a: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Евтни;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Подходящи за устройства за сериино производство;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bg-BG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 подлежи на повторно програмиране;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tabLst/>
              <a:defRPr/>
            </a:pPr>
            <a:endParaRPr kumimoji="0" lang="bg-BG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t51_pro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7000" y="3810000"/>
            <a:ext cx="3352800" cy="281369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</a:t>
            </a:r>
            <a:r>
              <a:rPr lang="bg-BG" smtClean="0"/>
              <a:t>А</a:t>
            </a:r>
            <a:r>
              <a:rPr lang="en-US" smtClean="0"/>
              <a:t>S</a:t>
            </a:r>
            <a:r>
              <a:rPr lang="bg-BG" dirty="0" smtClean="0"/>
              <a:t>А</a:t>
            </a:r>
            <a:r>
              <a:rPr lang="en-US" dirty="0" smtClean="0"/>
              <a:t>BLE </a:t>
            </a:r>
            <a:r>
              <a:rPr lang="en-US" dirty="0" smtClean="0"/>
              <a:t>PROM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bg-BG" sz="2000" dirty="0" smtClean="0"/>
              <a:t>Програмира се многократно при клиента с програматор;</a:t>
            </a:r>
          </a:p>
          <a:p>
            <a:pPr lvl="0">
              <a:defRPr/>
            </a:pPr>
            <a:r>
              <a:rPr lang="bg-BG" sz="2000" dirty="0" smtClean="0"/>
              <a:t>Изтриването става с </a:t>
            </a:r>
            <a:r>
              <a:rPr lang="en-US" sz="2000" dirty="0" smtClean="0"/>
              <a:t>UV </a:t>
            </a:r>
            <a:r>
              <a:rPr lang="bg-BG" sz="2000" dirty="0" smtClean="0"/>
              <a:t>светлина;</a:t>
            </a:r>
          </a:p>
        </p:txBody>
      </p:sp>
      <p:pic>
        <p:nvPicPr>
          <p:cNvPr id="6" name="Picture 5" descr="ST_Microelectronics_M27C256B_(2006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3352800"/>
            <a:ext cx="2209800" cy="3049524"/>
          </a:xfrm>
          <a:prstGeom prst="rect">
            <a:avLst/>
          </a:prstGeom>
        </p:spPr>
      </p:pic>
      <p:pic>
        <p:nvPicPr>
          <p:cNvPr id="53250" name="Picture 2" descr="http://www.grifo.com/PROG/Dataman/FOTO/ER_069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3352800"/>
            <a:ext cx="33909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ELECTRICALLY EPROM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48275"/>
          </a:xfrm>
        </p:spPr>
        <p:txBody>
          <a:bodyPr/>
          <a:lstStyle/>
          <a:p>
            <a:pPr>
              <a:buNone/>
            </a:pPr>
            <a:endParaRPr lang="bg-BG" sz="2400" dirty="0" smtClean="0"/>
          </a:p>
          <a:p>
            <a:r>
              <a:rPr lang="bg-BG" sz="2400" dirty="0" smtClean="0"/>
              <a:t>Препрограмируеми;</a:t>
            </a:r>
          </a:p>
          <a:p>
            <a:r>
              <a:rPr lang="bg-BG" sz="2400" dirty="0" smtClean="0"/>
              <a:t>Изтриването става с електрически сигнал;</a:t>
            </a:r>
          </a:p>
          <a:p>
            <a:r>
              <a:rPr lang="en-US" sz="2400" b="1" dirty="0" smtClean="0"/>
              <a:t>Flash </a:t>
            </a:r>
            <a:r>
              <a:rPr lang="bg-BG" sz="2400" b="1" dirty="0" smtClean="0"/>
              <a:t>памет</a:t>
            </a:r>
            <a:r>
              <a:rPr lang="bg-BG" sz="2400" dirty="0" smtClean="0"/>
              <a:t>.</a:t>
            </a:r>
          </a:p>
          <a:p>
            <a:pPr>
              <a:buNone/>
            </a:pPr>
            <a:endParaRPr lang="bg-BG" dirty="0"/>
          </a:p>
        </p:txBody>
      </p:sp>
      <p:pic>
        <p:nvPicPr>
          <p:cNvPr id="6" name="Picture 5" descr="изтеглен файл (4)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4114800"/>
            <a:ext cx="6115610" cy="22479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 НА ФОН НОЙМАН</a:t>
            </a:r>
            <a:endParaRPr lang="bg-BG" dirty="0"/>
          </a:p>
        </p:txBody>
      </p:sp>
      <p:pic>
        <p:nvPicPr>
          <p:cNvPr id="66562" name="Picture 2" descr="pic-microcontrollers-programming-in-c-chapter-01-image-035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2286000" y="1524000"/>
            <a:ext cx="4711636" cy="46409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ХАРВАРДСКА АРХИТЕКУРА</a:t>
            </a:r>
            <a:endParaRPr lang="bg-BG" dirty="0"/>
          </a:p>
        </p:txBody>
      </p:sp>
      <p:pic>
        <p:nvPicPr>
          <p:cNvPr id="5" name="Content Placeholder 4" descr="pic-microcontrollers-programming-in-c-chapter-01-image-036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7543800" cy="4903470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ЕЛЕКТРОННО УСТРОЙСТВО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5" name="Content Placeholder 3" descr="mp3Demo_light_blue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590800"/>
            <a:ext cx="8636000" cy="259080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 descr="Image1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749749" cy="43434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848600" cy="487363"/>
          </a:xfrm>
        </p:spPr>
        <p:txBody>
          <a:bodyPr/>
          <a:lstStyle/>
          <a:p>
            <a:r>
              <a:rPr lang="bg-BG" dirty="0" smtClean="0"/>
              <a:t>АНАЛОГОВО-ЦИФРОВ ПРЕОБРАЗУВАТЕЛ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Разрядност;</a:t>
            </a:r>
          </a:p>
          <a:p>
            <a:r>
              <a:rPr lang="bg-BG" dirty="0" smtClean="0"/>
              <a:t>Диапазон на входното напрежение;</a:t>
            </a:r>
          </a:p>
          <a:p>
            <a:r>
              <a:rPr lang="bg-BG" dirty="0" smtClean="0"/>
              <a:t>Скорост;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endParaRPr lang="bg-BG" dirty="0"/>
          </a:p>
        </p:txBody>
      </p:sp>
      <p:pic>
        <p:nvPicPr>
          <p:cNvPr id="8" name="Picture 7" descr="0424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6400" y="2895600"/>
            <a:ext cx="5334000" cy="370046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772400" cy="487363"/>
          </a:xfrm>
        </p:spPr>
        <p:txBody>
          <a:bodyPr/>
          <a:lstStyle/>
          <a:p>
            <a:r>
              <a:rPr lang="bg-BG" dirty="0" smtClean="0"/>
              <a:t>ЦИФРОВО-АНАЛОГОВ ПРЕОБРАЗУВАТЕЛ</a:t>
            </a:r>
            <a:endParaRPr lang="bg-BG" dirty="0"/>
          </a:p>
        </p:txBody>
      </p:sp>
      <p:pic>
        <p:nvPicPr>
          <p:cNvPr id="5" name="Content Placeholder 4" descr="images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524000"/>
            <a:ext cx="6460209" cy="46482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SR-NOR-la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905000"/>
            <a:ext cx="6732010" cy="4207506"/>
          </a:xfr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МИКРОКОНТРОЛЕРИ</a:t>
            </a:r>
            <a:endParaRPr lang="bg-BG" dirty="0"/>
          </a:p>
        </p:txBody>
      </p:sp>
      <p:pic>
        <p:nvPicPr>
          <p:cNvPr id="5" name="Content Placeholder 4" descr="mcu-vs-mpu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66800" y="1219200"/>
            <a:ext cx="7114635" cy="5422505"/>
          </a:xfr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</a:t>
            </a:r>
            <a:endParaRPr lang="bg-BG" dirty="0"/>
          </a:p>
        </p:txBody>
      </p:sp>
      <p:pic>
        <p:nvPicPr>
          <p:cNvPr id="5" name="Content Placeholder 4" descr="изтеглен файл (5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1676399"/>
            <a:ext cx="6972300" cy="4482193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NODE-MCU</a:t>
            </a:r>
            <a:endParaRPr lang="bg-BG" dirty="0"/>
          </a:p>
        </p:txBody>
      </p:sp>
      <p:pic>
        <p:nvPicPr>
          <p:cNvPr id="5" name="Content Placeholder 4" descr="изтеглен файл (6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752600"/>
            <a:ext cx="6110287" cy="4066119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ЕЛЕКТРОНЕН НИВОМЕР</a:t>
            </a:r>
            <a:endParaRPr lang="en-US" dirty="0"/>
          </a:p>
        </p:txBody>
      </p:sp>
      <p:pic>
        <p:nvPicPr>
          <p:cNvPr id="5" name="Content Placeholder 4" descr="water leve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9036915" cy="4398165"/>
          </a:xfrm>
        </p:spPr>
      </p:pic>
      <p:sp>
        <p:nvSpPr>
          <p:cNvPr id="6" name="TextBox 5"/>
          <p:cNvSpPr txBox="1"/>
          <p:nvPr/>
        </p:nvSpPr>
        <p:spPr>
          <a:xfrm>
            <a:off x="533400" y="1752600"/>
            <a:ext cx="118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поплавък</a:t>
            </a:r>
            <a:endParaRPr lang="en-US" i="1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447800" y="2133600"/>
            <a:ext cx="762000" cy="182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" name="Picture 9" descr="Meme-Faces-Like-A-Boss-1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1219200"/>
            <a:ext cx="1573264" cy="1676400"/>
          </a:xfrm>
          <a:prstGeom prst="rect">
            <a:avLst/>
          </a:prstGeom>
        </p:spPr>
      </p:pic>
      <p:pic>
        <p:nvPicPr>
          <p:cNvPr id="11" name="Picture 10" descr="2_187_29717_657_65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96238" y="5710238"/>
            <a:ext cx="1147762" cy="114776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 bwMode="auto">
          <a:xfrm flipH="1">
            <a:off x="5105400" y="3962400"/>
            <a:ext cx="1219200" cy="2209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2313886" y="6172200"/>
            <a:ext cx="561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i="1" dirty="0" smtClean="0"/>
              <a:t>промяна на циферблата –</a:t>
            </a:r>
            <a:r>
              <a:rPr lang="en-US" i="1" dirty="0" smtClean="0"/>
              <a:t>&gt;</a:t>
            </a:r>
            <a:r>
              <a:rPr lang="bg-BG" i="1" dirty="0" smtClean="0"/>
              <a:t> </a:t>
            </a:r>
            <a:r>
              <a:rPr lang="en-US" i="1" dirty="0" smtClean="0"/>
              <a:t>Photoshop + </a:t>
            </a:r>
            <a:r>
              <a:rPr lang="bg-BG" i="1" dirty="0" smtClean="0"/>
              <a:t>принтер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АНАЛОГОВА ЧАСТ</a:t>
            </a:r>
            <a:endParaRPr lang="en-US" dirty="0"/>
          </a:p>
        </p:txBody>
      </p:sp>
      <p:pic>
        <p:nvPicPr>
          <p:cNvPr id="5" name="Content Placeholder 4" descr="device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7800" y="1600200"/>
            <a:ext cx="6645000" cy="4419600"/>
          </a:xfrm>
        </p:spPr>
      </p:pic>
      <p:sp>
        <p:nvSpPr>
          <p:cNvPr id="6" name="TextBox 5"/>
          <p:cNvSpPr txBox="1"/>
          <p:nvPr/>
        </p:nvSpPr>
        <p:spPr>
          <a:xfrm>
            <a:off x="3200400" y="1524000"/>
            <a:ext cx="77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ключ</a:t>
            </a:r>
            <a:endParaRPr lang="en-US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21923" y="3505200"/>
            <a:ext cx="120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батерия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3200400"/>
            <a:ext cx="21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потенциометър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7528621" y="5105400"/>
            <a:ext cx="161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i="1" dirty="0" smtClean="0"/>
              <a:t>волтметър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БЛОКОВА СХЕМА</a:t>
            </a:r>
            <a:endParaRPr lang="bg-BG" dirty="0"/>
          </a:p>
        </p:txBody>
      </p:sp>
      <p:pic>
        <p:nvPicPr>
          <p:cNvPr id="5" name="Content Placeholder 4" descr="ккллк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362200"/>
            <a:ext cx="8229600" cy="2749191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chemeClr val="bg1"/>
                </a:solidFill>
              </a:rPr>
              <a:t>www.themegallery.com</a:t>
            </a:r>
          </a:p>
        </p:txBody>
      </p:sp>
      <p:sp>
        <p:nvSpPr>
          <p:cNvPr id="104453" name="WordArt 5"/>
          <p:cNvSpPr>
            <a:spLocks noChangeArrowheads="1" noChangeShapeType="1" noTextEdit="1"/>
          </p:cNvSpPr>
          <p:nvPr/>
        </p:nvSpPr>
        <p:spPr bwMode="gray">
          <a:xfrm>
            <a:off x="2844800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r>
              <a:rPr lang="bg-BG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Благодаря за вниманието</a:t>
            </a:r>
            <a:r>
              <a:rPr lang="en-US" sz="3600" b="1" kern="10" dirty="0" smtClean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 </a:t>
            </a:r>
            <a:r>
              <a:rPr lang="en-US" sz="3600" b="1" kern="10" dirty="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latin typeface="Arial"/>
                <a:cs typeface="Arial"/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СИНХРОНЕН </a:t>
            </a:r>
            <a:r>
              <a:rPr lang="en-US" dirty="0" smtClean="0"/>
              <a:t>RS </a:t>
            </a:r>
            <a:r>
              <a:rPr lang="bg-BG" dirty="0" smtClean="0"/>
              <a:t>ТРИГЕР</a:t>
            </a:r>
            <a:endParaRPr lang="bg-B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dirty="0" smtClean="0"/>
              <a:t>Превключва се, само когато </a:t>
            </a:r>
            <a:r>
              <a:rPr lang="en-US" sz="2000" dirty="0" smtClean="0"/>
              <a:t>CLK</a:t>
            </a:r>
            <a:r>
              <a:rPr lang="bg-BG" sz="2000" dirty="0" smtClean="0"/>
              <a:t>(</a:t>
            </a:r>
            <a:r>
              <a:rPr lang="en-US" sz="2000" dirty="0" smtClean="0"/>
              <a:t>C</a:t>
            </a:r>
            <a:r>
              <a:rPr lang="bg-BG" sz="2000" dirty="0" smtClean="0"/>
              <a:t>)</a:t>
            </a:r>
            <a:r>
              <a:rPr lang="en-US" sz="2000" dirty="0" smtClean="0"/>
              <a:t> e </a:t>
            </a:r>
            <a:r>
              <a:rPr lang="bg-BG" sz="2000" dirty="0" smtClean="0"/>
              <a:t>логическа единица.</a:t>
            </a:r>
          </a:p>
          <a:p>
            <a:r>
              <a:rPr lang="en-US" sz="2000" dirty="0" smtClean="0"/>
              <a:t>CLK(clock) –</a:t>
            </a:r>
            <a:r>
              <a:rPr lang="bg-BG" sz="2000" dirty="0" smtClean="0"/>
              <a:t> тактов сигнал.</a:t>
            </a:r>
          </a:p>
          <a:p>
            <a:r>
              <a:rPr lang="bg-BG" sz="2000" dirty="0" smtClean="0"/>
              <a:t>Целта е синхронизация.</a:t>
            </a:r>
            <a:endParaRPr lang="bg-BG" sz="2000" dirty="0"/>
          </a:p>
        </p:txBody>
      </p:sp>
      <p:pic>
        <p:nvPicPr>
          <p:cNvPr id="8" name="Picture 7" descr="80n4v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2362200"/>
            <a:ext cx="6629400" cy="942975"/>
          </a:xfrm>
          <a:prstGeom prst="rect">
            <a:avLst/>
          </a:prstGeom>
        </p:spPr>
      </p:pic>
      <p:pic>
        <p:nvPicPr>
          <p:cNvPr id="9" name="Picture 8" descr="100px-Gated_SR_flip-flop_Symbol.svg (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5600" y="3276600"/>
            <a:ext cx="337185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  <a:endParaRPr lang="bg-BG" dirty="0"/>
          </a:p>
        </p:txBody>
      </p:sp>
      <p:pic>
        <p:nvPicPr>
          <p:cNvPr id="5" name="Content Placeholder 4" descr="изтеглен файл (1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600200"/>
            <a:ext cx="6743700" cy="44958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СИНХРОНЕН </a:t>
            </a:r>
            <a:r>
              <a:rPr lang="en-US" dirty="0" smtClean="0"/>
              <a:t>JK </a:t>
            </a:r>
            <a:r>
              <a:rPr lang="bg-BG" dirty="0" smtClean="0"/>
              <a:t>ТРИГЕР</a:t>
            </a:r>
            <a:endParaRPr lang="bg-BG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10200" y="2590800"/>
          <a:ext cx="3352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685800"/>
                <a:gridCol w="838200"/>
                <a:gridCol w="106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J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Q</a:t>
                      </a:r>
                      <a:r>
                        <a:rPr lang="en-US" sz="2400" baseline="-25000" dirty="0" err="1" smtClean="0"/>
                        <a:t>n</a:t>
                      </a:r>
                      <a:endParaRPr lang="bg-B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~</a:t>
                      </a:r>
                      <a:r>
                        <a:rPr lang="en-US" sz="2400" dirty="0" err="1" smtClean="0"/>
                        <a:t>Q</a:t>
                      </a:r>
                      <a:r>
                        <a:rPr lang="en-US" sz="2400" baseline="-25000" dirty="0" err="1" smtClean="0"/>
                        <a:t>n</a:t>
                      </a:r>
                      <a:endParaRPr lang="bg-BG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НП</a:t>
                      </a:r>
                      <a:endParaRPr lang="bg-BG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 smtClean="0"/>
                        <a:t>НП</a:t>
                      </a:r>
                      <a:endParaRPr lang="bg-BG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bg-BG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ПРЕВ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ПРЕВ</a:t>
                      </a:r>
                      <a:endParaRPr lang="bg-BG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Content Placeholder 7" descr="flipJK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600200"/>
            <a:ext cx="5514975" cy="3857625"/>
          </a:xfrm>
        </p:spPr>
      </p:pic>
      <p:sp>
        <p:nvSpPr>
          <p:cNvPr id="10" name="Content Placeholder 5"/>
          <p:cNvSpPr txBox="1">
            <a:spLocks/>
          </p:cNvSpPr>
          <p:nvPr/>
        </p:nvSpPr>
        <p:spPr bwMode="auto">
          <a:xfrm>
            <a:off x="457200" y="1295400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itchFamily="2" charset="2"/>
              <a:buChar char="v"/>
              <a:tabLst/>
              <a:defRPr/>
            </a:pPr>
            <a:r>
              <a:rPr kumimoji="0" lang="bg-BG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Превключва се, само когато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CLK</a:t>
            </a:r>
            <a:r>
              <a:rPr kumimoji="0" lang="bg-BG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bg-BG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</a:t>
            </a:r>
            <a:r>
              <a:rPr kumimoji="0" lang="bg-BG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логическа единица.</a:t>
            </a:r>
          </a:p>
        </p:txBody>
      </p:sp>
      <p:pic>
        <p:nvPicPr>
          <p:cNvPr id="11" name="Picture 10" descr="80n4v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5410200"/>
            <a:ext cx="6629400" cy="942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СИНХРОНЕН </a:t>
            </a:r>
            <a:r>
              <a:rPr lang="en-US" dirty="0" smtClean="0"/>
              <a:t>JK </a:t>
            </a:r>
            <a:r>
              <a:rPr lang="bg-BG" dirty="0" smtClean="0"/>
              <a:t>ТРИГЕР - РЕАЛИЗАЦИЯ</a:t>
            </a:r>
            <a:endParaRPr lang="bg-BG" dirty="0"/>
          </a:p>
        </p:txBody>
      </p:sp>
      <p:pic>
        <p:nvPicPr>
          <p:cNvPr id="5" name="Content Placeholder 4" descr="jkf00000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1828800"/>
            <a:ext cx="8229600" cy="41148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db2004117gl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mple 1">
        <a:dk1>
          <a:srgbClr val="000000"/>
        </a:dk1>
        <a:lt1>
          <a:srgbClr val="FFFFFF"/>
        </a:lt1>
        <a:dk2>
          <a:srgbClr val="000798"/>
        </a:dk2>
        <a:lt2>
          <a:srgbClr val="B2B2B2"/>
        </a:lt2>
        <a:accent1>
          <a:srgbClr val="1B33E7"/>
        </a:accent1>
        <a:accent2>
          <a:srgbClr val="6699FF"/>
        </a:accent2>
        <a:accent3>
          <a:srgbClr val="FFFFFF"/>
        </a:accent3>
        <a:accent4>
          <a:srgbClr val="000000"/>
        </a:accent4>
        <a:accent5>
          <a:srgbClr val="ABADF1"/>
        </a:accent5>
        <a:accent6>
          <a:srgbClr val="5C8AE7"/>
        </a:accent6>
        <a:hlink>
          <a:srgbClr val="99CCFF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00"/>
        </a:dk1>
        <a:lt1>
          <a:srgbClr val="FFFFFF"/>
        </a:lt1>
        <a:dk2>
          <a:srgbClr val="094332"/>
        </a:dk2>
        <a:lt2>
          <a:srgbClr val="B2B2B2"/>
        </a:lt2>
        <a:accent1>
          <a:srgbClr val="0D6531"/>
        </a:accent1>
        <a:accent2>
          <a:srgbClr val="39AF6E"/>
        </a:accent2>
        <a:accent3>
          <a:srgbClr val="FFFFFF"/>
        </a:accent3>
        <a:accent4>
          <a:srgbClr val="000000"/>
        </a:accent4>
        <a:accent5>
          <a:srgbClr val="AAB8AD"/>
        </a:accent5>
        <a:accent6>
          <a:srgbClr val="339E63"/>
        </a:accent6>
        <a:hlink>
          <a:srgbClr val="93E1A0"/>
        </a:hlink>
        <a:folHlink>
          <a:srgbClr val="1D834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275CA3"/>
        </a:dk2>
        <a:lt2>
          <a:srgbClr val="C0C0C0"/>
        </a:lt2>
        <a:accent1>
          <a:srgbClr val="529EBC"/>
        </a:accent1>
        <a:accent2>
          <a:srgbClr val="55BEE3"/>
        </a:accent2>
        <a:accent3>
          <a:srgbClr val="FFFFFF"/>
        </a:accent3>
        <a:accent4>
          <a:srgbClr val="000000"/>
        </a:accent4>
        <a:accent5>
          <a:srgbClr val="B3CCDA"/>
        </a:accent5>
        <a:accent6>
          <a:srgbClr val="4CACCE"/>
        </a:accent6>
        <a:hlink>
          <a:srgbClr val="9FD4F1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8757</TotalTime>
  <Words>539</Words>
  <Application>Microsoft Office PowerPoint</Application>
  <PresentationFormat>On-screen Show (4:3)</PresentationFormat>
  <Paragraphs>189</Paragraphs>
  <Slides>56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cdb2004117gl</vt:lpstr>
      <vt:lpstr>  ОСНОВИ НА ЕЛЕКТРОНИКАТА </vt:lpstr>
      <vt:lpstr>КАКВО ЩЕ УЧИМ</vt:lpstr>
      <vt:lpstr>СХЕМА С ПАМЕТ</vt:lpstr>
      <vt:lpstr>RS ТРИГЕР</vt:lpstr>
      <vt:lpstr>РЕАЛИЗАЦИЯ</vt:lpstr>
      <vt:lpstr>СИНХРОНЕН RS ТРИГЕР</vt:lpstr>
      <vt:lpstr>РЕАЛИЗАЦИЯ</vt:lpstr>
      <vt:lpstr>СИНХРОНЕН JK ТРИГЕР</vt:lpstr>
      <vt:lpstr>СИНХРОНЕН JK ТРИГЕР - РЕАЛИЗАЦИЯ</vt:lpstr>
      <vt:lpstr>РАЗШИРЕН JK ТРИГЕР</vt:lpstr>
      <vt:lpstr>D ТРИГЕР</vt:lpstr>
      <vt:lpstr>РЕАЛИЗАЦИЯ</vt:lpstr>
      <vt:lpstr>БРОЯЧ</vt:lpstr>
      <vt:lpstr>JK ТРИГЕР БРОЯЧ</vt:lpstr>
      <vt:lpstr>ВРЕМЕДИАГРАМА</vt:lpstr>
      <vt:lpstr>РЕВЕРСИВЕН БРОЯЧ</vt:lpstr>
      <vt:lpstr>ГЕНЕРАТОР НА ИМПУЛСИ</vt:lpstr>
      <vt:lpstr>ТАЙМЕРНА СХЕМА 555</vt:lpstr>
      <vt:lpstr>ГЕНЕРАТОР С ИС 555</vt:lpstr>
      <vt:lpstr>КАК ДА СИ ГО ПРОЕКТИРАМЕ</vt:lpstr>
      <vt:lpstr>ИЗМЕРВАНЕ НА ВРЕМЕ</vt:lpstr>
      <vt:lpstr>БЛОКОВА СХЕМА</vt:lpstr>
      <vt:lpstr>PowerPoint Presentation</vt:lpstr>
      <vt:lpstr>ТОЧНОСТ НА ГЕНРАТОРИТЕ</vt:lpstr>
      <vt:lpstr>КВАРЦОВ РЕЗОНАТОР</vt:lpstr>
      <vt:lpstr>КАК РАБОТИ GPS</vt:lpstr>
      <vt:lpstr>РЕГИСТРИ</vt:lpstr>
      <vt:lpstr>ВИДОВЕ РЕГИСТРИ</vt:lpstr>
      <vt:lpstr>ВИДОВЕ РЕГИСТРИ</vt:lpstr>
      <vt:lpstr>ВИДОВЕ РЕГИСТРИ</vt:lpstr>
      <vt:lpstr>ВИДОВЕ РЕГИСТРИ</vt:lpstr>
      <vt:lpstr>ПРИЛОЖЕНИЕ</vt:lpstr>
      <vt:lpstr>КОМПЮТРНА СИСТЕМА</vt:lpstr>
      <vt:lpstr>ЦЕНТРАЛЕН ПРОЦЕСОР</vt:lpstr>
      <vt:lpstr>ОПЕРАТИВНИ ПАМЕТИ - RAM</vt:lpstr>
      <vt:lpstr>SRAM – STATIC RAM </vt:lpstr>
      <vt:lpstr>DRAM – DYNAMIC RAM</vt:lpstr>
      <vt:lpstr>PowerPoint Presentation</vt:lpstr>
      <vt:lpstr>ПРОГРАМНИ ПАМЕТИ</vt:lpstr>
      <vt:lpstr>МASK ROM</vt:lpstr>
      <vt:lpstr>PROGRAMMABLE ROM</vt:lpstr>
      <vt:lpstr>ERАSАBLE PROM</vt:lpstr>
      <vt:lpstr>ELECTRICALLY EPROM</vt:lpstr>
      <vt:lpstr>АРХИТЕКТУРА НА ФОН НОЙМАН</vt:lpstr>
      <vt:lpstr>ХАРВАРДСКА АРХИТЕКУРА</vt:lpstr>
      <vt:lpstr>ЕЛЕКТРОННО УСТРОЙСТВО</vt:lpstr>
      <vt:lpstr>PowerPoint Presentation</vt:lpstr>
      <vt:lpstr>АНАЛОГОВО-ЦИФРОВ ПРЕОБРАЗУВАТЕЛ</vt:lpstr>
      <vt:lpstr>ЦИФРОВО-АНАЛОГОВ ПРЕОБРАЗУВАТЕЛ</vt:lpstr>
      <vt:lpstr>МИКРОКОНТРОЛЕРИ</vt:lpstr>
      <vt:lpstr>ARDUINO</vt:lpstr>
      <vt:lpstr>NODE-MCU</vt:lpstr>
      <vt:lpstr>ЕЛЕКТРОНЕН НИВОМЕР</vt:lpstr>
      <vt:lpstr>АНАЛОГОВА ЧАСТ</vt:lpstr>
      <vt:lpstr>БЛОКОВА СХЕМА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ОСНОВИ НА ЕЛЕКТРОНИКАТА</dc:title>
  <dc:creator>Vencislav</dc:creator>
  <cp:lastModifiedBy>Vencislav Nachev</cp:lastModifiedBy>
  <cp:revision>732</cp:revision>
  <dcterms:created xsi:type="dcterms:W3CDTF">2016-07-07T21:55:41Z</dcterms:created>
  <dcterms:modified xsi:type="dcterms:W3CDTF">2018-09-14T07:16:46Z</dcterms:modified>
</cp:coreProperties>
</file>