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  <p:sldMasterId id="2147483670" r:id="rId3"/>
  </p:sldMasterIdLst>
  <p:notesMasterIdLst>
    <p:notesMasterId r:id="rId24"/>
  </p:notesMasterIdLst>
  <p:handoutMasterIdLst>
    <p:handoutMasterId r:id="rId25"/>
  </p:handoutMasterIdLst>
  <p:sldIdLst>
    <p:sldId id="473" r:id="rId4"/>
    <p:sldId id="479" r:id="rId5"/>
    <p:sldId id="502" r:id="rId6"/>
    <p:sldId id="505" r:id="rId7"/>
    <p:sldId id="507" r:id="rId8"/>
    <p:sldId id="518" r:id="rId9"/>
    <p:sldId id="508" r:id="rId10"/>
    <p:sldId id="509" r:id="rId11"/>
    <p:sldId id="519" r:id="rId12"/>
    <p:sldId id="510" r:id="rId13"/>
    <p:sldId id="512" r:id="rId14"/>
    <p:sldId id="511" r:id="rId15"/>
    <p:sldId id="520" r:id="rId16"/>
    <p:sldId id="517" r:id="rId17"/>
    <p:sldId id="513" r:id="rId18"/>
    <p:sldId id="514" r:id="rId19"/>
    <p:sldId id="515" r:id="rId20"/>
    <p:sldId id="516" r:id="rId21"/>
    <p:sldId id="477" r:id="rId22"/>
    <p:sldId id="480" r:id="rId2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709A2BE3-2D0E-4BDF-9E7B-B5B14B6C6981}">
          <p14:sldIdLst>
            <p14:sldId id="473"/>
            <p14:sldId id="479"/>
          </p14:sldIdLst>
        </p14:section>
        <p14:section name="Компютърни системи" id="{B928A272-2157-452D-8660-BDF118332656}">
          <p14:sldIdLst>
            <p14:sldId id="502"/>
            <p14:sldId id="505"/>
            <p14:sldId id="507"/>
          </p14:sldIdLst>
        </p14:section>
        <p14:section name="Централен процесор" id="{6DADCF4C-C882-4DC5-A281-15DDDC8B41DE}">
          <p14:sldIdLst>
            <p14:sldId id="518"/>
            <p14:sldId id="508"/>
            <p14:sldId id="509"/>
          </p14:sldIdLst>
        </p14:section>
        <p14:section name="Памет" id="{58AB05A8-1021-403B-9953-A2119BA71DEA}">
          <p14:sldIdLst>
            <p14:sldId id="519"/>
            <p14:sldId id="510"/>
            <p14:sldId id="512"/>
            <p14:sldId id="511"/>
          </p14:sldIdLst>
        </p14:section>
        <p14:section name="Периферни устройства" id="{0F989A56-0E1E-4C49-ADBD-416252ADCB4B}">
          <p14:sldIdLst>
            <p14:sldId id="520"/>
            <p14:sldId id="517"/>
            <p14:sldId id="513"/>
            <p14:sldId id="514"/>
            <p14:sldId id="515"/>
            <p14:sldId id="516"/>
          </p14:sldIdLst>
        </p14:section>
        <p14:section name="Заключение" id="{EE466CCA-AFA8-4E0C-9826-0A2BAF549851}">
          <p14:sldIdLst>
            <p14:sldId id="477"/>
            <p14:sldId id="480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533" autoAdjust="0"/>
  </p:normalViewPr>
  <p:slideViewPr>
    <p:cSldViewPr>
      <p:cViewPr varScale="1">
        <p:scale>
          <a:sx n="74" d="100"/>
          <a:sy n="74" d="100"/>
        </p:scale>
        <p:origin x="-516" y="-9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2/9/2019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615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6242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199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298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2/9/2019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942687" y="3238143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defTabSz="1218565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BFAED873-653C-4665-8B84-F6B1D489E8E0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2/9/2019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0" y="583529"/>
            <a:ext cx="11961812" cy="788071"/>
          </a:xfrm>
        </p:spPr>
        <p:txBody>
          <a:bodyPr>
            <a:normAutofit fontScale="90000"/>
          </a:bodyPr>
          <a:lstStyle/>
          <a:p>
            <a:r>
              <a:rPr lang="bg-BG" dirty="0" smtClean="0">
                <a:latin typeface="+mn-ea"/>
              </a:rPr>
              <a:t>Структура на  компютърните системи</a:t>
            </a:r>
            <a:endParaRPr lang="x-none" altLang="en-US" dirty="0">
              <a:latin typeface="+mn-ea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786999"/>
            <a:ext cx="7910298" cy="803801"/>
          </a:xfrm>
        </p:spPr>
        <p:txBody>
          <a:bodyPr>
            <a:normAutofit fontScale="97500"/>
          </a:bodyPr>
          <a:lstStyle/>
          <a:p>
            <a:r>
              <a:rPr lang="bg-BG" dirty="0" smtClean="0"/>
              <a:t>Компютърни системи 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 rot="1403126">
            <a:off x="4454673" y="3575296"/>
            <a:ext cx="2666402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B784138F-0950-4E77-A9DD-5A425862148D}"/>
              </a:ext>
            </a:extLst>
          </p:cNvPr>
          <p:cNvGrpSpPr/>
          <p:nvPr/>
        </p:nvGrpSpPr>
        <p:grpSpPr>
          <a:xfrm>
            <a:off x="760412" y="3583505"/>
            <a:ext cx="5043827" cy="2524722"/>
            <a:chOff x="745783" y="3624633"/>
            <a:chExt cx="5043827" cy="2524722"/>
          </a:xfrm>
        </p:grpSpPr>
        <p:pic>
          <p:nvPicPr>
            <p:cNvPr id="18" name="Picture 17" descr="http://softuni.b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19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xmlns="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1" name="Text Placeholder 7">
              <a:extLst>
                <a:ext uri="{FF2B5EF4-FFF2-40B4-BE49-F238E27FC236}">
                  <a16:creationId xmlns:a16="http://schemas.microsoft.com/office/drawing/2014/main" xmlns="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22" name="Text Placeholder 10">
              <a:extLst>
                <a:ext uri="{FF2B5EF4-FFF2-40B4-BE49-F238E27FC236}">
                  <a16:creationId xmlns:a16="http://schemas.microsoft.com/office/drawing/2014/main" xmlns="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24" name="Text Placeholder 11">
              <a:extLst>
                <a:ext uri="{FF2B5EF4-FFF2-40B4-BE49-F238E27FC236}">
                  <a16:creationId xmlns:a16="http://schemas.microsoft.com/office/drawing/2014/main" xmlns="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6"/>
                </a:rPr>
                <a:t>https://it-kariera.mon.bg/e-learning/</a:t>
              </a:r>
              <a:endParaRPr lang="en-GB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338" y="3331687"/>
            <a:ext cx="3494630" cy="26100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0911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 smtClean="0"/>
              <a:t>Оперативна памет </a:t>
            </a:r>
            <a:r>
              <a:rPr lang="en-US" dirty="0" smtClean="0"/>
              <a:t>(RAM):</a:t>
            </a:r>
          </a:p>
          <a:p>
            <a:pPr lvl="1">
              <a:buFont typeface="Courier New" pitchFamily="49" charset="0"/>
              <a:buChar char="o"/>
            </a:pPr>
            <a:r>
              <a:rPr lang="bg-BG" dirty="0" smtClean="0"/>
              <a:t>Процесорът може да работи директно с оперативната памет</a:t>
            </a:r>
          </a:p>
          <a:p>
            <a:pPr lvl="1">
              <a:buFont typeface="Courier New" pitchFamily="49" charset="0"/>
              <a:buChar char="o"/>
            </a:pPr>
            <a:r>
              <a:rPr lang="bg-BG" dirty="0" smtClean="0"/>
              <a:t>Типично оперативната памет е енергозависима</a:t>
            </a:r>
          </a:p>
          <a:p>
            <a:pPr lvl="1">
              <a:buFont typeface="Courier New" pitchFamily="49" charset="0"/>
              <a:buChar char="o"/>
            </a:pPr>
            <a:r>
              <a:rPr lang="bg-BG" dirty="0" smtClean="0"/>
              <a:t>Времето за достъп до всяка клетка от паметта е едно и също (</a:t>
            </a:r>
            <a:r>
              <a:rPr lang="en-US" dirty="0" smtClean="0"/>
              <a:t>random access</a:t>
            </a:r>
            <a:r>
              <a:rPr lang="bg-BG" dirty="0" smtClean="0"/>
              <a:t>)</a:t>
            </a:r>
            <a:endParaRPr lang="en-US" dirty="0" smtClean="0"/>
          </a:p>
          <a:p>
            <a:r>
              <a:rPr lang="bg-BG" dirty="0" smtClean="0"/>
              <a:t>Постоянна памет (Запомнящи устройства)</a:t>
            </a:r>
          </a:p>
          <a:p>
            <a:pPr lvl="1">
              <a:buFont typeface="Courier New" pitchFamily="49" charset="0"/>
              <a:buChar char="o"/>
            </a:pPr>
            <a:r>
              <a:rPr lang="bg-BG" dirty="0" smtClean="0"/>
              <a:t>Енергонезависима памет</a:t>
            </a:r>
          </a:p>
          <a:p>
            <a:pPr lvl="1">
              <a:buFont typeface="Courier New" pitchFamily="49" charset="0"/>
              <a:buChar char="o"/>
            </a:pPr>
            <a:r>
              <a:rPr lang="bg-BG" dirty="0" smtClean="0"/>
              <a:t>Скоростта на достъп е порядъци по-ниска от тази на оперативната памет</a:t>
            </a:r>
          </a:p>
          <a:p>
            <a:pPr lvl="1">
              <a:buFont typeface="Courier New" pitchFamily="49" charset="0"/>
              <a:buChar char="o"/>
            </a:pPr>
            <a:r>
              <a:rPr lang="bg-BG" dirty="0" smtClean="0"/>
              <a:t>Може да се съхраняват по-големи обеми на по-ниски цени.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Памет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98311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588" y="990600"/>
            <a:ext cx="9601200" cy="5570355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bg-BG" dirty="0" smtClean="0"/>
              <a:t>Използванта информация временно се копира от по-бавно в по-бързо запаметяващо устройство.</a:t>
            </a:r>
          </a:p>
          <a:p>
            <a:pPr algn="just"/>
            <a:r>
              <a:rPr lang="bg-BG" dirty="0" smtClean="0"/>
              <a:t>Когато има нужда от дадена информация първо се проверява кеша. Ако информацията е налична се чете от там, в противен случай се чете от основната памет, и се копира в кеша.</a:t>
            </a:r>
          </a:p>
          <a:p>
            <a:pPr algn="just"/>
            <a:r>
              <a:rPr lang="bg-BG" dirty="0" smtClean="0"/>
              <a:t>Аналогия с хладилник (кеш памет) и магазин (основна памет).</a:t>
            </a:r>
          </a:p>
          <a:p>
            <a:pPr algn="just"/>
            <a:r>
              <a:rPr lang="bg-BG" dirty="0" smtClean="0"/>
              <a:t>Реализира се на различни нива – (ниво хардуер, ниво операционна система, ниво софтуер, ниво мрежа...)</a:t>
            </a:r>
          </a:p>
          <a:p>
            <a:pPr algn="just"/>
            <a:r>
              <a:rPr lang="bg-BG" dirty="0" smtClean="0"/>
              <a:t>Терминът произлиза от френски език: </a:t>
            </a:r>
            <a:r>
              <a:rPr lang="en-US" dirty="0" smtClean="0"/>
              <a:t>cache – </a:t>
            </a:r>
            <a:r>
              <a:rPr lang="bg-BG" dirty="0" smtClean="0"/>
              <a:t>оставям нещо за после.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Кеширане</a:t>
            </a:r>
            <a:r>
              <a:rPr lang="en-US" dirty="0" smtClean="0"/>
              <a:t> – Cache memory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4187" y="1676400"/>
            <a:ext cx="2212848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85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097" y="2057400"/>
            <a:ext cx="7837715" cy="3429000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Йерархия на паметта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38939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62899"/>
            <a:ext cx="10363200" cy="682101"/>
          </a:xfrm>
        </p:spPr>
        <p:txBody>
          <a:bodyPr/>
          <a:lstStyle/>
          <a:p>
            <a:r>
              <a:rPr lang="bg-BG" sz="4400" dirty="0" smtClean="0"/>
              <a:t>Управление на периферните устройства</a:t>
            </a:r>
            <a:endParaRPr lang="en-US" sz="4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 smtClean="0"/>
              <a:t>Peripheral devices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42850">
            <a:off x="738137" y="1574693"/>
            <a:ext cx="4724400" cy="26596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12" y="1442755"/>
            <a:ext cx="3803979" cy="28569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318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Периферни устройства</a:t>
            </a:r>
            <a:r>
              <a:rPr lang="bg-BG" dirty="0" smtClean="0"/>
              <a:t>:</a:t>
            </a:r>
          </a:p>
          <a:p>
            <a:pPr marL="1066800" lvl="2" indent="-457200">
              <a:buFont typeface="Courier New" pitchFamily="49" charset="0"/>
              <a:buChar char="o"/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Входни</a:t>
            </a:r>
            <a:r>
              <a:rPr lang="bg-BG" dirty="0" smtClean="0"/>
              <a:t> – клавиатура, мишка, камера, скенер, микрофон...</a:t>
            </a:r>
          </a:p>
          <a:p>
            <a:pPr marL="1066800" lvl="2" indent="-457200">
              <a:buFont typeface="Courier New" pitchFamily="49" charset="0"/>
              <a:buChar char="o"/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Изходни</a:t>
            </a:r>
            <a:r>
              <a:rPr lang="bg-BG" dirty="0" smtClean="0"/>
              <a:t> – монитор, принтер, тонколони...</a:t>
            </a:r>
          </a:p>
          <a:p>
            <a:pPr marL="1066800" lvl="2" indent="-457200">
              <a:buFont typeface="Courier New" pitchFamily="49" charset="0"/>
              <a:buChar char="o"/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Входно-изходни</a:t>
            </a:r>
            <a:r>
              <a:rPr lang="bg-BG" dirty="0" smtClean="0"/>
              <a:t> – </a:t>
            </a:r>
            <a:r>
              <a:rPr lang="en-US" dirty="0" smtClean="0"/>
              <a:t>HDD</a:t>
            </a:r>
            <a:r>
              <a:rPr lang="bg-BG" dirty="0" smtClean="0"/>
              <a:t>,</a:t>
            </a:r>
            <a:r>
              <a:rPr lang="en-US" dirty="0" smtClean="0"/>
              <a:t> SDD, USB</a:t>
            </a:r>
            <a:r>
              <a:rPr lang="bg-BG" dirty="0" smtClean="0"/>
              <a:t>-</a:t>
            </a:r>
            <a:r>
              <a:rPr lang="en-US" dirty="0"/>
              <a:t>f</a:t>
            </a:r>
            <a:r>
              <a:rPr lang="en-US" dirty="0" smtClean="0"/>
              <a:t>lash </a:t>
            </a:r>
            <a:r>
              <a:rPr lang="bg-BG" dirty="0" smtClean="0"/>
              <a:t>памет, </a:t>
            </a:r>
            <a:r>
              <a:rPr lang="en-US" dirty="0" smtClean="0"/>
              <a:t>Wi-Fi </a:t>
            </a:r>
            <a:r>
              <a:rPr lang="bg-BG" dirty="0" smtClean="0"/>
              <a:t>модул... </a:t>
            </a:r>
          </a:p>
          <a:p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Контролери</a:t>
            </a:r>
            <a:r>
              <a:rPr lang="bg-BG" dirty="0" smtClean="0"/>
              <a:t> – физическо устройство за връзка между периферното устройство и оперативната</a:t>
            </a:r>
            <a:r>
              <a:rPr lang="en-US" dirty="0"/>
              <a:t> </a:t>
            </a:r>
            <a:r>
              <a:rPr lang="bg-BG" dirty="0" smtClean="0"/>
              <a:t>памет на КС.</a:t>
            </a:r>
          </a:p>
          <a:p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Физически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нтерфейси </a:t>
            </a:r>
            <a:r>
              <a:rPr lang="bg-BG" dirty="0" smtClean="0"/>
              <a:t>- </a:t>
            </a:r>
            <a:r>
              <a:rPr lang="en-US" dirty="0" smtClean="0"/>
              <a:t>USB, PS/2, VGA, HDMI, RS232, RS485, SCSI..</a:t>
            </a:r>
            <a:r>
              <a:rPr lang="bg-BG" dirty="0" smtClean="0"/>
              <a:t>.</a:t>
            </a:r>
          </a:p>
          <a:p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Драйвери</a:t>
            </a:r>
            <a:r>
              <a:rPr lang="bg-BG" dirty="0" smtClean="0"/>
              <a:t> – системен софтуер, част от ОС, който реализира абстракцията между приложен софтуер и физическо устройство. 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Управление на перифрените устройства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98137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bg-BG" dirty="0" smtClean="0"/>
              <a:t>Синхронно изпълнение на входно/изходните операции – (</a:t>
            </a:r>
            <a:r>
              <a:rPr lang="en-US" dirty="0" smtClean="0"/>
              <a:t>Programmed IO</a:t>
            </a:r>
            <a:r>
              <a:rPr lang="bg-BG" dirty="0" smtClean="0"/>
              <a:t>)</a:t>
            </a:r>
            <a:endParaRPr lang="en-US" dirty="0" smtClean="0"/>
          </a:p>
          <a:p>
            <a:pPr algn="just"/>
            <a:r>
              <a:rPr lang="bg-BG" dirty="0" smtClean="0"/>
              <a:t>Асинхронно изпълнение на в/и операции – </a:t>
            </a:r>
            <a:r>
              <a:rPr lang="en-US" dirty="0" smtClean="0"/>
              <a:t>(Interrupt-Driven IO)</a:t>
            </a:r>
          </a:p>
          <a:p>
            <a:pPr algn="just"/>
            <a:r>
              <a:rPr lang="bg-BG" dirty="0" smtClean="0"/>
              <a:t>Пряк достъп до паметта </a:t>
            </a:r>
            <a:r>
              <a:rPr lang="en-US" dirty="0" smtClean="0"/>
              <a:t>(Direct Memory Access)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10782397" cy="1110780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Логическо управление на перифирните устройства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012" y="4343400"/>
            <a:ext cx="3124200" cy="226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146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013" y="1287645"/>
            <a:ext cx="8037599" cy="5570355"/>
          </a:xfrm>
        </p:spPr>
        <p:txBody>
          <a:bodyPr>
            <a:normAutofit/>
          </a:bodyPr>
          <a:lstStyle/>
          <a:p>
            <a:pPr algn="just"/>
            <a:r>
              <a:rPr lang="bg-BG" dirty="0" smtClean="0"/>
              <a:t>Процесорът се обръща към контролера на в/и устройство и подава заявка за извършване на операцията.</a:t>
            </a:r>
          </a:p>
          <a:p>
            <a:pPr algn="just"/>
            <a:r>
              <a:rPr lang="bg-BG" dirty="0" smtClean="0"/>
              <a:t>В/и операция се извършва от контролера на устройството.</a:t>
            </a:r>
          </a:p>
          <a:p>
            <a:pPr algn="just"/>
            <a:r>
              <a:rPr lang="bg-BG" dirty="0" smtClean="0"/>
              <a:t>Процесорът следи за състоянието на операцията докато тя се изпълни.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0615" y="40341"/>
            <a:ext cx="9577597" cy="1110780"/>
          </a:xfrm>
        </p:spPr>
        <p:txBody>
          <a:bodyPr/>
          <a:lstStyle/>
          <a:p>
            <a:r>
              <a:rPr lang="bg-BG" dirty="0" smtClean="0"/>
              <a:t>Синхронно изпълнение на </a:t>
            </a:r>
            <a:r>
              <a:rPr lang="en-US" dirty="0" smtClean="0"/>
              <a:t>IO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412" y="457200"/>
            <a:ext cx="248770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458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12" y="990600"/>
            <a:ext cx="8266199" cy="557035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bg-BG" dirty="0" smtClean="0"/>
              <a:t>Про</a:t>
            </a:r>
            <a:r>
              <a:rPr lang="bg-BG" dirty="0"/>
              <a:t>ц</a:t>
            </a:r>
            <a:r>
              <a:rPr lang="bg-BG" dirty="0" smtClean="0"/>
              <a:t>есорът </a:t>
            </a:r>
            <a:r>
              <a:rPr lang="bg-BG" dirty="0" smtClean="0"/>
              <a:t>се обръща към контролера на в/и устройство и подава заявка за извършване на операция.</a:t>
            </a:r>
          </a:p>
          <a:p>
            <a:pPr algn="just"/>
            <a:r>
              <a:rPr lang="bg-BG" dirty="0" smtClean="0"/>
              <a:t>След подаване на заявката процесорът е свободен да се занимава с други задачи.</a:t>
            </a:r>
          </a:p>
          <a:p>
            <a:pPr algn="just"/>
            <a:r>
              <a:rPr lang="bg-BG" dirty="0" smtClean="0"/>
              <a:t>Когато изпълнението на задачата завърши, контролерът прекъсва работата на процесора.</a:t>
            </a:r>
          </a:p>
          <a:p>
            <a:pPr algn="just"/>
            <a:r>
              <a:rPr lang="bg-BG" dirty="0" smtClean="0"/>
              <a:t>Процесорът прехвърля данните от буферите на контролера в оперативната памет или регистрите си.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Асинхронно </a:t>
            </a:r>
            <a:r>
              <a:rPr lang="bg-BG" dirty="0"/>
              <a:t>изпълнение на </a:t>
            </a:r>
            <a:r>
              <a:rPr lang="en-US" dirty="0"/>
              <a:t>IO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2" y="1295400"/>
            <a:ext cx="338262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700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7123199" cy="5570355"/>
          </a:xfrm>
        </p:spPr>
        <p:txBody>
          <a:bodyPr/>
          <a:lstStyle/>
          <a:p>
            <a:pPr algn="just"/>
            <a:r>
              <a:rPr lang="bg-BG" dirty="0" smtClean="0"/>
              <a:t>Чете блокове от данни директно в оперативната памет.</a:t>
            </a:r>
          </a:p>
          <a:p>
            <a:pPr algn="just"/>
            <a:r>
              <a:rPr lang="bg-BG" dirty="0" smtClean="0"/>
              <a:t>Работата на процесора се прекъсва, когато целия блок  от данни е прочетен и копиран в ОП.</a:t>
            </a:r>
          </a:p>
          <a:p>
            <a:pPr algn="just"/>
            <a:r>
              <a:rPr lang="en-US" dirty="0" smtClean="0"/>
              <a:t>DMA </a:t>
            </a:r>
            <a:r>
              <a:rPr lang="bg-BG" dirty="0" smtClean="0"/>
              <a:t>контролерът се занимава прехвърлянето на данните, а не процесора.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Пряк достъп до паметта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612" y="1981200"/>
            <a:ext cx="4253753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453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latin typeface="+mn-ea"/>
              </a:rPr>
              <a:t>Компютърни системи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40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230" y="41275"/>
            <a:ext cx="5053965" cy="1110615"/>
          </a:xfrm>
        </p:spPr>
        <p:txBody>
          <a:bodyPr>
            <a:normAutofit/>
          </a:bodyPr>
          <a:lstStyle/>
          <a:p>
            <a:r>
              <a:rPr lang="x-none" dirty="0">
                <a:cs typeface="+mn-lt"/>
              </a:rPr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9942598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 smtClean="0"/>
              <a:t>Структура на компютърните системи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 smtClean="0"/>
              <a:t>Процесор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 smtClean="0"/>
              <a:t>Памет</a:t>
            </a:r>
            <a:endParaRPr lang="bg-BG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 smtClean="0"/>
              <a:t>Управление на перифирните устройства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1" y="2821904"/>
            <a:ext cx="3406801" cy="351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33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49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62899"/>
            <a:ext cx="10363200" cy="682101"/>
          </a:xfrm>
        </p:spPr>
        <p:txBody>
          <a:bodyPr/>
          <a:lstStyle/>
          <a:p>
            <a:r>
              <a:rPr lang="bg-BG" sz="4400" dirty="0" smtClean="0"/>
              <a:t>Структура на компютърните системи</a:t>
            </a:r>
            <a:endParaRPr lang="en-US" sz="4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 smtClean="0"/>
              <a:t>Computer systems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42850">
            <a:off x="990838" y="1322400"/>
            <a:ext cx="4218998" cy="31642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460" y="1905000"/>
            <a:ext cx="4838352" cy="2362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404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2" y="1088136"/>
            <a:ext cx="3383692" cy="5007864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Структура на компютърна система (КС)</a:t>
            </a:r>
            <a:endParaRPr lang="bg-BG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8014" y="1404190"/>
            <a:ext cx="8418598" cy="553001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800" indent="-304800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2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40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1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29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7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</a:rPr>
              <a:t>Хардуер</a:t>
            </a:r>
            <a:r>
              <a:rPr lang="bg-BG" sz="2800" dirty="0" smtClean="0"/>
              <a:t>  </a:t>
            </a:r>
            <a:r>
              <a:rPr lang="en-US" sz="2800" dirty="0" smtClean="0"/>
              <a:t>– </a:t>
            </a:r>
            <a:r>
              <a:rPr lang="bg-BG" sz="2800" dirty="0" smtClean="0"/>
              <a:t>апаратната</a:t>
            </a:r>
            <a:r>
              <a:rPr lang="en-US" sz="2800" dirty="0"/>
              <a:t> </a:t>
            </a:r>
            <a:r>
              <a:rPr lang="bg-BG" sz="2800" dirty="0" smtClean="0"/>
              <a:t>част на компютърната система. </a:t>
            </a:r>
            <a:endParaRPr lang="en-US" sz="2800" dirty="0" smtClean="0"/>
          </a:p>
          <a:p>
            <a:pPr>
              <a:lnSpc>
                <a:spcPct val="100000"/>
              </a:lnSpc>
            </a:pPr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</a:rPr>
              <a:t>Операционна система </a:t>
            </a:r>
            <a:r>
              <a:rPr lang="bg-BG" sz="2800" dirty="0" smtClean="0"/>
              <a:t>(Системен софтуер) – програма,</a:t>
            </a:r>
            <a:r>
              <a:rPr lang="en-US" sz="2800" dirty="0" smtClean="0"/>
              <a:t> </a:t>
            </a:r>
            <a:r>
              <a:rPr lang="bg-BG" sz="2800" dirty="0" smtClean="0"/>
              <a:t>която прави връзката между приложните</a:t>
            </a:r>
            <a:r>
              <a:rPr lang="en-US" sz="2800" dirty="0" smtClean="0"/>
              <a:t> </a:t>
            </a:r>
            <a:r>
              <a:rPr lang="bg-BG" sz="2800" dirty="0" smtClean="0"/>
              <a:t>програми и апаратната част.</a:t>
            </a:r>
            <a:endParaRPr lang="en-US" sz="2800" dirty="0" smtClean="0"/>
          </a:p>
          <a:p>
            <a:pPr>
              <a:lnSpc>
                <a:spcPct val="100000"/>
              </a:lnSpc>
            </a:pPr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</a:rPr>
              <a:t>Приложение </a:t>
            </a:r>
            <a:r>
              <a:rPr lang="bg-BG" sz="2800" dirty="0" smtClean="0"/>
              <a:t>(Приложен софтуер) – софтуер, който извършва полезна работа.</a:t>
            </a:r>
            <a:endParaRPr lang="en-US" sz="2800" dirty="0" smtClean="0"/>
          </a:p>
          <a:p>
            <a:pPr>
              <a:lnSpc>
                <a:spcPct val="100000"/>
              </a:lnSpc>
            </a:pPr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</a:rPr>
              <a:t>Потребтел </a:t>
            </a:r>
            <a:r>
              <a:rPr lang="bg-BG" sz="2800" dirty="0" smtClean="0"/>
              <a:t>– хора или машини, които се възползват от работата на приложния софтуер.</a:t>
            </a:r>
          </a:p>
        </p:txBody>
      </p:sp>
    </p:spTree>
    <p:extLst>
      <p:ext uri="{BB962C8B-B14F-4D97-AF65-F5344CB8AC3E}">
        <p14:creationId xmlns:p14="http://schemas.microsoft.com/office/powerpoint/2010/main" val="3551630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812" y="1676400"/>
            <a:ext cx="9030674" cy="3984847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Апаратна (хардуерна) структура на КС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9429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62899"/>
            <a:ext cx="10363200" cy="682101"/>
          </a:xfrm>
        </p:spPr>
        <p:txBody>
          <a:bodyPr/>
          <a:lstStyle/>
          <a:p>
            <a:r>
              <a:rPr lang="bg-BG" sz="4400" dirty="0" smtClean="0"/>
              <a:t>Централен процесор</a:t>
            </a:r>
            <a:endParaRPr lang="en-US" sz="4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 smtClean="0"/>
              <a:t>CPU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42850">
            <a:off x="738137" y="1581692"/>
            <a:ext cx="4724400" cy="26456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35238">
            <a:off x="7487388" y="1981199"/>
            <a:ext cx="3483823" cy="23225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318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CPU – Central Processing Unit</a:t>
            </a:r>
            <a:endParaRPr lang="en-US" dirty="0"/>
          </a:p>
          <a:p>
            <a:r>
              <a:rPr lang="bg-BG" dirty="0" smtClean="0"/>
              <a:t>Процесорът изпълнява инструкциите на програмата</a:t>
            </a:r>
          </a:p>
          <a:p>
            <a:r>
              <a:rPr lang="bg-BG" dirty="0" smtClean="0"/>
              <a:t>По време на изпълнение инструкциите и данните се съхраняват в оперативната памет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Централен процесор </a:t>
            </a:r>
            <a:r>
              <a:rPr lang="en-US" dirty="0" smtClean="0"/>
              <a:t>(CPU)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09" y="4019445"/>
            <a:ext cx="3016803" cy="16955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937" y="3974357"/>
            <a:ext cx="4257675" cy="21288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887" y="3974357"/>
            <a:ext cx="38100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61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12" y="1143000"/>
            <a:ext cx="6477000" cy="5570355"/>
          </a:xfrm>
        </p:spPr>
        <p:txBody>
          <a:bodyPr>
            <a:normAutofit/>
          </a:bodyPr>
          <a:lstStyle/>
          <a:p>
            <a:pPr algn="just"/>
            <a:r>
              <a:rPr lang="bg-BG" sz="2800" dirty="0" smtClean="0"/>
              <a:t>АЛУ – Аритметико-логиеческо устройство – изпълнява аритметични и логически операции. Познато е като т.нар. ядро на процесора.</a:t>
            </a:r>
          </a:p>
          <a:p>
            <a:pPr algn="just"/>
            <a:r>
              <a:rPr lang="bg-BG" sz="2800" dirty="0" smtClean="0"/>
              <a:t>Регистри / Кеш памети – бързодействащи памети вградени в процесора.</a:t>
            </a:r>
          </a:p>
          <a:p>
            <a:pPr algn="just"/>
            <a:r>
              <a:rPr lang="bg-BG" sz="2800" dirty="0" smtClean="0"/>
              <a:t>Модул за извличане и декодиране на инструкции</a:t>
            </a:r>
            <a:endParaRPr lang="bg-BG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Центален процесор - структура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812" y="762000"/>
            <a:ext cx="4319788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137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62899"/>
            <a:ext cx="10363200" cy="682101"/>
          </a:xfrm>
        </p:spPr>
        <p:txBody>
          <a:bodyPr/>
          <a:lstStyle/>
          <a:p>
            <a:r>
              <a:rPr lang="bg-BG" sz="4400" dirty="0" smtClean="0"/>
              <a:t>Памети</a:t>
            </a:r>
            <a:endParaRPr lang="en-US" sz="4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 smtClean="0"/>
              <a:t>Computer memory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42850">
            <a:off x="738137" y="1597933"/>
            <a:ext cx="4724400" cy="26131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1098">
            <a:off x="6638857" y="1981200"/>
            <a:ext cx="4897464" cy="2133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318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2265</TotalTime>
  <Words>725</Words>
  <Application>Microsoft Office PowerPoint</Application>
  <PresentationFormat>Custom</PresentationFormat>
  <Paragraphs>102</Paragraphs>
  <Slides>20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SoftUni 16x9</vt:lpstr>
      <vt:lpstr>1_SoftUni 16x9</vt:lpstr>
      <vt:lpstr>Структура на  компютърните системи</vt:lpstr>
      <vt:lpstr>Съдържание</vt:lpstr>
      <vt:lpstr>Структура на компютърните системи</vt:lpstr>
      <vt:lpstr>Структура на компютърна система (КС)</vt:lpstr>
      <vt:lpstr>Апаратна (хардуерна) структура на КС</vt:lpstr>
      <vt:lpstr>Централен процесор</vt:lpstr>
      <vt:lpstr>Централен процесор (CPU)</vt:lpstr>
      <vt:lpstr>Центален процесор - структура</vt:lpstr>
      <vt:lpstr>Памети</vt:lpstr>
      <vt:lpstr>Памет</vt:lpstr>
      <vt:lpstr>Кеширане – Cache memory</vt:lpstr>
      <vt:lpstr>Йерархия на паметта</vt:lpstr>
      <vt:lpstr>Управление на периферните устройства</vt:lpstr>
      <vt:lpstr>Управление на перифрените устройства</vt:lpstr>
      <vt:lpstr>Логическо управление на перифирните устройства</vt:lpstr>
      <vt:lpstr>Синхронно изпълнение на IO</vt:lpstr>
      <vt:lpstr>Асинхронно изпълнение на IO</vt:lpstr>
      <vt:lpstr>Пряк достъп до паметта</vt:lpstr>
      <vt:lpstr>Компютърни системи</vt:lpstr>
      <vt:lpstr>Лиценз</vt:lpstr>
    </vt:vector>
  </TitlesOfParts>
  <Company>Software University (SoftUni)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Software University Foundation - http://softuni.foundation/</dc:description>
  <cp:lastModifiedBy>Vencislav Nachev</cp:lastModifiedBy>
  <cp:revision>220</cp:revision>
  <dcterms:created xsi:type="dcterms:W3CDTF">2014-01-02T17:00:34Z</dcterms:created>
  <dcterms:modified xsi:type="dcterms:W3CDTF">2019-02-09T19:48:02Z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