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t>9.4.2018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Енкапсулация</a:t>
            </a:r>
            <a:r>
              <a:rPr lang="en-US" dirty="0" smtClean="0"/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/>
              <a:t>данни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this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77302" cy="440266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 да извиква конструктор на текущия клас</a:t>
            </a:r>
            <a:endParaRPr lang="en-US" dirty="0"/>
          </a:p>
          <a:p>
            <a:r>
              <a:rPr lang="en-US" dirty="0"/>
              <a:t>public Person(string </a:t>
            </a:r>
            <a:r>
              <a:rPr lang="en-US" dirty="0" err="1"/>
              <a:t>firstName</a:t>
            </a:r>
            <a:r>
              <a:rPr lang="en-US" dirty="0"/>
              <a:t>, string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dirty="0" err="1"/>
              <a:t>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dirty="0" err="1"/>
              <a:t>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Person (string </a:t>
            </a:r>
            <a:r>
              <a:rPr lang="en-US" dirty="0" err="1"/>
              <a:t>fname</a:t>
            </a:r>
            <a:r>
              <a:rPr lang="en-US" dirty="0"/>
              <a:t>, string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age) </a:t>
            </a:r>
          </a:p>
          <a:p>
            <a:r>
              <a:rPr lang="en-US" dirty="0"/>
              <a:t>  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dirty="0"/>
              <a:t>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dirty="0" err="1"/>
              <a:t>.age</a:t>
            </a:r>
            <a:r>
              <a:rPr lang="en-US" dirty="0"/>
              <a:t> = age;</a:t>
            </a:r>
          </a:p>
          <a:p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559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</a:t>
            </a:r>
            <a:r>
              <a:rPr lang="bg-BG" dirty="0"/>
              <a:t>Модификатор за достъп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начин за капсулиране на обект и скриване на данни от външния свят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Класовете </a:t>
            </a:r>
            <a:r>
              <a:rPr lang="bg-BG" dirty="0"/>
              <a:t>и интерфейсите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могат</a:t>
            </a:r>
            <a:r>
              <a:rPr lang="en-US" dirty="0"/>
              <a:t> </a:t>
            </a:r>
            <a:r>
              <a:rPr lang="bg-BG" dirty="0"/>
              <a:t>да са </a:t>
            </a:r>
            <a:r>
              <a:rPr lang="en-US" dirty="0"/>
              <a:t>private</a:t>
            </a:r>
            <a:r>
              <a:rPr lang="bg-BG" dirty="0"/>
              <a:t>. Идеята за интерфейс е да се даде възможност за връзка с „външния свят“ – т.е. – трябва да са достъпни </a:t>
            </a:r>
            <a:endParaRPr lang="en-US" dirty="0"/>
          </a:p>
          <a:p>
            <a:r>
              <a:rPr lang="bg-BG" dirty="0"/>
              <a:t>Могат да бъдат достъпни само в декларацията на класа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236124"/>
            <a:ext cx="525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5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Могат да бъдат достъпни само от подкласове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bg-BG" dirty="0" smtClean="0"/>
              <a:t>Модификаторът </a:t>
            </a:r>
            <a:r>
              <a:rPr lang="bg-BG" dirty="0"/>
              <a:t>за достъп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en-US" dirty="0"/>
              <a:t> </a:t>
            </a:r>
            <a:r>
              <a:rPr lang="bg-BG" dirty="0"/>
              <a:t>не може да бъде приложен за класове и интерфейси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ru-RU" dirty="0"/>
              <a:t>Предотвратява външни класове да се опитват да го използват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4880" y="2265219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string FullName { get; set; }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8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bg-BG" dirty="0"/>
              <a:t>е модификатор по подразбиране в </a:t>
            </a:r>
            <a:r>
              <a:rPr lang="en-US" dirty="0"/>
              <a:t>C#. 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bg-BG" dirty="0" smtClean="0"/>
              <a:t>Дава </a:t>
            </a:r>
            <a:r>
              <a:rPr lang="bg-BG" dirty="0"/>
              <a:t>достъп на всеки друг клас в същия проект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0274" y="2252752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internal int Age { get; set; }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0274" y="5019577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rm.Name("Real Madrid");</a:t>
            </a:r>
          </a:p>
        </p:txBody>
      </p:sp>
    </p:spTree>
    <p:extLst>
      <p:ext uri="{BB962C8B-B14F-4D97-AF65-F5344CB8AC3E}">
        <p14:creationId xmlns:p14="http://schemas.microsoft.com/office/powerpoint/2010/main" val="1504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</a:t>
            </a:r>
            <a:r>
              <a:rPr lang="bg-BG" dirty="0"/>
              <a:t>модификатор за достъп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Клас</a:t>
            </a:r>
            <a:r>
              <a:rPr lang="en-US" dirty="0"/>
              <a:t>,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конструктор,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деклариран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bg-BG" dirty="0"/>
              <a:t>клас</a:t>
            </a:r>
            <a:r>
              <a:rPr lang="en-US" dirty="0"/>
              <a:t> </a:t>
            </a:r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достъпен </a:t>
            </a:r>
            <a:r>
              <a:rPr lang="bg-BG" dirty="0"/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всеки клас, </a:t>
            </a:r>
            <a:r>
              <a:rPr lang="en-US" dirty="0"/>
              <a:t> </a:t>
            </a:r>
            <a:r>
              <a:rPr lang="bg-BG" dirty="0"/>
              <a:t>принадлежащ на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Света</a:t>
            </a: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Употребата се налага ако се опитваме да достъпим </a:t>
            </a:r>
            <a:r>
              <a:rPr lang="en-US" dirty="0"/>
              <a:t>public </a:t>
            </a:r>
            <a:r>
              <a:rPr lang="bg-BG" dirty="0"/>
              <a:t>клас в друг </a:t>
            </a:r>
            <a:r>
              <a:rPr lang="en-US" dirty="0"/>
              <a:t>namespace</a:t>
            </a:r>
          </a:p>
          <a:p>
            <a:r>
              <a:rPr lang="bg-BG" dirty="0"/>
              <a:t>Методът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в приложението трябва да е</a:t>
            </a:r>
            <a:r>
              <a:rPr lang="en-US" dirty="0"/>
              <a:t> public</a:t>
            </a:r>
            <a:endParaRPr lang="bg-BG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Интерфейсите </a:t>
            </a:r>
            <a:r>
              <a:rPr lang="bg-BG" dirty="0"/>
              <a:t>са </a:t>
            </a:r>
            <a:r>
              <a:rPr lang="en-US" dirty="0"/>
              <a:t>public</a:t>
            </a:r>
            <a:r>
              <a:rPr lang="bg-BG" dirty="0"/>
              <a:t>. Тъй като смисълът им е да дават връзка с външния свят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2982"/>
            <a:ext cx="708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</a:t>
            </a:r>
            <a:r>
              <a:rPr lang="en-US" dirty="0"/>
              <a:t> 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18399" y="2516293"/>
            <a:ext cx="5115794" cy="3352800"/>
            <a:chOff x="-306388" y="2077297"/>
            <a:chExt cx="3137848" cy="33528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5983918" y="3991024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93" y="2516294"/>
            <a:ext cx="509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Подредете </a:t>
            </a:r>
            <a:r>
              <a:rPr lang="en-US" dirty="0"/>
              <a:t>Persons </a:t>
            </a:r>
            <a:r>
              <a:rPr lang="bg-BG" dirty="0"/>
              <a:t>по</a:t>
            </a:r>
            <a:r>
              <a:rPr lang="en-US" dirty="0"/>
              <a:t> Name </a:t>
            </a:r>
            <a:r>
              <a:rPr lang="bg-BG" dirty="0"/>
              <a:t>и</a:t>
            </a:r>
            <a:r>
              <a:rPr lang="en-US" dirty="0"/>
              <a:t> 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public class Person {</a:t>
            </a:r>
          </a:p>
          <a:p>
            <a:r>
              <a:rPr lang="en-GB" dirty="0"/>
              <a:t>  </a:t>
            </a:r>
            <a:r>
              <a:rPr lang="nb-NO" dirty="0"/>
              <a:t>private string firstName;</a:t>
            </a:r>
          </a:p>
          <a:p>
            <a:r>
              <a:rPr lang="nb-NO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dirty="0"/>
              <a:t>  private int age;</a:t>
            </a:r>
            <a:endParaRPr lang="en-GB" dirty="0"/>
          </a:p>
          <a:p>
            <a:r>
              <a:rPr lang="en-GB" dirty="0"/>
              <a:t>  </a:t>
            </a:r>
            <a:r>
              <a:rPr lang="en-US" dirty="0"/>
              <a:t>public string </a:t>
            </a:r>
            <a:r>
              <a:rPr lang="en-US" dirty="0" err="1"/>
              <a:t>FirstName</a:t>
            </a:r>
            <a:r>
              <a:rPr lang="en-US" dirty="0"/>
              <a:t> =&gt; return </a:t>
            </a:r>
            <a:r>
              <a:rPr lang="en-US" dirty="0" err="1"/>
              <a:t>this.firstName</a:t>
            </a:r>
            <a:r>
              <a:rPr lang="en-US" dirty="0"/>
              <a:t>;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Age =&gt; return 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endParaRPr lang="en-GB" dirty="0"/>
          </a:p>
          <a:p>
            <a:r>
              <a:rPr lang="en-GB" dirty="0"/>
              <a:t>  public override string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\\TODO</a:t>
            </a:r>
            <a:r>
              <a:rPr lang="en-GB" dirty="0"/>
              <a:t>: Add logic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30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Добавете към</a:t>
            </a:r>
            <a:r>
              <a:rPr lang="en-US" dirty="0"/>
              <a:t> Person  salary</a:t>
            </a:r>
          </a:p>
          <a:p>
            <a:pPr>
              <a:lnSpc>
                <a:spcPct val="100000"/>
              </a:lnSpc>
            </a:pPr>
            <a:r>
              <a:rPr lang="bg-BG" dirty="0"/>
              <a:t>Добавете </a:t>
            </a:r>
            <a:r>
              <a:rPr lang="en-US" dirty="0"/>
              <a:t>getter </a:t>
            </a:r>
            <a:r>
              <a:rPr lang="bg-BG" dirty="0"/>
              <a:t>за заплата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Добавете метод, който променя </a:t>
            </a:r>
            <a:r>
              <a:rPr lang="bg-BG" dirty="0" smtClean="0"/>
              <a:t>заплатата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bg-BG" dirty="0" smtClean="0"/>
              <a:t> </a:t>
            </a:r>
            <a:r>
              <a:rPr lang="bg-BG" dirty="0"/>
              <a:t>с даден процент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Persons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по-млади от </a:t>
            </a:r>
            <a:r>
              <a:rPr lang="en-US" dirty="0"/>
              <a:t>30 </a:t>
            </a:r>
            <a:r>
              <a:rPr lang="bg-BG" dirty="0" smtClean="0"/>
              <a:t>вземат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 </a:t>
            </a:r>
            <a:r>
              <a:rPr lang="bg-BG" dirty="0"/>
              <a:t>половината от увеличението</a:t>
            </a:r>
            <a:endParaRPr lang="en-US" dirty="0"/>
          </a:p>
          <a:p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26480" y="1845734"/>
            <a:ext cx="5115794" cy="5826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Person</a:t>
            </a:r>
            <a:endParaRPr lang="en-US" sz="1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6480" y="2435604"/>
            <a:ext cx="5115794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-firstName : string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-lastName : string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-age : int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-salary : double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26480" y="4207069"/>
            <a:ext cx="5115794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+FirstName: string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+Age: int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+Salary: double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+IncreaseSalary(int):void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+ToString(): string</a:t>
            </a:r>
          </a:p>
        </p:txBody>
      </p:sp>
    </p:spTree>
    <p:extLst>
      <p:ext uri="{BB962C8B-B14F-4D97-AF65-F5344CB8AC3E}">
        <p14:creationId xmlns:p14="http://schemas.microsoft.com/office/powerpoint/2010/main" val="191872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Getters and Setters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Разширяваме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bg-BG" dirty="0"/>
              <a:t>от предишната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2481" y="2384964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private double salary;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</a:rPr>
              <a:t>IncreaseSalary</a:t>
            </a:r>
            <a:r>
              <a:rPr lang="en-US" sz="2800" dirty="0">
                <a:solidFill>
                  <a:schemeClr val="tx1"/>
                </a:solidFill>
              </a:rPr>
              <a:t>(double percent)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if (</a:t>
            </a:r>
            <a:r>
              <a:rPr lang="en-US" sz="2800" dirty="0" err="1">
                <a:solidFill>
                  <a:schemeClr val="tx1"/>
                </a:solidFill>
              </a:rPr>
              <a:t>this.age</a:t>
            </a:r>
            <a:r>
              <a:rPr lang="en-US" sz="2800" dirty="0">
                <a:solidFill>
                  <a:schemeClr val="tx1"/>
                </a:solidFill>
              </a:rPr>
              <a:t> &gt; 30)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this.salary</a:t>
            </a:r>
            <a:r>
              <a:rPr lang="en-US" sz="2800" dirty="0">
                <a:solidFill>
                  <a:schemeClr val="tx1"/>
                </a:solidFill>
              </a:rPr>
              <a:t> += </a:t>
            </a:r>
            <a:r>
              <a:rPr lang="en-US" sz="2800" dirty="0" err="1">
                <a:solidFill>
                  <a:schemeClr val="tx1"/>
                </a:solidFill>
              </a:rPr>
              <a:t>this.salary</a:t>
            </a:r>
            <a:r>
              <a:rPr lang="en-US" sz="2800" dirty="0">
                <a:solidFill>
                  <a:schemeClr val="tx1"/>
                </a:solidFill>
              </a:rPr>
              <a:t> * percent / 100;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this.salary</a:t>
            </a:r>
            <a:r>
              <a:rPr lang="en-US" sz="2800" dirty="0">
                <a:solidFill>
                  <a:schemeClr val="tx1"/>
                </a:solidFill>
              </a:rPr>
              <a:t> += </a:t>
            </a:r>
            <a:r>
              <a:rPr lang="en-US" sz="2800" dirty="0" err="1">
                <a:solidFill>
                  <a:schemeClr val="tx1"/>
                </a:solidFill>
              </a:rPr>
              <a:t>this.salary</a:t>
            </a:r>
            <a:r>
              <a:rPr lang="en-US" sz="2800" dirty="0">
                <a:solidFill>
                  <a:schemeClr val="tx1"/>
                </a:solidFill>
              </a:rPr>
              <a:t> * percent / 200;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8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Валидацията на данни </a:t>
            </a:r>
            <a:r>
              <a:rPr lang="bg-BG" dirty="0"/>
              <a:t>се случва в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Сътрудник </a:t>
            </a:r>
            <a:r>
              <a:rPr lang="ru-RU" dirty="0"/>
              <a:t>на вашия клас трябва да се грижи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обработка</a:t>
            </a:r>
            <a:r>
              <a:rPr lang="en-US" dirty="0"/>
              <a:t> </a:t>
            </a:r>
            <a:r>
              <a:rPr lang="bg-BG" dirty="0"/>
              <a:t>на изключенията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3274" y="2232385"/>
            <a:ext cx="10666411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double Salary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set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if (salary &lt; 460)</a:t>
            </a:r>
          </a:p>
          <a:p>
            <a:r>
              <a:rPr lang="en-US" dirty="0">
                <a:solidFill>
                  <a:schemeClr val="tx1"/>
                </a:solidFill>
              </a:rPr>
              <a:t>      throw new ArgumentException("...");</a:t>
            </a:r>
          </a:p>
          <a:p>
            <a:r>
              <a:rPr lang="en-US" dirty="0">
                <a:solidFill>
                  <a:schemeClr val="tx1"/>
                </a:solidFill>
              </a:rPr>
              <a:t>    this.salary = value;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812661" y="1496290"/>
            <a:ext cx="4420422" cy="1195100"/>
          </a:xfrm>
          <a:prstGeom prst="wedgeRoundRectCallout">
            <a:avLst>
              <a:gd name="adj1" fmla="val -79089"/>
              <a:gd name="adj2" fmla="val 135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По-добре е да се „хвърли“ изключение</a:t>
            </a:r>
            <a:r>
              <a:rPr lang="en-US" sz="2800" dirty="0">
                <a:solidFill>
                  <a:srgbClr val="FFFFFF"/>
                </a:solidFill>
              </a:rPr>
              <a:t>, </a:t>
            </a:r>
            <a:r>
              <a:rPr lang="bg-BG" sz="2800" dirty="0">
                <a:solidFill>
                  <a:srgbClr val="FFFFFF"/>
                </a:solidFill>
              </a:rPr>
              <a:t>отколкото да се извежда на екрана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обединяване</a:t>
            </a:r>
            <a:r>
              <a:rPr lang="en-US" dirty="0"/>
              <a:t> </a:t>
            </a:r>
            <a:r>
              <a:rPr lang="bg-BG" dirty="0"/>
              <a:t>на кода и данните </a:t>
            </a:r>
            <a:r>
              <a:rPr lang="en-US" dirty="0"/>
              <a:t> </a:t>
            </a:r>
            <a:r>
              <a:rPr lang="bg-BG" dirty="0"/>
              <a:t>в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(обект)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на обекта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трябва да са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private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Използване на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за достъп до данните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4262" y="2714901"/>
            <a:ext cx="3962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age;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4262" y="4053212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Age =&gt; return this.age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62" y="4292372"/>
            <a:ext cx="1447800" cy="1337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21" y="1928869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uiExpan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Конструкторите</a:t>
            </a:r>
            <a:r>
              <a:rPr lang="en-US" dirty="0"/>
              <a:t> </a:t>
            </a:r>
            <a:r>
              <a:rPr lang="bg-BG" dirty="0"/>
              <a:t>използват</a:t>
            </a:r>
            <a:r>
              <a:rPr lang="en-US" dirty="0"/>
              <a:t>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</a:t>
            </a:r>
            <a:r>
              <a:rPr lang="bg-BG" dirty="0"/>
              <a:t>с валидационна логика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Гарантират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 състояние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обекта при неговото създаване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1814" y="2264736"/>
            <a:ext cx="1066799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public Person(string firstName, string lastName,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int age, double salary)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this.FirstName = firstName;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this.LastName = lastName;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this.Age = age;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this.Salary = salary;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030878" y="3965964"/>
            <a:ext cx="4191000" cy="906391"/>
          </a:xfrm>
          <a:prstGeom prst="wedgeRoundRectCallout">
            <a:avLst>
              <a:gd name="adj1" fmla="val -127446"/>
              <a:gd name="adj2" fmla="val -626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Валидацията се случва в </a:t>
            </a:r>
            <a:r>
              <a:rPr lang="en-US" sz="2800" dirty="0">
                <a:solidFill>
                  <a:srgbClr val="FFFFFF"/>
                </a:solidFill>
              </a:rPr>
              <a:t>setter</a:t>
            </a:r>
            <a:r>
              <a:rPr lang="bg-BG" sz="2800" dirty="0">
                <a:solidFill>
                  <a:srgbClr val="FFFFFF"/>
                </a:solidFill>
              </a:rPr>
              <a:t>-а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4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Валидация на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Разширете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/>
              <a:t> </a:t>
            </a:r>
            <a:r>
              <a:rPr lang="bg-BG" dirty="0"/>
              <a:t>с валиация за всяко поле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</a:t>
            </a:r>
            <a:r>
              <a:rPr lang="bg-BG" dirty="0"/>
              <a:t>трябва да са с не по-малко от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</a:t>
            </a:r>
            <a:r>
              <a:rPr lang="bg-BG" dirty="0"/>
              <a:t>не може да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 или отрицателно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</a:t>
            </a:r>
            <a:r>
              <a:rPr lang="bg-BG" dirty="0"/>
              <a:t>да не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по-малко от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460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513509" y="1701338"/>
            <a:ext cx="5115794" cy="4503913"/>
            <a:chOff x="-306388" y="2077297"/>
            <a:chExt cx="3137848" cy="450391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82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Валидация на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dirty="0"/>
              <a:t> Add validation for </a:t>
            </a:r>
            <a:r>
              <a:rPr lang="en-US" dirty="0" err="1"/>
              <a:t>firstName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dirty="0"/>
              <a:t> Add validation for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private void 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(age &lt; 1) </a:t>
            </a:r>
          </a:p>
          <a:p>
            <a:r>
              <a:rPr lang="en-US" dirty="0"/>
              <a:t>    throw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dirty="0"/>
              <a:t> Add validation for salary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525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Непроменими (</a:t>
            </a:r>
            <a:r>
              <a:rPr lang="en-US" dirty="0"/>
              <a:t>Immutable</a:t>
            </a:r>
            <a:r>
              <a:rPr lang="bg-BG" dirty="0"/>
              <a:t>)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имате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препратка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към инстанция на обект, съдържанието, на която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може</a:t>
            </a:r>
            <a:r>
              <a:rPr lang="en-US" dirty="0"/>
              <a:t> </a:t>
            </a:r>
            <a:r>
              <a:rPr lang="bg-BG" dirty="0"/>
              <a:t>да бъде променяно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2549236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myString = "old String"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 myString 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myString.replaceAll( "old", "new" 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 myString 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5760592" y="4530436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155752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old String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9581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(</a:t>
            </a:r>
            <a:r>
              <a:rPr lang="en-US" dirty="0"/>
              <a:t>Mutable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имате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препратка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към инстанция на обект, съдържанието, на която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може</a:t>
            </a:r>
            <a:r>
              <a:rPr lang="en-US" dirty="0"/>
              <a:t> </a:t>
            </a:r>
            <a:r>
              <a:rPr lang="bg-BG" dirty="0"/>
              <a:t>да бъде променяно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8121" y="2576945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Point myPoint = new Point( 0.0, 0.0 );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 myPoint 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myPoint.setLocation( 1.0, 0.0 );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 myPoint 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5788301" y="4558145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8121" y="5183461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0.0, 0.0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20029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Променими полета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5847" cy="4499648"/>
          </a:xfrm>
        </p:spPr>
        <p:txBody>
          <a:bodyPr>
            <a:normAutofit/>
          </a:bodyPr>
          <a:lstStyle/>
          <a:p>
            <a:r>
              <a:rPr lang="bg-BG" dirty="0">
                <a:latin typeface="Consolas" panose="020B0609020204030204" pitchFamily="49" charset="0"/>
              </a:rPr>
              <a:t>Променимите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</a:t>
            </a:r>
            <a:r>
              <a:rPr lang="bg-BG" dirty="0"/>
              <a:t>полета все още не са капсулирани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Тогава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-а е също 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4262" y="2195944"/>
            <a:ext cx="7641164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Players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return this.players; }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62" y="3156284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Първи и Резервен отбор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Разширете вашия проект с 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</a:t>
            </a:r>
            <a:r>
              <a:rPr lang="bg-BG" dirty="0"/>
              <a:t>трябва да има два</a:t>
            </a:r>
            <a:r>
              <a:rPr lang="en-US" dirty="0"/>
              <a:t> </a:t>
            </a:r>
            <a:r>
              <a:rPr lang="bg-BG" dirty="0"/>
              <a:t>комплекта отбори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първи отбор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втори отбор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Въведете</a:t>
            </a:r>
            <a:r>
              <a:rPr lang="en-US" dirty="0"/>
              <a:t> persons </a:t>
            </a:r>
            <a:r>
              <a:rPr lang="bg-BG" dirty="0"/>
              <a:t>от клавиатурата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и </a:t>
            </a:r>
            <a:r>
              <a:rPr lang="bg-BG" dirty="0"/>
              <a:t>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добавете </a:t>
            </a:r>
            <a:r>
              <a:rPr lang="bg-BG" dirty="0"/>
              <a:t>към отбора</a:t>
            </a:r>
          </a:p>
          <a:p>
            <a:pPr>
              <a:lnSpc>
                <a:spcPct val="100000"/>
              </a:lnSpc>
            </a:pPr>
            <a:r>
              <a:rPr lang="bg-BG" dirty="0"/>
              <a:t>Ако те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по-млади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</a:t>
            </a:r>
            <a:r>
              <a:rPr lang="bg-BG" dirty="0"/>
              <a:t>тогава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ги добавете към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първи отбор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броя на играчите </a:t>
            </a:r>
            <a:r>
              <a:rPr lang="bg-BG" dirty="0"/>
              <a:t>на всеки отбор</a:t>
            </a:r>
            <a:r>
              <a:rPr lang="en-US" dirty="0"/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5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private string name;</a:t>
            </a:r>
          </a:p>
          <a:p>
            <a:pPr fontAlgn="base"/>
            <a:r>
              <a:rPr lang="en-US" dirty="0"/>
              <a:t>private List&lt;Person&gt; </a:t>
            </a:r>
            <a:r>
              <a:rPr lang="en-US" dirty="0" err="1"/>
              <a:t>firstTeam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private List&lt;Person&gt; </a:t>
            </a:r>
            <a:r>
              <a:rPr lang="en-US" dirty="0" err="1"/>
              <a:t>reserveTeam</a:t>
            </a:r>
            <a:r>
              <a:rPr lang="en-US" dirty="0"/>
              <a:t>;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public Team(string name)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  this.name = name;</a:t>
            </a:r>
          </a:p>
          <a:p>
            <a:pPr fontAlgn="base"/>
            <a:r>
              <a:rPr lang="en-US" dirty="0"/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this.firstTeam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new List&lt;Person&gt;();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this.reserveTeam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new List&lt;Person&gt;();</a:t>
            </a:r>
          </a:p>
          <a:p>
            <a:pPr fontAlgn="base"/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467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1993" cy="445808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public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IReadOnlyCollection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&lt;Person&gt;</a:t>
            </a:r>
            <a:r>
              <a:rPr lang="en-US" dirty="0"/>
              <a:t> </a:t>
            </a:r>
            <a:r>
              <a:rPr lang="en-US" dirty="0" err="1"/>
              <a:t>FirstTeam</a:t>
            </a:r>
            <a:endParaRPr lang="en-US" dirty="0"/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 get { return </a:t>
            </a:r>
            <a:r>
              <a:rPr lang="en-US" dirty="0" err="1"/>
              <a:t>this.firstTeam.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AsReadOnly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(); </a:t>
            </a:r>
            <a:r>
              <a:rPr lang="en-US" dirty="0"/>
              <a:t>}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  <a:p>
            <a:pPr fontAlgn="base"/>
            <a:r>
              <a:rPr lang="en-US" dirty="0"/>
              <a:t>public void </a:t>
            </a:r>
            <a:r>
              <a:rPr lang="en-US" dirty="0" err="1"/>
              <a:t>AddPlayer</a:t>
            </a:r>
            <a:r>
              <a:rPr lang="en-US" dirty="0"/>
              <a:t>(Person player)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  if (</a:t>
            </a:r>
            <a:r>
              <a:rPr lang="en-US" dirty="0" err="1"/>
              <a:t>player.Age</a:t>
            </a:r>
            <a:r>
              <a:rPr lang="en-US" dirty="0"/>
              <a:t> &lt; 40)</a:t>
            </a:r>
          </a:p>
          <a:p>
            <a:pPr fontAlgn="base"/>
            <a:r>
              <a:rPr lang="en-US" dirty="0"/>
              <a:t>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firstTeam.Add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(player);</a:t>
            </a:r>
          </a:p>
          <a:p>
            <a:pPr fontAlgn="base"/>
            <a:r>
              <a:rPr lang="en-US" dirty="0"/>
              <a:t>  else</a:t>
            </a:r>
          </a:p>
          <a:p>
            <a:pPr fontAlgn="base"/>
            <a:r>
              <a:rPr lang="en-US" dirty="0"/>
              <a:t>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reserveTeam.Add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(player);</a:t>
            </a:r>
          </a:p>
          <a:p>
            <a:pPr fontAlgn="base"/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079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Полетата трябва да 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3004850" y="2604654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6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Creature</a:t>
            </a:r>
          </a:p>
          <a:p>
            <a:pPr>
              <a:lnSpc>
                <a:spcPct val="100000"/>
              </a:lnSpc>
            </a:pPr>
            <a:r>
              <a:rPr lang="en-US" dirty="0"/>
              <a:t>Creature </a:t>
            </a:r>
            <a:r>
              <a:rPr lang="bg-BG" dirty="0"/>
              <a:t>трябва да има полета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name, years, areal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съответно за име</a:t>
            </a:r>
            <a:r>
              <a:rPr lang="bg-BG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 </a:t>
            </a:r>
            <a:r>
              <a:rPr lang="bg-BG" dirty="0"/>
              <a:t>възраст  и местообитание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Създайте методи за достъп до </a:t>
            </a:r>
            <a:r>
              <a:rPr lang="bg-BG" dirty="0" smtClean="0"/>
              <a:t>обектите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 за полетата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436942" y="1411237"/>
            <a:ext cx="5410200" cy="4892354"/>
            <a:chOff x="-306388" y="2077297"/>
            <a:chExt cx="3137848" cy="489235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Creature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-years: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-areal: string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+setName(string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+setYears(int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+setAreal(string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+getYears():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+getAreal():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4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71265" cy="449964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private string name;</a:t>
            </a:r>
          </a:p>
          <a:p>
            <a:pPr fontAlgn="base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years;</a:t>
            </a:r>
          </a:p>
          <a:p>
            <a:pPr fontAlgn="base"/>
            <a:r>
              <a:rPr lang="en-US" dirty="0"/>
              <a:t>Private string areal;</a:t>
            </a:r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this.name;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setName</a:t>
            </a:r>
            <a:r>
              <a:rPr lang="en-US" dirty="0"/>
              <a:t>(string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this.name = value;</a:t>
            </a:r>
          </a:p>
          <a:p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89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getYears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</a:t>
            </a:r>
            <a:r>
              <a:rPr lang="en-US" dirty="0" err="1"/>
              <a:t>this.years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setYears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this.years</a:t>
            </a:r>
            <a:r>
              <a:rPr lang="en-US" dirty="0"/>
              <a:t> = value;</a:t>
            </a:r>
          </a:p>
          <a:p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425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getAreal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</a:t>
            </a:r>
            <a:r>
              <a:rPr lang="en-US" dirty="0" err="1"/>
              <a:t>this.areal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setAreal</a:t>
            </a:r>
            <a:r>
              <a:rPr lang="en-US" dirty="0"/>
              <a:t>(string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this.areal</a:t>
            </a:r>
            <a:r>
              <a:rPr lang="en-US" dirty="0"/>
              <a:t> = value;</a:t>
            </a:r>
          </a:p>
          <a:p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802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препратка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текущия обект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сочи към променлива, която е инстанция (представител) на текущия клас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bg-BG" dirty="0"/>
              <a:t>може да се предава като аргумент в метод или като извикване на конструктор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се върне като стойност на метод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99655" y="2635443"/>
            <a:ext cx="11201399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public Person(string name)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this.name = name;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8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 дума </a:t>
            </a:r>
            <a:r>
              <a:rPr lang="en-US" dirty="0">
                <a:latin typeface="Consolas" panose="020B0609020204030204" pitchFamily="49" charset="0"/>
              </a:rPr>
              <a:t>this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извика метод на текущия клас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25780" y="2384964"/>
            <a:ext cx="112014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private string </a:t>
            </a:r>
            <a:r>
              <a:rPr lang="en-US" sz="2800" dirty="0" err="1">
                <a:solidFill>
                  <a:schemeClr val="tx1"/>
                </a:solidFill>
              </a:rPr>
              <a:t>FirstName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get { return </a:t>
            </a:r>
            <a:r>
              <a:rPr lang="en-US" sz="2800" dirty="0" err="1">
                <a:solidFill>
                  <a:schemeClr val="tx1"/>
                </a:solidFill>
              </a:rPr>
              <a:t>this.fname</a:t>
            </a:r>
            <a:r>
              <a:rPr lang="en-US" sz="2800" dirty="0">
                <a:solidFill>
                  <a:schemeClr val="tx1"/>
                </a:solidFill>
              </a:rPr>
              <a:t> } 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string </a:t>
            </a:r>
            <a:r>
              <a:rPr lang="en-US" sz="2800" dirty="0" err="1">
                <a:solidFill>
                  <a:schemeClr val="tx1"/>
                </a:solidFill>
              </a:rPr>
              <a:t>FullName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</a:t>
            </a:r>
            <a:r>
              <a:rPr lang="en-US" sz="2800" dirty="0" err="1">
                <a:solidFill>
                  <a:schemeClr val="tx1"/>
                </a:solidFill>
              </a:rPr>
              <a:t>this.FirstName</a:t>
            </a:r>
            <a:r>
              <a:rPr lang="en-US" sz="2800" dirty="0">
                <a:solidFill>
                  <a:schemeClr val="tx1"/>
                </a:solidFill>
              </a:rPr>
              <a:t> + " " + </a:t>
            </a:r>
            <a:r>
              <a:rPr lang="en-US" sz="2800" dirty="0" err="1">
                <a:solidFill>
                  <a:schemeClr val="tx1"/>
                </a:solidFill>
              </a:rPr>
              <a:t>this.LastName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44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1392</Words>
  <Application>Microsoft Office PowerPoint</Application>
  <PresentationFormat>Widescreen</PresentationFormat>
  <Paragraphs>347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Consolas</vt:lpstr>
      <vt:lpstr>Wingdings</vt:lpstr>
      <vt:lpstr>Retrospect</vt:lpstr>
      <vt:lpstr>Енкапсулация на данни</vt:lpstr>
      <vt:lpstr>Капсулация</vt:lpstr>
      <vt:lpstr>Капсулация – Примери</vt:lpstr>
      <vt:lpstr>Задача: Клас Creature</vt:lpstr>
      <vt:lpstr>Решение: Клас Creature</vt:lpstr>
      <vt:lpstr>Решение: Клас Creature</vt:lpstr>
      <vt:lpstr>Решение: Клас Creature</vt:lpstr>
      <vt:lpstr>Ключова дума this</vt:lpstr>
      <vt:lpstr>Ключова дума this (2)</vt:lpstr>
      <vt:lpstr>Ключова дума this (3)</vt:lpstr>
      <vt:lpstr>Private Модификатор за достъп </vt:lpstr>
      <vt:lpstr>Protected Модификатор за достъп</vt:lpstr>
      <vt:lpstr>Internal модификатор за достъп</vt:lpstr>
      <vt:lpstr>Public модификатор за достъп</vt:lpstr>
      <vt:lpstr>Задача: Подредете Persons по Name и Age</vt:lpstr>
      <vt:lpstr>Задача: Подредете Persons по Name и Age</vt:lpstr>
      <vt:lpstr>Задача: Увеличение на заплатата</vt:lpstr>
      <vt:lpstr>Решение: Getters and Setters</vt:lpstr>
      <vt:lpstr>Валидация</vt:lpstr>
      <vt:lpstr>Валидация (2)</vt:lpstr>
      <vt:lpstr>Задача: Валидация на данни</vt:lpstr>
      <vt:lpstr>Задача: Валидация на данни</vt:lpstr>
      <vt:lpstr>Непроменими (Immutable) обекти</vt:lpstr>
      <vt:lpstr>Променими (Mutable) Обекти</vt:lpstr>
      <vt:lpstr>Променими полета</vt:lpstr>
      <vt:lpstr>Задача: Първи и Резервен отбор</vt:lpstr>
      <vt:lpstr>Решение: Валидиране на данни</vt:lpstr>
      <vt:lpstr>Решение: Валидиране на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Windows User</cp:lastModifiedBy>
  <cp:revision>28</cp:revision>
  <dcterms:created xsi:type="dcterms:W3CDTF">2017-11-24T16:38:28Z</dcterms:created>
  <dcterms:modified xsi:type="dcterms:W3CDTF">2018-04-09T17:36:31Z</dcterms:modified>
</cp:coreProperties>
</file>