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493FAA2C-E2D8-4C3C-A3FA-865B12D94DE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0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0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29.11.2017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Повторения (</a:t>
            </a:r>
            <a:r>
              <a:rPr lang="bg-BG" dirty="0" smtClean="0"/>
              <a:t>цикли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142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9828" y="3931920"/>
            <a:ext cx="10820400" cy="2223237"/>
            <a:chOff x="684212" y="4114800"/>
            <a:chExt cx="10820400" cy="22232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4149921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09593" y="4148471"/>
              <a:ext cx="1775019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40897" y="5107150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70412" y="4148470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77020" y="4148471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1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416729" y="511056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380412" y="4114800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787020" y="4114801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2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226729" y="507689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четна / нечетна сума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Чертане на прости фигури</a:t>
            </a:r>
            <a:r>
              <a:rPr lang="en-US" dirty="0" smtClean="0"/>
              <a:t>. </a:t>
            </a:r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10;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Console.WriteLine(new string('*', 10</a:t>
            </a:r>
            <a:r>
              <a:rPr lang="bg-BG" sz="23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2562" y="2320840"/>
            <a:ext cx="1833684" cy="2921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dirty="0" smtClean="0"/>
              <a:t>:</a:t>
            </a:r>
            <a:endParaRPr lang="en-US" dirty="0" smtClean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string('*', n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3532" y="3073337"/>
            <a:ext cx="4786200" cy="20391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col = 1; col &lt;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167738" y="3002280"/>
            <a:ext cx="4113213" cy="1041829"/>
          </a:xfrm>
          <a:prstGeom prst="wedgeRoundRectCallout">
            <a:avLst>
              <a:gd name="adj1" fmla="val -64377"/>
              <a:gd name="adj2" fmla="val 4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79599"/>
              <a:gd name="adj2" fmla="val -699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dirty="0" smtClean="0"/>
              <a:t>:</a:t>
            </a:r>
            <a:endParaRPr lang="en-US" dirty="0" smtClean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 = 1; r &lt;= n;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c = 1;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8811" y="2947144"/>
            <a:ext cx="4717473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col = 1; col &lt; row;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19454" y="1923288"/>
            <a:ext cx="2133598" cy="3857388"/>
            <a:chOff x="760414" y="2057400"/>
            <a:chExt cx="2133598" cy="38573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26132" y="1953904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52139" y="1972788"/>
            <a:ext cx="1450975" cy="3893374"/>
            <a:chOff x="912811" y="1997172"/>
            <a:chExt cx="1450975" cy="389337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4212" y="2667000"/>
            <a:ext cx="10820400" cy="3096000"/>
            <a:chOff x="684212" y="2667000"/>
            <a:chExt cx="10820400" cy="3096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335991" y="2667000"/>
              <a:ext cx="1447800" cy="309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|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| 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 | **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40990" y="2667000"/>
              <a:ext cx="1752600" cy="309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|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| 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** | **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 | ***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061531" y="2668487"/>
              <a:ext cx="2443081" cy="30945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|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* | 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** | **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*** | ***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**** | ****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 | *****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84212" y="2667000"/>
              <a:ext cx="1117600" cy="309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1</a:t>
              </a:r>
              <a:endPara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|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| *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461791" y="2667000"/>
              <a:ext cx="2088000" cy="30945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|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* | 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** | **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*** | ***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 | ****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433" y="2462784"/>
            <a:ext cx="7228269" cy="2476691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0" lon="0" rev="21594000"/>
            </a:camera>
            <a:lightRig rig="threePt" dir="t"/>
          </a:scene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 –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stars = new string('*', i);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spaces = new string(' ', n - i);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Console.Write(spaces);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Console.Write(stars);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| ");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Console.Write(stars);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Console.WriteLine(spaces);</a:t>
            </a:r>
          </a:p>
          <a:p>
            <a:pPr>
              <a:lnSpc>
                <a:spcPct val="80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68804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Слънчеви очила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цяло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(3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</a:t>
            </a:r>
            <a:r>
              <a:rPr lang="bg-BG" dirty="0" smtClean="0"/>
              <a:t>100</a:t>
            </a:r>
            <a:r>
              <a:rPr lang="en-US" dirty="0" smtClean="0"/>
              <a:t>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dirty="0" smtClean="0"/>
              <a:t>с размер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 smtClean="0"/>
              <a:t>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3812" y="2661311"/>
            <a:ext cx="9220200" cy="2825089"/>
            <a:chOff x="1293812" y="2661311"/>
            <a:chExt cx="9220200" cy="282508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93812" y="3359507"/>
              <a:ext cx="3581400" cy="1694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******   ******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*////*|||*////*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******   ******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72208" y="3359504"/>
              <a:ext cx="4741804" cy="21268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********    ********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*//////*||||*//////*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*//////*    *//////*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********    ********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93812" y="2661314"/>
              <a:ext cx="35814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772208" y="2661311"/>
              <a:ext cx="4741804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Слънчеви 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string('*', 2 * n));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string('*', 2 * n));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  <a:b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string('*', 2 * n));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string('*', 2 * n));</a:t>
            </a:r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*////*|||*////*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Слънчеви 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nn-NO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*///////*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string('|', n));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nn-NO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*///////*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r>
              <a:rPr lang="nn-NO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50591" y="4056336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*////*|||*////*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</a:t>
            </a:r>
            <a:r>
              <a:rPr lang="bg-BG" dirty="0" smtClean="0"/>
              <a:t>2</a:t>
            </a:r>
            <a:r>
              <a:rPr lang="en-US" dirty="0" smtClean="0"/>
              <a:t>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</a:t>
            </a:r>
            <a:r>
              <a:rPr lang="bg-BG" dirty="0" smtClean="0"/>
              <a:t>100</a:t>
            </a:r>
            <a:r>
              <a:rPr lang="en-US" dirty="0" smtClean="0"/>
              <a:t>) </a:t>
            </a:r>
            <a:r>
              <a:rPr lang="bg-BG" dirty="0" smtClean="0"/>
              <a:t>и 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къщичка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1516" y="1831848"/>
            <a:ext cx="9999604" cy="4431990"/>
            <a:chOff x="1370012" y="1295400"/>
            <a:chExt cx="9999604" cy="443199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6012" y="3229250"/>
              <a:ext cx="1524000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|**|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|**|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761412" y="1993590"/>
              <a:ext cx="2608204" cy="3733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---**---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--****--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-******-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********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|******|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|******|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|******|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|******|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56012" y="2531057"/>
              <a:ext cx="15240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761412" y="1295400"/>
              <a:ext cx="2608204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8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993706" y="3229250"/>
              <a:ext cx="1905000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-***-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*****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|***|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|***|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993706" y="2531057"/>
              <a:ext cx="19050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370012" y="3229250"/>
              <a:ext cx="1524000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|*|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370012" y="2531057"/>
              <a:ext cx="15240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}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66340" y="2891232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цяло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</a:t>
            </a:r>
            <a:r>
              <a:rPr lang="bg-BG" dirty="0" smtClean="0"/>
              <a:t>100</a:t>
            </a:r>
            <a:r>
              <a:rPr lang="en-US" dirty="0" smtClean="0"/>
              <a:t>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980" y="2349545"/>
            <a:ext cx="10744200" cy="3963550"/>
            <a:chOff x="684212" y="1764329"/>
            <a:chExt cx="10744200" cy="396355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360612" y="3216861"/>
              <a:ext cx="1295400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*-*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599612" y="2462521"/>
              <a:ext cx="1828800" cy="3252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---*---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--*-*--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-*---*-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*-----*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-*---*-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--*-*--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---*---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60612" y="2518668"/>
              <a:ext cx="12954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=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599612" y="1764329"/>
              <a:ext cx="18288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7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713412" y="3216861"/>
              <a:ext cx="1541404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*---*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--*--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713412" y="2518668"/>
              <a:ext cx="1541404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=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84212" y="3216861"/>
              <a:ext cx="1295400" cy="684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4212" y="2518668"/>
              <a:ext cx="12954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=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689063" y="5020704"/>
              <a:ext cx="1295400" cy="684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89063" y="4322511"/>
              <a:ext cx="12954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037012" y="3229740"/>
              <a:ext cx="1295400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**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*--*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-**-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037012" y="2531547"/>
              <a:ext cx="1295400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=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635816" y="3216861"/>
              <a:ext cx="1541404" cy="24981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--**--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*----*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-*--*-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--**--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7635816" y="2518668"/>
              <a:ext cx="1541404" cy="6981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=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9722"/>
          </a:xfrm>
        </p:spPr>
        <p:txBody>
          <a:bodyPr>
            <a:normAutofit fontScale="62500" lnSpcReduction="20000"/>
          </a:bodyPr>
          <a:lstStyle/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80662" y="3980388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*-----*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-*---*-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80662" y="2252472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-*---*-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Повторения със </a:t>
            </a:r>
            <a:r>
              <a:rPr lang="bg-BG" dirty="0" smtClean="0"/>
              <a:t>стъпка</a:t>
            </a:r>
            <a:r>
              <a:rPr lang="en-US" dirty="0" smtClean="0"/>
              <a:t>. </a:t>
            </a:r>
            <a:r>
              <a:rPr lang="bg-BG" dirty="0" smtClean="0"/>
              <a:t>Числата от </a:t>
            </a:r>
            <a:r>
              <a:rPr lang="en-US" dirty="0" smtClean="0"/>
              <a:t>1 </a:t>
            </a:r>
            <a:r>
              <a:rPr lang="bg-BG" dirty="0" smtClean="0"/>
              <a:t>до</a:t>
            </a:r>
            <a:r>
              <a:rPr lang="en-US" dirty="0" smtClean="0"/>
              <a:t> N </a:t>
            </a:r>
            <a:r>
              <a:rPr lang="bg-BG" dirty="0" smtClean="0"/>
              <a:t>през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числата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 smtClean="0"/>
              <a:t> 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= 100: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 smtClean="0"/>
              <a:t>, …,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168586"/>
              <a:gd name="adj2" fmla="val -996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N</a:t>
            </a:r>
            <a:r>
              <a:rPr lang="bg-BG" dirty="0" smtClean="0"/>
              <a:t> до 1 в обратен ред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числата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 smtClean="0"/>
              <a:t> до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bg-BG" dirty="0" smtClean="0"/>
              <a:t>в обратен ред</a:t>
            </a:r>
            <a:r>
              <a:rPr lang="en-US" dirty="0" smtClean="0"/>
              <a:t> (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 smtClean="0"/>
              <a:t>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= 100: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 smtClean="0"/>
              <a:t>, …,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n; i &gt;= 1; i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178814"/>
              <a:gd name="adj2" fmla="val -86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99898"/>
              <a:gd name="adj2" fmla="val -40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1; i &lt;= 10; i++)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= " + i);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0152" y="2447544"/>
            <a:ext cx="10534132" cy="2064224"/>
            <a:chOff x="630424" y="2971800"/>
            <a:chExt cx="10534132" cy="2064224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30424" y="2996185"/>
              <a:ext cx="2667000" cy="1077621"/>
            </a:xfrm>
            <a:prstGeom prst="wedgeRoundRectCallout">
              <a:avLst>
                <a:gd name="adj1" fmla="val -23359"/>
                <a:gd name="adj2" fmla="val 8636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Конструкция за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цикъл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691871" y="2971800"/>
              <a:ext cx="1967753" cy="1077621"/>
            </a:xfrm>
            <a:prstGeom prst="wedgeRoundRectCallout">
              <a:avLst>
                <a:gd name="adj1" fmla="val -95366"/>
                <a:gd name="adj2" fmla="val 8936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Начална стойност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031659" y="3096280"/>
              <a:ext cx="1967753" cy="1077621"/>
            </a:xfrm>
            <a:prstGeom prst="wedgeRoundRectCallout">
              <a:avLst>
                <a:gd name="adj1" fmla="val -146417"/>
                <a:gd name="adj2" fmla="val 79459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Крайна стойност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8345156" y="3581400"/>
              <a:ext cx="2819400" cy="1454624"/>
            </a:xfrm>
            <a:prstGeom prst="wedgeRoundRectCallout">
              <a:avLst>
                <a:gd name="adj1" fmla="val -158874"/>
                <a:gd name="adj2" fmla="val 79168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 на цикъла: блок команди за изпълнение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bg-BG" dirty="0" smtClean="0"/>
              <a:t>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Да се отпечатат числата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 smtClean="0"/>
              <a:t> до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= 10: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&lt;= n;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num *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7095" y="3038438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Четни степени на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: 2</a:t>
            </a:r>
            <a:r>
              <a:rPr lang="bg-BG" baseline="30000" dirty="0" smtClean="0"/>
              <a:t>0</a:t>
            </a:r>
            <a:r>
              <a:rPr lang="bg-BG" dirty="0" smtClean="0"/>
              <a:t>, 2</a:t>
            </a:r>
            <a:r>
              <a:rPr lang="bg-BG" baseline="30000" dirty="0" smtClean="0"/>
              <a:t>2</a:t>
            </a:r>
            <a:r>
              <a:rPr lang="bg-BG" dirty="0" smtClean="0"/>
              <a:t>, 2</a:t>
            </a:r>
            <a:r>
              <a:rPr lang="bg-BG" baseline="30000" dirty="0" smtClean="0"/>
              <a:t>4</a:t>
            </a:r>
            <a:r>
              <a:rPr lang="bg-BG" dirty="0" smtClean="0"/>
              <a:t>, 2</a:t>
            </a:r>
            <a:r>
              <a:rPr lang="bg-BG" baseline="30000" dirty="0" smtClean="0"/>
              <a:t>8</a:t>
            </a:r>
            <a:r>
              <a:rPr lang="bg-BG" dirty="0" smtClean="0"/>
              <a:t>, …, 2</a:t>
            </a:r>
            <a:r>
              <a:rPr lang="en-US" baseline="30000" dirty="0" smtClean="0"/>
              <a:t>n</a:t>
            </a:r>
            <a:endParaRPr lang="bg-BG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= 10: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&lt;= n; i+=2)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num * 2 *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155649"/>
              <a:gd name="adj2" fmla="val -845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 smtClean="0"/>
              <a:t>Да се отпечатат всички числа </a:t>
            </a:r>
            <a:r>
              <a:rPr lang="en-US" sz="3200" dirty="0" smtClean="0"/>
              <a:t>≤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 smtClean="0"/>
              <a:t> от редицата: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 smtClean="0"/>
              <a:t>, …</a:t>
            </a:r>
          </a:p>
          <a:p>
            <a:pPr lvl="1"/>
            <a:r>
              <a:rPr lang="bg-BG" sz="3000" dirty="0" smtClean="0"/>
              <a:t>Всяко следващо число = предишно число * 2 + 1</a:t>
            </a:r>
            <a:endParaRPr lang="en-US" sz="3000" dirty="0" smtClean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&lt;=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3, 7, 15, 31, 63, …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502844" y="2861075"/>
            <a:ext cx="4191000" cy="1171428"/>
          </a:xfrm>
          <a:prstGeom prst="wedgeRoundRectCallout">
            <a:avLst>
              <a:gd name="adj1" fmla="val -113770"/>
              <a:gd name="adj2" fmla="val 160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 в диапазона </a:t>
            </a:r>
            <a:r>
              <a:rPr lang="en-US" dirty="0" smtClean="0"/>
              <a:t>[1…100]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въведе число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dirty="0" smtClean="0"/>
              <a:t>При невалидно число да се въведе отново</a:t>
            </a:r>
            <a:endParaRPr lang="en-US" dirty="0" smtClean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Най-голям общ делител (НОД</a:t>
            </a:r>
            <a:r>
              <a:rPr lang="bg-BG" dirty="0" smtClean="0"/>
              <a:t>)</a:t>
            </a:r>
            <a:r>
              <a:rPr lang="en-US" dirty="0" smtClean="0"/>
              <a:t>. </a:t>
            </a:r>
            <a:r>
              <a:rPr lang="bg-BG" dirty="0" smtClean="0"/>
              <a:t>Алгоритъм на </a:t>
            </a:r>
            <a:r>
              <a:rPr lang="bg-BG" dirty="0" smtClean="0"/>
              <a:t>Евклид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на две естествени числа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 smtClean="0"/>
              <a:t> 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smtClean="0"/>
              <a:t> </a:t>
            </a:r>
            <a:r>
              <a:rPr lang="bg-BG" sz="3200" dirty="0" smtClean="0"/>
              <a:t>е най-голямото число, което дели едновременно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 smtClean="0"/>
              <a:t> 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smtClean="0"/>
              <a:t> </a:t>
            </a:r>
            <a:r>
              <a:rPr lang="bg-BG" sz="3200" dirty="0" smtClean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500" dirty="0" smtClean="0">
                <a:solidFill>
                  <a:schemeClr val="tx1"/>
                </a:solidFill>
              </a:rPr>
              <a:t>НОД(</a:t>
            </a:r>
            <a:r>
              <a:rPr lang="en-US" sz="3500" dirty="0" smtClean="0">
                <a:solidFill>
                  <a:schemeClr val="tx1"/>
                </a:solidFill>
              </a:rPr>
              <a:t>24, 16</a:t>
            </a:r>
            <a:r>
              <a:rPr lang="bg-BG" sz="3500" dirty="0" smtClean="0">
                <a:solidFill>
                  <a:schemeClr val="tx1"/>
                </a:solidFill>
              </a:rPr>
              <a:t>)</a:t>
            </a:r>
            <a:r>
              <a:rPr lang="en-US" sz="3500" dirty="0" smtClean="0">
                <a:solidFill>
                  <a:schemeClr val="tx1"/>
                </a:solidFill>
              </a:rPr>
              <a:t> = 8</a:t>
            </a:r>
            <a:endParaRPr lang="bg-BG" sz="3500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500" dirty="0" smtClean="0">
                <a:solidFill>
                  <a:schemeClr val="tx1"/>
                </a:solidFill>
              </a:rPr>
              <a:t>НОД(67</a:t>
            </a:r>
            <a:r>
              <a:rPr lang="en-US" sz="3500" dirty="0" smtClean="0">
                <a:solidFill>
                  <a:schemeClr val="tx1"/>
                </a:solidFill>
              </a:rPr>
              <a:t>, 1</a:t>
            </a:r>
            <a:r>
              <a:rPr lang="bg-BG" sz="3500" dirty="0" smtClean="0">
                <a:solidFill>
                  <a:schemeClr val="tx1"/>
                </a:solidFill>
              </a:rPr>
              <a:t>8)</a:t>
            </a:r>
            <a:r>
              <a:rPr lang="en-US" sz="3500" dirty="0" smtClean="0">
                <a:solidFill>
                  <a:schemeClr val="tx1"/>
                </a:solidFill>
              </a:rPr>
              <a:t> = </a:t>
            </a:r>
            <a:r>
              <a:rPr lang="bg-BG" sz="35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Алгоритъм </a:t>
            </a:r>
            <a:r>
              <a:rPr lang="bg-BG" sz="3200" dirty="0" smtClean="0"/>
              <a:t>на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 smtClean="0"/>
              <a:t> за намиране на НОД</a:t>
            </a:r>
            <a:r>
              <a:rPr lang="en-US" sz="3200" dirty="0" smtClean="0"/>
              <a:t>:</a:t>
            </a:r>
            <a:endParaRPr lang="bg-BG" sz="3200" dirty="0" smtClean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Докато не достигнем остатък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 smtClean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 smtClean="0"/>
              <a:t>Взимаме остатъка от делението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4196" y="2645527"/>
            <a:ext cx="3336234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/>
              <a:t>НОД(</a:t>
            </a:r>
            <a:r>
              <a:rPr lang="en-US" sz="3000" dirty="0"/>
              <a:t>10, 10</a:t>
            </a:r>
            <a:r>
              <a:rPr lang="bg-BG" sz="3000" dirty="0"/>
              <a:t>)</a:t>
            </a:r>
            <a:r>
              <a:rPr lang="en-US" sz="3000" dirty="0"/>
              <a:t> = </a:t>
            </a:r>
            <a:r>
              <a:rPr lang="bg-BG" sz="3000" dirty="0"/>
              <a:t>1</a:t>
            </a:r>
            <a:r>
              <a:rPr lang="en-US" sz="3000" dirty="0"/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/>
              <a:t>НОД(</a:t>
            </a:r>
            <a:r>
              <a:rPr lang="en-US" sz="3000" dirty="0"/>
              <a:t>100, 88</a:t>
            </a:r>
            <a:r>
              <a:rPr lang="bg-BG" sz="3000" dirty="0"/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7705" y="2682104"/>
            <a:ext cx="3336234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/>
              <a:t>НОД(12</a:t>
            </a:r>
            <a:r>
              <a:rPr lang="en-US" sz="3000" dirty="0"/>
              <a:t>, </a:t>
            </a:r>
            <a:r>
              <a:rPr lang="bg-BG" sz="3000" dirty="0"/>
              <a:t>24)</a:t>
            </a:r>
            <a:r>
              <a:rPr lang="en-US" sz="3000" dirty="0"/>
              <a:t> = </a:t>
            </a:r>
            <a:r>
              <a:rPr lang="bg-BG" sz="3000" dirty="0"/>
              <a:t>12</a:t>
            </a:r>
            <a:endParaRPr lang="en-US" sz="3000" dirty="0"/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/>
              <a:t>НОД(15, 9) 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Евклид за НОД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Да се въведат цели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 smtClean="0"/>
              <a:t> и да се намери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 smtClean="0"/>
              <a:t>)</a:t>
            </a:r>
            <a:endParaRPr lang="en-US" dirty="0" smtClean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факториел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За естествено число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 smtClean="0"/>
              <a:t> да се изчисли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/>
              <a:t> 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/>
              <a:t> 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/>
              <a:t> * … 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 smtClean="0"/>
              <a:t>Пример</a:t>
            </a:r>
            <a:endParaRPr lang="en-US" dirty="0" smtClean="0"/>
          </a:p>
          <a:p>
            <a:pPr lvl="1"/>
            <a:r>
              <a:rPr lang="bg-BG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/>
              <a:t> 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/>
              <a:t> 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/>
              <a:t> *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/>
              <a:t> *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/>
              <a:t> </a:t>
            </a:r>
            <a:r>
              <a:rPr lang="bg-BG" dirty="0" smtClean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цифрите на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Да се сумират цифрите на цяло положително число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 smtClean="0"/>
              <a:t>При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= 5634: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+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 smtClean="0"/>
              <a:t>+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 smtClean="0"/>
              <a:t> +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 smtClean="0"/>
              <a:t>=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(n %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n /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722300" y="2776728"/>
            <a:ext cx="4419600" cy="1143000"/>
          </a:xfrm>
          <a:prstGeom prst="wedgeRoundRectCallout">
            <a:avLst>
              <a:gd name="adj1" fmla="val -80835"/>
              <a:gd name="adj2" fmla="val 78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3248" y="4613249"/>
            <a:ext cx="6434224" cy="654034"/>
          </a:xfrm>
          <a:prstGeom prst="wedgeRoundRectCallout">
            <a:avLst>
              <a:gd name="adj1" fmla="val -74833"/>
              <a:gd name="adj2" fmla="val -41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Безкраен 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 smtClean="0"/>
              <a:t>е когато повтаряме нещо до безкрайност</a:t>
            </a:r>
            <a:r>
              <a:rPr lang="bg-BG" dirty="0" smtClean="0"/>
              <a:t>:</a:t>
            </a:r>
            <a:endParaRPr lang="en-US" dirty="0" smtClean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10987"/>
            <a:ext cx="10058400" cy="1450757"/>
          </a:xfrm>
        </p:spPr>
        <p:txBody>
          <a:bodyPr/>
          <a:lstStyle/>
          <a:p>
            <a:r>
              <a:rPr lang="bg-BG" dirty="0" smtClean="0"/>
              <a:t>Прости числа</a:t>
            </a:r>
            <a:endParaRPr lang="en-US" dirty="0"/>
          </a:p>
        </p:txBody>
      </p:sp>
      <p:sp>
        <p:nvSpPr>
          <p:cNvPr id="6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>
              <a:lum bright="-100000" contrast="-100000"/>
            </a:blip>
            <a:stretch>
              <a:fillRect l="-1033" t="-1641" b="-3173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7377" y="3540909"/>
            <a:ext cx="2048703" cy="1793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от 1 до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печата числата от 1 до 100:</a:t>
            </a:r>
            <a:endParaRPr lang="en-US" dirty="0" smtClean="0"/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1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 smtClean="0"/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 smtClean="0"/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/>
              <a:t>Може </a:t>
            </a:r>
            <a:r>
              <a:rPr lang="bg-BG" dirty="0" smtClean="0"/>
              <a:t>да използвате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-loop"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dirty="0" smtClean="0"/>
              <a:t>във </a:t>
            </a:r>
            <a:r>
              <a:rPr lang="en-US" dirty="0" smtClean="0"/>
              <a:t>Visual Studio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1936" y="5309221"/>
            <a:ext cx="9154604" cy="835548"/>
            <a:chOff x="545460" y="4980036"/>
            <a:chExt cx="11035352" cy="11318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5582" y="4980036"/>
              <a:ext cx="3715230" cy="11318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460" y="4980036"/>
              <a:ext cx="6629400" cy="1131849"/>
            </a:xfrm>
            <a:prstGeom prst="rect">
              <a:avLst/>
            </a:prstGeom>
          </p:spPr>
        </p:pic>
      </p:grp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976309" y="4580463"/>
            <a:ext cx="4114799" cy="491273"/>
          </a:xfrm>
          <a:prstGeom prst="wedgeRoundRectCallout">
            <a:avLst>
              <a:gd name="adj1" fmla="val -81350"/>
              <a:gd name="adj2" fmla="val 110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просто число. Оператор </a:t>
            </a:r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34452" y="4062984"/>
            <a:ext cx="4294496" cy="704249"/>
          </a:xfrm>
          <a:prstGeom prst="wedgeRoundRectCallout">
            <a:avLst>
              <a:gd name="adj1" fmla="val -110962"/>
              <a:gd name="adj2" fmla="val -24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792480" y="4181856"/>
            <a:ext cx="975360" cy="877824"/>
          </a:xfrm>
          <a:prstGeom prst="bentConnector3">
            <a:avLst>
              <a:gd name="adj1" fmla="val 155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break </a:t>
            </a:r>
            <a:r>
              <a:rPr lang="bg-BG" dirty="0" smtClean="0"/>
              <a:t>в безкраен 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 smtClean="0"/>
              <a:t>Да се напише програма, която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/>
            <a:r>
              <a:rPr lang="bg-BG" sz="3000" dirty="0" smtClean="0"/>
              <a:t>При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 smtClean="0"/>
              <a:t>да връща към повторно въвеждане</a:t>
            </a:r>
            <a:endParaRPr lang="en-US" sz="3000" dirty="0" smtClean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Справяне с грешни числа: </a:t>
            </a:r>
            <a:r>
              <a:rPr lang="en-US" dirty="0" smtClean="0">
                <a:latin typeface="Consolas" panose="020B0609020204030204" pitchFamily="49" charset="0"/>
              </a:rPr>
              <a:t>try</a:t>
            </a:r>
            <a:r>
              <a:rPr lang="en-US" dirty="0" smtClean="0"/>
              <a:t> … </a:t>
            </a:r>
            <a:r>
              <a:rPr lang="en-US" dirty="0" smtClean="0">
                <a:latin typeface="Consolas" panose="020B0609020204030204" pitchFamily="49" charset="0"/>
              </a:rPr>
              <a:t>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 not even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98378" y="4184116"/>
            <a:ext cx="5105400" cy="970739"/>
          </a:xfrm>
          <a:prstGeom prst="wedgeRoundRectCallout">
            <a:avLst>
              <a:gd name="adj1" fmla="val -120640"/>
              <a:gd name="adj2" fmla="val 58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гръмне, ще се изпълни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блокът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158496"/>
            <a:ext cx="10058400" cy="1450757"/>
          </a:xfrm>
        </p:spPr>
        <p:txBody>
          <a:bodyPr/>
          <a:lstStyle/>
          <a:p>
            <a:r>
              <a:rPr lang="bg-BG" dirty="0" smtClean="0"/>
              <a:t>Числа на Фибоначи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Числата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 smtClean="0"/>
              <a:t> са следните: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</a:t>
            </a:r>
            <a:r>
              <a:rPr lang="en-US" sz="3600" baseline="-25000" noProof="1" smtClean="0"/>
              <a:t>0</a:t>
            </a:r>
            <a:r>
              <a:rPr lang="en-US" noProof="1" smtClean="0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</a:t>
            </a:r>
            <a:r>
              <a:rPr lang="en-US" sz="3600" baseline="-25000" noProof="1" smtClean="0"/>
              <a:t>1</a:t>
            </a:r>
            <a:r>
              <a:rPr lang="en-US" noProof="1" smtClean="0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</a:t>
            </a:r>
            <a:r>
              <a:rPr lang="en-US" sz="3600" baseline="-25000" noProof="1" smtClean="0"/>
              <a:t>n</a:t>
            </a:r>
            <a:r>
              <a:rPr lang="en-US" noProof="1" smtClean="0"/>
              <a:t> = F</a:t>
            </a:r>
            <a:r>
              <a:rPr lang="en-US" sz="3600" baseline="-25000" noProof="1" smtClean="0"/>
              <a:t>n-1</a:t>
            </a:r>
            <a:r>
              <a:rPr lang="en-US" noProof="1" smtClean="0"/>
              <a:t> </a:t>
            </a:r>
            <a:r>
              <a:rPr lang="en-US" noProof="1" smtClean="0"/>
              <a:t>+ </a:t>
            </a:r>
            <a:r>
              <a:rPr lang="en-US" noProof="1" smtClean="0"/>
              <a:t>F</a:t>
            </a:r>
            <a:r>
              <a:rPr lang="en-US" sz="3600" baseline="-25000" noProof="1" smtClean="0"/>
              <a:t>n-2                   </a:t>
            </a:r>
            <a:endParaRPr lang="en-US" sz="3600" baseline="-25000" noProof="1" smtClean="0"/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tx1"/>
                </a:solidFill>
              </a:rPr>
              <a:t>Пример: </a:t>
            </a:r>
            <a:r>
              <a:rPr lang="en-US" dirty="0" smtClean="0">
                <a:solidFill>
                  <a:schemeClr val="tx1"/>
                </a:solidFill>
              </a:rPr>
              <a:t>F(15) = 987</a:t>
            </a:r>
            <a:endParaRPr lang="bg-BG" dirty="0" smtClean="0">
              <a:solidFill>
                <a:schemeClr val="tx1"/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tx1"/>
                </a:solidFill>
              </a:rPr>
              <a:t>Да се въведе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и да се </a:t>
            </a:r>
            <a:endParaRPr lang="en-US" dirty="0" smtClean="0">
              <a:solidFill>
                <a:schemeClr val="tx1"/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tx1"/>
                </a:solidFill>
              </a:rPr>
              <a:t>пресметна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bg-BG" dirty="0" smtClean="0">
                <a:solidFill>
                  <a:schemeClr val="tx1"/>
                </a:solidFill>
              </a:rPr>
              <a:t>тото </a:t>
            </a:r>
            <a:endParaRPr lang="en-US" dirty="0" smtClean="0">
              <a:solidFill>
                <a:schemeClr val="tx1"/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tx1"/>
                </a:solidFill>
              </a:rPr>
              <a:t>число </a:t>
            </a:r>
            <a:r>
              <a:rPr lang="bg-BG" dirty="0" smtClean="0">
                <a:solidFill>
                  <a:schemeClr val="tx1"/>
                </a:solidFill>
              </a:rPr>
              <a:t>на Фибоначи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218176" y="1840993"/>
            <a:ext cx="6047232" cy="4433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fNext = f0 +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 smtClean="0"/>
              <a:t>като в примерите: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4286" y="2409572"/>
            <a:ext cx="10570190" cy="3857388"/>
            <a:chOff x="787710" y="2031620"/>
            <a:chExt cx="10570190" cy="38573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87710" y="3301019"/>
              <a:ext cx="14477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87710" y="2031620"/>
              <a:ext cx="14477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7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359208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27100" y="3301019"/>
              <a:ext cx="2020800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11 12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527100" y="2031620"/>
              <a:ext cx="20208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385099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72404" y="3301019"/>
              <a:ext cx="2017799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72405" y="2031620"/>
              <a:ext cx="20177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3728902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211117" y="3301019"/>
              <a:ext cx="3146783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11 12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13 14 15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211118" y="2031620"/>
              <a:ext cx="3146782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622317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 –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break;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break;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 smtClean="0"/>
              <a:t>като в примерите: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332" y="2336420"/>
            <a:ext cx="9067800" cy="3857388"/>
            <a:chOff x="1141412" y="2031620"/>
            <a:chExt cx="9067800" cy="38573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226110" y="3301019"/>
              <a:ext cx="1447798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2 3 2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26110" y="2031620"/>
              <a:ext cx="14477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797608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965500" y="3301019"/>
              <a:ext cx="2243712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2 3 4 5 4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3 4 5 4 3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4 5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5 4 3 2 1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965500" y="2031620"/>
              <a:ext cx="2243712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23499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10805" y="3301019"/>
              <a:ext cx="185040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2 3 4 3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3 4 3 2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4 3 2 1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10805" y="2031620"/>
              <a:ext cx="1850407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6083607" y="280677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41412" y="3301019"/>
              <a:ext cx="1447801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2 1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41412" y="2031620"/>
              <a:ext cx="1447801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rgbClr val="A19574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1712911" y="2801095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14165" y="3162098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2 3 4 5 4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3 4 5 4 3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4 5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&lt;= 1000;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Console.Write(i</a:t>
            </a:r>
            <a:r>
              <a:rPr lang="bg-BG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letter = 'a'; letter &lt;= 'z'; letter++)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най-малко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 smtClean="0"/>
              <a:t> 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Въвежда първо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 smtClean="0"/>
              <a:t>, след тях още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2372" y="3137460"/>
            <a:ext cx="9144000" cy="2140103"/>
            <a:chOff x="1446212" y="3832404"/>
            <a:chExt cx="9144000" cy="214010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41585" y="3833855"/>
              <a:ext cx="914399" cy="21264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319366" y="3844595"/>
              <a:ext cx="884835" cy="2127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65395" y="4727170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46212" y="3833855"/>
              <a:ext cx="914399" cy="21264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23993" y="3832404"/>
              <a:ext cx="792379" cy="21279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70288" y="4727170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090012" y="3833855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667793" y="3832404"/>
              <a:ext cx="92241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101182" y="4727170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</a:t>
            </a:r>
            <a:r>
              <a:rPr lang="bg-BG" sz="3000" dirty="0" smtClean="0"/>
              <a:t>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03540" y="3912671"/>
            <a:ext cx="9372600" cy="2232097"/>
            <a:chOff x="1293812" y="4168703"/>
            <a:chExt cx="9372600" cy="223209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3812" y="4170154"/>
              <a:ext cx="761999" cy="2229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90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19193" y="4168703"/>
              <a:ext cx="2908453" cy="22314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Yes, sum = 100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150497" y="5127383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595828" y="4196620"/>
              <a:ext cx="851410" cy="2204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10620" y="4195170"/>
              <a:ext cx="2555792" cy="22049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No, diff = 1</a:t>
              </a:r>
              <a:endPara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567943" y="5127383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лява и дясна сума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leftSum = leftSum + int.Parse(Console.ReadLine()); }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Console.WriteLine("Yes, sum = " + leftSum); }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Console.WriteLine("No, diff = " + 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Math.Abs(rightSum - leftSum));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3353</Words>
  <Application>Microsoft Office PowerPoint</Application>
  <PresentationFormat>Custom</PresentationFormat>
  <Paragraphs>681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Retrospect</vt:lpstr>
      <vt:lpstr>Повторения (цикли)</vt:lpstr>
      <vt:lpstr>Конструкция за цикъл for 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най-малко число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Чертане на прости фигури. 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Повторения със стъпка. 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Конструкция while</vt:lpstr>
      <vt:lpstr>Число в диапазона [1…100]</vt:lpstr>
      <vt:lpstr>Най-голям общ делител (НОД). Алгоритъм на Евклид</vt:lpstr>
      <vt:lpstr>Алгоритъм на Евклид за НОД</vt:lpstr>
      <vt:lpstr>Изчисляване на факториел</vt:lpstr>
      <vt:lpstr>Сумиране на цифрите на число</vt:lpstr>
      <vt:lpstr>Безкраен цикъл</vt:lpstr>
      <vt:lpstr>Прости числа</vt:lpstr>
      <vt:lpstr>Проверка за просто число. Оператор break</vt:lpstr>
      <vt:lpstr>Оператор break в безкраен цикъл</vt:lpstr>
      <vt:lpstr>Справяне с грешни числа: try … catch</vt:lpstr>
      <vt:lpstr>Числа на Фибоначи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student</cp:lastModifiedBy>
  <cp:revision>32</cp:revision>
  <dcterms:created xsi:type="dcterms:W3CDTF">2017-11-24T16:38:28Z</dcterms:created>
  <dcterms:modified xsi:type="dcterms:W3CDTF">2017-11-29T09:02:14Z</dcterms:modified>
</cp:coreProperties>
</file>