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8" r:id="rId3"/>
    <p:sldId id="257" r:id="rId4"/>
    <p:sldId id="258" r:id="rId5"/>
    <p:sldId id="289" r:id="rId6"/>
    <p:sldId id="259" r:id="rId7"/>
    <p:sldId id="290" r:id="rId8"/>
    <p:sldId id="291" r:id="rId9"/>
    <p:sldId id="260" r:id="rId10"/>
    <p:sldId id="261" r:id="rId11"/>
    <p:sldId id="262" r:id="rId12"/>
    <p:sldId id="292" r:id="rId13"/>
    <p:sldId id="263" r:id="rId14"/>
    <p:sldId id="264" r:id="rId15"/>
    <p:sldId id="265" r:id="rId16"/>
    <p:sldId id="266" r:id="rId17"/>
    <p:sldId id="267" r:id="rId18"/>
    <p:sldId id="293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6" r:id="rId34"/>
    <p:sldId id="294" r:id="rId35"/>
    <p:sldId id="282" r:id="rId36"/>
    <p:sldId id="295" r:id="rId3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8DC77D5-1B79-4FA4-A105-B45A4A4A4640}">
          <p14:sldIdLst>
            <p14:sldId id="256"/>
            <p14:sldId id="288"/>
            <p14:sldId id="257"/>
            <p14:sldId id="258"/>
            <p14:sldId id="289"/>
            <p14:sldId id="259"/>
            <p14:sldId id="290"/>
            <p14:sldId id="291"/>
            <p14:sldId id="260"/>
          </p14:sldIdLst>
        </p14:section>
        <p14:section name="Untitled Section" id="{493FAA2C-E2D8-4C3C-A3FA-865B12D94DED}">
          <p14:sldIdLst>
            <p14:sldId id="261"/>
            <p14:sldId id="262"/>
            <p14:sldId id="292"/>
            <p14:sldId id="263"/>
            <p14:sldId id="264"/>
            <p14:sldId id="265"/>
            <p14:sldId id="266"/>
            <p14:sldId id="267"/>
            <p14:sldId id="29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94"/>
            <p14:sldId id="282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15E11-320C-4844-AC16-CAB7DD2F30CA}" type="slidenum">
              <a:rPr lang="bg-BG" smtClean="0"/>
              <a:pPr/>
              <a:t>23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9.12.2017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Подпрограми (функции / методи)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11040" cy="4023360"/>
          </a:xfrm>
        </p:spPr>
        <p:txBody>
          <a:bodyPr/>
          <a:lstStyle/>
          <a:p>
            <a:r>
              <a:rPr lang="bg-BG" dirty="0" smtClean="0"/>
              <a:t>Метод може да бъде извикан от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Главният метод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   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Собственото си тяло </a:t>
            </a:r>
            <a:r>
              <a:rPr lang="en-US" dirty="0" smtClean="0"/>
              <a:t>– </a:t>
            </a:r>
            <a:r>
              <a:rPr lang="bg-BG" dirty="0" smtClean="0"/>
              <a:t>Рекурсия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308" y="5108896"/>
            <a:ext cx="6394624" cy="1523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5056" y="2206752"/>
            <a:ext cx="3986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dirty="0" smtClean="0"/>
              <a:t>Някой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напише метод, който печата празна касова бележка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243" y="2328672"/>
            <a:ext cx="11314176" cy="3722481"/>
            <a:chOff x="756976" y="1967772"/>
            <a:chExt cx="9985636" cy="417102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60412" y="2209800"/>
              <a:ext cx="2746636" cy="7461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Горна част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94212" y="1967772"/>
              <a:ext cx="6248400" cy="13065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CASH RECEIPT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------------------------------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08412" y="23653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0412" y="3575115"/>
              <a:ext cx="2746636" cy="7461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Средна част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93434" y="4781953"/>
              <a:ext cx="6227657" cy="13568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------------------------------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 SoftUni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804976" y="5112133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56976" y="4953000"/>
              <a:ext cx="2746636" cy="7461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Долна част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5"/>
            <p:cNvSpPr/>
            <p:nvPr/>
          </p:nvSpPr>
          <p:spPr>
            <a:xfrm>
              <a:off x="3808412" y="373065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14955" y="3353267"/>
              <a:ext cx="6227657" cy="13065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Charged to____________________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Received 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by___________________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0237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Първата ни стъпка е да създадем void метод за принтиране на заглавната част от касовата бележка (header). Нека му дадем смислено име, което описва кратко и ясно задачата му, например PrintReceiptHeader. В тялото му ще напишем кода от примера по-долу: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Съвсем аналогично ще създадем още два метода за разпечатване на средната част на бележката (тяло) PrintReceiptBody и за разпечатване на долната част на бележката (footer) PrintReceiptFooter.</a:t>
            </a:r>
          </a:p>
          <a:p>
            <a:r>
              <a:rPr lang="ru-RU" dirty="0"/>
              <a:t>След това ще създадем и още един метод, който ще извиква трите метода, които написахме до момента един след друг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Накрая ще извикаме метода PrintReceipt от тялото на главния Main метод за нашата програма:</a:t>
            </a:r>
          </a:p>
          <a:p>
            <a:endParaRPr lang="bg-BG" dirty="0"/>
          </a:p>
        </p:txBody>
      </p:sp>
      <p:pic>
        <p:nvPicPr>
          <p:cNvPr id="4103" name="Picture 7" descr="https://csharp-book.softuni.bg/assets/chapter-10-images/04.Print-receipt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9587" y="2752225"/>
            <a:ext cx="4952002" cy="10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597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Използвайте знака </a:t>
            </a:r>
            <a:r>
              <a:rPr lang="en-US" dirty="0" smtClean="0"/>
              <a:t>"\u00A9"</a:t>
            </a:r>
            <a:r>
              <a:rPr lang="bg-BG" dirty="0" smtClean="0"/>
              <a:t> за символът </a:t>
            </a:r>
            <a:r>
              <a:rPr lang="en-US" dirty="0" smtClean="0"/>
              <a:t>©</a:t>
            </a:r>
          </a:p>
          <a:p>
            <a:r>
              <a:rPr lang="bg-BG" dirty="0" smtClean="0"/>
              <a:t>Направете метод </a:t>
            </a:r>
            <a:r>
              <a:rPr lang="en-US" dirty="0" err="1" smtClean="0"/>
              <a:t>PrintReceipt</a:t>
            </a:r>
            <a:r>
              <a:rPr lang="bg-BG" dirty="0" smtClean="0"/>
              <a:t>(), който вика трита метода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748" y="3563111"/>
            <a:ext cx="4188576" cy="2113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 с параметри</a:t>
            </a:r>
            <a:r>
              <a:rPr lang="en-US" dirty="0" smtClean="0"/>
              <a:t>. </a:t>
            </a:r>
            <a:r>
              <a:rPr lang="bg-BG" dirty="0" smtClean="0"/>
              <a:t>Използване на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943270"/>
            <a:ext cx="5303520" cy="4023360"/>
          </a:xfrm>
        </p:spPr>
        <p:txBody>
          <a:bodyPr>
            <a:normAutofit fontScale="40000" lnSpcReduction="20000"/>
          </a:bodyPr>
          <a:lstStyle/>
          <a:p>
            <a:r>
              <a:rPr lang="bg-BG" sz="4800" dirty="0" smtClean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sz="4800" dirty="0" smtClean="0"/>
              <a:t> </a:t>
            </a:r>
            <a:r>
              <a:rPr lang="bg-BG" sz="4800" dirty="0" smtClean="0"/>
              <a:t>могат да бъдат </a:t>
            </a:r>
            <a:r>
              <a:rPr lang="bg-BG" sz="4800" dirty="0" smtClean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</a:t>
            </a:r>
            <a:r>
              <a:rPr lang="en-US" sz="4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4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start</a:t>
            </a: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4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</a:t>
            </a: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Console.Write("{0} ", i);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6173660" y="2168194"/>
            <a:ext cx="3200400" cy="1012172"/>
          </a:xfrm>
          <a:prstGeom prst="wedgeRoundRectCallout">
            <a:avLst>
              <a:gd name="adj1" fmla="val -197703"/>
              <a:gd name="adj2" fmla="val 1503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Деклариране на 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5481764" y="3427265"/>
            <a:ext cx="3839504" cy="1012172"/>
          </a:xfrm>
          <a:prstGeom prst="wedgeRoundRectCallout">
            <a:avLst>
              <a:gd name="adj1" fmla="val -70921"/>
              <a:gd name="adj2" fmla="val -1274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параметъра,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разделени със запетайка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0928" y="4535424"/>
            <a:ext cx="42672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Извикване на метод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763000" y="4658677"/>
            <a:ext cx="3429000" cy="1012172"/>
          </a:xfrm>
          <a:prstGeom prst="wedgeRoundRectCallout">
            <a:avLst>
              <a:gd name="adj1" fmla="val -62835"/>
              <a:gd name="adj2" fmla="val 5815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Подаване на конкретни стойности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Използване на параметри </a:t>
            </a:r>
            <a:r>
              <a:rPr lang="en-US" dirty="0" smtClean="0"/>
              <a:t>(2)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подаваме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параметъра</a:t>
            </a:r>
            <a:endParaRPr lang="en-US" dirty="0" smtClean="0"/>
          </a:p>
          <a:p>
            <a:r>
              <a:rPr lang="bg-BG" dirty="0" smtClean="0"/>
              <a:t>Параметрите могат да бъдат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различни типове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Всеки параметър има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7388581" y="1094115"/>
            <a:ext cx="3429000" cy="1012172"/>
          </a:xfrm>
          <a:prstGeom prst="wedgeRoundRectCallout">
            <a:avLst>
              <a:gd name="adj1" fmla="val -101919"/>
              <a:gd name="adj2" fmla="val 16044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 различни типове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8894293" y="2263476"/>
            <a:ext cx="2995598" cy="586523"/>
          </a:xfrm>
          <a:prstGeom prst="wedgeRoundRectCallout">
            <a:avLst>
              <a:gd name="adj1" fmla="val -73964"/>
              <a:gd name="adj2" fmla="val 1237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88004" y="4050557"/>
            <a:ext cx="2315941" cy="1012172"/>
          </a:xfrm>
          <a:prstGeom prst="wedgeRoundRectCallout">
            <a:avLst>
              <a:gd name="adj1" fmla="val -75077"/>
              <a:gd name="adj2" fmla="val -10307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създаде метод, който печата знака на цяло число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76692" y="2484120"/>
            <a:ext cx="8062800" cy="2982780"/>
            <a:chOff x="1903412" y="2362200"/>
            <a:chExt cx="8062800" cy="29827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03412" y="2362200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08412" y="2362200"/>
              <a:ext cx="61578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The number 2 is positive.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119176" y="25177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03412" y="3509343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08411" y="4606201"/>
              <a:ext cx="6157799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The number 0 is zero.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119176" y="4812028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03412" y="4652895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Right Arrow 15"/>
            <p:cNvSpPr/>
            <p:nvPr/>
          </p:nvSpPr>
          <p:spPr>
            <a:xfrm>
              <a:off x="3119176" y="3664885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833200" y="3509343"/>
              <a:ext cx="6133011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The number -5 is negative.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PrintSign(int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positive",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 if (number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</a:t>
            </a: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</a:t>
            </a: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negative.",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zero.",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Незадължителни параметри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489752"/>
          </a:xfrm>
        </p:spPr>
        <p:txBody>
          <a:bodyPr>
            <a:normAutofit fontScale="92500" lnSpcReduction="10000"/>
          </a:bodyPr>
          <a:lstStyle/>
          <a:p>
            <a:r>
              <a:rPr lang="ru-RU" sz="2300" dirty="0"/>
              <a:t>Езикът C# поддържа използването на незадължителни параметри. Те позволяват пропускането на параметри при извикването на метода. Декларирането им става чрез осигуряване на стойност по подразбиране в описанието на съответния параметър</a:t>
            </a:r>
            <a:r>
              <a:rPr lang="ru-RU" sz="2300" dirty="0" smtClean="0"/>
              <a:t>.</a:t>
            </a:r>
          </a:p>
          <a:p>
            <a:endParaRPr lang="ru-RU" sz="2300" dirty="0" smtClean="0"/>
          </a:p>
          <a:p>
            <a:endParaRPr lang="ru-RU" sz="2300" dirty="0"/>
          </a:p>
          <a:p>
            <a:endParaRPr lang="ru-RU" sz="2300" dirty="0" smtClean="0"/>
          </a:p>
          <a:p>
            <a:r>
              <a:rPr lang="ru-RU" sz="2300" dirty="0" smtClean="0"/>
              <a:t>Следващият </a:t>
            </a:r>
            <a:r>
              <a:rPr lang="ru-RU" sz="2300" dirty="0"/>
              <a:t>пример онагледява употребата на незадължителните параметри</a:t>
            </a:r>
            <a:r>
              <a:rPr lang="ru-RU" sz="2300" dirty="0" smtClean="0"/>
              <a:t>:</a:t>
            </a:r>
          </a:p>
          <a:p>
            <a:endParaRPr lang="ru-RU" sz="2300" dirty="0"/>
          </a:p>
          <a:p>
            <a:endParaRPr lang="ru-RU" sz="2300" dirty="0" smtClean="0"/>
          </a:p>
          <a:p>
            <a:endParaRPr lang="ru-RU" sz="2300" dirty="0"/>
          </a:p>
          <a:p>
            <a:r>
              <a:rPr lang="ru-RU" sz="2300" dirty="0" smtClean="0"/>
              <a:t>Показаният </a:t>
            </a:r>
            <a:r>
              <a:rPr lang="ru-RU" sz="2300" dirty="0"/>
              <a:t>метод PrintNumbers може да бъде извикан по няколко начина:</a:t>
            </a:r>
          </a:p>
          <a:p>
            <a:endParaRPr lang="bg-BG" dirty="0"/>
          </a:p>
        </p:txBody>
      </p:sp>
      <p:pic>
        <p:nvPicPr>
          <p:cNvPr id="5122" name="Picture 2" descr="https://csharp-book.softuni.bg/assets/chapter-10-images/07.Optional-parameter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3581" y="2825982"/>
            <a:ext cx="4968870" cy="110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sharp-book.softuni.bg/assets/chapter-10-images/07.Optional-parameters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7901" y="4432181"/>
            <a:ext cx="31718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442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Принтиране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създаде метод, който принтира триъгълник, както е показано в примерите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2412" y="2202659"/>
            <a:ext cx="8534400" cy="3535941"/>
            <a:chOff x="1522412" y="2202659"/>
            <a:chExt cx="8534400" cy="353594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503612" y="2676636"/>
              <a:ext cx="1447800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64611" y="2202659"/>
              <a:ext cx="1792201" cy="35359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22412" y="3625197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2741612" y="378013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83411" y="3625197"/>
              <a:ext cx="9144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502611" y="378013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Какво е "метод</a:t>
            </a:r>
            <a:r>
              <a:rPr lang="bg-BG" b="1" dirty="0" smtClean="0"/>
              <a:t>"?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Всяко едно парче код, което изпълнява дадена функционалност и което сме отделили логически, може да изземе функционалността на метода. Точно това представляват </a:t>
            </a:r>
            <a:r>
              <a:rPr lang="ru-RU" b="1" dirty="0"/>
              <a:t>методите – парчета код, които са именувани</a:t>
            </a:r>
            <a:r>
              <a:rPr lang="ru-RU" dirty="0"/>
              <a:t> от нас по определен начин и които могат да бъдат </a:t>
            </a:r>
            <a:r>
              <a:rPr lang="ru-RU" b="1" dirty="0"/>
              <a:t>извикани</a:t>
            </a:r>
            <a:r>
              <a:rPr lang="ru-RU" dirty="0"/>
              <a:t> толкова пъти, колкото имаме нужда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Един метод може да бъде извикан толкова пъти, колкото ние преценим, че ни е нужно за решаване на даден проблем. Това ни </a:t>
            </a:r>
            <a:r>
              <a:rPr lang="ru-RU" b="1" dirty="0"/>
              <a:t>спестява</a:t>
            </a:r>
            <a:r>
              <a:rPr lang="ru-RU" dirty="0"/>
              <a:t> повторението на един и същи код няколко пъти, както и </a:t>
            </a:r>
            <a:r>
              <a:rPr lang="ru-RU" b="1" dirty="0"/>
              <a:t>намалява</a:t>
            </a:r>
            <a:r>
              <a:rPr lang="ru-RU" dirty="0"/>
              <a:t> възможността да пропуснем грешка при евентуална корекция на въпросния код.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182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Принтиране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4" y="1793482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Създайте метод, който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принтира един ред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bg-BG" dirty="0" smtClean="0"/>
              <a:t>състоящ се от числа в диапазон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определено начало </a:t>
            </a:r>
            <a:r>
              <a:rPr lang="bg-BG" dirty="0" smtClean="0"/>
              <a:t>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определен край</a:t>
            </a:r>
            <a:r>
              <a:rPr lang="en-US" dirty="0" smtClean="0"/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PrintLine(int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start; i &lt;= end;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Console.Write(i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Принтиране на триъгълник </a:t>
            </a:r>
            <a:r>
              <a:rPr lang="en-GB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Създайте метод, който принтира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първата </a:t>
            </a:r>
            <a:r>
              <a:rPr lang="bg-BG" dirty="0" smtClean="0"/>
              <a:t>и после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втората </a:t>
            </a:r>
            <a:r>
              <a:rPr lang="bg-BG" dirty="0" smtClean="0"/>
              <a:t>половина на триъгълника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PrintTriangle(int n)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1; line &lt;= n; line++)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n - 1; line &gt;= 1; line--)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8311832" y="2674627"/>
            <a:ext cx="2275657" cy="978316"/>
          </a:xfrm>
          <a:prstGeom prst="wedgeRoundRectCallout">
            <a:avLst>
              <a:gd name="adj1" fmla="val -165817"/>
              <a:gd name="adj2" fmla="val -845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Рисуване на запълнен квадрат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Нарисувайте на конзолата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запълнен квадрат </a:t>
            </a:r>
            <a:r>
              <a:rPr lang="ru-RU" dirty="0" smtClean="0"/>
              <a:t>със страна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ru-RU" dirty="0" smtClean="0"/>
              <a:t>, както е показно в примера</a:t>
            </a:r>
            <a:r>
              <a:rPr lang="en-US" sz="1800" dirty="0" smtClean="0"/>
              <a:t>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304" y="2511747"/>
            <a:ext cx="5354181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Console.WriteLine(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2 * n));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PrintMiddleRow(int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5608227" y="2175424"/>
            <a:ext cx="2275657" cy="978316"/>
          </a:xfrm>
          <a:prstGeom prst="wedgeRoundRectCallout">
            <a:avLst>
              <a:gd name="adj1" fmla="val -64323"/>
              <a:gd name="adj2" fmla="val -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3476" y="3754450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PrintMiddleRow(n);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9472" y="2176653"/>
            <a:ext cx="2654060" cy="1274699"/>
            <a:chOff x="7227326" y="1883637"/>
            <a:chExt cx="3134286" cy="147345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5849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47345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Типове на връщаната от метода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Тип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cs typeface="Consolas" pitchFamily="49" charset="0"/>
              </a:rPr>
              <a:t> – </a:t>
            </a:r>
            <a:r>
              <a:rPr lang="bg-BG" dirty="0" smtClean="0"/>
              <a:t>не връща никаква стойност </a:t>
            </a:r>
            <a:r>
              <a:rPr lang="en-US" dirty="0" smtClean="0"/>
              <a:t>(</a:t>
            </a:r>
            <a:r>
              <a:rPr lang="bg-BG" dirty="0" smtClean="0"/>
              <a:t>само изпълнява кода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bg-BG" dirty="0" smtClean="0"/>
              <a:t>Други типове </a:t>
            </a:r>
            <a:r>
              <a:rPr lang="en-US" dirty="0" smtClean="0"/>
              <a:t>– </a:t>
            </a:r>
            <a:r>
              <a:rPr lang="bg-BG" dirty="0" smtClean="0"/>
              <a:t>връщат стойност от</a:t>
            </a:r>
            <a:r>
              <a:rPr lang="en-US" dirty="0" smtClean="0"/>
              <a:t> </a:t>
            </a:r>
            <a:r>
              <a:rPr lang="bg-BG" dirty="0" smtClean="0"/>
              <a:t>тип,съвместим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dirty="0" smtClean="0"/>
              <a:t>на метода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32570" y="2197608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void AddOne(int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n +=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Console.WriteLine(n);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1610" y="464210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920676" y="2871774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280596" y="497568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6689"/>
          </a:xfrm>
        </p:spPr>
        <p:txBody>
          <a:bodyPr/>
          <a:lstStyle/>
          <a:p>
            <a:r>
              <a:rPr lang="ru-RU" dirty="0"/>
              <a:t>За да получим резултат от метода, на помощ идва операторът return. Той трябва да бъде използван в тялото на метода и указва на програмата да спре изпълнението му и да върне на извиквача на метода определена стойност, която се определя от израза след въпросния оператор return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bg-BG" dirty="0" smtClean="0"/>
              <a:t>методите 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dirty="0" smtClean="0"/>
              <a:t> </a:t>
            </a:r>
            <a:r>
              <a:rPr lang="bg-BG" dirty="0" smtClean="0"/>
              <a:t>с използване на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7280" y="2997480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string </a:t>
            </a:r>
            <a:r>
              <a:rPr lang="en-US" sz="2200" dirty="0" err="1">
                <a:solidFill>
                  <a:schemeClr val="tx1"/>
                </a:solidFill>
              </a:rPr>
              <a:t>ReadFullName</a:t>
            </a:r>
            <a:r>
              <a:rPr lang="en-US" sz="2200" dirty="0">
                <a:solidFill>
                  <a:schemeClr val="tx1"/>
                </a:solidFill>
              </a:rPr>
              <a:t>()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string 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string 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return 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 + " " + 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7280" y="5716565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return;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Употреба на връщаната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Стойностите могат да се</a:t>
            </a:r>
            <a:r>
              <a:rPr lang="en-US" sz="3200" dirty="0" smtClean="0"/>
              <a:t>:</a:t>
            </a:r>
          </a:p>
          <a:p>
            <a:pPr lvl="1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 smtClean="0"/>
              <a:t> </a:t>
            </a:r>
            <a:r>
              <a:rPr lang="bg-BG" sz="3000" dirty="0" smtClean="0"/>
              <a:t>на променлива</a:t>
            </a:r>
            <a:r>
              <a:rPr lang="en-US" sz="3000" dirty="0" smtClean="0"/>
              <a:t>:</a:t>
            </a:r>
          </a:p>
          <a:p>
            <a:pPr lvl="1"/>
            <a:endParaRPr lang="en-US" sz="3000" dirty="0" smtClean="0"/>
          </a:p>
          <a:p>
            <a:pPr lvl="1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 smtClean="0"/>
              <a:t> </a:t>
            </a:r>
            <a:r>
              <a:rPr lang="bg-BG" sz="3000" dirty="0" smtClean="0"/>
              <a:t>в изрази</a:t>
            </a:r>
            <a:r>
              <a:rPr lang="en-US" sz="3000" dirty="0" smtClean="0"/>
              <a:t>:</a:t>
            </a:r>
          </a:p>
          <a:p>
            <a:pPr marL="377887" lvl="1" indent="0">
              <a:buNone/>
            </a:pPr>
            <a:endParaRPr lang="en-US" sz="3000" dirty="0" smtClean="0"/>
          </a:p>
          <a:p>
            <a:pPr lvl="1"/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 smtClean="0"/>
              <a:t> </a:t>
            </a:r>
            <a:r>
              <a:rPr lang="bg-BG" sz="3000" dirty="0" smtClean="0"/>
              <a:t>директно на друг метод</a:t>
            </a:r>
            <a:r>
              <a:rPr lang="en-US" sz="3000" dirty="0" smtClean="0"/>
              <a:t>:</a:t>
            </a: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199324" y="2785872"/>
            <a:ext cx="102108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max = GetMax(5, 10);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62748" y="3760587"/>
            <a:ext cx="102108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decimal total = </a:t>
            </a:r>
            <a:r>
              <a:rPr lang="en-US" dirty="0" err="1">
                <a:solidFill>
                  <a:schemeClr val="tx1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 * quantity * 1.20m;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3646" y="4846876"/>
            <a:ext cx="10244286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превръщане на температура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Превърнете температурата от</a:t>
            </a:r>
            <a:r>
              <a:rPr lang="en-US" dirty="0" smtClean="0"/>
              <a:t> </a:t>
            </a:r>
            <a:r>
              <a:rPr lang="bg-BG" dirty="0" smtClean="0"/>
              <a:t>Фаренхайт в Целзий</a:t>
            </a:r>
            <a:r>
              <a:rPr lang="en-US" dirty="0" smtClean="0"/>
              <a:t>:</a:t>
            </a:r>
            <a:endParaRPr lang="bg-BG" dirty="0" smtClean="0"/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Л</a:t>
            </a:r>
            <a:r>
              <a:rPr lang="ru-RU" dirty="0" smtClean="0"/>
              <a:t>ице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 се напише метод, който изчислява лицето на триъгълник по дадени основа и височина и връща стойността му.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6132" y="3075432"/>
            <a:ext cx="9677400" cy="2057400"/>
            <a:chOff x="1293812" y="3429000"/>
            <a:chExt cx="9677400" cy="2057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/>
            <a:srcRect t="10355" b="1618"/>
            <a:stretch/>
          </p:blipFill>
          <p:spPr>
            <a:xfrm>
              <a:off x="1293812" y="3429000"/>
              <a:ext cx="5098116" cy="2057400"/>
            </a:xfrm>
            <a:prstGeom prst="roundRect">
              <a:avLst>
                <a:gd name="adj" fmla="val 2217"/>
              </a:avLst>
            </a:prstGeom>
          </p:spPr>
        </p:pic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7237412" y="4057782"/>
              <a:ext cx="1295400" cy="895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b = 3</a:t>
              </a:r>
            </a:p>
            <a:p>
              <a:r>
                <a:rPr lang="en-US" sz="2200" dirty="0" err="1">
                  <a:solidFill>
                    <a:schemeClr val="tx1"/>
                  </a:solidFill>
                </a:rPr>
                <a:t>h</a:t>
              </a:r>
              <a:r>
                <a:rPr lang="en-US" sz="2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2200" baseline="-250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= 4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9675812" y="4227059"/>
              <a:ext cx="1295400" cy="5566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A = 6</a:t>
              </a:r>
            </a:p>
          </p:txBody>
        </p:sp>
        <p:sp>
          <p:nvSpPr>
            <p:cNvPr id="8" name="Right Arrow 6"/>
            <p:cNvSpPr/>
            <p:nvPr/>
          </p:nvSpPr>
          <p:spPr>
            <a:xfrm>
              <a:off x="8921096" y="4267200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ru-RU" dirty="0" smtClean="0"/>
              <a:t>Лице на триъгълник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Направете метод с два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double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GetTriangleArea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width, double height)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width * height /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void Main()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double width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double.Parse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Console.ReadLine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double height =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double.Parse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Console.ReadLine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Console.WriteLine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GetTriangleArea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(width, height));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Степен на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 се напише </a:t>
            </a:r>
            <a:r>
              <a:rPr lang="ru-RU" dirty="0" smtClean="0"/>
              <a:t>метод, който изчислява и връща резултата </a:t>
            </a:r>
            <a:r>
              <a:rPr lang="ru-RU" dirty="0" smtClean="0"/>
              <a:t>от повдигането на число на дадена </a:t>
            </a:r>
            <a:r>
              <a:rPr lang="ru-RU" dirty="0" smtClean="0"/>
              <a:t>степен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double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RaiseToPower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number,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double result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n-NO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(int i = 0; i &lt; power;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result *= number;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5468" y="2577099"/>
            <a:ext cx="8887200" cy="714741"/>
            <a:chOff x="1650812" y="2333259"/>
            <a:chExt cx="8887200" cy="71474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990012" y="2355915"/>
              <a:ext cx="1548000" cy="6659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81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56212" y="2355915"/>
              <a:ext cx="15480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GB" sz="2800" b="1" baseline="30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baseline="30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12"/>
            <p:cNvSpPr/>
            <p:nvPr/>
          </p:nvSpPr>
          <p:spPr>
            <a:xfrm>
              <a:off x="8422944" y="2498377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84612" y="2333259"/>
              <a:ext cx="1548000" cy="6659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256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50812" y="2333259"/>
              <a:ext cx="1548000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GB" sz="2800" b="1" baseline="30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  <a:endParaRPr lang="en-US" sz="2800" b="1" baseline="30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3325011" y="247572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Простите</a:t>
            </a:r>
            <a:r>
              <a:rPr lang="ru-RU" dirty="0"/>
              <a:t> методи отговарят за изпълнението на дадено </a:t>
            </a:r>
            <a:r>
              <a:rPr lang="ru-RU" b="1" dirty="0"/>
              <a:t>действие</a:t>
            </a:r>
            <a:r>
              <a:rPr lang="ru-RU" dirty="0"/>
              <a:t>, което </a:t>
            </a:r>
            <a:r>
              <a:rPr lang="ru-RU" b="1" dirty="0"/>
              <a:t>спомага</a:t>
            </a:r>
            <a:r>
              <a:rPr lang="ru-RU" dirty="0"/>
              <a:t> за решаване на определен проблем. Такива действия могат да бъдат разпечатване на даден низ на конзолата, извършване на някаква проверка, изпълнение на цикъл и други.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Деклариране</a:t>
            </a:r>
            <a:r>
              <a:rPr lang="bg-BG" dirty="0" smtClean="0"/>
              <a:t> на прост метод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метода няколко пъти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7353641" y="3076915"/>
            <a:ext cx="2757600" cy="1082443"/>
          </a:xfrm>
          <a:prstGeom prst="wedgeRoundRectCallout">
            <a:avLst>
              <a:gd name="adj1" fmla="val -192557"/>
              <a:gd name="adj2" fmla="val -515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126378" y="4754766"/>
            <a:ext cx="3429000" cy="1114328"/>
          </a:xfrm>
          <a:prstGeom prst="wedgeRoundRectCallout">
            <a:avLst>
              <a:gd name="adj1" fmla="val -127496"/>
              <a:gd name="adj2" fmla="val -10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 винаги е в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Сигнатура на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1737360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програмирането начинът, по който се идентифицира един метод, е чрез двойката елементи от декларацията му – име на метода и списък от неговите параметри. Тези два елемента определят неговата спецификация, т. нар. сигнатура на метода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този пример сигнатурата на метода е неговото име (Print), както и неговият параметър (string text).</a:t>
            </a:r>
          </a:p>
          <a:p>
            <a:r>
              <a:rPr lang="ru-RU" dirty="0"/>
              <a:t>Ако в програмата ни има методи с еднакви имена, но с различни сигнатури, то казваме, че имаме варианти на методи (method overloading).</a:t>
            </a:r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7631160" y="3259882"/>
            <a:ext cx="2275657" cy="978316"/>
          </a:xfrm>
          <a:prstGeom prst="wedgeRoundRectCallout">
            <a:avLst>
              <a:gd name="adj1" fmla="val -177715"/>
              <a:gd name="adj2" fmla="val -70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Варианти на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използваме едно име на няколко метода с различни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 smtClean="0"/>
              <a:t> (</a:t>
            </a:r>
            <a:r>
              <a:rPr lang="bg-BG" dirty="0" smtClean="0"/>
              <a:t>име и параметри на метод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1248" y="2584704"/>
            <a:ext cx="9998548" cy="3499104"/>
            <a:chOff x="989012" y="2362200"/>
            <a:chExt cx="10448192" cy="409376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89012" y="5195964"/>
              <a:ext cx="10439400" cy="12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Print(string text, int number)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Console.WriteLine(text + ' ' + number);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89012" y="3776884"/>
              <a:ext cx="10439400" cy="12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12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Print(int number)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Console.WriteLine(number);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97804" y="2362200"/>
              <a:ext cx="10439400" cy="126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Print(string text)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Console.WriteLine(text);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8" name="AutoShape 23">
              <a:extLst>
                <a:ext uri="{FF2B5EF4-FFF2-40B4-BE49-F238E27FC236}">
                  <a16:creationId xmlns:a16="http://schemas.microsoft.com/office/drawing/2014/main" xmlns="" id="{3BBB8BD6-659E-42D0-8D90-050D708D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75" y="3852586"/>
              <a:ext cx="2640799" cy="1012172"/>
            </a:xfrm>
            <a:prstGeom prst="wedgeRoundRectCallout">
              <a:avLst>
                <a:gd name="adj1" fmla="val -143663"/>
                <a:gd name="adj2" fmla="val -36654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Различни сигнатури</a:t>
              </a:r>
            </a:p>
          </p:txBody>
        </p:sp>
      </p:grp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09396" y="3803904"/>
            <a:ext cx="2640799" cy="1012172"/>
          </a:xfrm>
          <a:prstGeom prst="wedgeRoundRectCallout">
            <a:avLst>
              <a:gd name="adj1" fmla="val -134096"/>
              <a:gd name="adj2" fmla="val -15026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097204" y="3791712"/>
            <a:ext cx="2640799" cy="1012172"/>
          </a:xfrm>
          <a:prstGeom prst="wedgeRoundRectCallout">
            <a:avLst>
              <a:gd name="adj1" fmla="val -82388"/>
              <a:gd name="adj2" fmla="val 8582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Сигнатура и тип на връщаната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8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Важно е да отбележим, че </a:t>
            </a:r>
            <a:r>
              <a:rPr lang="ru-RU" b="1" dirty="0"/>
              <a:t>връщаният тип като резултат</a:t>
            </a:r>
            <a:r>
              <a:rPr lang="ru-RU" dirty="0"/>
              <a:t> на метода </a:t>
            </a:r>
            <a:r>
              <a:rPr lang="ru-RU" b="1" dirty="0"/>
              <a:t>не е част от сигнатурата му</a:t>
            </a:r>
            <a:r>
              <a:rPr lang="ru-RU" dirty="0"/>
              <a:t>. Ако връщаната стойност беше част от сигнатурата на метода, то няма как компилаторът да знае кой метод точно да извика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Ето един пример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K</a:t>
            </a:r>
            <a:r>
              <a:rPr lang="ru-RU" dirty="0" smtClean="0"/>
              <a:t>омпилаторът не би могъл да прецени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кой от двата метода да изпълни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318" y="2948723"/>
            <a:ext cx="9334324" cy="2992263"/>
            <a:chOff x="636967" y="2946099"/>
            <a:chExt cx="10439400" cy="290741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36967" y="2946099"/>
              <a:ext cx="10439400" cy="13747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Print(string text)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Console.WriteLine(text);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36967" y="4478783"/>
              <a:ext cx="10439400" cy="13747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Print(string text)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return text;</a:t>
              </a:r>
            </a:p>
            <a:p>
              <a:pPr eaLnBrk="0" hangingPunct="0">
                <a:lnSpc>
                  <a:spcPts val="2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Изпълнението се продължава след извикване на метод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4256" y="2243328"/>
            <a:ext cx="10863072" cy="3828288"/>
            <a:chOff x="83674" y="1752600"/>
            <a:chExt cx="11734788" cy="48073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6925" y="4419600"/>
              <a:ext cx="10650095" cy="21403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PrintLogo()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Console.WriteLine("Company Logo");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Console.WriteLine("http://www.companywebsite.com");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6924" y="1752600"/>
              <a:ext cx="10650095" cy="2578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36000" rIns="144000" bIns="36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Console.WriteLine("before method executes");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PrintLogo();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Console.WriteLine("after method executes");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9068336" y="2362200"/>
              <a:ext cx="2726676" cy="586523"/>
            </a:xfrm>
            <a:prstGeom prst="wedgeRoundRectCallout">
              <a:avLst>
                <a:gd name="adj1" fmla="val -61512"/>
                <a:gd name="adj2" fmla="val -355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Първо изпълнение</a:t>
              </a:r>
              <a:endParaRPr lang="bg-BG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9066212" y="2979419"/>
              <a:ext cx="2752250" cy="586523"/>
            </a:xfrm>
            <a:prstGeom prst="wedgeRoundRectCallout">
              <a:avLst>
                <a:gd name="adj1" fmla="val -247304"/>
                <a:gd name="adj2" fmla="val -9921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Извикване на метод</a:t>
              </a:r>
              <a:endParaRPr lang="bg-BG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9066212" y="3586910"/>
              <a:ext cx="2752250" cy="586523"/>
            </a:xfrm>
            <a:prstGeom prst="wedgeRoundRectCallout">
              <a:avLst>
                <a:gd name="adj1" fmla="val -59957"/>
                <a:gd name="adj2" fmla="val -34306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Следващо изпълнение</a:t>
              </a:r>
              <a:endParaRPr lang="bg-BG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0" name="Group 11"/>
            <p:cNvGrpSpPr/>
            <p:nvPr/>
          </p:nvGrpSpPr>
          <p:grpSpPr>
            <a:xfrm>
              <a:off x="83674" y="3124199"/>
              <a:ext cx="1220543" cy="1732720"/>
              <a:chOff x="83674" y="3124199"/>
              <a:chExt cx="1220543" cy="1732720"/>
            </a:xfrm>
          </p:grpSpPr>
          <p:sp>
            <p:nvSpPr>
              <p:cNvPr id="11" name="Arrow: Curved Right 1"/>
              <p:cNvSpPr/>
              <p:nvPr/>
            </p:nvSpPr>
            <p:spPr>
              <a:xfrm>
                <a:off x="83674" y="3124200"/>
                <a:ext cx="762000" cy="1732719"/>
              </a:xfrm>
              <a:prstGeom prst="curvedRightArrow">
                <a:avLst>
                  <a:gd name="adj1" fmla="val 25000"/>
                  <a:gd name="adj2" fmla="val 52492"/>
                  <a:gd name="adj3" fmla="val 25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47017" y="3124199"/>
                <a:ext cx="457200" cy="183600"/>
              </a:xfrm>
              <a:prstGeom prst="rect">
                <a:avLst/>
              </a:prstGeom>
              <a:solidFill>
                <a:srgbClr val="C3A5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числа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създаде метод GetMin(int a, int b), който връща по-малкото от две числа. Да се напише програма, която чете като входни данни от конзолата </a:t>
            </a:r>
            <a:r>
              <a:rPr lang="ru-RU" dirty="0" smtClean="0"/>
              <a:t>две </a:t>
            </a:r>
            <a:r>
              <a:rPr lang="ru-RU" dirty="0"/>
              <a:t>числа и печата най-малкото от тях. Да се използва метода GetMin(…), който е вече създаден.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723371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 По-голямата от две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създаде метод </a:t>
            </a:r>
            <a:r>
              <a:rPr lang="en-US" dirty="0" err="1" smtClean="0"/>
              <a:t>GetMax</a:t>
            </a:r>
            <a:r>
              <a:rPr lang="en-US" dirty="0" smtClean="0"/>
              <a:t>()</a:t>
            </a:r>
            <a:r>
              <a:rPr lang="bg-BG" dirty="0" smtClean="0"/>
              <a:t>, който</a:t>
            </a:r>
            <a:r>
              <a:rPr lang="ru-RU" dirty="0" smtClean="0"/>
              <a:t> </a:t>
            </a:r>
            <a:r>
              <a:rPr lang="bg-BG" dirty="0" smtClean="0"/>
              <a:t>връща</a:t>
            </a:r>
            <a:r>
              <a:rPr lang="ru-RU" dirty="0" smtClean="0"/>
              <a:t> </a:t>
            </a:r>
            <a:r>
              <a:rPr lang="bg-BG" dirty="0" smtClean="0"/>
              <a:t>като</a:t>
            </a:r>
            <a:r>
              <a:rPr lang="ru-RU" dirty="0" smtClean="0"/>
              <a:t> </a:t>
            </a:r>
            <a:r>
              <a:rPr lang="bg-BG" dirty="0" smtClean="0"/>
              <a:t>резултат</a:t>
            </a:r>
            <a:r>
              <a:rPr lang="ru-RU" dirty="0" smtClean="0"/>
              <a:t> </a:t>
            </a:r>
            <a:r>
              <a:rPr lang="bg-BG" dirty="0" smtClean="0"/>
              <a:t>по-голямата</a:t>
            </a:r>
            <a:r>
              <a:rPr lang="ru-RU" dirty="0" smtClean="0"/>
              <a:t> от двет</a:t>
            </a:r>
            <a:r>
              <a:rPr lang="en-US" dirty="0" smtClean="0"/>
              <a:t>e</a:t>
            </a:r>
            <a:r>
              <a:rPr lang="ru-RU" dirty="0" smtClean="0"/>
              <a:t> стойности</a:t>
            </a:r>
            <a:r>
              <a:rPr lang="en-US" dirty="0" smtClean="0"/>
              <a:t>. </a:t>
            </a:r>
            <a:r>
              <a:rPr lang="bg-BG" dirty="0" smtClean="0"/>
              <a:t>Стойностите могат да бъдат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A8E2A93-81B6-4561-9301-2EBAFE39DF9A}"/>
              </a:ext>
            </a:extLst>
          </p:cNvPr>
          <p:cNvGrpSpPr/>
          <p:nvPr/>
        </p:nvGrpSpPr>
        <p:grpSpPr>
          <a:xfrm>
            <a:off x="6780681" y="2438400"/>
            <a:ext cx="4101807" cy="1640037"/>
            <a:chOff x="6780681" y="3401429"/>
            <a:chExt cx="4101807" cy="16400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14382CF-BBD9-44D1-A4B7-5E0070DE4B8B}"/>
              </a:ext>
            </a:extLst>
          </p:cNvPr>
          <p:cNvGrpSpPr/>
          <p:nvPr/>
        </p:nvGrpSpPr>
        <p:grpSpPr>
          <a:xfrm>
            <a:off x="1523139" y="3453485"/>
            <a:ext cx="4087141" cy="1640037"/>
            <a:chOff x="1523139" y="2438400"/>
            <a:chExt cx="4087141" cy="1640037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1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639D477-20F4-43B0-8DB4-7418C9A39A95}"/>
              </a:ext>
            </a:extLst>
          </p:cNvPr>
          <p:cNvGrpSpPr/>
          <p:nvPr/>
        </p:nvGrpSpPr>
        <p:grpSpPr>
          <a:xfrm>
            <a:off x="6780681" y="4468229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</a:t>
            </a:r>
            <a:r>
              <a:rPr lang="ru-RU" dirty="0" smtClean="0"/>
              <a:t>тойностите </a:t>
            </a:r>
            <a:r>
              <a:rPr lang="ru-RU" dirty="0"/>
              <a:t>от тип string не позволяват да бъдат сравнявани чрез операторите &lt; и &gt;. Ще използваме метода CompareTo(…), който връща числова стойност: по-голяма от 0 (сравняваният обект е по-голям), по-малка от 0 (сравняваният обект е по-малък) и 0 (при два еднакви </a:t>
            </a:r>
            <a:r>
              <a:rPr lang="ru-RU" dirty="0" smtClean="0"/>
              <a:t>обекта).</a:t>
            </a:r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first.CompareTo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(second)&gt;=0)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……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0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използваме методи?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 smtClean="0"/>
              <a:t>Управляваме процеса на програмиране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Разделяме големи програми на малки части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По-добра организация на програмата ни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Подобрява четимостта на кода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Подобрява разбираемостта на кода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Избягваме</a:t>
            </a:r>
            <a:r>
              <a:rPr lang="ru-RU" dirty="0" smtClean="0"/>
              <a:t> </a:t>
            </a:r>
            <a:r>
              <a:rPr lang="bg-BG" dirty="0" smtClean="0"/>
              <a:t>повторението</a:t>
            </a:r>
            <a:r>
              <a:rPr lang="ru-RU" dirty="0" smtClean="0"/>
              <a:t> на </a:t>
            </a:r>
            <a:r>
              <a:rPr lang="bg-BG" dirty="0" smtClean="0"/>
              <a:t>програмен</a:t>
            </a:r>
            <a:r>
              <a:rPr lang="ru-RU" dirty="0" smtClean="0"/>
              <a:t> код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Подобрява поддръжката на кода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g-BG" dirty="0" smtClean="0"/>
              <a:t>Преизползваемост на кода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Използване на съществуващи методи няколко пъти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езика C# декларираме методите в рамките на даден клас, т.е. между отварящата { и затваряща } скоби на класа. Декларирането представлява регистрирането на метода в програмата, за да бъде разпознаван в останалата част от нея. Най-добре познатият ни пример за метод е метода Main(…), който използваме във всяка една програма, която пишем.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7397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методи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1084770" y="1669740"/>
            <a:ext cx="9229662" cy="2536500"/>
            <a:chOff x="260502" y="680013"/>
            <a:chExt cx="10947104" cy="251408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9605" y="1652345"/>
              <a:ext cx="10668001" cy="1454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static double GetSquare(double num)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return num * num;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4646612" y="722048"/>
              <a:ext cx="2497546" cy="1003228"/>
            </a:xfrm>
            <a:prstGeom prst="wedgeRoundRectCallout">
              <a:avLst>
                <a:gd name="adj1" fmla="val -51437"/>
                <a:gd name="adj2" fmla="val 60763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Име на метода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260502" y="680013"/>
              <a:ext cx="4063824" cy="1003228"/>
            </a:xfrm>
            <a:prstGeom prst="wedgeRoundRectCallout">
              <a:avLst>
                <a:gd name="adj1" fmla="val 11067"/>
                <a:gd name="adj2" fmla="val 63284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Тип на връщаната стойност</a:t>
              </a:r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8436714" y="1007376"/>
              <a:ext cx="2141887" cy="586523"/>
            </a:xfrm>
            <a:prstGeom prst="wedgeRoundRectCallout">
              <a:avLst>
                <a:gd name="adj1" fmla="val -101384"/>
                <a:gd name="adj2" fmla="val 73567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Параметри</a:t>
              </a: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9427025" y="2607576"/>
              <a:ext cx="1497799" cy="586523"/>
            </a:xfrm>
            <a:prstGeom prst="wedgeRoundRectCallout">
              <a:avLst>
                <a:gd name="adj1" fmla="val -180626"/>
                <a:gd name="adj2" fmla="val -11879"/>
                <a:gd name="adj3" fmla="val 16667"/>
              </a:avLst>
            </a:prstGeom>
            <a:solidFill>
              <a:srgbClr val="663606">
                <a:alpha val="95000"/>
              </a:srgbClr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72000" bIns="72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5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Тяло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9328" y="4474464"/>
            <a:ext cx="10680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</a:t>
            </a:r>
            <a:r>
              <a:rPr lang="en-US" dirty="0" smtClean="0"/>
              <a:t>C#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методите се декларират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 в клас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Main()</a:t>
            </a:r>
            <a:r>
              <a:rPr lang="en-US" dirty="0" smtClean="0"/>
              <a:t> </a:t>
            </a:r>
            <a:r>
              <a:rPr lang="bg-BG" dirty="0" smtClean="0"/>
              <a:t>също е метод</a:t>
            </a:r>
            <a:endParaRPr lang="en-US" dirty="0" smtClean="0"/>
          </a:p>
          <a:p>
            <a:r>
              <a:rPr lang="bg-BG" dirty="0" smtClean="0"/>
              <a:t>Декларираните променливи</a:t>
            </a:r>
            <a:br>
              <a:rPr lang="bg-BG" dirty="0" smtClean="0"/>
            </a:br>
            <a:r>
              <a:rPr lang="bg-BG" dirty="0" smtClean="0"/>
              <a:t>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6704" y="4303776"/>
            <a:ext cx="4807728" cy="2046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Main(string[] 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Деклариране на </a:t>
            </a:r>
            <a:r>
              <a:rPr lang="bg-BG" b="1" dirty="0" smtClean="0"/>
              <a:t>методи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03365" y="1884921"/>
            <a:ext cx="10646229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Тип на връщаната стойност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В случая типа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което означава, че методът от примера ще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върне резултат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който е от тип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Връщаната стойност може да бъде както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т.н.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така 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Ако типът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то това означава, че методът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не връща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резултат, а само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изпълнява дадена операция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Име на метода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Името на метода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определено от нас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като не забравяме, че трябва да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описва функцията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която е изпълнявана от кода в тялото му. В примера името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GetSquare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което ни указва, че задачата на този метод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е да изчисли лицето на квадрат.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Списък с параметри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Декларира се между скобите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които изписваме след името му.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Тук изброяваме поредицата от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параметри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които метода ще използва. Може да присъства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само един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параметър,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няколко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такива или да 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празен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списък. Ако няма параметри, то ще запишем само скобите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В конкретния пример декларираме параметъра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double num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Декларация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в описанието на метода. За момента може да приемем, че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се пише винаги, когато се декларира метод, а по-късно, когато се запознаем с обектно-ориентираното програмиране (ООП), ще разберем разликата между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статични методи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(споделени за целия клас) и </a:t>
            </a:r>
            <a:r>
              <a:rPr kumimoji="0" lang="bg-BG" altLang="bg-BG" sz="15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методи на обект</a:t>
            </a:r>
            <a:r>
              <a:rPr kumimoji="0" lang="bg-BG" altLang="bg-BG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които работят върху данните на конкретна инстанция на класа (обект).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Извикване на </a:t>
            </a:r>
            <a:r>
              <a:rPr lang="bg-BG" b="1" dirty="0" smtClean="0"/>
              <a:t>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Извикването на метод представлява стартирането на изпълнението на кода, който се намира в тялото на метода. Това става като изпишем името му, последвано от кръглите скоби () и знака ; за край на реда. Ако методът ни изисква входни данни, то те се подават в скобите (), като последователността на фактическите параметри трябва да съвпада с последователността на подадените при декларирането на метода.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2559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 smtClean="0"/>
              <a:t> </a:t>
            </a:r>
            <a:r>
              <a:rPr lang="bg-BG" dirty="0" smtClean="0"/>
              <a:t>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извикани </a:t>
            </a:r>
            <a:r>
              <a:rPr lang="bg-BG" dirty="0" smtClean="0"/>
              <a:t>чрез името им</a:t>
            </a:r>
            <a:endParaRPr lang="en-US" dirty="0" smtClean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</a:t>
            </a:r>
            <a:r>
              <a:rPr lang="en-US" dirty="0" smtClean="0"/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6772592" y="2213602"/>
            <a:ext cx="2462100" cy="1012172"/>
          </a:xfrm>
          <a:prstGeom prst="wedgeRoundRectCallout">
            <a:avLst>
              <a:gd name="adj1" fmla="val -136845"/>
              <a:gd name="adj2" fmla="val -333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Декларация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884356" y="4741555"/>
            <a:ext cx="2286000" cy="1012172"/>
          </a:xfrm>
          <a:prstGeom prst="wedgeRoundRectCallout">
            <a:avLst>
              <a:gd name="adj1" fmla="val -108599"/>
              <a:gd name="adj2" fmla="val -614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2059</Words>
  <Application>Microsoft Office PowerPoint</Application>
  <PresentationFormat>Custom</PresentationFormat>
  <Paragraphs>424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Подпрограми (функции / методи)</vt:lpstr>
      <vt:lpstr>Какво е "метод"?</vt:lpstr>
      <vt:lpstr>Прости Методи</vt:lpstr>
      <vt:lpstr>Защо да използваме методи?</vt:lpstr>
      <vt:lpstr>Деклариране на методи</vt:lpstr>
      <vt:lpstr>Деклариране на методи</vt:lpstr>
      <vt:lpstr>Деклариране на методи</vt:lpstr>
      <vt:lpstr>Извикване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Решение: Празна касова бележка</vt:lpstr>
      <vt:lpstr>Методи с параметри. Използване на параметри</vt:lpstr>
      <vt:lpstr>Използване на параметри (2) </vt:lpstr>
      <vt:lpstr>Задача: Знак на цяло число</vt:lpstr>
      <vt:lpstr>Решение: Знак на цяло число</vt:lpstr>
      <vt:lpstr>Незадължителни параметри</vt:lpstr>
      <vt:lpstr>Задача: Принтиране на триъгълник</vt:lpstr>
      <vt:lpstr>Решение: Принтиране на триъгълник</vt:lpstr>
      <vt:lpstr>Решение: Принтиране на триъгълник (2)</vt:lpstr>
      <vt:lpstr>Задача: Рисуване на запълнен квадрат</vt:lpstr>
      <vt:lpstr>Типове на връщаната от метода стойност</vt:lpstr>
      <vt:lpstr>Оператор Return</vt:lpstr>
      <vt:lpstr>Употреба на връщаната стойност</vt:lpstr>
      <vt:lpstr>Пример: превръщане на температура</vt:lpstr>
      <vt:lpstr>Задача: Лице на триъгълник</vt:lpstr>
      <vt:lpstr>Решение: Лице на триъгълник</vt:lpstr>
      <vt:lpstr>Задача: Степен на число</vt:lpstr>
      <vt:lpstr>Сигнатура на метода</vt:lpstr>
      <vt:lpstr>Варианти на методи</vt:lpstr>
      <vt:lpstr>Сигнатура и тип на връщаната стойност</vt:lpstr>
      <vt:lpstr>Изпълнение на програма</vt:lpstr>
      <vt:lpstr>Задача числа</vt:lpstr>
      <vt:lpstr>Задача:  По-голямата от две стойности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user</cp:lastModifiedBy>
  <cp:revision>43</cp:revision>
  <dcterms:created xsi:type="dcterms:W3CDTF">2017-11-24T16:38:28Z</dcterms:created>
  <dcterms:modified xsi:type="dcterms:W3CDTF">2017-12-11T05:30:23Z</dcterms:modified>
</cp:coreProperties>
</file>