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7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01DAAF-7D24-4F2A-89DC-7DEFC5D3C23A}">
  <a:tblStyle styleId="{5C01DAAF-7D24-4F2A-89DC-7DEFC5D3C2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4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59385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5f6f1e3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5f6f1e3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092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ec2ab9f0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ec2ab9f0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982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ec2ab9f0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ec2ab9f0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735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ec2ab9f0f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ec2ab9f0f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878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ec2ab9f0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ec2ab9f0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096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ec2ab9f0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ec2ab9f0f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977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ec2ab9f0f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ec2ab9f0f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693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ec2ab9f0f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ec2ab9f0f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649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fc932acd0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fc932acd0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258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fc932acd0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fc932acd0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699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fc932acd0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fc932acd0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553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e6e4dd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e6e4dd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319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fc932acd0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fc932acd0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17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fc932acd0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fc932acd0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7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fc932acd0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fc932acd0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358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fc932acd0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fc932acd0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419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fc932acd0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fc932acd0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971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fc932acd0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fc932acd0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267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fc932acd0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fc932acd0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2032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fc932acd0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fc932acd0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802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fc932acd0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fc932acd0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3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fc932acd0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5fc932acd0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96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c2ab9f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c2ab9f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311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fc932acd0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fc932acd0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258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fc932acd0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5fc932acd0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4664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fc932acd0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fc932acd0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0288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5fc932acd0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5fc932acd0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3632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5ec2ab9f0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5ec2ab9f0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1226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5fc932a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5fc932a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3084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5fc932a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5fc932a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5471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5fc932a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5fc932a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0615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fc932acd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fc932acd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6035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5fc932acd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5fc932acd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45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c2ab9f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c2ab9f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4412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5fc932acd0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5fc932acd0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9613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fc932acd0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fc932acd0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7091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5fc932acd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5fc932acd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6441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fc932acd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fc932acd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948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5fc932acd0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5fc932acd0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5043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5fc932acd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5fc932acd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5610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5fc932acd0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5fc932acd0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3968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5fc932acd0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5fc932acd0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1756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e6e4ddff3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5e6e4ddff3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044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e6e4ddff3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e6e4ddff3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54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6e4ddf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6e4ddf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9082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5e6e4ddff3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5e6e4ddff3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8774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5e6e4ddff3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5e6e4ddff3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0838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e6e4ddff3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e6e4ddff3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084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5e6e4ddff3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5e6e4ddff3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1179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5e6e4ddff3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5e6e4ddff3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3414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e6e4ddff3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e6e4ddff3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5257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5e6e4ddff3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5e6e4ddff3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1656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5e6e4ddff3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5e6e4ddff3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5834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fc932acd0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fc932acd0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5481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5e6e4ddff3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5e6e4ddff3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929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6e4ddf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6e4ddff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17799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5e6e4ddff3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5e6e4ddff3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9709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5e6e4ddff3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5e6e4ddff3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06467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5e6e4ddff3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5e6e4ddff3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9725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5e6e4ddff3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5e6e4ddff3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1246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5e6e4ddff3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5e6e4ddff3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67049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5e6e4ddff3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5e6e4ddff3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28786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5e6e4ddff3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5e6e4ddff3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9483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e6e4ddff3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e6e4ddff3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081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5e6e4ddff3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5e6e4ddff3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62849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5e6e4ddff3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5e6e4ddff3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669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ec2ab9f0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ec2ab9f0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60168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5e6e4ddff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5e6e4ddff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8433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5e6e4ddff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5e6e4ddff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297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c2ab9f0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c2ab9f0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985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ec2ab9f0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ec2ab9f0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64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1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4925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3655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marL="2286000" lvl="4" indent="-3302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marL="2743200" lvl="5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6" name="Google Shape;86;p16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7" name="Google Shape;87;p16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8" name="Google Shape;88;p16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9" name="Google Shape;89;p16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0" name="Google Shape;90;p16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1" name="Google Shape;91;p16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2" name="Google Shape;92;p16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3" name="Google Shape;93;p16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4" name="Google Shape;94;p16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en" sz="5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sz="5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sz="3000" i="0" u="none" strike="noStrike" cap="none">
                <a:solidFill>
                  <a:srgbClr val="F3BE6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marL="914400" lvl="1" indent="-3492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marL="1828800" lvl="3" indent="-3365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marL="2286000" lvl="4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sz="41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4925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3655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marL="2286000" lvl="4" indent="-3302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marL="2743200" lvl="5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0" name="Google Shape;40;p8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1" name="Google Shape;41;p8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2" name="Google Shape;42;p8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3" name="Google Shape;43;p8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4" name="Google Shape;44;p8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5" name="Google Shape;45;p8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6" name="Google Shape;46;p8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7" name="Google Shape;47;p8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8" name="Google Shape;48;p8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en" sz="5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sz="5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sz="3000" i="0" u="none" strike="noStrike" cap="none">
                <a:solidFill>
                  <a:srgbClr val="F3BE6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rgbClr val="EE792A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1">
                <a:solidFill>
                  <a:srgbClr val="F4B36C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5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F9D9A9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27A44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F27A44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marL="91440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marL="137160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marL="182880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marL="228600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sz="3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sz="3000" b="1" i="0" u="none" strike="noStrike" cap="non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TopoSortDFS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xfrm>
            <a:off x="570456" y="235725"/>
            <a:ext cx="8243400" cy="15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Графи и алгоритми върху графи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7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чителски екип</a:t>
            </a:r>
            <a:b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Обучение за ИТ кариера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https://it-kariera.mon.bg/e-learning/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25" y="2656325"/>
            <a:ext cx="2008025" cy="2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title="CC-BY-NC-SA Licen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8383" y="2382147"/>
            <a:ext cx="2175600" cy="761100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Път в граф</a:t>
            </a:r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body" idx="1"/>
          </p:nvPr>
        </p:nvSpPr>
        <p:spPr>
          <a:xfrm>
            <a:off x="311700" y="113162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Ако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i1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 = v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il </a:t>
            </a:r>
            <a:r>
              <a:rPr lang="en" sz="1800" baseline="-25000">
                <a:latin typeface="Cambria"/>
                <a:ea typeface="Cambria"/>
                <a:cs typeface="Cambria"/>
                <a:sym typeface="Cambria"/>
              </a:rPr>
              <a:t>,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пътя се нарича цикъл.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Граф, съдържащ поне един цикъл наричаме цикличен, в противен случай казваме, че е ацикличен.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Графа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G={V, E}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ще наричаме </a:t>
            </a: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свързан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, ако за всяка двойка върхове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 ,v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j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∊ V съществува път от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до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 v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j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 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- цикъл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2267800" y="28160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3633650" y="45068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5656375" y="43433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5155888" y="3270488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33" name="Google Shape;233;p26"/>
          <p:cNvCxnSpPr>
            <a:stCxn id="229" idx="5"/>
            <a:endCxn id="230" idx="1"/>
          </p:cNvCxnSpPr>
          <p:nvPr/>
        </p:nvCxnSpPr>
        <p:spPr>
          <a:xfrm>
            <a:off x="2694918" y="3203940"/>
            <a:ext cx="1011900" cy="1369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6"/>
          <p:cNvCxnSpPr>
            <a:stCxn id="230" idx="6"/>
            <a:endCxn id="231" idx="3"/>
          </p:cNvCxnSpPr>
          <p:nvPr/>
        </p:nvCxnSpPr>
        <p:spPr>
          <a:xfrm rot="10800000" flipH="1">
            <a:off x="4134050" y="4731350"/>
            <a:ext cx="1595700" cy="27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26"/>
          <p:cNvCxnSpPr>
            <a:stCxn id="231" idx="0"/>
            <a:endCxn id="232" idx="5"/>
          </p:cNvCxnSpPr>
          <p:nvPr/>
        </p:nvCxnSpPr>
        <p:spPr>
          <a:xfrm rot="10800000">
            <a:off x="5582875" y="3658400"/>
            <a:ext cx="323700" cy="6849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6"/>
          <p:cNvCxnSpPr>
            <a:stCxn id="230" idx="6"/>
            <a:endCxn id="232" idx="3"/>
          </p:cNvCxnSpPr>
          <p:nvPr/>
        </p:nvCxnSpPr>
        <p:spPr>
          <a:xfrm rot="10800000" flipH="1">
            <a:off x="4134050" y="3658550"/>
            <a:ext cx="1095000" cy="1075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26"/>
          <p:cNvSpPr/>
          <p:nvPr/>
        </p:nvSpPr>
        <p:spPr>
          <a:xfrm>
            <a:off x="3289825" y="378445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4864175" y="479780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5802350" y="389660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8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4723400" y="416090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41" name="Google Shape;241;p26"/>
          <p:cNvCxnSpPr>
            <a:stCxn id="229" idx="6"/>
            <a:endCxn id="232" idx="2"/>
          </p:cNvCxnSpPr>
          <p:nvPr/>
        </p:nvCxnSpPr>
        <p:spPr>
          <a:xfrm>
            <a:off x="2768200" y="3043250"/>
            <a:ext cx="2387700" cy="454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26"/>
          <p:cNvSpPr/>
          <p:nvPr/>
        </p:nvSpPr>
        <p:spPr>
          <a:xfrm>
            <a:off x="4134050" y="304325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Представяне на граф</a:t>
            </a:r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pic>
        <p:nvPicPr>
          <p:cNvPr id="249" name="Google Shape;2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800" y="1374100"/>
            <a:ext cx="47625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Представяне на граф</a:t>
            </a: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311700" y="113162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Списък на съседите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Всеки връхсъдържа списък на своите съседи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-&gt; {v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 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-&gt; {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-&gt; {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-&gt; {v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2267800" y="28160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3633650" y="45068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5656375" y="43433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5155888" y="3270488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60" name="Google Shape;260;p28"/>
          <p:cNvCxnSpPr>
            <a:stCxn id="256" idx="5"/>
            <a:endCxn id="257" idx="1"/>
          </p:cNvCxnSpPr>
          <p:nvPr/>
        </p:nvCxnSpPr>
        <p:spPr>
          <a:xfrm>
            <a:off x="2694918" y="3203940"/>
            <a:ext cx="1011900" cy="1369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8"/>
          <p:cNvCxnSpPr>
            <a:stCxn id="257" idx="6"/>
            <a:endCxn id="258" idx="3"/>
          </p:cNvCxnSpPr>
          <p:nvPr/>
        </p:nvCxnSpPr>
        <p:spPr>
          <a:xfrm rot="10800000" flipH="1">
            <a:off x="4134050" y="4731350"/>
            <a:ext cx="1595700" cy="27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8"/>
          <p:cNvCxnSpPr>
            <a:stCxn id="258" idx="0"/>
            <a:endCxn id="259" idx="5"/>
          </p:cNvCxnSpPr>
          <p:nvPr/>
        </p:nvCxnSpPr>
        <p:spPr>
          <a:xfrm rot="10800000">
            <a:off x="5582875" y="3658400"/>
            <a:ext cx="323700" cy="6849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28"/>
          <p:cNvCxnSpPr>
            <a:stCxn id="257" idx="6"/>
            <a:endCxn id="259" idx="3"/>
          </p:cNvCxnSpPr>
          <p:nvPr/>
        </p:nvCxnSpPr>
        <p:spPr>
          <a:xfrm rot="10800000" flipH="1">
            <a:off x="4134050" y="3658550"/>
            <a:ext cx="1095000" cy="1075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28"/>
          <p:cNvSpPr/>
          <p:nvPr/>
        </p:nvSpPr>
        <p:spPr>
          <a:xfrm>
            <a:off x="3289825" y="378445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4864175" y="479780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5802350" y="389660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8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4723400" y="416090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68" name="Google Shape;268;p28"/>
          <p:cNvCxnSpPr>
            <a:stCxn id="256" idx="6"/>
            <a:endCxn id="259" idx="2"/>
          </p:cNvCxnSpPr>
          <p:nvPr/>
        </p:nvCxnSpPr>
        <p:spPr>
          <a:xfrm>
            <a:off x="2768200" y="3043250"/>
            <a:ext cx="2387700" cy="454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28"/>
          <p:cNvSpPr/>
          <p:nvPr/>
        </p:nvSpPr>
        <p:spPr>
          <a:xfrm>
            <a:off x="4134050" y="304325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Представяне на граф</a:t>
            </a:r>
            <a:endParaRPr/>
          </a:p>
        </p:txBody>
      </p:sp>
      <p:sp>
        <p:nvSpPr>
          <p:cNvPr id="275" name="Google Shape;275;p29"/>
          <p:cNvSpPr txBox="1">
            <a:spLocks noGrp="1"/>
          </p:cNvSpPr>
          <p:nvPr>
            <p:ph type="body" idx="1"/>
          </p:nvPr>
        </p:nvSpPr>
        <p:spPr>
          <a:xfrm>
            <a:off x="311700" y="113162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Матрица на свързаност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1 - ако има свързващо ребро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0 - ако няма свързващо ребро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2267800" y="28160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3633650" y="45068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5656375" y="43433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5155888" y="3270488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80" name="Google Shape;280;p29"/>
          <p:cNvCxnSpPr>
            <a:stCxn id="276" idx="5"/>
            <a:endCxn id="277" idx="1"/>
          </p:cNvCxnSpPr>
          <p:nvPr/>
        </p:nvCxnSpPr>
        <p:spPr>
          <a:xfrm>
            <a:off x="2694918" y="3203940"/>
            <a:ext cx="1011900" cy="1369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29"/>
          <p:cNvCxnSpPr>
            <a:stCxn id="277" idx="6"/>
            <a:endCxn id="278" idx="3"/>
          </p:cNvCxnSpPr>
          <p:nvPr/>
        </p:nvCxnSpPr>
        <p:spPr>
          <a:xfrm rot="10800000" flipH="1">
            <a:off x="4134050" y="4731350"/>
            <a:ext cx="1595700" cy="27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29"/>
          <p:cNvCxnSpPr>
            <a:stCxn id="278" idx="0"/>
            <a:endCxn id="279" idx="5"/>
          </p:cNvCxnSpPr>
          <p:nvPr/>
        </p:nvCxnSpPr>
        <p:spPr>
          <a:xfrm rot="10800000">
            <a:off x="5582875" y="3658400"/>
            <a:ext cx="323700" cy="6849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29"/>
          <p:cNvCxnSpPr>
            <a:stCxn id="277" idx="6"/>
            <a:endCxn id="279" idx="3"/>
          </p:cNvCxnSpPr>
          <p:nvPr/>
        </p:nvCxnSpPr>
        <p:spPr>
          <a:xfrm rot="10800000" flipH="1">
            <a:off x="4134050" y="3658550"/>
            <a:ext cx="1095000" cy="1075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29"/>
          <p:cNvCxnSpPr>
            <a:stCxn id="276" idx="6"/>
            <a:endCxn id="279" idx="2"/>
          </p:cNvCxnSpPr>
          <p:nvPr/>
        </p:nvCxnSpPr>
        <p:spPr>
          <a:xfrm>
            <a:off x="2768200" y="3043250"/>
            <a:ext cx="2387700" cy="454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85" name="Google Shape;285;p29"/>
          <p:cNvGraphicFramePr/>
          <p:nvPr/>
        </p:nvGraphicFramePr>
        <p:xfrm>
          <a:off x="5529775" y="1017725"/>
          <a:ext cx="2745125" cy="1905000"/>
        </p:xfrm>
        <a:graphic>
          <a:graphicData uri="http://schemas.openxmlformats.org/drawingml/2006/table">
            <a:tbl>
              <a:tblPr>
                <a:noFill/>
                <a:tableStyleId>{5C01DAAF-7D24-4F2A-89DC-7DEFC5D3C23A}</a:tableStyleId>
              </a:tblPr>
              <a:tblGrid>
                <a:gridCol w="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90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90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9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връх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Представяне на граф</a:t>
            </a:r>
            <a:endParaRPr/>
          </a:p>
        </p:txBody>
      </p:sp>
      <p:sp>
        <p:nvSpPr>
          <p:cNvPr id="291" name="Google Shape;291;p30"/>
          <p:cNvSpPr txBox="1">
            <a:spLocks noGrp="1"/>
          </p:cNvSpPr>
          <p:nvPr>
            <p:ph type="body" idx="1"/>
          </p:nvPr>
        </p:nvSpPr>
        <p:spPr>
          <a:xfrm>
            <a:off x="311700" y="113162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Матрица на свързаност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Стойността на теглото -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ако има свързващо ребро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0 - ако няма свързващо ребро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2267800" y="28160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3633650" y="45068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5656375" y="43433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5155888" y="3270488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96" name="Google Shape;296;p30"/>
          <p:cNvCxnSpPr>
            <a:stCxn id="292" idx="5"/>
            <a:endCxn id="293" idx="1"/>
          </p:cNvCxnSpPr>
          <p:nvPr/>
        </p:nvCxnSpPr>
        <p:spPr>
          <a:xfrm>
            <a:off x="2694918" y="3203940"/>
            <a:ext cx="1011900" cy="1369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30"/>
          <p:cNvCxnSpPr>
            <a:stCxn id="293" idx="6"/>
            <a:endCxn id="294" idx="3"/>
          </p:cNvCxnSpPr>
          <p:nvPr/>
        </p:nvCxnSpPr>
        <p:spPr>
          <a:xfrm rot="10800000" flipH="1">
            <a:off x="4134050" y="4731350"/>
            <a:ext cx="1595700" cy="27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30"/>
          <p:cNvCxnSpPr>
            <a:stCxn id="294" idx="0"/>
            <a:endCxn id="295" idx="5"/>
          </p:cNvCxnSpPr>
          <p:nvPr/>
        </p:nvCxnSpPr>
        <p:spPr>
          <a:xfrm rot="10800000">
            <a:off x="5582875" y="3658400"/>
            <a:ext cx="323700" cy="6849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30"/>
          <p:cNvCxnSpPr>
            <a:stCxn id="293" idx="6"/>
            <a:endCxn id="295" idx="3"/>
          </p:cNvCxnSpPr>
          <p:nvPr/>
        </p:nvCxnSpPr>
        <p:spPr>
          <a:xfrm rot="10800000" flipH="1">
            <a:off x="4134050" y="3658550"/>
            <a:ext cx="1095000" cy="1075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30"/>
          <p:cNvSpPr/>
          <p:nvPr/>
        </p:nvSpPr>
        <p:spPr>
          <a:xfrm>
            <a:off x="3289825" y="378445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4864175" y="479780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5802350" y="389660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8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4723400" y="416090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04" name="Google Shape;304;p30"/>
          <p:cNvCxnSpPr>
            <a:stCxn id="292" idx="6"/>
            <a:endCxn id="295" idx="2"/>
          </p:cNvCxnSpPr>
          <p:nvPr/>
        </p:nvCxnSpPr>
        <p:spPr>
          <a:xfrm>
            <a:off x="2768200" y="3043250"/>
            <a:ext cx="2387700" cy="454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30"/>
          <p:cNvSpPr/>
          <p:nvPr/>
        </p:nvSpPr>
        <p:spPr>
          <a:xfrm>
            <a:off x="4134050" y="304325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306" name="Google Shape;306;p30"/>
          <p:cNvGraphicFramePr/>
          <p:nvPr/>
        </p:nvGraphicFramePr>
        <p:xfrm>
          <a:off x="5802350" y="1017725"/>
          <a:ext cx="2745125" cy="1905000"/>
        </p:xfrm>
        <a:graphic>
          <a:graphicData uri="http://schemas.openxmlformats.org/drawingml/2006/table">
            <a:tbl>
              <a:tblPr>
                <a:noFill/>
                <a:tableStyleId>{5C01DAAF-7D24-4F2A-89DC-7DEFC5D3C23A}</a:tableStyleId>
              </a:tblPr>
              <a:tblGrid>
                <a:gridCol w="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90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90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90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връх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14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14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</a:t>
                      </a:r>
                      <a:r>
                        <a:rPr lang="en" sz="1200" baseline="-25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200" baseline="-250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Представяне на граф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body" idx="1"/>
          </p:nvPr>
        </p:nvSpPr>
        <p:spPr>
          <a:xfrm>
            <a:off x="311700" y="113162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Списък на ребрата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Изброяват се всички ребра, прекарани в графа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{v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{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{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{v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{v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}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2267800" y="28160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3633650" y="45068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5" name="Google Shape;315;p31"/>
          <p:cNvSpPr/>
          <p:nvPr/>
        </p:nvSpPr>
        <p:spPr>
          <a:xfrm>
            <a:off x="5656375" y="43433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5155888" y="3270488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17" name="Google Shape;317;p31"/>
          <p:cNvCxnSpPr>
            <a:stCxn id="313" idx="5"/>
            <a:endCxn id="314" idx="1"/>
          </p:cNvCxnSpPr>
          <p:nvPr/>
        </p:nvCxnSpPr>
        <p:spPr>
          <a:xfrm>
            <a:off x="2694918" y="3203940"/>
            <a:ext cx="1011900" cy="1369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1"/>
          <p:cNvCxnSpPr>
            <a:stCxn id="314" idx="6"/>
            <a:endCxn id="315" idx="3"/>
          </p:cNvCxnSpPr>
          <p:nvPr/>
        </p:nvCxnSpPr>
        <p:spPr>
          <a:xfrm rot="10800000" flipH="1">
            <a:off x="4134050" y="4731350"/>
            <a:ext cx="1595700" cy="27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1"/>
          <p:cNvCxnSpPr>
            <a:stCxn id="315" idx="0"/>
            <a:endCxn id="316" idx="5"/>
          </p:cNvCxnSpPr>
          <p:nvPr/>
        </p:nvCxnSpPr>
        <p:spPr>
          <a:xfrm rot="10800000">
            <a:off x="5582875" y="3658400"/>
            <a:ext cx="323700" cy="6849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1"/>
          <p:cNvCxnSpPr>
            <a:stCxn id="314" idx="6"/>
            <a:endCxn id="316" idx="3"/>
          </p:cNvCxnSpPr>
          <p:nvPr/>
        </p:nvCxnSpPr>
        <p:spPr>
          <a:xfrm rot="10800000" flipH="1">
            <a:off x="4134050" y="3658550"/>
            <a:ext cx="1095000" cy="1075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31"/>
          <p:cNvSpPr/>
          <p:nvPr/>
        </p:nvSpPr>
        <p:spPr>
          <a:xfrm>
            <a:off x="3289825" y="378445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4864175" y="479780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5802350" y="389660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8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4723400" y="416090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25" name="Google Shape;325;p31"/>
          <p:cNvCxnSpPr>
            <a:stCxn id="313" idx="6"/>
            <a:endCxn id="316" idx="2"/>
          </p:cNvCxnSpPr>
          <p:nvPr/>
        </p:nvCxnSpPr>
        <p:spPr>
          <a:xfrm>
            <a:off x="2768200" y="3043250"/>
            <a:ext cx="2387700" cy="454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1"/>
          <p:cNvSpPr/>
          <p:nvPr/>
        </p:nvSpPr>
        <p:spPr>
          <a:xfrm>
            <a:off x="4134050" y="304325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Топологично сортиране</a:t>
            </a:r>
            <a:endParaRPr/>
          </a:p>
        </p:txBody>
      </p:sp>
      <p:sp>
        <p:nvSpPr>
          <p:cNvPr id="332" name="Google Shape;332;p32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3" name="Google Shape;3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113" y="258650"/>
            <a:ext cx="223778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Топологично сортиране</a:t>
            </a:r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Топологично сортиране (подреждане) на ориентиран граф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Линейно подреждане на върховете му, така че за всяко насочено ребро от върха u до връх v, u идва преди v в подреждането.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Пример: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7 → 5 → 3 → 11 → 8 → 2 → 9 → 10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 → 5 → 7 → 8 → 11 → 2 → 9 → 10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5 → 7 → 3 → 8 → 11 → 10 → 9 → 2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0" name="Google Shape;340;p33"/>
          <p:cNvSpPr/>
          <p:nvPr/>
        </p:nvSpPr>
        <p:spPr>
          <a:xfrm>
            <a:off x="5471050" y="2461075"/>
            <a:ext cx="433200" cy="3009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1" name="Google Shape;341;p33"/>
          <p:cNvSpPr/>
          <p:nvPr/>
        </p:nvSpPr>
        <p:spPr>
          <a:xfrm>
            <a:off x="4959500" y="2923425"/>
            <a:ext cx="433200" cy="3009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5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2" name="Google Shape;342;p33"/>
          <p:cNvSpPr/>
          <p:nvPr/>
        </p:nvSpPr>
        <p:spPr>
          <a:xfrm>
            <a:off x="5659900" y="3224325"/>
            <a:ext cx="501600" cy="361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6785750" y="2270850"/>
            <a:ext cx="433200" cy="3009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8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6414050" y="2923425"/>
            <a:ext cx="501600" cy="3009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9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7157450" y="3329300"/>
            <a:ext cx="433200" cy="3009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5524825" y="3809275"/>
            <a:ext cx="433200" cy="3009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6529000" y="3864300"/>
            <a:ext cx="501600" cy="3009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48" name="Google Shape;348;p33"/>
          <p:cNvCxnSpPr>
            <a:stCxn id="340" idx="6"/>
            <a:endCxn id="343" idx="2"/>
          </p:cNvCxnSpPr>
          <p:nvPr/>
        </p:nvCxnSpPr>
        <p:spPr>
          <a:xfrm rot="10800000" flipH="1">
            <a:off x="5904250" y="2421325"/>
            <a:ext cx="881400" cy="1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9" name="Google Shape;349;p33"/>
          <p:cNvCxnSpPr>
            <a:stCxn id="340" idx="4"/>
            <a:endCxn id="342" idx="0"/>
          </p:cNvCxnSpPr>
          <p:nvPr/>
        </p:nvCxnSpPr>
        <p:spPr>
          <a:xfrm>
            <a:off x="5687650" y="2761975"/>
            <a:ext cx="222900" cy="4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" name="Google Shape;350;p33"/>
          <p:cNvCxnSpPr>
            <a:stCxn id="341" idx="5"/>
            <a:endCxn id="342" idx="1"/>
          </p:cNvCxnSpPr>
          <p:nvPr/>
        </p:nvCxnSpPr>
        <p:spPr>
          <a:xfrm>
            <a:off x="5329259" y="3180259"/>
            <a:ext cx="404100" cy="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" name="Google Shape;351;p33"/>
          <p:cNvCxnSpPr>
            <a:stCxn id="342" idx="6"/>
            <a:endCxn id="344" idx="3"/>
          </p:cNvCxnSpPr>
          <p:nvPr/>
        </p:nvCxnSpPr>
        <p:spPr>
          <a:xfrm rot="10800000" flipH="1">
            <a:off x="6161500" y="3180225"/>
            <a:ext cx="326100" cy="22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" name="Google Shape;352;p33"/>
          <p:cNvCxnSpPr>
            <a:stCxn id="343" idx="4"/>
            <a:endCxn id="344" idx="7"/>
          </p:cNvCxnSpPr>
          <p:nvPr/>
        </p:nvCxnSpPr>
        <p:spPr>
          <a:xfrm flipH="1">
            <a:off x="6842150" y="2571750"/>
            <a:ext cx="16020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" name="Google Shape;353;p33"/>
          <p:cNvCxnSpPr>
            <a:stCxn id="345" idx="0"/>
            <a:endCxn id="343" idx="5"/>
          </p:cNvCxnSpPr>
          <p:nvPr/>
        </p:nvCxnSpPr>
        <p:spPr>
          <a:xfrm rot="10800000">
            <a:off x="7155650" y="2527700"/>
            <a:ext cx="218400" cy="8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" name="Google Shape;354;p33"/>
          <p:cNvCxnSpPr>
            <a:stCxn id="345" idx="3"/>
            <a:endCxn id="347" idx="7"/>
          </p:cNvCxnSpPr>
          <p:nvPr/>
        </p:nvCxnSpPr>
        <p:spPr>
          <a:xfrm flipH="1">
            <a:off x="6957191" y="3586134"/>
            <a:ext cx="263700" cy="3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33"/>
          <p:cNvCxnSpPr>
            <a:stCxn id="342" idx="5"/>
            <a:endCxn id="347" idx="1"/>
          </p:cNvCxnSpPr>
          <p:nvPr/>
        </p:nvCxnSpPr>
        <p:spPr>
          <a:xfrm>
            <a:off x="6088042" y="3532628"/>
            <a:ext cx="514500" cy="3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33"/>
          <p:cNvCxnSpPr>
            <a:stCxn id="342" idx="4"/>
            <a:endCxn id="346" idx="0"/>
          </p:cNvCxnSpPr>
          <p:nvPr/>
        </p:nvCxnSpPr>
        <p:spPr>
          <a:xfrm flipH="1">
            <a:off x="5741500" y="3585525"/>
            <a:ext cx="169200" cy="2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Топологично сортиране - правила</a:t>
            </a:r>
            <a:endParaRPr/>
          </a:p>
        </p:txBody>
      </p:sp>
      <p:sp>
        <p:nvSpPr>
          <p:cNvPr id="362" name="Google Shape;36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Топологично сортиране не може да бъде направено при: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неориентиран граф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цикличен граф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Сортирането не е уникално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Съществуват различни сортирания и те дават различни резултати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1. Намираме възел без входящи ребра</a:t>
            </a:r>
            <a:endParaRPr/>
          </a:p>
        </p:txBody>
      </p:sp>
      <p:sp>
        <p:nvSpPr>
          <p:cNvPr id="368" name="Google Shape;368;p35"/>
          <p:cNvSpPr/>
          <p:nvPr/>
        </p:nvSpPr>
        <p:spPr>
          <a:xfrm>
            <a:off x="2638150" y="171745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9" name="Google Shape;369;p35"/>
          <p:cNvSpPr/>
          <p:nvPr/>
        </p:nvSpPr>
        <p:spPr>
          <a:xfrm>
            <a:off x="4187450" y="153342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0" name="Google Shape;370;p35"/>
          <p:cNvSpPr/>
          <p:nvPr/>
        </p:nvSpPr>
        <p:spPr>
          <a:xfrm>
            <a:off x="5510275" y="175992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1" name="Google Shape;371;p35"/>
          <p:cNvSpPr/>
          <p:nvPr/>
        </p:nvSpPr>
        <p:spPr>
          <a:xfrm>
            <a:off x="28651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2" name="Google Shape;372;p35"/>
          <p:cNvSpPr/>
          <p:nvPr/>
        </p:nvSpPr>
        <p:spPr>
          <a:xfrm>
            <a:off x="4085100" y="273535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53477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2566700" y="900638"/>
            <a:ext cx="2213100" cy="496200"/>
          </a:xfrm>
          <a:prstGeom prst="wedgeRectCallout">
            <a:avLst>
              <a:gd name="adj1" fmla="val -29970"/>
              <a:gd name="adj2" fmla="val 9855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Възелът A е единственият възел без входящи ребра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1549250" y="1770550"/>
            <a:ext cx="938400" cy="32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6" name="Google Shape;376;p35"/>
          <p:cNvCxnSpPr>
            <a:stCxn id="368" idx="6"/>
            <a:endCxn id="369" idx="2"/>
          </p:cNvCxnSpPr>
          <p:nvPr/>
        </p:nvCxnSpPr>
        <p:spPr>
          <a:xfrm rot="10800000" flipH="1">
            <a:off x="3125050" y="1750450"/>
            <a:ext cx="1062300" cy="1839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" name="Google Shape;377;p35"/>
          <p:cNvCxnSpPr>
            <a:stCxn id="368" idx="4"/>
            <a:endCxn id="371" idx="0"/>
          </p:cNvCxnSpPr>
          <p:nvPr/>
        </p:nvCxnSpPr>
        <p:spPr>
          <a:xfrm>
            <a:off x="2881600" y="2151250"/>
            <a:ext cx="227100" cy="9390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" name="Google Shape;378;p35"/>
          <p:cNvCxnSpPr>
            <a:stCxn id="369" idx="4"/>
            <a:endCxn id="372" idx="0"/>
          </p:cNvCxnSpPr>
          <p:nvPr/>
        </p:nvCxnSpPr>
        <p:spPr>
          <a:xfrm flipH="1">
            <a:off x="4328600" y="1967225"/>
            <a:ext cx="102300" cy="7680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" name="Google Shape;379;p35"/>
          <p:cNvCxnSpPr>
            <a:stCxn id="369" idx="6"/>
            <a:endCxn id="370" idx="2"/>
          </p:cNvCxnSpPr>
          <p:nvPr/>
        </p:nvCxnSpPr>
        <p:spPr>
          <a:xfrm>
            <a:off x="4674350" y="1750325"/>
            <a:ext cx="835800" cy="2265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35"/>
          <p:cNvCxnSpPr>
            <a:stCxn id="370" idx="3"/>
            <a:endCxn id="372" idx="7"/>
          </p:cNvCxnSpPr>
          <p:nvPr/>
        </p:nvCxnSpPr>
        <p:spPr>
          <a:xfrm flipH="1">
            <a:off x="4500680" y="2130196"/>
            <a:ext cx="1080900" cy="6687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35"/>
          <p:cNvCxnSpPr>
            <a:stCxn id="372" idx="6"/>
            <a:endCxn id="373" idx="1"/>
          </p:cNvCxnSpPr>
          <p:nvPr/>
        </p:nvCxnSpPr>
        <p:spPr>
          <a:xfrm>
            <a:off x="4572000" y="2952250"/>
            <a:ext cx="8472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35"/>
          <p:cNvCxnSpPr>
            <a:stCxn id="371" idx="6"/>
            <a:endCxn id="373" idx="2"/>
          </p:cNvCxnSpPr>
          <p:nvPr/>
        </p:nvCxnSpPr>
        <p:spPr>
          <a:xfrm>
            <a:off x="3352075" y="3307200"/>
            <a:ext cx="19956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35"/>
          <p:cNvCxnSpPr>
            <a:stCxn id="372" idx="2"/>
            <a:endCxn id="371" idx="7"/>
          </p:cNvCxnSpPr>
          <p:nvPr/>
        </p:nvCxnSpPr>
        <p:spPr>
          <a:xfrm flipH="1">
            <a:off x="3280800" y="2952250"/>
            <a:ext cx="8043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4" name="Google Shape;384;p35"/>
          <p:cNvSpPr txBox="1"/>
          <p:nvPr/>
        </p:nvSpPr>
        <p:spPr>
          <a:xfrm>
            <a:off x="2967025" y="4012650"/>
            <a:ext cx="283200" cy="43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3488025" y="4065750"/>
            <a:ext cx="1593600" cy="327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6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55600" algn="just" rtl="0">
              <a:spcBef>
                <a:spcPts val="5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Начини на представяне на графите. Компоненти на свързаност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Упражнения: намиране на компоненти на свързаност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Топологично сортиране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Упражнения: топологично сортиране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Пътища в граф, алгоритъм на Дейкстра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Упражнения: пътища в граф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Други алгоритми върху графи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Упражнения: други алгоритми върху графи</a:t>
            </a:r>
            <a:endParaRPr sz="2000"/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379" y="2401250"/>
            <a:ext cx="2059725" cy="26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2. Премахваме възел А и съответните му ребра</a:t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>
            <a:off x="2638075" y="17174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❌</a:t>
            </a:r>
            <a:endParaRPr sz="12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2" name="Google Shape;392;p36"/>
          <p:cNvSpPr/>
          <p:nvPr/>
        </p:nvSpPr>
        <p:spPr>
          <a:xfrm>
            <a:off x="4187450" y="153342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3" name="Google Shape;393;p36"/>
          <p:cNvSpPr/>
          <p:nvPr/>
        </p:nvSpPr>
        <p:spPr>
          <a:xfrm>
            <a:off x="5510275" y="175992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4" name="Google Shape;394;p36"/>
          <p:cNvSpPr/>
          <p:nvPr/>
        </p:nvSpPr>
        <p:spPr>
          <a:xfrm>
            <a:off x="28651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4085100" y="273535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6" name="Google Shape;396;p36"/>
          <p:cNvSpPr/>
          <p:nvPr/>
        </p:nvSpPr>
        <p:spPr>
          <a:xfrm>
            <a:off x="53477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97" name="Google Shape;397;p36"/>
          <p:cNvCxnSpPr>
            <a:stCxn id="391" idx="6"/>
            <a:endCxn id="392" idx="2"/>
          </p:cNvCxnSpPr>
          <p:nvPr/>
        </p:nvCxnSpPr>
        <p:spPr>
          <a:xfrm rot="10800000" flipH="1">
            <a:off x="3124975" y="1750400"/>
            <a:ext cx="1062600" cy="1839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" name="Google Shape;398;p36"/>
          <p:cNvCxnSpPr>
            <a:stCxn id="391" idx="4"/>
            <a:endCxn id="394" idx="0"/>
          </p:cNvCxnSpPr>
          <p:nvPr/>
        </p:nvCxnSpPr>
        <p:spPr>
          <a:xfrm>
            <a:off x="2881525" y="2151200"/>
            <a:ext cx="227100" cy="9390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" name="Google Shape;399;p36"/>
          <p:cNvCxnSpPr>
            <a:stCxn id="392" idx="4"/>
            <a:endCxn id="395" idx="0"/>
          </p:cNvCxnSpPr>
          <p:nvPr/>
        </p:nvCxnSpPr>
        <p:spPr>
          <a:xfrm flipH="1">
            <a:off x="4328600" y="1967225"/>
            <a:ext cx="102300" cy="7680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" name="Google Shape;400;p36"/>
          <p:cNvCxnSpPr>
            <a:stCxn id="392" idx="6"/>
            <a:endCxn id="393" idx="2"/>
          </p:cNvCxnSpPr>
          <p:nvPr/>
        </p:nvCxnSpPr>
        <p:spPr>
          <a:xfrm>
            <a:off x="4674350" y="1750325"/>
            <a:ext cx="835800" cy="2265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1" name="Google Shape;401;p36"/>
          <p:cNvCxnSpPr>
            <a:stCxn id="393" idx="3"/>
            <a:endCxn id="395" idx="7"/>
          </p:cNvCxnSpPr>
          <p:nvPr/>
        </p:nvCxnSpPr>
        <p:spPr>
          <a:xfrm flipH="1">
            <a:off x="4500680" y="2130196"/>
            <a:ext cx="1080900" cy="6687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" name="Google Shape;402;p36"/>
          <p:cNvCxnSpPr>
            <a:stCxn id="395" idx="6"/>
            <a:endCxn id="396" idx="1"/>
          </p:cNvCxnSpPr>
          <p:nvPr/>
        </p:nvCxnSpPr>
        <p:spPr>
          <a:xfrm>
            <a:off x="4572000" y="2952250"/>
            <a:ext cx="8472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" name="Google Shape;403;p36"/>
          <p:cNvCxnSpPr>
            <a:stCxn id="394" idx="6"/>
            <a:endCxn id="396" idx="2"/>
          </p:cNvCxnSpPr>
          <p:nvPr/>
        </p:nvCxnSpPr>
        <p:spPr>
          <a:xfrm>
            <a:off x="3352075" y="3307200"/>
            <a:ext cx="19956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" name="Google Shape;404;p36"/>
          <p:cNvCxnSpPr>
            <a:stCxn id="395" idx="2"/>
            <a:endCxn id="394" idx="7"/>
          </p:cNvCxnSpPr>
          <p:nvPr/>
        </p:nvCxnSpPr>
        <p:spPr>
          <a:xfrm flipH="1">
            <a:off x="3280800" y="2952250"/>
            <a:ext cx="8043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5" name="Google Shape;405;p36"/>
          <p:cNvSpPr txBox="1"/>
          <p:nvPr/>
        </p:nvSpPr>
        <p:spPr>
          <a:xfrm>
            <a:off x="2967025" y="4012650"/>
            <a:ext cx="283200" cy="43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6" name="Google Shape;406;p36"/>
          <p:cNvSpPr/>
          <p:nvPr/>
        </p:nvSpPr>
        <p:spPr>
          <a:xfrm>
            <a:off x="3488025" y="4065750"/>
            <a:ext cx="1593600" cy="327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7" name="Google Shape;407;p36"/>
          <p:cNvSpPr/>
          <p:nvPr/>
        </p:nvSpPr>
        <p:spPr>
          <a:xfrm>
            <a:off x="1751575" y="2036150"/>
            <a:ext cx="886500" cy="24102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3. Намираме възел без входящи ребра</a:t>
            </a:r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4187450" y="153342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5510275" y="175992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5" name="Google Shape;415;p37"/>
          <p:cNvSpPr/>
          <p:nvPr/>
        </p:nvSpPr>
        <p:spPr>
          <a:xfrm>
            <a:off x="28651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4085100" y="273535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53477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8" name="Google Shape;418;p37"/>
          <p:cNvSpPr/>
          <p:nvPr/>
        </p:nvSpPr>
        <p:spPr>
          <a:xfrm>
            <a:off x="4328600" y="803263"/>
            <a:ext cx="2213100" cy="496200"/>
          </a:xfrm>
          <a:prstGeom prst="wedgeRectCallout">
            <a:avLst>
              <a:gd name="adj1" fmla="val -29970"/>
              <a:gd name="adj2" fmla="val 9855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Възелът В е единственият възел без входящи ребра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3146700" y="1635550"/>
            <a:ext cx="938400" cy="32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0" name="Google Shape;420;p37"/>
          <p:cNvCxnSpPr>
            <a:stCxn id="413" idx="4"/>
            <a:endCxn id="416" idx="0"/>
          </p:cNvCxnSpPr>
          <p:nvPr/>
        </p:nvCxnSpPr>
        <p:spPr>
          <a:xfrm flipH="1">
            <a:off x="4328600" y="1967225"/>
            <a:ext cx="102300" cy="7680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421;p37"/>
          <p:cNvCxnSpPr>
            <a:stCxn id="413" idx="6"/>
            <a:endCxn id="414" idx="2"/>
          </p:cNvCxnSpPr>
          <p:nvPr/>
        </p:nvCxnSpPr>
        <p:spPr>
          <a:xfrm>
            <a:off x="4674350" y="1750325"/>
            <a:ext cx="835800" cy="2265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2" name="Google Shape;422;p37"/>
          <p:cNvCxnSpPr>
            <a:stCxn id="414" idx="3"/>
            <a:endCxn id="416" idx="7"/>
          </p:cNvCxnSpPr>
          <p:nvPr/>
        </p:nvCxnSpPr>
        <p:spPr>
          <a:xfrm flipH="1">
            <a:off x="4500680" y="2130196"/>
            <a:ext cx="1080900" cy="6687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37"/>
          <p:cNvCxnSpPr>
            <a:stCxn id="416" idx="6"/>
            <a:endCxn id="417" idx="1"/>
          </p:cNvCxnSpPr>
          <p:nvPr/>
        </p:nvCxnSpPr>
        <p:spPr>
          <a:xfrm>
            <a:off x="4572000" y="2952250"/>
            <a:ext cx="8472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" name="Google Shape;424;p37"/>
          <p:cNvCxnSpPr>
            <a:stCxn id="415" idx="6"/>
            <a:endCxn id="417" idx="2"/>
          </p:cNvCxnSpPr>
          <p:nvPr/>
        </p:nvCxnSpPr>
        <p:spPr>
          <a:xfrm>
            <a:off x="3352075" y="3307200"/>
            <a:ext cx="19956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37"/>
          <p:cNvCxnSpPr>
            <a:stCxn id="416" idx="2"/>
            <a:endCxn id="415" idx="7"/>
          </p:cNvCxnSpPr>
          <p:nvPr/>
        </p:nvCxnSpPr>
        <p:spPr>
          <a:xfrm flipH="1">
            <a:off x="3280800" y="2952250"/>
            <a:ext cx="8043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6" name="Google Shape;426;p37"/>
          <p:cNvSpPr txBox="1"/>
          <p:nvPr/>
        </p:nvSpPr>
        <p:spPr>
          <a:xfrm>
            <a:off x="2967025" y="4012650"/>
            <a:ext cx="283200" cy="43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7" name="Google Shape;427;p37"/>
          <p:cNvSpPr/>
          <p:nvPr/>
        </p:nvSpPr>
        <p:spPr>
          <a:xfrm>
            <a:off x="3488025" y="4065750"/>
            <a:ext cx="1593600" cy="327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4. Премахваме възел В и съответните му ребра</a:t>
            </a:r>
            <a:endParaRPr/>
          </a:p>
        </p:txBody>
      </p:sp>
      <p:sp>
        <p:nvSpPr>
          <p:cNvPr id="433" name="Google Shape;433;p38"/>
          <p:cNvSpPr/>
          <p:nvPr/>
        </p:nvSpPr>
        <p:spPr>
          <a:xfrm>
            <a:off x="4187450" y="153342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❌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4" name="Google Shape;434;p38"/>
          <p:cNvSpPr/>
          <p:nvPr/>
        </p:nvSpPr>
        <p:spPr>
          <a:xfrm>
            <a:off x="5510275" y="175992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5" name="Google Shape;435;p38"/>
          <p:cNvSpPr/>
          <p:nvPr/>
        </p:nvSpPr>
        <p:spPr>
          <a:xfrm>
            <a:off x="28651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6" name="Google Shape;436;p38"/>
          <p:cNvSpPr/>
          <p:nvPr/>
        </p:nvSpPr>
        <p:spPr>
          <a:xfrm>
            <a:off x="4085100" y="273535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7" name="Google Shape;437;p38"/>
          <p:cNvSpPr/>
          <p:nvPr/>
        </p:nvSpPr>
        <p:spPr>
          <a:xfrm>
            <a:off x="53477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38" name="Google Shape;438;p38"/>
          <p:cNvCxnSpPr>
            <a:stCxn id="433" idx="4"/>
            <a:endCxn id="436" idx="0"/>
          </p:cNvCxnSpPr>
          <p:nvPr/>
        </p:nvCxnSpPr>
        <p:spPr>
          <a:xfrm flipH="1">
            <a:off x="4328600" y="1967225"/>
            <a:ext cx="102300" cy="7680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" name="Google Shape;439;p38"/>
          <p:cNvCxnSpPr>
            <a:stCxn id="433" idx="6"/>
            <a:endCxn id="434" idx="2"/>
          </p:cNvCxnSpPr>
          <p:nvPr/>
        </p:nvCxnSpPr>
        <p:spPr>
          <a:xfrm>
            <a:off x="4674350" y="1750325"/>
            <a:ext cx="835800" cy="2265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440;p38"/>
          <p:cNvCxnSpPr>
            <a:stCxn id="434" idx="3"/>
            <a:endCxn id="436" idx="7"/>
          </p:cNvCxnSpPr>
          <p:nvPr/>
        </p:nvCxnSpPr>
        <p:spPr>
          <a:xfrm flipH="1">
            <a:off x="4500680" y="2130196"/>
            <a:ext cx="1080900" cy="6687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" name="Google Shape;441;p38"/>
          <p:cNvCxnSpPr>
            <a:stCxn id="436" idx="6"/>
            <a:endCxn id="437" idx="1"/>
          </p:cNvCxnSpPr>
          <p:nvPr/>
        </p:nvCxnSpPr>
        <p:spPr>
          <a:xfrm>
            <a:off x="4572000" y="2952250"/>
            <a:ext cx="8472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" name="Google Shape;442;p38"/>
          <p:cNvCxnSpPr>
            <a:stCxn id="435" idx="6"/>
            <a:endCxn id="437" idx="2"/>
          </p:cNvCxnSpPr>
          <p:nvPr/>
        </p:nvCxnSpPr>
        <p:spPr>
          <a:xfrm>
            <a:off x="3352075" y="3307200"/>
            <a:ext cx="19956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" name="Google Shape;443;p38"/>
          <p:cNvCxnSpPr>
            <a:stCxn id="436" idx="2"/>
            <a:endCxn id="435" idx="7"/>
          </p:cNvCxnSpPr>
          <p:nvPr/>
        </p:nvCxnSpPr>
        <p:spPr>
          <a:xfrm flipH="1">
            <a:off x="3280800" y="2952250"/>
            <a:ext cx="8043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4" name="Google Shape;444;p38"/>
          <p:cNvSpPr txBox="1"/>
          <p:nvPr/>
        </p:nvSpPr>
        <p:spPr>
          <a:xfrm>
            <a:off x="2967025" y="4012650"/>
            <a:ext cx="283200" cy="43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5" name="Google Shape;445;p38"/>
          <p:cNvSpPr/>
          <p:nvPr/>
        </p:nvSpPr>
        <p:spPr>
          <a:xfrm>
            <a:off x="3488025" y="4065750"/>
            <a:ext cx="1593600" cy="327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А, В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6" name="Google Shape;446;p38"/>
          <p:cNvSpPr/>
          <p:nvPr/>
        </p:nvSpPr>
        <p:spPr>
          <a:xfrm>
            <a:off x="1496125" y="1487275"/>
            <a:ext cx="1368900" cy="30876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5. Намираме възел без входящи ребра</a:t>
            </a:r>
            <a:endParaRPr/>
          </a:p>
        </p:txBody>
      </p:sp>
      <p:sp>
        <p:nvSpPr>
          <p:cNvPr id="452" name="Google Shape;452;p39"/>
          <p:cNvSpPr/>
          <p:nvPr/>
        </p:nvSpPr>
        <p:spPr>
          <a:xfrm>
            <a:off x="5510275" y="175992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3" name="Google Shape;453;p39"/>
          <p:cNvSpPr/>
          <p:nvPr/>
        </p:nvSpPr>
        <p:spPr>
          <a:xfrm>
            <a:off x="28651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4" name="Google Shape;454;p39"/>
          <p:cNvSpPr/>
          <p:nvPr/>
        </p:nvSpPr>
        <p:spPr>
          <a:xfrm>
            <a:off x="4085100" y="273535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5" name="Google Shape;455;p39"/>
          <p:cNvSpPr/>
          <p:nvPr/>
        </p:nvSpPr>
        <p:spPr>
          <a:xfrm>
            <a:off x="53477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6" name="Google Shape;456;p39"/>
          <p:cNvSpPr/>
          <p:nvPr/>
        </p:nvSpPr>
        <p:spPr>
          <a:xfrm>
            <a:off x="5629975" y="980313"/>
            <a:ext cx="2213100" cy="496200"/>
          </a:xfrm>
          <a:prstGeom prst="wedgeRectCallout">
            <a:avLst>
              <a:gd name="adj1" fmla="val -29970"/>
              <a:gd name="adj2" fmla="val 9855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Възелът Е е единственият възел без входящи ребра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7" name="Google Shape;457;p39"/>
          <p:cNvSpPr/>
          <p:nvPr/>
        </p:nvSpPr>
        <p:spPr>
          <a:xfrm>
            <a:off x="4409375" y="1813025"/>
            <a:ext cx="938400" cy="32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8" name="Google Shape;458;p39"/>
          <p:cNvCxnSpPr>
            <a:stCxn id="452" idx="3"/>
            <a:endCxn id="454" idx="7"/>
          </p:cNvCxnSpPr>
          <p:nvPr/>
        </p:nvCxnSpPr>
        <p:spPr>
          <a:xfrm flipH="1">
            <a:off x="4500680" y="2130196"/>
            <a:ext cx="1080900" cy="6687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" name="Google Shape;459;p39"/>
          <p:cNvCxnSpPr>
            <a:stCxn id="454" idx="6"/>
            <a:endCxn id="455" idx="1"/>
          </p:cNvCxnSpPr>
          <p:nvPr/>
        </p:nvCxnSpPr>
        <p:spPr>
          <a:xfrm>
            <a:off x="4572000" y="2952250"/>
            <a:ext cx="8472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" name="Google Shape;460;p39"/>
          <p:cNvCxnSpPr>
            <a:stCxn id="453" idx="6"/>
            <a:endCxn id="455" idx="2"/>
          </p:cNvCxnSpPr>
          <p:nvPr/>
        </p:nvCxnSpPr>
        <p:spPr>
          <a:xfrm>
            <a:off x="3352075" y="3307200"/>
            <a:ext cx="19956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p39"/>
          <p:cNvCxnSpPr>
            <a:stCxn id="454" idx="2"/>
            <a:endCxn id="453" idx="7"/>
          </p:cNvCxnSpPr>
          <p:nvPr/>
        </p:nvCxnSpPr>
        <p:spPr>
          <a:xfrm flipH="1">
            <a:off x="3280800" y="2952250"/>
            <a:ext cx="8043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2" name="Google Shape;462;p39"/>
          <p:cNvSpPr txBox="1"/>
          <p:nvPr/>
        </p:nvSpPr>
        <p:spPr>
          <a:xfrm>
            <a:off x="2967025" y="4012650"/>
            <a:ext cx="283200" cy="43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3488025" y="4065750"/>
            <a:ext cx="1593600" cy="327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А, В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6. Премахваме възел Е и съответните му ребра</a:t>
            </a:r>
            <a:endParaRPr/>
          </a:p>
        </p:txBody>
      </p:sp>
      <p:sp>
        <p:nvSpPr>
          <p:cNvPr id="469" name="Google Shape;469;p40"/>
          <p:cNvSpPr/>
          <p:nvPr/>
        </p:nvSpPr>
        <p:spPr>
          <a:xfrm>
            <a:off x="5510275" y="175992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❌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28651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1" name="Google Shape;471;p40"/>
          <p:cNvSpPr/>
          <p:nvPr/>
        </p:nvSpPr>
        <p:spPr>
          <a:xfrm>
            <a:off x="4085100" y="273535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2" name="Google Shape;472;p40"/>
          <p:cNvSpPr/>
          <p:nvPr/>
        </p:nvSpPr>
        <p:spPr>
          <a:xfrm>
            <a:off x="53477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73" name="Google Shape;473;p40"/>
          <p:cNvCxnSpPr>
            <a:stCxn id="469" idx="3"/>
            <a:endCxn id="471" idx="7"/>
          </p:cNvCxnSpPr>
          <p:nvPr/>
        </p:nvCxnSpPr>
        <p:spPr>
          <a:xfrm flipH="1">
            <a:off x="4500680" y="2130196"/>
            <a:ext cx="1080900" cy="6687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" name="Google Shape;474;p40"/>
          <p:cNvCxnSpPr>
            <a:stCxn id="471" idx="6"/>
            <a:endCxn id="472" idx="1"/>
          </p:cNvCxnSpPr>
          <p:nvPr/>
        </p:nvCxnSpPr>
        <p:spPr>
          <a:xfrm>
            <a:off x="4572000" y="2952250"/>
            <a:ext cx="8472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" name="Google Shape;475;p40"/>
          <p:cNvCxnSpPr>
            <a:stCxn id="470" idx="6"/>
            <a:endCxn id="472" idx="2"/>
          </p:cNvCxnSpPr>
          <p:nvPr/>
        </p:nvCxnSpPr>
        <p:spPr>
          <a:xfrm>
            <a:off x="3352075" y="3307200"/>
            <a:ext cx="19956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" name="Google Shape;476;p40"/>
          <p:cNvCxnSpPr>
            <a:stCxn id="471" idx="2"/>
            <a:endCxn id="470" idx="7"/>
          </p:cNvCxnSpPr>
          <p:nvPr/>
        </p:nvCxnSpPr>
        <p:spPr>
          <a:xfrm flipH="1">
            <a:off x="3280800" y="2952250"/>
            <a:ext cx="8043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7" name="Google Shape;477;p40"/>
          <p:cNvSpPr txBox="1"/>
          <p:nvPr/>
        </p:nvSpPr>
        <p:spPr>
          <a:xfrm>
            <a:off x="2967025" y="4012650"/>
            <a:ext cx="283200" cy="43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0"/>
          <p:cNvSpPr/>
          <p:nvPr/>
        </p:nvSpPr>
        <p:spPr>
          <a:xfrm>
            <a:off x="3488025" y="4065750"/>
            <a:ext cx="1593600" cy="327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А, В, Е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0"/>
          <p:cNvSpPr/>
          <p:nvPr/>
        </p:nvSpPr>
        <p:spPr>
          <a:xfrm>
            <a:off x="1496125" y="1487275"/>
            <a:ext cx="1368900" cy="30876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1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7. Намираме възел без входящи ребра</a:t>
            </a:r>
            <a:endParaRPr/>
          </a:p>
        </p:txBody>
      </p:sp>
      <p:sp>
        <p:nvSpPr>
          <p:cNvPr id="485" name="Google Shape;485;p41"/>
          <p:cNvSpPr/>
          <p:nvPr/>
        </p:nvSpPr>
        <p:spPr>
          <a:xfrm>
            <a:off x="28651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1"/>
          <p:cNvSpPr/>
          <p:nvPr/>
        </p:nvSpPr>
        <p:spPr>
          <a:xfrm>
            <a:off x="4085100" y="273535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1"/>
          <p:cNvSpPr/>
          <p:nvPr/>
        </p:nvSpPr>
        <p:spPr>
          <a:xfrm>
            <a:off x="53477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1"/>
          <p:cNvSpPr/>
          <p:nvPr/>
        </p:nvSpPr>
        <p:spPr>
          <a:xfrm>
            <a:off x="3960625" y="1883313"/>
            <a:ext cx="2213100" cy="496200"/>
          </a:xfrm>
          <a:prstGeom prst="wedgeRectCallout">
            <a:avLst>
              <a:gd name="adj1" fmla="val -29970"/>
              <a:gd name="adj2" fmla="val 9855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Възелът D е единственият възел без входящи ребра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9" name="Google Shape;489;p41"/>
          <p:cNvSpPr/>
          <p:nvPr/>
        </p:nvSpPr>
        <p:spPr>
          <a:xfrm rot="1093237">
            <a:off x="2994652" y="2444594"/>
            <a:ext cx="938349" cy="3274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0" name="Google Shape;490;p41"/>
          <p:cNvCxnSpPr>
            <a:stCxn id="486" idx="6"/>
            <a:endCxn id="487" idx="1"/>
          </p:cNvCxnSpPr>
          <p:nvPr/>
        </p:nvCxnSpPr>
        <p:spPr>
          <a:xfrm>
            <a:off x="4572000" y="2952250"/>
            <a:ext cx="8472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Google Shape;491;p41"/>
          <p:cNvCxnSpPr>
            <a:stCxn id="485" idx="6"/>
            <a:endCxn id="487" idx="2"/>
          </p:cNvCxnSpPr>
          <p:nvPr/>
        </p:nvCxnSpPr>
        <p:spPr>
          <a:xfrm>
            <a:off x="3352075" y="3307200"/>
            <a:ext cx="19956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" name="Google Shape;492;p41"/>
          <p:cNvCxnSpPr>
            <a:stCxn id="486" idx="2"/>
            <a:endCxn id="485" idx="7"/>
          </p:cNvCxnSpPr>
          <p:nvPr/>
        </p:nvCxnSpPr>
        <p:spPr>
          <a:xfrm flipH="1">
            <a:off x="3280800" y="2952250"/>
            <a:ext cx="804300" cy="2016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3" name="Google Shape;493;p41"/>
          <p:cNvSpPr txBox="1"/>
          <p:nvPr/>
        </p:nvSpPr>
        <p:spPr>
          <a:xfrm>
            <a:off x="2967025" y="4012650"/>
            <a:ext cx="283200" cy="43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4" name="Google Shape;494;p41"/>
          <p:cNvSpPr/>
          <p:nvPr/>
        </p:nvSpPr>
        <p:spPr>
          <a:xfrm>
            <a:off x="3488025" y="4065750"/>
            <a:ext cx="1593600" cy="327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А, В, 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2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8. Премахваме възел Е и съответните му ребра</a:t>
            </a:r>
            <a:endParaRPr/>
          </a:p>
        </p:txBody>
      </p:sp>
      <p:sp>
        <p:nvSpPr>
          <p:cNvPr id="500" name="Google Shape;500;p42"/>
          <p:cNvSpPr/>
          <p:nvPr/>
        </p:nvSpPr>
        <p:spPr>
          <a:xfrm>
            <a:off x="28651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4041375" y="26565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❌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2" name="Google Shape;502;p42"/>
          <p:cNvSpPr/>
          <p:nvPr/>
        </p:nvSpPr>
        <p:spPr>
          <a:xfrm>
            <a:off x="53477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03" name="Google Shape;503;p42"/>
          <p:cNvCxnSpPr>
            <a:stCxn id="501" idx="6"/>
            <a:endCxn id="502" idx="1"/>
          </p:cNvCxnSpPr>
          <p:nvPr/>
        </p:nvCxnSpPr>
        <p:spPr>
          <a:xfrm>
            <a:off x="4528275" y="2873400"/>
            <a:ext cx="890700" cy="2805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" name="Google Shape;504;p42"/>
          <p:cNvCxnSpPr>
            <a:stCxn id="500" idx="6"/>
            <a:endCxn id="502" idx="2"/>
          </p:cNvCxnSpPr>
          <p:nvPr/>
        </p:nvCxnSpPr>
        <p:spPr>
          <a:xfrm>
            <a:off x="3352075" y="3307200"/>
            <a:ext cx="19956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" name="Google Shape;505;p42"/>
          <p:cNvCxnSpPr>
            <a:stCxn id="501" idx="2"/>
            <a:endCxn id="500" idx="7"/>
          </p:cNvCxnSpPr>
          <p:nvPr/>
        </p:nvCxnSpPr>
        <p:spPr>
          <a:xfrm flipH="1">
            <a:off x="3280875" y="2873400"/>
            <a:ext cx="760500" cy="2805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6" name="Google Shape;506;p42"/>
          <p:cNvSpPr txBox="1"/>
          <p:nvPr/>
        </p:nvSpPr>
        <p:spPr>
          <a:xfrm>
            <a:off x="2967025" y="4012650"/>
            <a:ext cx="283200" cy="43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7" name="Google Shape;507;p42"/>
          <p:cNvSpPr/>
          <p:nvPr/>
        </p:nvSpPr>
        <p:spPr>
          <a:xfrm>
            <a:off x="3488025" y="4065750"/>
            <a:ext cx="1593600" cy="327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А, В, Е, D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8" name="Google Shape;508;p42"/>
          <p:cNvSpPr/>
          <p:nvPr/>
        </p:nvSpPr>
        <p:spPr>
          <a:xfrm>
            <a:off x="1496125" y="2656500"/>
            <a:ext cx="1368900" cy="19185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9. Намираме възел без входящи ребра</a:t>
            </a:r>
            <a:endParaRPr/>
          </a:p>
        </p:txBody>
      </p:sp>
      <p:sp>
        <p:nvSpPr>
          <p:cNvPr id="514" name="Google Shape;514;p43"/>
          <p:cNvSpPr/>
          <p:nvPr/>
        </p:nvSpPr>
        <p:spPr>
          <a:xfrm>
            <a:off x="28651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5" name="Google Shape;515;p43"/>
          <p:cNvSpPr/>
          <p:nvPr/>
        </p:nvSpPr>
        <p:spPr>
          <a:xfrm>
            <a:off x="53477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6" name="Google Shape;516;p43"/>
          <p:cNvSpPr/>
          <p:nvPr/>
        </p:nvSpPr>
        <p:spPr>
          <a:xfrm>
            <a:off x="2676975" y="2216438"/>
            <a:ext cx="2213100" cy="496200"/>
          </a:xfrm>
          <a:prstGeom prst="wedgeRectCallout">
            <a:avLst>
              <a:gd name="adj1" fmla="val -29970"/>
              <a:gd name="adj2" fmla="val 9855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Възелът C е единственият възел без входящи ребра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1826060" y="3143406"/>
            <a:ext cx="938400" cy="32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8" name="Google Shape;518;p43"/>
          <p:cNvCxnSpPr>
            <a:stCxn id="514" idx="6"/>
            <a:endCxn id="515" idx="2"/>
          </p:cNvCxnSpPr>
          <p:nvPr/>
        </p:nvCxnSpPr>
        <p:spPr>
          <a:xfrm>
            <a:off x="3352075" y="3307200"/>
            <a:ext cx="19956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9" name="Google Shape;519;p43"/>
          <p:cNvSpPr txBox="1"/>
          <p:nvPr/>
        </p:nvSpPr>
        <p:spPr>
          <a:xfrm>
            <a:off x="2967025" y="4012650"/>
            <a:ext cx="283200" cy="43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0" name="Google Shape;520;p43"/>
          <p:cNvSpPr/>
          <p:nvPr/>
        </p:nvSpPr>
        <p:spPr>
          <a:xfrm>
            <a:off x="3488025" y="4065750"/>
            <a:ext cx="1593600" cy="327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А, В, E, D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4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10. Премахваме възел C и съответните му ребра</a:t>
            </a:r>
            <a:endParaRPr/>
          </a:p>
        </p:txBody>
      </p:sp>
      <p:sp>
        <p:nvSpPr>
          <p:cNvPr id="526" name="Google Shape;526;p44"/>
          <p:cNvSpPr/>
          <p:nvPr/>
        </p:nvSpPr>
        <p:spPr>
          <a:xfrm>
            <a:off x="28651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❌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7" name="Google Shape;527;p44"/>
          <p:cNvSpPr/>
          <p:nvPr/>
        </p:nvSpPr>
        <p:spPr>
          <a:xfrm>
            <a:off x="53477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28" name="Google Shape;528;p44"/>
          <p:cNvCxnSpPr>
            <a:stCxn id="526" idx="6"/>
            <a:endCxn id="527" idx="2"/>
          </p:cNvCxnSpPr>
          <p:nvPr/>
        </p:nvCxnSpPr>
        <p:spPr>
          <a:xfrm>
            <a:off x="3352075" y="3307200"/>
            <a:ext cx="19956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9" name="Google Shape;529;p44"/>
          <p:cNvSpPr txBox="1"/>
          <p:nvPr/>
        </p:nvSpPr>
        <p:spPr>
          <a:xfrm>
            <a:off x="2967025" y="4012650"/>
            <a:ext cx="283200" cy="43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0" name="Google Shape;530;p44"/>
          <p:cNvSpPr/>
          <p:nvPr/>
        </p:nvSpPr>
        <p:spPr>
          <a:xfrm>
            <a:off x="3488025" y="4065750"/>
            <a:ext cx="1593600" cy="327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А, В, Е, D, C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1" name="Google Shape;531;p44"/>
          <p:cNvSpPr/>
          <p:nvPr/>
        </p:nvSpPr>
        <p:spPr>
          <a:xfrm>
            <a:off x="1496125" y="3133900"/>
            <a:ext cx="1159800" cy="14412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5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11. Намираме възел без входящи ребра</a:t>
            </a:r>
            <a:endParaRPr/>
          </a:p>
        </p:txBody>
      </p:sp>
      <p:sp>
        <p:nvSpPr>
          <p:cNvPr id="537" name="Google Shape;537;p45"/>
          <p:cNvSpPr/>
          <p:nvPr/>
        </p:nvSpPr>
        <p:spPr>
          <a:xfrm>
            <a:off x="53477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8" name="Google Shape;538;p45"/>
          <p:cNvSpPr/>
          <p:nvPr/>
        </p:nvSpPr>
        <p:spPr>
          <a:xfrm>
            <a:off x="5235450" y="2269563"/>
            <a:ext cx="2213100" cy="496200"/>
          </a:xfrm>
          <a:prstGeom prst="wedgeRectCallout">
            <a:avLst>
              <a:gd name="adj1" fmla="val -29970"/>
              <a:gd name="adj2" fmla="val 9855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Възелът F е единственият възел без входящи ребра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9" name="Google Shape;539;p45"/>
          <p:cNvSpPr/>
          <p:nvPr/>
        </p:nvSpPr>
        <p:spPr>
          <a:xfrm>
            <a:off x="4297060" y="3143406"/>
            <a:ext cx="938400" cy="32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5"/>
          <p:cNvSpPr txBox="1"/>
          <p:nvPr/>
        </p:nvSpPr>
        <p:spPr>
          <a:xfrm>
            <a:off x="2967025" y="4012650"/>
            <a:ext cx="283200" cy="43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1" name="Google Shape;541;p45"/>
          <p:cNvSpPr/>
          <p:nvPr/>
        </p:nvSpPr>
        <p:spPr>
          <a:xfrm>
            <a:off x="3488025" y="4065750"/>
            <a:ext cx="1593600" cy="327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А, В, E, D, C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Определения и терминология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800" y="1374100"/>
            <a:ext cx="47625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6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Стъпка 12. Премахваме възел F и съответните му ребра</a:t>
            </a:r>
            <a:endParaRPr/>
          </a:p>
        </p:txBody>
      </p:sp>
      <p:sp>
        <p:nvSpPr>
          <p:cNvPr id="547" name="Google Shape;547;p46"/>
          <p:cNvSpPr/>
          <p:nvPr/>
        </p:nvSpPr>
        <p:spPr>
          <a:xfrm>
            <a:off x="5347775" y="309030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❌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8" name="Google Shape;548;p46"/>
          <p:cNvSpPr txBox="1"/>
          <p:nvPr/>
        </p:nvSpPr>
        <p:spPr>
          <a:xfrm>
            <a:off x="2967025" y="4012650"/>
            <a:ext cx="283200" cy="43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6B26B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 sz="1800">
              <a:solidFill>
                <a:srgbClr val="F6B26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9" name="Google Shape;549;p46"/>
          <p:cNvSpPr/>
          <p:nvPr/>
        </p:nvSpPr>
        <p:spPr>
          <a:xfrm>
            <a:off x="3488025" y="4065750"/>
            <a:ext cx="1593600" cy="3276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А, В, Е, D, C, F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0" name="Google Shape;550;p46"/>
          <p:cNvSpPr/>
          <p:nvPr/>
        </p:nvSpPr>
        <p:spPr>
          <a:xfrm>
            <a:off x="1496125" y="3133900"/>
            <a:ext cx="1159800" cy="14412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7"/>
          <p:cNvSpPr txBox="1">
            <a:spLocks noGrp="1"/>
          </p:cNvSpPr>
          <p:nvPr>
            <p:ph type="title"/>
          </p:nvPr>
        </p:nvSpPr>
        <p:spPr>
          <a:xfrm>
            <a:off x="141650" y="30250"/>
            <a:ext cx="8578500" cy="8331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Резултат от топологичното сортиране</a:t>
            </a:r>
            <a:endParaRPr/>
          </a:p>
        </p:txBody>
      </p:sp>
      <p:sp>
        <p:nvSpPr>
          <p:cNvPr id="556" name="Google Shape;556;p47"/>
          <p:cNvSpPr/>
          <p:nvPr/>
        </p:nvSpPr>
        <p:spPr>
          <a:xfrm>
            <a:off x="1434175" y="208927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7" name="Google Shape;557;p47"/>
          <p:cNvSpPr/>
          <p:nvPr/>
        </p:nvSpPr>
        <p:spPr>
          <a:xfrm>
            <a:off x="2664775" y="208927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8" name="Google Shape;558;p47"/>
          <p:cNvSpPr/>
          <p:nvPr/>
        </p:nvSpPr>
        <p:spPr>
          <a:xfrm>
            <a:off x="3895375" y="2089275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9" name="Google Shape;559;p47"/>
          <p:cNvSpPr/>
          <p:nvPr/>
        </p:nvSpPr>
        <p:spPr>
          <a:xfrm>
            <a:off x="5969225" y="211485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0" name="Google Shape;560;p47"/>
          <p:cNvSpPr/>
          <p:nvPr/>
        </p:nvSpPr>
        <p:spPr>
          <a:xfrm>
            <a:off x="4932300" y="211485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1" name="Google Shape;561;p47"/>
          <p:cNvSpPr/>
          <p:nvPr/>
        </p:nvSpPr>
        <p:spPr>
          <a:xfrm>
            <a:off x="6879325" y="2114850"/>
            <a:ext cx="486900" cy="4338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F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62" name="Google Shape;562;p47"/>
          <p:cNvCxnSpPr>
            <a:stCxn id="556" idx="6"/>
            <a:endCxn id="557" idx="2"/>
          </p:cNvCxnSpPr>
          <p:nvPr/>
        </p:nvCxnSpPr>
        <p:spPr>
          <a:xfrm>
            <a:off x="1921075" y="2306175"/>
            <a:ext cx="7437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3" name="Google Shape;563;p47"/>
          <p:cNvCxnSpPr>
            <a:stCxn id="557" idx="6"/>
            <a:endCxn id="558" idx="2"/>
          </p:cNvCxnSpPr>
          <p:nvPr/>
        </p:nvCxnSpPr>
        <p:spPr>
          <a:xfrm>
            <a:off x="3151675" y="2306175"/>
            <a:ext cx="7437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4" name="Google Shape;564;p47"/>
          <p:cNvCxnSpPr>
            <a:endCxn id="560" idx="2"/>
          </p:cNvCxnSpPr>
          <p:nvPr/>
        </p:nvCxnSpPr>
        <p:spPr>
          <a:xfrm>
            <a:off x="4382400" y="2331750"/>
            <a:ext cx="5499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5" name="Google Shape;565;p47"/>
          <p:cNvCxnSpPr>
            <a:stCxn id="559" idx="6"/>
            <a:endCxn id="561" idx="2"/>
          </p:cNvCxnSpPr>
          <p:nvPr/>
        </p:nvCxnSpPr>
        <p:spPr>
          <a:xfrm>
            <a:off x="6456125" y="2331750"/>
            <a:ext cx="4233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6" name="Google Shape;566;p47"/>
          <p:cNvCxnSpPr>
            <a:stCxn id="560" idx="6"/>
            <a:endCxn id="559" idx="2"/>
          </p:cNvCxnSpPr>
          <p:nvPr/>
        </p:nvCxnSpPr>
        <p:spPr>
          <a:xfrm>
            <a:off x="5419200" y="2331750"/>
            <a:ext cx="549900" cy="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7" name="Google Shape;567;p47"/>
          <p:cNvSpPr/>
          <p:nvPr/>
        </p:nvSpPr>
        <p:spPr>
          <a:xfrm>
            <a:off x="1708600" y="993838"/>
            <a:ext cx="4747500" cy="953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7"/>
          <p:cNvSpPr/>
          <p:nvPr/>
        </p:nvSpPr>
        <p:spPr>
          <a:xfrm>
            <a:off x="2940400" y="2664700"/>
            <a:ext cx="2283900" cy="5490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7"/>
          <p:cNvSpPr/>
          <p:nvPr/>
        </p:nvSpPr>
        <p:spPr>
          <a:xfrm>
            <a:off x="5269775" y="2651500"/>
            <a:ext cx="1998300" cy="5490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Топологично сортиране: DFS Алгоритъм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5" name="Google Shape;575;p48"/>
          <p:cNvSpPr/>
          <p:nvPr/>
        </p:nvSpPr>
        <p:spPr>
          <a:xfrm>
            <a:off x="427475" y="1017725"/>
            <a:ext cx="8080500" cy="345810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BEEC9"/>
                </a:solidFill>
                <a:latin typeface="Cambria"/>
                <a:ea typeface="Cambria"/>
                <a:cs typeface="Cambria"/>
                <a:sym typeface="Cambria"/>
              </a:rPr>
              <a:t>//</a:t>
            </a:r>
            <a:r>
              <a:rPr lang="en" sz="18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sortedNodes = { }  </a:t>
            </a:r>
            <a:r>
              <a:rPr lang="en" sz="1800" dirty="0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// свързан списък, който съдържа резултата</a:t>
            </a:r>
            <a:endParaRPr sz="1800" dirty="0">
              <a:solidFill>
                <a:srgbClr val="F3CD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visitedNodes = { }  </a:t>
            </a:r>
            <a:r>
              <a:rPr lang="en" sz="1800" dirty="0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// набор от посетени възли</a:t>
            </a:r>
            <a:endParaRPr sz="1800" dirty="0">
              <a:solidFill>
                <a:srgbClr val="F3CD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foreach node in graphNodes</a:t>
            </a:r>
            <a:endParaRPr sz="18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	TopSortDFS(node)</a:t>
            </a:r>
            <a:endParaRPr sz="18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TopSortDFS(node)</a:t>
            </a:r>
            <a:endParaRPr sz="18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	if node ∉ visitedNodes</a:t>
            </a:r>
            <a:endParaRPr sz="18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visitedNodes </a:t>
            </a:r>
            <a:r>
              <a:rPr lang="en" sz="1800" dirty="0" smtClean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←child </a:t>
            </a:r>
            <a:r>
              <a:rPr lang="en" sz="18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node</a:t>
            </a:r>
            <a:endParaRPr sz="18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for each child c of node</a:t>
            </a:r>
            <a:endParaRPr sz="18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    	TopSortDFS(c)</a:t>
            </a:r>
            <a:endParaRPr sz="18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добави node възела в sortedNodes</a:t>
            </a:r>
            <a:endParaRPr sz="1800" dirty="0"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BEEC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6" name="Google Shape;576;p48"/>
          <p:cNvSpPr txBox="1"/>
          <p:nvPr/>
        </p:nvSpPr>
        <p:spPr>
          <a:xfrm>
            <a:off x="424925" y="4697125"/>
            <a:ext cx="81270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Визуализация:</a:t>
            </a:r>
            <a:r>
              <a:rPr lang="en" sz="1200">
                <a:solidFill>
                  <a:srgbClr val="FFFFFF"/>
                </a:solidFill>
                <a:uFill>
                  <a:noFill/>
                </a:uFill>
                <a:latin typeface="Cambria"/>
                <a:ea typeface="Cambria"/>
                <a:cs typeface="Cambria"/>
                <a:sym typeface="Cambria"/>
                <a:hlinkClick r:id="rId3"/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https://www.cs.usfca.edu/~galles/visualization/TopoSortDFS.html</a:t>
            </a:r>
            <a:endParaRPr sz="1200" u="sng">
              <a:solidFill>
                <a:schemeClr val="hlink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Топологично сортиране: DFS </a:t>
            </a:r>
            <a:r>
              <a:rPr lang="bg-BG">
                <a:latin typeface="Cambria"/>
                <a:ea typeface="Cambria"/>
                <a:cs typeface="Cambria"/>
                <a:sym typeface="Cambria"/>
              </a:rPr>
              <a:t>+ цикъл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2" name="Google Shape;582;p49"/>
          <p:cNvSpPr/>
          <p:nvPr/>
        </p:nvSpPr>
        <p:spPr>
          <a:xfrm>
            <a:off x="427475" y="1017725"/>
            <a:ext cx="8080500" cy="393600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sortedNodes = { }  </a:t>
            </a:r>
            <a:r>
              <a:rPr lang="en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// свързан списък, съдържащ резултата</a:t>
            </a:r>
            <a:endParaRPr>
              <a:solidFill>
                <a:srgbClr val="F3CD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visitedNodes = { }  </a:t>
            </a:r>
            <a:r>
              <a:rPr lang="en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// списък от посетените възли</a:t>
            </a:r>
            <a:endParaRPr>
              <a:solidFill>
                <a:srgbClr val="F3CD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cycleNodes = { }  </a:t>
            </a:r>
            <a:r>
              <a:rPr lang="en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// набор от възли в настоящия цикъл от обхождането в дълбочина</a:t>
            </a:r>
            <a:endParaRPr>
              <a:solidFill>
                <a:srgbClr val="F3CD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foreach node in graphNodes</a:t>
            </a:r>
            <a:endParaRPr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	TopSortDFS(node)</a:t>
            </a:r>
            <a:endParaRPr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TopSortDFS(node)</a:t>
            </a:r>
            <a:endParaRPr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	if node ϵ cycleNodes</a:t>
            </a:r>
            <a:endParaRPr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return "Грешка: намерен е цикъл"</a:t>
            </a:r>
            <a:endParaRPr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	if node ∉ visitedNodes</a:t>
            </a:r>
            <a:endParaRPr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visitedNodes ← node</a:t>
            </a:r>
            <a:endParaRPr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cycleNodes ← node</a:t>
            </a:r>
            <a:endParaRPr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for each child c of node</a:t>
            </a:r>
            <a:endParaRPr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    	TopSortDFS(c)</a:t>
            </a:r>
            <a:endParaRPr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премахни node от cycleNodes</a:t>
            </a:r>
            <a:endParaRPr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BEEDC"/>
                </a:solidFill>
                <a:latin typeface="Cambria"/>
                <a:ea typeface="Cambria"/>
                <a:cs typeface="Cambria"/>
                <a:sym typeface="Cambria"/>
              </a:rPr>
              <a:t>    	добави node в sortedNodes</a:t>
            </a:r>
            <a:endParaRPr>
              <a:solidFill>
                <a:srgbClr val="FBEEDC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BEEC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0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pic>
        <p:nvPicPr>
          <p:cNvPr id="588" name="Google Shape;58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950" y="1696388"/>
            <a:ext cx="4946826" cy="17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sp>
        <p:nvSpPr>
          <p:cNvPr id="594" name="Google Shape;594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Намиране на  минимален път в претеглен граф с неотрицателни тегла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5" name="Google Shape;595;p51"/>
          <p:cNvSpPr/>
          <p:nvPr/>
        </p:nvSpPr>
        <p:spPr>
          <a:xfrm>
            <a:off x="1834000" y="35508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6" name="Google Shape;596;p51"/>
          <p:cNvSpPr/>
          <p:nvPr/>
        </p:nvSpPr>
        <p:spPr>
          <a:xfrm>
            <a:off x="3314125" y="25052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7" name="Google Shape;597;p51"/>
          <p:cNvSpPr/>
          <p:nvPr/>
        </p:nvSpPr>
        <p:spPr>
          <a:xfrm>
            <a:off x="4750175" y="203425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8" name="Google Shape;598;p51"/>
          <p:cNvSpPr/>
          <p:nvPr/>
        </p:nvSpPr>
        <p:spPr>
          <a:xfrm>
            <a:off x="450010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9" name="Google Shape;599;p51"/>
          <p:cNvSpPr/>
          <p:nvPr/>
        </p:nvSpPr>
        <p:spPr>
          <a:xfrm>
            <a:off x="671065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00" name="Google Shape;600;p51"/>
          <p:cNvCxnSpPr>
            <a:stCxn id="595" idx="7"/>
            <a:endCxn id="596" idx="2"/>
          </p:cNvCxnSpPr>
          <p:nvPr/>
        </p:nvCxnSpPr>
        <p:spPr>
          <a:xfrm rot="10800000" flipH="1">
            <a:off x="2261118" y="2732360"/>
            <a:ext cx="1053000" cy="885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1" name="Google Shape;601;p51"/>
          <p:cNvCxnSpPr>
            <a:stCxn id="596" idx="5"/>
            <a:endCxn id="598" idx="1"/>
          </p:cNvCxnSpPr>
          <p:nvPr/>
        </p:nvCxnSpPr>
        <p:spPr>
          <a:xfrm>
            <a:off x="3741243" y="2893140"/>
            <a:ext cx="832200" cy="678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51"/>
          <p:cNvCxnSpPr>
            <a:stCxn id="595" idx="6"/>
            <a:endCxn id="598" idx="2"/>
          </p:cNvCxnSpPr>
          <p:nvPr/>
        </p:nvCxnSpPr>
        <p:spPr>
          <a:xfrm rot="10800000" flipH="1">
            <a:off x="2334400" y="3732450"/>
            <a:ext cx="2165700" cy="45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" name="Google Shape;603;p51"/>
          <p:cNvCxnSpPr>
            <a:stCxn id="596" idx="7"/>
            <a:endCxn id="597" idx="2"/>
          </p:cNvCxnSpPr>
          <p:nvPr/>
        </p:nvCxnSpPr>
        <p:spPr>
          <a:xfrm rot="10800000" flipH="1">
            <a:off x="3741243" y="2261560"/>
            <a:ext cx="1008900" cy="310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4" name="Google Shape;604;p51"/>
          <p:cNvCxnSpPr>
            <a:stCxn id="598" idx="0"/>
            <a:endCxn id="597" idx="4"/>
          </p:cNvCxnSpPr>
          <p:nvPr/>
        </p:nvCxnSpPr>
        <p:spPr>
          <a:xfrm rot="10800000" flipH="1">
            <a:off x="4750300" y="2488875"/>
            <a:ext cx="250200" cy="1016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5" name="Google Shape;605;p51"/>
          <p:cNvCxnSpPr>
            <a:stCxn id="597" idx="6"/>
            <a:endCxn id="599" idx="1"/>
          </p:cNvCxnSpPr>
          <p:nvPr/>
        </p:nvCxnSpPr>
        <p:spPr>
          <a:xfrm>
            <a:off x="5250575" y="2261500"/>
            <a:ext cx="1533300" cy="1310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6" name="Google Shape;606;p51"/>
          <p:cNvCxnSpPr>
            <a:stCxn id="598" idx="6"/>
            <a:endCxn id="599" idx="2"/>
          </p:cNvCxnSpPr>
          <p:nvPr/>
        </p:nvCxnSpPr>
        <p:spPr>
          <a:xfrm>
            <a:off x="5000500" y="3732525"/>
            <a:ext cx="17103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7" name="Google Shape;607;p51"/>
          <p:cNvSpPr/>
          <p:nvPr/>
        </p:nvSpPr>
        <p:spPr>
          <a:xfrm>
            <a:off x="2443375" y="29773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8" name="Google Shape;608;p51"/>
          <p:cNvSpPr/>
          <p:nvPr/>
        </p:nvSpPr>
        <p:spPr>
          <a:xfrm>
            <a:off x="314467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9" name="Google Shape;609;p51"/>
          <p:cNvSpPr/>
          <p:nvPr/>
        </p:nvSpPr>
        <p:spPr>
          <a:xfrm>
            <a:off x="3814525" y="3273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0" name="Google Shape;610;p51"/>
          <p:cNvSpPr/>
          <p:nvPr/>
        </p:nvSpPr>
        <p:spPr>
          <a:xfrm>
            <a:off x="3984700" y="218933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1" name="Google Shape;611;p51"/>
          <p:cNvSpPr/>
          <p:nvPr/>
        </p:nvSpPr>
        <p:spPr>
          <a:xfrm>
            <a:off x="4905275" y="303848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2" name="Google Shape;612;p51"/>
          <p:cNvSpPr/>
          <p:nvPr/>
        </p:nvSpPr>
        <p:spPr>
          <a:xfrm>
            <a:off x="568292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3" name="Google Shape;613;p51"/>
          <p:cNvSpPr/>
          <p:nvPr/>
        </p:nvSpPr>
        <p:spPr>
          <a:xfrm>
            <a:off x="6179450" y="2924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sp>
        <p:nvSpPr>
          <p:cNvPr id="619" name="Google Shape;619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Представяне на графа като матрица W, на която елементът Wij е равен на дължината на реброто, съединяващо i-тия и j-ия връх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Означаваме с 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∞ ребрата, чиито върхове не са инцидентни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620" name="Google Shape;620;p52"/>
          <p:cNvGraphicFramePr/>
          <p:nvPr/>
        </p:nvGraphicFramePr>
        <p:xfrm>
          <a:off x="1076425" y="245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{5C01DAAF-7D24-4F2A-89DC-7DEFC5D3C23A}</a:tableStyleId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∞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∞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∞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∞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∞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∞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1200"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sp>
        <p:nvSpPr>
          <p:cNvPr id="626" name="Google Shape;626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За всички върхове даваме стойност на масива L: l(i)=∞, освен този с номер u1, т.е. l(u1)=0.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За всички въpхове се дава стойност на масива H: h(i)=0, а за h(u1)=1;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Започваме от връх </a:t>
            </a: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u1,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той е текущ  и полагаме </a:t>
            </a: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p=u1;</a:t>
            </a:r>
            <a:endParaRPr sz="1600" i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За всички върхове </a:t>
            </a: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i,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за които </a:t>
            </a: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h(i)=0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и са инцидентни /съседни/ с върха </a:t>
            </a: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преизчисляваме по формулата </a:t>
            </a: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l(i)=min{l(i), l(t)+W[t,i]}</a:t>
            </a:r>
            <a:endParaRPr sz="1600" i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Измежду тях намираме такъв, за който </a:t>
            </a: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l(i)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е минимално, ако не е намерен такъв минимум, т.е. стойността на всички посетени върхове е безкрайност, то не съществува път и КРАЙ;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Полагаме </a:t>
            </a: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да е равен на намерения връх с минимална стойност и правим </a:t>
            </a: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h[p]=1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Ако p=u2, то е намерен път със стойност </a:t>
            </a: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l(u2)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и КРАЙ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▪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иначе отиваме на стъпка 4.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sp>
        <p:nvSpPr>
          <p:cNvPr id="632" name="Google Shape;632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Търсим минимален път от връх a до връх 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u1= a, u2=e;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Полагаме l[a]=0;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Полагаме l[b]=...=l[e]=100;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Предполагаме, че няма да надхвърлим път с дължина 100.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3" name="Google Shape;633;p54"/>
          <p:cNvSpPr/>
          <p:nvPr/>
        </p:nvSpPr>
        <p:spPr>
          <a:xfrm>
            <a:off x="1834000" y="35508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4" name="Google Shape;634;p54"/>
          <p:cNvSpPr/>
          <p:nvPr/>
        </p:nvSpPr>
        <p:spPr>
          <a:xfrm>
            <a:off x="3314125" y="25052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5" name="Google Shape;635;p54"/>
          <p:cNvSpPr/>
          <p:nvPr/>
        </p:nvSpPr>
        <p:spPr>
          <a:xfrm>
            <a:off x="4750175" y="203425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6" name="Google Shape;636;p54"/>
          <p:cNvSpPr/>
          <p:nvPr/>
        </p:nvSpPr>
        <p:spPr>
          <a:xfrm>
            <a:off x="450010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7" name="Google Shape;637;p54"/>
          <p:cNvSpPr/>
          <p:nvPr/>
        </p:nvSpPr>
        <p:spPr>
          <a:xfrm>
            <a:off x="671065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38" name="Google Shape;638;p54"/>
          <p:cNvCxnSpPr>
            <a:stCxn id="633" idx="7"/>
            <a:endCxn id="634" idx="2"/>
          </p:cNvCxnSpPr>
          <p:nvPr/>
        </p:nvCxnSpPr>
        <p:spPr>
          <a:xfrm rot="10800000" flipH="1">
            <a:off x="2261118" y="2732360"/>
            <a:ext cx="1053000" cy="885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9" name="Google Shape;639;p54"/>
          <p:cNvCxnSpPr>
            <a:stCxn id="634" idx="5"/>
            <a:endCxn id="636" idx="1"/>
          </p:cNvCxnSpPr>
          <p:nvPr/>
        </p:nvCxnSpPr>
        <p:spPr>
          <a:xfrm>
            <a:off x="3741243" y="2893140"/>
            <a:ext cx="832200" cy="678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0" name="Google Shape;640;p54"/>
          <p:cNvCxnSpPr>
            <a:stCxn id="633" idx="6"/>
            <a:endCxn id="636" idx="2"/>
          </p:cNvCxnSpPr>
          <p:nvPr/>
        </p:nvCxnSpPr>
        <p:spPr>
          <a:xfrm rot="10800000" flipH="1">
            <a:off x="2334400" y="3732450"/>
            <a:ext cx="2165700" cy="45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1" name="Google Shape;641;p54"/>
          <p:cNvCxnSpPr>
            <a:stCxn id="634" idx="7"/>
            <a:endCxn id="635" idx="2"/>
          </p:cNvCxnSpPr>
          <p:nvPr/>
        </p:nvCxnSpPr>
        <p:spPr>
          <a:xfrm rot="10800000" flipH="1">
            <a:off x="3741243" y="2261560"/>
            <a:ext cx="1008900" cy="310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54"/>
          <p:cNvCxnSpPr>
            <a:stCxn id="636" idx="0"/>
            <a:endCxn id="635" idx="4"/>
          </p:cNvCxnSpPr>
          <p:nvPr/>
        </p:nvCxnSpPr>
        <p:spPr>
          <a:xfrm rot="10800000" flipH="1">
            <a:off x="4750300" y="2488875"/>
            <a:ext cx="250200" cy="1016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3" name="Google Shape;643;p54"/>
          <p:cNvCxnSpPr>
            <a:stCxn id="635" idx="6"/>
            <a:endCxn id="637" idx="1"/>
          </p:cNvCxnSpPr>
          <p:nvPr/>
        </p:nvCxnSpPr>
        <p:spPr>
          <a:xfrm>
            <a:off x="5250575" y="2261500"/>
            <a:ext cx="1533300" cy="1310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54"/>
          <p:cNvCxnSpPr>
            <a:stCxn id="636" idx="6"/>
            <a:endCxn id="637" idx="2"/>
          </p:cNvCxnSpPr>
          <p:nvPr/>
        </p:nvCxnSpPr>
        <p:spPr>
          <a:xfrm>
            <a:off x="5000500" y="3732525"/>
            <a:ext cx="17103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5" name="Google Shape;645;p54"/>
          <p:cNvSpPr/>
          <p:nvPr/>
        </p:nvSpPr>
        <p:spPr>
          <a:xfrm>
            <a:off x="2443375" y="29773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6" name="Google Shape;646;p54"/>
          <p:cNvSpPr/>
          <p:nvPr/>
        </p:nvSpPr>
        <p:spPr>
          <a:xfrm>
            <a:off x="314467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7" name="Google Shape;647;p54"/>
          <p:cNvSpPr/>
          <p:nvPr/>
        </p:nvSpPr>
        <p:spPr>
          <a:xfrm>
            <a:off x="3814525" y="3273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8" name="Google Shape;648;p54"/>
          <p:cNvSpPr/>
          <p:nvPr/>
        </p:nvSpPr>
        <p:spPr>
          <a:xfrm>
            <a:off x="3984700" y="218933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9" name="Google Shape;649;p54"/>
          <p:cNvSpPr/>
          <p:nvPr/>
        </p:nvSpPr>
        <p:spPr>
          <a:xfrm>
            <a:off x="4905275" y="303848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0" name="Google Shape;650;p54"/>
          <p:cNvSpPr/>
          <p:nvPr/>
        </p:nvSpPr>
        <p:spPr>
          <a:xfrm>
            <a:off x="568292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1" name="Google Shape;651;p54"/>
          <p:cNvSpPr/>
          <p:nvPr/>
        </p:nvSpPr>
        <p:spPr>
          <a:xfrm>
            <a:off x="6179450" y="2924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sp>
        <p:nvSpPr>
          <p:cNvPr id="657" name="Google Shape;657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Полагаме p=a, h(a)=1;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Съседните на върха а са b, и d.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8" name="Google Shape;658;p55"/>
          <p:cNvSpPr/>
          <p:nvPr/>
        </p:nvSpPr>
        <p:spPr>
          <a:xfrm>
            <a:off x="1834000" y="35508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9" name="Google Shape;659;p55"/>
          <p:cNvSpPr/>
          <p:nvPr/>
        </p:nvSpPr>
        <p:spPr>
          <a:xfrm>
            <a:off x="3314125" y="25052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0" name="Google Shape;660;p55"/>
          <p:cNvSpPr/>
          <p:nvPr/>
        </p:nvSpPr>
        <p:spPr>
          <a:xfrm>
            <a:off x="4750175" y="203425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1" name="Google Shape;661;p55"/>
          <p:cNvSpPr/>
          <p:nvPr/>
        </p:nvSpPr>
        <p:spPr>
          <a:xfrm>
            <a:off x="450010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2" name="Google Shape;662;p55"/>
          <p:cNvSpPr/>
          <p:nvPr/>
        </p:nvSpPr>
        <p:spPr>
          <a:xfrm>
            <a:off x="671065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63" name="Google Shape;663;p55"/>
          <p:cNvCxnSpPr>
            <a:stCxn id="658" idx="7"/>
            <a:endCxn id="659" idx="2"/>
          </p:cNvCxnSpPr>
          <p:nvPr/>
        </p:nvCxnSpPr>
        <p:spPr>
          <a:xfrm rot="10800000" flipH="1">
            <a:off x="2261118" y="2732360"/>
            <a:ext cx="1053000" cy="885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55"/>
          <p:cNvCxnSpPr>
            <a:stCxn id="659" idx="5"/>
            <a:endCxn id="661" idx="1"/>
          </p:cNvCxnSpPr>
          <p:nvPr/>
        </p:nvCxnSpPr>
        <p:spPr>
          <a:xfrm>
            <a:off x="3741243" y="2893140"/>
            <a:ext cx="832200" cy="678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55"/>
          <p:cNvCxnSpPr>
            <a:stCxn id="658" idx="6"/>
            <a:endCxn id="661" idx="2"/>
          </p:cNvCxnSpPr>
          <p:nvPr/>
        </p:nvCxnSpPr>
        <p:spPr>
          <a:xfrm rot="10800000" flipH="1">
            <a:off x="2334400" y="3732450"/>
            <a:ext cx="2165700" cy="45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6" name="Google Shape;666;p55"/>
          <p:cNvCxnSpPr>
            <a:stCxn id="659" idx="7"/>
            <a:endCxn id="660" idx="2"/>
          </p:cNvCxnSpPr>
          <p:nvPr/>
        </p:nvCxnSpPr>
        <p:spPr>
          <a:xfrm rot="10800000" flipH="1">
            <a:off x="3741243" y="2261560"/>
            <a:ext cx="1008900" cy="310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7" name="Google Shape;667;p55"/>
          <p:cNvCxnSpPr>
            <a:stCxn id="661" idx="0"/>
            <a:endCxn id="660" idx="4"/>
          </p:cNvCxnSpPr>
          <p:nvPr/>
        </p:nvCxnSpPr>
        <p:spPr>
          <a:xfrm rot="10800000" flipH="1">
            <a:off x="4750300" y="2488875"/>
            <a:ext cx="250200" cy="1016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8" name="Google Shape;668;p55"/>
          <p:cNvCxnSpPr>
            <a:stCxn id="660" idx="6"/>
            <a:endCxn id="662" idx="1"/>
          </p:cNvCxnSpPr>
          <p:nvPr/>
        </p:nvCxnSpPr>
        <p:spPr>
          <a:xfrm>
            <a:off x="5250575" y="2261500"/>
            <a:ext cx="1533300" cy="1310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9" name="Google Shape;669;p55"/>
          <p:cNvCxnSpPr>
            <a:stCxn id="661" idx="6"/>
            <a:endCxn id="662" idx="2"/>
          </p:cNvCxnSpPr>
          <p:nvPr/>
        </p:nvCxnSpPr>
        <p:spPr>
          <a:xfrm>
            <a:off x="5000500" y="3732525"/>
            <a:ext cx="17103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0" name="Google Shape;670;p55"/>
          <p:cNvSpPr/>
          <p:nvPr/>
        </p:nvSpPr>
        <p:spPr>
          <a:xfrm>
            <a:off x="2443375" y="29773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1" name="Google Shape;671;p55"/>
          <p:cNvSpPr/>
          <p:nvPr/>
        </p:nvSpPr>
        <p:spPr>
          <a:xfrm>
            <a:off x="314467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2" name="Google Shape;672;p55"/>
          <p:cNvSpPr/>
          <p:nvPr/>
        </p:nvSpPr>
        <p:spPr>
          <a:xfrm>
            <a:off x="3814525" y="3273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3" name="Google Shape;673;p55"/>
          <p:cNvSpPr/>
          <p:nvPr/>
        </p:nvSpPr>
        <p:spPr>
          <a:xfrm>
            <a:off x="3984700" y="218933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4" name="Google Shape;674;p55"/>
          <p:cNvSpPr/>
          <p:nvPr/>
        </p:nvSpPr>
        <p:spPr>
          <a:xfrm>
            <a:off x="4905275" y="303848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5" name="Google Shape;675;p55"/>
          <p:cNvSpPr/>
          <p:nvPr/>
        </p:nvSpPr>
        <p:spPr>
          <a:xfrm>
            <a:off x="568292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6" name="Google Shape;676;p55"/>
          <p:cNvSpPr/>
          <p:nvPr/>
        </p:nvSpPr>
        <p:spPr>
          <a:xfrm>
            <a:off x="6179450" y="2924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677" name="Google Shape;677;p55"/>
          <p:cNvGraphicFramePr/>
          <p:nvPr/>
        </p:nvGraphicFramePr>
        <p:xfrm>
          <a:off x="31168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{5C01DAAF-7D24-4F2A-89DC-7DEFC5D3C23A}</a:tableStyleId>
              </a:tblPr>
              <a:tblGrid>
                <a:gridCol w="669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Ориентиран мултиграф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71300" cy="36018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30200" algn="just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ambria"/>
              <a:buChar char="▪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V=(v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,v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,v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,…v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) - множество на върховете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▪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E=(e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,e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,e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,e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,…e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m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)- множество на ребрата 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▪"/>
            </a:pPr>
            <a:r>
              <a:rPr lang="en" sz="1600" i="1"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en" sz="1600" i="1" baseline="-25000">
                <a:latin typeface="Cambria"/>
                <a:ea typeface="Cambria"/>
                <a:cs typeface="Cambria"/>
                <a:sym typeface="Cambria"/>
              </a:rPr>
              <a:t>G</a:t>
            </a:r>
            <a:r>
              <a:rPr lang="en" sz="1600" i="1">
                <a:latin typeface="Cambria"/>
                <a:ea typeface="Cambria"/>
                <a:cs typeface="Cambria"/>
                <a:sym typeface="Cambria"/>
              </a:rPr>
              <a:t>: Е -&gt; VxV 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– свързваща функция, съпоставяща на всеки елемент на Е наредена двойка върхове 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1355425" y="2865750"/>
            <a:ext cx="2043600" cy="12198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2254525" y="3539875"/>
            <a:ext cx="458700" cy="4590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v5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2786200" y="3481150"/>
            <a:ext cx="458700" cy="4590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v4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2640300" y="2939300"/>
            <a:ext cx="458700" cy="4590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v3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1543125" y="3444375"/>
            <a:ext cx="458700" cy="4590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v2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1866525" y="3080875"/>
            <a:ext cx="458700" cy="4590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v1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5928625" y="2944350"/>
            <a:ext cx="2043600" cy="12198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7273575" y="3080875"/>
            <a:ext cx="458700" cy="4590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e3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6814875" y="3512288"/>
            <a:ext cx="458700" cy="4590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e2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6183675" y="3159300"/>
            <a:ext cx="458700" cy="4590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e1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6" name="Google Shape;136;p20"/>
          <p:cNvCxnSpPr>
            <a:stCxn id="131" idx="7"/>
            <a:endCxn id="129" idx="2"/>
          </p:cNvCxnSpPr>
          <p:nvPr/>
        </p:nvCxnSpPr>
        <p:spPr>
          <a:xfrm>
            <a:off x="2258050" y="3148094"/>
            <a:ext cx="382200" cy="20700"/>
          </a:xfrm>
          <a:prstGeom prst="straightConnector1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20"/>
          <p:cNvSpPr/>
          <p:nvPr/>
        </p:nvSpPr>
        <p:spPr>
          <a:xfrm rot="5400000">
            <a:off x="3867225" y="510000"/>
            <a:ext cx="961200" cy="43374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1956175" y="4023000"/>
            <a:ext cx="10554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върхове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6516525" y="4108025"/>
            <a:ext cx="10554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ребра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3891500" y="2258850"/>
            <a:ext cx="10554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</a:t>
            </a:r>
            <a:endParaRPr sz="1800" baseline="-250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sp>
        <p:nvSpPr>
          <p:cNvPr id="683" name="Google Shape;683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600" i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l(b)=min{l(b), l(a)+3}=min{100, 0+3} =3</a:t>
            </a:r>
            <a:endParaRPr sz="1600" i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l(d)=min{l(d), l(a)+7}=min{100, 0+7} =7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4" name="Google Shape;684;p56"/>
          <p:cNvSpPr/>
          <p:nvPr/>
        </p:nvSpPr>
        <p:spPr>
          <a:xfrm>
            <a:off x="1834000" y="35508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5" name="Google Shape;685;p56"/>
          <p:cNvSpPr/>
          <p:nvPr/>
        </p:nvSpPr>
        <p:spPr>
          <a:xfrm>
            <a:off x="3314125" y="25052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6" name="Google Shape;686;p56"/>
          <p:cNvSpPr/>
          <p:nvPr/>
        </p:nvSpPr>
        <p:spPr>
          <a:xfrm>
            <a:off x="4750175" y="203425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7" name="Google Shape;687;p56"/>
          <p:cNvSpPr/>
          <p:nvPr/>
        </p:nvSpPr>
        <p:spPr>
          <a:xfrm>
            <a:off x="450010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8" name="Google Shape;688;p56"/>
          <p:cNvSpPr/>
          <p:nvPr/>
        </p:nvSpPr>
        <p:spPr>
          <a:xfrm>
            <a:off x="671065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89" name="Google Shape;689;p56"/>
          <p:cNvCxnSpPr>
            <a:stCxn id="684" idx="7"/>
            <a:endCxn id="685" idx="2"/>
          </p:cNvCxnSpPr>
          <p:nvPr/>
        </p:nvCxnSpPr>
        <p:spPr>
          <a:xfrm rot="10800000" flipH="1">
            <a:off x="2261118" y="2732360"/>
            <a:ext cx="1053000" cy="885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0" name="Google Shape;690;p56"/>
          <p:cNvCxnSpPr>
            <a:stCxn id="685" idx="5"/>
            <a:endCxn id="687" idx="1"/>
          </p:cNvCxnSpPr>
          <p:nvPr/>
        </p:nvCxnSpPr>
        <p:spPr>
          <a:xfrm>
            <a:off x="3741243" y="2893140"/>
            <a:ext cx="832200" cy="678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56"/>
          <p:cNvCxnSpPr>
            <a:stCxn id="684" idx="6"/>
            <a:endCxn id="687" idx="2"/>
          </p:cNvCxnSpPr>
          <p:nvPr/>
        </p:nvCxnSpPr>
        <p:spPr>
          <a:xfrm rot="10800000" flipH="1">
            <a:off x="2334400" y="3732450"/>
            <a:ext cx="2165700" cy="45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56"/>
          <p:cNvCxnSpPr>
            <a:stCxn id="685" idx="7"/>
            <a:endCxn id="686" idx="2"/>
          </p:cNvCxnSpPr>
          <p:nvPr/>
        </p:nvCxnSpPr>
        <p:spPr>
          <a:xfrm rot="10800000" flipH="1">
            <a:off x="3741243" y="2261560"/>
            <a:ext cx="1008900" cy="310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56"/>
          <p:cNvCxnSpPr>
            <a:stCxn id="687" idx="0"/>
            <a:endCxn id="686" idx="4"/>
          </p:cNvCxnSpPr>
          <p:nvPr/>
        </p:nvCxnSpPr>
        <p:spPr>
          <a:xfrm rot="10800000" flipH="1">
            <a:off x="4750300" y="2488875"/>
            <a:ext cx="250200" cy="1016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56"/>
          <p:cNvCxnSpPr>
            <a:stCxn id="686" idx="6"/>
            <a:endCxn id="688" idx="1"/>
          </p:cNvCxnSpPr>
          <p:nvPr/>
        </p:nvCxnSpPr>
        <p:spPr>
          <a:xfrm>
            <a:off x="5250575" y="2261500"/>
            <a:ext cx="1533300" cy="1310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56"/>
          <p:cNvCxnSpPr>
            <a:stCxn id="687" idx="6"/>
            <a:endCxn id="688" idx="2"/>
          </p:cNvCxnSpPr>
          <p:nvPr/>
        </p:nvCxnSpPr>
        <p:spPr>
          <a:xfrm>
            <a:off x="5000500" y="3732525"/>
            <a:ext cx="17103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6" name="Google Shape;696;p56"/>
          <p:cNvSpPr/>
          <p:nvPr/>
        </p:nvSpPr>
        <p:spPr>
          <a:xfrm>
            <a:off x="2443375" y="29773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7" name="Google Shape;697;p56"/>
          <p:cNvSpPr/>
          <p:nvPr/>
        </p:nvSpPr>
        <p:spPr>
          <a:xfrm>
            <a:off x="314467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8" name="Google Shape;698;p56"/>
          <p:cNvSpPr/>
          <p:nvPr/>
        </p:nvSpPr>
        <p:spPr>
          <a:xfrm>
            <a:off x="3814525" y="3273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9" name="Google Shape;699;p56"/>
          <p:cNvSpPr/>
          <p:nvPr/>
        </p:nvSpPr>
        <p:spPr>
          <a:xfrm>
            <a:off x="3984700" y="218933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0" name="Google Shape;700;p56"/>
          <p:cNvSpPr/>
          <p:nvPr/>
        </p:nvSpPr>
        <p:spPr>
          <a:xfrm>
            <a:off x="4905275" y="303848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1" name="Google Shape;701;p56"/>
          <p:cNvSpPr/>
          <p:nvPr/>
        </p:nvSpPr>
        <p:spPr>
          <a:xfrm>
            <a:off x="568292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2" name="Google Shape;702;p56"/>
          <p:cNvSpPr/>
          <p:nvPr/>
        </p:nvSpPr>
        <p:spPr>
          <a:xfrm>
            <a:off x="6179450" y="2924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703" name="Google Shape;703;p56"/>
          <p:cNvGraphicFramePr/>
          <p:nvPr/>
        </p:nvGraphicFramePr>
        <p:xfrm>
          <a:off x="31168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{5C01DAAF-7D24-4F2A-89DC-7DEFC5D3C23A}</a:tableStyleId>
              </a:tblPr>
              <a:tblGrid>
                <a:gridCol w="669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sp>
        <p:nvSpPr>
          <p:cNvPr id="709" name="Google Shape;709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Най-малката стойност е на l(b) и тя е 3.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Полагаме p=b и този връх го маркираме.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Полагаме h(b)=1;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0" name="Google Shape;710;p57"/>
          <p:cNvSpPr/>
          <p:nvPr/>
        </p:nvSpPr>
        <p:spPr>
          <a:xfrm>
            <a:off x="1834000" y="355080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1" name="Google Shape;711;p57"/>
          <p:cNvSpPr/>
          <p:nvPr/>
        </p:nvSpPr>
        <p:spPr>
          <a:xfrm>
            <a:off x="3314125" y="250520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2" name="Google Shape;712;p57"/>
          <p:cNvSpPr/>
          <p:nvPr/>
        </p:nvSpPr>
        <p:spPr>
          <a:xfrm>
            <a:off x="4750175" y="203425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3" name="Google Shape;713;p57"/>
          <p:cNvSpPr/>
          <p:nvPr/>
        </p:nvSpPr>
        <p:spPr>
          <a:xfrm>
            <a:off x="450010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4" name="Google Shape;714;p57"/>
          <p:cNvSpPr/>
          <p:nvPr/>
        </p:nvSpPr>
        <p:spPr>
          <a:xfrm>
            <a:off x="671065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15" name="Google Shape;715;p57"/>
          <p:cNvCxnSpPr>
            <a:stCxn id="710" idx="7"/>
            <a:endCxn id="711" idx="2"/>
          </p:cNvCxnSpPr>
          <p:nvPr/>
        </p:nvCxnSpPr>
        <p:spPr>
          <a:xfrm rot="10800000" flipH="1">
            <a:off x="2261118" y="2732360"/>
            <a:ext cx="1053000" cy="885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57"/>
          <p:cNvCxnSpPr>
            <a:stCxn id="711" idx="5"/>
            <a:endCxn id="713" idx="1"/>
          </p:cNvCxnSpPr>
          <p:nvPr/>
        </p:nvCxnSpPr>
        <p:spPr>
          <a:xfrm>
            <a:off x="3741243" y="2893140"/>
            <a:ext cx="832200" cy="678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57"/>
          <p:cNvCxnSpPr>
            <a:stCxn id="710" idx="6"/>
            <a:endCxn id="713" idx="2"/>
          </p:cNvCxnSpPr>
          <p:nvPr/>
        </p:nvCxnSpPr>
        <p:spPr>
          <a:xfrm rot="10800000" flipH="1">
            <a:off x="2334400" y="3732450"/>
            <a:ext cx="2165700" cy="45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57"/>
          <p:cNvCxnSpPr>
            <a:stCxn id="711" idx="7"/>
            <a:endCxn id="712" idx="2"/>
          </p:cNvCxnSpPr>
          <p:nvPr/>
        </p:nvCxnSpPr>
        <p:spPr>
          <a:xfrm rot="10800000" flipH="1">
            <a:off x="3741243" y="2261560"/>
            <a:ext cx="1008900" cy="310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57"/>
          <p:cNvCxnSpPr>
            <a:stCxn id="713" idx="0"/>
            <a:endCxn id="712" idx="4"/>
          </p:cNvCxnSpPr>
          <p:nvPr/>
        </p:nvCxnSpPr>
        <p:spPr>
          <a:xfrm rot="10800000" flipH="1">
            <a:off x="4750300" y="2488875"/>
            <a:ext cx="250200" cy="1016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0" name="Google Shape;720;p57"/>
          <p:cNvCxnSpPr>
            <a:stCxn id="712" idx="6"/>
            <a:endCxn id="714" idx="1"/>
          </p:cNvCxnSpPr>
          <p:nvPr/>
        </p:nvCxnSpPr>
        <p:spPr>
          <a:xfrm>
            <a:off x="5250575" y="2261500"/>
            <a:ext cx="1533300" cy="1310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57"/>
          <p:cNvCxnSpPr>
            <a:stCxn id="713" idx="6"/>
            <a:endCxn id="714" idx="2"/>
          </p:cNvCxnSpPr>
          <p:nvPr/>
        </p:nvCxnSpPr>
        <p:spPr>
          <a:xfrm>
            <a:off x="5000500" y="3732525"/>
            <a:ext cx="17103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2" name="Google Shape;722;p57"/>
          <p:cNvSpPr/>
          <p:nvPr/>
        </p:nvSpPr>
        <p:spPr>
          <a:xfrm>
            <a:off x="2443375" y="29773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3" name="Google Shape;723;p57"/>
          <p:cNvSpPr/>
          <p:nvPr/>
        </p:nvSpPr>
        <p:spPr>
          <a:xfrm>
            <a:off x="314467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4" name="Google Shape;724;p57"/>
          <p:cNvSpPr/>
          <p:nvPr/>
        </p:nvSpPr>
        <p:spPr>
          <a:xfrm>
            <a:off x="3814525" y="3273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5" name="Google Shape;725;p57"/>
          <p:cNvSpPr/>
          <p:nvPr/>
        </p:nvSpPr>
        <p:spPr>
          <a:xfrm>
            <a:off x="3984700" y="218933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6" name="Google Shape;726;p57"/>
          <p:cNvSpPr/>
          <p:nvPr/>
        </p:nvSpPr>
        <p:spPr>
          <a:xfrm>
            <a:off x="4905275" y="303848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7" name="Google Shape;727;p57"/>
          <p:cNvSpPr/>
          <p:nvPr/>
        </p:nvSpPr>
        <p:spPr>
          <a:xfrm>
            <a:off x="568292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8" name="Google Shape;728;p57"/>
          <p:cNvSpPr/>
          <p:nvPr/>
        </p:nvSpPr>
        <p:spPr>
          <a:xfrm>
            <a:off x="6179450" y="2924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729" name="Google Shape;729;p57"/>
          <p:cNvGraphicFramePr/>
          <p:nvPr/>
        </p:nvGraphicFramePr>
        <p:xfrm>
          <a:off x="31168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{5C01DAAF-7D24-4F2A-89DC-7DEFC5D3C23A}</a:tableStyleId>
              </a:tblPr>
              <a:tblGrid>
                <a:gridCol w="669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sp>
        <p:nvSpPr>
          <p:cNvPr id="735" name="Google Shape;735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3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Съседните немаркирани върхове на b са c и d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l(c)=min{l(c), l(b)+1}=min{100, 3+1} =4</a:t>
            </a:r>
            <a:endParaRPr sz="1600" i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l(d)=min{l(d), l(b)+2}=min{7, 3+2} =5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6" name="Google Shape;736;p58"/>
          <p:cNvSpPr/>
          <p:nvPr/>
        </p:nvSpPr>
        <p:spPr>
          <a:xfrm>
            <a:off x="1834000" y="355080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7" name="Google Shape;737;p58"/>
          <p:cNvSpPr/>
          <p:nvPr/>
        </p:nvSpPr>
        <p:spPr>
          <a:xfrm>
            <a:off x="3314125" y="250520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8" name="Google Shape;738;p58"/>
          <p:cNvSpPr/>
          <p:nvPr/>
        </p:nvSpPr>
        <p:spPr>
          <a:xfrm>
            <a:off x="4750175" y="203425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9" name="Google Shape;739;p58"/>
          <p:cNvSpPr/>
          <p:nvPr/>
        </p:nvSpPr>
        <p:spPr>
          <a:xfrm>
            <a:off x="450010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0" name="Google Shape;740;p58"/>
          <p:cNvSpPr/>
          <p:nvPr/>
        </p:nvSpPr>
        <p:spPr>
          <a:xfrm>
            <a:off x="671065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41" name="Google Shape;741;p58"/>
          <p:cNvCxnSpPr>
            <a:stCxn id="736" idx="7"/>
            <a:endCxn id="737" idx="2"/>
          </p:cNvCxnSpPr>
          <p:nvPr/>
        </p:nvCxnSpPr>
        <p:spPr>
          <a:xfrm rot="10800000" flipH="1">
            <a:off x="2261118" y="2732360"/>
            <a:ext cx="1053000" cy="885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58"/>
          <p:cNvCxnSpPr>
            <a:stCxn id="737" idx="5"/>
            <a:endCxn id="739" idx="1"/>
          </p:cNvCxnSpPr>
          <p:nvPr/>
        </p:nvCxnSpPr>
        <p:spPr>
          <a:xfrm>
            <a:off x="3741243" y="2893140"/>
            <a:ext cx="832200" cy="678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3" name="Google Shape;743;p58"/>
          <p:cNvCxnSpPr>
            <a:stCxn id="736" idx="6"/>
            <a:endCxn id="739" idx="2"/>
          </p:cNvCxnSpPr>
          <p:nvPr/>
        </p:nvCxnSpPr>
        <p:spPr>
          <a:xfrm rot="10800000" flipH="1">
            <a:off x="2334400" y="3732450"/>
            <a:ext cx="2165700" cy="45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4" name="Google Shape;744;p58"/>
          <p:cNvCxnSpPr>
            <a:stCxn id="737" idx="7"/>
            <a:endCxn id="738" idx="2"/>
          </p:cNvCxnSpPr>
          <p:nvPr/>
        </p:nvCxnSpPr>
        <p:spPr>
          <a:xfrm rot="10800000" flipH="1">
            <a:off x="3741243" y="2261560"/>
            <a:ext cx="1008900" cy="310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" name="Google Shape;745;p58"/>
          <p:cNvCxnSpPr>
            <a:stCxn id="739" idx="0"/>
            <a:endCxn id="738" idx="4"/>
          </p:cNvCxnSpPr>
          <p:nvPr/>
        </p:nvCxnSpPr>
        <p:spPr>
          <a:xfrm rot="10800000" flipH="1">
            <a:off x="4750300" y="2488875"/>
            <a:ext cx="250200" cy="1016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6" name="Google Shape;746;p58"/>
          <p:cNvCxnSpPr>
            <a:stCxn id="738" idx="6"/>
            <a:endCxn id="740" idx="1"/>
          </p:cNvCxnSpPr>
          <p:nvPr/>
        </p:nvCxnSpPr>
        <p:spPr>
          <a:xfrm>
            <a:off x="5250575" y="2261500"/>
            <a:ext cx="1533300" cy="1310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7" name="Google Shape;747;p58"/>
          <p:cNvCxnSpPr>
            <a:stCxn id="739" idx="6"/>
            <a:endCxn id="740" idx="2"/>
          </p:cNvCxnSpPr>
          <p:nvPr/>
        </p:nvCxnSpPr>
        <p:spPr>
          <a:xfrm>
            <a:off x="5000500" y="3732525"/>
            <a:ext cx="17103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8" name="Google Shape;748;p58"/>
          <p:cNvSpPr/>
          <p:nvPr/>
        </p:nvSpPr>
        <p:spPr>
          <a:xfrm>
            <a:off x="2443375" y="29773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9" name="Google Shape;749;p58"/>
          <p:cNvSpPr/>
          <p:nvPr/>
        </p:nvSpPr>
        <p:spPr>
          <a:xfrm>
            <a:off x="314467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0" name="Google Shape;750;p58"/>
          <p:cNvSpPr/>
          <p:nvPr/>
        </p:nvSpPr>
        <p:spPr>
          <a:xfrm>
            <a:off x="3814525" y="3273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1" name="Google Shape;751;p58"/>
          <p:cNvSpPr/>
          <p:nvPr/>
        </p:nvSpPr>
        <p:spPr>
          <a:xfrm>
            <a:off x="3984700" y="218933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2" name="Google Shape;752;p58"/>
          <p:cNvSpPr/>
          <p:nvPr/>
        </p:nvSpPr>
        <p:spPr>
          <a:xfrm>
            <a:off x="4905275" y="303848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3" name="Google Shape;753;p58"/>
          <p:cNvSpPr/>
          <p:nvPr/>
        </p:nvSpPr>
        <p:spPr>
          <a:xfrm>
            <a:off x="568292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54" name="Google Shape;754;p58"/>
          <p:cNvSpPr/>
          <p:nvPr/>
        </p:nvSpPr>
        <p:spPr>
          <a:xfrm>
            <a:off x="6179450" y="2924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755" name="Google Shape;755;p58"/>
          <p:cNvGraphicFramePr/>
          <p:nvPr/>
        </p:nvGraphicFramePr>
        <p:xfrm>
          <a:off x="31168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{5C01DAAF-7D24-4F2A-89DC-7DEFC5D3C23A}</a:tableStyleId>
              </a:tblPr>
              <a:tblGrid>
                <a:gridCol w="669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sp>
        <p:nvSpPr>
          <p:cNvPr id="761" name="Google Shape;761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3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Най-малката стойност е на l(c) и тя е 4.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Полагаме p=c и този връх го маркираме.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Полагаме h(c)=1;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2" name="Google Shape;762;p59"/>
          <p:cNvSpPr/>
          <p:nvPr/>
        </p:nvSpPr>
        <p:spPr>
          <a:xfrm>
            <a:off x="1834000" y="355080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3" name="Google Shape;763;p59"/>
          <p:cNvSpPr/>
          <p:nvPr/>
        </p:nvSpPr>
        <p:spPr>
          <a:xfrm>
            <a:off x="3314125" y="250520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4" name="Google Shape;764;p59"/>
          <p:cNvSpPr/>
          <p:nvPr/>
        </p:nvSpPr>
        <p:spPr>
          <a:xfrm>
            <a:off x="4750175" y="203425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5" name="Google Shape;765;p59"/>
          <p:cNvSpPr/>
          <p:nvPr/>
        </p:nvSpPr>
        <p:spPr>
          <a:xfrm>
            <a:off x="450010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6" name="Google Shape;766;p59"/>
          <p:cNvSpPr/>
          <p:nvPr/>
        </p:nvSpPr>
        <p:spPr>
          <a:xfrm>
            <a:off x="671065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67" name="Google Shape;767;p59"/>
          <p:cNvCxnSpPr>
            <a:stCxn id="762" idx="7"/>
            <a:endCxn id="763" idx="2"/>
          </p:cNvCxnSpPr>
          <p:nvPr/>
        </p:nvCxnSpPr>
        <p:spPr>
          <a:xfrm rot="10800000" flipH="1">
            <a:off x="2261118" y="2732360"/>
            <a:ext cx="1053000" cy="885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59"/>
          <p:cNvCxnSpPr>
            <a:stCxn id="763" idx="5"/>
            <a:endCxn id="765" idx="1"/>
          </p:cNvCxnSpPr>
          <p:nvPr/>
        </p:nvCxnSpPr>
        <p:spPr>
          <a:xfrm>
            <a:off x="3741243" y="2893140"/>
            <a:ext cx="832200" cy="678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9" name="Google Shape;769;p59"/>
          <p:cNvCxnSpPr>
            <a:stCxn id="762" idx="6"/>
            <a:endCxn id="765" idx="2"/>
          </p:cNvCxnSpPr>
          <p:nvPr/>
        </p:nvCxnSpPr>
        <p:spPr>
          <a:xfrm rot="10800000" flipH="1">
            <a:off x="2334400" y="3732450"/>
            <a:ext cx="2165700" cy="45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0" name="Google Shape;770;p59"/>
          <p:cNvCxnSpPr>
            <a:stCxn id="763" idx="7"/>
            <a:endCxn id="764" idx="2"/>
          </p:cNvCxnSpPr>
          <p:nvPr/>
        </p:nvCxnSpPr>
        <p:spPr>
          <a:xfrm rot="10800000" flipH="1">
            <a:off x="3741243" y="2261560"/>
            <a:ext cx="1008900" cy="310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59"/>
          <p:cNvCxnSpPr>
            <a:stCxn id="765" idx="0"/>
            <a:endCxn id="764" idx="4"/>
          </p:cNvCxnSpPr>
          <p:nvPr/>
        </p:nvCxnSpPr>
        <p:spPr>
          <a:xfrm rot="10800000" flipH="1">
            <a:off x="4750300" y="2488875"/>
            <a:ext cx="250200" cy="1016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59"/>
          <p:cNvCxnSpPr>
            <a:stCxn id="764" idx="6"/>
            <a:endCxn id="766" idx="1"/>
          </p:cNvCxnSpPr>
          <p:nvPr/>
        </p:nvCxnSpPr>
        <p:spPr>
          <a:xfrm>
            <a:off x="5250575" y="2261500"/>
            <a:ext cx="1533300" cy="1310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3" name="Google Shape;773;p59"/>
          <p:cNvCxnSpPr>
            <a:stCxn id="765" idx="6"/>
            <a:endCxn id="766" idx="2"/>
          </p:cNvCxnSpPr>
          <p:nvPr/>
        </p:nvCxnSpPr>
        <p:spPr>
          <a:xfrm>
            <a:off x="5000500" y="3732525"/>
            <a:ext cx="17103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4" name="Google Shape;774;p59"/>
          <p:cNvSpPr/>
          <p:nvPr/>
        </p:nvSpPr>
        <p:spPr>
          <a:xfrm>
            <a:off x="2443375" y="29773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5" name="Google Shape;775;p59"/>
          <p:cNvSpPr/>
          <p:nvPr/>
        </p:nvSpPr>
        <p:spPr>
          <a:xfrm>
            <a:off x="314467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6" name="Google Shape;776;p59"/>
          <p:cNvSpPr/>
          <p:nvPr/>
        </p:nvSpPr>
        <p:spPr>
          <a:xfrm>
            <a:off x="3814525" y="3273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7" name="Google Shape;777;p59"/>
          <p:cNvSpPr/>
          <p:nvPr/>
        </p:nvSpPr>
        <p:spPr>
          <a:xfrm>
            <a:off x="3984700" y="218933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8" name="Google Shape;778;p59"/>
          <p:cNvSpPr/>
          <p:nvPr/>
        </p:nvSpPr>
        <p:spPr>
          <a:xfrm>
            <a:off x="4905275" y="303848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9" name="Google Shape;779;p59"/>
          <p:cNvSpPr/>
          <p:nvPr/>
        </p:nvSpPr>
        <p:spPr>
          <a:xfrm>
            <a:off x="568292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0" name="Google Shape;780;p59"/>
          <p:cNvSpPr/>
          <p:nvPr/>
        </p:nvSpPr>
        <p:spPr>
          <a:xfrm>
            <a:off x="6179450" y="2924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781" name="Google Shape;781;p59"/>
          <p:cNvGraphicFramePr/>
          <p:nvPr/>
        </p:nvGraphicFramePr>
        <p:xfrm>
          <a:off x="31168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{5C01DAAF-7D24-4F2A-89DC-7DEFC5D3C23A}</a:tableStyleId>
              </a:tblPr>
              <a:tblGrid>
                <a:gridCol w="669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sp>
        <p:nvSpPr>
          <p:cNvPr id="787" name="Google Shape;787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3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Съседните немаркирани върхове на c са d и 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l(d)=min{l(d), l(c)+4}=min{5, 4+4} =5</a:t>
            </a:r>
            <a:endParaRPr sz="1600" i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l(e)=min{l(e), l(c)+6}=min{100, 4+6} =10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8" name="Google Shape;788;p60"/>
          <p:cNvSpPr/>
          <p:nvPr/>
        </p:nvSpPr>
        <p:spPr>
          <a:xfrm>
            <a:off x="1834000" y="355080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9" name="Google Shape;789;p60"/>
          <p:cNvSpPr/>
          <p:nvPr/>
        </p:nvSpPr>
        <p:spPr>
          <a:xfrm>
            <a:off x="3314125" y="250520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0" name="Google Shape;790;p60"/>
          <p:cNvSpPr/>
          <p:nvPr/>
        </p:nvSpPr>
        <p:spPr>
          <a:xfrm>
            <a:off x="4750175" y="203425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1" name="Google Shape;791;p60"/>
          <p:cNvSpPr/>
          <p:nvPr/>
        </p:nvSpPr>
        <p:spPr>
          <a:xfrm>
            <a:off x="450010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92" name="Google Shape;792;p60"/>
          <p:cNvSpPr/>
          <p:nvPr/>
        </p:nvSpPr>
        <p:spPr>
          <a:xfrm>
            <a:off x="671065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93" name="Google Shape;793;p60"/>
          <p:cNvCxnSpPr>
            <a:stCxn id="788" idx="7"/>
            <a:endCxn id="789" idx="2"/>
          </p:cNvCxnSpPr>
          <p:nvPr/>
        </p:nvCxnSpPr>
        <p:spPr>
          <a:xfrm rot="10800000" flipH="1">
            <a:off x="2261118" y="2732360"/>
            <a:ext cx="1053000" cy="885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60"/>
          <p:cNvCxnSpPr>
            <a:stCxn id="789" idx="5"/>
            <a:endCxn id="791" idx="1"/>
          </p:cNvCxnSpPr>
          <p:nvPr/>
        </p:nvCxnSpPr>
        <p:spPr>
          <a:xfrm>
            <a:off x="3741243" y="2893140"/>
            <a:ext cx="832200" cy="678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5" name="Google Shape;795;p60"/>
          <p:cNvCxnSpPr>
            <a:stCxn id="788" idx="6"/>
            <a:endCxn id="791" idx="2"/>
          </p:cNvCxnSpPr>
          <p:nvPr/>
        </p:nvCxnSpPr>
        <p:spPr>
          <a:xfrm rot="10800000" flipH="1">
            <a:off x="2334400" y="3732450"/>
            <a:ext cx="2165700" cy="45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6" name="Google Shape;796;p60"/>
          <p:cNvCxnSpPr>
            <a:stCxn id="789" idx="7"/>
            <a:endCxn id="790" idx="2"/>
          </p:cNvCxnSpPr>
          <p:nvPr/>
        </p:nvCxnSpPr>
        <p:spPr>
          <a:xfrm rot="10800000" flipH="1">
            <a:off x="3741243" y="2261560"/>
            <a:ext cx="1008900" cy="310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7" name="Google Shape;797;p60"/>
          <p:cNvCxnSpPr>
            <a:stCxn id="791" idx="0"/>
            <a:endCxn id="790" idx="4"/>
          </p:cNvCxnSpPr>
          <p:nvPr/>
        </p:nvCxnSpPr>
        <p:spPr>
          <a:xfrm rot="10800000" flipH="1">
            <a:off x="4750300" y="2488875"/>
            <a:ext cx="250200" cy="1016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" name="Google Shape;798;p60"/>
          <p:cNvCxnSpPr>
            <a:stCxn id="790" idx="6"/>
            <a:endCxn id="792" idx="1"/>
          </p:cNvCxnSpPr>
          <p:nvPr/>
        </p:nvCxnSpPr>
        <p:spPr>
          <a:xfrm>
            <a:off x="5250575" y="2261500"/>
            <a:ext cx="1533300" cy="1310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9" name="Google Shape;799;p60"/>
          <p:cNvCxnSpPr>
            <a:stCxn id="791" idx="6"/>
            <a:endCxn id="792" idx="2"/>
          </p:cNvCxnSpPr>
          <p:nvPr/>
        </p:nvCxnSpPr>
        <p:spPr>
          <a:xfrm>
            <a:off x="5000500" y="3732525"/>
            <a:ext cx="17103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0" name="Google Shape;800;p60"/>
          <p:cNvSpPr/>
          <p:nvPr/>
        </p:nvSpPr>
        <p:spPr>
          <a:xfrm>
            <a:off x="2443375" y="29773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1" name="Google Shape;801;p60"/>
          <p:cNvSpPr/>
          <p:nvPr/>
        </p:nvSpPr>
        <p:spPr>
          <a:xfrm>
            <a:off x="314467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2" name="Google Shape;802;p60"/>
          <p:cNvSpPr/>
          <p:nvPr/>
        </p:nvSpPr>
        <p:spPr>
          <a:xfrm>
            <a:off x="3814525" y="3273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3" name="Google Shape;803;p60"/>
          <p:cNvSpPr/>
          <p:nvPr/>
        </p:nvSpPr>
        <p:spPr>
          <a:xfrm>
            <a:off x="3984700" y="218933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4" name="Google Shape;804;p60"/>
          <p:cNvSpPr/>
          <p:nvPr/>
        </p:nvSpPr>
        <p:spPr>
          <a:xfrm>
            <a:off x="4905275" y="303848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5" name="Google Shape;805;p60"/>
          <p:cNvSpPr/>
          <p:nvPr/>
        </p:nvSpPr>
        <p:spPr>
          <a:xfrm>
            <a:off x="568292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06" name="Google Shape;806;p60"/>
          <p:cNvSpPr/>
          <p:nvPr/>
        </p:nvSpPr>
        <p:spPr>
          <a:xfrm>
            <a:off x="6179450" y="2924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807" name="Google Shape;807;p60"/>
          <p:cNvGraphicFramePr/>
          <p:nvPr/>
        </p:nvGraphicFramePr>
        <p:xfrm>
          <a:off x="31168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{5C01DAAF-7D24-4F2A-89DC-7DEFC5D3C23A}</a:tableStyleId>
              </a:tblPr>
              <a:tblGrid>
                <a:gridCol w="669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sp>
        <p:nvSpPr>
          <p:cNvPr id="813" name="Google Shape;813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3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Най-малката стойност е на l(d) и тя е 5.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Полагаме p=d и този връх го маркираме.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Полагаме h(d)=1;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4" name="Google Shape;814;p61"/>
          <p:cNvSpPr/>
          <p:nvPr/>
        </p:nvSpPr>
        <p:spPr>
          <a:xfrm>
            <a:off x="1834000" y="355080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5" name="Google Shape;815;p61"/>
          <p:cNvSpPr/>
          <p:nvPr/>
        </p:nvSpPr>
        <p:spPr>
          <a:xfrm>
            <a:off x="3314125" y="250520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6" name="Google Shape;816;p61"/>
          <p:cNvSpPr/>
          <p:nvPr/>
        </p:nvSpPr>
        <p:spPr>
          <a:xfrm>
            <a:off x="4750175" y="203425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7" name="Google Shape;817;p61"/>
          <p:cNvSpPr/>
          <p:nvPr/>
        </p:nvSpPr>
        <p:spPr>
          <a:xfrm>
            <a:off x="4500100" y="3505275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8" name="Google Shape;818;p61"/>
          <p:cNvSpPr/>
          <p:nvPr/>
        </p:nvSpPr>
        <p:spPr>
          <a:xfrm>
            <a:off x="6710650" y="35052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19" name="Google Shape;819;p61"/>
          <p:cNvCxnSpPr>
            <a:stCxn id="814" idx="7"/>
            <a:endCxn id="815" idx="2"/>
          </p:cNvCxnSpPr>
          <p:nvPr/>
        </p:nvCxnSpPr>
        <p:spPr>
          <a:xfrm rot="10800000" flipH="1">
            <a:off x="2261118" y="2732360"/>
            <a:ext cx="1053000" cy="885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0" name="Google Shape;820;p61"/>
          <p:cNvCxnSpPr>
            <a:stCxn id="815" idx="5"/>
            <a:endCxn id="817" idx="1"/>
          </p:cNvCxnSpPr>
          <p:nvPr/>
        </p:nvCxnSpPr>
        <p:spPr>
          <a:xfrm>
            <a:off x="3741243" y="2893140"/>
            <a:ext cx="832200" cy="678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Google Shape;821;p61"/>
          <p:cNvCxnSpPr>
            <a:stCxn id="814" idx="6"/>
            <a:endCxn id="817" idx="2"/>
          </p:cNvCxnSpPr>
          <p:nvPr/>
        </p:nvCxnSpPr>
        <p:spPr>
          <a:xfrm rot="10800000" flipH="1">
            <a:off x="2334400" y="3732450"/>
            <a:ext cx="2165700" cy="45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" name="Google Shape;822;p61"/>
          <p:cNvCxnSpPr>
            <a:stCxn id="815" idx="7"/>
            <a:endCxn id="816" idx="2"/>
          </p:cNvCxnSpPr>
          <p:nvPr/>
        </p:nvCxnSpPr>
        <p:spPr>
          <a:xfrm rot="10800000" flipH="1">
            <a:off x="3741243" y="2261560"/>
            <a:ext cx="1008900" cy="310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3" name="Google Shape;823;p61"/>
          <p:cNvCxnSpPr>
            <a:stCxn id="817" idx="0"/>
            <a:endCxn id="816" idx="4"/>
          </p:cNvCxnSpPr>
          <p:nvPr/>
        </p:nvCxnSpPr>
        <p:spPr>
          <a:xfrm rot="10800000" flipH="1">
            <a:off x="4750300" y="2488875"/>
            <a:ext cx="250200" cy="1016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4" name="Google Shape;824;p61"/>
          <p:cNvCxnSpPr>
            <a:stCxn id="816" idx="6"/>
            <a:endCxn id="818" idx="1"/>
          </p:cNvCxnSpPr>
          <p:nvPr/>
        </p:nvCxnSpPr>
        <p:spPr>
          <a:xfrm>
            <a:off x="5250575" y="2261500"/>
            <a:ext cx="1533300" cy="1310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5" name="Google Shape;825;p61"/>
          <p:cNvCxnSpPr>
            <a:stCxn id="817" idx="6"/>
            <a:endCxn id="818" idx="2"/>
          </p:cNvCxnSpPr>
          <p:nvPr/>
        </p:nvCxnSpPr>
        <p:spPr>
          <a:xfrm>
            <a:off x="5000500" y="3732525"/>
            <a:ext cx="17103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61"/>
          <p:cNvSpPr/>
          <p:nvPr/>
        </p:nvSpPr>
        <p:spPr>
          <a:xfrm>
            <a:off x="2443375" y="29773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7" name="Google Shape;827;p61"/>
          <p:cNvSpPr/>
          <p:nvPr/>
        </p:nvSpPr>
        <p:spPr>
          <a:xfrm>
            <a:off x="314467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8" name="Google Shape;828;p61"/>
          <p:cNvSpPr/>
          <p:nvPr/>
        </p:nvSpPr>
        <p:spPr>
          <a:xfrm>
            <a:off x="3814525" y="3273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9" name="Google Shape;829;p61"/>
          <p:cNvSpPr/>
          <p:nvPr/>
        </p:nvSpPr>
        <p:spPr>
          <a:xfrm>
            <a:off x="3984700" y="218933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0" name="Google Shape;830;p61"/>
          <p:cNvSpPr/>
          <p:nvPr/>
        </p:nvSpPr>
        <p:spPr>
          <a:xfrm>
            <a:off x="4905275" y="303848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1" name="Google Shape;831;p61"/>
          <p:cNvSpPr/>
          <p:nvPr/>
        </p:nvSpPr>
        <p:spPr>
          <a:xfrm>
            <a:off x="568292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2" name="Google Shape;832;p61"/>
          <p:cNvSpPr/>
          <p:nvPr/>
        </p:nvSpPr>
        <p:spPr>
          <a:xfrm>
            <a:off x="6179450" y="2924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833" name="Google Shape;833;p61"/>
          <p:cNvGraphicFramePr/>
          <p:nvPr/>
        </p:nvGraphicFramePr>
        <p:xfrm>
          <a:off x="31168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{5C01DAAF-7D24-4F2A-89DC-7DEFC5D3C23A}</a:tableStyleId>
              </a:tblPr>
              <a:tblGrid>
                <a:gridCol w="669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Дейкстра</a:t>
            </a:r>
            <a:endParaRPr/>
          </a:p>
        </p:txBody>
      </p:sp>
      <p:sp>
        <p:nvSpPr>
          <p:cNvPr id="839" name="Google Shape;839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3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Съседен, немаркиран връх на d e само e.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l(е)=min{l(е), l(d)+4}=min{10, 5+4} =9</a:t>
            </a:r>
            <a:endParaRPr sz="1600" i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Достигнахме u2=e;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600"/>
              <a:buFont typeface="Cambria"/>
              <a:buChar char="▪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Край на алгоритъма.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0" name="Google Shape;840;p62"/>
          <p:cNvSpPr/>
          <p:nvPr/>
        </p:nvSpPr>
        <p:spPr>
          <a:xfrm>
            <a:off x="1834000" y="355080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а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1" name="Google Shape;841;p62"/>
          <p:cNvSpPr/>
          <p:nvPr/>
        </p:nvSpPr>
        <p:spPr>
          <a:xfrm>
            <a:off x="3314125" y="250520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b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2" name="Google Shape;842;p62"/>
          <p:cNvSpPr/>
          <p:nvPr/>
        </p:nvSpPr>
        <p:spPr>
          <a:xfrm>
            <a:off x="4750175" y="2034250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c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3" name="Google Shape;843;p62"/>
          <p:cNvSpPr/>
          <p:nvPr/>
        </p:nvSpPr>
        <p:spPr>
          <a:xfrm>
            <a:off x="4500100" y="3505275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d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44" name="Google Shape;844;p62"/>
          <p:cNvSpPr/>
          <p:nvPr/>
        </p:nvSpPr>
        <p:spPr>
          <a:xfrm>
            <a:off x="6710650" y="3505275"/>
            <a:ext cx="500400" cy="4545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e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45" name="Google Shape;845;p62"/>
          <p:cNvCxnSpPr>
            <a:stCxn id="840" idx="7"/>
            <a:endCxn id="841" idx="2"/>
          </p:cNvCxnSpPr>
          <p:nvPr/>
        </p:nvCxnSpPr>
        <p:spPr>
          <a:xfrm rot="10800000" flipH="1">
            <a:off x="2261118" y="2732360"/>
            <a:ext cx="1053000" cy="885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6" name="Google Shape;846;p62"/>
          <p:cNvCxnSpPr>
            <a:stCxn id="841" idx="5"/>
            <a:endCxn id="843" idx="1"/>
          </p:cNvCxnSpPr>
          <p:nvPr/>
        </p:nvCxnSpPr>
        <p:spPr>
          <a:xfrm>
            <a:off x="3741243" y="2893140"/>
            <a:ext cx="832200" cy="678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7" name="Google Shape;847;p62"/>
          <p:cNvCxnSpPr>
            <a:stCxn id="840" idx="6"/>
            <a:endCxn id="843" idx="2"/>
          </p:cNvCxnSpPr>
          <p:nvPr/>
        </p:nvCxnSpPr>
        <p:spPr>
          <a:xfrm rot="10800000" flipH="1">
            <a:off x="2334400" y="3732450"/>
            <a:ext cx="2165700" cy="45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8" name="Google Shape;848;p62"/>
          <p:cNvCxnSpPr>
            <a:stCxn id="841" idx="7"/>
            <a:endCxn id="842" idx="2"/>
          </p:cNvCxnSpPr>
          <p:nvPr/>
        </p:nvCxnSpPr>
        <p:spPr>
          <a:xfrm rot="10800000" flipH="1">
            <a:off x="3741243" y="2261560"/>
            <a:ext cx="1008900" cy="310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9" name="Google Shape;849;p62"/>
          <p:cNvCxnSpPr>
            <a:stCxn id="843" idx="0"/>
            <a:endCxn id="842" idx="4"/>
          </p:cNvCxnSpPr>
          <p:nvPr/>
        </p:nvCxnSpPr>
        <p:spPr>
          <a:xfrm rot="10800000" flipH="1">
            <a:off x="4750300" y="2488875"/>
            <a:ext cx="250200" cy="1016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0" name="Google Shape;850;p62"/>
          <p:cNvCxnSpPr>
            <a:stCxn id="842" idx="6"/>
            <a:endCxn id="844" idx="1"/>
          </p:cNvCxnSpPr>
          <p:nvPr/>
        </p:nvCxnSpPr>
        <p:spPr>
          <a:xfrm>
            <a:off x="5250575" y="2261500"/>
            <a:ext cx="1533300" cy="1310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1" name="Google Shape;851;p62"/>
          <p:cNvCxnSpPr>
            <a:stCxn id="843" idx="6"/>
            <a:endCxn id="844" idx="2"/>
          </p:cNvCxnSpPr>
          <p:nvPr/>
        </p:nvCxnSpPr>
        <p:spPr>
          <a:xfrm>
            <a:off x="5000500" y="3732525"/>
            <a:ext cx="1710300" cy="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2" name="Google Shape;852;p62"/>
          <p:cNvSpPr/>
          <p:nvPr/>
        </p:nvSpPr>
        <p:spPr>
          <a:xfrm>
            <a:off x="2443375" y="29773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3" name="Google Shape;853;p62"/>
          <p:cNvSpPr/>
          <p:nvPr/>
        </p:nvSpPr>
        <p:spPr>
          <a:xfrm>
            <a:off x="314467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7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4" name="Google Shape;854;p62"/>
          <p:cNvSpPr/>
          <p:nvPr/>
        </p:nvSpPr>
        <p:spPr>
          <a:xfrm>
            <a:off x="3814525" y="3273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5" name="Google Shape;855;p62"/>
          <p:cNvSpPr/>
          <p:nvPr/>
        </p:nvSpPr>
        <p:spPr>
          <a:xfrm>
            <a:off x="3984700" y="218933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6" name="Google Shape;856;p62"/>
          <p:cNvSpPr/>
          <p:nvPr/>
        </p:nvSpPr>
        <p:spPr>
          <a:xfrm>
            <a:off x="4905275" y="3038488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7" name="Google Shape;857;p62"/>
          <p:cNvSpPr/>
          <p:nvPr/>
        </p:nvSpPr>
        <p:spPr>
          <a:xfrm>
            <a:off x="5682925" y="3837400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8" name="Google Shape;858;p62"/>
          <p:cNvSpPr/>
          <p:nvPr/>
        </p:nvSpPr>
        <p:spPr>
          <a:xfrm>
            <a:off x="6179450" y="2924925"/>
            <a:ext cx="345300" cy="144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859" name="Google Shape;859;p62"/>
          <p:cNvGraphicFramePr/>
          <p:nvPr/>
        </p:nvGraphicFramePr>
        <p:xfrm>
          <a:off x="311688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{5C01DAAF-7D24-4F2A-89DC-7DEFC5D3C23A}</a:tableStyleId>
              </a:tblPr>
              <a:tblGrid>
                <a:gridCol w="669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98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>
                        <a:solidFill>
                          <a:srgbClr val="FF99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60" name="Google Shape;860;p62"/>
          <p:cNvSpPr/>
          <p:nvPr/>
        </p:nvSpPr>
        <p:spPr>
          <a:xfrm>
            <a:off x="4178550" y="990525"/>
            <a:ext cx="3169200" cy="6786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62"/>
          <p:cNvSpPr txBox="1"/>
          <p:nvPr/>
        </p:nvSpPr>
        <p:spPr>
          <a:xfrm>
            <a:off x="6099600" y="1603875"/>
            <a:ext cx="24168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Стойността на минималния път от връх </a:t>
            </a:r>
            <a:r>
              <a:rPr lang="en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до връх </a:t>
            </a:r>
            <a:r>
              <a:rPr lang="en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е</a:t>
            </a:r>
            <a:r>
              <a:rPr lang="en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е 9.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3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Други алгоритми в графи</a:t>
            </a:r>
            <a:endParaRPr/>
          </a:p>
        </p:txBody>
      </p:sp>
      <p:sp>
        <p:nvSpPr>
          <p:cNvPr id="867" name="Google Shape;867;p63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Прим</a:t>
            </a:r>
            <a:endParaRPr/>
          </a:p>
        </p:txBody>
      </p:sp>
      <p:pic>
        <p:nvPicPr>
          <p:cNvPr id="868" name="Google Shape;86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649" y="874900"/>
            <a:ext cx="3388100" cy="28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BE60"/>
                </a:solidFill>
              </a:rPr>
              <a:t>Prim’s algorithm</a:t>
            </a:r>
            <a:endParaRPr>
              <a:solidFill>
                <a:srgbClr val="F3BE60"/>
              </a:solidFill>
            </a:endParaRPr>
          </a:p>
        </p:txBody>
      </p:sp>
      <p:sp>
        <p:nvSpPr>
          <p:cNvPr id="874" name="Google Shape;874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Задача: </a:t>
            </a: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В община Х има път между всеки две селища. Общинският съвет взел решение да асфалтира всички междуселищни пътища, но времето за изпълнение било малко, а финансите - недостатъчни. За целта решили да асфалтират само някои от тях, така, че да се стига от всяко селище до друго.</a:t>
            </a:r>
            <a:endParaRPr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5"/>
          <p:cNvSpPr/>
          <p:nvPr/>
        </p:nvSpPr>
        <p:spPr>
          <a:xfrm>
            <a:off x="2648500" y="4062850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0" name="Google Shape;880;p65"/>
          <p:cNvSpPr/>
          <p:nvPr/>
        </p:nvSpPr>
        <p:spPr>
          <a:xfrm>
            <a:off x="1656075" y="270175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1" name="Google Shape;881;p65"/>
          <p:cNvSpPr/>
          <p:nvPr/>
        </p:nvSpPr>
        <p:spPr>
          <a:xfrm>
            <a:off x="3527625" y="1638025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2" name="Google Shape;882;p65"/>
          <p:cNvSpPr/>
          <p:nvPr/>
        </p:nvSpPr>
        <p:spPr>
          <a:xfrm>
            <a:off x="3616150" y="3260925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6015600" y="2525525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4950225" y="1138300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885" name="Google Shape;885;p65"/>
          <p:cNvCxnSpPr>
            <a:stCxn id="880" idx="7"/>
            <a:endCxn id="881" idx="3"/>
          </p:cNvCxnSpPr>
          <p:nvPr/>
        </p:nvCxnSpPr>
        <p:spPr>
          <a:xfrm rot="10800000" flipH="1">
            <a:off x="1971804" y="1961683"/>
            <a:ext cx="1621500" cy="79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6" name="Google Shape;886;p65"/>
          <p:cNvCxnSpPr>
            <a:stCxn id="881" idx="6"/>
            <a:endCxn id="884" idx="3"/>
          </p:cNvCxnSpPr>
          <p:nvPr/>
        </p:nvCxnSpPr>
        <p:spPr>
          <a:xfrm rot="10800000" flipH="1">
            <a:off x="3976125" y="1461925"/>
            <a:ext cx="1039800" cy="3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7" name="Google Shape;887;p65"/>
          <p:cNvCxnSpPr>
            <a:stCxn id="884" idx="5"/>
            <a:endCxn id="883" idx="1"/>
          </p:cNvCxnSpPr>
          <p:nvPr/>
        </p:nvCxnSpPr>
        <p:spPr>
          <a:xfrm>
            <a:off x="5333044" y="1461967"/>
            <a:ext cx="748200" cy="11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65"/>
          <p:cNvCxnSpPr>
            <a:stCxn id="883" idx="3"/>
            <a:endCxn id="882" idx="7"/>
          </p:cNvCxnSpPr>
          <p:nvPr/>
        </p:nvCxnSpPr>
        <p:spPr>
          <a:xfrm flipH="1">
            <a:off x="3998981" y="2849192"/>
            <a:ext cx="2082300" cy="4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65"/>
          <p:cNvCxnSpPr>
            <a:stCxn id="882" idx="3"/>
            <a:endCxn id="879" idx="7"/>
          </p:cNvCxnSpPr>
          <p:nvPr/>
        </p:nvCxnSpPr>
        <p:spPr>
          <a:xfrm flipH="1">
            <a:off x="3031431" y="3584592"/>
            <a:ext cx="650400" cy="5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0" name="Google Shape;890;p65"/>
          <p:cNvCxnSpPr>
            <a:stCxn id="880" idx="5"/>
            <a:endCxn id="879" idx="1"/>
          </p:cNvCxnSpPr>
          <p:nvPr/>
        </p:nvCxnSpPr>
        <p:spPr>
          <a:xfrm>
            <a:off x="1971804" y="3025417"/>
            <a:ext cx="742500" cy="10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1" name="Google Shape;891;p65"/>
          <p:cNvCxnSpPr>
            <a:stCxn id="880" idx="6"/>
            <a:endCxn id="882" idx="2"/>
          </p:cNvCxnSpPr>
          <p:nvPr/>
        </p:nvCxnSpPr>
        <p:spPr>
          <a:xfrm>
            <a:off x="2025975" y="2891350"/>
            <a:ext cx="1590300" cy="5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2" name="Google Shape;892;p65"/>
          <p:cNvCxnSpPr>
            <a:stCxn id="882" idx="1"/>
            <a:endCxn id="881" idx="4"/>
          </p:cNvCxnSpPr>
          <p:nvPr/>
        </p:nvCxnSpPr>
        <p:spPr>
          <a:xfrm rot="10800000" flipH="1">
            <a:off x="3681831" y="2017158"/>
            <a:ext cx="69900" cy="129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3" name="Google Shape;893;p65"/>
          <p:cNvCxnSpPr>
            <a:stCxn id="881" idx="5"/>
            <a:endCxn id="883" idx="2"/>
          </p:cNvCxnSpPr>
          <p:nvPr/>
        </p:nvCxnSpPr>
        <p:spPr>
          <a:xfrm>
            <a:off x="3910444" y="1961692"/>
            <a:ext cx="2105100" cy="75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4" name="Google Shape;894;p65"/>
          <p:cNvSpPr/>
          <p:nvPr/>
        </p:nvSpPr>
        <p:spPr>
          <a:xfrm>
            <a:off x="2502675" y="20148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5" name="Google Shape;895;p65"/>
          <p:cNvSpPr/>
          <p:nvPr/>
        </p:nvSpPr>
        <p:spPr>
          <a:xfrm>
            <a:off x="1971800" y="3584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6" name="Google Shape;896;p65"/>
          <p:cNvSpPr/>
          <p:nvPr/>
        </p:nvSpPr>
        <p:spPr>
          <a:xfrm>
            <a:off x="2767000" y="28492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7" name="Google Shape;897;p65"/>
          <p:cNvSpPr/>
          <p:nvPr/>
        </p:nvSpPr>
        <p:spPr>
          <a:xfrm>
            <a:off x="3351825" y="39327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8" name="Google Shape;898;p65"/>
          <p:cNvSpPr/>
          <p:nvPr/>
        </p:nvSpPr>
        <p:spPr>
          <a:xfrm>
            <a:off x="3817275" y="27017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9" name="Google Shape;899;p65"/>
          <p:cNvSpPr/>
          <p:nvPr/>
        </p:nvSpPr>
        <p:spPr>
          <a:xfrm>
            <a:off x="4875125" y="19617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4966500" y="31592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1" name="Google Shape;901;p65"/>
          <p:cNvSpPr/>
          <p:nvPr/>
        </p:nvSpPr>
        <p:spPr>
          <a:xfrm>
            <a:off x="5751275" y="1827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2" name="Google Shape;902;p65"/>
          <p:cNvSpPr/>
          <p:nvPr/>
        </p:nvSpPr>
        <p:spPr>
          <a:xfrm>
            <a:off x="4242000" y="12532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3" name="Google Shape;903;p65"/>
          <p:cNvSpPr txBox="1"/>
          <p:nvPr/>
        </p:nvSpPr>
        <p:spPr>
          <a:xfrm>
            <a:off x="487500" y="325000"/>
            <a:ext cx="7757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Нека е даден граф с 6 върха и 9 ребра, със съответни тегла.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Ориентиран мултиграф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71300" cy="36018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30200" algn="just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ambria"/>
              <a:buChar char="▪"/>
            </a:pPr>
            <a:r>
              <a:rPr lang="en" sz="1600" i="1">
                <a:latin typeface="Cambria"/>
                <a:ea typeface="Cambria"/>
                <a:cs typeface="Cambria"/>
                <a:sym typeface="Cambria"/>
              </a:rPr>
              <a:t>G={V, E, f</a:t>
            </a:r>
            <a:r>
              <a:rPr lang="en" sz="1600" i="1" baseline="-25000">
                <a:latin typeface="Cambria"/>
                <a:ea typeface="Cambria"/>
                <a:cs typeface="Cambria"/>
                <a:sym typeface="Cambria"/>
              </a:rPr>
              <a:t>G</a:t>
            </a:r>
            <a:r>
              <a:rPr lang="en" sz="1600" i="1">
                <a:latin typeface="Cambria"/>
                <a:ea typeface="Cambria"/>
                <a:cs typeface="Cambria"/>
                <a:sym typeface="Cambria"/>
              </a:rPr>
              <a:t>}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 - </a:t>
            </a:r>
            <a:r>
              <a:rPr lang="en" sz="1600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краен ориентиран мултиграф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▪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600" i="1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i="1" baseline="-250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600" i="1">
                <a:latin typeface="Cambria"/>
                <a:ea typeface="Cambria"/>
                <a:cs typeface="Cambria"/>
                <a:sym typeface="Cambria"/>
              </a:rPr>
              <a:t> и v</a:t>
            </a:r>
            <a:r>
              <a:rPr lang="en" sz="1600" i="1" baseline="-25000">
                <a:latin typeface="Cambria"/>
                <a:ea typeface="Cambria"/>
                <a:cs typeface="Cambria"/>
                <a:sym typeface="Cambria"/>
              </a:rPr>
              <a:t>j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 са (точки) върхове, които са свързани със стрелки (ребра)</a:t>
            </a:r>
            <a:r>
              <a:rPr lang="en" sz="1600" i="1">
                <a:latin typeface="Cambria"/>
                <a:ea typeface="Cambria"/>
                <a:cs typeface="Cambria"/>
                <a:sym typeface="Cambria"/>
              </a:rPr>
              <a:t>. Означава се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600" i="1">
                <a:latin typeface="Cambria"/>
                <a:ea typeface="Cambria"/>
                <a:cs typeface="Cambria"/>
                <a:sym typeface="Cambria"/>
              </a:rPr>
              <a:t>e=(v</a:t>
            </a:r>
            <a:r>
              <a:rPr lang="en" sz="1600" i="1" baseline="-25000"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600" i="1">
                <a:latin typeface="Cambria"/>
                <a:ea typeface="Cambria"/>
                <a:cs typeface="Cambria"/>
                <a:sym typeface="Cambria"/>
              </a:rPr>
              <a:t>,v</a:t>
            </a:r>
            <a:r>
              <a:rPr lang="en" sz="1600" i="1" baseline="-25000">
                <a:latin typeface="Cambria"/>
                <a:ea typeface="Cambria"/>
                <a:cs typeface="Cambria"/>
                <a:sym typeface="Cambria"/>
              </a:rPr>
              <a:t>j</a:t>
            </a:r>
            <a:r>
              <a:rPr lang="en" sz="1600" i="1"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.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▪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В един ориентиран мултиграф може да съществуват: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30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▪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изолиран връх – в който не влизат и не излизат ребра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30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▪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примка – ребро, чието начало и край съвпадат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30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▪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повече от едно ориентирано ребро между два върха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2194900" y="364925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2741625" y="45210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4402400" y="42997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5295100" y="34720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51" name="Google Shape;151;p21"/>
          <p:cNvCxnSpPr>
            <a:stCxn id="149" idx="1"/>
            <a:endCxn id="147" idx="6"/>
          </p:cNvCxnSpPr>
          <p:nvPr/>
        </p:nvCxnSpPr>
        <p:spPr>
          <a:xfrm rot="10800000">
            <a:off x="2695182" y="3876435"/>
            <a:ext cx="1780500" cy="4899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1"/>
          <p:cNvCxnSpPr>
            <a:stCxn id="147" idx="5"/>
            <a:endCxn id="149" idx="2"/>
          </p:cNvCxnSpPr>
          <p:nvPr/>
        </p:nvCxnSpPr>
        <p:spPr>
          <a:xfrm>
            <a:off x="2622018" y="4037190"/>
            <a:ext cx="1780500" cy="4899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21"/>
          <p:cNvCxnSpPr>
            <a:stCxn id="149" idx="3"/>
            <a:endCxn id="148" idx="6"/>
          </p:cNvCxnSpPr>
          <p:nvPr/>
        </p:nvCxnSpPr>
        <p:spPr>
          <a:xfrm flipH="1">
            <a:off x="3242082" y="4687715"/>
            <a:ext cx="1233600" cy="606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1"/>
          <p:cNvCxnSpPr>
            <a:stCxn id="147" idx="4"/>
            <a:endCxn id="148" idx="1"/>
          </p:cNvCxnSpPr>
          <p:nvPr/>
        </p:nvCxnSpPr>
        <p:spPr>
          <a:xfrm>
            <a:off x="2445100" y="4103750"/>
            <a:ext cx="369900" cy="4839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1"/>
          <p:cNvCxnSpPr>
            <a:stCxn id="147" idx="7"/>
            <a:endCxn id="147" idx="2"/>
          </p:cNvCxnSpPr>
          <p:nvPr/>
        </p:nvCxnSpPr>
        <p:spPr>
          <a:xfrm rot="5400000">
            <a:off x="2328018" y="3582610"/>
            <a:ext cx="160800" cy="427200"/>
          </a:xfrm>
          <a:prstGeom prst="curvedConnector4">
            <a:avLst>
              <a:gd name="adj1" fmla="val -189481"/>
              <a:gd name="adj2" fmla="val 155722"/>
            </a:avLst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/>
          <p:nvPr/>
        </p:nvSpPr>
        <p:spPr>
          <a:xfrm>
            <a:off x="2294883" y="4134900"/>
            <a:ext cx="478550" cy="469200"/>
          </a:xfrm>
          <a:custGeom>
            <a:avLst/>
            <a:gdLst/>
            <a:ahLst/>
            <a:cxnLst/>
            <a:rect l="l" t="t" r="r" b="b"/>
            <a:pathLst>
              <a:path w="19142" h="18768" extrusionOk="0">
                <a:moveTo>
                  <a:pt x="6631" y="0"/>
                </a:moveTo>
                <a:cubicBezTo>
                  <a:pt x="5588" y="2502"/>
                  <a:pt x="-1710" y="11886"/>
                  <a:pt x="375" y="15014"/>
                </a:cubicBezTo>
                <a:cubicBezTo>
                  <a:pt x="2460" y="18142"/>
                  <a:pt x="16014" y="18142"/>
                  <a:pt x="19142" y="18768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Google Shape;157;p21"/>
          <p:cNvSpPr/>
          <p:nvPr/>
        </p:nvSpPr>
        <p:spPr>
          <a:xfrm>
            <a:off x="2658750" y="3780400"/>
            <a:ext cx="2306700" cy="604750"/>
          </a:xfrm>
          <a:custGeom>
            <a:avLst/>
            <a:gdLst/>
            <a:ahLst/>
            <a:cxnLst/>
            <a:rect l="l" t="t" r="r" b="b"/>
            <a:pathLst>
              <a:path w="92268" h="24190" extrusionOk="0">
                <a:moveTo>
                  <a:pt x="86748" y="24190"/>
                </a:moveTo>
                <a:cubicBezTo>
                  <a:pt x="86540" y="20923"/>
                  <a:pt x="99955" y="8620"/>
                  <a:pt x="85497" y="4588"/>
                </a:cubicBezTo>
                <a:cubicBezTo>
                  <a:pt x="71039" y="556"/>
                  <a:pt x="14250" y="765"/>
                  <a:pt x="0" y="0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6"/>
          <p:cNvSpPr/>
          <p:nvPr/>
        </p:nvSpPr>
        <p:spPr>
          <a:xfrm>
            <a:off x="2648500" y="406285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9" name="Google Shape;909;p66"/>
          <p:cNvSpPr/>
          <p:nvPr/>
        </p:nvSpPr>
        <p:spPr>
          <a:xfrm>
            <a:off x="1656075" y="270175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0" name="Google Shape;910;p66"/>
          <p:cNvSpPr/>
          <p:nvPr/>
        </p:nvSpPr>
        <p:spPr>
          <a:xfrm>
            <a:off x="3527625" y="1638025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1" name="Google Shape;911;p66"/>
          <p:cNvSpPr/>
          <p:nvPr/>
        </p:nvSpPr>
        <p:spPr>
          <a:xfrm>
            <a:off x="3616150" y="32609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2" name="Google Shape;912;p66"/>
          <p:cNvSpPr/>
          <p:nvPr/>
        </p:nvSpPr>
        <p:spPr>
          <a:xfrm>
            <a:off x="6015600" y="2525525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3" name="Google Shape;913;p66"/>
          <p:cNvSpPr/>
          <p:nvPr/>
        </p:nvSpPr>
        <p:spPr>
          <a:xfrm>
            <a:off x="4950225" y="1138300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914" name="Google Shape;914;p66"/>
          <p:cNvCxnSpPr>
            <a:stCxn id="909" idx="7"/>
            <a:endCxn id="910" idx="3"/>
          </p:cNvCxnSpPr>
          <p:nvPr/>
        </p:nvCxnSpPr>
        <p:spPr>
          <a:xfrm rot="10800000" flipH="1">
            <a:off x="1971804" y="1961683"/>
            <a:ext cx="1621500" cy="79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5" name="Google Shape;915;p66"/>
          <p:cNvCxnSpPr>
            <a:stCxn id="910" idx="6"/>
            <a:endCxn id="913" idx="3"/>
          </p:cNvCxnSpPr>
          <p:nvPr/>
        </p:nvCxnSpPr>
        <p:spPr>
          <a:xfrm rot="10800000" flipH="1">
            <a:off x="3976125" y="1461925"/>
            <a:ext cx="1039800" cy="3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66"/>
          <p:cNvCxnSpPr>
            <a:stCxn id="913" idx="5"/>
            <a:endCxn id="912" idx="1"/>
          </p:cNvCxnSpPr>
          <p:nvPr/>
        </p:nvCxnSpPr>
        <p:spPr>
          <a:xfrm>
            <a:off x="5333044" y="1461967"/>
            <a:ext cx="748200" cy="11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66"/>
          <p:cNvCxnSpPr>
            <a:stCxn id="912" idx="3"/>
            <a:endCxn id="911" idx="7"/>
          </p:cNvCxnSpPr>
          <p:nvPr/>
        </p:nvCxnSpPr>
        <p:spPr>
          <a:xfrm flipH="1">
            <a:off x="3998981" y="2849192"/>
            <a:ext cx="2082300" cy="4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66"/>
          <p:cNvCxnSpPr>
            <a:stCxn id="911" idx="3"/>
            <a:endCxn id="908" idx="7"/>
          </p:cNvCxnSpPr>
          <p:nvPr/>
        </p:nvCxnSpPr>
        <p:spPr>
          <a:xfrm flipH="1">
            <a:off x="3031431" y="3584592"/>
            <a:ext cx="650400" cy="533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9" name="Google Shape;919;p66"/>
          <p:cNvCxnSpPr>
            <a:stCxn id="909" idx="5"/>
            <a:endCxn id="908" idx="1"/>
          </p:cNvCxnSpPr>
          <p:nvPr/>
        </p:nvCxnSpPr>
        <p:spPr>
          <a:xfrm>
            <a:off x="1971804" y="3025417"/>
            <a:ext cx="742500" cy="10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0" name="Google Shape;920;p66"/>
          <p:cNvCxnSpPr>
            <a:stCxn id="909" idx="6"/>
            <a:endCxn id="911" idx="2"/>
          </p:cNvCxnSpPr>
          <p:nvPr/>
        </p:nvCxnSpPr>
        <p:spPr>
          <a:xfrm>
            <a:off x="2025975" y="2891350"/>
            <a:ext cx="1590300" cy="5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66"/>
          <p:cNvCxnSpPr>
            <a:stCxn id="911" idx="1"/>
            <a:endCxn id="910" idx="4"/>
          </p:cNvCxnSpPr>
          <p:nvPr/>
        </p:nvCxnSpPr>
        <p:spPr>
          <a:xfrm rot="10800000" flipH="1">
            <a:off x="3681831" y="2017158"/>
            <a:ext cx="69900" cy="129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66"/>
          <p:cNvCxnSpPr>
            <a:stCxn id="910" idx="5"/>
            <a:endCxn id="912" idx="2"/>
          </p:cNvCxnSpPr>
          <p:nvPr/>
        </p:nvCxnSpPr>
        <p:spPr>
          <a:xfrm>
            <a:off x="3910444" y="1961692"/>
            <a:ext cx="2105100" cy="75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3" name="Google Shape;923;p66"/>
          <p:cNvSpPr/>
          <p:nvPr/>
        </p:nvSpPr>
        <p:spPr>
          <a:xfrm>
            <a:off x="2502675" y="20148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4" name="Google Shape;924;p66"/>
          <p:cNvSpPr/>
          <p:nvPr/>
        </p:nvSpPr>
        <p:spPr>
          <a:xfrm>
            <a:off x="1971800" y="3584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5" name="Google Shape;925;p66"/>
          <p:cNvSpPr/>
          <p:nvPr/>
        </p:nvSpPr>
        <p:spPr>
          <a:xfrm>
            <a:off x="2767000" y="28492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6" name="Google Shape;926;p66"/>
          <p:cNvSpPr/>
          <p:nvPr/>
        </p:nvSpPr>
        <p:spPr>
          <a:xfrm>
            <a:off x="3351825" y="3932750"/>
            <a:ext cx="329994" cy="264222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7" name="Google Shape;927;p66"/>
          <p:cNvSpPr/>
          <p:nvPr/>
        </p:nvSpPr>
        <p:spPr>
          <a:xfrm>
            <a:off x="3817275" y="27017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8" name="Google Shape;928;p66"/>
          <p:cNvSpPr/>
          <p:nvPr/>
        </p:nvSpPr>
        <p:spPr>
          <a:xfrm>
            <a:off x="4875125" y="19617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9" name="Google Shape;929;p66"/>
          <p:cNvSpPr/>
          <p:nvPr/>
        </p:nvSpPr>
        <p:spPr>
          <a:xfrm>
            <a:off x="4966500" y="31592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30" name="Google Shape;930;p66"/>
          <p:cNvSpPr/>
          <p:nvPr/>
        </p:nvSpPr>
        <p:spPr>
          <a:xfrm>
            <a:off x="5751275" y="1827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1" name="Google Shape;931;p66"/>
          <p:cNvSpPr/>
          <p:nvPr/>
        </p:nvSpPr>
        <p:spPr>
          <a:xfrm>
            <a:off x="4242000" y="12532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487500" y="325000"/>
            <a:ext cx="7757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1: Избираме един връх. Нека да е 1. Маркираме го. Търсим съседен на него, който не е маркиран и свързващото им ребро да е с минимално тегло. Това са 5 и 2. Нека изберем 5. Маркираме го.</a:t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67"/>
          <p:cNvSpPr/>
          <p:nvPr/>
        </p:nvSpPr>
        <p:spPr>
          <a:xfrm>
            <a:off x="2648500" y="406285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8" name="Google Shape;938;p67"/>
          <p:cNvSpPr/>
          <p:nvPr/>
        </p:nvSpPr>
        <p:spPr>
          <a:xfrm>
            <a:off x="1656075" y="2701750"/>
            <a:ext cx="3699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9" name="Google Shape;939;p67"/>
          <p:cNvSpPr/>
          <p:nvPr/>
        </p:nvSpPr>
        <p:spPr>
          <a:xfrm>
            <a:off x="3527625" y="1638025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40" name="Google Shape;940;p67"/>
          <p:cNvSpPr/>
          <p:nvPr/>
        </p:nvSpPr>
        <p:spPr>
          <a:xfrm>
            <a:off x="3616150" y="32609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41" name="Google Shape;941;p67"/>
          <p:cNvSpPr/>
          <p:nvPr/>
        </p:nvSpPr>
        <p:spPr>
          <a:xfrm>
            <a:off x="6015600" y="2525525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2" name="Google Shape;942;p67"/>
          <p:cNvSpPr/>
          <p:nvPr/>
        </p:nvSpPr>
        <p:spPr>
          <a:xfrm>
            <a:off x="4950225" y="1138300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943" name="Google Shape;943;p67"/>
          <p:cNvCxnSpPr>
            <a:stCxn id="938" idx="7"/>
            <a:endCxn id="939" idx="3"/>
          </p:cNvCxnSpPr>
          <p:nvPr/>
        </p:nvCxnSpPr>
        <p:spPr>
          <a:xfrm rot="10800000" flipH="1">
            <a:off x="1971804" y="1961683"/>
            <a:ext cx="1621500" cy="79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4" name="Google Shape;944;p67"/>
          <p:cNvCxnSpPr>
            <a:stCxn id="939" idx="6"/>
            <a:endCxn id="942" idx="3"/>
          </p:cNvCxnSpPr>
          <p:nvPr/>
        </p:nvCxnSpPr>
        <p:spPr>
          <a:xfrm rot="10800000" flipH="1">
            <a:off x="3976125" y="1461925"/>
            <a:ext cx="1039800" cy="3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5" name="Google Shape;945;p67"/>
          <p:cNvCxnSpPr>
            <a:stCxn id="942" idx="5"/>
            <a:endCxn id="941" idx="1"/>
          </p:cNvCxnSpPr>
          <p:nvPr/>
        </p:nvCxnSpPr>
        <p:spPr>
          <a:xfrm>
            <a:off x="5333044" y="1461967"/>
            <a:ext cx="748200" cy="11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6" name="Google Shape;946;p67"/>
          <p:cNvCxnSpPr>
            <a:stCxn id="941" idx="3"/>
            <a:endCxn id="940" idx="7"/>
          </p:cNvCxnSpPr>
          <p:nvPr/>
        </p:nvCxnSpPr>
        <p:spPr>
          <a:xfrm flipH="1">
            <a:off x="3998981" y="2849192"/>
            <a:ext cx="2082300" cy="4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7" name="Google Shape;947;p67"/>
          <p:cNvCxnSpPr>
            <a:stCxn id="940" idx="3"/>
            <a:endCxn id="937" idx="7"/>
          </p:cNvCxnSpPr>
          <p:nvPr/>
        </p:nvCxnSpPr>
        <p:spPr>
          <a:xfrm flipH="1">
            <a:off x="3031431" y="3584592"/>
            <a:ext cx="650400" cy="533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67"/>
          <p:cNvCxnSpPr>
            <a:stCxn id="938" idx="5"/>
            <a:endCxn id="937" idx="1"/>
          </p:cNvCxnSpPr>
          <p:nvPr/>
        </p:nvCxnSpPr>
        <p:spPr>
          <a:xfrm>
            <a:off x="1971804" y="3025417"/>
            <a:ext cx="742500" cy="1092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67"/>
          <p:cNvCxnSpPr>
            <a:stCxn id="938" idx="6"/>
            <a:endCxn id="940" idx="2"/>
          </p:cNvCxnSpPr>
          <p:nvPr/>
        </p:nvCxnSpPr>
        <p:spPr>
          <a:xfrm>
            <a:off x="2025975" y="2891350"/>
            <a:ext cx="1590300" cy="5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Google Shape;950;p67"/>
          <p:cNvCxnSpPr>
            <a:stCxn id="940" idx="1"/>
            <a:endCxn id="939" idx="4"/>
          </p:cNvCxnSpPr>
          <p:nvPr/>
        </p:nvCxnSpPr>
        <p:spPr>
          <a:xfrm rot="10800000" flipH="1">
            <a:off x="3681831" y="2017158"/>
            <a:ext cx="69900" cy="129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1" name="Google Shape;951;p67"/>
          <p:cNvCxnSpPr>
            <a:stCxn id="939" idx="5"/>
            <a:endCxn id="941" idx="2"/>
          </p:cNvCxnSpPr>
          <p:nvPr/>
        </p:nvCxnSpPr>
        <p:spPr>
          <a:xfrm>
            <a:off x="3910444" y="1961692"/>
            <a:ext cx="2105100" cy="75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2" name="Google Shape;952;p67"/>
          <p:cNvSpPr/>
          <p:nvPr/>
        </p:nvSpPr>
        <p:spPr>
          <a:xfrm>
            <a:off x="2502675" y="20148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1971800" y="3584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2767000" y="28492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5" name="Google Shape;955;p67"/>
          <p:cNvSpPr/>
          <p:nvPr/>
        </p:nvSpPr>
        <p:spPr>
          <a:xfrm>
            <a:off x="3351825" y="3932750"/>
            <a:ext cx="329994" cy="264222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6" name="Google Shape;956;p67"/>
          <p:cNvSpPr/>
          <p:nvPr/>
        </p:nvSpPr>
        <p:spPr>
          <a:xfrm>
            <a:off x="3817275" y="27017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57" name="Google Shape;957;p67"/>
          <p:cNvSpPr/>
          <p:nvPr/>
        </p:nvSpPr>
        <p:spPr>
          <a:xfrm>
            <a:off x="4875125" y="19617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8" name="Google Shape;958;p67"/>
          <p:cNvSpPr/>
          <p:nvPr/>
        </p:nvSpPr>
        <p:spPr>
          <a:xfrm>
            <a:off x="4966500" y="31592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9" name="Google Shape;959;p67"/>
          <p:cNvSpPr/>
          <p:nvPr/>
        </p:nvSpPr>
        <p:spPr>
          <a:xfrm>
            <a:off x="5751275" y="1827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0" name="Google Shape;960;p67"/>
          <p:cNvSpPr/>
          <p:nvPr/>
        </p:nvSpPr>
        <p:spPr>
          <a:xfrm>
            <a:off x="4242000" y="12532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1" name="Google Shape;961;p67"/>
          <p:cNvSpPr txBox="1"/>
          <p:nvPr/>
        </p:nvSpPr>
        <p:spPr>
          <a:xfrm>
            <a:off x="390025" y="325000"/>
            <a:ext cx="846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2: Намираме следващото най-късо ребро, на което един от върховете е 1 или 5, а другият не е маркиран. Приемаме, че е (5,2). Маркираме не маркирания връх 2.</a:t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68"/>
          <p:cNvSpPr/>
          <p:nvPr/>
        </p:nvSpPr>
        <p:spPr>
          <a:xfrm>
            <a:off x="2648500" y="406285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7" name="Google Shape;967;p68"/>
          <p:cNvSpPr/>
          <p:nvPr/>
        </p:nvSpPr>
        <p:spPr>
          <a:xfrm>
            <a:off x="1656075" y="2701750"/>
            <a:ext cx="3699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8" name="Google Shape;968;p68"/>
          <p:cNvSpPr/>
          <p:nvPr/>
        </p:nvSpPr>
        <p:spPr>
          <a:xfrm>
            <a:off x="3527625" y="16380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69" name="Google Shape;969;p68"/>
          <p:cNvSpPr/>
          <p:nvPr/>
        </p:nvSpPr>
        <p:spPr>
          <a:xfrm>
            <a:off x="3616150" y="32609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70" name="Google Shape;970;p68"/>
          <p:cNvSpPr/>
          <p:nvPr/>
        </p:nvSpPr>
        <p:spPr>
          <a:xfrm>
            <a:off x="6015600" y="2525525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1" name="Google Shape;971;p68"/>
          <p:cNvSpPr/>
          <p:nvPr/>
        </p:nvSpPr>
        <p:spPr>
          <a:xfrm>
            <a:off x="4950225" y="1138300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972" name="Google Shape;972;p68"/>
          <p:cNvCxnSpPr>
            <a:stCxn id="967" idx="7"/>
            <a:endCxn id="968" idx="3"/>
          </p:cNvCxnSpPr>
          <p:nvPr/>
        </p:nvCxnSpPr>
        <p:spPr>
          <a:xfrm rot="10800000" flipH="1">
            <a:off x="1971804" y="1961683"/>
            <a:ext cx="1621500" cy="79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3" name="Google Shape;973;p68"/>
          <p:cNvCxnSpPr>
            <a:stCxn id="968" idx="6"/>
            <a:endCxn id="971" idx="3"/>
          </p:cNvCxnSpPr>
          <p:nvPr/>
        </p:nvCxnSpPr>
        <p:spPr>
          <a:xfrm rot="10800000" flipH="1">
            <a:off x="3976125" y="1461925"/>
            <a:ext cx="1039800" cy="3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Google Shape;974;p68"/>
          <p:cNvCxnSpPr>
            <a:stCxn id="971" idx="5"/>
            <a:endCxn id="970" idx="1"/>
          </p:cNvCxnSpPr>
          <p:nvPr/>
        </p:nvCxnSpPr>
        <p:spPr>
          <a:xfrm>
            <a:off x="5333044" y="1461967"/>
            <a:ext cx="748200" cy="11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68"/>
          <p:cNvCxnSpPr>
            <a:stCxn id="970" idx="3"/>
            <a:endCxn id="969" idx="7"/>
          </p:cNvCxnSpPr>
          <p:nvPr/>
        </p:nvCxnSpPr>
        <p:spPr>
          <a:xfrm flipH="1">
            <a:off x="3998981" y="2849192"/>
            <a:ext cx="2082300" cy="4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Google Shape;976;p68"/>
          <p:cNvCxnSpPr>
            <a:stCxn id="969" idx="3"/>
            <a:endCxn id="966" idx="7"/>
          </p:cNvCxnSpPr>
          <p:nvPr/>
        </p:nvCxnSpPr>
        <p:spPr>
          <a:xfrm flipH="1">
            <a:off x="3031431" y="3584592"/>
            <a:ext cx="650400" cy="533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Google Shape;977;p68"/>
          <p:cNvCxnSpPr>
            <a:stCxn id="967" idx="5"/>
            <a:endCxn id="966" idx="1"/>
          </p:cNvCxnSpPr>
          <p:nvPr/>
        </p:nvCxnSpPr>
        <p:spPr>
          <a:xfrm>
            <a:off x="1971804" y="3025417"/>
            <a:ext cx="742500" cy="1092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8" name="Google Shape;978;p68"/>
          <p:cNvCxnSpPr>
            <a:stCxn id="967" idx="6"/>
            <a:endCxn id="969" idx="2"/>
          </p:cNvCxnSpPr>
          <p:nvPr/>
        </p:nvCxnSpPr>
        <p:spPr>
          <a:xfrm>
            <a:off x="2025975" y="2891350"/>
            <a:ext cx="1590300" cy="5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Google Shape;979;p68"/>
          <p:cNvCxnSpPr>
            <a:stCxn id="969" idx="1"/>
            <a:endCxn id="968" idx="4"/>
          </p:cNvCxnSpPr>
          <p:nvPr/>
        </p:nvCxnSpPr>
        <p:spPr>
          <a:xfrm rot="10800000" flipH="1">
            <a:off x="3681831" y="2017158"/>
            <a:ext cx="69900" cy="1299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0" name="Google Shape;980;p68"/>
          <p:cNvCxnSpPr>
            <a:stCxn id="968" idx="5"/>
            <a:endCxn id="970" idx="2"/>
          </p:cNvCxnSpPr>
          <p:nvPr/>
        </p:nvCxnSpPr>
        <p:spPr>
          <a:xfrm>
            <a:off x="3910444" y="1961692"/>
            <a:ext cx="2105100" cy="75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1" name="Google Shape;981;p68"/>
          <p:cNvSpPr/>
          <p:nvPr/>
        </p:nvSpPr>
        <p:spPr>
          <a:xfrm>
            <a:off x="2502675" y="20148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82" name="Google Shape;982;p68"/>
          <p:cNvSpPr/>
          <p:nvPr/>
        </p:nvSpPr>
        <p:spPr>
          <a:xfrm>
            <a:off x="1971800" y="3584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83" name="Google Shape;983;p68"/>
          <p:cNvSpPr/>
          <p:nvPr/>
        </p:nvSpPr>
        <p:spPr>
          <a:xfrm>
            <a:off x="2767000" y="28492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84" name="Google Shape;984;p68"/>
          <p:cNvSpPr/>
          <p:nvPr/>
        </p:nvSpPr>
        <p:spPr>
          <a:xfrm>
            <a:off x="3351825" y="3932750"/>
            <a:ext cx="329994" cy="264222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85" name="Google Shape;985;p68"/>
          <p:cNvSpPr/>
          <p:nvPr/>
        </p:nvSpPr>
        <p:spPr>
          <a:xfrm>
            <a:off x="3817275" y="27017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86" name="Google Shape;986;p68"/>
          <p:cNvSpPr/>
          <p:nvPr/>
        </p:nvSpPr>
        <p:spPr>
          <a:xfrm>
            <a:off x="4875125" y="19617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87" name="Google Shape;987;p68"/>
          <p:cNvSpPr/>
          <p:nvPr/>
        </p:nvSpPr>
        <p:spPr>
          <a:xfrm>
            <a:off x="4966500" y="31592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88" name="Google Shape;988;p68"/>
          <p:cNvSpPr/>
          <p:nvPr/>
        </p:nvSpPr>
        <p:spPr>
          <a:xfrm>
            <a:off x="5751275" y="1827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89" name="Google Shape;989;p68"/>
          <p:cNvSpPr/>
          <p:nvPr/>
        </p:nvSpPr>
        <p:spPr>
          <a:xfrm>
            <a:off x="4242000" y="12532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90" name="Google Shape;990;p68"/>
          <p:cNvSpPr txBox="1"/>
          <p:nvPr/>
        </p:nvSpPr>
        <p:spPr>
          <a:xfrm>
            <a:off x="390025" y="325000"/>
            <a:ext cx="846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3: Намираме следващото най-късо ребро, на което един от върховете е 1,2 или 5, а другият не е маркиран. Приемаме, че е (1,3). Маркираме не маркирания връх 3.</a:t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69"/>
          <p:cNvSpPr/>
          <p:nvPr/>
        </p:nvSpPr>
        <p:spPr>
          <a:xfrm>
            <a:off x="2648500" y="406285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6" name="Google Shape;996;p69"/>
          <p:cNvSpPr/>
          <p:nvPr/>
        </p:nvSpPr>
        <p:spPr>
          <a:xfrm>
            <a:off x="1656075" y="2701750"/>
            <a:ext cx="3699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7" name="Google Shape;997;p69"/>
          <p:cNvSpPr/>
          <p:nvPr/>
        </p:nvSpPr>
        <p:spPr>
          <a:xfrm>
            <a:off x="3527625" y="16380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98" name="Google Shape;998;p69"/>
          <p:cNvSpPr/>
          <p:nvPr/>
        </p:nvSpPr>
        <p:spPr>
          <a:xfrm>
            <a:off x="3616150" y="32609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99" name="Google Shape;999;p69"/>
          <p:cNvSpPr/>
          <p:nvPr/>
        </p:nvSpPr>
        <p:spPr>
          <a:xfrm>
            <a:off x="6015600" y="2525525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0" name="Google Shape;1000;p69"/>
          <p:cNvSpPr/>
          <p:nvPr/>
        </p:nvSpPr>
        <p:spPr>
          <a:xfrm>
            <a:off x="4950225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01" name="Google Shape;1001;p69"/>
          <p:cNvCxnSpPr>
            <a:stCxn id="996" idx="7"/>
            <a:endCxn id="997" idx="3"/>
          </p:cNvCxnSpPr>
          <p:nvPr/>
        </p:nvCxnSpPr>
        <p:spPr>
          <a:xfrm rot="10800000" flipH="1">
            <a:off x="1971804" y="1961683"/>
            <a:ext cx="1621500" cy="79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2" name="Google Shape;1002;p69"/>
          <p:cNvCxnSpPr>
            <a:stCxn id="997" idx="6"/>
            <a:endCxn id="1000" idx="3"/>
          </p:cNvCxnSpPr>
          <p:nvPr/>
        </p:nvCxnSpPr>
        <p:spPr>
          <a:xfrm rot="10800000" flipH="1">
            <a:off x="3976125" y="1461925"/>
            <a:ext cx="1039800" cy="36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" name="Google Shape;1003;p69"/>
          <p:cNvCxnSpPr>
            <a:stCxn id="1000" idx="5"/>
            <a:endCxn id="999" idx="1"/>
          </p:cNvCxnSpPr>
          <p:nvPr/>
        </p:nvCxnSpPr>
        <p:spPr>
          <a:xfrm>
            <a:off x="5333044" y="1461967"/>
            <a:ext cx="748200" cy="11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Google Shape;1004;p69"/>
          <p:cNvCxnSpPr>
            <a:stCxn id="999" idx="3"/>
            <a:endCxn id="998" idx="7"/>
          </p:cNvCxnSpPr>
          <p:nvPr/>
        </p:nvCxnSpPr>
        <p:spPr>
          <a:xfrm flipH="1">
            <a:off x="3998981" y="2849192"/>
            <a:ext cx="2082300" cy="4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5" name="Google Shape;1005;p69"/>
          <p:cNvCxnSpPr>
            <a:stCxn id="998" idx="3"/>
            <a:endCxn id="995" idx="7"/>
          </p:cNvCxnSpPr>
          <p:nvPr/>
        </p:nvCxnSpPr>
        <p:spPr>
          <a:xfrm flipH="1">
            <a:off x="3031431" y="3584592"/>
            <a:ext cx="650400" cy="533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6" name="Google Shape;1006;p69"/>
          <p:cNvCxnSpPr>
            <a:stCxn id="996" idx="5"/>
            <a:endCxn id="995" idx="1"/>
          </p:cNvCxnSpPr>
          <p:nvPr/>
        </p:nvCxnSpPr>
        <p:spPr>
          <a:xfrm>
            <a:off x="1971804" y="3025417"/>
            <a:ext cx="742500" cy="1092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7" name="Google Shape;1007;p69"/>
          <p:cNvCxnSpPr>
            <a:stCxn id="996" idx="6"/>
            <a:endCxn id="998" idx="2"/>
          </p:cNvCxnSpPr>
          <p:nvPr/>
        </p:nvCxnSpPr>
        <p:spPr>
          <a:xfrm>
            <a:off x="2025975" y="2891350"/>
            <a:ext cx="1590300" cy="5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8" name="Google Shape;1008;p69"/>
          <p:cNvCxnSpPr>
            <a:stCxn id="998" idx="1"/>
            <a:endCxn id="997" idx="4"/>
          </p:cNvCxnSpPr>
          <p:nvPr/>
        </p:nvCxnSpPr>
        <p:spPr>
          <a:xfrm rot="10800000" flipH="1">
            <a:off x="3681831" y="2017158"/>
            <a:ext cx="69900" cy="1299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9" name="Google Shape;1009;p69"/>
          <p:cNvCxnSpPr>
            <a:stCxn id="997" idx="5"/>
            <a:endCxn id="999" idx="2"/>
          </p:cNvCxnSpPr>
          <p:nvPr/>
        </p:nvCxnSpPr>
        <p:spPr>
          <a:xfrm>
            <a:off x="3910444" y="1961692"/>
            <a:ext cx="2105100" cy="75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0" name="Google Shape;1010;p69"/>
          <p:cNvSpPr/>
          <p:nvPr/>
        </p:nvSpPr>
        <p:spPr>
          <a:xfrm>
            <a:off x="2502675" y="20148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11" name="Google Shape;1011;p69"/>
          <p:cNvSpPr/>
          <p:nvPr/>
        </p:nvSpPr>
        <p:spPr>
          <a:xfrm>
            <a:off x="1971800" y="3584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12" name="Google Shape;1012;p69"/>
          <p:cNvSpPr/>
          <p:nvPr/>
        </p:nvSpPr>
        <p:spPr>
          <a:xfrm>
            <a:off x="2767000" y="28492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13" name="Google Shape;1013;p69"/>
          <p:cNvSpPr/>
          <p:nvPr/>
        </p:nvSpPr>
        <p:spPr>
          <a:xfrm>
            <a:off x="3351825" y="3932750"/>
            <a:ext cx="329994" cy="264222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14" name="Google Shape;1014;p69"/>
          <p:cNvSpPr/>
          <p:nvPr/>
        </p:nvSpPr>
        <p:spPr>
          <a:xfrm>
            <a:off x="3817275" y="27017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15" name="Google Shape;1015;p69"/>
          <p:cNvSpPr/>
          <p:nvPr/>
        </p:nvSpPr>
        <p:spPr>
          <a:xfrm>
            <a:off x="4875125" y="19617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16" name="Google Shape;1016;p69"/>
          <p:cNvSpPr/>
          <p:nvPr/>
        </p:nvSpPr>
        <p:spPr>
          <a:xfrm>
            <a:off x="4966500" y="31592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17" name="Google Shape;1017;p69"/>
          <p:cNvSpPr/>
          <p:nvPr/>
        </p:nvSpPr>
        <p:spPr>
          <a:xfrm>
            <a:off x="5751275" y="1827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18" name="Google Shape;1018;p69"/>
          <p:cNvSpPr/>
          <p:nvPr/>
        </p:nvSpPr>
        <p:spPr>
          <a:xfrm>
            <a:off x="4242000" y="12532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19" name="Google Shape;1019;p69"/>
          <p:cNvSpPr txBox="1"/>
          <p:nvPr/>
        </p:nvSpPr>
        <p:spPr>
          <a:xfrm>
            <a:off x="390025" y="325000"/>
            <a:ext cx="846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</a:t>
            </a:r>
            <a:r>
              <a:rPr lang="en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тъпка 4: Намираме следващото най-късо ребро, на което един от върховете е 1,2,3 или 5, а другият не е маркиран. Това е (3,6). Маркираме не маркирания връх 6.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70"/>
          <p:cNvSpPr/>
          <p:nvPr/>
        </p:nvSpPr>
        <p:spPr>
          <a:xfrm>
            <a:off x="2648500" y="406285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5" name="Google Shape;1025;p70"/>
          <p:cNvSpPr/>
          <p:nvPr/>
        </p:nvSpPr>
        <p:spPr>
          <a:xfrm>
            <a:off x="1656075" y="2701750"/>
            <a:ext cx="3699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6" name="Google Shape;1026;p70"/>
          <p:cNvSpPr/>
          <p:nvPr/>
        </p:nvSpPr>
        <p:spPr>
          <a:xfrm>
            <a:off x="3527625" y="16380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27" name="Google Shape;1027;p70"/>
          <p:cNvSpPr/>
          <p:nvPr/>
        </p:nvSpPr>
        <p:spPr>
          <a:xfrm>
            <a:off x="3616150" y="32609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28" name="Google Shape;1028;p70"/>
          <p:cNvSpPr/>
          <p:nvPr/>
        </p:nvSpPr>
        <p:spPr>
          <a:xfrm>
            <a:off x="6015600" y="25255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9" name="Google Shape;1029;p70"/>
          <p:cNvSpPr/>
          <p:nvPr/>
        </p:nvSpPr>
        <p:spPr>
          <a:xfrm>
            <a:off x="4950225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30" name="Google Shape;1030;p70"/>
          <p:cNvCxnSpPr>
            <a:stCxn id="1025" idx="7"/>
            <a:endCxn id="1026" idx="3"/>
          </p:cNvCxnSpPr>
          <p:nvPr/>
        </p:nvCxnSpPr>
        <p:spPr>
          <a:xfrm rot="10800000" flipH="1">
            <a:off x="1971804" y="1961683"/>
            <a:ext cx="1621500" cy="79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1" name="Google Shape;1031;p70"/>
          <p:cNvCxnSpPr>
            <a:stCxn id="1026" idx="6"/>
            <a:endCxn id="1029" idx="3"/>
          </p:cNvCxnSpPr>
          <p:nvPr/>
        </p:nvCxnSpPr>
        <p:spPr>
          <a:xfrm rot="10800000" flipH="1">
            <a:off x="3976125" y="1461925"/>
            <a:ext cx="1039800" cy="36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70"/>
          <p:cNvCxnSpPr>
            <a:stCxn id="1029" idx="5"/>
            <a:endCxn id="1028" idx="1"/>
          </p:cNvCxnSpPr>
          <p:nvPr/>
        </p:nvCxnSpPr>
        <p:spPr>
          <a:xfrm>
            <a:off x="5333044" y="1461967"/>
            <a:ext cx="748200" cy="1119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3" name="Google Shape;1033;p70"/>
          <p:cNvCxnSpPr>
            <a:stCxn id="1028" idx="3"/>
            <a:endCxn id="1027" idx="7"/>
          </p:cNvCxnSpPr>
          <p:nvPr/>
        </p:nvCxnSpPr>
        <p:spPr>
          <a:xfrm flipH="1">
            <a:off x="3998981" y="2849192"/>
            <a:ext cx="2082300" cy="4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4" name="Google Shape;1034;p70"/>
          <p:cNvCxnSpPr>
            <a:stCxn id="1027" idx="3"/>
            <a:endCxn id="1024" idx="7"/>
          </p:cNvCxnSpPr>
          <p:nvPr/>
        </p:nvCxnSpPr>
        <p:spPr>
          <a:xfrm flipH="1">
            <a:off x="3031431" y="3584592"/>
            <a:ext cx="650400" cy="533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5" name="Google Shape;1035;p70"/>
          <p:cNvCxnSpPr>
            <a:stCxn id="1025" idx="5"/>
            <a:endCxn id="1024" idx="1"/>
          </p:cNvCxnSpPr>
          <p:nvPr/>
        </p:nvCxnSpPr>
        <p:spPr>
          <a:xfrm>
            <a:off x="1971804" y="3025417"/>
            <a:ext cx="742500" cy="1092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6" name="Google Shape;1036;p70"/>
          <p:cNvCxnSpPr>
            <a:stCxn id="1025" idx="6"/>
            <a:endCxn id="1027" idx="2"/>
          </p:cNvCxnSpPr>
          <p:nvPr/>
        </p:nvCxnSpPr>
        <p:spPr>
          <a:xfrm>
            <a:off x="2025975" y="2891350"/>
            <a:ext cx="1590300" cy="5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7" name="Google Shape;1037;p70"/>
          <p:cNvCxnSpPr>
            <a:stCxn id="1027" idx="1"/>
            <a:endCxn id="1026" idx="4"/>
          </p:cNvCxnSpPr>
          <p:nvPr/>
        </p:nvCxnSpPr>
        <p:spPr>
          <a:xfrm rot="10800000" flipH="1">
            <a:off x="3681831" y="2017158"/>
            <a:ext cx="69900" cy="1299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8" name="Google Shape;1038;p70"/>
          <p:cNvCxnSpPr>
            <a:stCxn id="1026" idx="5"/>
            <a:endCxn id="1028" idx="2"/>
          </p:cNvCxnSpPr>
          <p:nvPr/>
        </p:nvCxnSpPr>
        <p:spPr>
          <a:xfrm>
            <a:off x="3910444" y="1961692"/>
            <a:ext cx="2105100" cy="75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9" name="Google Shape;1039;p70"/>
          <p:cNvSpPr/>
          <p:nvPr/>
        </p:nvSpPr>
        <p:spPr>
          <a:xfrm>
            <a:off x="2502675" y="20148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0" name="Google Shape;1040;p70"/>
          <p:cNvSpPr/>
          <p:nvPr/>
        </p:nvSpPr>
        <p:spPr>
          <a:xfrm>
            <a:off x="1971800" y="3584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1" name="Google Shape;1041;p70"/>
          <p:cNvSpPr/>
          <p:nvPr/>
        </p:nvSpPr>
        <p:spPr>
          <a:xfrm>
            <a:off x="2767000" y="28492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2" name="Google Shape;1042;p70"/>
          <p:cNvSpPr/>
          <p:nvPr/>
        </p:nvSpPr>
        <p:spPr>
          <a:xfrm>
            <a:off x="3351825" y="3932750"/>
            <a:ext cx="329994" cy="264222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3" name="Google Shape;1043;p70"/>
          <p:cNvSpPr/>
          <p:nvPr/>
        </p:nvSpPr>
        <p:spPr>
          <a:xfrm>
            <a:off x="3817275" y="27017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4" name="Google Shape;1044;p70"/>
          <p:cNvSpPr/>
          <p:nvPr/>
        </p:nvSpPr>
        <p:spPr>
          <a:xfrm>
            <a:off x="4875125" y="19617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5" name="Google Shape;1045;p70"/>
          <p:cNvSpPr/>
          <p:nvPr/>
        </p:nvSpPr>
        <p:spPr>
          <a:xfrm>
            <a:off x="4966500" y="31592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46" name="Google Shape;1046;p70"/>
          <p:cNvSpPr/>
          <p:nvPr/>
        </p:nvSpPr>
        <p:spPr>
          <a:xfrm>
            <a:off x="5751275" y="1827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7" name="Google Shape;1047;p70"/>
          <p:cNvSpPr/>
          <p:nvPr/>
        </p:nvSpPr>
        <p:spPr>
          <a:xfrm>
            <a:off x="4242000" y="12532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8" name="Google Shape;1048;p70"/>
          <p:cNvSpPr txBox="1"/>
          <p:nvPr/>
        </p:nvSpPr>
        <p:spPr>
          <a:xfrm>
            <a:off x="390025" y="325000"/>
            <a:ext cx="846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5: Намираме следващото най-късо ребро, на което един от върховете е 1,2,3,5 или 6, а другият не е маркиран. Избираме който и да е от двата. Нека да е (6,4). Маркираме не маркирания връх 4.</a:t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71"/>
          <p:cNvSpPr/>
          <p:nvPr/>
        </p:nvSpPr>
        <p:spPr>
          <a:xfrm>
            <a:off x="2648500" y="406285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4" name="Google Shape;1054;p71"/>
          <p:cNvSpPr/>
          <p:nvPr/>
        </p:nvSpPr>
        <p:spPr>
          <a:xfrm>
            <a:off x="1656075" y="2701750"/>
            <a:ext cx="3699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5" name="Google Shape;1055;p71"/>
          <p:cNvSpPr/>
          <p:nvPr/>
        </p:nvSpPr>
        <p:spPr>
          <a:xfrm>
            <a:off x="3527625" y="16380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56" name="Google Shape;1056;p71"/>
          <p:cNvSpPr/>
          <p:nvPr/>
        </p:nvSpPr>
        <p:spPr>
          <a:xfrm>
            <a:off x="3616150" y="32609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7" name="Google Shape;1057;p71"/>
          <p:cNvSpPr/>
          <p:nvPr/>
        </p:nvSpPr>
        <p:spPr>
          <a:xfrm>
            <a:off x="6015600" y="25255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8" name="Google Shape;1058;p71"/>
          <p:cNvSpPr/>
          <p:nvPr/>
        </p:nvSpPr>
        <p:spPr>
          <a:xfrm>
            <a:off x="4950225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59" name="Google Shape;1059;p71"/>
          <p:cNvCxnSpPr>
            <a:stCxn id="1055" idx="6"/>
            <a:endCxn id="1058" idx="3"/>
          </p:cNvCxnSpPr>
          <p:nvPr/>
        </p:nvCxnSpPr>
        <p:spPr>
          <a:xfrm rot="10800000" flipH="1">
            <a:off x="3976125" y="1461925"/>
            <a:ext cx="1039800" cy="36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0" name="Google Shape;1060;p71"/>
          <p:cNvCxnSpPr>
            <a:stCxn id="1058" idx="5"/>
            <a:endCxn id="1057" idx="1"/>
          </p:cNvCxnSpPr>
          <p:nvPr/>
        </p:nvCxnSpPr>
        <p:spPr>
          <a:xfrm>
            <a:off x="5333044" y="1461967"/>
            <a:ext cx="748200" cy="1119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1" name="Google Shape;1061;p71"/>
          <p:cNvCxnSpPr>
            <a:stCxn id="1056" idx="3"/>
            <a:endCxn id="1053" idx="7"/>
          </p:cNvCxnSpPr>
          <p:nvPr/>
        </p:nvCxnSpPr>
        <p:spPr>
          <a:xfrm flipH="1">
            <a:off x="3031431" y="3584592"/>
            <a:ext cx="650400" cy="533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2" name="Google Shape;1062;p71"/>
          <p:cNvCxnSpPr>
            <a:stCxn id="1054" idx="5"/>
            <a:endCxn id="1053" idx="1"/>
          </p:cNvCxnSpPr>
          <p:nvPr/>
        </p:nvCxnSpPr>
        <p:spPr>
          <a:xfrm>
            <a:off x="1971804" y="3025417"/>
            <a:ext cx="742500" cy="1092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3" name="Google Shape;1063;p71"/>
          <p:cNvCxnSpPr>
            <a:stCxn id="1056" idx="1"/>
            <a:endCxn id="1055" idx="4"/>
          </p:cNvCxnSpPr>
          <p:nvPr/>
        </p:nvCxnSpPr>
        <p:spPr>
          <a:xfrm rot="10800000" flipH="1">
            <a:off x="3681831" y="2017158"/>
            <a:ext cx="69900" cy="1299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4" name="Google Shape;1064;p71"/>
          <p:cNvSpPr/>
          <p:nvPr/>
        </p:nvSpPr>
        <p:spPr>
          <a:xfrm>
            <a:off x="1971800" y="3584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65" name="Google Shape;1065;p71"/>
          <p:cNvSpPr/>
          <p:nvPr/>
        </p:nvSpPr>
        <p:spPr>
          <a:xfrm>
            <a:off x="3351825" y="3932750"/>
            <a:ext cx="329994" cy="264222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66" name="Google Shape;1066;p71"/>
          <p:cNvSpPr/>
          <p:nvPr/>
        </p:nvSpPr>
        <p:spPr>
          <a:xfrm>
            <a:off x="3817275" y="27017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67" name="Google Shape;1067;p71"/>
          <p:cNvSpPr/>
          <p:nvPr/>
        </p:nvSpPr>
        <p:spPr>
          <a:xfrm>
            <a:off x="5751275" y="18276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68" name="Google Shape;1068;p71"/>
          <p:cNvSpPr/>
          <p:nvPr/>
        </p:nvSpPr>
        <p:spPr>
          <a:xfrm>
            <a:off x="4242000" y="12532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69" name="Google Shape;1069;p71"/>
          <p:cNvSpPr txBox="1"/>
          <p:nvPr/>
        </p:nvSpPr>
        <p:spPr>
          <a:xfrm>
            <a:off x="390025" y="325000"/>
            <a:ext cx="846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6: Всички върхове са маркирани. Край на алгоритъма.</a:t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Упражнения: </a:t>
            </a:r>
            <a:r>
              <a:rPr lang="en">
                <a:solidFill>
                  <a:srgbClr val="F3BE60"/>
                </a:solidFill>
              </a:rPr>
              <a:t>Prim’s algorithm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5" name="Google Shape;1075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20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Задача: </a:t>
            </a: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Приложете алгоритъма на Prim към дадения граф</a:t>
            </a:r>
            <a:endParaRPr sz="1800"/>
          </a:p>
        </p:txBody>
      </p:sp>
      <p:sp>
        <p:nvSpPr>
          <p:cNvPr id="1076" name="Google Shape;1076;p72"/>
          <p:cNvSpPr/>
          <p:nvPr/>
        </p:nvSpPr>
        <p:spPr>
          <a:xfrm>
            <a:off x="3097000" y="251037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7" name="Google Shape;1077;p72"/>
          <p:cNvSpPr/>
          <p:nvPr/>
        </p:nvSpPr>
        <p:spPr>
          <a:xfrm>
            <a:off x="4040300" y="300945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8" name="Google Shape;1078;p72"/>
          <p:cNvSpPr/>
          <p:nvPr/>
        </p:nvSpPr>
        <p:spPr>
          <a:xfrm>
            <a:off x="3097000" y="353167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9" name="Google Shape;1079;p72"/>
          <p:cNvSpPr/>
          <p:nvPr/>
        </p:nvSpPr>
        <p:spPr>
          <a:xfrm>
            <a:off x="5006700" y="355260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0" name="Google Shape;1080;p72"/>
          <p:cNvSpPr/>
          <p:nvPr/>
        </p:nvSpPr>
        <p:spPr>
          <a:xfrm>
            <a:off x="5006700" y="251037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81" name="Google Shape;1081;p72"/>
          <p:cNvCxnSpPr>
            <a:stCxn id="1076" idx="6"/>
            <a:endCxn id="1080" idx="2"/>
          </p:cNvCxnSpPr>
          <p:nvPr/>
        </p:nvCxnSpPr>
        <p:spPr>
          <a:xfrm>
            <a:off x="3466900" y="2699975"/>
            <a:ext cx="153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72"/>
          <p:cNvCxnSpPr>
            <a:stCxn id="1080" idx="4"/>
            <a:endCxn id="1079" idx="0"/>
          </p:cNvCxnSpPr>
          <p:nvPr/>
        </p:nvCxnSpPr>
        <p:spPr>
          <a:xfrm>
            <a:off x="5191650" y="2889575"/>
            <a:ext cx="0" cy="6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72"/>
          <p:cNvCxnSpPr>
            <a:stCxn id="1078" idx="6"/>
            <a:endCxn id="1079" idx="2"/>
          </p:cNvCxnSpPr>
          <p:nvPr/>
        </p:nvCxnSpPr>
        <p:spPr>
          <a:xfrm>
            <a:off x="3466900" y="3721275"/>
            <a:ext cx="1539900" cy="2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4" name="Google Shape;1084;p72"/>
          <p:cNvCxnSpPr>
            <a:stCxn id="1076" idx="4"/>
            <a:endCxn id="1078" idx="0"/>
          </p:cNvCxnSpPr>
          <p:nvPr/>
        </p:nvCxnSpPr>
        <p:spPr>
          <a:xfrm>
            <a:off x="3281950" y="2889575"/>
            <a:ext cx="0" cy="6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72"/>
          <p:cNvCxnSpPr>
            <a:stCxn id="1078" idx="7"/>
            <a:endCxn id="1077" idx="3"/>
          </p:cNvCxnSpPr>
          <p:nvPr/>
        </p:nvCxnSpPr>
        <p:spPr>
          <a:xfrm rot="10800000" flipH="1">
            <a:off x="3412729" y="3333108"/>
            <a:ext cx="681600" cy="25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72"/>
          <p:cNvCxnSpPr>
            <a:stCxn id="1077" idx="7"/>
            <a:endCxn id="1080" idx="3"/>
          </p:cNvCxnSpPr>
          <p:nvPr/>
        </p:nvCxnSpPr>
        <p:spPr>
          <a:xfrm rot="10800000" flipH="1">
            <a:off x="4356029" y="2833983"/>
            <a:ext cx="704700" cy="23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72"/>
          <p:cNvCxnSpPr>
            <a:stCxn id="1077" idx="1"/>
            <a:endCxn id="1076" idx="5"/>
          </p:cNvCxnSpPr>
          <p:nvPr/>
        </p:nvCxnSpPr>
        <p:spPr>
          <a:xfrm rot="10800000">
            <a:off x="3412871" y="2833983"/>
            <a:ext cx="681600" cy="23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8" name="Google Shape;1088;p72"/>
          <p:cNvCxnSpPr>
            <a:stCxn id="1077" idx="5"/>
            <a:endCxn id="1079" idx="1"/>
          </p:cNvCxnSpPr>
          <p:nvPr/>
        </p:nvCxnSpPr>
        <p:spPr>
          <a:xfrm>
            <a:off x="4356029" y="3333117"/>
            <a:ext cx="704700" cy="27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9" name="Google Shape;1089;p72"/>
          <p:cNvSpPr/>
          <p:nvPr/>
        </p:nvSpPr>
        <p:spPr>
          <a:xfrm>
            <a:off x="2795200" y="306147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7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0" name="Google Shape;1090;p72"/>
          <p:cNvSpPr/>
          <p:nvPr/>
        </p:nvSpPr>
        <p:spPr>
          <a:xfrm>
            <a:off x="3602688" y="330537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1" name="Google Shape;1091;p72"/>
          <p:cNvSpPr/>
          <p:nvPr/>
        </p:nvSpPr>
        <p:spPr>
          <a:xfrm>
            <a:off x="3602688" y="2889488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2" name="Google Shape;1092;p72"/>
          <p:cNvSpPr/>
          <p:nvPr/>
        </p:nvSpPr>
        <p:spPr>
          <a:xfrm>
            <a:off x="4557538" y="28201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3" name="Google Shape;1093;p72"/>
          <p:cNvSpPr/>
          <p:nvPr/>
        </p:nvSpPr>
        <p:spPr>
          <a:xfrm>
            <a:off x="4492088" y="326607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4" name="Google Shape;1094;p72"/>
          <p:cNvSpPr/>
          <p:nvPr/>
        </p:nvSpPr>
        <p:spPr>
          <a:xfrm>
            <a:off x="4085900" y="38553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5" name="Google Shape;1095;p72"/>
          <p:cNvSpPr/>
          <p:nvPr/>
        </p:nvSpPr>
        <p:spPr>
          <a:xfrm>
            <a:off x="4074350" y="237647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6" name="Google Shape;1096;p72"/>
          <p:cNvSpPr/>
          <p:nvPr/>
        </p:nvSpPr>
        <p:spPr>
          <a:xfrm>
            <a:off x="5322575" y="3094038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Упражнения: </a:t>
            </a:r>
            <a:r>
              <a:rPr lang="en">
                <a:solidFill>
                  <a:srgbClr val="F3BE60"/>
                </a:solidFill>
              </a:rPr>
              <a:t>Prim’s algorithm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2" name="Google Shape;1102;p73"/>
          <p:cNvSpPr txBox="1">
            <a:spLocks noGrp="1"/>
          </p:cNvSpPr>
          <p:nvPr>
            <p:ph type="body" idx="1"/>
          </p:nvPr>
        </p:nvSpPr>
        <p:spPr>
          <a:xfrm>
            <a:off x="311700" y="963150"/>
            <a:ext cx="8520600" cy="1020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Задача: </a:t>
            </a: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Приложете алгоритъма на Prim към дадения граф</a:t>
            </a:r>
            <a:endParaRPr sz="1800"/>
          </a:p>
        </p:txBody>
      </p:sp>
      <p:sp>
        <p:nvSpPr>
          <p:cNvPr id="1103" name="Google Shape;1103;p73"/>
          <p:cNvSpPr/>
          <p:nvPr/>
        </p:nvSpPr>
        <p:spPr>
          <a:xfrm>
            <a:off x="3602700" y="2307813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4" name="Google Shape;1104;p73"/>
          <p:cNvSpPr/>
          <p:nvPr/>
        </p:nvSpPr>
        <p:spPr>
          <a:xfrm>
            <a:off x="4571988" y="300945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5" name="Google Shape;1105;p73"/>
          <p:cNvSpPr/>
          <p:nvPr/>
        </p:nvSpPr>
        <p:spPr>
          <a:xfrm>
            <a:off x="2579750" y="300945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6" name="Google Shape;1106;p73"/>
          <p:cNvSpPr/>
          <p:nvPr/>
        </p:nvSpPr>
        <p:spPr>
          <a:xfrm>
            <a:off x="3534600" y="300945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7" name="Google Shape;1107;p73"/>
          <p:cNvSpPr/>
          <p:nvPr/>
        </p:nvSpPr>
        <p:spPr>
          <a:xfrm>
            <a:off x="4546000" y="230700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8" name="Google Shape;1108;p73"/>
          <p:cNvSpPr/>
          <p:nvPr/>
        </p:nvSpPr>
        <p:spPr>
          <a:xfrm>
            <a:off x="2903575" y="2464213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9" name="Google Shape;1109;p73"/>
          <p:cNvSpPr/>
          <p:nvPr/>
        </p:nvSpPr>
        <p:spPr>
          <a:xfrm>
            <a:off x="4108388" y="478987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8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0" name="Google Shape;1110;p73"/>
          <p:cNvSpPr/>
          <p:nvPr/>
        </p:nvSpPr>
        <p:spPr>
          <a:xfrm>
            <a:off x="2043988" y="3455088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1" name="Google Shape;1111;p73"/>
          <p:cNvSpPr/>
          <p:nvPr/>
        </p:nvSpPr>
        <p:spPr>
          <a:xfrm>
            <a:off x="5392288" y="2464213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2" name="Google Shape;1112;p73"/>
          <p:cNvSpPr/>
          <p:nvPr/>
        </p:nvSpPr>
        <p:spPr>
          <a:xfrm>
            <a:off x="2903563" y="441067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3" name="Google Shape;1113;p73"/>
          <p:cNvSpPr/>
          <p:nvPr/>
        </p:nvSpPr>
        <p:spPr>
          <a:xfrm>
            <a:off x="6068525" y="3552600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4" name="Google Shape;1114;p73"/>
          <p:cNvSpPr/>
          <p:nvPr/>
        </p:nvSpPr>
        <p:spPr>
          <a:xfrm>
            <a:off x="4108400" y="2087600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5" name="Google Shape;1115;p73"/>
          <p:cNvSpPr/>
          <p:nvPr/>
        </p:nvSpPr>
        <p:spPr>
          <a:xfrm>
            <a:off x="5392300" y="4473213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9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6" name="Google Shape;1116;p73"/>
          <p:cNvSpPr/>
          <p:nvPr/>
        </p:nvSpPr>
        <p:spPr>
          <a:xfrm>
            <a:off x="5558850" y="300947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7" name="Google Shape;1117;p73"/>
          <p:cNvSpPr/>
          <p:nvPr/>
        </p:nvSpPr>
        <p:spPr>
          <a:xfrm>
            <a:off x="5558850" y="380670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j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8" name="Google Shape;1118;p73"/>
          <p:cNvSpPr/>
          <p:nvPr/>
        </p:nvSpPr>
        <p:spPr>
          <a:xfrm>
            <a:off x="4572000" y="380670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9" name="Google Shape;1119;p73"/>
          <p:cNvSpPr/>
          <p:nvPr/>
        </p:nvSpPr>
        <p:spPr>
          <a:xfrm>
            <a:off x="3534600" y="380670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h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0" name="Google Shape;1120;p73"/>
          <p:cNvSpPr/>
          <p:nvPr/>
        </p:nvSpPr>
        <p:spPr>
          <a:xfrm>
            <a:off x="2579750" y="380670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1" name="Google Shape;1121;p73"/>
          <p:cNvSpPr/>
          <p:nvPr/>
        </p:nvSpPr>
        <p:spPr>
          <a:xfrm>
            <a:off x="3534600" y="441067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k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2" name="Google Shape;1122;p73"/>
          <p:cNvSpPr/>
          <p:nvPr/>
        </p:nvSpPr>
        <p:spPr>
          <a:xfrm>
            <a:off x="4546000" y="441067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l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23" name="Google Shape;1123;p73"/>
          <p:cNvCxnSpPr>
            <a:stCxn id="1103" idx="6"/>
            <a:endCxn id="1107" idx="2"/>
          </p:cNvCxnSpPr>
          <p:nvPr/>
        </p:nvCxnSpPr>
        <p:spPr>
          <a:xfrm rot="10800000" flipH="1">
            <a:off x="3972600" y="2496513"/>
            <a:ext cx="5733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4" name="Google Shape;1124;p73"/>
          <p:cNvCxnSpPr>
            <a:stCxn id="1107" idx="5"/>
            <a:endCxn id="1116" idx="1"/>
          </p:cNvCxnSpPr>
          <p:nvPr/>
        </p:nvCxnSpPr>
        <p:spPr>
          <a:xfrm>
            <a:off x="4861729" y="2630667"/>
            <a:ext cx="751200" cy="4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5" name="Google Shape;1125;p73"/>
          <p:cNvCxnSpPr>
            <a:stCxn id="1116" idx="4"/>
            <a:endCxn id="1117" idx="0"/>
          </p:cNvCxnSpPr>
          <p:nvPr/>
        </p:nvCxnSpPr>
        <p:spPr>
          <a:xfrm>
            <a:off x="5743800" y="3388675"/>
            <a:ext cx="0" cy="41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73"/>
          <p:cNvCxnSpPr>
            <a:stCxn id="1117" idx="3"/>
            <a:endCxn id="1122" idx="6"/>
          </p:cNvCxnSpPr>
          <p:nvPr/>
        </p:nvCxnSpPr>
        <p:spPr>
          <a:xfrm flipH="1">
            <a:off x="4915821" y="4130367"/>
            <a:ext cx="697200" cy="4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7" name="Google Shape;1127;p73"/>
          <p:cNvCxnSpPr>
            <a:stCxn id="1122" idx="2"/>
            <a:endCxn id="1121" idx="6"/>
          </p:cNvCxnSpPr>
          <p:nvPr/>
        </p:nvCxnSpPr>
        <p:spPr>
          <a:xfrm rot="10800000">
            <a:off x="3904600" y="4600275"/>
            <a:ext cx="64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8" name="Google Shape;1128;p73"/>
          <p:cNvCxnSpPr>
            <a:stCxn id="1121" idx="1"/>
            <a:endCxn id="1120" idx="5"/>
          </p:cNvCxnSpPr>
          <p:nvPr/>
        </p:nvCxnSpPr>
        <p:spPr>
          <a:xfrm rot="10800000">
            <a:off x="2895471" y="4130508"/>
            <a:ext cx="693300" cy="3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9" name="Google Shape;1129;p73"/>
          <p:cNvCxnSpPr>
            <a:stCxn id="1105" idx="4"/>
            <a:endCxn id="1120" idx="0"/>
          </p:cNvCxnSpPr>
          <p:nvPr/>
        </p:nvCxnSpPr>
        <p:spPr>
          <a:xfrm>
            <a:off x="2764700" y="3388650"/>
            <a:ext cx="0" cy="41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0" name="Google Shape;1130;p73"/>
          <p:cNvCxnSpPr>
            <a:stCxn id="1103" idx="3"/>
            <a:endCxn id="1105" idx="7"/>
          </p:cNvCxnSpPr>
          <p:nvPr/>
        </p:nvCxnSpPr>
        <p:spPr>
          <a:xfrm flipH="1">
            <a:off x="2895471" y="2631480"/>
            <a:ext cx="761400" cy="4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73"/>
          <p:cNvCxnSpPr>
            <a:stCxn id="1105" idx="6"/>
            <a:endCxn id="1106" idx="2"/>
          </p:cNvCxnSpPr>
          <p:nvPr/>
        </p:nvCxnSpPr>
        <p:spPr>
          <a:xfrm>
            <a:off x="2949650" y="3199050"/>
            <a:ext cx="5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2" name="Google Shape;1132;p73"/>
          <p:cNvCxnSpPr>
            <a:stCxn id="1106" idx="6"/>
            <a:endCxn id="1104" idx="2"/>
          </p:cNvCxnSpPr>
          <p:nvPr/>
        </p:nvCxnSpPr>
        <p:spPr>
          <a:xfrm>
            <a:off x="3904500" y="3199050"/>
            <a:ext cx="66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3" name="Google Shape;1133;p73"/>
          <p:cNvCxnSpPr>
            <a:stCxn id="1104" idx="6"/>
            <a:endCxn id="1116" idx="2"/>
          </p:cNvCxnSpPr>
          <p:nvPr/>
        </p:nvCxnSpPr>
        <p:spPr>
          <a:xfrm>
            <a:off x="4941888" y="3199050"/>
            <a:ext cx="61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4" name="Google Shape;1134;p73"/>
          <p:cNvCxnSpPr>
            <a:stCxn id="1120" idx="6"/>
            <a:endCxn id="1119" idx="2"/>
          </p:cNvCxnSpPr>
          <p:nvPr/>
        </p:nvCxnSpPr>
        <p:spPr>
          <a:xfrm>
            <a:off x="2949650" y="3996300"/>
            <a:ext cx="5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5" name="Google Shape;1135;p73"/>
          <p:cNvCxnSpPr>
            <a:stCxn id="1119" idx="6"/>
            <a:endCxn id="1118" idx="2"/>
          </p:cNvCxnSpPr>
          <p:nvPr/>
        </p:nvCxnSpPr>
        <p:spPr>
          <a:xfrm>
            <a:off x="3904500" y="3996300"/>
            <a:ext cx="66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6" name="Google Shape;1136;p73"/>
          <p:cNvCxnSpPr>
            <a:stCxn id="1118" idx="6"/>
            <a:endCxn id="1117" idx="2"/>
          </p:cNvCxnSpPr>
          <p:nvPr/>
        </p:nvCxnSpPr>
        <p:spPr>
          <a:xfrm>
            <a:off x="4941900" y="3996300"/>
            <a:ext cx="61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7" name="Google Shape;1137;p73"/>
          <p:cNvCxnSpPr>
            <a:stCxn id="1103" idx="4"/>
            <a:endCxn id="1106" idx="0"/>
          </p:cNvCxnSpPr>
          <p:nvPr/>
        </p:nvCxnSpPr>
        <p:spPr>
          <a:xfrm flipH="1">
            <a:off x="3719550" y="2687013"/>
            <a:ext cx="68100" cy="32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8" name="Google Shape;1138;p73"/>
          <p:cNvCxnSpPr>
            <a:stCxn id="1106" idx="4"/>
            <a:endCxn id="1119" idx="0"/>
          </p:cNvCxnSpPr>
          <p:nvPr/>
        </p:nvCxnSpPr>
        <p:spPr>
          <a:xfrm>
            <a:off x="3719550" y="3388650"/>
            <a:ext cx="0" cy="41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73"/>
          <p:cNvCxnSpPr>
            <a:stCxn id="1119" idx="4"/>
            <a:endCxn id="1121" idx="0"/>
          </p:cNvCxnSpPr>
          <p:nvPr/>
        </p:nvCxnSpPr>
        <p:spPr>
          <a:xfrm>
            <a:off x="3719550" y="4185900"/>
            <a:ext cx="0" cy="22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0" name="Google Shape;1140;p73"/>
          <p:cNvCxnSpPr>
            <a:stCxn id="1107" idx="4"/>
            <a:endCxn id="1104" idx="0"/>
          </p:cNvCxnSpPr>
          <p:nvPr/>
        </p:nvCxnSpPr>
        <p:spPr>
          <a:xfrm>
            <a:off x="4730950" y="2686200"/>
            <a:ext cx="261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1" name="Google Shape;1141;p73"/>
          <p:cNvCxnSpPr>
            <a:stCxn id="1104" idx="4"/>
            <a:endCxn id="1118" idx="0"/>
          </p:cNvCxnSpPr>
          <p:nvPr/>
        </p:nvCxnSpPr>
        <p:spPr>
          <a:xfrm>
            <a:off x="4756938" y="3388650"/>
            <a:ext cx="0" cy="41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2" name="Google Shape;1142;p73"/>
          <p:cNvCxnSpPr>
            <a:stCxn id="1118" idx="4"/>
            <a:endCxn id="1122" idx="0"/>
          </p:cNvCxnSpPr>
          <p:nvPr/>
        </p:nvCxnSpPr>
        <p:spPr>
          <a:xfrm flipH="1">
            <a:off x="4730850" y="4185900"/>
            <a:ext cx="26100" cy="22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3" name="Google Shape;1143;p73"/>
          <p:cNvSpPr/>
          <p:nvPr/>
        </p:nvSpPr>
        <p:spPr>
          <a:xfrm>
            <a:off x="3091225" y="38654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4" name="Google Shape;1144;p73"/>
          <p:cNvSpPr/>
          <p:nvPr/>
        </p:nvSpPr>
        <p:spPr>
          <a:xfrm>
            <a:off x="3724788" y="4171238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7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5" name="Google Shape;1145;p73"/>
          <p:cNvSpPr/>
          <p:nvPr/>
        </p:nvSpPr>
        <p:spPr>
          <a:xfrm>
            <a:off x="4700338" y="34706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6" name="Google Shape;1146;p73"/>
          <p:cNvSpPr/>
          <p:nvPr/>
        </p:nvSpPr>
        <p:spPr>
          <a:xfrm>
            <a:off x="4087350" y="3860050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7" name="Google Shape;1147;p73"/>
          <p:cNvSpPr/>
          <p:nvPr/>
        </p:nvSpPr>
        <p:spPr>
          <a:xfrm>
            <a:off x="4714650" y="4186200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8" name="Google Shape;1148;p73"/>
          <p:cNvSpPr/>
          <p:nvPr/>
        </p:nvSpPr>
        <p:spPr>
          <a:xfrm>
            <a:off x="5099475" y="37965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9" name="Google Shape;1149;p73"/>
          <p:cNvSpPr/>
          <p:nvPr/>
        </p:nvSpPr>
        <p:spPr>
          <a:xfrm>
            <a:off x="5099475" y="31198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0" name="Google Shape;1150;p73"/>
          <p:cNvSpPr/>
          <p:nvPr/>
        </p:nvSpPr>
        <p:spPr>
          <a:xfrm>
            <a:off x="4087350" y="3119813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1" name="Google Shape;1151;p73"/>
          <p:cNvSpPr/>
          <p:nvPr/>
        </p:nvSpPr>
        <p:spPr>
          <a:xfrm>
            <a:off x="3091225" y="31648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2" name="Google Shape;1152;p73"/>
          <p:cNvSpPr/>
          <p:nvPr/>
        </p:nvSpPr>
        <p:spPr>
          <a:xfrm>
            <a:off x="3656875" y="34706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3" name="Google Shape;1153;p73"/>
          <p:cNvSpPr/>
          <p:nvPr/>
        </p:nvSpPr>
        <p:spPr>
          <a:xfrm>
            <a:off x="3636750" y="2721188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4" name="Google Shape;1154;p73"/>
          <p:cNvSpPr/>
          <p:nvPr/>
        </p:nvSpPr>
        <p:spPr>
          <a:xfrm>
            <a:off x="4730850" y="272077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74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</p:spPr>
        <p:txBody>
          <a:bodyPr spcFirstLastPara="1" wrap="square" lIns="27000" tIns="27000" rIns="27000" bIns="27000" anchor="b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Други алгоритми в графи</a:t>
            </a:r>
            <a:endParaRPr/>
          </a:p>
        </p:txBody>
      </p:sp>
      <p:sp>
        <p:nvSpPr>
          <p:cNvPr id="1160" name="Google Shape;1160;p74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</p:spPr>
        <p:txBody>
          <a:bodyPr spcFirstLastPara="1" wrap="square" lIns="27000" tIns="27000" rIns="27000" bIns="27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Алгоритъм на Крускал</a:t>
            </a:r>
            <a:endParaRPr/>
          </a:p>
        </p:txBody>
      </p:sp>
      <p:pic>
        <p:nvPicPr>
          <p:cNvPr id="1161" name="Google Shape;116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700" y="937900"/>
            <a:ext cx="3309075" cy="27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Kruskal’s algorithm</a:t>
            </a:r>
            <a:endParaRPr>
              <a:solidFill>
                <a:srgbClr val="F3BE60"/>
              </a:solidFill>
            </a:endParaRPr>
          </a:p>
        </p:txBody>
      </p:sp>
      <p:sp>
        <p:nvSpPr>
          <p:cNvPr id="1167" name="Google Shape;1167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Този алгоритъм реализира следната идея: Търси се минимално покриващо дърво в претеглен, свързан граф G = {V, E}, като ацикличен подграф с |V|-1 ребра, сумата от ребрата на който е минимална. В този случай дървото се разширява като подграфа е винаги ацикличен, но на междинните етапи не винаги е свързан.</a:t>
            </a: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Ориентиран граф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311700" y="1094400"/>
            <a:ext cx="8201400" cy="36018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302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E69138"/>
              </a:buClr>
              <a:buSzPts val="1600"/>
              <a:buFont typeface="Cambria"/>
              <a:buChar char="▪"/>
            </a:pP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 = {V, E} - 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краен ориентиран граф  </a:t>
            </a:r>
            <a:endParaRPr sz="1600" i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Font typeface="Cambria"/>
              <a:buChar char="▪"/>
            </a:pP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en" sz="1600" i="1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</a:t>
            </a: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е инективна (еднозначна)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Font typeface="Cambria"/>
              <a:buChar char="▪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всяко ребро се определя еднозначно от съответната двойка върхове и има посока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1814225" y="276905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2456650" y="42417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4412850" y="378720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4805050" y="272612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68" name="Google Shape;168;p22"/>
          <p:cNvCxnSpPr>
            <a:stCxn id="164" idx="6"/>
            <a:endCxn id="166" idx="2"/>
          </p:cNvCxnSpPr>
          <p:nvPr/>
        </p:nvCxnSpPr>
        <p:spPr>
          <a:xfrm>
            <a:off x="2314625" y="2996300"/>
            <a:ext cx="2098200" cy="1018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22"/>
          <p:cNvCxnSpPr>
            <a:stCxn id="166" idx="3"/>
            <a:endCxn id="165" idx="6"/>
          </p:cNvCxnSpPr>
          <p:nvPr/>
        </p:nvCxnSpPr>
        <p:spPr>
          <a:xfrm flipH="1">
            <a:off x="2957032" y="4175140"/>
            <a:ext cx="1529100" cy="2937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22"/>
          <p:cNvCxnSpPr>
            <a:stCxn id="164" idx="4"/>
            <a:endCxn id="165" idx="1"/>
          </p:cNvCxnSpPr>
          <p:nvPr/>
        </p:nvCxnSpPr>
        <p:spPr>
          <a:xfrm>
            <a:off x="2064425" y="3223550"/>
            <a:ext cx="465600" cy="10848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22"/>
          <p:cNvSpPr/>
          <p:nvPr/>
        </p:nvSpPr>
        <p:spPr>
          <a:xfrm>
            <a:off x="2272975" y="2877700"/>
            <a:ext cx="2485250" cy="948800"/>
          </a:xfrm>
          <a:custGeom>
            <a:avLst/>
            <a:gdLst/>
            <a:ahLst/>
            <a:cxnLst/>
            <a:rect l="l" t="t" r="r" b="b"/>
            <a:pathLst>
              <a:path w="99410" h="37952" extrusionOk="0">
                <a:moveTo>
                  <a:pt x="95923" y="37952"/>
                </a:moveTo>
                <a:cubicBezTo>
                  <a:pt x="95089" y="34685"/>
                  <a:pt x="106905" y="24676"/>
                  <a:pt x="90918" y="18351"/>
                </a:cubicBezTo>
                <a:cubicBezTo>
                  <a:pt x="74931" y="12026"/>
                  <a:pt x="15153" y="3059"/>
                  <a:pt x="0" y="0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Google Shape;172;p22"/>
          <p:cNvSpPr/>
          <p:nvPr/>
        </p:nvSpPr>
        <p:spPr>
          <a:xfrm>
            <a:off x="1196305" y="2332484"/>
            <a:ext cx="829025" cy="961650"/>
          </a:xfrm>
          <a:custGeom>
            <a:avLst/>
            <a:gdLst/>
            <a:ahLst/>
            <a:cxnLst/>
            <a:rect l="l" t="t" r="r" b="b"/>
            <a:pathLst>
              <a:path w="33161" h="38466" extrusionOk="0">
                <a:moveTo>
                  <a:pt x="25133" y="28482"/>
                </a:moveTo>
                <a:cubicBezTo>
                  <a:pt x="22909" y="30081"/>
                  <a:pt x="15888" y="40437"/>
                  <a:pt x="11787" y="38074"/>
                </a:cubicBezTo>
                <a:cubicBezTo>
                  <a:pt x="7686" y="35711"/>
                  <a:pt x="-2392" y="20627"/>
                  <a:pt x="527" y="14302"/>
                </a:cubicBezTo>
                <a:cubicBezTo>
                  <a:pt x="3447" y="7977"/>
                  <a:pt x="23882" y="-364"/>
                  <a:pt x="29304" y="122"/>
                </a:cubicBezTo>
                <a:cubicBezTo>
                  <a:pt x="34726" y="609"/>
                  <a:pt x="32432" y="14371"/>
                  <a:pt x="33057" y="17221"/>
                </a:cubicBezTo>
              </a:path>
            </a:pathLst>
          </a:cu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76"/>
          <p:cNvSpPr/>
          <p:nvPr/>
        </p:nvSpPr>
        <p:spPr>
          <a:xfrm>
            <a:off x="3939725" y="3131125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3" name="Google Shape;1173;p76"/>
          <p:cNvSpPr/>
          <p:nvPr/>
        </p:nvSpPr>
        <p:spPr>
          <a:xfrm>
            <a:off x="2266025" y="200135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4" name="Google Shape;1174;p76"/>
          <p:cNvSpPr/>
          <p:nvPr/>
        </p:nvSpPr>
        <p:spPr>
          <a:xfrm>
            <a:off x="2832675" y="1138300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5" name="Google Shape;1175;p76"/>
          <p:cNvSpPr/>
          <p:nvPr/>
        </p:nvSpPr>
        <p:spPr>
          <a:xfrm>
            <a:off x="3939713" y="2001350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6" name="Google Shape;1176;p76"/>
          <p:cNvSpPr/>
          <p:nvPr/>
        </p:nvSpPr>
        <p:spPr>
          <a:xfrm>
            <a:off x="5692025" y="2001338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7" name="Google Shape;1177;p76"/>
          <p:cNvSpPr/>
          <p:nvPr/>
        </p:nvSpPr>
        <p:spPr>
          <a:xfrm>
            <a:off x="4815863" y="1138300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8" name="Google Shape;1178;p76"/>
          <p:cNvSpPr/>
          <p:nvPr/>
        </p:nvSpPr>
        <p:spPr>
          <a:xfrm>
            <a:off x="2305925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9" name="Google Shape;1179;p76"/>
          <p:cNvSpPr/>
          <p:nvPr/>
        </p:nvSpPr>
        <p:spPr>
          <a:xfrm>
            <a:off x="3577788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0" name="Google Shape;1180;p76"/>
          <p:cNvSpPr/>
          <p:nvPr/>
        </p:nvSpPr>
        <p:spPr>
          <a:xfrm>
            <a:off x="2832675" y="2887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1" name="Google Shape;1181;p76"/>
          <p:cNvSpPr/>
          <p:nvPr/>
        </p:nvSpPr>
        <p:spPr>
          <a:xfrm>
            <a:off x="4680750" y="1722113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2" name="Google Shape;1182;p76"/>
          <p:cNvSpPr/>
          <p:nvPr/>
        </p:nvSpPr>
        <p:spPr>
          <a:xfrm>
            <a:off x="2891925" y="1926738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3" name="Google Shape;1183;p76"/>
          <p:cNvSpPr/>
          <p:nvPr/>
        </p:nvSpPr>
        <p:spPr>
          <a:xfrm>
            <a:off x="4763000" y="2190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4" name="Google Shape;1184;p76"/>
          <p:cNvSpPr/>
          <p:nvPr/>
        </p:nvSpPr>
        <p:spPr>
          <a:xfrm>
            <a:off x="5264375" y="28168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8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5" name="Google Shape;1185;p76"/>
          <p:cNvSpPr/>
          <p:nvPr/>
        </p:nvSpPr>
        <p:spPr>
          <a:xfrm>
            <a:off x="5594375" y="14633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6" name="Google Shape;1186;p76"/>
          <p:cNvSpPr/>
          <p:nvPr/>
        </p:nvSpPr>
        <p:spPr>
          <a:xfrm>
            <a:off x="3883525" y="10081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7" name="Google Shape;1187;p76"/>
          <p:cNvSpPr/>
          <p:nvPr/>
        </p:nvSpPr>
        <p:spPr>
          <a:xfrm>
            <a:off x="3759450" y="26237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88" name="Google Shape;1188;p76"/>
          <p:cNvCxnSpPr>
            <a:stCxn id="1174" idx="6"/>
            <a:endCxn id="1177" idx="2"/>
          </p:cNvCxnSpPr>
          <p:nvPr/>
        </p:nvCxnSpPr>
        <p:spPr>
          <a:xfrm>
            <a:off x="3281175" y="1327900"/>
            <a:ext cx="153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9" name="Google Shape;1189;p76"/>
          <p:cNvCxnSpPr>
            <a:stCxn id="1174" idx="3"/>
            <a:endCxn id="1173" idx="7"/>
          </p:cNvCxnSpPr>
          <p:nvPr/>
        </p:nvCxnSpPr>
        <p:spPr>
          <a:xfrm flipH="1">
            <a:off x="2581856" y="1461967"/>
            <a:ext cx="316500" cy="5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0" name="Google Shape;1190;p76"/>
          <p:cNvCxnSpPr>
            <a:stCxn id="1173" idx="4"/>
            <a:endCxn id="1172" idx="2"/>
          </p:cNvCxnSpPr>
          <p:nvPr/>
        </p:nvCxnSpPr>
        <p:spPr>
          <a:xfrm>
            <a:off x="2450975" y="2380550"/>
            <a:ext cx="1488900" cy="9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76"/>
          <p:cNvCxnSpPr>
            <a:stCxn id="1172" idx="6"/>
            <a:endCxn id="1176" idx="3"/>
          </p:cNvCxnSpPr>
          <p:nvPr/>
        </p:nvCxnSpPr>
        <p:spPr>
          <a:xfrm rot="10800000" flipH="1">
            <a:off x="4388225" y="2325025"/>
            <a:ext cx="1369500" cy="9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76"/>
          <p:cNvCxnSpPr>
            <a:stCxn id="1177" idx="5"/>
            <a:endCxn id="1176" idx="1"/>
          </p:cNvCxnSpPr>
          <p:nvPr/>
        </p:nvCxnSpPr>
        <p:spPr>
          <a:xfrm>
            <a:off x="5198681" y="1461967"/>
            <a:ext cx="558900" cy="5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76"/>
          <p:cNvCxnSpPr>
            <a:stCxn id="1174" idx="5"/>
            <a:endCxn id="1175" idx="2"/>
          </p:cNvCxnSpPr>
          <p:nvPr/>
        </p:nvCxnSpPr>
        <p:spPr>
          <a:xfrm>
            <a:off x="3215494" y="1461967"/>
            <a:ext cx="724200" cy="7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4" name="Google Shape;1194;p76"/>
          <p:cNvCxnSpPr/>
          <p:nvPr/>
        </p:nvCxnSpPr>
        <p:spPr>
          <a:xfrm flipH="1">
            <a:off x="4388219" y="1461967"/>
            <a:ext cx="493200" cy="7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5" name="Google Shape;1195;p76"/>
          <p:cNvCxnSpPr>
            <a:stCxn id="1175" idx="6"/>
            <a:endCxn id="1176" idx="2"/>
          </p:cNvCxnSpPr>
          <p:nvPr/>
        </p:nvCxnSpPr>
        <p:spPr>
          <a:xfrm>
            <a:off x="4388213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6" name="Google Shape;1196;p76"/>
          <p:cNvCxnSpPr>
            <a:stCxn id="1173" idx="6"/>
            <a:endCxn id="1175" idx="2"/>
          </p:cNvCxnSpPr>
          <p:nvPr/>
        </p:nvCxnSpPr>
        <p:spPr>
          <a:xfrm>
            <a:off x="2635925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7" name="Google Shape;1197;p76"/>
          <p:cNvCxnSpPr>
            <a:stCxn id="1175" idx="4"/>
            <a:endCxn id="1172" idx="0"/>
          </p:cNvCxnSpPr>
          <p:nvPr/>
        </p:nvCxnSpPr>
        <p:spPr>
          <a:xfrm>
            <a:off x="4163963" y="2380550"/>
            <a:ext cx="0" cy="75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8" name="Google Shape;1198;p76"/>
          <p:cNvSpPr txBox="1"/>
          <p:nvPr/>
        </p:nvSpPr>
        <p:spPr>
          <a:xfrm>
            <a:off x="487500" y="325000"/>
            <a:ext cx="7757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Нека е даден граф с 6 върха и 10 ребра, със съответни тегла.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77"/>
          <p:cNvSpPr/>
          <p:nvPr/>
        </p:nvSpPr>
        <p:spPr>
          <a:xfrm>
            <a:off x="3939725" y="3131125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4" name="Google Shape;1204;p77"/>
          <p:cNvSpPr/>
          <p:nvPr/>
        </p:nvSpPr>
        <p:spPr>
          <a:xfrm>
            <a:off x="2266025" y="200135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5" name="Google Shape;1205;p77"/>
          <p:cNvSpPr/>
          <p:nvPr/>
        </p:nvSpPr>
        <p:spPr>
          <a:xfrm>
            <a:off x="2832675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6" name="Google Shape;1206;p77"/>
          <p:cNvSpPr/>
          <p:nvPr/>
        </p:nvSpPr>
        <p:spPr>
          <a:xfrm>
            <a:off x="3939713" y="2001350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7" name="Google Shape;1207;p77"/>
          <p:cNvSpPr/>
          <p:nvPr/>
        </p:nvSpPr>
        <p:spPr>
          <a:xfrm>
            <a:off x="5692025" y="2001338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8" name="Google Shape;1208;p77"/>
          <p:cNvSpPr/>
          <p:nvPr/>
        </p:nvSpPr>
        <p:spPr>
          <a:xfrm>
            <a:off x="4815863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9" name="Google Shape;1209;p77"/>
          <p:cNvSpPr/>
          <p:nvPr/>
        </p:nvSpPr>
        <p:spPr>
          <a:xfrm>
            <a:off x="2305925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0" name="Google Shape;1210;p77"/>
          <p:cNvSpPr/>
          <p:nvPr/>
        </p:nvSpPr>
        <p:spPr>
          <a:xfrm>
            <a:off x="3577788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1" name="Google Shape;1211;p77"/>
          <p:cNvSpPr/>
          <p:nvPr/>
        </p:nvSpPr>
        <p:spPr>
          <a:xfrm>
            <a:off x="2832675" y="2887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2" name="Google Shape;1212;p77"/>
          <p:cNvSpPr/>
          <p:nvPr/>
        </p:nvSpPr>
        <p:spPr>
          <a:xfrm>
            <a:off x="4680750" y="1722113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3" name="Google Shape;1213;p77"/>
          <p:cNvSpPr/>
          <p:nvPr/>
        </p:nvSpPr>
        <p:spPr>
          <a:xfrm>
            <a:off x="2891925" y="1926738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4" name="Google Shape;1214;p77"/>
          <p:cNvSpPr/>
          <p:nvPr/>
        </p:nvSpPr>
        <p:spPr>
          <a:xfrm>
            <a:off x="4763000" y="2190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5" name="Google Shape;1215;p77"/>
          <p:cNvSpPr/>
          <p:nvPr/>
        </p:nvSpPr>
        <p:spPr>
          <a:xfrm>
            <a:off x="5264375" y="28168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8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6" name="Google Shape;1216;p77"/>
          <p:cNvSpPr/>
          <p:nvPr/>
        </p:nvSpPr>
        <p:spPr>
          <a:xfrm>
            <a:off x="5594375" y="14633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7" name="Google Shape;1217;p77"/>
          <p:cNvSpPr/>
          <p:nvPr/>
        </p:nvSpPr>
        <p:spPr>
          <a:xfrm>
            <a:off x="3883525" y="10081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8" name="Google Shape;1218;p77"/>
          <p:cNvSpPr/>
          <p:nvPr/>
        </p:nvSpPr>
        <p:spPr>
          <a:xfrm>
            <a:off x="3759450" y="26237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219" name="Google Shape;1219;p77"/>
          <p:cNvCxnSpPr>
            <a:stCxn id="1205" idx="6"/>
            <a:endCxn id="1208" idx="2"/>
          </p:cNvCxnSpPr>
          <p:nvPr/>
        </p:nvCxnSpPr>
        <p:spPr>
          <a:xfrm>
            <a:off x="3281175" y="1327900"/>
            <a:ext cx="1534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0" name="Google Shape;1220;p77"/>
          <p:cNvCxnSpPr>
            <a:stCxn id="1205" idx="3"/>
            <a:endCxn id="1204" idx="7"/>
          </p:cNvCxnSpPr>
          <p:nvPr/>
        </p:nvCxnSpPr>
        <p:spPr>
          <a:xfrm flipH="1">
            <a:off x="2581856" y="1461967"/>
            <a:ext cx="316500" cy="5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1" name="Google Shape;1221;p77"/>
          <p:cNvCxnSpPr>
            <a:stCxn id="1204" idx="4"/>
            <a:endCxn id="1203" idx="2"/>
          </p:cNvCxnSpPr>
          <p:nvPr/>
        </p:nvCxnSpPr>
        <p:spPr>
          <a:xfrm>
            <a:off x="2450975" y="2380550"/>
            <a:ext cx="1488900" cy="9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2" name="Google Shape;1222;p77"/>
          <p:cNvCxnSpPr>
            <a:stCxn id="1203" idx="6"/>
            <a:endCxn id="1207" idx="3"/>
          </p:cNvCxnSpPr>
          <p:nvPr/>
        </p:nvCxnSpPr>
        <p:spPr>
          <a:xfrm rot="10800000" flipH="1">
            <a:off x="4388225" y="2325025"/>
            <a:ext cx="1369500" cy="9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3" name="Google Shape;1223;p77"/>
          <p:cNvCxnSpPr>
            <a:stCxn id="1208" idx="5"/>
            <a:endCxn id="1207" idx="1"/>
          </p:cNvCxnSpPr>
          <p:nvPr/>
        </p:nvCxnSpPr>
        <p:spPr>
          <a:xfrm>
            <a:off x="5198681" y="1461967"/>
            <a:ext cx="558900" cy="5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4" name="Google Shape;1224;p77"/>
          <p:cNvCxnSpPr>
            <a:stCxn id="1205" idx="5"/>
            <a:endCxn id="1206" idx="2"/>
          </p:cNvCxnSpPr>
          <p:nvPr/>
        </p:nvCxnSpPr>
        <p:spPr>
          <a:xfrm>
            <a:off x="3215494" y="1461967"/>
            <a:ext cx="724200" cy="7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5" name="Google Shape;1225;p77"/>
          <p:cNvCxnSpPr/>
          <p:nvPr/>
        </p:nvCxnSpPr>
        <p:spPr>
          <a:xfrm flipH="1">
            <a:off x="4388219" y="1461967"/>
            <a:ext cx="493200" cy="7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6" name="Google Shape;1226;p77"/>
          <p:cNvCxnSpPr>
            <a:stCxn id="1206" idx="6"/>
            <a:endCxn id="1207" idx="2"/>
          </p:cNvCxnSpPr>
          <p:nvPr/>
        </p:nvCxnSpPr>
        <p:spPr>
          <a:xfrm>
            <a:off x="4388213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7" name="Google Shape;1227;p77"/>
          <p:cNvCxnSpPr>
            <a:stCxn id="1204" idx="6"/>
            <a:endCxn id="1206" idx="2"/>
          </p:cNvCxnSpPr>
          <p:nvPr/>
        </p:nvCxnSpPr>
        <p:spPr>
          <a:xfrm>
            <a:off x="2635925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77"/>
          <p:cNvCxnSpPr>
            <a:stCxn id="1206" idx="4"/>
            <a:endCxn id="1203" idx="0"/>
          </p:cNvCxnSpPr>
          <p:nvPr/>
        </p:nvCxnSpPr>
        <p:spPr>
          <a:xfrm>
            <a:off x="4163963" y="2380550"/>
            <a:ext cx="0" cy="75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9" name="Google Shape;1229;p77"/>
          <p:cNvSpPr txBox="1"/>
          <p:nvPr/>
        </p:nvSpPr>
        <p:spPr>
          <a:xfrm>
            <a:off x="487500" y="325000"/>
            <a:ext cx="7757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1. Избираме ребро с на-малко тегло. В случая това е реброто (b, c) с тегло 1. Маркираме го.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78"/>
          <p:cNvSpPr/>
          <p:nvPr/>
        </p:nvSpPr>
        <p:spPr>
          <a:xfrm>
            <a:off x="3939725" y="31311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5" name="Google Shape;1235;p78"/>
          <p:cNvSpPr/>
          <p:nvPr/>
        </p:nvSpPr>
        <p:spPr>
          <a:xfrm>
            <a:off x="2266025" y="200135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6" name="Google Shape;1236;p78"/>
          <p:cNvSpPr/>
          <p:nvPr/>
        </p:nvSpPr>
        <p:spPr>
          <a:xfrm>
            <a:off x="2832675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7" name="Google Shape;1237;p78"/>
          <p:cNvSpPr/>
          <p:nvPr/>
        </p:nvSpPr>
        <p:spPr>
          <a:xfrm>
            <a:off x="3939713" y="200135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8" name="Google Shape;1238;p78"/>
          <p:cNvSpPr/>
          <p:nvPr/>
        </p:nvSpPr>
        <p:spPr>
          <a:xfrm>
            <a:off x="5692025" y="2001338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9" name="Google Shape;1239;p78"/>
          <p:cNvSpPr/>
          <p:nvPr/>
        </p:nvSpPr>
        <p:spPr>
          <a:xfrm>
            <a:off x="4815863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0" name="Google Shape;1240;p78"/>
          <p:cNvSpPr/>
          <p:nvPr/>
        </p:nvSpPr>
        <p:spPr>
          <a:xfrm>
            <a:off x="2305925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1" name="Google Shape;1241;p78"/>
          <p:cNvSpPr/>
          <p:nvPr/>
        </p:nvSpPr>
        <p:spPr>
          <a:xfrm>
            <a:off x="3577788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2" name="Google Shape;1242;p78"/>
          <p:cNvSpPr/>
          <p:nvPr/>
        </p:nvSpPr>
        <p:spPr>
          <a:xfrm>
            <a:off x="2832675" y="2887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3" name="Google Shape;1243;p78"/>
          <p:cNvSpPr/>
          <p:nvPr/>
        </p:nvSpPr>
        <p:spPr>
          <a:xfrm>
            <a:off x="4680750" y="1722113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4" name="Google Shape;1244;p78"/>
          <p:cNvSpPr/>
          <p:nvPr/>
        </p:nvSpPr>
        <p:spPr>
          <a:xfrm>
            <a:off x="2891925" y="1926738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5" name="Google Shape;1245;p78"/>
          <p:cNvSpPr/>
          <p:nvPr/>
        </p:nvSpPr>
        <p:spPr>
          <a:xfrm>
            <a:off x="4763000" y="2190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6" name="Google Shape;1246;p78"/>
          <p:cNvSpPr/>
          <p:nvPr/>
        </p:nvSpPr>
        <p:spPr>
          <a:xfrm>
            <a:off x="5264375" y="28168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8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7" name="Google Shape;1247;p78"/>
          <p:cNvSpPr/>
          <p:nvPr/>
        </p:nvSpPr>
        <p:spPr>
          <a:xfrm>
            <a:off x="5594375" y="14633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8" name="Google Shape;1248;p78"/>
          <p:cNvSpPr/>
          <p:nvPr/>
        </p:nvSpPr>
        <p:spPr>
          <a:xfrm>
            <a:off x="3883525" y="10081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9" name="Google Shape;1249;p78"/>
          <p:cNvSpPr/>
          <p:nvPr/>
        </p:nvSpPr>
        <p:spPr>
          <a:xfrm>
            <a:off x="3759450" y="26237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250" name="Google Shape;1250;p78"/>
          <p:cNvCxnSpPr>
            <a:stCxn id="1236" idx="6"/>
            <a:endCxn id="1239" idx="2"/>
          </p:cNvCxnSpPr>
          <p:nvPr/>
        </p:nvCxnSpPr>
        <p:spPr>
          <a:xfrm>
            <a:off x="3281175" y="1327900"/>
            <a:ext cx="1534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1" name="Google Shape;1251;p78"/>
          <p:cNvCxnSpPr>
            <a:stCxn id="1236" idx="3"/>
            <a:endCxn id="1235" idx="7"/>
          </p:cNvCxnSpPr>
          <p:nvPr/>
        </p:nvCxnSpPr>
        <p:spPr>
          <a:xfrm flipH="1">
            <a:off x="2581856" y="1461967"/>
            <a:ext cx="316500" cy="5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2" name="Google Shape;1252;p78"/>
          <p:cNvCxnSpPr>
            <a:stCxn id="1235" idx="4"/>
            <a:endCxn id="1234" idx="2"/>
          </p:cNvCxnSpPr>
          <p:nvPr/>
        </p:nvCxnSpPr>
        <p:spPr>
          <a:xfrm>
            <a:off x="2450975" y="2380550"/>
            <a:ext cx="1488900" cy="9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3" name="Google Shape;1253;p78"/>
          <p:cNvCxnSpPr>
            <a:stCxn id="1234" idx="6"/>
            <a:endCxn id="1238" idx="3"/>
          </p:cNvCxnSpPr>
          <p:nvPr/>
        </p:nvCxnSpPr>
        <p:spPr>
          <a:xfrm rot="10800000" flipH="1">
            <a:off x="4388225" y="2325025"/>
            <a:ext cx="1369500" cy="9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4" name="Google Shape;1254;p78"/>
          <p:cNvCxnSpPr>
            <a:stCxn id="1239" idx="5"/>
            <a:endCxn id="1238" idx="1"/>
          </p:cNvCxnSpPr>
          <p:nvPr/>
        </p:nvCxnSpPr>
        <p:spPr>
          <a:xfrm>
            <a:off x="5198681" y="1461967"/>
            <a:ext cx="558900" cy="5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5" name="Google Shape;1255;p78"/>
          <p:cNvCxnSpPr>
            <a:stCxn id="1236" idx="5"/>
            <a:endCxn id="1237" idx="2"/>
          </p:cNvCxnSpPr>
          <p:nvPr/>
        </p:nvCxnSpPr>
        <p:spPr>
          <a:xfrm>
            <a:off x="3215494" y="1461967"/>
            <a:ext cx="724200" cy="7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6" name="Google Shape;1256;p78"/>
          <p:cNvCxnSpPr/>
          <p:nvPr/>
        </p:nvCxnSpPr>
        <p:spPr>
          <a:xfrm flipH="1">
            <a:off x="4388219" y="1461967"/>
            <a:ext cx="493200" cy="7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7" name="Google Shape;1257;p78"/>
          <p:cNvCxnSpPr>
            <a:stCxn id="1237" idx="6"/>
            <a:endCxn id="1238" idx="2"/>
          </p:cNvCxnSpPr>
          <p:nvPr/>
        </p:nvCxnSpPr>
        <p:spPr>
          <a:xfrm>
            <a:off x="4388213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8" name="Google Shape;1258;p78"/>
          <p:cNvCxnSpPr>
            <a:stCxn id="1235" idx="6"/>
            <a:endCxn id="1237" idx="2"/>
          </p:cNvCxnSpPr>
          <p:nvPr/>
        </p:nvCxnSpPr>
        <p:spPr>
          <a:xfrm>
            <a:off x="2635925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9" name="Google Shape;1259;p78"/>
          <p:cNvCxnSpPr>
            <a:stCxn id="1237" idx="4"/>
            <a:endCxn id="1234" idx="0"/>
          </p:cNvCxnSpPr>
          <p:nvPr/>
        </p:nvCxnSpPr>
        <p:spPr>
          <a:xfrm>
            <a:off x="4163963" y="2380550"/>
            <a:ext cx="0" cy="750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0" name="Google Shape;1260;p78"/>
          <p:cNvSpPr txBox="1"/>
          <p:nvPr/>
        </p:nvSpPr>
        <p:spPr>
          <a:xfrm>
            <a:off x="487500" y="325000"/>
            <a:ext cx="7757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2. Избираме ребрата със следващото тегло, по-голямо от 1. Това е ребро (f,e) с тегло 2.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79"/>
          <p:cNvSpPr/>
          <p:nvPr/>
        </p:nvSpPr>
        <p:spPr>
          <a:xfrm>
            <a:off x="3939725" y="31311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6" name="Google Shape;1266;p79"/>
          <p:cNvSpPr/>
          <p:nvPr/>
        </p:nvSpPr>
        <p:spPr>
          <a:xfrm>
            <a:off x="2266025" y="2001350"/>
            <a:ext cx="3699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7" name="Google Shape;1267;p79"/>
          <p:cNvSpPr/>
          <p:nvPr/>
        </p:nvSpPr>
        <p:spPr>
          <a:xfrm>
            <a:off x="2832675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8" name="Google Shape;1268;p79"/>
          <p:cNvSpPr/>
          <p:nvPr/>
        </p:nvSpPr>
        <p:spPr>
          <a:xfrm>
            <a:off x="3939713" y="200135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9" name="Google Shape;1269;p79"/>
          <p:cNvSpPr/>
          <p:nvPr/>
        </p:nvSpPr>
        <p:spPr>
          <a:xfrm>
            <a:off x="5692025" y="2001338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0" name="Google Shape;1270;p79"/>
          <p:cNvSpPr/>
          <p:nvPr/>
        </p:nvSpPr>
        <p:spPr>
          <a:xfrm>
            <a:off x="4815863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1" name="Google Shape;1271;p79"/>
          <p:cNvSpPr/>
          <p:nvPr/>
        </p:nvSpPr>
        <p:spPr>
          <a:xfrm>
            <a:off x="2305925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2" name="Google Shape;1272;p79"/>
          <p:cNvSpPr/>
          <p:nvPr/>
        </p:nvSpPr>
        <p:spPr>
          <a:xfrm>
            <a:off x="3577788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3" name="Google Shape;1273;p79"/>
          <p:cNvSpPr/>
          <p:nvPr/>
        </p:nvSpPr>
        <p:spPr>
          <a:xfrm>
            <a:off x="2832675" y="2887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4" name="Google Shape;1274;p79"/>
          <p:cNvSpPr/>
          <p:nvPr/>
        </p:nvSpPr>
        <p:spPr>
          <a:xfrm>
            <a:off x="4680750" y="1722113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5" name="Google Shape;1275;p79"/>
          <p:cNvSpPr/>
          <p:nvPr/>
        </p:nvSpPr>
        <p:spPr>
          <a:xfrm>
            <a:off x="2891925" y="1926738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6" name="Google Shape;1276;p79"/>
          <p:cNvSpPr/>
          <p:nvPr/>
        </p:nvSpPr>
        <p:spPr>
          <a:xfrm>
            <a:off x="4763000" y="2190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7" name="Google Shape;1277;p79"/>
          <p:cNvSpPr/>
          <p:nvPr/>
        </p:nvSpPr>
        <p:spPr>
          <a:xfrm>
            <a:off x="5264375" y="28168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8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8" name="Google Shape;1278;p79"/>
          <p:cNvSpPr/>
          <p:nvPr/>
        </p:nvSpPr>
        <p:spPr>
          <a:xfrm>
            <a:off x="5594375" y="14633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9" name="Google Shape;1279;p79"/>
          <p:cNvSpPr/>
          <p:nvPr/>
        </p:nvSpPr>
        <p:spPr>
          <a:xfrm>
            <a:off x="3883525" y="10081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80" name="Google Shape;1280;p79"/>
          <p:cNvSpPr/>
          <p:nvPr/>
        </p:nvSpPr>
        <p:spPr>
          <a:xfrm>
            <a:off x="3759450" y="26237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281" name="Google Shape;1281;p79"/>
          <p:cNvCxnSpPr>
            <a:stCxn id="1267" idx="6"/>
            <a:endCxn id="1270" idx="2"/>
          </p:cNvCxnSpPr>
          <p:nvPr/>
        </p:nvCxnSpPr>
        <p:spPr>
          <a:xfrm>
            <a:off x="3281175" y="1327900"/>
            <a:ext cx="1534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2" name="Google Shape;1282;p79"/>
          <p:cNvCxnSpPr>
            <a:stCxn id="1267" idx="3"/>
            <a:endCxn id="1266" idx="7"/>
          </p:cNvCxnSpPr>
          <p:nvPr/>
        </p:nvCxnSpPr>
        <p:spPr>
          <a:xfrm flipH="1">
            <a:off x="2581856" y="1461967"/>
            <a:ext cx="316500" cy="594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3" name="Google Shape;1283;p79"/>
          <p:cNvCxnSpPr>
            <a:stCxn id="1266" idx="4"/>
            <a:endCxn id="1265" idx="2"/>
          </p:cNvCxnSpPr>
          <p:nvPr/>
        </p:nvCxnSpPr>
        <p:spPr>
          <a:xfrm>
            <a:off x="2450975" y="2380550"/>
            <a:ext cx="1488900" cy="9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4" name="Google Shape;1284;p79"/>
          <p:cNvCxnSpPr>
            <a:stCxn id="1265" idx="6"/>
            <a:endCxn id="1269" idx="3"/>
          </p:cNvCxnSpPr>
          <p:nvPr/>
        </p:nvCxnSpPr>
        <p:spPr>
          <a:xfrm rot="10800000" flipH="1">
            <a:off x="4388225" y="2325025"/>
            <a:ext cx="1369500" cy="9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5" name="Google Shape;1285;p79"/>
          <p:cNvCxnSpPr>
            <a:stCxn id="1270" idx="5"/>
            <a:endCxn id="1269" idx="1"/>
          </p:cNvCxnSpPr>
          <p:nvPr/>
        </p:nvCxnSpPr>
        <p:spPr>
          <a:xfrm>
            <a:off x="5198681" y="1461967"/>
            <a:ext cx="558900" cy="5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6" name="Google Shape;1286;p79"/>
          <p:cNvCxnSpPr>
            <a:stCxn id="1267" idx="5"/>
            <a:endCxn id="1268" idx="2"/>
          </p:cNvCxnSpPr>
          <p:nvPr/>
        </p:nvCxnSpPr>
        <p:spPr>
          <a:xfrm>
            <a:off x="3215494" y="1461967"/>
            <a:ext cx="724200" cy="7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7" name="Google Shape;1287;p79"/>
          <p:cNvCxnSpPr/>
          <p:nvPr/>
        </p:nvCxnSpPr>
        <p:spPr>
          <a:xfrm flipH="1">
            <a:off x="4388219" y="1461967"/>
            <a:ext cx="493200" cy="7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8" name="Google Shape;1288;p79"/>
          <p:cNvCxnSpPr>
            <a:stCxn id="1268" idx="6"/>
            <a:endCxn id="1269" idx="2"/>
          </p:cNvCxnSpPr>
          <p:nvPr/>
        </p:nvCxnSpPr>
        <p:spPr>
          <a:xfrm>
            <a:off x="4388213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9" name="Google Shape;1289;p79"/>
          <p:cNvCxnSpPr>
            <a:stCxn id="1266" idx="6"/>
            <a:endCxn id="1268" idx="2"/>
          </p:cNvCxnSpPr>
          <p:nvPr/>
        </p:nvCxnSpPr>
        <p:spPr>
          <a:xfrm>
            <a:off x="2635925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0" name="Google Shape;1290;p79"/>
          <p:cNvCxnSpPr>
            <a:stCxn id="1268" idx="4"/>
            <a:endCxn id="1265" idx="0"/>
          </p:cNvCxnSpPr>
          <p:nvPr/>
        </p:nvCxnSpPr>
        <p:spPr>
          <a:xfrm>
            <a:off x="4163963" y="2380550"/>
            <a:ext cx="0" cy="750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1" name="Google Shape;1291;p79"/>
          <p:cNvSpPr txBox="1"/>
          <p:nvPr/>
        </p:nvSpPr>
        <p:spPr>
          <a:xfrm>
            <a:off x="487500" y="325000"/>
            <a:ext cx="7757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3. Избираме ребрата със следващото тегло, по-голямо от 2. Това е ребро (a,b) с тегло 3.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80"/>
          <p:cNvSpPr/>
          <p:nvPr/>
        </p:nvSpPr>
        <p:spPr>
          <a:xfrm>
            <a:off x="3939725" y="31311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7" name="Google Shape;1297;p80"/>
          <p:cNvSpPr/>
          <p:nvPr/>
        </p:nvSpPr>
        <p:spPr>
          <a:xfrm>
            <a:off x="2266025" y="2001350"/>
            <a:ext cx="3699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8" name="Google Shape;1298;p80"/>
          <p:cNvSpPr/>
          <p:nvPr/>
        </p:nvSpPr>
        <p:spPr>
          <a:xfrm>
            <a:off x="2832675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9" name="Google Shape;1299;p80"/>
          <p:cNvSpPr/>
          <p:nvPr/>
        </p:nvSpPr>
        <p:spPr>
          <a:xfrm>
            <a:off x="3939713" y="200135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0" name="Google Shape;1300;p80"/>
          <p:cNvSpPr/>
          <p:nvPr/>
        </p:nvSpPr>
        <p:spPr>
          <a:xfrm>
            <a:off x="5692025" y="2001338"/>
            <a:ext cx="4485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1" name="Google Shape;1301;p80"/>
          <p:cNvSpPr/>
          <p:nvPr/>
        </p:nvSpPr>
        <p:spPr>
          <a:xfrm>
            <a:off x="4815863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2" name="Google Shape;1302;p80"/>
          <p:cNvSpPr/>
          <p:nvPr/>
        </p:nvSpPr>
        <p:spPr>
          <a:xfrm>
            <a:off x="2305925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3" name="Google Shape;1303;p80"/>
          <p:cNvSpPr/>
          <p:nvPr/>
        </p:nvSpPr>
        <p:spPr>
          <a:xfrm>
            <a:off x="3577788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4" name="Google Shape;1304;p80"/>
          <p:cNvSpPr/>
          <p:nvPr/>
        </p:nvSpPr>
        <p:spPr>
          <a:xfrm>
            <a:off x="2832675" y="2887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5" name="Google Shape;1305;p80"/>
          <p:cNvSpPr/>
          <p:nvPr/>
        </p:nvSpPr>
        <p:spPr>
          <a:xfrm>
            <a:off x="4680750" y="1722113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6" name="Google Shape;1306;p80"/>
          <p:cNvSpPr/>
          <p:nvPr/>
        </p:nvSpPr>
        <p:spPr>
          <a:xfrm>
            <a:off x="2891925" y="1926738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7" name="Google Shape;1307;p80"/>
          <p:cNvSpPr/>
          <p:nvPr/>
        </p:nvSpPr>
        <p:spPr>
          <a:xfrm>
            <a:off x="4763000" y="2190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8" name="Google Shape;1308;p80"/>
          <p:cNvSpPr/>
          <p:nvPr/>
        </p:nvSpPr>
        <p:spPr>
          <a:xfrm>
            <a:off x="5264375" y="28168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8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9" name="Google Shape;1309;p80"/>
          <p:cNvSpPr/>
          <p:nvPr/>
        </p:nvSpPr>
        <p:spPr>
          <a:xfrm>
            <a:off x="5594375" y="14633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0" name="Google Shape;1310;p80"/>
          <p:cNvSpPr/>
          <p:nvPr/>
        </p:nvSpPr>
        <p:spPr>
          <a:xfrm>
            <a:off x="3883525" y="10081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1" name="Google Shape;1311;p80"/>
          <p:cNvSpPr/>
          <p:nvPr/>
        </p:nvSpPr>
        <p:spPr>
          <a:xfrm>
            <a:off x="3759450" y="26237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12" name="Google Shape;1312;p80"/>
          <p:cNvCxnSpPr>
            <a:stCxn id="1298" idx="6"/>
            <a:endCxn id="1301" idx="2"/>
          </p:cNvCxnSpPr>
          <p:nvPr/>
        </p:nvCxnSpPr>
        <p:spPr>
          <a:xfrm>
            <a:off x="3281175" y="1327900"/>
            <a:ext cx="1534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80"/>
          <p:cNvCxnSpPr>
            <a:stCxn id="1298" idx="3"/>
            <a:endCxn id="1297" idx="7"/>
          </p:cNvCxnSpPr>
          <p:nvPr/>
        </p:nvCxnSpPr>
        <p:spPr>
          <a:xfrm flipH="1">
            <a:off x="2581856" y="1461967"/>
            <a:ext cx="316500" cy="594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80"/>
          <p:cNvCxnSpPr>
            <a:stCxn id="1297" idx="4"/>
            <a:endCxn id="1296" idx="2"/>
          </p:cNvCxnSpPr>
          <p:nvPr/>
        </p:nvCxnSpPr>
        <p:spPr>
          <a:xfrm>
            <a:off x="2450975" y="2380550"/>
            <a:ext cx="1488900" cy="9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80"/>
          <p:cNvCxnSpPr>
            <a:stCxn id="1296" idx="6"/>
            <a:endCxn id="1300" idx="3"/>
          </p:cNvCxnSpPr>
          <p:nvPr/>
        </p:nvCxnSpPr>
        <p:spPr>
          <a:xfrm rot="10800000" flipH="1">
            <a:off x="4388225" y="2325025"/>
            <a:ext cx="1369500" cy="9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80"/>
          <p:cNvCxnSpPr>
            <a:stCxn id="1301" idx="5"/>
            <a:endCxn id="1300" idx="1"/>
          </p:cNvCxnSpPr>
          <p:nvPr/>
        </p:nvCxnSpPr>
        <p:spPr>
          <a:xfrm>
            <a:off x="5198681" y="1461967"/>
            <a:ext cx="558900" cy="5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7" name="Google Shape;1317;p80"/>
          <p:cNvCxnSpPr>
            <a:stCxn id="1298" idx="5"/>
            <a:endCxn id="1299" idx="2"/>
          </p:cNvCxnSpPr>
          <p:nvPr/>
        </p:nvCxnSpPr>
        <p:spPr>
          <a:xfrm>
            <a:off x="3215494" y="1461967"/>
            <a:ext cx="724200" cy="729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8" name="Google Shape;1318;p80"/>
          <p:cNvCxnSpPr/>
          <p:nvPr/>
        </p:nvCxnSpPr>
        <p:spPr>
          <a:xfrm flipH="1">
            <a:off x="4388219" y="1461967"/>
            <a:ext cx="493200" cy="7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9" name="Google Shape;1319;p80"/>
          <p:cNvCxnSpPr>
            <a:stCxn id="1299" idx="6"/>
            <a:endCxn id="1300" idx="2"/>
          </p:cNvCxnSpPr>
          <p:nvPr/>
        </p:nvCxnSpPr>
        <p:spPr>
          <a:xfrm>
            <a:off x="4388213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0" name="Google Shape;1320;p80"/>
          <p:cNvCxnSpPr>
            <a:stCxn id="1297" idx="6"/>
            <a:endCxn id="1299" idx="2"/>
          </p:cNvCxnSpPr>
          <p:nvPr/>
        </p:nvCxnSpPr>
        <p:spPr>
          <a:xfrm>
            <a:off x="2635925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1" name="Google Shape;1321;p80"/>
          <p:cNvCxnSpPr>
            <a:stCxn id="1299" idx="4"/>
            <a:endCxn id="1296" idx="0"/>
          </p:cNvCxnSpPr>
          <p:nvPr/>
        </p:nvCxnSpPr>
        <p:spPr>
          <a:xfrm>
            <a:off x="4163963" y="2380550"/>
            <a:ext cx="0" cy="750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80"/>
          <p:cNvSpPr txBox="1"/>
          <p:nvPr/>
        </p:nvSpPr>
        <p:spPr>
          <a:xfrm>
            <a:off x="292150" y="136900"/>
            <a:ext cx="85872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4. Избираме ребрата със следващото тегло, по-голямо от 3. Това е ребрата (b, f) и (c, f) с тегло 4. Търсим ацикличен подграф с |V|-1 ребра, сумата от ребрата на който е минимална . Това е реброто (b, f).</a:t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81"/>
          <p:cNvSpPr/>
          <p:nvPr/>
        </p:nvSpPr>
        <p:spPr>
          <a:xfrm>
            <a:off x="3939725" y="31311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8" name="Google Shape;1328;p81"/>
          <p:cNvSpPr/>
          <p:nvPr/>
        </p:nvSpPr>
        <p:spPr>
          <a:xfrm>
            <a:off x="2266025" y="2001350"/>
            <a:ext cx="3699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9" name="Google Shape;1329;p81"/>
          <p:cNvSpPr/>
          <p:nvPr/>
        </p:nvSpPr>
        <p:spPr>
          <a:xfrm>
            <a:off x="2832675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0" name="Google Shape;1330;p81"/>
          <p:cNvSpPr/>
          <p:nvPr/>
        </p:nvSpPr>
        <p:spPr>
          <a:xfrm>
            <a:off x="3939713" y="200135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1" name="Google Shape;1331;p81"/>
          <p:cNvSpPr/>
          <p:nvPr/>
        </p:nvSpPr>
        <p:spPr>
          <a:xfrm>
            <a:off x="5692025" y="2001338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2" name="Google Shape;1332;p81"/>
          <p:cNvSpPr/>
          <p:nvPr/>
        </p:nvSpPr>
        <p:spPr>
          <a:xfrm>
            <a:off x="4815863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3" name="Google Shape;1333;p81"/>
          <p:cNvSpPr/>
          <p:nvPr/>
        </p:nvSpPr>
        <p:spPr>
          <a:xfrm>
            <a:off x="2305925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4" name="Google Shape;1334;p81"/>
          <p:cNvSpPr/>
          <p:nvPr/>
        </p:nvSpPr>
        <p:spPr>
          <a:xfrm>
            <a:off x="3577788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5" name="Google Shape;1335;p81"/>
          <p:cNvSpPr/>
          <p:nvPr/>
        </p:nvSpPr>
        <p:spPr>
          <a:xfrm>
            <a:off x="2832675" y="2887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6" name="Google Shape;1336;p81"/>
          <p:cNvSpPr/>
          <p:nvPr/>
        </p:nvSpPr>
        <p:spPr>
          <a:xfrm>
            <a:off x="4680750" y="1722113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7" name="Google Shape;1337;p81"/>
          <p:cNvSpPr/>
          <p:nvPr/>
        </p:nvSpPr>
        <p:spPr>
          <a:xfrm>
            <a:off x="2891925" y="1926738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8" name="Google Shape;1338;p81"/>
          <p:cNvSpPr/>
          <p:nvPr/>
        </p:nvSpPr>
        <p:spPr>
          <a:xfrm>
            <a:off x="4763000" y="2190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9" name="Google Shape;1339;p81"/>
          <p:cNvSpPr/>
          <p:nvPr/>
        </p:nvSpPr>
        <p:spPr>
          <a:xfrm>
            <a:off x="5264375" y="28168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8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0" name="Google Shape;1340;p81"/>
          <p:cNvSpPr/>
          <p:nvPr/>
        </p:nvSpPr>
        <p:spPr>
          <a:xfrm>
            <a:off x="5594375" y="14633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1" name="Google Shape;1341;p81"/>
          <p:cNvSpPr/>
          <p:nvPr/>
        </p:nvSpPr>
        <p:spPr>
          <a:xfrm>
            <a:off x="3883525" y="10081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2" name="Google Shape;1342;p81"/>
          <p:cNvSpPr/>
          <p:nvPr/>
        </p:nvSpPr>
        <p:spPr>
          <a:xfrm>
            <a:off x="3759450" y="26237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43" name="Google Shape;1343;p81"/>
          <p:cNvCxnSpPr>
            <a:stCxn id="1329" idx="6"/>
            <a:endCxn id="1332" idx="2"/>
          </p:cNvCxnSpPr>
          <p:nvPr/>
        </p:nvCxnSpPr>
        <p:spPr>
          <a:xfrm>
            <a:off x="3281175" y="1327900"/>
            <a:ext cx="1534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4" name="Google Shape;1344;p81"/>
          <p:cNvCxnSpPr>
            <a:stCxn id="1329" idx="3"/>
            <a:endCxn id="1328" idx="7"/>
          </p:cNvCxnSpPr>
          <p:nvPr/>
        </p:nvCxnSpPr>
        <p:spPr>
          <a:xfrm flipH="1">
            <a:off x="2581856" y="1461967"/>
            <a:ext cx="316500" cy="594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5" name="Google Shape;1345;p81"/>
          <p:cNvCxnSpPr>
            <a:stCxn id="1328" idx="4"/>
            <a:endCxn id="1327" idx="2"/>
          </p:cNvCxnSpPr>
          <p:nvPr/>
        </p:nvCxnSpPr>
        <p:spPr>
          <a:xfrm>
            <a:off x="2450975" y="2380550"/>
            <a:ext cx="1488900" cy="9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6" name="Google Shape;1346;p81"/>
          <p:cNvCxnSpPr>
            <a:stCxn id="1327" idx="6"/>
            <a:endCxn id="1331" idx="3"/>
          </p:cNvCxnSpPr>
          <p:nvPr/>
        </p:nvCxnSpPr>
        <p:spPr>
          <a:xfrm rot="10800000" flipH="1">
            <a:off x="4388225" y="2325025"/>
            <a:ext cx="1369500" cy="9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7" name="Google Shape;1347;p81"/>
          <p:cNvCxnSpPr>
            <a:stCxn id="1332" idx="5"/>
            <a:endCxn id="1331" idx="1"/>
          </p:cNvCxnSpPr>
          <p:nvPr/>
        </p:nvCxnSpPr>
        <p:spPr>
          <a:xfrm>
            <a:off x="5198681" y="1461967"/>
            <a:ext cx="558900" cy="5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8" name="Google Shape;1348;p81"/>
          <p:cNvCxnSpPr>
            <a:stCxn id="1329" idx="5"/>
            <a:endCxn id="1330" idx="2"/>
          </p:cNvCxnSpPr>
          <p:nvPr/>
        </p:nvCxnSpPr>
        <p:spPr>
          <a:xfrm>
            <a:off x="3215494" y="1461967"/>
            <a:ext cx="724200" cy="729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81"/>
          <p:cNvCxnSpPr/>
          <p:nvPr/>
        </p:nvCxnSpPr>
        <p:spPr>
          <a:xfrm flipH="1">
            <a:off x="4388219" y="1461967"/>
            <a:ext cx="493200" cy="7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81"/>
          <p:cNvCxnSpPr>
            <a:stCxn id="1330" idx="6"/>
            <a:endCxn id="1331" idx="2"/>
          </p:cNvCxnSpPr>
          <p:nvPr/>
        </p:nvCxnSpPr>
        <p:spPr>
          <a:xfrm>
            <a:off x="4388213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81"/>
          <p:cNvCxnSpPr>
            <a:stCxn id="1328" idx="6"/>
            <a:endCxn id="1330" idx="2"/>
          </p:cNvCxnSpPr>
          <p:nvPr/>
        </p:nvCxnSpPr>
        <p:spPr>
          <a:xfrm>
            <a:off x="2635925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81"/>
          <p:cNvCxnSpPr>
            <a:stCxn id="1330" idx="4"/>
            <a:endCxn id="1327" idx="0"/>
          </p:cNvCxnSpPr>
          <p:nvPr/>
        </p:nvCxnSpPr>
        <p:spPr>
          <a:xfrm>
            <a:off x="4163963" y="2380550"/>
            <a:ext cx="0" cy="750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3" name="Google Shape;1353;p81"/>
          <p:cNvSpPr txBox="1"/>
          <p:nvPr/>
        </p:nvSpPr>
        <p:spPr>
          <a:xfrm>
            <a:off x="230175" y="141650"/>
            <a:ext cx="8463300" cy="8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5. Избираме ребрата със следващото тегло, по-голямо от 4. Това са  ребрата (a, f) и (d f) с тегло 5. Търсим ацикличен подграф с |V|-1 ребра, сумата от ребрата на който е минимална . Това е реброто (d, f).</a:t>
            </a:r>
            <a:endParaRPr sz="1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82"/>
          <p:cNvSpPr/>
          <p:nvPr/>
        </p:nvSpPr>
        <p:spPr>
          <a:xfrm>
            <a:off x="3939725" y="3131125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9" name="Google Shape;1359;p82"/>
          <p:cNvSpPr/>
          <p:nvPr/>
        </p:nvSpPr>
        <p:spPr>
          <a:xfrm>
            <a:off x="2266025" y="2001350"/>
            <a:ext cx="3699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0" name="Google Shape;1360;p82"/>
          <p:cNvSpPr/>
          <p:nvPr/>
        </p:nvSpPr>
        <p:spPr>
          <a:xfrm>
            <a:off x="2832675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1" name="Google Shape;1361;p82"/>
          <p:cNvSpPr/>
          <p:nvPr/>
        </p:nvSpPr>
        <p:spPr>
          <a:xfrm>
            <a:off x="3939713" y="200135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2" name="Google Shape;1362;p82"/>
          <p:cNvSpPr/>
          <p:nvPr/>
        </p:nvSpPr>
        <p:spPr>
          <a:xfrm>
            <a:off x="5692025" y="2001338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3" name="Google Shape;1363;p82"/>
          <p:cNvSpPr/>
          <p:nvPr/>
        </p:nvSpPr>
        <p:spPr>
          <a:xfrm>
            <a:off x="4815863" y="1138300"/>
            <a:ext cx="448500" cy="37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4" name="Google Shape;1364;p82"/>
          <p:cNvSpPr/>
          <p:nvPr/>
        </p:nvSpPr>
        <p:spPr>
          <a:xfrm>
            <a:off x="2305925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5" name="Google Shape;1365;p82"/>
          <p:cNvSpPr/>
          <p:nvPr/>
        </p:nvSpPr>
        <p:spPr>
          <a:xfrm>
            <a:off x="3577788" y="151750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6" name="Google Shape;1366;p82"/>
          <p:cNvSpPr/>
          <p:nvPr/>
        </p:nvSpPr>
        <p:spPr>
          <a:xfrm>
            <a:off x="4763000" y="2190950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7" name="Google Shape;1367;p82"/>
          <p:cNvSpPr/>
          <p:nvPr/>
        </p:nvSpPr>
        <p:spPr>
          <a:xfrm>
            <a:off x="3883525" y="100817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8" name="Google Shape;1368;p82"/>
          <p:cNvSpPr/>
          <p:nvPr/>
        </p:nvSpPr>
        <p:spPr>
          <a:xfrm>
            <a:off x="3759450" y="2623725"/>
            <a:ext cx="329994" cy="2642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69" name="Google Shape;1369;p82"/>
          <p:cNvCxnSpPr>
            <a:stCxn id="1360" idx="6"/>
            <a:endCxn id="1363" idx="2"/>
          </p:cNvCxnSpPr>
          <p:nvPr/>
        </p:nvCxnSpPr>
        <p:spPr>
          <a:xfrm>
            <a:off x="3281175" y="1327900"/>
            <a:ext cx="1534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0" name="Google Shape;1370;p82"/>
          <p:cNvCxnSpPr>
            <a:stCxn id="1360" idx="3"/>
            <a:endCxn id="1359" idx="7"/>
          </p:cNvCxnSpPr>
          <p:nvPr/>
        </p:nvCxnSpPr>
        <p:spPr>
          <a:xfrm flipH="1">
            <a:off x="2581856" y="1461967"/>
            <a:ext cx="316500" cy="594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1" name="Google Shape;1371;p82"/>
          <p:cNvCxnSpPr>
            <a:stCxn id="1360" idx="5"/>
            <a:endCxn id="1361" idx="2"/>
          </p:cNvCxnSpPr>
          <p:nvPr/>
        </p:nvCxnSpPr>
        <p:spPr>
          <a:xfrm>
            <a:off x="3215494" y="1461967"/>
            <a:ext cx="724200" cy="729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2" name="Google Shape;1372;p82"/>
          <p:cNvCxnSpPr>
            <a:stCxn id="1361" idx="6"/>
            <a:endCxn id="1362" idx="2"/>
          </p:cNvCxnSpPr>
          <p:nvPr/>
        </p:nvCxnSpPr>
        <p:spPr>
          <a:xfrm>
            <a:off x="4388213" y="2190950"/>
            <a:ext cx="1303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3" name="Google Shape;1373;p82"/>
          <p:cNvCxnSpPr>
            <a:stCxn id="1361" idx="4"/>
            <a:endCxn id="1358" idx="0"/>
          </p:cNvCxnSpPr>
          <p:nvPr/>
        </p:nvCxnSpPr>
        <p:spPr>
          <a:xfrm>
            <a:off x="4163963" y="2380550"/>
            <a:ext cx="0" cy="750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4" name="Google Shape;1374;p82"/>
          <p:cNvSpPr txBox="1"/>
          <p:nvPr/>
        </p:nvSpPr>
        <p:spPr>
          <a:xfrm>
            <a:off x="487500" y="325000"/>
            <a:ext cx="7757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Стъпка 6. Край на алгоритъма.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Упражнения: </a:t>
            </a:r>
            <a:r>
              <a:rPr lang="en"/>
              <a:t>Kruskal’s algorithm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0" name="Google Shape;1380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20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Задача: </a:t>
            </a: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Приложете алгоритъма на Kruskal към дадения граф</a:t>
            </a:r>
            <a:endParaRPr sz="1800"/>
          </a:p>
        </p:txBody>
      </p:sp>
      <p:sp>
        <p:nvSpPr>
          <p:cNvPr id="1381" name="Google Shape;1381;p83"/>
          <p:cNvSpPr/>
          <p:nvPr/>
        </p:nvSpPr>
        <p:spPr>
          <a:xfrm>
            <a:off x="2132750" y="303150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2" name="Google Shape;1382;p83"/>
          <p:cNvSpPr/>
          <p:nvPr/>
        </p:nvSpPr>
        <p:spPr>
          <a:xfrm>
            <a:off x="5795425" y="299892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3" name="Google Shape;1383;p83"/>
          <p:cNvSpPr/>
          <p:nvPr/>
        </p:nvSpPr>
        <p:spPr>
          <a:xfrm>
            <a:off x="4983600" y="244092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4" name="Google Shape;1384;p83"/>
          <p:cNvSpPr/>
          <p:nvPr/>
        </p:nvSpPr>
        <p:spPr>
          <a:xfrm>
            <a:off x="4024838" y="324282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5" name="Google Shape;1385;p83"/>
          <p:cNvSpPr/>
          <p:nvPr/>
        </p:nvSpPr>
        <p:spPr>
          <a:xfrm>
            <a:off x="3097000" y="244092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6" name="Google Shape;1386;p83"/>
          <p:cNvSpPr/>
          <p:nvPr/>
        </p:nvSpPr>
        <p:spPr>
          <a:xfrm>
            <a:off x="2421175" y="2630513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7" name="Google Shape;1387;p83"/>
          <p:cNvSpPr/>
          <p:nvPr/>
        </p:nvSpPr>
        <p:spPr>
          <a:xfrm>
            <a:off x="2979388" y="3432400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8" name="Google Shape;1388;p83"/>
          <p:cNvSpPr/>
          <p:nvPr/>
        </p:nvSpPr>
        <p:spPr>
          <a:xfrm>
            <a:off x="3412713" y="2998913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9" name="Google Shape;1389;p83"/>
          <p:cNvSpPr/>
          <p:nvPr/>
        </p:nvSpPr>
        <p:spPr>
          <a:xfrm>
            <a:off x="5727613" y="2571750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0" name="Google Shape;1390;p83"/>
          <p:cNvSpPr/>
          <p:nvPr/>
        </p:nvSpPr>
        <p:spPr>
          <a:xfrm>
            <a:off x="4446350" y="2761350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1" name="Google Shape;1391;p83"/>
          <p:cNvSpPr/>
          <p:nvPr/>
        </p:nvSpPr>
        <p:spPr>
          <a:xfrm>
            <a:off x="4074350" y="21868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2" name="Google Shape;1392;p83"/>
          <p:cNvSpPr/>
          <p:nvPr/>
        </p:nvSpPr>
        <p:spPr>
          <a:xfrm>
            <a:off x="5138400" y="3432388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93" name="Google Shape;1393;p83"/>
          <p:cNvCxnSpPr>
            <a:stCxn id="1385" idx="6"/>
            <a:endCxn id="1383" idx="2"/>
          </p:cNvCxnSpPr>
          <p:nvPr/>
        </p:nvCxnSpPr>
        <p:spPr>
          <a:xfrm>
            <a:off x="3466900" y="2630525"/>
            <a:ext cx="151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4" name="Google Shape;1394;p83"/>
          <p:cNvCxnSpPr>
            <a:stCxn id="1383" idx="5"/>
            <a:endCxn id="1382" idx="1"/>
          </p:cNvCxnSpPr>
          <p:nvPr/>
        </p:nvCxnSpPr>
        <p:spPr>
          <a:xfrm>
            <a:off x="5299329" y="2764592"/>
            <a:ext cx="550200" cy="28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5" name="Google Shape;1395;p83"/>
          <p:cNvCxnSpPr>
            <a:stCxn id="1382" idx="3"/>
            <a:endCxn id="1384" idx="6"/>
          </p:cNvCxnSpPr>
          <p:nvPr/>
        </p:nvCxnSpPr>
        <p:spPr>
          <a:xfrm flipH="1">
            <a:off x="4394596" y="3322592"/>
            <a:ext cx="1455000" cy="1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6" name="Google Shape;1396;p83"/>
          <p:cNvCxnSpPr>
            <a:stCxn id="1381" idx="6"/>
            <a:endCxn id="1384" idx="2"/>
          </p:cNvCxnSpPr>
          <p:nvPr/>
        </p:nvCxnSpPr>
        <p:spPr>
          <a:xfrm>
            <a:off x="2502650" y="3221100"/>
            <a:ext cx="1522200" cy="2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7" name="Google Shape;1397;p83"/>
          <p:cNvCxnSpPr>
            <a:stCxn id="1385" idx="3"/>
            <a:endCxn id="1381" idx="7"/>
          </p:cNvCxnSpPr>
          <p:nvPr/>
        </p:nvCxnSpPr>
        <p:spPr>
          <a:xfrm flipH="1">
            <a:off x="2448571" y="2764592"/>
            <a:ext cx="702600" cy="32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8" name="Google Shape;1398;p83"/>
          <p:cNvCxnSpPr>
            <a:stCxn id="1385" idx="5"/>
            <a:endCxn id="1384" idx="1"/>
          </p:cNvCxnSpPr>
          <p:nvPr/>
        </p:nvCxnSpPr>
        <p:spPr>
          <a:xfrm>
            <a:off x="3412729" y="2764592"/>
            <a:ext cx="666300" cy="5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9" name="Google Shape;1399;p83"/>
          <p:cNvCxnSpPr>
            <a:stCxn id="1383" idx="3"/>
            <a:endCxn id="1384" idx="7"/>
          </p:cNvCxnSpPr>
          <p:nvPr/>
        </p:nvCxnSpPr>
        <p:spPr>
          <a:xfrm flipH="1">
            <a:off x="4340571" y="2764592"/>
            <a:ext cx="697200" cy="5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Упражнения: </a:t>
            </a:r>
            <a:r>
              <a:rPr lang="en"/>
              <a:t>Kruskal’s algorithm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5" name="Google Shape;1405;p84"/>
          <p:cNvSpPr txBox="1">
            <a:spLocks noGrp="1"/>
          </p:cNvSpPr>
          <p:nvPr>
            <p:ph type="body" idx="1"/>
          </p:nvPr>
        </p:nvSpPr>
        <p:spPr>
          <a:xfrm>
            <a:off x="311700" y="963150"/>
            <a:ext cx="8520600" cy="1020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Задача: </a:t>
            </a:r>
            <a:endParaRPr sz="18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/>
              <a:t>Приложете алгоритъма на Kruskal  към дадения граф</a:t>
            </a:r>
            <a:endParaRPr sz="1800"/>
          </a:p>
        </p:txBody>
      </p:sp>
      <p:sp>
        <p:nvSpPr>
          <p:cNvPr id="1406" name="Google Shape;1406;p84"/>
          <p:cNvSpPr/>
          <p:nvPr/>
        </p:nvSpPr>
        <p:spPr>
          <a:xfrm>
            <a:off x="3602700" y="2307813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7" name="Google Shape;1407;p84"/>
          <p:cNvSpPr/>
          <p:nvPr/>
        </p:nvSpPr>
        <p:spPr>
          <a:xfrm>
            <a:off x="4571988" y="300945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8" name="Google Shape;1408;p84"/>
          <p:cNvSpPr/>
          <p:nvPr/>
        </p:nvSpPr>
        <p:spPr>
          <a:xfrm>
            <a:off x="2579750" y="300945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9" name="Google Shape;1409;p84"/>
          <p:cNvSpPr/>
          <p:nvPr/>
        </p:nvSpPr>
        <p:spPr>
          <a:xfrm>
            <a:off x="3534600" y="300945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0" name="Google Shape;1410;p84"/>
          <p:cNvSpPr/>
          <p:nvPr/>
        </p:nvSpPr>
        <p:spPr>
          <a:xfrm>
            <a:off x="4546000" y="230700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1" name="Google Shape;1411;p84"/>
          <p:cNvSpPr/>
          <p:nvPr/>
        </p:nvSpPr>
        <p:spPr>
          <a:xfrm>
            <a:off x="2903575" y="2464213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2" name="Google Shape;1412;p84"/>
          <p:cNvSpPr/>
          <p:nvPr/>
        </p:nvSpPr>
        <p:spPr>
          <a:xfrm>
            <a:off x="4108388" y="478987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8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3" name="Google Shape;1413;p84"/>
          <p:cNvSpPr/>
          <p:nvPr/>
        </p:nvSpPr>
        <p:spPr>
          <a:xfrm>
            <a:off x="2277938" y="3470613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4" name="Google Shape;1414;p84"/>
          <p:cNvSpPr/>
          <p:nvPr/>
        </p:nvSpPr>
        <p:spPr>
          <a:xfrm>
            <a:off x="5392288" y="2464338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5" name="Google Shape;1415;p84"/>
          <p:cNvSpPr/>
          <p:nvPr/>
        </p:nvSpPr>
        <p:spPr>
          <a:xfrm>
            <a:off x="2903563" y="441067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6" name="Google Shape;1416;p84"/>
          <p:cNvSpPr/>
          <p:nvPr/>
        </p:nvSpPr>
        <p:spPr>
          <a:xfrm>
            <a:off x="5928750" y="3470638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7" name="Google Shape;1417;p84"/>
          <p:cNvSpPr/>
          <p:nvPr/>
        </p:nvSpPr>
        <p:spPr>
          <a:xfrm>
            <a:off x="4108400" y="2087600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8" name="Google Shape;1418;p84"/>
          <p:cNvSpPr/>
          <p:nvPr/>
        </p:nvSpPr>
        <p:spPr>
          <a:xfrm>
            <a:off x="5392300" y="4473213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9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19" name="Google Shape;1419;p84"/>
          <p:cNvSpPr/>
          <p:nvPr/>
        </p:nvSpPr>
        <p:spPr>
          <a:xfrm>
            <a:off x="5558850" y="300947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0" name="Google Shape;1420;p84"/>
          <p:cNvSpPr/>
          <p:nvPr/>
        </p:nvSpPr>
        <p:spPr>
          <a:xfrm>
            <a:off x="5558850" y="380670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j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1" name="Google Shape;1421;p84"/>
          <p:cNvSpPr/>
          <p:nvPr/>
        </p:nvSpPr>
        <p:spPr>
          <a:xfrm>
            <a:off x="4572000" y="380670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i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2" name="Google Shape;1422;p84"/>
          <p:cNvSpPr/>
          <p:nvPr/>
        </p:nvSpPr>
        <p:spPr>
          <a:xfrm>
            <a:off x="3534600" y="380670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h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3" name="Google Shape;1423;p84"/>
          <p:cNvSpPr/>
          <p:nvPr/>
        </p:nvSpPr>
        <p:spPr>
          <a:xfrm>
            <a:off x="2579750" y="3806700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4" name="Google Shape;1424;p84"/>
          <p:cNvSpPr/>
          <p:nvPr/>
        </p:nvSpPr>
        <p:spPr>
          <a:xfrm>
            <a:off x="3534600" y="441067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k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5" name="Google Shape;1425;p84"/>
          <p:cNvSpPr/>
          <p:nvPr/>
        </p:nvSpPr>
        <p:spPr>
          <a:xfrm>
            <a:off x="4546000" y="4410675"/>
            <a:ext cx="369900" cy="3792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l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426" name="Google Shape;1426;p84"/>
          <p:cNvCxnSpPr>
            <a:stCxn id="1406" idx="6"/>
            <a:endCxn id="1410" idx="2"/>
          </p:cNvCxnSpPr>
          <p:nvPr/>
        </p:nvCxnSpPr>
        <p:spPr>
          <a:xfrm rot="10800000" flipH="1">
            <a:off x="3972600" y="2496513"/>
            <a:ext cx="5733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7" name="Google Shape;1427;p84"/>
          <p:cNvCxnSpPr>
            <a:stCxn id="1410" idx="5"/>
            <a:endCxn id="1419" idx="1"/>
          </p:cNvCxnSpPr>
          <p:nvPr/>
        </p:nvCxnSpPr>
        <p:spPr>
          <a:xfrm>
            <a:off x="4861729" y="2630667"/>
            <a:ext cx="751200" cy="4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8" name="Google Shape;1428;p84"/>
          <p:cNvCxnSpPr>
            <a:stCxn id="1419" idx="4"/>
            <a:endCxn id="1420" idx="0"/>
          </p:cNvCxnSpPr>
          <p:nvPr/>
        </p:nvCxnSpPr>
        <p:spPr>
          <a:xfrm>
            <a:off x="5743800" y="3388675"/>
            <a:ext cx="0" cy="41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9" name="Google Shape;1429;p84"/>
          <p:cNvCxnSpPr>
            <a:stCxn id="1420" idx="3"/>
            <a:endCxn id="1425" idx="6"/>
          </p:cNvCxnSpPr>
          <p:nvPr/>
        </p:nvCxnSpPr>
        <p:spPr>
          <a:xfrm flipH="1">
            <a:off x="4915821" y="4130367"/>
            <a:ext cx="697200" cy="4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0" name="Google Shape;1430;p84"/>
          <p:cNvCxnSpPr>
            <a:stCxn id="1425" idx="2"/>
            <a:endCxn id="1424" idx="6"/>
          </p:cNvCxnSpPr>
          <p:nvPr/>
        </p:nvCxnSpPr>
        <p:spPr>
          <a:xfrm rot="10800000">
            <a:off x="3904600" y="4600275"/>
            <a:ext cx="64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1" name="Google Shape;1431;p84"/>
          <p:cNvCxnSpPr>
            <a:stCxn id="1424" idx="1"/>
            <a:endCxn id="1423" idx="5"/>
          </p:cNvCxnSpPr>
          <p:nvPr/>
        </p:nvCxnSpPr>
        <p:spPr>
          <a:xfrm rot="10800000">
            <a:off x="2895471" y="4130508"/>
            <a:ext cx="693300" cy="3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2" name="Google Shape;1432;p84"/>
          <p:cNvCxnSpPr>
            <a:stCxn id="1408" idx="4"/>
            <a:endCxn id="1423" idx="0"/>
          </p:cNvCxnSpPr>
          <p:nvPr/>
        </p:nvCxnSpPr>
        <p:spPr>
          <a:xfrm>
            <a:off x="2764700" y="3388650"/>
            <a:ext cx="0" cy="41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3" name="Google Shape;1433;p84"/>
          <p:cNvCxnSpPr>
            <a:stCxn id="1406" idx="3"/>
            <a:endCxn id="1408" idx="7"/>
          </p:cNvCxnSpPr>
          <p:nvPr/>
        </p:nvCxnSpPr>
        <p:spPr>
          <a:xfrm flipH="1">
            <a:off x="2895471" y="2631480"/>
            <a:ext cx="761400" cy="4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4" name="Google Shape;1434;p84"/>
          <p:cNvCxnSpPr>
            <a:stCxn id="1408" idx="6"/>
            <a:endCxn id="1409" idx="2"/>
          </p:cNvCxnSpPr>
          <p:nvPr/>
        </p:nvCxnSpPr>
        <p:spPr>
          <a:xfrm>
            <a:off x="2949650" y="3199050"/>
            <a:ext cx="5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" name="Google Shape;1435;p84"/>
          <p:cNvCxnSpPr>
            <a:stCxn id="1409" idx="6"/>
            <a:endCxn id="1407" idx="2"/>
          </p:cNvCxnSpPr>
          <p:nvPr/>
        </p:nvCxnSpPr>
        <p:spPr>
          <a:xfrm>
            <a:off x="3904500" y="3199050"/>
            <a:ext cx="66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6" name="Google Shape;1436;p84"/>
          <p:cNvCxnSpPr>
            <a:stCxn id="1407" idx="6"/>
            <a:endCxn id="1419" idx="2"/>
          </p:cNvCxnSpPr>
          <p:nvPr/>
        </p:nvCxnSpPr>
        <p:spPr>
          <a:xfrm>
            <a:off x="4941888" y="3199050"/>
            <a:ext cx="61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7" name="Google Shape;1437;p84"/>
          <p:cNvCxnSpPr>
            <a:stCxn id="1423" idx="6"/>
            <a:endCxn id="1422" idx="2"/>
          </p:cNvCxnSpPr>
          <p:nvPr/>
        </p:nvCxnSpPr>
        <p:spPr>
          <a:xfrm>
            <a:off x="2949650" y="3996300"/>
            <a:ext cx="58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8" name="Google Shape;1438;p84"/>
          <p:cNvCxnSpPr>
            <a:stCxn id="1422" idx="6"/>
            <a:endCxn id="1421" idx="2"/>
          </p:cNvCxnSpPr>
          <p:nvPr/>
        </p:nvCxnSpPr>
        <p:spPr>
          <a:xfrm>
            <a:off x="3904500" y="3996300"/>
            <a:ext cx="66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84"/>
          <p:cNvCxnSpPr>
            <a:stCxn id="1421" idx="6"/>
            <a:endCxn id="1420" idx="2"/>
          </p:cNvCxnSpPr>
          <p:nvPr/>
        </p:nvCxnSpPr>
        <p:spPr>
          <a:xfrm>
            <a:off x="4941900" y="3996300"/>
            <a:ext cx="61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0" name="Google Shape;1440;p84"/>
          <p:cNvCxnSpPr>
            <a:stCxn id="1406" idx="4"/>
            <a:endCxn id="1409" idx="0"/>
          </p:cNvCxnSpPr>
          <p:nvPr/>
        </p:nvCxnSpPr>
        <p:spPr>
          <a:xfrm flipH="1">
            <a:off x="3719550" y="2687013"/>
            <a:ext cx="68100" cy="32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1" name="Google Shape;1441;p84"/>
          <p:cNvCxnSpPr>
            <a:stCxn id="1409" idx="4"/>
            <a:endCxn id="1422" idx="0"/>
          </p:cNvCxnSpPr>
          <p:nvPr/>
        </p:nvCxnSpPr>
        <p:spPr>
          <a:xfrm>
            <a:off x="3719550" y="3388650"/>
            <a:ext cx="0" cy="41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2" name="Google Shape;1442;p84"/>
          <p:cNvCxnSpPr>
            <a:stCxn id="1422" idx="4"/>
            <a:endCxn id="1424" idx="0"/>
          </p:cNvCxnSpPr>
          <p:nvPr/>
        </p:nvCxnSpPr>
        <p:spPr>
          <a:xfrm>
            <a:off x="3719550" y="4185900"/>
            <a:ext cx="0" cy="22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3" name="Google Shape;1443;p84"/>
          <p:cNvCxnSpPr>
            <a:stCxn id="1410" idx="4"/>
            <a:endCxn id="1407" idx="0"/>
          </p:cNvCxnSpPr>
          <p:nvPr/>
        </p:nvCxnSpPr>
        <p:spPr>
          <a:xfrm>
            <a:off x="4730950" y="2686200"/>
            <a:ext cx="26100" cy="3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4" name="Google Shape;1444;p84"/>
          <p:cNvCxnSpPr>
            <a:stCxn id="1407" idx="4"/>
            <a:endCxn id="1421" idx="0"/>
          </p:cNvCxnSpPr>
          <p:nvPr/>
        </p:nvCxnSpPr>
        <p:spPr>
          <a:xfrm>
            <a:off x="4756938" y="3388650"/>
            <a:ext cx="0" cy="41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5" name="Google Shape;1445;p84"/>
          <p:cNvCxnSpPr>
            <a:stCxn id="1421" idx="4"/>
            <a:endCxn id="1425" idx="0"/>
          </p:cNvCxnSpPr>
          <p:nvPr/>
        </p:nvCxnSpPr>
        <p:spPr>
          <a:xfrm flipH="1">
            <a:off x="4730850" y="4185900"/>
            <a:ext cx="26100" cy="22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6" name="Google Shape;1446;p84"/>
          <p:cNvSpPr/>
          <p:nvPr/>
        </p:nvSpPr>
        <p:spPr>
          <a:xfrm>
            <a:off x="3091225" y="38654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7" name="Google Shape;1447;p84"/>
          <p:cNvSpPr/>
          <p:nvPr/>
        </p:nvSpPr>
        <p:spPr>
          <a:xfrm>
            <a:off x="3724788" y="4171238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7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8" name="Google Shape;1448;p84"/>
          <p:cNvSpPr/>
          <p:nvPr/>
        </p:nvSpPr>
        <p:spPr>
          <a:xfrm>
            <a:off x="4700338" y="34706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9" name="Google Shape;1449;p84"/>
          <p:cNvSpPr/>
          <p:nvPr/>
        </p:nvSpPr>
        <p:spPr>
          <a:xfrm>
            <a:off x="4087350" y="3860050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0" name="Google Shape;1450;p84"/>
          <p:cNvSpPr/>
          <p:nvPr/>
        </p:nvSpPr>
        <p:spPr>
          <a:xfrm>
            <a:off x="4714650" y="4186200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1" name="Google Shape;1451;p84"/>
          <p:cNvSpPr/>
          <p:nvPr/>
        </p:nvSpPr>
        <p:spPr>
          <a:xfrm>
            <a:off x="5099475" y="37965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2" name="Google Shape;1452;p84"/>
          <p:cNvSpPr/>
          <p:nvPr/>
        </p:nvSpPr>
        <p:spPr>
          <a:xfrm>
            <a:off x="5099475" y="31198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3" name="Google Shape;1453;p84"/>
          <p:cNvSpPr/>
          <p:nvPr/>
        </p:nvSpPr>
        <p:spPr>
          <a:xfrm>
            <a:off x="4087350" y="3119813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4" name="Google Shape;1454;p84"/>
          <p:cNvSpPr/>
          <p:nvPr/>
        </p:nvSpPr>
        <p:spPr>
          <a:xfrm>
            <a:off x="3091225" y="31648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5" name="Google Shape;1455;p84"/>
          <p:cNvSpPr/>
          <p:nvPr/>
        </p:nvSpPr>
        <p:spPr>
          <a:xfrm>
            <a:off x="3656875" y="347062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6" name="Google Shape;1456;p84"/>
          <p:cNvSpPr/>
          <p:nvPr/>
        </p:nvSpPr>
        <p:spPr>
          <a:xfrm>
            <a:off x="3636750" y="2721188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7" name="Google Shape;1457;p84"/>
          <p:cNvSpPr/>
          <p:nvPr/>
        </p:nvSpPr>
        <p:spPr>
          <a:xfrm>
            <a:off x="4730850" y="2720775"/>
            <a:ext cx="301800" cy="2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63" name="Google Shape;1463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987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30200" algn="just" rtl="0"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Представяне на графи</a:t>
            </a:r>
            <a:endParaRPr sz="1600"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Списък на ребра</a:t>
            </a:r>
            <a:endParaRPr sz="1600"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Матрица на свързаност</a:t>
            </a:r>
            <a:endParaRPr sz="1600"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Списък на съседи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Топологично сортиране</a:t>
            </a:r>
            <a:endParaRPr sz="1600"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Подреждане на върховете на насочен, ацикличен граф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Алгоритъм на Дейкстра</a:t>
            </a:r>
            <a:endParaRPr sz="1600"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Намиране на  минимален път в претеглен граф с неотрицателни тегла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Други алгоритми върху графи</a:t>
            </a:r>
            <a:endParaRPr sz="1600"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Алгоритъм на Прим</a:t>
            </a:r>
            <a:endParaRPr sz="1600"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Алгоритъм на Крускал</a:t>
            </a:r>
            <a:endParaRPr sz="1600"/>
          </a:p>
          <a:p>
            <a:pPr marL="457200" marR="0" lvl="0" indent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4" name="Google Shape;1464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801" y="2846951"/>
            <a:ext cx="2684200" cy="22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Неориентиран граф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311700" y="113162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302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E69138"/>
              </a:buClr>
              <a:buSzPts val="1600"/>
              <a:buFont typeface="Cambria"/>
              <a:buChar char="▪"/>
            </a:pP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 = {V, E} - 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краен ориентиран граф  </a:t>
            </a:r>
            <a:endParaRPr sz="1600" i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Font typeface="Cambria"/>
              <a:buChar char="▪"/>
            </a:pP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en" sz="1600" i="1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</a:t>
            </a:r>
            <a:r>
              <a:rPr lang="en" sz="1600" i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е инективна (еднозначна)</a:t>
            </a:r>
            <a:endParaRPr sz="16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Font typeface="Cambria"/>
              <a:buChar char="▪"/>
            </a:pPr>
            <a:r>
              <a:rPr lang="en" sz="1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всяко ребро се определя еднозначно от съответната двойка върхове и няма посока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2674525" y="26125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3530600" y="422062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5486350" y="376612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5190825" y="2310638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83" name="Google Shape;183;p23"/>
          <p:cNvCxnSpPr>
            <a:stCxn id="179" idx="5"/>
            <a:endCxn id="180" idx="1"/>
          </p:cNvCxnSpPr>
          <p:nvPr/>
        </p:nvCxnSpPr>
        <p:spPr>
          <a:xfrm>
            <a:off x="3101643" y="3000515"/>
            <a:ext cx="502200" cy="12867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3"/>
          <p:cNvCxnSpPr>
            <a:stCxn id="180" idx="6"/>
            <a:endCxn id="181" idx="3"/>
          </p:cNvCxnSpPr>
          <p:nvPr/>
        </p:nvCxnSpPr>
        <p:spPr>
          <a:xfrm rot="10800000" flipH="1">
            <a:off x="4031000" y="4154175"/>
            <a:ext cx="1528500" cy="2937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3"/>
          <p:cNvCxnSpPr>
            <a:stCxn id="181" idx="0"/>
            <a:endCxn id="182" idx="5"/>
          </p:cNvCxnSpPr>
          <p:nvPr/>
        </p:nvCxnSpPr>
        <p:spPr>
          <a:xfrm rot="10800000">
            <a:off x="5618050" y="2698725"/>
            <a:ext cx="118500" cy="1067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3"/>
          <p:cNvCxnSpPr>
            <a:stCxn id="180" idx="6"/>
            <a:endCxn id="182" idx="3"/>
          </p:cNvCxnSpPr>
          <p:nvPr/>
        </p:nvCxnSpPr>
        <p:spPr>
          <a:xfrm rot="10800000" flipH="1">
            <a:off x="4031000" y="2698575"/>
            <a:ext cx="1233000" cy="17493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86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Графи и алгоритми върху графи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Лиценз</a:t>
            </a:r>
            <a:endParaRPr/>
          </a:p>
        </p:txBody>
      </p:sp>
      <p:sp>
        <p:nvSpPr>
          <p:cNvPr id="1475" name="Google Shape;1475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929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04746" lvl="0" indent="-241246" algn="l" rtl="0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▪"/>
            </a:pPr>
            <a:r>
              <a:rPr lang="en" sz="2400"/>
              <a:t>Настоящият курс (слайдове, примери, видео, задачи и др.) се разпространяват под свободен лиценз "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Creative Commons Attribution-NonCommercial-ShareAlike 4.0 International</a:t>
            </a:r>
            <a:r>
              <a:rPr lang="en" sz="2400"/>
              <a:t>"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304746" marR="0" lvl="0" indent="-2031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/>
              <a:t>Благодарности: настоящият материал може да съдържа части от следните източници​:</a:t>
            </a:r>
            <a:endParaRPr sz="1800"/>
          </a:p>
          <a:p>
            <a:pPr marL="609493" marR="0" lvl="1" indent="-1579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▪"/>
            </a:pPr>
            <a:r>
              <a:rPr lang="en" sz="1400"/>
              <a:t>Книга "Основи на програмирането със C#" от Светлин Наков и колектив с лиценз CC-BY-SA​</a:t>
            </a:r>
            <a:endParaRPr sz="1400"/>
          </a:p>
          <a:p>
            <a:pPr marL="609493" marR="0" lvl="1" indent="-1579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" sz="1400"/>
              <a:t>Курс “Алгоритми” от СофтУни с лиценз CC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76" name="Google Shape;1476;p87" title="CC-BY-NC-SA Licens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1683" y="4286172"/>
            <a:ext cx="2175600" cy="761100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Претеглен граф</a:t>
            </a:r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body" idx="1"/>
          </p:nvPr>
        </p:nvSpPr>
        <p:spPr>
          <a:xfrm>
            <a:off x="311700" y="113162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всяко ребро има тегло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1892550" y="216425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v1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4321800" y="408772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v2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6184925" y="36996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v3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5264000" y="2164663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97" name="Google Shape;197;p24"/>
          <p:cNvCxnSpPr>
            <a:stCxn id="193" idx="5"/>
            <a:endCxn id="194" idx="1"/>
          </p:cNvCxnSpPr>
          <p:nvPr/>
        </p:nvCxnSpPr>
        <p:spPr>
          <a:xfrm>
            <a:off x="2319668" y="2552190"/>
            <a:ext cx="2075400" cy="1602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4"/>
          <p:cNvCxnSpPr>
            <a:stCxn id="194" idx="6"/>
            <a:endCxn id="195" idx="3"/>
          </p:cNvCxnSpPr>
          <p:nvPr/>
        </p:nvCxnSpPr>
        <p:spPr>
          <a:xfrm rot="10800000" flipH="1">
            <a:off x="4822200" y="4087575"/>
            <a:ext cx="1436100" cy="2274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24"/>
          <p:cNvCxnSpPr>
            <a:stCxn id="195" idx="0"/>
            <a:endCxn id="196" idx="5"/>
          </p:cNvCxnSpPr>
          <p:nvPr/>
        </p:nvCxnSpPr>
        <p:spPr>
          <a:xfrm rot="10800000">
            <a:off x="5691125" y="2552475"/>
            <a:ext cx="744000" cy="1147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4"/>
          <p:cNvCxnSpPr>
            <a:stCxn id="194" idx="6"/>
            <a:endCxn id="196" idx="3"/>
          </p:cNvCxnSpPr>
          <p:nvPr/>
        </p:nvCxnSpPr>
        <p:spPr>
          <a:xfrm rot="10800000" flipH="1">
            <a:off x="4822200" y="2552475"/>
            <a:ext cx="515100" cy="17625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24"/>
          <p:cNvSpPr/>
          <p:nvPr/>
        </p:nvSpPr>
        <p:spPr>
          <a:xfrm>
            <a:off x="3430300" y="318005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5532450" y="4264975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6052650" y="2911425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8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5115450" y="3329475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Път в граф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311700" y="113162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Последователността от върхове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i1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,v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i2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,v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i3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,…v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il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, наричаме път, ако за всяко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j=1….l-1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, съществува e∊E, такова, че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G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 (e) = (v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ij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,v</a:t>
            </a:r>
            <a:r>
              <a:rPr lang="en" sz="1800" i="1" baseline="-25000">
                <a:latin typeface="Cambria"/>
                <a:ea typeface="Cambria"/>
                <a:cs typeface="Cambria"/>
                <a:sym typeface="Cambria"/>
              </a:rPr>
              <a:t>ij+1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). </a:t>
            </a:r>
            <a:endParaRPr sz="1800" i="1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Cambria"/>
              <a:buChar char="▪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Естественото число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l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наричаме дължина на пътя.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- път, 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с дължина 28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ju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E69138"/>
              </a:buClr>
              <a:buSzPts val="1800"/>
              <a:buFont typeface="Cambria"/>
              <a:buChar char="▪"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, v</a:t>
            </a:r>
            <a:r>
              <a:rPr lang="en" sz="1800" baseline="-25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- не е път</a:t>
            </a:r>
            <a:endParaRPr sz="1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1892550" y="2164250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4321800" y="40875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6184925" y="3699675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264000" y="2164663"/>
            <a:ext cx="500400" cy="4545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2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endParaRPr sz="1200" baseline="-2500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15" name="Google Shape;215;p25"/>
          <p:cNvCxnSpPr>
            <a:stCxn id="211" idx="5"/>
            <a:endCxn id="212" idx="1"/>
          </p:cNvCxnSpPr>
          <p:nvPr/>
        </p:nvCxnSpPr>
        <p:spPr>
          <a:xfrm>
            <a:off x="2319668" y="2552190"/>
            <a:ext cx="2075400" cy="16020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25"/>
          <p:cNvCxnSpPr>
            <a:stCxn id="212" idx="6"/>
            <a:endCxn id="213" idx="3"/>
          </p:cNvCxnSpPr>
          <p:nvPr/>
        </p:nvCxnSpPr>
        <p:spPr>
          <a:xfrm rot="10800000" flipH="1">
            <a:off x="4822200" y="4087725"/>
            <a:ext cx="1436100" cy="2271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25"/>
          <p:cNvCxnSpPr>
            <a:stCxn id="213" idx="0"/>
            <a:endCxn id="214" idx="5"/>
          </p:cNvCxnSpPr>
          <p:nvPr/>
        </p:nvCxnSpPr>
        <p:spPr>
          <a:xfrm rot="10800000">
            <a:off x="5691125" y="2552475"/>
            <a:ext cx="744000" cy="1147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25"/>
          <p:cNvCxnSpPr>
            <a:stCxn id="212" idx="6"/>
            <a:endCxn id="214" idx="3"/>
          </p:cNvCxnSpPr>
          <p:nvPr/>
        </p:nvCxnSpPr>
        <p:spPr>
          <a:xfrm rot="10800000" flipH="1">
            <a:off x="4822200" y="2552625"/>
            <a:ext cx="515100" cy="1762200"/>
          </a:xfrm>
          <a:prstGeom prst="straightConnector1">
            <a:avLst/>
          </a:prstGeom>
          <a:noFill/>
          <a:ln w="952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25"/>
          <p:cNvSpPr/>
          <p:nvPr/>
        </p:nvSpPr>
        <p:spPr>
          <a:xfrm>
            <a:off x="3430300" y="3180050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14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5532450" y="4264975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6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6052650" y="2911425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8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5115450" y="3329475"/>
            <a:ext cx="417000" cy="2085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mbria"/>
                <a:ea typeface="Cambria"/>
                <a:cs typeface="Cambria"/>
                <a:sym typeface="Cambria"/>
              </a:rPr>
              <a:t>10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2955</Words>
  <Application>Microsoft Office PowerPoint</Application>
  <PresentationFormat>On-screen Show (16:9)</PresentationFormat>
  <Paragraphs>1119</Paragraphs>
  <Slides>71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Cambria</vt:lpstr>
      <vt:lpstr>Noto Sans Symbols</vt:lpstr>
      <vt:lpstr>Master</vt:lpstr>
      <vt:lpstr>Master</vt:lpstr>
      <vt:lpstr>Графи и алгоритми върху графи</vt:lpstr>
      <vt:lpstr>Съдържание</vt:lpstr>
      <vt:lpstr>Определения и терминология</vt:lpstr>
      <vt:lpstr>Ориентиран мултиграф</vt:lpstr>
      <vt:lpstr>Ориентиран мултиграф</vt:lpstr>
      <vt:lpstr>Ориентиран граф</vt:lpstr>
      <vt:lpstr>Неориентиран граф</vt:lpstr>
      <vt:lpstr>Претеглен граф</vt:lpstr>
      <vt:lpstr>Път в граф</vt:lpstr>
      <vt:lpstr>Път в граф</vt:lpstr>
      <vt:lpstr>Представяне на граф</vt:lpstr>
      <vt:lpstr>Представяне на граф</vt:lpstr>
      <vt:lpstr>Представяне на граф</vt:lpstr>
      <vt:lpstr>Представяне на граф</vt:lpstr>
      <vt:lpstr>Представяне на граф</vt:lpstr>
      <vt:lpstr>Топологично сортиране</vt:lpstr>
      <vt:lpstr>Топологично сортиране</vt:lpstr>
      <vt:lpstr>Топологично сортиране - правила</vt:lpstr>
      <vt:lpstr>Стъпка 1. Намираме възел без входящи ребра</vt:lpstr>
      <vt:lpstr>Стъпка 2. Премахваме възел А и съответните му ребра</vt:lpstr>
      <vt:lpstr>Стъпка 3. Намираме възел без входящи ребра</vt:lpstr>
      <vt:lpstr>Стъпка 4. Премахваме възел В и съответните му ребра</vt:lpstr>
      <vt:lpstr>Стъпка 5. Намираме възел без входящи ребра</vt:lpstr>
      <vt:lpstr>Стъпка 6. Премахваме възел Е и съответните му ребра</vt:lpstr>
      <vt:lpstr>Стъпка 7. Намираме възел без входящи ребра</vt:lpstr>
      <vt:lpstr>Стъпка 8. Премахваме възел Е и съответните му ребра</vt:lpstr>
      <vt:lpstr>Стъпка 9. Намираме възел без входящи ребра</vt:lpstr>
      <vt:lpstr>Стъпка 10. Премахваме възел C и съответните му ребра</vt:lpstr>
      <vt:lpstr>Стъпка 11. Намираме възел без входящи ребра</vt:lpstr>
      <vt:lpstr>Стъпка 12. Премахваме възел F и съответните му ребра</vt:lpstr>
      <vt:lpstr>Резултат от топологичното сортиране</vt:lpstr>
      <vt:lpstr>Топологично сортиране: DFS Алгоритъм</vt:lpstr>
      <vt:lpstr>Топологично сортиране: DFS + цикъл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Алгоритъм на Дейкстра</vt:lpstr>
      <vt:lpstr>Други алгоритми в графи</vt:lpstr>
      <vt:lpstr>Prim’s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Упражнения: Prim’s algorithm</vt:lpstr>
      <vt:lpstr> Упражнения: Prim’s algorithm</vt:lpstr>
      <vt:lpstr>Други алгоритми в графи</vt:lpstr>
      <vt:lpstr>Kruskal’s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Упражнения: Kruskal’s algorithm</vt:lpstr>
      <vt:lpstr> Упражнения: Kruskal’s algorithm</vt:lpstr>
      <vt:lpstr>Обобщение</vt:lpstr>
      <vt:lpstr>Графи и алгоритми върху графи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 и алгоритми върху графи</dc:title>
  <cp:lastModifiedBy>Samuil Slavchev</cp:lastModifiedBy>
  <cp:revision>5</cp:revision>
  <dcterms:modified xsi:type="dcterms:W3CDTF">2019-09-29T16:14:04Z</dcterms:modified>
</cp:coreProperties>
</file>