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9" r:id="rId32"/>
    <p:sldId id="286" r:id="rId33"/>
    <p:sldId id="320" r:id="rId34"/>
    <p:sldId id="287" r:id="rId35"/>
    <p:sldId id="321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295" r:id="rId53"/>
    <p:sldId id="305" r:id="rId54"/>
    <p:sldId id="306" r:id="rId55"/>
    <p:sldId id="307" r:id="rId56"/>
    <p:sldId id="308" r:id="rId57"/>
    <p:sldId id="309" r:id="rId58"/>
    <p:sldId id="310" r:id="rId59"/>
    <p:sldId id="313" r:id="rId60"/>
    <p:sldId id="314" r:id="rId61"/>
    <p:sldId id="315" r:id="rId62"/>
    <p:sldId id="311" r:id="rId63"/>
    <p:sldId id="312" r:id="rId64"/>
    <p:sldId id="316" r:id="rId65"/>
    <p:sldId id="317" r:id="rId66"/>
    <p:sldId id="318" r:id="rId6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C77D5-1B79-4FA4-A105-B45A4A4A464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319"/>
            <p14:sldId id="286"/>
            <p14:sldId id="320"/>
            <p14:sldId id="287"/>
            <p14:sldId id="321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95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17"/>
            <p14:sldId id="318"/>
          </p14:sldIdLst>
        </p14:section>
        <p14:section name="Untitled Section" id="{493FAA2C-E2D8-4C3C-A3FA-865B12D94D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1F08-B5D1-4FE4-9FAD-848CD6A972E5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15E11-320C-4844-AC16-CAB7DD2F30CA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47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3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93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3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40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99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219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08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9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EFFDF-CBE5-4FDB-B08D-503A89748AE9}" type="datetimeFigureOut">
              <a:rPr lang="bg-BG" smtClean="0"/>
              <a:pPr/>
              <a:t>27.1.2018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B7269-D559-4B2D-B502-D9DCA678B6B5}" type="slidenum">
              <a:rPr lang="bg-BG" smtClean="0"/>
              <a:pPr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4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90%D0%BB%D0%B3%D0%BE%D1%80%D0%B8%D1%82%D1%8A%D0%B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0%D0%BB%D0%B3%D0%BE%D1%80%D0%B8%D1%82%D1%8A%D0%BC" TargetMode="External"/><Relationship Id="rId2" Type="http://schemas.openxmlformats.org/officeDocument/2006/relationships/hyperlink" Target="https://bg.wikipedia.org/wiki/%D0%A1%D0%BE%D1%80%D1%82%D0%B8%D1%80%D0%B0%D0%BD%D0%B5_%D1%87%D1%80%D0%B5%D0%B7_%D0%B2%D0%BC%D1%8A%D0%BA%D0%B2%D0%B0%D0%BD%D0%B5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bfft1t3c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altLang="en-US" dirty="0" smtClean="0">
                <a:latin typeface="+mn-ea"/>
              </a:rPr>
              <a:t>Масиви</a:t>
            </a:r>
            <a:r>
              <a:rPr lang="en-US" altLang="en-US" dirty="0" smtClean="0">
                <a:latin typeface="+mn-ea"/>
              </a:rPr>
              <a:t> </a:t>
            </a:r>
            <a:r>
              <a:rPr lang="bg-BG" altLang="en-US" dirty="0" smtClean="0">
                <a:latin typeface="+mn-ea"/>
              </a:rPr>
              <a:t>и</a:t>
            </a:r>
            <a:r>
              <a:rPr lang="en-US" altLang="en-US" dirty="0" smtClean="0">
                <a:latin typeface="+mn-ea"/>
              </a:rPr>
              <a:t> </a:t>
            </a:r>
            <a:r>
              <a:rPr lang="bg-BG" altLang="en-US" dirty="0" smtClean="0">
                <a:latin typeface="+mn-ea"/>
              </a:rPr>
              <a:t>списъци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1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променливи, предавани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по Стойност (</a:t>
            </a:r>
            <a:r>
              <a:rPr lang="en-US" dirty="0"/>
              <a:t>Value</a:t>
            </a:r>
            <a:r>
              <a:rPr lang="bg-BG" dirty="0"/>
              <a:t>) и по Адрес</a:t>
            </a:r>
            <a:r>
              <a:rPr lang="en-US" dirty="0"/>
              <a:t> (Reference)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Предаване по Стойност (</a:t>
            </a:r>
            <a:r>
              <a:rPr lang="en-US" dirty="0"/>
              <a:t>Value</a:t>
            </a:r>
            <a:r>
              <a:rPr lang="bg-BG" dirty="0"/>
              <a:t> </a:t>
            </a:r>
            <a:r>
              <a:rPr lang="en-US" dirty="0"/>
              <a:t>Types</a:t>
            </a:r>
            <a:r>
              <a:rPr lang="bg-B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static 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5;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private static void Increment(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dirty="0"/>
              <a:t> += value;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67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Предаване по Адрес (</a:t>
            </a:r>
            <a:r>
              <a:rPr lang="en-US" dirty="0"/>
              <a:t>Reference Types</a:t>
            </a:r>
            <a:r>
              <a:rPr lang="bg-BG" dirty="0"/>
              <a:t>)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static 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 = { 5 };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15);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[0]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private static void Increment(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[0]</a:t>
            </a:r>
            <a:r>
              <a:rPr lang="en-US" dirty="0"/>
              <a:t> += value;</a:t>
            </a:r>
          </a:p>
          <a:p>
            <a:r>
              <a:rPr lang="en-US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90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масиви от конзолата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броя на елементите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масива: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 създаваме масив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на брой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ги</a:t>
            </a:r>
            <a:r>
              <a:rPr lang="bg-BG" dirty="0"/>
              <a:t> въвеждаме</a:t>
            </a:r>
            <a:r>
              <a:rPr lang="en-US" dirty="0"/>
              <a:t> :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7254" y="2295212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7254" y="3429357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15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стойностите на масива на един ред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Стойностите на масив могат да бъдат въведени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ред, разделени с интервал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values = Console.ReadLine();</a:t>
            </a:r>
          </a:p>
          <a:p>
            <a:pPr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 values.Split(' ');</a:t>
            </a:r>
          </a:p>
          <a:p>
            <a:pPr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  <a:p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7254" y="2191982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393090" y="2695359"/>
            <a:ext cx="3674401" cy="1591025"/>
          </a:xfrm>
          <a:prstGeom prst="wedgeRoundRectCallout">
            <a:avLst>
              <a:gd name="adj1" fmla="val -101200"/>
              <a:gd name="adj2" fmla="val 16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 по интервал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го  записва в масив 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29602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 кратко</a:t>
            </a:r>
            <a:r>
              <a:rPr lang="en-US" dirty="0"/>
              <a:t>: </a:t>
            </a:r>
            <a:r>
              <a:rPr lang="bg-BG" dirty="0"/>
              <a:t>Въвеждане на масив от един ред: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Въвеждане на масив от цели числа, чрез функционално програмиране: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Или </a:t>
            </a:r>
            <a:r>
              <a:rPr lang="bg-BG" dirty="0"/>
              <a:t>по-късо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16318" y="2181907"/>
            <a:ext cx="10458452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inputLine.Split(' ');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items.Select(int.Parse).ToArray();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0318" y="621675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16318" y="5198086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Split(' ').Select(int.Parse).ToArray();</a:t>
            </a:r>
          </a:p>
        </p:txBody>
      </p:sp>
    </p:spTree>
    <p:extLst>
      <p:ext uri="{BB962C8B-B14F-4D97-AF65-F5344CB8AC3E}">
        <p14:creationId xmlns:p14="http://schemas.microsoft.com/office/powerpoint/2010/main" val="26734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на конзолата: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За извеждане на елементите на масив може да се ползва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Разделяне на елементите с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3594" y="3157654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 = {"one", "two", "three", "four", "five"};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arr.Length;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arr[index]);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7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реда на масив от цели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цели числа</a:t>
            </a:r>
            <a:r>
              <a:rPr lang="en-US" dirty="0"/>
              <a:t> (</a:t>
            </a:r>
            <a:r>
              <a:rPr lang="bg-BG" dirty="0"/>
              <a:t>числото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т цели числа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последвателността им 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 (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разделени с интервал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53144" y="2948013"/>
            <a:ext cx="958799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Решение:Обръщане реда на масив от цели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2B254"/>
              </a:buClr>
            </a:pPr>
            <a:r>
              <a:rPr lang="en-US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Въвеждаме масива</a:t>
            </a:r>
            <a:r>
              <a:rPr lang="en-US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 + n </a:t>
            </a:r>
            <a:r>
              <a:rPr lang="bg-BG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реда цели числа</a:t>
            </a:r>
            <a:r>
              <a:rPr lang="en-US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i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Извеждаме елементите от последния до първия</a:t>
            </a:r>
            <a:endParaRPr lang="en-US" b="1" i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Закръгляне на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дробни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разделени с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ги</a:t>
            </a:r>
            <a:r>
              <a:rPr lang="en-US" dirty="0"/>
              <a:t>  </a:t>
            </a:r>
            <a:r>
              <a:rPr lang="bg-BG" dirty="0"/>
              <a:t>в стил </a:t>
            </a:r>
            <a:r>
              <a:rPr lang="en-US" dirty="0">
                <a:hlinkClick r:id="rId2"/>
              </a:rPr>
              <a:t>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по-далеч от 0(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извежаме </a:t>
            </a:r>
            <a:r>
              <a:rPr lang="en-US" dirty="0"/>
              <a:t> </a:t>
            </a:r>
            <a:r>
              <a:rPr lang="bg-BG" dirty="0"/>
              <a:t>резултата по примера: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38666" y="2733128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7113" y="3543509"/>
            <a:ext cx="4419600" cy="27469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63522" y="2720425"/>
            <a:ext cx="5507789" cy="6232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63522" y="3543509"/>
            <a:ext cx="5507789" cy="27469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масивите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07" y="1737360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програмирането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масивът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множество от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номерирани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същия тип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намример</a:t>
            </a:r>
            <a:r>
              <a:rPr lang="en-US" dirty="0"/>
              <a:t> integers</a:t>
            </a:r>
            <a:r>
              <a:rPr lang="bg-BG" dirty="0"/>
              <a:t> – цели числа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Масивите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постоянен размер(дължина)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</a:t>
            </a:r>
            <a:r>
              <a:rPr lang="bg-BG" dirty="0"/>
              <a:t>не може да бъде променяна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601084" y="3821520"/>
            <a:ext cx="11125200" cy="2756125"/>
            <a:chOff x="684212" y="4026876"/>
            <a:chExt cx="11125200" cy="2756125"/>
          </a:xfrm>
        </p:grpSpPr>
        <p:sp>
          <p:nvSpPr>
            <p:cNvPr id="5" name="Rounded Rectangle 4"/>
            <p:cNvSpPr/>
            <p:nvPr/>
          </p:nvSpPr>
          <p:spPr>
            <a:xfrm>
              <a:off x="4382965" y="4026876"/>
              <a:ext cx="3698997" cy="1667663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684212" y="4500588"/>
              <a:ext cx="3505199" cy="648928"/>
            </a:xfrm>
            <a:prstGeom prst="wedgeRoundRectCallout">
              <a:avLst>
                <a:gd name="adj1" fmla="val 67473"/>
                <a:gd name="adj2" fmla="val 255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bg-BG" sz="2800" dirty="0" smtClean="0">
                  <a:solidFill>
                    <a:srgbClr val="FFFFFF"/>
                  </a:solidFill>
                  <a:latin typeface="+mn-lt"/>
                </a:rPr>
                <a:t>Масив от 5 елемента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7" name="AutoShape 25"/>
            <p:cNvSpPr>
              <a:spLocks noChangeArrowheads="1"/>
            </p:cNvSpPr>
            <p:nvPr/>
          </p:nvSpPr>
          <p:spPr bwMode="auto">
            <a:xfrm>
              <a:off x="8380412" y="4163326"/>
              <a:ext cx="3429000" cy="652770"/>
            </a:xfrm>
            <a:prstGeom prst="wedgeRoundRectCallout">
              <a:avLst>
                <a:gd name="adj1" fmla="val -74277"/>
                <a:gd name="adj2" fmla="val -345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bg-BG" sz="2800" dirty="0" smtClean="0">
                  <a:solidFill>
                    <a:srgbClr val="FFFFFF"/>
                  </a:solidFill>
                  <a:latin typeface="+mn-lt"/>
                </a:rPr>
                <a:t>Индекс на елемента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8" name="AutoShape 24"/>
            <p:cNvSpPr>
              <a:spLocks noChangeArrowheads="1"/>
            </p:cNvSpPr>
            <p:nvPr/>
          </p:nvSpPr>
          <p:spPr bwMode="auto">
            <a:xfrm>
              <a:off x="8081962" y="5684696"/>
              <a:ext cx="2297391" cy="1098305"/>
            </a:xfrm>
            <a:prstGeom prst="wedgeRoundRectCallout">
              <a:avLst>
                <a:gd name="adj1" fmla="val -69609"/>
                <a:gd name="adj2" fmla="val -6651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bg-BG" sz="2800" dirty="0" smtClean="0">
                  <a:solidFill>
                    <a:srgbClr val="FFFFFF"/>
                  </a:solidFill>
                </a:rPr>
                <a:t>Елемент от масива</a:t>
              </a:r>
              <a:endParaRPr lang="bg-BG" sz="28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8694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Закръгляне на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81957" cy="4470660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hlinkClick r:id="rId2"/>
              </a:rPr>
              <a:t>Закръглянето</a:t>
            </a:r>
            <a:r>
              <a:rPr lang="bg-BG" dirty="0"/>
              <a:t> връща</a:t>
            </a:r>
            <a:r>
              <a:rPr lang="en-US" dirty="0"/>
              <a:t> </a:t>
            </a:r>
            <a:r>
              <a:rPr lang="bg-BG" dirty="0"/>
              <a:t>всяка</a:t>
            </a:r>
            <a:r>
              <a:rPr lang="en-US" dirty="0"/>
              <a:t> </a:t>
            </a:r>
            <a:r>
              <a:rPr lang="bg-BG" dirty="0"/>
              <a:t>стойност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най-близкото цяло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Math.Round(nums[i],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MidpointRounding.AwayFromZero);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Console.WriteLine($"{nums[i]} -&gt; {roundedNums[i]}");</a:t>
            </a:r>
          </a:p>
          <a:p>
            <a:endParaRPr lang="bg-BG" dirty="0"/>
          </a:p>
        </p:txBody>
      </p:sp>
      <p:pic>
        <p:nvPicPr>
          <p:cNvPr id="4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Извеждане на масив с </a:t>
            </a:r>
            <a:r>
              <a:rPr lang="en-US" noProof="1"/>
              <a:t>foreach / String.Join(…)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dirty="0"/>
              <a:t>С цикъл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dirty="0"/>
              <a:t>Със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3480" y="2244969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element in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Console.WriteLine(string.Join(", ", arr)); 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- ", strings));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</a:p>
        </p:txBody>
      </p:sp>
    </p:spTree>
    <p:extLst>
      <p:ext uri="{BB962C8B-B14F-4D97-AF65-F5344CB8AC3E}">
        <p14:creationId xmlns:p14="http://schemas.microsoft.com/office/powerpoint/2010/main" val="1957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Обръщане на масив от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Въвеждаме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 </a:t>
            </a:r>
            <a:r>
              <a:rPr lang="en-US" dirty="0"/>
              <a:t>(</a:t>
            </a:r>
            <a:r>
              <a:rPr lang="bg-BG" dirty="0"/>
              <a:t>с разделител интервал</a:t>
            </a:r>
            <a:r>
              <a:rPr lang="en-US" dirty="0"/>
              <a:t>),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обръщаме</a:t>
            </a:r>
            <a:r>
              <a:rPr lang="en-US" dirty="0"/>
              <a:t> </a:t>
            </a:r>
            <a:r>
              <a:rPr lang="bg-BG" dirty="0"/>
              <a:t>го 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извеждаме </a:t>
            </a:r>
            <a:r>
              <a:rPr lang="en-US" dirty="0"/>
              <a:t> </a:t>
            </a:r>
            <a:r>
              <a:rPr lang="bg-BG" dirty="0"/>
              <a:t>елементите му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bg-BG" dirty="0"/>
              <a:t>Обръщане на еленетите на масив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50680" y="2664148"/>
            <a:ext cx="194939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04598" y="2661139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11838" y="276620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60879" y="2661139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66364" y="2661139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673604" y="276620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9125" y="4210594"/>
            <a:ext cx="4827398" cy="1766797"/>
            <a:chOff x="3629214" y="4058194"/>
            <a:chExt cx="4827398" cy="176679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6232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6232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6232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6232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6232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6" name="Curved Connector 15"/>
            <p:cNvCxnSpPr>
              <a:stCxn id="11" idx="0"/>
              <a:endCxn id="15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1800000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2" idx="0"/>
              <a:endCxn id="14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1800000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67987" y="405819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800" dirty="0" smtClean="0"/>
                <a:t>размяна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5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Обръщане на масив от низове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21108" cy="456913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Console.ReadLine().Split(' ').ToArray();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  <a:p>
            <a:pPr>
              <a:buClr>
                <a:srgbClr val="F2B254"/>
              </a:buClr>
            </a:pPr>
            <a:endParaRPr lang="en-US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</a:pPr>
            <a:r>
              <a:rPr lang="en-US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85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65" y="168229"/>
            <a:ext cx="10269415" cy="1450757"/>
          </a:xfrm>
        </p:spPr>
        <p:txBody>
          <a:bodyPr/>
          <a:lstStyle/>
          <a:p>
            <a:r>
              <a:rPr lang="bg-BG" dirty="0"/>
              <a:t>Готови методи за обработка на </a:t>
            </a:r>
            <a:r>
              <a:rPr lang="bg-BG" dirty="0" smtClean="0"/>
              <a:t>масиви</a:t>
            </a:r>
            <a:r>
              <a:rPr lang="en-US" dirty="0" smtClean="0"/>
              <a:t>. </a:t>
            </a:r>
            <a:r>
              <a:rPr lang="bg-BG" dirty="0" smtClean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92972" cy="44188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Array.Reverse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chemeClr val="bg1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54317"/>
              <a:gd name="adj2" fmla="val 98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chemeClr val="bg1"/>
                </a:solidFill>
                <a:latin typeface="+mn-lt"/>
              </a:rPr>
              <a:t>Обръща реда на масива</a:t>
            </a:r>
            <a:endParaRPr lang="bg-BG" sz="2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640710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chemeClr val="bg1"/>
                </a:solidFill>
              </a:rPr>
              <a:t>Обърнатият масив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531955"/>
              </p:ext>
            </p:extLst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7999412" y="508957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10    </a:t>
            </a:r>
            <a:r>
              <a:rPr lang="en-US" sz="2800" dirty="0" smtClean="0"/>
              <a:t> </a:t>
            </a:r>
            <a:r>
              <a:rPr lang="bg-BG" sz="2800" dirty="0" smtClean="0"/>
              <a:t>1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bg-BG" sz="2800" dirty="0" smtClean="0"/>
              <a:t>4   </a:t>
            </a:r>
            <a:r>
              <a:rPr lang="en-US" sz="2800" dirty="0" smtClean="0"/>
              <a:t> </a:t>
            </a:r>
            <a:r>
              <a:rPr lang="bg-BG" sz="2800" dirty="0" smtClean="0"/>
              <a:t>2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2" grpId="0" animBg="1"/>
      <p:bldP spid="13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-168194"/>
            <a:ext cx="10058400" cy="1450757"/>
          </a:xfrm>
        </p:spPr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95741" cy="460869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Array.Sort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endParaRPr lang="bg-BG" dirty="0"/>
          </a:p>
        </p:txBody>
      </p:sp>
      <p:sp>
        <p:nvSpPr>
          <p:cNvPr id="4" name="Rounded Rectangle 3"/>
          <p:cNvSpPr/>
          <p:nvPr/>
        </p:nvSpPr>
        <p:spPr>
          <a:xfrm>
            <a:off x="8372022" y="1188360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8735622" y="137884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4247492" y="1253135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906821" y="3403001"/>
            <a:ext cx="3429000" cy="652770"/>
          </a:xfrm>
          <a:prstGeom prst="wedgeRoundRectCallout">
            <a:avLst>
              <a:gd name="adj1" fmla="val -169906"/>
              <a:gd name="adj2" fmla="val 1007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Сортира масива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575066"/>
              </p:ext>
            </p:extLst>
          </p:nvPr>
        </p:nvGraphicFramePr>
        <p:xfrm>
          <a:off x="8751701" y="1984876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3955526" y="5181200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97422" y="4786765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268256"/>
              </p:ext>
            </p:extLst>
          </p:nvPr>
        </p:nvGraphicFramePr>
        <p:xfrm>
          <a:off x="8277100" y="558328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8209422" y="4904941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9" grpId="0" animBg="1"/>
      <p:bldP spid="10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66363" cy="46676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countOfZero</a:t>
            </a:r>
            <a:r>
              <a:rPr lang="en-US" dirty="0"/>
              <a:t>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Array.Clear</a:t>
            </a:r>
            <a:r>
              <a:rPr lang="en-US" dirty="0"/>
              <a:t>(</a:t>
            </a:r>
            <a:r>
              <a:rPr lang="en-US" dirty="0" err="1"/>
              <a:t>arr,pos,countOfZero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</a:t>
            </a:r>
            <a:r>
              <a:rPr lang="en-US" dirty="0" err="1"/>
              <a:t>arr</a:t>
            </a:r>
            <a:r>
              <a:rPr lang="en-US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4" name="Rounded Rectangle 3"/>
          <p:cNvSpPr/>
          <p:nvPr/>
        </p:nvSpPr>
        <p:spPr>
          <a:xfrm>
            <a:off x="8408595" y="1672585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8772195" y="186306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4284065" y="1737360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943394" y="3887225"/>
            <a:ext cx="4786200" cy="923987"/>
          </a:xfrm>
          <a:prstGeom prst="wedgeRoundRectCallout">
            <a:avLst>
              <a:gd name="adj1" fmla="val -88898"/>
              <a:gd name="adj2" fmla="val 47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720293"/>
              </p:ext>
            </p:extLst>
          </p:nvPr>
        </p:nvGraphicFramePr>
        <p:xfrm>
          <a:off x="8788274" y="246910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3992099" y="5665425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33995" y="5270990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462780"/>
              </p:ext>
            </p:extLst>
          </p:nvPr>
        </p:nvGraphicFramePr>
        <p:xfrm>
          <a:off x="8313673" y="6067506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8245995" y="5389166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 </a:t>
            </a:r>
            <a:r>
              <a:rPr lang="bg-BG" sz="2800" dirty="0" smtClean="0"/>
              <a:t>   </a:t>
            </a:r>
            <a:r>
              <a:rPr lang="en-US" sz="2800" dirty="0" smtClean="0"/>
              <a:t>0 </a:t>
            </a:r>
            <a:r>
              <a:rPr lang="bg-BG" sz="2800" dirty="0" smtClean="0"/>
              <a:t>    </a:t>
            </a:r>
            <a:r>
              <a:rPr lang="en-US" sz="2800" dirty="0" smtClean="0"/>
              <a:t>0</a:t>
            </a:r>
            <a:r>
              <a:rPr lang="bg-BG" sz="2800" dirty="0" smtClean="0"/>
              <a:t>    </a:t>
            </a:r>
            <a:r>
              <a:rPr lang="en-US" sz="2800" dirty="0" smtClean="0"/>
              <a:t>1 </a:t>
            </a:r>
            <a:r>
              <a:rPr lang="bg-BG" sz="2800" dirty="0" smtClean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9" grpId="0" animBg="1"/>
      <p:bldP spid="10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99" y="-505296"/>
            <a:ext cx="10058400" cy="1450757"/>
          </a:xfrm>
        </p:spPr>
        <p:txBody>
          <a:bodyPr/>
          <a:lstStyle/>
          <a:p>
            <a:r>
              <a:rPr lang="bg-BG" dirty="0"/>
              <a:t>Методът </a:t>
            </a:r>
            <a:r>
              <a:rPr lang="en-US" dirty="0" err="1"/>
              <a:t>CopyTo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08566" cy="476608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{1,2,3};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[]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 =new </a:t>
            </a:r>
            <a:r>
              <a:rPr lang="en-US" dirty="0" err="1"/>
              <a:t>int</a:t>
            </a:r>
            <a:r>
              <a:rPr lang="en-US" dirty="0"/>
              <a:t>[] {</a:t>
            </a:r>
            <a:r>
              <a:rPr lang="bg-BG" dirty="0"/>
              <a:t> </a:t>
            </a:r>
            <a:r>
              <a:rPr lang="en-US" dirty="0"/>
              <a:t>2,</a:t>
            </a:r>
            <a:r>
              <a:rPr lang="bg-BG" dirty="0"/>
              <a:t> </a:t>
            </a:r>
            <a:r>
              <a:rPr lang="en-US" dirty="0"/>
              <a:t>4,</a:t>
            </a:r>
            <a:r>
              <a:rPr lang="bg-BG" dirty="0"/>
              <a:t> </a:t>
            </a:r>
            <a:r>
              <a:rPr lang="en-US" dirty="0"/>
              <a:t>-5,</a:t>
            </a:r>
            <a:r>
              <a:rPr lang="bg-BG" dirty="0"/>
              <a:t> </a:t>
            </a:r>
            <a:r>
              <a:rPr lang="en-US" dirty="0"/>
              <a:t>1,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};	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 err="1"/>
              <a:t>.CopyTo</a:t>
            </a:r>
            <a:r>
              <a:rPr lang="en-US" dirty="0"/>
              <a:t>(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1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bg-BG" dirty="0"/>
              <a:t> </a:t>
            </a:r>
            <a:r>
              <a:rPr lang="en-US" dirty="0" err="1"/>
              <a:t>string.Join</a:t>
            </a:r>
            <a:r>
              <a:rPr lang="en-US" dirty="0"/>
              <a:t>(" ",</a:t>
            </a:r>
            <a:r>
              <a:rPr lang="bg-BG" dirty="0"/>
              <a:t> </a:t>
            </a:r>
            <a:r>
              <a:rPr lang="en-US" dirty="0"/>
              <a:t>destination</a:t>
            </a:r>
            <a:r>
              <a:rPr lang="bg-BG" dirty="0"/>
              <a:t> 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  <a:endParaRPr lang="bg-BG" dirty="0"/>
          </a:p>
        </p:txBody>
      </p:sp>
      <p:sp>
        <p:nvSpPr>
          <p:cNvPr id="4" name="Rounded Rectangle 3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49103"/>
              <a:gd name="adj2" fmla="val 756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Копира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в масива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от позиция </a:t>
            </a:r>
            <a:r>
              <a:rPr lang="en-US" sz="2800" dirty="0" smtClean="0">
                <a:solidFill>
                  <a:srgbClr val="FFFFFF"/>
                </a:solidFill>
              </a:rPr>
              <a:t>index 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 2 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 smtClean="0"/>
              <a:t> 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9141"/>
              <a:gd name="adj2" fmla="val 99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50491" y="390849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8437325" y="609466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</a:t>
            </a:r>
            <a:r>
              <a:rPr lang="en-US" sz="2800" dirty="0" smtClean="0"/>
              <a:t> 4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-</a:t>
            </a:r>
            <a:r>
              <a:rPr lang="en-US" sz="2800" dirty="0" smtClean="0"/>
              <a:t>5</a:t>
            </a:r>
            <a:r>
              <a:rPr lang="bg-BG" sz="2800" dirty="0" smtClean="0"/>
              <a:t>   </a:t>
            </a:r>
            <a:r>
              <a:rPr lang="en-US" sz="2800" dirty="0" smtClean="0"/>
              <a:t> 1</a:t>
            </a:r>
            <a:r>
              <a:rPr lang="bg-BG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820881"/>
              </p:ext>
            </p:extLst>
          </p:nvPr>
        </p:nvGraphicFramePr>
        <p:xfrm>
          <a:off x="8494712" y="1237065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2" grpId="0"/>
      <p:bldP spid="14" grpId="0" animBg="1"/>
      <p:bldP spid="15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32745" cy="46122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source = new </a:t>
            </a:r>
            <a:r>
              <a:rPr lang="en-US" dirty="0" err="1"/>
              <a:t>int</a:t>
            </a:r>
            <a:r>
              <a:rPr lang="en-US" dirty="0"/>
              <a:t>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[] destination = new </a:t>
            </a:r>
            <a:r>
              <a:rPr lang="en-US" dirty="0" err="1"/>
              <a:t>int</a:t>
            </a:r>
            <a:r>
              <a:rPr lang="en-US" dirty="0"/>
              <a:t>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 err="1"/>
              <a:t>Array.Copy</a:t>
            </a:r>
            <a:r>
              <a:rPr lang="en-US" dirty="0"/>
              <a:t>(source,4,destination,2,3);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726451" y="35631"/>
            <a:ext cx="2800057" cy="1676682"/>
          </a:xfrm>
          <a:prstGeom prst="wedgeRoundRectCallout">
            <a:avLst>
              <a:gd name="adj1" fmla="val -131431"/>
              <a:gd name="adj2" fmla="val 2061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 smtClean="0">
                <a:solidFill>
                  <a:srgbClr val="FFFFFF"/>
                </a:solidFill>
              </a:rPr>
              <a:t>9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8185235" y="60678"/>
            <a:ext cx="2514598" cy="1676682"/>
          </a:xfrm>
          <a:prstGeom prst="wedgeRoundRectCallout">
            <a:avLst>
              <a:gd name="adj1" fmla="val -209070"/>
              <a:gd name="adj2" fmla="val 175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smtClean="0">
                <a:solidFill>
                  <a:srgbClr val="FFFFFF"/>
                </a:solidFill>
              </a:rPr>
              <a:t>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8038" y="2357780"/>
            <a:ext cx="3448449" cy="45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2 4 6 8 10 12 14 16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9386" y="3035584"/>
            <a:ext cx="3467101" cy="45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1 3 5 7 9 11 13 15 17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9386" y="3882229"/>
            <a:ext cx="3467101" cy="45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1 3            11 13 15 17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13544" y="1900452"/>
            <a:ext cx="1447800" cy="45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10 12 14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2122710" y="5468019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8335" y="5559846"/>
            <a:ext cx="3733800" cy="457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1 3 10 12 14 11 13 15 17</a:t>
            </a:r>
          </a:p>
        </p:txBody>
      </p:sp>
    </p:spTree>
    <p:extLst>
      <p:ext uri="{BB962C8B-B14F-4D97-AF65-F5344CB8AC3E}">
        <p14:creationId xmlns:p14="http://schemas.microsoft.com/office/powerpoint/2010/main" val="26417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5 0.00671 L 0.00638 0.19398 C 0.03789 0.23356 0.05586 0.29282 0.05586 0.35439 C 0.05586 0.4243 0.03789 0.48032 0.00638 0.5199 L -0.13385 0.70764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58 4.44444E-6 L -0.05846 0.1118 C -0.05638 0.13541 -0.05508 0.17083 -0.05508 0.2074 C -0.05508 0.2493 -0.05638 0.28263 -0.05846 0.30625 L -0.06758 0.41851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Сортирани множества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Сортираме (подреждаме) множества за по-бързо търсене на елементи в него</a:t>
            </a:r>
          </a:p>
          <a:p>
            <a:pPr>
              <a:lnSpc>
                <a:spcPct val="100000"/>
              </a:lnSpc>
            </a:pPr>
            <a:r>
              <a:rPr lang="bg-BG" dirty="0"/>
              <a:t>Основните особености на едно сортиране са: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 сложността (брой сравнения и размени на елементи)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Използвани ресурси (памет)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bg-BG" dirty="0"/>
              <a:t>Стабилност (дали елементите се разместват по друг критерий, ако по критерия по който подреждаме са равни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42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масиви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</a:t>
            </a:r>
            <a:r>
              <a:rPr lang="en-US" dirty="0"/>
              <a:t> </a:t>
            </a:r>
            <a:r>
              <a:rPr lang="bg-BG" dirty="0"/>
              <a:t>масив от 10</a:t>
            </a:r>
            <a:r>
              <a:rPr lang="en-US" dirty="0"/>
              <a:t> </a:t>
            </a:r>
            <a:r>
              <a:rPr lang="bg-BG" dirty="0"/>
              <a:t>цели числа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Зааване на стойности </a:t>
            </a:r>
            <a:r>
              <a:rPr lang="bg-BG" dirty="0"/>
              <a:t>на елементите на масива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Достъп</a:t>
            </a:r>
            <a:r>
              <a:rPr lang="en-US" dirty="0" smtClean="0"/>
              <a:t> </a:t>
            </a:r>
            <a:r>
              <a:rPr lang="bg-BG" dirty="0"/>
              <a:t>до елементите на масива по индекс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7280" y="2256660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int[] numbers = new int[10];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7280" y="3295327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for (int i = 0; i &lt; numbers.Length; i++)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numbers[i] =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97280" y="489758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numbers[5] = numbers[2] + numbers[7];</a:t>
            </a:r>
          </a:p>
          <a:p>
            <a:r>
              <a:rPr lang="en-US" sz="2800" dirty="0">
                <a:solidFill>
                  <a:schemeClr val="tx1"/>
                </a:solidFill>
              </a:rPr>
              <a:t>numbers[10] = 1; // IndexOutOfRangeException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406984" y="505021"/>
            <a:ext cx="3155519" cy="1145878"/>
          </a:xfrm>
          <a:prstGeom prst="wedgeRoundRectCallout">
            <a:avLst>
              <a:gd name="adj1" fmla="val -88485"/>
              <a:gd name="adj2" fmla="val 108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елеленти получават стойност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286503" y="1806457"/>
            <a:ext cx="3200400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пази дъжината</a:t>
            </a:r>
          </a:p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(брой елементи) на масива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743207" y="3736239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Операторът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служи за достъп до елементите</a:t>
            </a:r>
          </a:p>
          <a:p>
            <a:pPr algn="ctr" defTabSz="1218987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Метод на мехурчето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Пряка селекция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Сортиране чрез вмъкване</a:t>
            </a:r>
          </a:p>
          <a:p>
            <a:pPr>
              <a:lnSpc>
                <a:spcPct val="100000"/>
              </a:lnSpc>
            </a:pPr>
            <a:r>
              <a:rPr lang="bg-BG" dirty="0"/>
              <a:t>Бърза сортировка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251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tooltip="Алгоритъм"/>
              </a:rPr>
              <a:t>Алгоритъмът</a:t>
            </a:r>
            <a:r>
              <a:rPr lang="ru-RU" dirty="0"/>
              <a:t> работи по следния начин: взимаме първият елемент на масива и го сравняваме със следващият(втория в нашия случай) и разменяме стойностите им, ако първият е по – голям от втория. След това сравняваме вторият елемент с третия и пак разменяме, ако има нужда. Ако нашият масив е от 10 елемента, след 9 такива сравнения най – отгоре ще изплува най – голямата стойност. След това започваме отново да сравняваме </a:t>
            </a:r>
            <a:r>
              <a:rPr lang="ru-RU" dirty="0" smtClean="0"/>
              <a:t>като </a:t>
            </a:r>
            <a:r>
              <a:rPr lang="ru-RU" dirty="0"/>
              <a:t>пак взимаме първият елемент и сравняваме с вторият и така нататък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Ако </a:t>
            </a:r>
            <a:r>
              <a:rPr lang="ru-RU" dirty="0"/>
              <a:t>масивът е вече сортиран, методът на мехурчето ще премине през масива веднъж и ще установи, че не трябва да разменя никакви елементи.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254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3" y="-725379"/>
            <a:ext cx="10058400" cy="1450757"/>
          </a:xfrm>
        </p:spPr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846927"/>
            <a:ext cx="11493305" cy="558200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N-1 </a:t>
            </a:r>
            <a:r>
              <a:rPr lang="bg-BG" dirty="0">
                <a:solidFill>
                  <a:schemeClr val="tx1"/>
                </a:solidFill>
              </a:rPr>
              <a:t>Пъти правим обхождане от първия до последния елемент и сравняваме два съседни елемента</a:t>
            </a:r>
          </a:p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0842" y="1186328"/>
            <a:ext cx="6019799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using </a:t>
            </a:r>
            <a:r>
              <a:rPr lang="en-US" sz="1400" dirty="0">
                <a:solidFill>
                  <a:schemeClr val="tx1"/>
                </a:solidFill>
              </a:rPr>
              <a:t>System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public </a:t>
            </a:r>
            <a:r>
              <a:rPr lang="en-US" sz="1400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 {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1400" dirty="0">
                <a:solidFill>
                  <a:schemeClr val="tx1"/>
                </a:solidFill>
              </a:rPr>
              <a:t>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= new int[] { 2, 4, -5, 1,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400" dirty="0">
                <a:solidFill>
                  <a:schemeClr val="tx1"/>
                </a:solidFill>
              </a:rPr>
              <a:t>; i++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</a:t>
            </a:r>
            <a:r>
              <a:rPr lang="en-US" sz="1400" dirty="0">
                <a:solidFill>
                  <a:schemeClr val="tx1"/>
                </a:solidFill>
              </a:rPr>
              <a:t>for (int j = 0; j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4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{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               </a:t>
            </a:r>
            <a:r>
              <a:rPr lang="en-US" sz="1400" dirty="0">
                <a:solidFill>
                  <a:schemeClr val="tx1"/>
                </a:solidFill>
              </a:rPr>
              <a:t>if 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&gt;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int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j + 1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>
                <a:solidFill>
                  <a:srgbClr val="00B0F0"/>
                </a:solidFill>
              </a:rPr>
              <a:t>swapVar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(int i = 0; i &lt; arr.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Console.Write(arr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9253475" y="1792524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61388" y="1099125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318620"/>
              </p:ext>
            </p:extLst>
          </p:nvPr>
        </p:nvGraphicFramePr>
        <p:xfrm>
          <a:off x="9250680" y="2398337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664183" y="5808129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622333"/>
              </p:ext>
            </p:extLst>
          </p:nvPr>
        </p:nvGraphicFramePr>
        <p:xfrm>
          <a:off x="7661388" y="6413942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337494" y="2769502"/>
            <a:ext cx="4514520" cy="1167838"/>
          </a:xfrm>
          <a:prstGeom prst="wedgeRoundRectCallout">
            <a:avLst>
              <a:gd name="adj1" fmla="val -85147"/>
              <a:gd name="adj2" fmla="val 142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271068" y="4031405"/>
            <a:ext cx="5487545" cy="1833389"/>
          </a:xfrm>
          <a:prstGeom prst="wedgeRoundRectCallout">
            <a:avLst>
              <a:gd name="adj1" fmla="val -76142"/>
              <a:gd name="adj2" fmla="val -399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1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компютърните науки </a:t>
            </a:r>
            <a:r>
              <a:rPr lang="ru-RU" b="1" dirty="0"/>
              <a:t>методът на пряката селекция</a:t>
            </a:r>
            <a:r>
              <a:rPr lang="ru-RU" dirty="0"/>
              <a:t> </a:t>
            </a:r>
            <a:r>
              <a:rPr lang="ru-RU" dirty="0" smtClean="0"/>
              <a:t>е </a:t>
            </a:r>
            <a:r>
              <a:rPr lang="ru-RU" dirty="0"/>
              <a:t>алгоритъм за сортиране. Той е един от фундаменталните методи за сортиране и е прост и лесен на имплементиране.</a:t>
            </a:r>
          </a:p>
          <a:p>
            <a:r>
              <a:rPr lang="ru-RU" dirty="0"/>
              <a:t>Алгоритъмът </a:t>
            </a:r>
            <a:r>
              <a:rPr lang="ru-RU" dirty="0" smtClean="0"/>
              <a:t>е неефикасен </a:t>
            </a:r>
            <a:r>
              <a:rPr lang="ru-RU" dirty="0"/>
              <a:t>при големи списъци и като цяло работи по-зле от подобния му алгоритъм за </a:t>
            </a:r>
            <a:r>
              <a:rPr lang="ru-RU" dirty="0">
                <a:hlinkClick r:id="rId2" tooltip="Сортиране чрез вмъкване"/>
              </a:rPr>
              <a:t>сортиране чрез вмъкване</a:t>
            </a:r>
            <a:r>
              <a:rPr lang="ru-RU" dirty="0"/>
              <a:t> (insertion sort). Сортирането чрез пряка селекция впечатлява с простотата си, а също така в дадени ситуации има предимства пред някои сложни </a:t>
            </a:r>
            <a:r>
              <a:rPr lang="ru-RU" dirty="0">
                <a:hlinkClick r:id="rId3" tooltip="Алгоритъм"/>
              </a:rPr>
              <a:t>алгоритми</a:t>
            </a:r>
            <a:r>
              <a:rPr lang="ru-RU" dirty="0"/>
              <a:t>.</a:t>
            </a:r>
          </a:p>
          <a:p>
            <a:r>
              <a:rPr lang="ru-RU" dirty="0"/>
              <a:t>Алгоритъмът работи по следния начин: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Намира най-малкия елемент в списъка като сравнява първият елемент с всички останали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Разменя го с елемента на първа позиция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Повтаря горните две стъпки за всеки следващ елемент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8734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" y="58382"/>
            <a:ext cx="10058400" cy="1450757"/>
          </a:xfrm>
        </p:spPr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55575" y="173736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</a:t>
            </a:r>
            <a:r>
              <a:rPr lang="en-US" sz="1400" b="0" dirty="0" smtClean="0">
                <a:solidFill>
                  <a:schemeClr val="tx1"/>
                </a:solidFill>
              </a:rPr>
              <a:t>public </a:t>
            </a:r>
            <a:r>
              <a:rPr lang="en-US" sz="1400" b="0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</a:t>
            </a:r>
            <a:r>
              <a:rPr lang="en-US" sz="1400" b="0" dirty="0" smtClean="0">
                <a:solidFill>
                  <a:schemeClr val="tx1"/>
                </a:solidFill>
              </a:rPr>
              <a:t>{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</a:t>
            </a:r>
            <a:r>
              <a:rPr lang="en-US" sz="1400" b="0" dirty="0" smtClean="0">
                <a:solidFill>
                  <a:schemeClr val="tx1"/>
                </a:solidFill>
              </a:rPr>
              <a:t>};          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</a:t>
            </a:r>
            <a:r>
              <a:rPr lang="en-US" sz="1400" b="0" dirty="0" smtClean="0">
                <a:solidFill>
                  <a:schemeClr val="tx1"/>
                </a:solidFill>
              </a:rPr>
              <a:t>1; </a:t>
            </a:r>
            <a:r>
              <a:rPr lang="en-US" sz="1400" b="0" dirty="0">
                <a:solidFill>
                  <a:schemeClr val="tx1"/>
                </a:solidFill>
              </a:rPr>
              <a:t>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int </a:t>
            </a:r>
            <a:r>
              <a:rPr lang="en-US" sz="1400" b="0" dirty="0">
                <a:solidFill>
                  <a:schemeClr val="tx1"/>
                </a:solidFill>
              </a:rPr>
              <a:t>k = i;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for </a:t>
            </a:r>
            <a:r>
              <a:rPr lang="en-US" sz="1400" b="0" dirty="0">
                <a:solidFill>
                  <a:schemeClr val="tx1"/>
                </a:solidFill>
              </a:rPr>
              <a:t>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 smtClean="0">
                <a:solidFill>
                  <a:schemeClr val="tx1"/>
                </a:solidFill>
              </a:rPr>
              <a:t>  </a:t>
            </a:r>
            <a:r>
              <a:rPr lang="en-US" sz="1400" b="0" dirty="0" smtClean="0">
                <a:solidFill>
                  <a:schemeClr val="tx1"/>
                </a:solidFill>
              </a:rPr>
              <a:t>if </a:t>
            </a:r>
            <a:r>
              <a:rPr lang="en-US" sz="1400" b="0" dirty="0">
                <a:solidFill>
                  <a:schemeClr val="tx1"/>
                </a:solidFill>
              </a:rPr>
              <a:t>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 smtClean="0">
                <a:solidFill>
                  <a:schemeClr val="tx1"/>
                </a:solidFill>
              </a:rPr>
              <a:t>     </a:t>
            </a:r>
            <a:r>
              <a:rPr lang="en-US" sz="1400" b="0" dirty="0" smtClean="0">
                <a:solidFill>
                  <a:schemeClr val="tx1"/>
                </a:solidFill>
              </a:rPr>
              <a:t>k </a:t>
            </a:r>
            <a:r>
              <a:rPr lang="en-US" sz="1400" b="0" dirty="0">
                <a:solidFill>
                  <a:schemeClr val="tx1"/>
                </a:solidFill>
              </a:rPr>
              <a:t>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en-US" sz="1400" b="0" dirty="0" smtClean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 smtClean="0">
                <a:solidFill>
                  <a:schemeClr val="tx1"/>
                </a:solidFill>
              </a:rPr>
              <a:t>       </a:t>
            </a:r>
            <a:r>
              <a:rPr lang="en-US" sz="1400" b="0" dirty="0" smtClean="0">
                <a:solidFill>
                  <a:schemeClr val="tx1"/>
                </a:solidFill>
              </a:rPr>
              <a:t>   </a:t>
            </a:r>
            <a:r>
              <a:rPr lang="en-US" sz="1400" b="0" dirty="0">
                <a:solidFill>
                  <a:schemeClr val="tx1"/>
                </a:solidFill>
              </a:rPr>
              <a:t>int </a:t>
            </a:r>
            <a:r>
              <a:rPr lang="en-US" sz="1400" b="0" dirty="0" smtClean="0">
                <a:solidFill>
                  <a:srgbClr val="1A8AFA"/>
                </a:solidFill>
              </a:rPr>
              <a:t>swapVar</a:t>
            </a:r>
            <a:r>
              <a:rPr lang="en-US" sz="1400" b="0" dirty="0" smtClean="0">
                <a:solidFill>
                  <a:schemeClr val="tx1"/>
                </a:solidFill>
              </a:rPr>
              <a:t> = arr[i</a:t>
            </a:r>
            <a:r>
              <a:rPr lang="en-US" sz="1400" b="0" dirty="0">
                <a:solidFill>
                  <a:schemeClr val="tx1"/>
                </a:solidFill>
              </a:rPr>
              <a:t>];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        </a:t>
            </a:r>
            <a:r>
              <a:rPr lang="en-US" sz="1400" b="0" dirty="0" smtClean="0">
                <a:solidFill>
                  <a:schemeClr val="tx1"/>
                </a:solidFill>
              </a:rPr>
              <a:t>arr[i</a:t>
            </a:r>
            <a:r>
              <a:rPr lang="en-US" sz="1400" b="0" dirty="0">
                <a:solidFill>
                  <a:schemeClr val="tx1"/>
                </a:solidFill>
              </a:rPr>
              <a:t>]=arr[k];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        </a:t>
            </a:r>
            <a:r>
              <a:rPr lang="en-US" sz="1400" b="0" dirty="0" smtClean="0">
                <a:solidFill>
                  <a:schemeClr val="tx1"/>
                </a:solidFill>
              </a:rPr>
              <a:t>arr[k</a:t>
            </a:r>
            <a:r>
              <a:rPr lang="en-US" sz="1400" b="0" dirty="0">
                <a:solidFill>
                  <a:schemeClr val="tx1"/>
                </a:solidFill>
              </a:rPr>
              <a:t>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bg-BG" sz="1400" b="0" dirty="0" smtClean="0">
                <a:solidFill>
                  <a:schemeClr val="tx1"/>
                </a:solidFill>
              </a:rPr>
              <a:t>      </a:t>
            </a:r>
            <a:r>
              <a:rPr lang="en-US" sz="1400" b="0" dirty="0" smtClean="0">
                <a:solidFill>
                  <a:schemeClr val="tx1"/>
                </a:solidFill>
              </a:rPr>
              <a:t>}</a:t>
            </a:r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 smtClean="0">
                <a:solidFill>
                  <a:schemeClr val="tx1"/>
                </a:solidFill>
              </a:rPr>
              <a:t>       </a:t>
            </a:r>
            <a:r>
              <a:rPr lang="en-US" sz="1400" b="0" dirty="0" smtClean="0">
                <a:solidFill>
                  <a:schemeClr val="tx1"/>
                </a:solidFill>
              </a:rPr>
              <a:t>Console.WriteLine(string.Join</a:t>
            </a:r>
            <a:r>
              <a:rPr lang="en-US" sz="1400" b="0" dirty="0">
                <a:solidFill>
                  <a:schemeClr val="tx1"/>
                </a:solidFill>
              </a:rPr>
              <a:t>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3203574" y="823339"/>
            <a:ext cx="4457700" cy="1371600"/>
          </a:xfrm>
          <a:prstGeom prst="wedgeRoundRectCallout">
            <a:avLst>
              <a:gd name="adj1" fmla="val -55162"/>
              <a:gd name="adj2" fmla="val 1382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 smtClean="0">
                <a:solidFill>
                  <a:srgbClr val="0097CC"/>
                </a:solidFill>
              </a:rPr>
              <a:t>n-1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пъти 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67409" y="193228"/>
            <a:ext cx="3505199" cy="648928"/>
          </a:xfrm>
          <a:prstGeom prst="wedgeRoundRectCallout">
            <a:avLst>
              <a:gd name="adj1" fmla="val -7618"/>
              <a:gd name="adj2" fmla="val 107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8225218" y="182880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92186" y="3352419"/>
            <a:ext cx="3505199" cy="648928"/>
          </a:xfrm>
          <a:prstGeom prst="wedgeRoundRectCallout">
            <a:avLst>
              <a:gd name="adj1" fmla="val 8687"/>
              <a:gd name="adj2" fmla="val 191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Подреден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/>
          </p:nvPr>
        </p:nvGraphicFramePr>
        <p:xfrm>
          <a:off x="8598104" y="5605838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217159" y="3990648"/>
            <a:ext cx="3276600" cy="2454278"/>
          </a:xfrm>
          <a:prstGeom prst="wedgeRoundRectCallout">
            <a:avLst>
              <a:gd name="adj1" fmla="val -100624"/>
              <a:gd name="adj2" fmla="val -39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На всяко завъртане на цикъла  </a:t>
            </a:r>
            <a:r>
              <a:rPr lang="bg-BG" dirty="0">
                <a:solidFill>
                  <a:srgbClr val="FFFFFF"/>
                </a:solidFill>
              </a:rPr>
              <a:t>поставяме най-малкия елемент </a:t>
            </a:r>
            <a:r>
              <a:rPr lang="bg-BG" dirty="0" smtClean="0">
                <a:solidFill>
                  <a:srgbClr val="FFFFFF"/>
                </a:solidFill>
              </a:rPr>
              <a:t>на мястото му в подредената част на масива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Сортиране чрез вмъкване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Принцип на действие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Списъкът с елементи, които ще бъдат сортирани се разделя на две части: частта със сортираните елементи и частта с несортираните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При всяка стъпка се взема първият елемент от несортирания списък и се вмъква на правилната позиция в сортираната част от списъка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Сортирането продължава докато елементите от несортираната част на списъка се изчерпят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22" y="3857413"/>
            <a:ext cx="8771357" cy="24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7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87482"/>
            <a:ext cx="10058400" cy="1450757"/>
          </a:xfrm>
        </p:spPr>
        <p:txBody>
          <a:bodyPr/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0968" y="1011981"/>
            <a:ext cx="480822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9144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384048" indent="-231606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smtClean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int [] arr = { 2, 4, -5, 1, 10 };	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smtClean="0">
                <a:solidFill>
                  <a:schemeClr val="tx1"/>
                </a:solidFill>
              </a:rPr>
              <a:t>}	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93467" y="1122580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2</a:t>
            </a:r>
            <a:r>
              <a:rPr lang="bg-BG" sz="2800" dirty="0" smtClean="0"/>
              <a:t>     </a:t>
            </a:r>
            <a:r>
              <a:rPr lang="en-US" sz="2800" dirty="0" smtClean="0"/>
              <a:t>4</a:t>
            </a:r>
            <a:r>
              <a:rPr lang="bg-BG" sz="2800" dirty="0" smtClean="0"/>
              <a:t>     </a:t>
            </a:r>
            <a:r>
              <a:rPr lang="en-US" sz="2800" dirty="0" smtClean="0"/>
              <a:t>-5</a:t>
            </a:r>
            <a:r>
              <a:rPr lang="bg-BG" sz="2800" dirty="0" smtClean="0"/>
              <a:t>  </a:t>
            </a:r>
            <a:r>
              <a:rPr lang="en-US" sz="2800" dirty="0" smtClean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1</a:t>
            </a:r>
            <a:r>
              <a:rPr lang="bg-BG" sz="2800" dirty="0" smtClean="0"/>
              <a:t>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583868" y="114347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Масив от 5 елемента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578743"/>
              </p:ext>
            </p:extLst>
          </p:nvPr>
        </p:nvGraphicFramePr>
        <p:xfrm>
          <a:off x="9190672" y="1728393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8946586" y="542846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 smtClean="0"/>
              <a:t>-5     1     2  </a:t>
            </a:r>
            <a:r>
              <a:rPr lang="en-US" sz="2800" dirty="0" smtClean="0"/>
              <a:t> </a:t>
            </a:r>
            <a:r>
              <a:rPr lang="bg-BG" sz="2800" dirty="0" smtClean="0"/>
              <a:t> 4    </a:t>
            </a:r>
            <a:r>
              <a:rPr lang="en-US" sz="2800" dirty="0" smtClean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8626793" y="4420234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 smtClean="0">
                <a:solidFill>
                  <a:srgbClr val="FFFFFF"/>
                </a:solidFill>
                <a:latin typeface="+mn-lt"/>
              </a:rPr>
              <a:t>Подреден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21145"/>
              </p:ext>
            </p:extLst>
          </p:nvPr>
        </p:nvGraphicFramePr>
        <p:xfrm>
          <a:off x="8943791" y="6034280"/>
          <a:ext cx="2941320" cy="3048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392868" y="708347"/>
            <a:ext cx="4191000" cy="1713513"/>
          </a:xfrm>
          <a:prstGeom prst="wedgeRoundRectCallout">
            <a:avLst>
              <a:gd name="adj1" fmla="val -41099"/>
              <a:gd name="adj2" fmla="val 651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 smtClean="0">
                <a:solidFill>
                  <a:srgbClr val="0097CC"/>
                </a:solidFill>
              </a:rPr>
              <a:t>n-1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4924611" y="3414816"/>
            <a:ext cx="3276600" cy="2454278"/>
          </a:xfrm>
          <a:prstGeom prst="wedgeRoundRectCallout">
            <a:avLst>
              <a:gd name="adj1" fmla="val -81197"/>
              <a:gd name="adj2" fmla="val -336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2365" y="3690938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92204" y="3712483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Arrow: Right 6"/>
          <p:cNvSpPr/>
          <p:nvPr/>
        </p:nvSpPr>
        <p:spPr>
          <a:xfrm>
            <a:off x="6098243" y="385470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сравняваме съседните елементи и при неободимост им разменяме местата</a:t>
            </a:r>
          </a:p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    for 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arr.Length</a:t>
            </a:r>
            <a:r>
              <a:rPr lang="en-US" dirty="0"/>
              <a:t> - 1;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arr</a:t>
            </a:r>
            <a:r>
              <a:rPr lang="en-US" dirty="0"/>
              <a:t>[j] &gt; </a:t>
            </a:r>
            <a:r>
              <a:rPr lang="en-US" dirty="0" err="1"/>
              <a:t>arr</a:t>
            </a:r>
            <a:r>
              <a:rPr lang="en-US" dirty="0"/>
              <a:t>[j + 1]) 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swapVar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[j];  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 + 1]; </a:t>
            </a:r>
            <a:r>
              <a:rPr lang="en-US" dirty="0" err="1"/>
              <a:t>arr</a:t>
            </a:r>
            <a:r>
              <a:rPr lang="en-US" dirty="0"/>
              <a:t>[j + 1] = </a:t>
            </a:r>
            <a:r>
              <a:rPr lang="en-US" dirty="0" err="1"/>
              <a:t>swapVar</a:t>
            </a:r>
            <a:r>
              <a:rPr lang="en-US" dirty="0"/>
              <a:t>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10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5269" y="3164660"/>
            <a:ext cx="11082421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 = arr[j]; 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arr[j + 1];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+ 1] = swapVar;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2389" y="1643704"/>
            <a:ext cx="5140282" cy="1143000"/>
          </a:xfrm>
          <a:prstGeom prst="wedgeRoundRectCallout">
            <a:avLst>
              <a:gd name="adj1" fmla="val -4381"/>
              <a:gd name="adj2" fmla="val 112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n-1 </a:t>
            </a:r>
            <a:r>
              <a:rPr lang="bg-BG" sz="2800" dirty="0" smtClean="0">
                <a:solidFill>
                  <a:srgbClr val="FFFFFF"/>
                </a:solidFill>
              </a:rPr>
              <a:t>пъти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 smtClean="0">
                <a:solidFill>
                  <a:srgbClr val="FFFFFF"/>
                </a:solidFill>
              </a:rPr>
              <a:t> съседните елементи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885095" y="2915280"/>
            <a:ext cx="4038600" cy="1532977"/>
          </a:xfrm>
          <a:prstGeom prst="wedgeRoundRectCallout">
            <a:avLst>
              <a:gd name="adj1" fmla="val -136601"/>
              <a:gd name="adj2" fmla="val 68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Ако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 smtClean="0">
                <a:solidFill>
                  <a:srgbClr val="FFFFFF"/>
                </a:solidFill>
              </a:rPr>
              <a:t>правилно</a:t>
            </a:r>
            <a:r>
              <a:rPr lang="en-US" sz="2800" noProof="1" smtClean="0">
                <a:solidFill>
                  <a:srgbClr val="FFFFFF"/>
                </a:solidFill>
              </a:rPr>
              <a:t>, </a:t>
            </a:r>
            <a:r>
              <a:rPr lang="bg-BG" sz="2800" noProof="1" smtClean="0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Дни от седмицата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Дните от седмицата могат да бъдат запазени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от низове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7280" y="2160115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string[] days = 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"Monday",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};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00764"/>
              </p:ext>
            </p:extLst>
          </p:nvPr>
        </p:nvGraphicFramePr>
        <p:xfrm>
          <a:off x="6748750" y="2164080"/>
          <a:ext cx="505542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751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  <a:r>
                        <a:rPr lang="bg-BG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(име)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endParaRPr lang="bg-BG" sz="3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bg-BG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(Стойност) </a:t>
                      </a:r>
                      <a:endParaRPr lang="en-US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522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494712" y="3907536"/>
            <a:ext cx="895206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403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345" y="2140973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List&lt;string&gt;(); //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names.Add("Peter");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names.Add("Maria");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names.Add("George");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name in names)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names.Remove("Maria");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names));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2745" y="2941192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new List&lt;int&gt;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nums.RemoveAt(2);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nums.Add(100);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nums.Insert(0,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nums));</a:t>
            </a:r>
          </a:p>
        </p:txBody>
      </p:sp>
    </p:spTree>
    <p:extLst>
      <p:ext uri="{BB962C8B-B14F-4D97-AF65-F5344CB8AC3E}">
        <p14:creationId xmlns:p14="http://schemas.microsoft.com/office/powerpoint/2010/main" val="4003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07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–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Залепя елемента за края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4041136" y="3443068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650484" y="230475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1136" y="362658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28142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11745 1.11111E-6 C 0.1694 1.11111E-6 0.2349 0.08542 0.2349 0.15602 L 0.2349 0.31528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–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Изтрива елемент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007618" y="373013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350018" y="3293534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4458013" y="400548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458014" y="469400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4458015" y="53814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6113094" y="3755814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0019" y="332059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1588403" y="18457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29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1771 -7.40741E-7 C 0.16967 -7.40741E-7 0.23542 0.11343 0.23542 0.20625 L 0.23542 0.41528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0.1004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5000"/>
              </a:lnSpc>
              <a:spcBef>
                <a:spcPct val="0"/>
              </a:spcBef>
            </a:pPr>
            <a:r>
              <a:rPr lang="en-US" sz="40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Добавя елемент на позиция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sz="4000" b="1" kern="12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965415" y="373013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307815" y="3293534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415812" y="46937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415812" y="538141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070891" y="3755814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7816" y="332059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1546200" y="18457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3773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4.58333E-6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11771 -7.40741E-7 C 0.16966 -7.40741E-7 0.23542 0.11343 0.23542 0.20625 L 0.23542 0.41528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списъци от конзолата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97254" y="2295213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7254" y="3320985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list.Add(int.Parse(Console.ReadLine()));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8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64747" y="2849255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items = values.Split(' ').ToList();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nums = new List&lt;int&gt;();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items.Count;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nums.Add(int.Parse(items[i]));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4747" y="2074334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30744" y="1845734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интервали и прави колекция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196020" y="4360334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64747" y="5654249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items = Console.ReadLine().Split(' ')</a:t>
            </a:r>
            <a:b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.Select(int.Parse).ToList();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9170547" y="5579534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Изпечатване </a:t>
            </a:r>
            <a:r>
              <a:rPr lang="bg-BG" dirty="0"/>
              <a:t>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022" y="2392923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new List&lt;string&gt;()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list.Count;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list[index]);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022" y="4715655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list = new List&lt;string&gt;()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Console.WriteLine(String.Join("; ", list));</a:t>
            </a:r>
          </a:p>
        </p:txBody>
      </p:sp>
    </p:spTree>
    <p:extLst>
      <p:ext uri="{BB962C8B-B14F-4D97-AF65-F5344CB8AC3E}">
        <p14:creationId xmlns:p14="http://schemas.microsoft.com/office/powerpoint/2010/main" val="20783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четни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3117409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3 4 8 5 7 5 2 1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6541" y="3116838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7 2 8 3 5 9 7 3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6541" y="4059776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57232" y="3116838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1 2 4 3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90389" y="3116933"/>
            <a:ext cx="124282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Списък от четни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9658" y="2319596"/>
            <a:ext cx="10729799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List&lt;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=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().Split(' ')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.Select(</a:t>
            </a:r>
            <a:r>
              <a:rPr lang="en-US" sz="2600" dirty="0" err="1" smtClean="0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).ToList();</a:t>
            </a:r>
          </a:p>
          <a:p>
            <a:endParaRPr lang="bg-BG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 = 0; index &lt; </a:t>
            </a:r>
            <a:r>
              <a:rPr lang="en-US" sz="2600" dirty="0" err="1" smtClean="0">
                <a:solidFill>
                  <a:schemeClr val="tx1"/>
                </a:solidFill>
              </a:rPr>
              <a:t>nums.Count</a:t>
            </a:r>
            <a:r>
              <a:rPr lang="en-US" sz="2600" dirty="0">
                <a:solidFill>
                  <a:schemeClr val="tx1"/>
                </a:solidFill>
              </a:rPr>
              <a:t>; index</a:t>
            </a:r>
            <a:r>
              <a:rPr lang="en-US" sz="2600" dirty="0" smtClean="0">
                <a:solidFill>
                  <a:schemeClr val="tx1"/>
                </a:solidFill>
              </a:rPr>
              <a:t>++)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if(</a:t>
            </a:r>
            <a:r>
              <a:rPr lang="en-US" sz="2600" dirty="0" err="1" smtClean="0">
                <a:solidFill>
                  <a:schemeClr val="tx1"/>
                </a:solidFill>
              </a:rPr>
              <a:t>nums</a:t>
            </a:r>
            <a:r>
              <a:rPr lang="en-US" sz="2600" dirty="0" smtClean="0">
                <a:solidFill>
                  <a:schemeClr val="tx1"/>
                </a:solidFill>
              </a:rPr>
              <a:t>[index]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% 2 == 0)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   </a:t>
            </a:r>
            <a:r>
              <a:rPr lang="en-US" sz="2600" dirty="0" smtClean="0">
                <a:solidFill>
                  <a:schemeClr val="tx1"/>
                </a:solidFill>
              </a:rPr>
              <a:t>//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TODO: </a:t>
            </a:r>
            <a:r>
              <a:rPr lang="bg-BG" sz="2600" dirty="0" smtClean="0">
                <a:solidFill>
                  <a:schemeClr val="tx1"/>
                </a:solidFill>
              </a:rPr>
              <a:t>отпечатваме елемента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296208" y="2671818"/>
            <a:ext cx="3928978" cy="861458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списъка от числа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Ден от седмицата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 от седмицата като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[1…7] </a:t>
            </a:r>
            <a:r>
              <a:rPr lang="bg-BG" dirty="0"/>
              <a:t>и изведете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на деня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(in English) </a:t>
            </a:r>
            <a:r>
              <a:rPr lang="bg-BG" dirty="0"/>
              <a:t>или 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3" imgW="4088880" imgH="2907720" progId="Photoshop.Image.15">
                  <p:embed/>
                </p:oleObj>
              </mc:Choice>
              <mc:Fallback>
                <p:oleObj name="Image" r:id="rId3" imgW="4088880" imgH="2907720" progId="Photoshop.Image.15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995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Изведете тези от тях, които са равни на минималния или максималния елемент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3117409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4 8 5 7 8 2 1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6541" y="3116838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8 8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2 8 3 5 9 2 3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6541" y="4059776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2 2 9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57232" y="3116838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90389" y="3116933"/>
            <a:ext cx="124282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Списък от крайности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3388" y="1845734"/>
            <a:ext cx="10729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въвеждаме списъка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nums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List 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 result </a:t>
            </a:r>
            <a:r>
              <a:rPr lang="en-US" sz="2600" dirty="0">
                <a:solidFill>
                  <a:schemeClr val="tx1"/>
                </a:solidFill>
              </a:rPr>
              <a:t>= new </a:t>
            </a:r>
            <a:r>
              <a:rPr lang="en-US" sz="2600" dirty="0" smtClean="0">
                <a:solidFill>
                  <a:schemeClr val="tx1"/>
                </a:solidFill>
              </a:rPr>
              <a:t>List&lt;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&gt;();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 min = </a:t>
            </a:r>
            <a:r>
              <a:rPr lang="en-US" sz="2600" dirty="0" err="1" smtClean="0">
                <a:solidFill>
                  <a:schemeClr val="tx1"/>
                </a:solidFill>
              </a:rPr>
              <a:t>nums</a:t>
            </a:r>
            <a:r>
              <a:rPr lang="en-US" sz="2600" dirty="0" smtClean="0">
                <a:solidFill>
                  <a:schemeClr val="tx1"/>
                </a:solidFill>
              </a:rPr>
              <a:t>[0];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намираме най-малкото число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 err="1" smtClean="0">
                <a:solidFill>
                  <a:schemeClr val="tx1"/>
                </a:solidFill>
              </a:rPr>
              <a:t>nt</a:t>
            </a:r>
            <a:r>
              <a:rPr lang="en-US" sz="2600" dirty="0" smtClean="0">
                <a:solidFill>
                  <a:schemeClr val="tx1"/>
                </a:solidFill>
              </a:rPr>
              <a:t> max = </a:t>
            </a:r>
            <a:r>
              <a:rPr lang="en-US" sz="2600" dirty="0" err="1" smtClean="0">
                <a:solidFill>
                  <a:schemeClr val="tx1"/>
                </a:solidFill>
              </a:rPr>
              <a:t>nums</a:t>
            </a:r>
            <a:r>
              <a:rPr lang="en-US" sz="2600" dirty="0" smtClean="0">
                <a:solidFill>
                  <a:schemeClr val="tx1"/>
                </a:solidFill>
              </a:rPr>
              <a:t>[0];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намираме най-голямото число</a:t>
            </a:r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for 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 = 0; index &lt; </a:t>
            </a:r>
            <a:r>
              <a:rPr lang="en-US" sz="2600" dirty="0" err="1">
                <a:solidFill>
                  <a:schemeClr val="tx1"/>
                </a:solidFill>
              </a:rPr>
              <a:t>nums.Count</a:t>
            </a:r>
            <a:r>
              <a:rPr lang="en-US" sz="2600" dirty="0">
                <a:solidFill>
                  <a:schemeClr val="tx1"/>
                </a:solidFill>
              </a:rPr>
              <a:t>; index++)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if(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[index] == min ||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[index] == </a:t>
            </a:r>
            <a:r>
              <a:rPr lang="en-US" sz="2600" dirty="0" smtClean="0">
                <a:solidFill>
                  <a:schemeClr val="tx1"/>
                </a:solidFill>
              </a:rPr>
              <a:t>max)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//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TODO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  <a:r>
              <a:rPr lang="bg-BG" sz="2600" dirty="0" smtClean="0">
                <a:solidFill>
                  <a:schemeClr val="tx1"/>
                </a:solidFill>
              </a:rPr>
              <a:t> добавяме стойността към списъка </a:t>
            </a:r>
            <a:r>
              <a:rPr lang="en-US" sz="2600" dirty="0" smtClean="0">
                <a:solidFill>
                  <a:schemeClr val="tx1"/>
                </a:solidFill>
              </a:rPr>
              <a:t>result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отпечатваме списъка </a:t>
            </a:r>
            <a:r>
              <a:rPr lang="en-US" sz="2600" dirty="0" smtClean="0">
                <a:solidFill>
                  <a:schemeClr val="tx1"/>
                </a:solidFill>
              </a:rPr>
              <a:t>result</a:t>
            </a:r>
            <a:endParaRPr lang="bg-BG" sz="2600" dirty="0" smtClean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897028" y="2048945"/>
            <a:ext cx="3915326" cy="1371600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празен списък от числа</a:t>
            </a:r>
            <a:r>
              <a:rPr lang="en-US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него ще пазим резултатите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Намерете първата най-дълга еднаква последователност и я изведете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3117409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3 4 4 5 5 5 2 2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26541" y="3116838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5 5 5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7 7 4 4 5 5 3 3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6541" y="4059776"/>
            <a:ext cx="15575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7 7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57232" y="3116838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734260" y="323767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490389" y="3116933"/>
            <a:ext cx="1242823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Максимална поредица еднакви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17794" y="1559940"/>
            <a:ext cx="1072979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List&lt;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 </a:t>
            </a:r>
            <a:r>
              <a:rPr lang="en-US" sz="2600" dirty="0">
                <a:solidFill>
                  <a:schemeClr val="tx1"/>
                </a:solidFill>
              </a:rPr>
              <a:t>nums = </a:t>
            </a:r>
            <a:r>
              <a:rPr lang="en-US" sz="2600" dirty="0" err="1" smtClean="0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().Split(' ')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.</a:t>
            </a:r>
            <a:r>
              <a:rPr lang="en-US" sz="2600" dirty="0" smtClean="0">
                <a:solidFill>
                  <a:schemeClr val="tx1"/>
                </a:solidFill>
              </a:rPr>
              <a:t>Select(</a:t>
            </a:r>
            <a:r>
              <a:rPr lang="en-US" sz="2600" dirty="0" err="1" smtClean="0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).ToList();</a:t>
            </a:r>
          </a:p>
          <a:p>
            <a:r>
              <a:rPr lang="bg-BG" sz="2600" dirty="0" smtClean="0">
                <a:solidFill>
                  <a:schemeClr val="tx1"/>
                </a:solidFill>
              </a:rPr>
              <a:t>// </a:t>
            </a:r>
            <a:r>
              <a:rPr lang="en-US" sz="2600" dirty="0" smtClean="0">
                <a:solidFill>
                  <a:schemeClr val="tx1"/>
                </a:solidFill>
              </a:rPr>
              <a:t>TODO: </a:t>
            </a:r>
            <a:r>
              <a:rPr lang="bg-BG" sz="2600" dirty="0" smtClean="0">
                <a:solidFill>
                  <a:schemeClr val="tx1"/>
                </a:solidFill>
              </a:rPr>
              <a:t>създаваме си допълнителни променливи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 = 0; index &lt; </a:t>
            </a:r>
            <a:r>
              <a:rPr lang="en-US" sz="2600" dirty="0" err="1">
                <a:solidFill>
                  <a:schemeClr val="tx1"/>
                </a:solidFill>
              </a:rPr>
              <a:t>list.Count</a:t>
            </a:r>
            <a:r>
              <a:rPr lang="en-US" sz="2600" dirty="0">
                <a:solidFill>
                  <a:schemeClr val="tx1"/>
                </a:solidFill>
              </a:rPr>
              <a:t>; index</a:t>
            </a:r>
            <a:r>
              <a:rPr lang="en-US" sz="2600" dirty="0" smtClean="0">
                <a:solidFill>
                  <a:schemeClr val="tx1"/>
                </a:solidFill>
              </a:rPr>
              <a:t>++)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bg-BG" sz="2600" dirty="0" smtClean="0">
                <a:solidFill>
                  <a:schemeClr val="tx1"/>
                </a:solidFill>
              </a:rPr>
              <a:t>// </a:t>
            </a:r>
            <a:r>
              <a:rPr lang="en-US" sz="2600" dirty="0" smtClean="0">
                <a:solidFill>
                  <a:schemeClr val="tx1"/>
                </a:solidFill>
              </a:rPr>
              <a:t>TODO: </a:t>
            </a:r>
            <a:r>
              <a:rPr lang="bg-BG" sz="2600" dirty="0" smtClean="0">
                <a:solidFill>
                  <a:schemeClr val="tx1"/>
                </a:solidFill>
              </a:rPr>
              <a:t>сравняваме елемент</a:t>
            </a:r>
            <a:r>
              <a:rPr lang="en-US" sz="2600" dirty="0" smtClean="0">
                <a:solidFill>
                  <a:schemeClr val="tx1"/>
                </a:solidFill>
              </a:rPr>
              <a:t>a</a:t>
            </a:r>
            <a:r>
              <a:rPr lang="bg-BG" sz="2600" dirty="0" smtClean="0">
                <a:solidFill>
                  <a:schemeClr val="tx1"/>
                </a:solidFill>
              </a:rPr>
              <a:t> със стойността в </a:t>
            </a:r>
            <a:r>
              <a:rPr lang="en-US" sz="2600" dirty="0" smtClean="0">
                <a:solidFill>
                  <a:schemeClr val="tx1"/>
                </a:solidFill>
              </a:rPr>
              <a:t>start </a:t>
            </a:r>
            <a:r>
              <a:rPr lang="bg-BG" sz="2600" dirty="0" smtClean="0">
                <a:solidFill>
                  <a:schemeClr val="tx1"/>
                </a:solidFill>
              </a:rPr>
              <a:t>и ако съвпадат, увеличаваме </a:t>
            </a:r>
            <a:r>
              <a:rPr lang="en-US" sz="2600" dirty="0" smtClean="0">
                <a:solidFill>
                  <a:schemeClr val="tx1"/>
                </a:solidFill>
              </a:rPr>
              <a:t>length</a:t>
            </a:r>
            <a:r>
              <a:rPr lang="bg-BG" sz="2600" dirty="0" smtClean="0">
                <a:solidFill>
                  <a:schemeClr val="tx1"/>
                </a:solidFill>
              </a:rPr>
              <a:t> – дължината на текущата поредица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bg-BG" sz="2600" dirty="0" smtClean="0">
                <a:solidFill>
                  <a:schemeClr val="tx1"/>
                </a:solidFill>
              </a:rPr>
              <a:t>иначе задаваме нови стойности за </a:t>
            </a:r>
            <a:r>
              <a:rPr lang="en-US" sz="2600" dirty="0" smtClean="0">
                <a:solidFill>
                  <a:schemeClr val="tx1"/>
                </a:solidFill>
              </a:rPr>
              <a:t>start </a:t>
            </a:r>
            <a:r>
              <a:rPr lang="bg-BG" sz="2600" dirty="0" smtClean="0">
                <a:solidFill>
                  <a:schemeClr val="tx1"/>
                </a:solidFill>
              </a:rPr>
              <a:t>и </a:t>
            </a:r>
            <a:r>
              <a:rPr lang="en-US" sz="2600" dirty="0" smtClean="0">
                <a:solidFill>
                  <a:schemeClr val="tx1"/>
                </a:solidFill>
              </a:rPr>
              <a:t>length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 // TODO: </a:t>
            </a:r>
            <a:r>
              <a:rPr lang="bg-BG" sz="2600" dirty="0" smtClean="0">
                <a:solidFill>
                  <a:schemeClr val="tx1"/>
                </a:solidFill>
              </a:rPr>
              <a:t>проверяваме дали </a:t>
            </a:r>
            <a:r>
              <a:rPr lang="en-US" sz="2600" dirty="0" smtClean="0">
                <a:solidFill>
                  <a:schemeClr val="tx1"/>
                </a:solidFill>
              </a:rPr>
              <a:t>length</a:t>
            </a:r>
            <a:r>
              <a:rPr lang="bg-BG" sz="2600" dirty="0" smtClean="0">
                <a:solidFill>
                  <a:schemeClr val="tx1"/>
                </a:solidFill>
              </a:rPr>
              <a:t> е по-голяма от </a:t>
            </a:r>
            <a:r>
              <a:rPr lang="en-US" sz="2600" dirty="0" err="1" smtClean="0">
                <a:solidFill>
                  <a:schemeClr val="tx1"/>
                </a:solidFill>
              </a:rPr>
              <a:t>bestLength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bg-BG" sz="2600" dirty="0" smtClean="0">
                <a:solidFill>
                  <a:schemeClr val="tx1"/>
                </a:solidFill>
              </a:rPr>
              <a:t>ако е така, презаписваме </a:t>
            </a:r>
            <a:r>
              <a:rPr lang="en-US" sz="2600" dirty="0" err="1" smtClean="0">
                <a:solidFill>
                  <a:schemeClr val="tx1"/>
                </a:solidFill>
              </a:rPr>
              <a:t>bestLength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и </a:t>
            </a:r>
            <a:r>
              <a:rPr lang="en-US" sz="2600" dirty="0" err="1" smtClean="0">
                <a:solidFill>
                  <a:schemeClr val="tx1"/>
                </a:solidFill>
              </a:rPr>
              <a:t>bestStart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}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bg-BG" sz="2600" dirty="0" smtClean="0">
                <a:solidFill>
                  <a:schemeClr val="tx1"/>
                </a:solidFill>
              </a:rPr>
              <a:t>//</a:t>
            </a:r>
            <a:r>
              <a:rPr lang="en-US" sz="2600" dirty="0" smtClean="0">
                <a:solidFill>
                  <a:schemeClr val="tx1"/>
                </a:solidFill>
              </a:rPr>
              <a:t>TODO: </a:t>
            </a:r>
            <a:r>
              <a:rPr lang="bg-BG" sz="2600" dirty="0" smtClean="0">
                <a:solidFill>
                  <a:schemeClr val="tx1"/>
                </a:solidFill>
              </a:rPr>
              <a:t>отпечатване на намерената редица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9882138" y="1663693"/>
            <a:ext cx="2100178" cy="1242458"/>
          </a:xfrm>
          <a:prstGeom prst="wedgeRoundRectCallout">
            <a:avLst>
              <a:gd name="adj1" fmla="val -76124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списъка от числа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60744" y="2709446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470744" y="2829617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6873" y="2708875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5 5 2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60744" y="365238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470744" y="377255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26873" y="3651813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8 5 7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60744" y="4558271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70744" y="467844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6873" y="4557700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9658" y="2077188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List&lt;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=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Console.ReadLine</a:t>
            </a:r>
            <a:r>
              <a:rPr lang="en-US" sz="2600" dirty="0">
                <a:solidFill>
                  <a:schemeClr val="tx1"/>
                </a:solidFill>
              </a:rPr>
              <a:t>().Split(' ')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.Select(</a:t>
            </a:r>
            <a:r>
              <a:rPr lang="en-US" sz="2600" dirty="0" err="1" smtClean="0">
                <a:solidFill>
                  <a:schemeClr val="tx1"/>
                </a:solidFill>
              </a:rPr>
              <a:t>int.Parse</a:t>
            </a:r>
            <a:r>
              <a:rPr lang="en-US" sz="2600" dirty="0">
                <a:solidFill>
                  <a:schemeClr val="tx1"/>
                </a:solidFill>
              </a:rPr>
              <a:t>).ToList();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number = </a:t>
            </a:r>
            <a:r>
              <a:rPr lang="en-US" sz="2800" dirty="0" err="1" smtClean="0">
                <a:solidFill>
                  <a:schemeClr val="tx1"/>
                </a:solidFill>
              </a:rPr>
              <a:t>nums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err="1" smtClean="0">
                <a:solidFill>
                  <a:schemeClr val="tx1"/>
                </a:solidFill>
              </a:rPr>
              <a:t>nums.Count</a:t>
            </a:r>
            <a:r>
              <a:rPr lang="en-US" sz="2800" dirty="0" smtClean="0">
                <a:solidFill>
                  <a:schemeClr val="tx1"/>
                </a:solidFill>
              </a:rPr>
              <a:t> – 1];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while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nums.Contains</a:t>
            </a:r>
            <a:r>
              <a:rPr lang="en-US" sz="2800" dirty="0" smtClean="0">
                <a:solidFill>
                  <a:schemeClr val="tx1"/>
                </a:solidFill>
              </a:rPr>
              <a:t>(number))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  <a:endParaRPr lang="bg-BG" sz="2800" dirty="0" smtClean="0">
              <a:solidFill>
                <a:schemeClr val="tx1"/>
              </a:solidFill>
            </a:endParaRPr>
          </a:p>
          <a:p>
            <a:r>
              <a:rPr lang="bg-BG" sz="2800" dirty="0">
                <a:solidFill>
                  <a:schemeClr val="tx1"/>
                </a:solidFill>
              </a:rPr>
              <a:t>	</a:t>
            </a:r>
            <a:r>
              <a:rPr lang="bg-BG" sz="2800" dirty="0" smtClean="0">
                <a:solidFill>
                  <a:schemeClr val="tx1"/>
                </a:solidFill>
              </a:rPr>
              <a:t>//</a:t>
            </a:r>
            <a:r>
              <a:rPr lang="en-US" sz="2800" dirty="0" smtClean="0">
                <a:solidFill>
                  <a:schemeClr val="tx1"/>
                </a:solidFill>
              </a:rPr>
              <a:t>TODO: </a:t>
            </a:r>
            <a:r>
              <a:rPr lang="bg-BG" sz="2800" dirty="0" smtClean="0">
                <a:solidFill>
                  <a:schemeClr val="tx1"/>
                </a:solidFill>
              </a:rPr>
              <a:t>Извикайте </a:t>
            </a:r>
            <a:r>
              <a:rPr lang="en-US" sz="2800" dirty="0" smtClean="0">
                <a:solidFill>
                  <a:schemeClr val="tx1"/>
                </a:solidFill>
              </a:rPr>
              <a:t>.Remove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  <a:endParaRPr lang="bg-BG" sz="2800" dirty="0" smtClean="0">
              <a:solidFill>
                <a:schemeClr val="tx1"/>
              </a:solidFill>
            </a:endParaRPr>
          </a:p>
          <a:p>
            <a:r>
              <a:rPr lang="bg-BG" sz="2800" dirty="0" smtClean="0">
                <a:solidFill>
                  <a:schemeClr val="tx1"/>
                </a:solidFill>
              </a:rPr>
              <a:t>//</a:t>
            </a:r>
            <a:r>
              <a:rPr lang="en-US" sz="2800" dirty="0" smtClean="0">
                <a:solidFill>
                  <a:schemeClr val="tx1"/>
                </a:solidFill>
              </a:rPr>
              <a:t>TODO: </a:t>
            </a:r>
            <a:r>
              <a:rPr lang="bg-BG" sz="2800" dirty="0" smtClean="0">
                <a:solidFill>
                  <a:schemeClr val="tx1"/>
                </a:solidFill>
              </a:rPr>
              <a:t>изведете списъка</a:t>
            </a:r>
            <a:endParaRPr lang="bg-BG" sz="2600" dirty="0" smtClean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990465" y="2889999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6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0750" y="2807920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640750" y="292809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6879" y="2807349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0750" y="3750858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40750" y="38710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96879" y="3750287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8 7 1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0750" y="4656745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640750" y="477691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96879" y="4656174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902699" y="292809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58828" y="2807349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902699" y="387102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8828" y="3750287"/>
            <a:ext cx="213069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</a:p>
        </p:txBody>
      </p:sp>
      <p:sp>
        <p:nvSpPr>
          <p:cNvPr id="4" name="Text Placeholder 5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10058400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Въвеждаме списъка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 = 0; index &lt; </a:t>
            </a:r>
            <a:r>
              <a:rPr lang="en-US" sz="2600" dirty="0" err="1">
                <a:solidFill>
                  <a:schemeClr val="tx1"/>
                </a:solidFill>
              </a:rPr>
              <a:t>nums.Count</a:t>
            </a:r>
            <a:r>
              <a:rPr lang="en-US" sz="2600" dirty="0">
                <a:solidFill>
                  <a:schemeClr val="tx1"/>
                </a:solidFill>
              </a:rPr>
              <a:t>; index</a:t>
            </a:r>
            <a:r>
              <a:rPr lang="en-US" sz="2600" dirty="0" smtClean="0">
                <a:solidFill>
                  <a:schemeClr val="tx1"/>
                </a:solidFill>
              </a:rPr>
              <a:t>++)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if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[index] &lt; </a:t>
            </a:r>
            <a:r>
              <a:rPr lang="en-US" sz="2600" dirty="0" smtClean="0">
                <a:solidFill>
                  <a:schemeClr val="tx1"/>
                </a:solidFill>
              </a:rPr>
              <a:t>0) {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nums.RemoveAt</a:t>
            </a:r>
            <a:r>
              <a:rPr lang="en-US" sz="2600" dirty="0" smtClean="0">
                <a:solidFill>
                  <a:schemeClr val="tx1"/>
                </a:solidFill>
              </a:rPr>
              <a:t>(index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ru-RU" sz="2600" dirty="0" smtClean="0">
                <a:solidFill>
                  <a:schemeClr val="tx1"/>
                </a:solidFill>
              </a:rPr>
              <a:t>    index-</a:t>
            </a:r>
            <a:r>
              <a:rPr lang="ru-RU" sz="2600" dirty="0">
                <a:solidFill>
                  <a:schemeClr val="tx1"/>
                </a:solidFill>
              </a:rPr>
              <a:t>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}</a:t>
            </a:r>
            <a:endParaRPr lang="bg-BG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Изведете списъка наобратно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bg-BG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4479" y="3300691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916392" y="342095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3176" y="3300119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4479" y="4322838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916392" y="444310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3176" y="4322266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Сливане на списъци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1580" y="173736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Въвеждаме списъка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List&lt;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&gt; result = new List&lt;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&gt;();</a:t>
            </a:r>
            <a:r>
              <a:rPr lang="bg-BG" sz="2600" dirty="0" smtClean="0">
                <a:solidFill>
                  <a:schemeClr val="tx1"/>
                </a:solidFill>
              </a:rPr>
              <a:t> //създаваме празен списък за резултата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//обождаме списъка от числовите списъци отзад </a:t>
            </a:r>
            <a:r>
              <a:rPr lang="bg-BG" sz="2600" dirty="0" smtClean="0">
                <a:solidFill>
                  <a:schemeClr val="tx1"/>
                </a:solidFill>
              </a:rPr>
              <a:t>напред: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 = </a:t>
            </a:r>
            <a:r>
              <a:rPr lang="en-US" sz="2600" dirty="0" err="1">
                <a:solidFill>
                  <a:schemeClr val="tx1"/>
                </a:solidFill>
              </a:rPr>
              <a:t>lists.Count</a:t>
            </a:r>
            <a:r>
              <a:rPr lang="en-US" sz="2600" dirty="0">
                <a:solidFill>
                  <a:schemeClr val="tx1"/>
                </a:solidFill>
              </a:rPr>
              <a:t> - 1; index &gt;= 0; index-</a:t>
            </a:r>
            <a:r>
              <a:rPr lang="en-US" sz="2600" dirty="0" smtClean="0">
                <a:solidFill>
                  <a:schemeClr val="tx1"/>
                </a:solidFill>
              </a:rPr>
              <a:t>-)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{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List&lt;string</a:t>
            </a:r>
            <a:r>
              <a:rPr lang="en-US" sz="2600" dirty="0">
                <a:solidFill>
                  <a:schemeClr val="tx1"/>
                </a:solidFill>
              </a:rPr>
              <a:t>&gt; </a:t>
            </a:r>
            <a:r>
              <a:rPr lang="en-US" sz="2600" dirty="0" err="1">
                <a:solidFill>
                  <a:schemeClr val="tx1"/>
                </a:solidFill>
              </a:rPr>
              <a:t>nums</a:t>
            </a:r>
            <a:r>
              <a:rPr lang="en-US" sz="2600" dirty="0">
                <a:solidFill>
                  <a:schemeClr val="tx1"/>
                </a:solidFill>
              </a:rPr>
              <a:t> = lists[index].Split(' ').</a:t>
            </a:r>
            <a:r>
              <a:rPr lang="en-US" sz="2600" dirty="0" err="1">
                <a:solidFill>
                  <a:schemeClr val="tx1"/>
                </a:solidFill>
              </a:rPr>
              <a:t>ToList</a:t>
            </a:r>
            <a:r>
              <a:rPr lang="en-US" sz="2600" dirty="0" smtClean="0">
                <a:solidFill>
                  <a:schemeClr val="tx1"/>
                </a:solidFill>
              </a:rPr>
              <a:t>()</a:t>
            </a:r>
            <a:r>
              <a:rPr lang="bg-BG" sz="2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bg-BG" sz="2600" dirty="0" smtClean="0">
                <a:solidFill>
                  <a:schemeClr val="tx1"/>
                </a:solidFill>
              </a:rPr>
              <a:t>  //отделяме списъка използвайки интервалите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bg-BG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smtClean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 index2 = 0; index2 &lt; </a:t>
            </a:r>
            <a:r>
              <a:rPr lang="en-US" sz="2600" dirty="0" err="1">
                <a:solidFill>
                  <a:schemeClr val="tx1"/>
                </a:solidFill>
              </a:rPr>
              <a:t>nums.Count</a:t>
            </a:r>
            <a:r>
              <a:rPr lang="en-US" sz="2600" dirty="0">
                <a:solidFill>
                  <a:schemeClr val="tx1"/>
                </a:solidFill>
              </a:rPr>
              <a:t>; index2++)</a:t>
            </a:r>
          </a:p>
          <a:p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bg-BG" sz="2600" dirty="0" smtClean="0">
                <a:solidFill>
                  <a:schemeClr val="tx1"/>
                </a:solidFill>
              </a:rPr>
              <a:t>   //ако на </a:t>
            </a:r>
            <a:r>
              <a:rPr lang="en-US" sz="2600" dirty="0" err="1" smtClean="0">
                <a:solidFill>
                  <a:schemeClr val="tx1"/>
                </a:solidFill>
              </a:rPr>
              <a:t>nums</a:t>
            </a:r>
            <a:r>
              <a:rPr lang="en-US" sz="2600" dirty="0" smtClean="0">
                <a:solidFill>
                  <a:schemeClr val="tx1"/>
                </a:solidFill>
              </a:rPr>
              <a:t>[index2</a:t>
            </a:r>
            <a:r>
              <a:rPr lang="en-US" sz="2600" dirty="0">
                <a:solidFill>
                  <a:schemeClr val="tx1"/>
                </a:solidFill>
              </a:rPr>
              <a:t>] </a:t>
            </a:r>
            <a:r>
              <a:rPr lang="bg-BG" sz="2600" dirty="0" smtClean="0">
                <a:solidFill>
                  <a:schemeClr val="tx1"/>
                </a:solidFill>
              </a:rPr>
              <a:t>има низ, който не е празен – обръщаме го в цяло число и го добавяме към </a:t>
            </a:r>
            <a:r>
              <a:rPr lang="en-US" sz="2600" dirty="0" smtClean="0">
                <a:solidFill>
                  <a:schemeClr val="tx1"/>
                </a:solidFill>
              </a:rPr>
              <a:t>result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//TODO: </a:t>
            </a:r>
            <a:r>
              <a:rPr lang="bg-BG" sz="2600" dirty="0" smtClean="0">
                <a:solidFill>
                  <a:schemeClr val="tx1"/>
                </a:solidFill>
              </a:rPr>
              <a:t>изпечатваме </a:t>
            </a:r>
            <a:r>
              <a:rPr lang="en-US" sz="2600" dirty="0" smtClean="0">
                <a:solidFill>
                  <a:schemeClr val="tx1"/>
                </a:solidFill>
              </a:rPr>
              <a:t>result</a:t>
            </a:r>
            <a:endParaRPr lang="bg-BG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Ден от седмицата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dirty="0"/>
              <a:t>days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dirty="0"/>
              <a:t> "Monday", "Tuesday", "Wednesday", "Thursday", "Friday", "Saturday", "Sunday"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int</a:t>
            </a:r>
            <a:r>
              <a:rPr lang="en-US" dirty="0"/>
              <a:t> day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dirty="0"/>
              <a:t>);</a:t>
            </a:r>
          </a:p>
          <a:p>
            <a:pPr>
              <a:lnSpc>
                <a:spcPct val="110000"/>
              </a:lnSpc>
            </a:pPr>
            <a:r>
              <a:rPr lang="en-US" dirty="0"/>
              <a:t>else</a:t>
            </a:r>
          </a:p>
          <a:p>
            <a:pPr>
              <a:lnSpc>
                <a:spcPct val="110000"/>
              </a:lnSpc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("Invalid day!");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776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/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081" y="2557610"/>
            <a:ext cx="121327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var names = new List&lt;string&gt;() {"Nakov", "Angel",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names.Sort();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Console.WriteLine(string.Join(", ", names)); </a:t>
            </a:r>
            <a:endParaRPr lang="en-US" sz="25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1"/>
                </a:solidFill>
              </a:rPr>
              <a:t>// </a:t>
            </a:r>
            <a:r>
              <a:rPr lang="en-US" sz="2500" i="1" dirty="0" smtClean="0">
                <a:solidFill>
                  <a:schemeClr val="tx1"/>
                </a:solidFill>
              </a:rPr>
              <a:t>Angel, </a:t>
            </a:r>
            <a:r>
              <a:rPr lang="en-US" sz="2500" i="1" dirty="0" err="1" smtClean="0">
                <a:solidFill>
                  <a:schemeClr val="tx1"/>
                </a:solidFill>
              </a:rPr>
              <a:t>Atanas</a:t>
            </a:r>
            <a:r>
              <a:rPr lang="en-US" sz="2500" i="1" dirty="0" smtClean="0">
                <a:solidFill>
                  <a:schemeClr val="tx1"/>
                </a:solidFill>
              </a:rPr>
              <a:t>, Boris, Ivan, </a:t>
            </a:r>
            <a:r>
              <a:rPr lang="en-US" sz="2500" i="1" dirty="0" err="1" smtClean="0">
                <a:solidFill>
                  <a:schemeClr val="tx1"/>
                </a:solidFill>
              </a:rPr>
              <a:t>Nakov</a:t>
            </a:r>
            <a:endParaRPr lang="en-US" sz="2500" i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 smtClean="0">
                <a:solidFill>
                  <a:schemeClr val="tx1"/>
                </a:solidFill>
              </a:rPr>
              <a:t>names.Sort</a:t>
            </a:r>
            <a:r>
              <a:rPr lang="en-US" sz="2500" dirty="0" smtClean="0">
                <a:solidFill>
                  <a:schemeClr val="tx1"/>
                </a:solidFill>
              </a:rPr>
              <a:t>();</a:t>
            </a:r>
            <a:r>
              <a:rPr lang="bg-BG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//</a:t>
            </a:r>
            <a:r>
              <a:rPr lang="bg-BG" sz="2500" i="1" dirty="0" smtClean="0">
                <a:solidFill>
                  <a:schemeClr val="tx1"/>
                </a:solidFill>
              </a:rPr>
              <a:t>Сортираме списъка в нарастващ ред</a:t>
            </a:r>
            <a:endParaRPr lang="bg-BG" sz="25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 smtClean="0">
                <a:solidFill>
                  <a:schemeClr val="tx1"/>
                </a:solidFill>
              </a:rPr>
              <a:t>names.Reverse</a:t>
            </a:r>
            <a:r>
              <a:rPr lang="en-US" sz="2500" dirty="0" smtClean="0">
                <a:solidFill>
                  <a:schemeClr val="tx1"/>
                </a:solidFill>
              </a:rPr>
              <a:t>();//</a:t>
            </a:r>
            <a:r>
              <a:rPr lang="bg-BG" sz="2500" i="1" dirty="0" smtClean="0">
                <a:solidFill>
                  <a:schemeClr val="tx1"/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500" dirty="0" smtClean="0">
                <a:solidFill>
                  <a:schemeClr val="tx1"/>
                </a:solidFill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</a:rPr>
              <a:t>string.Join</a:t>
            </a:r>
            <a:r>
              <a:rPr lang="en-US" sz="2500" dirty="0">
                <a:solidFill>
                  <a:schemeClr val="tx1"/>
                </a:solidFill>
              </a:rPr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// </a:t>
            </a:r>
            <a:r>
              <a:rPr lang="en-US" sz="2500" i="1" dirty="0">
                <a:solidFill>
                  <a:schemeClr val="tx1"/>
                </a:solidFill>
              </a:rPr>
              <a:t>Nakov, Ivan, Boris, Atanas, Angel</a:t>
            </a:r>
          </a:p>
        </p:txBody>
      </p:sp>
    </p:spTree>
    <p:extLst>
      <p:ext uri="{BB962C8B-B14F-4D97-AF65-F5344CB8AC3E}">
        <p14:creationId xmlns:p14="http://schemas.microsoft.com/office/powerpoint/2010/main" val="12119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2896265"/>
            <a:ext cx="172691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1839" y="2896265"/>
            <a:ext cx="350945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192330"/>
            <a:ext cx="172691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51839" y="4192330"/>
            <a:ext cx="350945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23082" y="4192330"/>
            <a:ext cx="156054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2895600"/>
            <a:ext cx="156054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289560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68680" y="2168884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List&lt;double&gt; nums = </a:t>
            </a:r>
          </a:p>
          <a:p>
            <a:r>
              <a:rPr lang="en-US" sz="3000" dirty="0">
                <a:solidFill>
                  <a:schemeClr val="tx1"/>
                </a:solidFill>
              </a:rPr>
              <a:t>  Console.ReadLine().Split(' ')</a:t>
            </a:r>
          </a:p>
          <a:p>
            <a:r>
              <a:rPr lang="en-US" sz="3000" dirty="0">
                <a:solidFill>
                  <a:schemeClr val="tx1"/>
                </a:solidFill>
              </a:rPr>
              <a:t>  .Select(double.Parse).ToList();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nums.Sort();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Console.WriteLine(string.Join(" &lt;= ", nums));</a:t>
            </a:r>
            <a:endParaRPr lang="en-US" sz="3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62568" y="2796990"/>
            <a:ext cx="3162397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3 16 4 5 6 8 9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497685" y="290205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1084" y="2796990"/>
            <a:ext cx="1600201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6671" y="3668617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var squares = new List&lt;int&gt;();</a:t>
            </a:r>
          </a:p>
          <a:p>
            <a:r>
              <a:rPr lang="en-US" sz="3000" dirty="0">
                <a:solidFill>
                  <a:schemeClr val="tx1"/>
                </a:solidFill>
              </a:rPr>
              <a:t>foreach (var num in nums)</a:t>
            </a:r>
          </a:p>
          <a:p>
            <a:r>
              <a:rPr lang="en-US" sz="3000" dirty="0">
                <a:solidFill>
                  <a:schemeClr val="tx1"/>
                </a:solidFill>
              </a:rPr>
              <a:t>  if (√num == (int)√num) squares.Add(num);</a:t>
            </a:r>
          </a:p>
          <a:p>
            <a:r>
              <a:rPr lang="en-US" sz="3000" dirty="0">
                <a:solidFill>
                  <a:schemeClr val="tx1"/>
                </a:solidFill>
              </a:rPr>
              <a:t>// TODO: </a:t>
            </a:r>
            <a:r>
              <a:rPr lang="en-US" sz="3000" i="1" dirty="0" smtClean="0">
                <a:solidFill>
                  <a:schemeClr val="tx1"/>
                </a:solidFill>
              </a:rPr>
              <a:t>sort </a:t>
            </a:r>
            <a:r>
              <a:rPr lang="en-US" sz="3000" dirty="0" smtClean="0">
                <a:solidFill>
                  <a:schemeClr val="tx1"/>
                </a:solidFill>
              </a:rPr>
              <a:t>squares</a:t>
            </a:r>
            <a:r>
              <a:rPr lang="en-US" sz="3000" i="1" dirty="0" smtClean="0">
                <a:solidFill>
                  <a:schemeClr val="tx1"/>
                </a:solidFill>
              </a:rPr>
              <a:t> </a:t>
            </a:r>
            <a:r>
              <a:rPr lang="en-US" sz="3000" i="1" dirty="0">
                <a:solidFill>
                  <a:schemeClr val="tx1"/>
                </a:solidFill>
              </a:rPr>
              <a:t>descending and print them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577480" y="3384843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594915"/>
            <a:ext cx="338985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3794680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639805" y="3336535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37890" y="2594915"/>
            <a:ext cx="2823988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53222" y="3794680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497483" y="3332082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12827" y="2594915"/>
            <a:ext cx="258916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27530" y="3794680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955006" y="3332082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7807" y="1737360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var nums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var counts = new int[nums.Max() + 1];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counts[num]++;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if (counts[i] &gt; 0)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    Console.WriteLine($"{i} -&gt; {counts[i]}");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8454721" y="2812525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53732" y="1576813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nums.Sort();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while (pos &lt; nums.Count)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int num = nums[pos], count = 1;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  nums[pos + count] == num)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4006532" y="2140634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081231" y="2293034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36044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r>
              <a:rPr lang="bg-BG" dirty="0"/>
              <a:t> (по Стойност)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Типът по Стойност </a:t>
            </a:r>
            <a:r>
              <a:rPr lang="bg-BG" dirty="0"/>
              <a:t>променливите</a:t>
            </a:r>
            <a:r>
              <a:rPr lang="en-US" dirty="0"/>
              <a:t> </a:t>
            </a:r>
            <a:r>
              <a:rPr lang="bg-BG" dirty="0"/>
              <a:t>дърржат в себе си тяхната стойност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2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bg-BG" dirty="0"/>
              <a:t>Всяка променлива пази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копие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pic>
        <p:nvPicPr>
          <p:cNvPr id="4" name="Picture 2" descr="clip_image003[12]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483" y="2585334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bg1"/>
          </a:solidFill>
          <a:extLst/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471000" y="4019769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char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bool result = true;</a:t>
            </a:r>
          </a:p>
        </p:txBody>
      </p:sp>
    </p:spTree>
    <p:extLst>
      <p:ext uri="{BB962C8B-B14F-4D97-AF65-F5344CB8AC3E}">
        <p14:creationId xmlns:p14="http://schemas.microsoft.com/office/powerpoint/2010/main" val="19309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r>
              <a:rPr lang="bg-BG" dirty="0"/>
              <a:t> (по Адрес)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bg-BG" dirty="0"/>
              <a:t>променливите съдържат</a:t>
            </a:r>
            <a:r>
              <a:rPr lang="en-US" dirty="0"/>
              <a:t> (</a:t>
            </a:r>
            <a:r>
              <a:rPr lang="bg-BG" dirty="0"/>
              <a:t>указател</a:t>
            </a:r>
            <a:r>
              <a:rPr lang="en-US" dirty="0"/>
              <a:t> /</a:t>
            </a:r>
            <a:r>
              <a:rPr lang="bg-BG" dirty="0"/>
              <a:t> адрес от паметта</a:t>
            </a:r>
            <a:r>
              <a:rPr lang="en-US" dirty="0"/>
              <a:t>)</a:t>
            </a:r>
            <a:r>
              <a:rPr lang="bg-BG" dirty="0"/>
              <a:t>, на който се пазят стойностите на данните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</a:t>
            </a:r>
            <a:r>
              <a:rPr lang="bg-BG" dirty="0"/>
              <a:t>инстанции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bg-BG" dirty="0"/>
              <a:t>Две променливи от референтен тип могат да указват (сочат)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 обект</a:t>
            </a:r>
            <a:endParaRPr lang="en-US" dirty="0"/>
          </a:p>
          <a:p>
            <a:pPr lvl="1"/>
            <a:r>
              <a:rPr lang="bg-BG" dirty="0"/>
              <a:t>Операциите за достъп/промяна чрез двата обекта въздействат върху едни и същи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231679" y="4611858"/>
            <a:ext cx="50292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arr</a:t>
            </a:r>
            <a:r>
              <a:rPr lang="en-US" sz="2800" dirty="0">
                <a:solidFill>
                  <a:schemeClr val="tx1"/>
                </a:solidFill>
              </a:rPr>
              <a:t> = new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[]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1, 2, 3, 4, 5, 6 };</a:t>
            </a:r>
          </a:p>
        </p:txBody>
      </p:sp>
      <p:pic>
        <p:nvPicPr>
          <p:cNvPr id="5" name="Picture 6" descr="clip_image008[6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79" y="4257724"/>
            <a:ext cx="4348163" cy="1372553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8539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98509"/>
            <a:ext cx="10058400" cy="1450757"/>
          </a:xfrm>
        </p:spPr>
        <p:txBody>
          <a:bodyPr/>
          <a:lstStyle/>
          <a:p>
            <a:r>
              <a:rPr lang="en-US" dirty="0"/>
              <a:t>Value Types vs. Reference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232999" y="1045285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bg1"/>
          </a:solidFill>
          <a:extLst/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506266" y="1381501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char </a:t>
            </a:r>
            <a:r>
              <a:rPr lang="en-US" sz="3200" dirty="0" err="1">
                <a:solidFill>
                  <a:schemeClr val="tx1"/>
                </a:solidFill>
              </a:rPr>
              <a:t>ch</a:t>
            </a:r>
            <a:r>
              <a:rPr lang="en-US" sz="3200" dirty="0">
                <a:solidFill>
                  <a:schemeClr val="tx1"/>
                </a:solidFill>
              </a:rPr>
              <a:t> = 'A';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bool result = true;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object </a:t>
            </a:r>
            <a:r>
              <a:rPr lang="en-US" sz="3200" dirty="0" err="1">
                <a:solidFill>
                  <a:schemeClr val="tx1"/>
                </a:solidFill>
              </a:rPr>
              <a:t>obj</a:t>
            </a:r>
            <a:r>
              <a:rPr lang="en-US" sz="3200" dirty="0">
                <a:solidFill>
                  <a:schemeClr val="tx1"/>
                </a:solidFill>
              </a:rPr>
              <a:t> = 42;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string </a:t>
            </a:r>
            <a:r>
              <a:rPr lang="en-US" sz="3200" dirty="0" err="1">
                <a:solidFill>
                  <a:schemeClr val="tx1"/>
                </a:solidFill>
              </a:rPr>
              <a:t>str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  "Hello";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byte[] bytes =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1"/>
                </a:solidFill>
              </a:rPr>
              <a:t>  { 1, 2, 3 };</a:t>
            </a:r>
          </a:p>
        </p:txBody>
      </p:sp>
    </p:spTree>
    <p:extLst>
      <p:ext uri="{BB962C8B-B14F-4D97-AF65-F5344CB8AC3E}">
        <p14:creationId xmlns:p14="http://schemas.microsoft.com/office/powerpoint/2010/main" val="22636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6684</TotalTime>
  <Words>4083</Words>
  <Application>Microsoft Office PowerPoint</Application>
  <PresentationFormat>Widescreen</PresentationFormat>
  <Paragraphs>853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Wingdings</vt:lpstr>
      <vt:lpstr>Retrospect</vt:lpstr>
      <vt:lpstr>Image</vt:lpstr>
      <vt:lpstr>Масиви и списъци</vt:lpstr>
      <vt:lpstr>Какво представляват масивите?</vt:lpstr>
      <vt:lpstr>Работа с масиви</vt:lpstr>
      <vt:lpstr>Дни от седмицата - Пример</vt:lpstr>
      <vt:lpstr>Задача: Ден от седмицата</vt:lpstr>
      <vt:lpstr>Решение: Ден от седмицата</vt:lpstr>
      <vt:lpstr>Value Types (по Стойност)</vt:lpstr>
      <vt:lpstr>Reference Types (по Адрес)</vt:lpstr>
      <vt:lpstr>Value Types vs. Reference Types</vt:lpstr>
      <vt:lpstr>Разлика между променливи, предавани  по Стойност (Value) и по Адрес (Reference)</vt:lpstr>
      <vt:lpstr>Пример: Предаване по Стойност (Value Types)</vt:lpstr>
      <vt:lpstr>Пример: Предаване по Адрес (Reference Types) </vt:lpstr>
      <vt:lpstr>Въвеждане на масиви от конзолата</vt:lpstr>
      <vt:lpstr>Въвеждане стойностите на масива на един ред</vt:lpstr>
      <vt:lpstr>На кратко: Въвеждане на масив от един ред:</vt:lpstr>
      <vt:lpstr>Извеждане на масив на конзолата:</vt:lpstr>
      <vt:lpstr>Задача: Обръщане реда на масив от цели числа</vt:lpstr>
      <vt:lpstr>Решение:Обръщане реда на масив от цели числа</vt:lpstr>
      <vt:lpstr>Задача: Закръгляне на числа</vt:lpstr>
      <vt:lpstr>Решение: Закръгляне на числа</vt:lpstr>
      <vt:lpstr>Извеждане на масив с foreach / String.Join(…)</vt:lpstr>
      <vt:lpstr>Задача: Обръщане на масив от низове</vt:lpstr>
      <vt:lpstr>Решение: Обръщане на масив от низове</vt:lpstr>
      <vt:lpstr>Готови методи за обработка на масиви. Методът Reverse</vt:lpstr>
      <vt:lpstr>Методът Sort</vt:lpstr>
      <vt:lpstr>Методът Clear</vt:lpstr>
      <vt:lpstr>Методът CopyTo</vt:lpstr>
      <vt:lpstr>Методът Copy</vt:lpstr>
      <vt:lpstr>Сортирани множества</vt:lpstr>
      <vt:lpstr>Някои известни методи на сортиране</vt:lpstr>
      <vt:lpstr>Метод на мехурчето</vt:lpstr>
      <vt:lpstr>Метод на мехурчето</vt:lpstr>
      <vt:lpstr>Метод на прекия избор (пряка селекция)</vt:lpstr>
      <vt:lpstr>Метод на прекия избор (пряка селекция)</vt:lpstr>
      <vt:lpstr>Сортиране чрез вмъкване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Insert() – Добавя елемент на позиция 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Задача: Списък от четни числа</vt:lpstr>
      <vt:lpstr>Решение: Списък от четни числа</vt:lpstr>
      <vt:lpstr>Задача: Списък от крайности</vt:lpstr>
      <vt:lpstr>Решение: Списък от крайности</vt:lpstr>
      <vt:lpstr>Задача: Максимална поредица еднакви числа</vt:lpstr>
      <vt:lpstr>Решение: Максимална поредица еднакви числа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Проверки (условни конструкции)</dc:title>
  <dc:creator>Windows User</dc:creator>
  <cp:lastModifiedBy>Windows User</cp:lastModifiedBy>
  <cp:revision>69</cp:revision>
  <dcterms:created xsi:type="dcterms:W3CDTF">2017-11-24T16:38:28Z</dcterms:created>
  <dcterms:modified xsi:type="dcterms:W3CDTF">2018-01-28T04:51:01Z</dcterms:modified>
</cp:coreProperties>
</file>