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DC77D5-1B79-4FA4-A105-B45A4A4A464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Untitled Section" id="{493FAA2C-E2D8-4C3C-A3FA-865B12D94DE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1F08-B5D1-4FE4-9FAD-848CD6A972E5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15E11-320C-4844-AC16-CAB7DD2F30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54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15E11-320C-4844-AC16-CAB7DD2F30CA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828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63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93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1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3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7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40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991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21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08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9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/>
              <a:t>Полета и свойства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bg-BG" dirty="0"/>
              <a:t>Съхраняване на </a:t>
            </a:r>
            <a:br>
              <a:rPr lang="bg-BG" dirty="0"/>
            </a:br>
            <a:r>
              <a:rPr lang="bg-BG" dirty="0"/>
              <a:t>данните на класа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1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Getter</a:t>
            </a:r>
            <a:r>
              <a:rPr lang="bg-BG" dirty="0"/>
              <a:t>-и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Setter</a:t>
            </a:r>
            <a:r>
              <a:rPr lang="bg-BG" dirty="0"/>
              <a:t>-и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клас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744498" y="2582358"/>
            <a:ext cx="5115794" cy="3286736"/>
            <a:chOff x="-306388" y="2077297"/>
            <a:chExt cx="3137848" cy="328673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-balance:double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+setI:void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+Deposit(double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+Withdraw(double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itchFamily="49" charset="0"/>
              </a:endParaRPr>
            </a:p>
          </p:txBody>
        </p:sp>
      </p:grpSp>
      <p:sp>
        <p:nvSpPr>
          <p:cNvPr id="8" name="Right Arrow 7"/>
          <p:cNvSpPr/>
          <p:nvPr/>
        </p:nvSpPr>
        <p:spPr>
          <a:xfrm>
            <a:off x="6110017" y="4057089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907292" y="6109010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chemeClr val="bg1"/>
                </a:solidFill>
                <a:latin typeface="+mj-lt"/>
              </a:rPr>
              <a:t>+ == public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73892" y="2404635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chemeClr val="bg1"/>
                </a:solidFill>
                <a:latin typeface="+mj-lt"/>
              </a:rPr>
              <a:t>- == private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590742" y="3342714"/>
            <a:ext cx="2040949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+mj-lt"/>
              </a:rPr>
              <a:t>Връщан тип</a:t>
            </a:r>
            <a:endParaRPr lang="en-US" sz="2800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05" y="2982441"/>
            <a:ext cx="4468275" cy="2500428"/>
          </a:xfrm>
          <a:prstGeom prst="rect">
            <a:avLst/>
          </a:prstGeom>
        </p:spPr>
      </p:pic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603492" y="5730242"/>
            <a:ext cx="2552188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bg1"/>
                </a:solidFill>
                <a:latin typeface="+mj-lt"/>
              </a:rPr>
              <a:t>Предефинирайте</a:t>
            </a:r>
            <a:r>
              <a:rPr lang="en-GB" noProof="1">
                <a:solidFill>
                  <a:schemeClr val="bg1"/>
                </a:solidFill>
                <a:latin typeface="+mj-lt"/>
              </a:rPr>
              <a:t> </a:t>
            </a:r>
            <a:br>
              <a:rPr lang="en-GB" noProof="1">
                <a:solidFill>
                  <a:schemeClr val="bg1"/>
                </a:solidFill>
                <a:latin typeface="+mj-lt"/>
              </a:rPr>
            </a:br>
            <a:r>
              <a:rPr lang="en-GB" noProof="1">
                <a:solidFill>
                  <a:schemeClr val="bg1"/>
                </a:solidFill>
                <a:latin typeface="+mj-lt"/>
              </a:rPr>
              <a:t>toString()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629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Getter</a:t>
            </a:r>
            <a:r>
              <a:rPr lang="bg-BG" dirty="0"/>
              <a:t>-и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Setter</a:t>
            </a:r>
            <a:r>
              <a:rPr lang="bg-BG" dirty="0"/>
              <a:t>-и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831484" cy="4887575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private double balance;</a:t>
            </a:r>
          </a:p>
          <a:p>
            <a:r>
              <a:rPr lang="en-GB" sz="2100" dirty="0">
                <a:solidFill>
                  <a:schemeClr val="tx2">
                    <a:lumMod val="75000"/>
                  </a:schemeClr>
                </a:solidFill>
              </a:rPr>
              <a:t>public void Deposit</a:t>
            </a:r>
            <a:r>
              <a:rPr lang="en-GB" sz="2100" dirty="0"/>
              <a:t>(double amount)</a:t>
            </a:r>
          </a:p>
          <a:p>
            <a:r>
              <a:rPr lang="en-GB" sz="2100" dirty="0"/>
              <a:t>{</a:t>
            </a:r>
          </a:p>
          <a:p>
            <a:r>
              <a:rPr lang="en-GB" sz="2100" dirty="0"/>
              <a:t>  </a:t>
            </a:r>
            <a:r>
              <a:rPr lang="en-GB" sz="2100" dirty="0" err="1">
                <a:solidFill>
                  <a:schemeClr val="tx2">
                    <a:lumMod val="75000"/>
                  </a:schemeClr>
                </a:solidFill>
              </a:rPr>
              <a:t>this.balance</a:t>
            </a:r>
            <a:r>
              <a:rPr lang="en-GB" sz="2100" dirty="0">
                <a:solidFill>
                  <a:schemeClr val="tx2">
                    <a:lumMod val="75000"/>
                  </a:schemeClr>
                </a:solidFill>
              </a:rPr>
              <a:t> += amount;</a:t>
            </a:r>
          </a:p>
          <a:p>
            <a:r>
              <a:rPr lang="en-GB" sz="2100" dirty="0"/>
              <a:t>}</a:t>
            </a:r>
          </a:p>
          <a:p>
            <a:r>
              <a:rPr lang="en-GB" sz="2100" dirty="0">
                <a:solidFill>
                  <a:schemeClr val="tx2">
                    <a:lumMod val="75000"/>
                  </a:schemeClr>
                </a:solidFill>
              </a:rPr>
              <a:t>public void Withdraw</a:t>
            </a:r>
            <a:r>
              <a:rPr lang="en-GB" sz="2100" dirty="0"/>
              <a:t>(double amount)</a:t>
            </a:r>
          </a:p>
          <a:p>
            <a:r>
              <a:rPr lang="en-GB" sz="2100" dirty="0"/>
              <a:t>{</a:t>
            </a:r>
          </a:p>
          <a:p>
            <a:r>
              <a:rPr lang="en-GB" sz="2100" dirty="0"/>
              <a:t>  </a:t>
            </a:r>
            <a:r>
              <a:rPr lang="en-GB" sz="2100" dirty="0" err="1">
                <a:solidFill>
                  <a:schemeClr val="tx2">
                    <a:lumMod val="75000"/>
                  </a:schemeClr>
                </a:solidFill>
              </a:rPr>
              <a:t>this.balance</a:t>
            </a:r>
            <a:r>
              <a:rPr lang="en-GB" sz="2100" dirty="0">
                <a:solidFill>
                  <a:schemeClr val="tx2">
                    <a:lumMod val="75000"/>
                  </a:schemeClr>
                </a:solidFill>
              </a:rPr>
              <a:t> -= amount; </a:t>
            </a:r>
          </a:p>
          <a:p>
            <a:r>
              <a:rPr lang="en-GB" sz="2100" dirty="0"/>
              <a:t>}</a:t>
            </a:r>
          </a:p>
          <a:p>
            <a:r>
              <a:rPr lang="en-GB" sz="2100" dirty="0">
                <a:solidFill>
                  <a:schemeClr val="tx2">
                    <a:lumMod val="75000"/>
                  </a:schemeClr>
                </a:solidFill>
              </a:rPr>
              <a:t>public override string </a:t>
            </a:r>
            <a:r>
              <a:rPr lang="en-GB" sz="2100" dirty="0" err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GB" sz="2100" dirty="0"/>
              <a:t>()</a:t>
            </a:r>
          </a:p>
          <a:p>
            <a:r>
              <a:rPr lang="en-GB" sz="2100" dirty="0"/>
              <a:t>{ </a:t>
            </a:r>
          </a:p>
          <a:p>
            <a:r>
              <a:rPr lang="en-GB" sz="2100" dirty="0"/>
              <a:t>  return $"Account </a:t>
            </a:r>
            <a:r>
              <a:rPr lang="en-GB" sz="2100" dirty="0">
                <a:solidFill>
                  <a:schemeClr val="tx2">
                    <a:lumMod val="75000"/>
                  </a:schemeClr>
                </a:solidFill>
              </a:rPr>
              <a:t>{this.id}</a:t>
            </a:r>
            <a:r>
              <a:rPr lang="en-GB" sz="2100" dirty="0"/>
              <a:t>, balance </a:t>
            </a:r>
            <a:r>
              <a:rPr lang="en-GB" sz="21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GB" sz="2100" dirty="0" err="1">
                <a:solidFill>
                  <a:schemeClr val="tx2">
                    <a:lumMod val="75000"/>
                  </a:schemeClr>
                </a:solidFill>
              </a:rPr>
              <a:t>this.balance</a:t>
            </a:r>
            <a:r>
              <a:rPr lang="en-GB" sz="21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GB" sz="2100" dirty="0"/>
              <a:t>";</a:t>
            </a:r>
          </a:p>
          <a:p>
            <a:r>
              <a:rPr lang="en-GB" sz="2100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426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GB" dirty="0"/>
              <a:t> </a:t>
            </a:r>
            <a:r>
              <a:rPr lang="bg-BG" dirty="0"/>
              <a:t>за напреднали</a:t>
            </a:r>
            <a:r>
              <a:rPr lang="en-US" dirty="0"/>
              <a:t>: </a:t>
            </a:r>
            <a:r>
              <a:rPr lang="bg-BG" dirty="0"/>
              <a:t>Тестов клиент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тестов клиент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тестване на класа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BankAccount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Поддържани команди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  <a:p>
            <a:endParaRPr lang="bg-BG" dirty="0"/>
          </a:p>
        </p:txBody>
      </p:sp>
      <p:sp>
        <p:nvSpPr>
          <p:cNvPr id="4" name="Right Arrow 7"/>
          <p:cNvSpPr/>
          <p:nvPr/>
        </p:nvSpPr>
        <p:spPr>
          <a:xfrm rot="5400000">
            <a:off x="8810738" y="4878570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5170" y="2189018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End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55170" y="5313218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Account </a:t>
            </a:r>
            <a:r>
              <a:rPr lang="en-GB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ID1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, balance 10.00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38158" y="5475475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.2f</a:t>
            </a:r>
            <a:endParaRPr lang="en-US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38169" y="3103916"/>
            <a:ext cx="2247789" cy="800569"/>
          </a:xfrm>
          <a:prstGeom prst="wedgeRoundRectCallout">
            <a:avLst>
              <a:gd name="adj1" fmla="val -82062"/>
              <a:gd name="adj2" fmla="val -130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bg1"/>
                </a:solidFill>
                <a:latin typeface="+mj-lt"/>
              </a:rPr>
              <a:t>Недостатъчен баланс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214158" y="2426237"/>
            <a:ext cx="3124200" cy="367468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bg1"/>
                </a:solidFill>
                <a:latin typeface="+mj-lt"/>
              </a:rPr>
              <a:t>Съществуваща сметка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388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Тестов клиент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Text Placeholder 5"/>
          <p:cNvSpPr txBox="1"/>
          <p:nvPr/>
        </p:nvSpPr>
        <p:spPr>
          <a:xfrm>
            <a:off x="931026" y="1845734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var accounts = new Dictionary&lt;int, BankAccount&gt;();</a:t>
            </a:r>
          </a:p>
          <a:p>
            <a:r>
              <a:rPr lang="en-GB" sz="2000" dirty="0">
                <a:solidFill>
                  <a:schemeClr val="tx1"/>
                </a:solidFill>
              </a:rPr>
              <a:t>string command;</a:t>
            </a:r>
          </a:p>
          <a:p>
            <a:r>
              <a:rPr lang="en-GB" sz="2000" dirty="0">
                <a:solidFill>
                  <a:schemeClr val="tx1"/>
                </a:solidFill>
              </a:rPr>
              <a:t>while ((command = Console.ReadLine()) != "End")</a:t>
            </a:r>
          </a:p>
          <a:p>
            <a:r>
              <a:rPr lang="en-GB" sz="2000" dirty="0">
                <a:solidFill>
                  <a:schemeClr val="tx1"/>
                </a:solidFill>
              </a:rPr>
              <a:t>{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var cmdArgs = command.Split();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var cmdType = cmdArgs[0];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switch (cmdType)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{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case "Create": Create(cmdArgs, accounts); break;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case "Deposit": Deposit(cmdArgs, accounts); break;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case "Withdraw": Withdraw(cmdArgs, accounts); break;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case "Print": Print(cmdArgs, accounts); break;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}</a:t>
            </a:r>
          </a:p>
          <a:p>
            <a:r>
              <a:rPr lang="en-GB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72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Тестов клиент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" name="Text Placeholder 5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1"/>
                </a:solidFill>
              </a:rPr>
              <a:t>// </a:t>
            </a:r>
            <a:r>
              <a:rPr lang="bg-BG" sz="2800" i="1" dirty="0">
                <a:solidFill>
                  <a:schemeClr val="tx1"/>
                </a:solidFill>
              </a:rPr>
              <a:t>създаване на сметката</a:t>
            </a:r>
            <a:endParaRPr lang="en-GB" sz="2800" i="1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var id = int.Parse(cmdArgs[1]);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if (accounts.ContainsKey(id))   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Console.WriteLine("Account already exists");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else</a:t>
            </a:r>
          </a:p>
          <a:p>
            <a:r>
              <a:rPr lang="en-GB" sz="2800" dirty="0">
                <a:solidFill>
                  <a:schemeClr val="tx1"/>
                </a:solidFill>
              </a:rPr>
              <a:t>{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var acc = new BankAccount();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acc.ID = id;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accounts.Add(id, acc);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}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разписване на останалите команди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3655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 се дефинира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поведение</a:t>
            </a:r>
          </a:p>
          <a:p>
            <a:r>
              <a:rPr lang="bg-BG" dirty="0"/>
              <a:t>Полетата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съхраняват 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946257" y="31483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string type;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591194" y="3589449"/>
            <a:ext cx="1600200" cy="525351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Полета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29514" y="54643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Метод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8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Полетата на класа имат тип и име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5"/>
          <p:cNvSpPr txBox="1"/>
          <p:nvPr/>
        </p:nvSpPr>
        <p:spPr>
          <a:xfrm>
            <a:off x="734634" y="2245791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494212" y="5172424"/>
            <a:ext cx="3200400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+mj-lt"/>
              </a:rPr>
              <a:t>Полетата могат да са от </a:t>
            </a:r>
            <a:r>
              <a:rPr lang="bg-BG" sz="2800" noProof="1">
                <a:solidFill>
                  <a:schemeClr val="bg1"/>
                </a:solidFill>
                <a:latin typeface="+mj-lt"/>
              </a:rPr>
              <a:t>всякакъв тип</a:t>
            </a:r>
            <a:endParaRPr lang="en-US" sz="2800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88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Класовете и елементите на класа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имат модификатори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Модификаторите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определят видимостта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ext Placeholder 5"/>
          <p:cNvSpPr txBox="1"/>
          <p:nvPr/>
        </p:nvSpPr>
        <p:spPr>
          <a:xfrm>
            <a:off x="706925" y="3369849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1"/>
                </a:solidFill>
              </a:rPr>
              <a:t>public class Dice {</a:t>
            </a:r>
          </a:p>
          <a:p>
            <a:r>
              <a:rPr lang="en-US" sz="4000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sz="4000" dirty="0">
                <a:solidFill>
                  <a:schemeClr val="tx1"/>
                </a:solidFill>
              </a:rPr>
              <a:t>  public void Roll(int amount);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211383" y="2877112"/>
            <a:ext cx="3931519" cy="584840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Модификатор на клас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866303" y="5435031"/>
            <a:ext cx="434340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Модификатор на елемент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209703" y="3719227"/>
            <a:ext cx="3505200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Полетата трябва винаги да са </a:t>
            </a:r>
            <a:r>
              <a:rPr lang="en-US" sz="2800" dirty="0">
                <a:solidFill>
                  <a:srgbClr val="FFFFFF"/>
                </a:solidFill>
              </a:rPr>
              <a:t>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8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 се за създаване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 за четене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 за промяна </a:t>
            </a:r>
            <a:r>
              <a:rPr lang="bg-BG" dirty="0"/>
              <a:t>(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)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5"/>
          <p:cNvSpPr txBox="1"/>
          <p:nvPr/>
        </p:nvSpPr>
        <p:spPr>
          <a:xfrm>
            <a:off x="734634" y="2293252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private int sides;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int Sides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return this.sides;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this.sides = value;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786122" y="2152473"/>
            <a:ext cx="2756089" cy="646145"/>
          </a:xfrm>
          <a:prstGeom prst="wedgeRoundRectCallout">
            <a:avLst>
              <a:gd name="adj1" fmla="val -78126"/>
              <a:gd name="adj2" fmla="val 642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+mj-lt"/>
              </a:rPr>
              <a:t>Полето е скрито</a:t>
            </a:r>
            <a:endParaRPr lang="en-US" sz="28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27812" y="3143174"/>
            <a:ext cx="3581400" cy="990600"/>
          </a:xfrm>
          <a:prstGeom prst="wedgeRoundRectCallout">
            <a:avLst>
              <a:gd name="adj1" fmla="val -139806"/>
              <a:gd name="adj2" fmla="val 806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noProof="1">
                <a:solidFill>
                  <a:schemeClr val="bg1"/>
                </a:solidFill>
                <a:latin typeface="+mj-lt"/>
              </a:rPr>
              <a:t>Getter</a:t>
            </a:r>
            <a:r>
              <a:rPr lang="bg-BG" sz="2800" noProof="1">
                <a:solidFill>
                  <a:schemeClr val="bg1"/>
                </a:solidFill>
                <a:latin typeface="+mj-lt"/>
              </a:rPr>
              <a:t>-а</a:t>
            </a:r>
            <a:r>
              <a:rPr lang="en-GB" sz="2800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bg1"/>
                </a:solidFill>
                <a:latin typeface="+mj-lt"/>
              </a:rPr>
              <a:t>предоставя достъп до полето</a:t>
            </a:r>
            <a:endParaRPr lang="en-US" sz="28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63488" y="5618019"/>
            <a:ext cx="3757446" cy="908240"/>
          </a:xfrm>
          <a:prstGeom prst="wedgeRoundRectCallout">
            <a:avLst>
              <a:gd name="adj1" fmla="val -110178"/>
              <a:gd name="adj2" fmla="val -74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noProof="1">
                <a:solidFill>
                  <a:schemeClr val="bg1"/>
                </a:solidFill>
                <a:latin typeface="+mj-lt"/>
              </a:rPr>
              <a:t>Setter</a:t>
            </a:r>
            <a:r>
              <a:rPr lang="bg-BG" sz="2800" noProof="1">
                <a:solidFill>
                  <a:schemeClr val="bg1"/>
                </a:solidFill>
                <a:latin typeface="+mj-lt"/>
              </a:rPr>
              <a:t>-а</a:t>
            </a:r>
            <a:r>
              <a:rPr lang="en-GB" sz="2800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bg1"/>
                </a:solidFill>
                <a:latin typeface="+mj-lt"/>
              </a:rPr>
              <a:t>позволява промяна на полето</a:t>
            </a:r>
            <a:endParaRPr lang="en-US" sz="2800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39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Описване на клас Банкова сметка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bg-BG" dirty="0" smtClean="0"/>
              <a:t>Подсигурете </a:t>
            </a:r>
            <a:r>
              <a:rPr lang="bg-BG" dirty="0"/>
              <a:t>се, че сте избрали подходящи имена</a:t>
            </a:r>
            <a:r>
              <a:rPr lang="en-US" dirty="0"/>
              <a:t>!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475664" y="2763275"/>
            <a:ext cx="4899027" cy="2120346"/>
            <a:chOff x="-307405" y="2077297"/>
            <a:chExt cx="3138865" cy="212034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+id:string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+balance:double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itchFamily="49" charset="0"/>
                </a:rPr>
                <a:t>(no actions)</a:t>
              </a:r>
              <a:endParaRPr lang="en-US" sz="2000" b="1" i="1" noProof="1">
                <a:latin typeface="Consolas" pitchFamily="49" charset="0"/>
              </a:endParaRPr>
            </a:p>
          </p:txBody>
        </p:sp>
      </p:grpSp>
      <p:sp>
        <p:nvSpPr>
          <p:cNvPr id="8" name="Right Arrow 7"/>
          <p:cNvSpPr/>
          <p:nvPr/>
        </p:nvSpPr>
        <p:spPr>
          <a:xfrm>
            <a:off x="6150739" y="3647882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093108" y="2382068"/>
            <a:ext cx="2415194" cy="479309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+mj-lt"/>
              </a:rPr>
              <a:t>Име на класа</a:t>
            </a:r>
            <a:endParaRPr lang="en-US" sz="28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925178" y="3228837"/>
            <a:ext cx="2829097" cy="471686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+mj-lt"/>
              </a:rPr>
              <a:t>Полета на класа</a:t>
            </a:r>
            <a:endParaRPr lang="en-US" sz="28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382514" y="4189034"/>
            <a:ext cx="2973388" cy="495330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+mj-lt"/>
              </a:rPr>
              <a:t>Методи на класа</a:t>
            </a:r>
            <a:endParaRPr lang="en-US" sz="2800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54AE2-1D85-4B8C-A1B3-D839E1D87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0" t="19992" r="64300" b="35552"/>
          <a:stretch/>
        </p:blipFill>
        <p:spPr>
          <a:xfrm>
            <a:off x="7269480" y="1364673"/>
            <a:ext cx="3886200" cy="41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Описване на клас Банкова сметка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803775" cy="4527357"/>
          </a:xfrm>
        </p:spPr>
        <p:txBody>
          <a:bodyPr>
            <a:normAutofit fontScale="40000" lnSpcReduction="20000"/>
          </a:bodyPr>
          <a:lstStyle/>
          <a:p>
            <a:r>
              <a:rPr lang="en-GB" sz="4500" dirty="0"/>
              <a:t>private string id;</a:t>
            </a:r>
          </a:p>
          <a:p>
            <a:r>
              <a:rPr lang="en-GB" sz="4500" dirty="0"/>
              <a:t>private decimal balance</a:t>
            </a:r>
            <a:r>
              <a:rPr lang="en-GB" sz="4500" dirty="0" smtClean="0"/>
              <a:t>;</a:t>
            </a:r>
            <a:endParaRPr lang="en-GB" sz="4500" dirty="0"/>
          </a:p>
          <a:p>
            <a:r>
              <a:rPr lang="en-GB" sz="4500" dirty="0"/>
              <a:t>public string Id</a:t>
            </a:r>
          </a:p>
          <a:p>
            <a:r>
              <a:rPr lang="en-GB" sz="4500" dirty="0"/>
              <a:t>{</a:t>
            </a:r>
          </a:p>
          <a:p>
            <a:r>
              <a:rPr lang="en-GB" sz="4500" dirty="0"/>
              <a:t>      get { return this.id; }</a:t>
            </a:r>
          </a:p>
          <a:p>
            <a:r>
              <a:rPr lang="en-GB" sz="4500" dirty="0"/>
              <a:t>      set { this.id = value; }</a:t>
            </a:r>
          </a:p>
          <a:p>
            <a:r>
              <a:rPr lang="en-GB" sz="4500" dirty="0"/>
              <a:t>}</a:t>
            </a:r>
          </a:p>
          <a:p>
            <a:r>
              <a:rPr lang="en-GB" sz="4500" dirty="0"/>
              <a:t>public decimal Balance</a:t>
            </a:r>
          </a:p>
          <a:p>
            <a:r>
              <a:rPr lang="en-GB" sz="4500" dirty="0"/>
              <a:t>{</a:t>
            </a:r>
          </a:p>
          <a:p>
            <a:r>
              <a:rPr lang="en-GB" sz="4500" dirty="0"/>
              <a:t>      get { return </a:t>
            </a:r>
            <a:r>
              <a:rPr lang="en-GB" sz="4500" dirty="0" err="1"/>
              <a:t>this.balance</a:t>
            </a:r>
            <a:r>
              <a:rPr lang="en-GB" sz="4500" dirty="0"/>
              <a:t>; }</a:t>
            </a:r>
          </a:p>
          <a:p>
            <a:r>
              <a:rPr lang="en-GB" sz="4500" dirty="0"/>
              <a:t>      set { </a:t>
            </a:r>
            <a:r>
              <a:rPr lang="en-GB" sz="4500" dirty="0" err="1"/>
              <a:t>this.balance</a:t>
            </a:r>
            <a:r>
              <a:rPr lang="en-GB" sz="4500" dirty="0"/>
              <a:t> = value; }</a:t>
            </a:r>
          </a:p>
          <a:p>
            <a:r>
              <a:rPr lang="en-GB" sz="4500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514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 се дефинира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поведение</a:t>
            </a:r>
          </a:p>
          <a:p>
            <a:r>
              <a:rPr lang="bg-BG" dirty="0"/>
              <a:t>Полетата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съхраняват 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ext Placeholder 5"/>
          <p:cNvSpPr txBox="1"/>
          <p:nvPr/>
        </p:nvSpPr>
        <p:spPr>
          <a:xfrm>
            <a:off x="890839" y="32314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535776" y="3672576"/>
            <a:ext cx="1600200" cy="525351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74096" y="5547485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0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код</a:t>
            </a:r>
            <a:r>
              <a:rPr lang="en-US" dirty="0"/>
              <a:t> (</a:t>
            </a:r>
            <a:r>
              <a:rPr lang="bg-BG" dirty="0"/>
              <a:t>алгоритъм</a:t>
            </a:r>
            <a:r>
              <a:rPr lang="en-US" dirty="0"/>
              <a:t>)</a:t>
            </a:r>
            <a:r>
              <a:rPr lang="bg-BG" dirty="0"/>
              <a:t>, който променя състоянието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5"/>
          <p:cNvSpPr txBox="1"/>
          <p:nvPr/>
        </p:nvSpPr>
        <p:spPr>
          <a:xfrm>
            <a:off x="261649" y="2228272"/>
            <a:ext cx="1150198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Random rnd = new Random();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int Roll()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 int rollResult = rnd.Next(1,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>
                <a:solidFill>
                  <a:schemeClr val="tx2"/>
                </a:solidFill>
              </a:rPr>
              <a:t>.sides + 1);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 return rollResult;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567449" y="3300461"/>
            <a:ext cx="3170649" cy="1063319"/>
          </a:xfrm>
          <a:prstGeom prst="wedgeRoundRectCallout">
            <a:avLst>
              <a:gd name="adj1" fmla="val -49831"/>
              <a:gd name="adj2" fmla="val 875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GB" sz="2800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bg1"/>
                </a:solidFill>
                <a:latin typeface="+mj-lt"/>
              </a:rPr>
              <a:t>сочи към тази инстанция</a:t>
            </a:r>
            <a:endParaRPr lang="en-US" sz="2800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092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682</Words>
  <Application>Microsoft Office PowerPoint</Application>
  <PresentationFormat>Widescreen</PresentationFormat>
  <Paragraphs>178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Retrospect</vt:lpstr>
      <vt:lpstr>Полета и свойства</vt:lpstr>
      <vt:lpstr>Елементи на класа</vt:lpstr>
      <vt:lpstr>Полета</vt:lpstr>
      <vt:lpstr>Модификатори</vt:lpstr>
      <vt:lpstr>Свойства</vt:lpstr>
      <vt:lpstr>Задача: Описване на клас Банкова сметка</vt:lpstr>
      <vt:lpstr>Решение: Описване на клас Банкова сметка</vt:lpstr>
      <vt:lpstr>Елементи на класа</vt:lpstr>
      <vt:lpstr>Методи</vt:lpstr>
      <vt:lpstr>Задача: Getter-и и Setter-и</vt:lpstr>
      <vt:lpstr>Решение: Getter-и и Setter-и</vt:lpstr>
      <vt:lpstr>Задача за напреднали: Тестов клиент</vt:lpstr>
      <vt:lpstr>Решение: Тестов клиент</vt:lpstr>
      <vt:lpstr>Решение: Тестов клиент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Проверки (условни конструкции)</dc:title>
  <dc:creator>Windows User</dc:creator>
  <cp:lastModifiedBy>Windows User</cp:lastModifiedBy>
  <cp:revision>24</cp:revision>
  <dcterms:created xsi:type="dcterms:W3CDTF">2017-11-24T16:38:28Z</dcterms:created>
  <dcterms:modified xsi:type="dcterms:W3CDTF">2018-04-09T16:18:43Z</dcterms:modified>
</cp:coreProperties>
</file>