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A8DC77D5-1B79-4FA4-A105-B45A4A4A464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Untitled Section" id="{493FAA2C-E2D8-4C3C-A3FA-865B12D94DED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87" autoAdjust="0"/>
    <p:restoredTop sz="94660"/>
  </p:normalViewPr>
  <p:slideViewPr>
    <p:cSldViewPr snapToGrid="0">
      <p:cViewPr>
        <p:scale>
          <a:sx n="66" d="100"/>
          <a:sy n="66" d="100"/>
        </p:scale>
        <p:origin x="-870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51F08-B5D1-4FE4-9FAD-848CD6A972E5}" type="datetimeFigureOut">
              <a:rPr lang="bg-BG" smtClean="0"/>
              <a:pPr/>
              <a:t>27.1.2018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15E11-320C-4844-AC16-CAB7DD2F30CA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415478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27.1.2018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610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27.1.2018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97634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27.1.2018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45930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27.1.2018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26318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27.1.2018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3293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27.1.2018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59789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27.1.2018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98405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27.1.2018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78991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27.1.2018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23219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7EFFDF-CBE5-4FDB-B08D-503A89748AE9}" type="datetimeFigureOut">
              <a:rPr lang="bg-BG" smtClean="0"/>
              <a:pPr/>
              <a:t>27.1.2018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13082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27.1.2018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06594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7EFFDF-CBE5-4FDB-B08D-503A89748AE9}" type="datetimeFigureOut">
              <a:rPr lang="bg-BG" smtClean="0"/>
              <a:pPr/>
              <a:t>27.1.2018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4934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bg-BG" dirty="0"/>
              <a:t>Типове данни и променливи</a:t>
            </a:r>
            <a:endParaRPr lang="bg-BG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7911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Векове към минути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grpSp>
        <p:nvGrpSpPr>
          <p:cNvPr id="4" name="Group 3"/>
          <p:cNvGrpSpPr/>
          <p:nvPr/>
        </p:nvGrpSpPr>
        <p:grpSpPr>
          <a:xfrm>
            <a:off x="640080" y="1737360"/>
            <a:ext cx="10972800" cy="4611620"/>
            <a:chOff x="760412" y="1266824"/>
            <a:chExt cx="10972800" cy="461162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60412" y="1266824"/>
              <a:ext cx="10591800" cy="46116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Console.Write("Centuries = ");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int centuries = int.Parse(Console.ReadLine());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int years = centuries * 100;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int days = (int) (years * 365.2422); 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int hours = 24 * days;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int minutes = 60 * hours;</a:t>
              </a:r>
            </a:p>
            <a:p>
              <a:pPr eaLnBrk="0" hangingPunct="0">
                <a:lnSpc>
                  <a:spcPct val="110000"/>
                </a:lnSpc>
                <a:spcBef>
                  <a:spcPts val="12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Console.WriteLine("{0} centuries = {1} years = {2} days = {3} hours = {4} minutes", centuries, years, days, hours, minutes);</a:t>
              </a:r>
              <a:endPara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5408612" y="3282126"/>
              <a:ext cx="3389308" cy="1066800"/>
            </a:xfrm>
            <a:prstGeom prst="wedgeRoundRectCallout">
              <a:avLst>
                <a:gd name="adj1" fmla="val -99299"/>
                <a:gd name="adj2" fmla="val -54193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(int)</a:t>
              </a:r>
              <a:r>
                <a:rPr lang="en-US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bg-BG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преобразува </a:t>
              </a:r>
              <a:r>
                <a:rPr lang="en-US" sz="28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double</a:t>
              </a:r>
              <a:r>
                <a:rPr lang="en-US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bg-BG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към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int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8990012" y="2729034"/>
              <a:ext cx="2743200" cy="1233365"/>
            </a:xfrm>
            <a:prstGeom prst="wedgeRoundRectCallout">
              <a:avLst>
                <a:gd name="adj1" fmla="val -81839"/>
                <a:gd name="adj2" fmla="val -21886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Тропическата година има</a:t>
              </a:r>
              <a:r>
                <a:rPr lang="en-US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365.2422</a:t>
              </a:r>
              <a:r>
                <a:rPr lang="en-US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bg-BG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дни</a:t>
              </a:r>
              <a:endPara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2890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Целочислени литерали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Литералите са стойност, която можем да зададем в кода</a:t>
            </a:r>
          </a:p>
          <a:p>
            <a:pPr>
              <a:lnSpc>
                <a:spcPct val="120000"/>
              </a:lnSpc>
            </a:pPr>
            <a:r>
              <a:rPr lang="bg-BG" dirty="0"/>
              <a:t>Примери за целочислени литерали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bg-BG" dirty="0"/>
              <a:t>Представките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обозначават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шестнадесетична</a:t>
            </a:r>
            <a:r>
              <a:rPr lang="en-US" dirty="0"/>
              <a:t> </a:t>
            </a:r>
            <a:r>
              <a:rPr lang="bg-BG" dirty="0"/>
              <a:t>стойност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bg-BG" dirty="0"/>
              <a:t>Например: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Наставките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обозначават типове</a:t>
            </a:r>
            <a:r>
              <a:rPr lang="en-US" dirty="0"/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bg-BG" dirty="0"/>
              <a:t>Например: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12345678U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0U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Наставките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обозначават</a:t>
            </a:r>
            <a:r>
              <a:rPr lang="en-US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bg-BG" dirty="0"/>
              <a:t>Например: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0L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87612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са типовете с плаваща запетая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Типовете с плаваща запетая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Съдържат реални числа</a:t>
            </a:r>
            <a:r>
              <a:rPr lang="en-US" dirty="0"/>
              <a:t>, </a:t>
            </a:r>
            <a:r>
              <a:rPr lang="bg-BG" dirty="0"/>
              <a:t>например: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1.25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bg-BG" dirty="0"/>
              <a:t>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диапазон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точност</a:t>
            </a:r>
            <a:r>
              <a:rPr lang="en-US" dirty="0"/>
              <a:t> </a:t>
            </a:r>
            <a:r>
              <a:rPr lang="bg-BG" dirty="0"/>
              <a:t>според използваната памет</a:t>
            </a:r>
            <a:endParaRPr lang="en-US" dirty="0"/>
          </a:p>
          <a:p>
            <a:pPr lvl="1"/>
            <a:r>
              <a:rPr lang="bg-BG" dirty="0"/>
              <a:t>Понякога се наблюдават аномалии при изчисления</a:t>
            </a:r>
            <a:endParaRPr lang="en-US" dirty="0"/>
          </a:p>
          <a:p>
            <a:pPr lvl="1"/>
            <a:r>
              <a:rPr lang="bg-BG" dirty="0"/>
              <a:t>Могат да пазят много малки и много големи стойности като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0.00000000000001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10000000000000000000000000000.0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46494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с плаваща запетая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Типовете с плаваща запетая са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</a:t>
            </a:r>
            <a:r>
              <a:rPr lang="bg-BG" dirty="0"/>
              <a:t>до</a:t>
            </a:r>
            <a:r>
              <a:rPr lang="en-US" dirty="0"/>
              <a:t>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32-</a:t>
            </a:r>
            <a:r>
              <a:rPr lang="bg-BG" dirty="0"/>
              <a:t>битов</a:t>
            </a:r>
            <a:r>
              <a:rPr lang="en-US" dirty="0"/>
              <a:t>, </a:t>
            </a:r>
            <a:r>
              <a:rPr lang="bg-BG" dirty="0"/>
              <a:t>точност 7 знака след запетаята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</a:t>
            </a:r>
            <a:r>
              <a:rPr lang="bg-BG" dirty="0"/>
              <a:t>до</a:t>
            </a:r>
            <a:r>
              <a:rPr lang="en-US" dirty="0"/>
              <a:t>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64-</a:t>
            </a:r>
            <a:r>
              <a:rPr lang="bg-BG" dirty="0"/>
              <a:t>бита</a:t>
            </a:r>
            <a:r>
              <a:rPr lang="en-US" dirty="0"/>
              <a:t>, </a:t>
            </a:r>
            <a:r>
              <a:rPr lang="bg-BG" dirty="0"/>
              <a:t>точност от</a:t>
            </a:r>
            <a:r>
              <a:rPr lang="en-US" dirty="0"/>
              <a:t> 15-16 </a:t>
            </a:r>
            <a:r>
              <a:rPr lang="bg-BG" dirty="0"/>
              <a:t>знака след запетаята</a:t>
            </a:r>
            <a:endParaRPr lang="en-US" dirty="0"/>
          </a:p>
          <a:p>
            <a:r>
              <a:rPr lang="bg-BG" dirty="0"/>
              <a:t>Стойността по подразбиране е: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</a:t>
            </a:r>
            <a:r>
              <a:rPr lang="bg-BG" dirty="0"/>
              <a:t>за тип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</a:t>
            </a:r>
            <a:r>
              <a:rPr lang="bg-BG" dirty="0"/>
              <a:t>за тип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1655529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Точност на Пи</a:t>
            </a:r>
            <a:r>
              <a:rPr lang="en-US" dirty="0"/>
              <a:t>  – </a:t>
            </a:r>
            <a:r>
              <a:rPr lang="bg-BG" dirty="0"/>
              <a:t>Пример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Разликата в точността, когато ползваме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bg-BG" dirty="0" smtClean="0"/>
          </a:p>
          <a:p>
            <a:endParaRPr lang="bg-BG" dirty="0"/>
          </a:p>
          <a:p>
            <a:r>
              <a:rPr lang="bg-BG" dirty="0" smtClean="0"/>
              <a:t>Забележете</a:t>
            </a:r>
            <a:r>
              <a:rPr lang="en-US" dirty="0" smtClean="0"/>
              <a:t> </a:t>
            </a:r>
            <a:r>
              <a:rPr lang="bg-BG" dirty="0"/>
              <a:t>наставката</a:t>
            </a:r>
            <a:r>
              <a:rPr lang="en-US" dirty="0"/>
              <a:t> </a:t>
            </a:r>
            <a:r>
              <a:rPr lang="bg-BG" dirty="0"/>
              <a:t>„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bg-BG" dirty="0"/>
              <a:t>“ след числото на първия ред</a:t>
            </a:r>
            <a:r>
              <a:rPr lang="en-US" dirty="0"/>
              <a:t>!</a:t>
            </a:r>
          </a:p>
          <a:p>
            <a:pPr lvl="1"/>
            <a:r>
              <a:rPr lang="bg-BG" dirty="0"/>
              <a:t>Реалните числа по подразбираме се възприемат за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!</a:t>
            </a:r>
          </a:p>
          <a:p>
            <a:pPr lvl="1"/>
            <a:r>
              <a:rPr lang="bg-BG" dirty="0"/>
              <a:t>Ако желаем дадена стойност да се запише като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bg-BG" dirty="0"/>
              <a:t>,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изрично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 я преобразуваме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885103" y="2106490"/>
            <a:ext cx="10972800" cy="2098393"/>
            <a:chOff x="760412" y="1676400"/>
            <a:chExt cx="10972800" cy="209839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60412" y="2057400"/>
              <a:ext cx="10668000" cy="17173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float floatPI = 3.141592653589793238</a:t>
              </a: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double doublePI = 3.141592653589793238;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Console.WriteLine("Float PI is: {0}", floatPI);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Console.WriteLine("Double PI is: {0}", doublePI);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08887" y="1676400"/>
              <a:ext cx="4124325" cy="1257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4089127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 с плаваща запетая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Math.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Round</a:t>
            </a:r>
            <a:r>
              <a:rPr lang="en-US" b="1" noProof="1">
                <a:latin typeface="Consolas" panose="020B0609020204030204" pitchFamily="49" charset="0"/>
              </a:rPr>
              <a:t>(3.45)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закръгля</a:t>
            </a:r>
            <a:r>
              <a:rPr lang="en-US" dirty="0"/>
              <a:t> </a:t>
            </a:r>
            <a:r>
              <a:rPr lang="bg-BG" dirty="0"/>
              <a:t>към цяло число</a:t>
            </a:r>
            <a:r>
              <a:rPr lang="en-US" dirty="0"/>
              <a:t>(</a:t>
            </a:r>
            <a:r>
              <a:rPr lang="bg-BG" dirty="0"/>
              <a:t>матетматическ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b="1" dirty="0" err="1">
                <a:latin typeface="Consolas" panose="020B0609020204030204" pitchFamily="49" charset="0"/>
              </a:rPr>
              <a:t>Math.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Round</a:t>
            </a:r>
            <a:r>
              <a:rPr lang="en-US" b="1" dirty="0">
                <a:latin typeface="Consolas" panose="020B0609020204030204" pitchFamily="49" charset="0"/>
              </a:rPr>
              <a:t>(2.3455, 3)</a:t>
            </a:r>
            <a:r>
              <a:rPr lang="en-US" dirty="0"/>
              <a:t> – </a:t>
            </a:r>
            <a:r>
              <a:rPr lang="bg-BG" dirty="0"/>
              <a:t>закръгляне с точност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 err="1">
                <a:latin typeface="Consolas" panose="020B0609020204030204" pitchFamily="49" charset="0"/>
              </a:rPr>
              <a:t>Math.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Ceiling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закръгля нагоре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към</a:t>
            </a:r>
            <a:br>
              <a:rPr lang="bg-BG" dirty="0"/>
            </a:br>
            <a:r>
              <a:rPr lang="bg-BG" dirty="0"/>
              <a:t>най-близкото цяло число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 err="1">
                <a:latin typeface="Consolas" panose="020B0609020204030204" pitchFamily="49" charset="0"/>
              </a:rPr>
              <a:t>Math.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Floor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закръгля надолу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към най-близкото цяло число</a:t>
            </a:r>
          </a:p>
          <a:p>
            <a:endParaRPr lang="bg-BG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274030" y="2216727"/>
            <a:ext cx="2133600" cy="1765406"/>
          </a:xfrm>
          <a:prstGeom prst="wedgeRoundRectCallout">
            <a:avLst>
              <a:gd name="adj1" fmla="val -125296"/>
              <a:gd name="adj2" fmla="val -511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2.5</a:t>
            </a:r>
            <a:r>
              <a:rPr lang="en-US" sz="26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3</a:t>
            </a:r>
          </a:p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3.5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4</a:t>
            </a:r>
          </a:p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3.45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669" y="3993970"/>
            <a:ext cx="10667998" cy="23544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2.3455;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Console.WriteLine(Math.Round(a));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Console.WriteLine(Math.Round(a, 3));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2.346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Console.WriteLine(Math.Ceiling(a));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3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Console.WriteLine(Math.Floor(a));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</a:t>
            </a:r>
          </a:p>
        </p:txBody>
      </p:sp>
    </p:spTree>
    <p:extLst>
      <p:ext uri="{BB962C8B-B14F-4D97-AF65-F5344CB8AC3E}">
        <p14:creationId xmlns:p14="http://schemas.microsoft.com/office/powerpoint/2010/main" xmlns="" val="189372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Лице на кръг</a:t>
            </a:r>
            <a:r>
              <a:rPr lang="en-US" dirty="0"/>
              <a:t> (</a:t>
            </a:r>
            <a:r>
              <a:rPr lang="bg-BG" dirty="0"/>
              <a:t>с точност 12 знака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в която да въведете радиус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(</a:t>
            </a:r>
            <a:r>
              <a:rPr lang="bg-BG" dirty="0"/>
              <a:t>реално число</a:t>
            </a:r>
            <a:r>
              <a:rPr lang="en-US" dirty="0"/>
              <a:t>) </a:t>
            </a:r>
            <a:r>
              <a:rPr lang="bg-BG" dirty="0"/>
              <a:t>и изведете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лицето на кръга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 точност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12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знака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след запетаята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Примерно решение</a:t>
            </a:r>
            <a:r>
              <a:rPr lang="en-US" dirty="0"/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grpSp>
        <p:nvGrpSpPr>
          <p:cNvPr id="11" name="Group 10"/>
          <p:cNvGrpSpPr/>
          <p:nvPr/>
        </p:nvGrpSpPr>
        <p:grpSpPr>
          <a:xfrm>
            <a:off x="615458" y="2639933"/>
            <a:ext cx="10786978" cy="692085"/>
            <a:chOff x="698586" y="2889315"/>
            <a:chExt cx="10786978" cy="692085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98586" y="2889315"/>
              <a:ext cx="990600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2.5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27386" y="2889315"/>
              <a:ext cx="331937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19.634954084936</a:t>
              </a: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898738" y="3031777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532564" y="2889315"/>
              <a:ext cx="990600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1.2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8361364" y="2889315"/>
              <a:ext cx="3124200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4.523893421169</a:t>
              </a: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7732716" y="3031777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16280" y="4234591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r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Console.WriteLine("{0:f12}", Math.PI * r * r);</a:t>
            </a:r>
            <a:endParaRPr lang="bg-BG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2662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Експоненциален запис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Числата с плаващата запетая могат да ползват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експоненциален запис</a:t>
            </a:r>
            <a:r>
              <a:rPr lang="en-US" dirty="0"/>
              <a:t>, </a:t>
            </a:r>
            <a:r>
              <a:rPr lang="bg-BG" dirty="0"/>
              <a:t>например: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1e+34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1E34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20e-3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1e-12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-6.02e28</a:t>
            </a:r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97280" y="2579615"/>
            <a:ext cx="10363200" cy="3397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1E+34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d2 = 20e-3;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Console.WriteLine(d2);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0.02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d3 = double.MaxValue;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Console.WriteLine(d3);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1.79769313486232E+308</a:t>
            </a:r>
          </a:p>
        </p:txBody>
      </p:sp>
    </p:spTree>
    <p:extLst>
      <p:ext uri="{BB962C8B-B14F-4D97-AF65-F5344CB8AC3E}">
        <p14:creationId xmlns:p14="http://schemas.microsoft.com/office/powerpoint/2010/main" xmlns="" val="2809912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Делене с плаваща запетая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Целочисленото деление и делението на числа с плаваща запетая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две различни неща</a:t>
            </a:r>
            <a:endParaRPr lang="en-US" dirty="0"/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92480" y="2204146"/>
            <a:ext cx="10363200" cy="4411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4);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bg-BG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целочислено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4.0);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2.5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bg-BG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реално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0.0);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Infinity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Console.WriteLine(-10 / 0.0);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-Infinity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Console.WriteLine(0 / 0.0);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NaN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bg-BG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не е число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Console.WriteLine(8 % 2.5);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// 0.5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(3 * 2.5 + 0.5 = 8)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0</a:t>
            </a:r>
            <a:r>
              <a:rPr lang="en-US" sz="2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Целочисленото деление работи по друг начин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!</a:t>
            </a:r>
            <a:endParaRPr lang="en-US" sz="27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d);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DivideByZeroException</a:t>
            </a:r>
          </a:p>
        </p:txBody>
      </p:sp>
    </p:spTree>
    <p:extLst>
      <p:ext uri="{BB962C8B-B14F-4D97-AF65-F5344CB8AC3E}">
        <p14:creationId xmlns:p14="http://schemas.microsoft.com/office/powerpoint/2010/main" xmlns="" val="1482946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Аномалии при изчисления с плаваща запетая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Понякога изчисленията работят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неправилно</a:t>
            </a:r>
            <a:r>
              <a:rPr lang="en-US" dirty="0"/>
              <a:t>!</a:t>
            </a:r>
            <a:endParaRPr lang="bg-BG" dirty="0"/>
          </a:p>
          <a:p>
            <a:endParaRPr lang="bg-BG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92481" y="2201139"/>
            <a:ext cx="10667998" cy="41811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Console.WriteLine(100000000000000.0 + 0.3);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100000000000000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загуба на точност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1.0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 = 0.33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sum = 1.33;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Console.WriteLine("a+b={0} sum={1} equal={2}",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a+b, sum, (a+b == sum));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a+b=1.33000001311302 sum=1.33 equal=False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one 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10000; i++) one += 0.0001;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Console.WriteLine(one);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0.999999999999906</a:t>
            </a:r>
          </a:p>
        </p:txBody>
      </p:sp>
    </p:spTree>
    <p:extLst>
      <p:ext uri="{BB962C8B-B14F-4D97-AF65-F5344CB8AC3E}">
        <p14:creationId xmlns:p14="http://schemas.microsoft.com/office/powerpoint/2010/main" xmlns="" val="178753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работят компютрите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Компютрите са машини, които обработват информация</a:t>
            </a:r>
            <a:endParaRPr lang="en-US" dirty="0"/>
          </a:p>
          <a:p>
            <a:pPr lvl="1"/>
            <a:r>
              <a:rPr lang="bg-BG" dirty="0"/>
              <a:t>В компютърната памет се пазят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инструкциите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информация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644655" y="3401290"/>
            <a:ext cx="8963650" cy="1683495"/>
            <a:chOff x="1816500" y="3048000"/>
            <a:chExt cx="8164112" cy="1533331"/>
          </a:xfrm>
        </p:grpSpPr>
        <p:grpSp>
          <p:nvGrpSpPr>
            <p:cNvPr id="5" name="Group 4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</p:spPr>
          </p:pic>
        </p:grpSp>
        <p:grpSp>
          <p:nvGrpSpPr>
            <p:cNvPr id="6" name="Group 5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7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9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xmlns="" val="2422868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Реален тип с десетична точност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Има специален реален тип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десетична точност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C#: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(±1,0 × 10</a:t>
            </a:r>
            <a:r>
              <a:rPr lang="en-US" baseline="30000" dirty="0"/>
              <a:t>-28</a:t>
            </a:r>
            <a:r>
              <a:rPr lang="en-US" dirty="0"/>
              <a:t> </a:t>
            </a:r>
            <a:r>
              <a:rPr lang="bg-BG" dirty="0"/>
              <a:t>до </a:t>
            </a:r>
            <a:r>
              <a:rPr lang="en-US" dirty="0"/>
              <a:t>±7,9 × 10</a:t>
            </a:r>
            <a:r>
              <a:rPr lang="en-US" baseline="30000" dirty="0"/>
              <a:t>28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128-</a:t>
            </a:r>
            <a:r>
              <a:rPr lang="bg-BG" dirty="0"/>
              <a:t>битов</a:t>
            </a:r>
            <a:r>
              <a:rPr lang="en-US" dirty="0"/>
              <a:t>, </a:t>
            </a:r>
            <a:r>
              <a:rPr lang="bg-BG" dirty="0"/>
              <a:t>с точност до</a:t>
            </a:r>
            <a:r>
              <a:rPr lang="en-US" dirty="0"/>
              <a:t> 28-29 </a:t>
            </a:r>
            <a:r>
              <a:rPr lang="bg-BG" dirty="0"/>
              <a:t>знака</a:t>
            </a:r>
            <a:endParaRPr lang="en-US" dirty="0"/>
          </a:p>
          <a:p>
            <a:pPr lvl="1"/>
            <a:r>
              <a:rPr lang="bg-BG" dirty="0"/>
              <a:t>Използва се за финансови изчисления</a:t>
            </a:r>
          </a:p>
          <a:p>
            <a:pPr lvl="1"/>
            <a:r>
              <a:rPr lang="bg-BG" dirty="0"/>
              <a:t>Почти няма грешки при закръгляне</a:t>
            </a:r>
            <a:endParaRPr lang="en-US" dirty="0"/>
          </a:p>
          <a:p>
            <a:pPr lvl="1"/>
            <a:r>
              <a:rPr lang="bg-BG" dirty="0"/>
              <a:t>Почти няма загуба на точност</a:t>
            </a:r>
            <a:endParaRPr lang="en-US" dirty="0"/>
          </a:p>
          <a:p>
            <a:r>
              <a:rPr lang="bg-BG" dirty="0"/>
              <a:t>Стойността по подразбиране за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bg-BG" dirty="0"/>
              <a:t>е</a:t>
            </a:r>
            <a:r>
              <a:rPr lang="en-US" dirty="0"/>
              <a:t>:</a:t>
            </a:r>
          </a:p>
          <a:p>
            <a:pPr lvl="1"/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</a:t>
            </a:r>
            <a:r>
              <a:rPr lang="bg-BG" dirty="0"/>
              <a:t>е наставката за десетичните числа</a:t>
            </a:r>
            <a:r>
              <a:rPr lang="en-US" dirty="0"/>
              <a:t>)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788115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Точна сума на реални числа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 да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числа</a:t>
            </a:r>
            <a:r>
              <a:rPr lang="en-US" dirty="0"/>
              <a:t> </a:t>
            </a:r>
            <a:r>
              <a:rPr lang="bg-BG" dirty="0"/>
              <a:t>и да изведете тяхната точна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952080" y="2270123"/>
            <a:ext cx="10348800" cy="3707345"/>
            <a:chOff x="912812" y="2617255"/>
            <a:chExt cx="10348800" cy="370734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12812" y="2617255"/>
              <a:ext cx="4363150" cy="16400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1000000000000000000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124062" y="3091230"/>
              <a:ext cx="5137550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1000000000000000005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5489751" y="3246772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12812" y="4684563"/>
              <a:ext cx="4363150" cy="16400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0.00000000003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333333333333.3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124062" y="5158538"/>
              <a:ext cx="5137550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333333333333.30000000003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5484111" y="5314080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xmlns="" val="3078693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Точна сума на реални числа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Този код работи, но понякога прави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грешки</a:t>
            </a:r>
            <a:r>
              <a:rPr lang="en-US" dirty="0"/>
              <a:t> </a:t>
            </a:r>
            <a:r>
              <a:rPr lang="bg-BG" dirty="0"/>
              <a:t>при закръгляне</a:t>
            </a:r>
            <a:r>
              <a:rPr lang="en-US" dirty="0"/>
              <a:t>:</a:t>
            </a:r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/>
          </a:p>
          <a:p>
            <a:r>
              <a:rPr lang="bg-BG" dirty="0" smtClean="0"/>
              <a:t>Сменете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 </a:t>
            </a:r>
            <a:r>
              <a:rPr lang="bg-BG" dirty="0"/>
              <a:t>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decimal</a:t>
            </a:r>
            <a:r>
              <a:rPr lang="en-US" dirty="0"/>
              <a:t> </a:t>
            </a:r>
            <a:r>
              <a:rPr lang="bg-BG" dirty="0"/>
              <a:t>и вижте разликите</a:t>
            </a:r>
            <a:endParaRPr lang="en-US" dirty="0"/>
          </a:p>
          <a:p>
            <a:endParaRPr lang="bg-BG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42423" y="2784628"/>
            <a:ext cx="10210798" cy="31035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sum = 0;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+= double.Parse(Console.ReadLine());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Console.WriteLine(sum);</a:t>
            </a:r>
          </a:p>
        </p:txBody>
      </p:sp>
    </p:spTree>
    <p:extLst>
      <p:ext uri="{BB962C8B-B14F-4D97-AF65-F5344CB8AC3E}">
        <p14:creationId xmlns:p14="http://schemas.microsoft.com/office/powerpoint/2010/main" xmlns="" val="3180779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 на типове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Променливите 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стойности</a:t>
            </a:r>
            <a:r>
              <a:rPr lang="en-US" dirty="0"/>
              <a:t> </a:t>
            </a:r>
            <a:r>
              <a:rPr lang="bg-BG" dirty="0"/>
              <a:t>от даден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Типът може да се промени</a:t>
            </a:r>
            <a:r>
              <a:rPr lang="en-US" dirty="0"/>
              <a:t> (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преобразува</a:t>
            </a:r>
            <a:r>
              <a:rPr lang="en-US" dirty="0"/>
              <a:t>) </a:t>
            </a:r>
            <a:r>
              <a:rPr lang="bg-BG" dirty="0"/>
              <a:t>към друг тип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Скрито</a:t>
            </a:r>
            <a:r>
              <a:rPr lang="en-US" dirty="0"/>
              <a:t> </a:t>
            </a:r>
            <a:r>
              <a:rPr lang="bg-BG" dirty="0"/>
              <a:t>преобразуване на тип </a:t>
            </a:r>
            <a:r>
              <a:rPr lang="en-US" dirty="0"/>
              <a:t>(</a:t>
            </a:r>
            <a:r>
              <a:rPr lang="bg-BG" dirty="0"/>
              <a:t>без загуби</a:t>
            </a:r>
            <a:r>
              <a:rPr lang="en-US" dirty="0"/>
              <a:t>):</a:t>
            </a:r>
            <a:r>
              <a:rPr lang="bg-BG" dirty="0"/>
              <a:t> променлива от по-голям тип </a:t>
            </a:r>
            <a:r>
              <a:rPr lang="en-US" dirty="0"/>
              <a:t>(</a:t>
            </a:r>
            <a:r>
              <a:rPr lang="bg-BG" dirty="0"/>
              <a:t>пр.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) </a:t>
            </a:r>
            <a:r>
              <a:rPr lang="bg-BG" dirty="0"/>
              <a:t>взема по-малка стойност</a:t>
            </a:r>
            <a:r>
              <a:rPr lang="en-US" dirty="0"/>
              <a:t> (</a:t>
            </a:r>
            <a:r>
              <a:rPr lang="bg-BG" dirty="0"/>
              <a:t>пр</a:t>
            </a:r>
            <a:r>
              <a:rPr lang="en-US" dirty="0"/>
              <a:t>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</a:pP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Явно</a:t>
            </a:r>
            <a:r>
              <a:rPr lang="en-US" dirty="0" smtClean="0"/>
              <a:t> </a:t>
            </a:r>
            <a:r>
              <a:rPr lang="bg-BG" dirty="0"/>
              <a:t>преобразуване</a:t>
            </a:r>
            <a:r>
              <a:rPr lang="en-US" dirty="0"/>
              <a:t> (</a:t>
            </a:r>
            <a:r>
              <a:rPr lang="bg-BG" noProof="1"/>
              <a:t>със загуба</a:t>
            </a:r>
            <a:r>
              <a:rPr lang="en-US" dirty="0"/>
              <a:t>) – </a:t>
            </a:r>
            <a:r>
              <a:rPr lang="bg-BG" dirty="0"/>
              <a:t>може да загубим точност</a:t>
            </a:r>
            <a:r>
              <a:rPr lang="en-US" dirty="0" smtClean="0"/>
              <a:t>:</a:t>
            </a:r>
            <a:endParaRPr lang="bg-BG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97280" y="3495818"/>
            <a:ext cx="102108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heightInMeters = 1.74f;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maxHeight = heightInMeters;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Скрито преобразуване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97280" y="5172929"/>
            <a:ext cx="102108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size = 3.14;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intSize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size;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Явно преобразуване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  <a:sym typeface="Wingdings" panose="05000000000000000000" pitchFamily="2" charset="2"/>
              </a:rPr>
              <a:t>3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605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Асансьор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Изчислете колко курса са нужни, за да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качат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човека</a:t>
            </a:r>
            <a:r>
              <a:rPr lang="en-US" dirty="0"/>
              <a:t> </a:t>
            </a:r>
            <a:r>
              <a:rPr lang="bg-BG" dirty="0"/>
              <a:t>с асансьор с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капацитет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човека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 smtClean="0"/>
          </a:p>
          <a:p>
            <a:endParaRPr lang="bg-BG" dirty="0"/>
          </a:p>
          <a:p>
            <a:r>
              <a:rPr lang="bg-BG" dirty="0" smtClean="0"/>
              <a:t>Просто </a:t>
            </a:r>
            <a:r>
              <a:rPr lang="bg-BG" dirty="0"/>
              <a:t>решение</a:t>
            </a:r>
            <a:r>
              <a:rPr lang="en-US" dirty="0"/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1563976" y="2348345"/>
            <a:ext cx="8763000" cy="1732439"/>
            <a:chOff x="2589212" y="2320636"/>
            <a:chExt cx="8763000" cy="1732439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589212" y="2320636"/>
              <a:ext cx="2895600" cy="109835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Брой хора </a:t>
              </a:r>
              <a:r>
                <a:rPr lang="en-US" sz="26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= </a:t>
              </a: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Капацитет </a:t>
              </a:r>
              <a:r>
                <a:rPr lang="en-US" sz="26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= </a:t>
              </a: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809862" y="2320636"/>
              <a:ext cx="4542350" cy="65823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 </a:t>
              </a:r>
              <a:r>
                <a:rPr lang="bg-BG" sz="26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курса</a:t>
              </a:r>
              <a:endParaRPr lang="en-US" sz="26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 rot="693365">
              <a:off x="5819567" y="2701490"/>
              <a:ext cx="715450" cy="4771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809862" y="2954725"/>
              <a:ext cx="4542350" cy="109835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Как</a:t>
              </a:r>
              <a:r>
                <a:rPr lang="en-US" sz="26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? </a:t>
              </a: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5 </a:t>
              </a:r>
              <a:r>
                <a:rPr lang="bg-BG" sz="26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курса</a:t>
              </a:r>
              <a:r>
                <a:rPr lang="en-US" sz="26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 </a:t>
              </a: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* 3 </a:t>
              </a:r>
              <a:r>
                <a:rPr lang="bg-BG" sz="26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човека</a:t>
              </a: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/>
              </a:r>
              <a:b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</a:b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+ 1 </a:t>
              </a:r>
              <a:r>
                <a:rPr lang="bg-BG" sz="26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курс</a:t>
              </a:r>
              <a:r>
                <a:rPr lang="en-US" sz="26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 </a:t>
              </a: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* 2 </a:t>
              </a:r>
              <a:r>
                <a:rPr lang="bg-BG" sz="26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човека</a:t>
              </a:r>
              <a:endPara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8680" y="4507883"/>
            <a:ext cx="10515600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int.Parse(Console.ReadLine());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courses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Math.Ceiling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(double)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/ p);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Console.WriteLine(courses);</a:t>
            </a:r>
          </a:p>
        </p:txBody>
      </p:sp>
    </p:spTree>
    <p:extLst>
      <p:ext uri="{BB962C8B-B14F-4D97-AF65-F5344CB8AC3E}">
        <p14:creationId xmlns:p14="http://schemas.microsoft.com/office/powerpoint/2010/main" xmlns="" val="3551714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 тип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Булевия тип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dirty="0"/>
              <a:t>) </a:t>
            </a:r>
            <a:r>
              <a:rPr lang="bg-BG" dirty="0"/>
              <a:t>съдържа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bg-BG" dirty="0"/>
              <a:t> (истина) или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bg-BG" dirty="0"/>
              <a:t> (лъжа):</a:t>
            </a:r>
            <a:endParaRPr lang="en-US" dirty="0"/>
          </a:p>
          <a:p>
            <a:endParaRPr lang="bg-BG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41411" y="2209800"/>
            <a:ext cx="9906002" cy="36625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2;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greaterAB = (a &gt; b);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Console.WriteLine(greaterAB);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False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equalA1 = (a == 1);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Console.WriteLine(equalA1);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xmlns="" val="222115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Специални числа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наричаме специално, когато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сумата от цифрите </a:t>
            </a:r>
            <a:r>
              <a:rPr lang="bg-BG" dirty="0"/>
              <a:t>му е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</a:t>
            </a:r>
          </a:p>
          <a:p>
            <a:pPr lvl="1"/>
            <a:r>
              <a:rPr lang="bg-BG" dirty="0"/>
              <a:t>За всички числа от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изведете дали числото е специално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1097280" y="2702816"/>
            <a:ext cx="9597704" cy="3274652"/>
            <a:chOff x="1144908" y="3202348"/>
            <a:chExt cx="9597704" cy="327465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44908" y="4490575"/>
              <a:ext cx="914400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006294" y="3202348"/>
              <a:ext cx="2478517" cy="32746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1 -&gt; False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2 -&gt; False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3 -&gt; False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4 -&gt; False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5 -&gt; True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6 -&gt; False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7 -&gt; True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319658" y="4649174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484812" y="3202348"/>
              <a:ext cx="2663482" cy="32746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8 -&gt; False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9 -&gt; False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10 -&gt; False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11 -&gt; False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12 -&gt; False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13 -&gt; False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14 -&gt; True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8148294" y="3202348"/>
              <a:ext cx="2594318" cy="32746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15 -&gt; False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16 -&gt; True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17 -&gt; False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18 -&gt; False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19 -&gt; False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20 -&gt; False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535570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Специални числа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79" y="1845734"/>
            <a:ext cx="10623665" cy="4555066"/>
          </a:xfrm>
        </p:spPr>
        <p:txBody>
          <a:bodyPr>
            <a:normAutofit fontScale="70000" lnSpcReduction="20000"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 = 1; num &lt;= n; num++)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sumOfDigits = 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digits = num;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(digits &gt; 0)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special = (sumOfDigits == 5) || …;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TODO: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довърши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-&gt; {1}", num, special);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5868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Знак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Типът данни знак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C#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Представя символната информация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/>
              <a:t>Декларира се с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</a:t>
            </a:r>
            <a:r>
              <a:rPr lang="bg-BG" dirty="0"/>
              <a:t>ключовата дума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/>
              <a:t>Всеки символ съответства на числов код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/>
              <a:t>Стойността по подразбиране е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‚</a:t>
            </a:r>
            <a:endParaRPr lang="bg-BG" dirty="0"/>
          </a:p>
          <a:p>
            <a:pPr lvl="1">
              <a:spcBef>
                <a:spcPts val="1200"/>
              </a:spcBef>
            </a:pPr>
            <a:r>
              <a:rPr lang="bg-BG" dirty="0"/>
              <a:t>Заема </a:t>
            </a:r>
            <a:r>
              <a:rPr lang="en-US" dirty="0"/>
              <a:t>16 </a:t>
            </a:r>
            <a:r>
              <a:rPr lang="bg-BG" dirty="0"/>
              <a:t>бита в паметта</a:t>
            </a:r>
            <a:r>
              <a:rPr lang="en-US" dirty="0"/>
              <a:t> (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/>
              <a:t> </a:t>
            </a:r>
            <a:r>
              <a:rPr lang="bg-BG" dirty="0"/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Сдъръжа един Уникод знак</a:t>
            </a:r>
            <a:r>
              <a:rPr lang="en-US" dirty="0"/>
              <a:t> (</a:t>
            </a:r>
            <a:r>
              <a:rPr lang="bg-BG" dirty="0"/>
              <a:t>или част от знак</a:t>
            </a:r>
            <a:r>
              <a:rPr lang="en-US" dirty="0"/>
              <a:t>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449167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Знаци и кодове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Всеки знак има уникална</a:t>
            </a:r>
            <a:br>
              <a:rPr lang="bg-BG" dirty="0"/>
            </a:br>
            <a:r>
              <a:rPr lang="bg-BG" dirty="0"/>
              <a:t>цяла Уникод стойност</a:t>
            </a:r>
            <a:r>
              <a:rPr lang="en-US" dirty="0"/>
              <a:t>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):</a:t>
            </a:r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792480" y="874778"/>
            <a:ext cx="10668000" cy="5834644"/>
            <a:chOff x="760412" y="488993"/>
            <a:chExt cx="10668000" cy="5834644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60412" y="2541896"/>
              <a:ext cx="10668000" cy="37817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char ch = '</a:t>
              </a: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';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Console.WriteLine("The code of '{0}' is: {1}", ch, </a:t>
              </a: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(int)</a:t>
              </a: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ch);</a:t>
              </a:r>
            </a:p>
            <a:p>
              <a:pPr eaLnBrk="0" hangingPunct="0">
                <a:lnSpc>
                  <a:spcPct val="110000"/>
                </a:lnSpc>
                <a:spcBef>
                  <a:spcPts val="12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 = '</a:t>
              </a: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';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Console.WriteLine("The code of '{0}' is: {1}", ch, </a:t>
              </a: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(int) </a:t>
              </a: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ch);</a:t>
              </a:r>
            </a:p>
            <a:p>
              <a:pPr eaLnBrk="0" hangingPunct="0">
                <a:lnSpc>
                  <a:spcPct val="110000"/>
                </a:lnSpc>
                <a:spcBef>
                  <a:spcPts val="12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 = '</a:t>
              </a: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';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Console.WriteLine("The code of '{0}' is: {1}", ch, </a:t>
              </a: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(int)</a:t>
              </a: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ch);</a:t>
              </a:r>
            </a:p>
            <a:p>
              <a:pPr eaLnBrk="0" hangingPunct="0">
                <a:lnSpc>
                  <a:spcPct val="110000"/>
                </a:lnSpc>
                <a:spcBef>
                  <a:spcPts val="12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 = '</a:t>
              </a:r>
              <a:r>
                <a:rPr lang="bg-BG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щ</a:t>
              </a:r>
              <a:r>
                <a:rPr lang="bg-BG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'; </a:t>
              </a: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// </a:t>
              </a:r>
              <a:r>
                <a:rPr lang="bg-BG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кирилската буква „щ“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Console.WriteLine("The code of '{0}' is: {1}", ch, </a:t>
              </a: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(int)</a:t>
              </a: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ch);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3587" y="488993"/>
              <a:ext cx="5244122" cy="223025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96341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Променливите имат: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Присвояване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се извървшва чрез оператор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"="</a:t>
            </a:r>
            <a:r>
              <a:rPr lang="en-US" dirty="0"/>
              <a:t> </a:t>
            </a:r>
          </a:p>
          <a:p>
            <a:pPr lvl="1"/>
            <a:r>
              <a:rPr lang="bg-BG" dirty="0"/>
              <a:t>Пример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дефиниране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присвояване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C</a:t>
            </a:r>
            <a:r>
              <a:rPr lang="en-US" dirty="0" smtClean="0"/>
              <a:t>#</a:t>
            </a:r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pPr lvl="1"/>
            <a:endParaRPr lang="en-US" dirty="0"/>
          </a:p>
          <a:p>
            <a:endParaRPr lang="bg-BG" dirty="0" smtClean="0"/>
          </a:p>
          <a:p>
            <a:endParaRPr lang="bg-BG" dirty="0"/>
          </a:p>
          <a:p>
            <a:pPr marL="0" indent="0">
              <a:buNone/>
            </a:pPr>
            <a:r>
              <a:rPr lang="bg-BG" dirty="0" smtClean="0"/>
              <a:t>Когато </a:t>
            </a:r>
            <a:r>
              <a:rPr lang="bg-BG" dirty="0"/>
              <a:t>се обработи, информацията се записва обратно в променливите</a:t>
            </a:r>
          </a:p>
          <a:p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1379538" y="3200399"/>
            <a:ext cx="9234919" cy="1624612"/>
            <a:chOff x="922338" y="3352800"/>
            <a:chExt cx="9234919" cy="162461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380201" y="4094472"/>
              <a:ext cx="3675062" cy="6340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4000" rIns="144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int count = 5;</a:t>
              </a: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922338" y="3956360"/>
              <a:ext cx="2111734" cy="578882"/>
            </a:xfrm>
            <a:prstGeom prst="wedgeRoundRectCallout">
              <a:avLst>
                <a:gd name="adj1" fmla="val 72797"/>
                <a:gd name="adj2" fmla="val 31163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3000" dirty="0" smtClean="0">
                  <a:solidFill>
                    <a:srgbClr val="FFFFFF"/>
                  </a:solidFill>
                </a:rPr>
                <a:t>Тип</a:t>
              </a:r>
              <a:endParaRPr lang="bg-BG" sz="3000" dirty="0">
                <a:solidFill>
                  <a:srgbClr val="FFFFFF"/>
                </a:solidFill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4684548" y="3352800"/>
              <a:ext cx="2871958" cy="578882"/>
            </a:xfrm>
            <a:prstGeom prst="wedgeRoundRectCallout">
              <a:avLst>
                <a:gd name="adj1" fmla="val -44868"/>
                <a:gd name="adj2" fmla="val 107715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3000" dirty="0" smtClean="0">
                  <a:solidFill>
                    <a:srgbClr val="FFFFFF"/>
                  </a:solidFill>
                </a:rPr>
                <a:t>Име</a:t>
              </a:r>
              <a:endParaRPr lang="bg-BG" sz="3000" dirty="0">
                <a:solidFill>
                  <a:srgbClr val="FFFFFF"/>
                </a:solidFill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7285299" y="4398530"/>
              <a:ext cx="2871958" cy="578882"/>
            </a:xfrm>
            <a:prstGeom prst="wedgeRoundRectCallout">
              <a:avLst>
                <a:gd name="adj1" fmla="val -68027"/>
                <a:gd name="adj2" fmla="val -41872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3000" dirty="0" smtClean="0">
                  <a:solidFill>
                    <a:srgbClr val="FFFFFF"/>
                  </a:solidFill>
                </a:rPr>
                <a:t>Стойност</a:t>
              </a:r>
              <a:endParaRPr lang="bg-BG" sz="30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32066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Тройки латински знаци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 въвежда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и извежда висчки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тройки</a:t>
            </a:r>
            <a:r>
              <a:rPr lang="en-US" dirty="0"/>
              <a:t> </a:t>
            </a:r>
            <a:r>
              <a:rPr lang="bg-BG" dirty="0"/>
              <a:t>от първите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малки латински знаци</a:t>
            </a:r>
            <a:r>
              <a:rPr lang="en-US" dirty="0"/>
              <a:t>, </a:t>
            </a:r>
            <a:r>
              <a:rPr lang="bg-BG" dirty="0"/>
              <a:t>подредени по азбучен ред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2693121" y="2578595"/>
            <a:ext cx="6055049" cy="3666376"/>
            <a:chOff x="2665412" y="2398485"/>
            <a:chExt cx="6055049" cy="366637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665412" y="3890306"/>
              <a:ext cx="685800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570412" y="2398491"/>
              <a:ext cx="1063303" cy="366637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aaa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aab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aac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aba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abb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abc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aca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acb 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3732212" y="4048905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633716" y="2398491"/>
              <a:ext cx="1025846" cy="366637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acc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baa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bab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bac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bba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bbb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bbc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bca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659563" y="2398488"/>
              <a:ext cx="1035050" cy="366637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bcb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bcc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caa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cab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cac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cba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cbb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cbc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7694613" y="2398485"/>
              <a:ext cx="1025848" cy="366637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cca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ccb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ccc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da-DK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da-DK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da-DK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da-DK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da-DK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78004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Тройки латински знаци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43556" cy="4513502"/>
          </a:xfrm>
        </p:spPr>
        <p:txBody>
          <a:bodyPr>
            <a:normAutofit fontScale="92500" lnSpcReduction="10000"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i1 = 0; i1 &lt; n; i1++)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i2 = 0; i2 &lt; n; i2++)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i3 = 0; i3 &lt; n; i3++)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char letter1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(char)('a' + i1)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char letter2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довърши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char letter3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довърши и това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Console.WriteLine("{0}{1}{2}",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letter1, letter2, letter3);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620299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Екраниращи знаци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Екраниращите последователности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са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Съдържат специален знак като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\n</a:t>
            </a:r>
            <a:r>
              <a:rPr lang="en-US" dirty="0"/>
              <a:t> (</a:t>
            </a:r>
            <a:r>
              <a:rPr lang="bg-BG" dirty="0"/>
              <a:t>нов ред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Съдържат системни знаци </a:t>
            </a:r>
            <a:r>
              <a:rPr lang="en-US" dirty="0"/>
              <a:t> (</a:t>
            </a:r>
            <a:r>
              <a:rPr lang="bg-BG" dirty="0"/>
              <a:t>като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[TAB]</a:t>
            </a:r>
            <a:r>
              <a:rPr lang="en-US" dirty="0"/>
              <a:t> </a:t>
            </a:r>
            <a:r>
              <a:rPr lang="bg-BG" dirty="0"/>
              <a:t>знакът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\t</a:t>
            </a:r>
            <a:r>
              <a:rPr lang="en-US" dirty="0"/>
              <a:t>)</a:t>
            </a:r>
          </a:p>
          <a:p>
            <a:r>
              <a:rPr lang="bg-BG" dirty="0"/>
              <a:t>Често срещани екраниращи последователности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апостроф</a:t>
            </a:r>
            <a:r>
              <a:rPr lang="en-US" dirty="0"/>
              <a:t>	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двойна кавичка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наклонена черта</a:t>
            </a:r>
            <a:r>
              <a:rPr lang="en-US" dirty="0"/>
              <a:t>	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нов ред</a:t>
            </a:r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за отбелзяване на кой да е Уникод символ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834951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Знакови литерали</a:t>
            </a:r>
            <a:r>
              <a:rPr lang="en-US" dirty="0"/>
              <a:t> – </a:t>
            </a:r>
            <a:r>
              <a:rPr lang="bg-BG" dirty="0"/>
              <a:t>примери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symbol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Обикновен знак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\u006F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Уникод знак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 16-ичен формат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буква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'o')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\u8449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ja-JP" alt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葉 </a:t>
            </a:r>
            <a:r>
              <a:rPr lang="en-US" altLang="ja-JP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altLang="ja-JP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Листо в Традиционен китайски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\'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апостроф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наклонена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знак за нов ред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знак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</a:t>
            </a:r>
            <a:endParaRPr lang="bg-BG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Неправилно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използвайте апострофи!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080509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Низове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Низовете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C#</a:t>
            </a:r>
          </a:p>
          <a:p>
            <a:pPr lvl="1"/>
            <a:r>
              <a:rPr lang="bg-BG" dirty="0"/>
              <a:t>Представят поредица от знаци</a:t>
            </a:r>
            <a:endParaRPr lang="en-US" dirty="0"/>
          </a:p>
          <a:p>
            <a:pPr lvl="1"/>
            <a:r>
              <a:rPr lang="bg-BG" dirty="0"/>
              <a:t>Задават се 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bg-BG" dirty="0"/>
              <a:t>ключова дума</a:t>
            </a:r>
            <a:endParaRPr lang="en-US" dirty="0"/>
          </a:p>
          <a:p>
            <a:pPr lvl="1"/>
            <a:r>
              <a:rPr lang="bg-BG" dirty="0"/>
              <a:t>Имат стойност по подразбиране:</a:t>
            </a:r>
            <a:br>
              <a:rPr lang="bg-BG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</a:t>
            </a:r>
            <a:r>
              <a:rPr lang="bg-BG" dirty="0"/>
              <a:t>празна стойност</a:t>
            </a:r>
            <a:r>
              <a:rPr lang="en-US" dirty="0"/>
              <a:t>)</a:t>
            </a:r>
          </a:p>
          <a:p>
            <a:r>
              <a:rPr lang="bg-BG" dirty="0"/>
              <a:t>Низовете се обграждат с кавички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bg-BG" dirty="0" smtClean="0"/>
          </a:p>
          <a:p>
            <a:r>
              <a:rPr lang="bg-BG" dirty="0" smtClean="0"/>
              <a:t>Низовете </a:t>
            </a:r>
            <a:r>
              <a:rPr lang="bg-BG" dirty="0"/>
              <a:t>могат да се слепят</a:t>
            </a:r>
            <a:endParaRPr lang="en-US" dirty="0"/>
          </a:p>
          <a:p>
            <a:pPr lvl="1"/>
            <a:r>
              <a:rPr lang="bg-BG" dirty="0"/>
              <a:t>Чрез оператор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endParaRPr lang="en-US" dirty="0"/>
          </a:p>
          <a:p>
            <a:endParaRPr lang="bg-BG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97280" y="4051377"/>
            <a:ext cx="62484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 "Hello, C#";</a:t>
            </a:r>
          </a:p>
        </p:txBody>
      </p:sp>
    </p:spTree>
    <p:extLst>
      <p:ext uri="{BB962C8B-B14F-4D97-AF65-F5344CB8AC3E}">
        <p14:creationId xmlns:p14="http://schemas.microsoft.com/office/powerpoint/2010/main" xmlns="" val="85530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Дословни</a:t>
            </a:r>
            <a:r>
              <a:rPr lang="en-US" dirty="0"/>
              <a:t> (verbatim)</a:t>
            </a:r>
            <a:r>
              <a:rPr lang="bg-BG" dirty="0"/>
              <a:t> и съставни</a:t>
            </a:r>
            <a:r>
              <a:rPr lang="en-US" dirty="0"/>
              <a:t> (interpolated)</a:t>
            </a:r>
            <a:r>
              <a:rPr lang="bg-BG" dirty="0"/>
              <a:t> низове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Низовете са обградени от кавички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en-US" dirty="0"/>
              <a:t>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/>
              <a:t>Низовете могат да са 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дословни</a:t>
            </a:r>
            <a:r>
              <a:rPr lang="en-US" sz="1800" dirty="0"/>
              <a:t> (</a:t>
            </a:r>
            <a:r>
              <a:rPr lang="bg-BG" sz="1800" dirty="0"/>
              <a:t>без екраниране</a:t>
            </a:r>
            <a:r>
              <a:rPr lang="en-US" sz="1800" dirty="0"/>
              <a:t>):</a:t>
            </a:r>
          </a:p>
          <a:p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Съставните </a:t>
            </a:r>
            <a:r>
              <a:rPr lang="bg-BG" dirty="0"/>
              <a:t>низове съдържатстойности на променливи по шаблон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35721" y="2209800"/>
            <a:ext cx="10668002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 = "C: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Windows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win.ini";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7964401" y="1101282"/>
            <a:ext cx="3443230" cy="1066800"/>
          </a:xfrm>
          <a:prstGeom prst="wedgeRoundRectCallout">
            <a:avLst>
              <a:gd name="adj1" fmla="val -64506"/>
              <a:gd name="adj2" fmla="val 849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Наклонената черта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екранира от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\\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5721" y="3106319"/>
            <a:ext cx="10668002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"C:\Windows\win.ini";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290890" y="2552039"/>
            <a:ext cx="2852822" cy="1384369"/>
          </a:xfrm>
          <a:prstGeom prst="wedgeRoundRectCallout">
            <a:avLst>
              <a:gd name="adj1" fmla="val -119979"/>
              <a:gd name="adj2" fmla="val 94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Наклонената черта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се екранира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5721" y="4320365"/>
            <a:ext cx="10668002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"Svetlin";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"Nakov";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"{firstName} {lastName}";</a:t>
            </a:r>
          </a:p>
        </p:txBody>
      </p:sp>
    </p:spTree>
    <p:extLst>
      <p:ext uri="{BB962C8B-B14F-4D97-AF65-F5344CB8AC3E}">
        <p14:creationId xmlns:p14="http://schemas.microsoft.com/office/powerpoint/2010/main" xmlns="" val="145986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Кажи „здрасти“</a:t>
            </a:r>
            <a:r>
              <a:rPr lang="en-US" dirty="0"/>
              <a:t> – </a:t>
            </a:r>
            <a:r>
              <a:rPr lang="bg-BG" dirty="0"/>
              <a:t>Примери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Комбиниране имената на човек, за да получите пълното име: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en-US" dirty="0"/>
          </a:p>
          <a:p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Можем </a:t>
            </a:r>
            <a:r>
              <a:rPr lang="bg-BG" dirty="0"/>
              <a:t>да слепим низовете с 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:</a:t>
            </a:r>
            <a:endParaRPr lang="bg-BG" dirty="0"/>
          </a:p>
          <a:p>
            <a:endParaRPr lang="bg-BG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68680" y="2298875"/>
            <a:ext cx="10515600" cy="24468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"Ivan";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"Ivanov";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!", firstName);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"{firstName} {lastName}";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Console.WriteLine("Your full name is {0}.", fullName);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8680" y="5307214"/>
            <a:ext cx="105156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21;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I am "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years old");</a:t>
            </a:r>
          </a:p>
        </p:txBody>
      </p:sp>
    </p:spTree>
    <p:extLst>
      <p:ext uri="{BB962C8B-B14F-4D97-AF65-F5344CB8AC3E}">
        <p14:creationId xmlns:p14="http://schemas.microsoft.com/office/powerpoint/2010/main" xmlns="" val="59808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Поздрав по име и възраст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 въвежда малкото име, фамилията и възрастта и извежда</a:t>
            </a:r>
            <a:r>
              <a:rPr lang="en-US" dirty="0"/>
              <a:t>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Hello, &lt;first name&gt; &lt;last name&gt;. You are &lt;age&gt; years old.</a:t>
            </a:r>
            <a:r>
              <a:rPr lang="en-US" dirty="0"/>
              <a:t>"</a:t>
            </a:r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97280" y="2608776"/>
            <a:ext cx="10515600" cy="364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ageStr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int.Parse(ageStr);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Преобразуване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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{firstName} {lastName}.\r\nYou are {age} years old.");</a:t>
            </a:r>
          </a:p>
        </p:txBody>
      </p:sp>
    </p:spTree>
    <p:extLst>
      <p:ext uri="{BB962C8B-B14F-4D97-AF65-F5344CB8AC3E}">
        <p14:creationId xmlns:p14="http://schemas.microsoft.com/office/powerpoint/2010/main" xmlns="" val="3348533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Обектен тип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Обектен тип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C#</a:t>
            </a:r>
          </a:p>
          <a:p>
            <a:pPr lvl="1"/>
            <a:r>
              <a:rPr lang="bg-BG" dirty="0"/>
              <a:t>Специален тип – родител на всички други типове в .</a:t>
            </a:r>
            <a:r>
              <a:rPr lang="en-US" dirty="0"/>
              <a:t>NET</a:t>
            </a:r>
          </a:p>
          <a:p>
            <a:pPr lvl="1"/>
            <a:r>
              <a:rPr lang="bg-BG" dirty="0"/>
              <a:t>Задава се 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dirty="0"/>
              <a:t>ключова дума</a:t>
            </a:r>
            <a:endParaRPr lang="en-US" dirty="0"/>
          </a:p>
          <a:p>
            <a:pPr lvl="1"/>
            <a:r>
              <a:rPr lang="bg-BG" dirty="0"/>
              <a:t>Може да приема стойности от който и да е тип</a:t>
            </a:r>
            <a:endParaRPr lang="en-US" dirty="0"/>
          </a:p>
          <a:p>
            <a:pPr lvl="1"/>
            <a:r>
              <a:rPr lang="bg-BG" dirty="0"/>
              <a:t>Референтен тип – съдържа указател към област в паметта, на която се съхранява неговата стойност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21637065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променливи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900" dirty="0"/>
              <a:t>Имената на променливите</a:t>
            </a:r>
            <a:endParaRPr lang="en-US" sz="2900" dirty="0"/>
          </a:p>
          <a:p>
            <a:pPr lvl="1"/>
            <a:r>
              <a:rPr lang="bg-BG" sz="2900" dirty="0"/>
              <a:t>Винаги използвайте 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конвенциите за именуване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9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2900" dirty="0"/>
              <a:t>на даден програмен език</a:t>
            </a:r>
            <a:r>
              <a:rPr lang="en-US" sz="2900" dirty="0"/>
              <a:t> – </a:t>
            </a:r>
            <a:r>
              <a:rPr lang="bg-BG" sz="2900" dirty="0"/>
              <a:t>за </a:t>
            </a:r>
            <a:r>
              <a:rPr lang="en-US" sz="2900" dirty="0"/>
              <a:t>C# </a:t>
            </a:r>
            <a:r>
              <a:rPr lang="bg-BG" sz="2900" dirty="0"/>
              <a:t>ползвайте</a:t>
            </a:r>
            <a:r>
              <a:rPr lang="en-US" sz="2900" dirty="0"/>
              <a:t> </a:t>
            </a:r>
            <a:r>
              <a:rPr lang="en-US" sz="2900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camelCase</a:t>
            </a:r>
            <a:endParaRPr lang="en-US" sz="2900" dirty="0"/>
          </a:p>
          <a:p>
            <a:pPr lvl="1"/>
            <a:r>
              <a:rPr lang="bg-BG" sz="2900" dirty="0"/>
              <a:t>Предпочитан формат</a:t>
            </a:r>
            <a:r>
              <a:rPr lang="en-US" sz="2900" dirty="0"/>
              <a:t>: [</a:t>
            </a:r>
            <a:r>
              <a:rPr lang="bg-BG" sz="2900" dirty="0"/>
              <a:t>съществително</a:t>
            </a:r>
            <a:r>
              <a:rPr lang="en-US" sz="2900" dirty="0"/>
              <a:t>] </a:t>
            </a:r>
            <a:r>
              <a:rPr lang="bg-BG" sz="2900" dirty="0"/>
              <a:t>или</a:t>
            </a:r>
            <a:r>
              <a:rPr lang="en-US" sz="2900" dirty="0"/>
              <a:t> [</a:t>
            </a:r>
            <a:r>
              <a:rPr lang="bg-BG" sz="2900" dirty="0"/>
              <a:t>прилагателно</a:t>
            </a:r>
            <a:r>
              <a:rPr lang="en-US" sz="2900" dirty="0"/>
              <a:t>] + [</a:t>
            </a:r>
            <a:r>
              <a:rPr lang="bg-BG" sz="2900" dirty="0"/>
              <a:t>съществително</a:t>
            </a:r>
            <a:r>
              <a:rPr lang="en-US" sz="2900" dirty="0"/>
              <a:t>]</a:t>
            </a:r>
          </a:p>
          <a:p>
            <a:pPr lvl="1"/>
            <a:r>
              <a:rPr lang="bg-BG" sz="2900" dirty="0"/>
              <a:t>Трябва да описва</a:t>
            </a:r>
            <a:r>
              <a:rPr lang="en-US" sz="2900" dirty="0"/>
              <a:t> 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предназначението</a:t>
            </a:r>
            <a:r>
              <a:rPr lang="en-US" sz="2900" dirty="0"/>
              <a:t> </a:t>
            </a:r>
            <a:r>
              <a:rPr lang="bg-BG" sz="2900" dirty="0"/>
              <a:t>на</a:t>
            </a:r>
            <a:r>
              <a:rPr lang="en-US" sz="2900" dirty="0"/>
              <a:t> 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променливата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900" dirty="0"/>
              <a:t>(</a:t>
            </a:r>
            <a:r>
              <a:rPr lang="bg-BG" sz="2900" dirty="0"/>
              <a:t>Винаги се питайте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 „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Какво съдържа тази променлива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?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en-US" sz="2900" dirty="0"/>
              <a:t>)</a:t>
            </a:r>
          </a:p>
          <a:p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608012" y="5013258"/>
            <a:ext cx="10495180" cy="1255483"/>
            <a:chOff x="608012" y="5013258"/>
            <a:chExt cx="10495180" cy="125548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405010" y="5015543"/>
              <a:ext cx="9698182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1">
                <a:lnSpc>
                  <a:spcPct val="100000"/>
                </a:lnSpc>
              </a:pPr>
              <a:r>
                <a:rPr lang="en-US" b="1" noProof="1">
                  <a:solidFill>
                    <a:schemeClr val="tx2">
                      <a:lumMod val="90000"/>
                    </a:schemeClr>
                  </a:solidFill>
                  <a:latin typeface="Consolas" pitchFamily="49" charset="0"/>
                  <a:cs typeface="Consolas" pitchFamily="49" charset="0"/>
                </a:rPr>
                <a:t>firstName</a:t>
              </a:r>
              <a:r>
                <a:rPr lang="en-US" noProof="1"/>
                <a:t>,</a:t>
              </a:r>
              <a:r>
                <a:rPr lang="en-US" noProof="1">
                  <a:solidFill>
                    <a:schemeClr val="tx2">
                      <a:lumMod val="90000"/>
                    </a:schemeClr>
                  </a:solidFill>
                </a:rPr>
                <a:t> </a:t>
              </a:r>
              <a:r>
                <a:rPr lang="en-US" b="1" noProof="1">
                  <a:solidFill>
                    <a:schemeClr val="tx2">
                      <a:lumMod val="90000"/>
                    </a:schemeClr>
                  </a:solidFill>
                  <a:latin typeface="Consolas" pitchFamily="49" charset="0"/>
                  <a:cs typeface="Consolas" pitchFamily="49" charset="0"/>
                </a:rPr>
                <a:t>report</a:t>
              </a:r>
              <a:r>
                <a:rPr lang="en-US" noProof="1"/>
                <a:t>,</a:t>
              </a:r>
              <a:r>
                <a:rPr lang="en-US" noProof="1">
                  <a:solidFill>
                    <a:schemeClr val="tx2">
                      <a:lumMod val="90000"/>
                    </a:schemeClr>
                  </a:solidFill>
                </a:rPr>
                <a:t> </a:t>
              </a:r>
              <a:r>
                <a:rPr lang="en-US" b="1" noProof="1">
                  <a:solidFill>
                    <a:schemeClr val="tx2">
                      <a:lumMod val="90000"/>
                    </a:schemeClr>
                  </a:solidFill>
                  <a:latin typeface="Consolas" pitchFamily="49" charset="0"/>
                  <a:cs typeface="Consolas" pitchFamily="49" charset="0"/>
                </a:rPr>
                <a:t>config</a:t>
              </a:r>
              <a:r>
                <a:rPr lang="en-US" noProof="1"/>
                <a:t>,</a:t>
              </a:r>
              <a:r>
                <a:rPr lang="en-US" noProof="1">
                  <a:solidFill>
                    <a:schemeClr val="tx2">
                      <a:lumMod val="90000"/>
                    </a:schemeClr>
                  </a:solidFill>
                </a:rPr>
                <a:t> </a:t>
              </a:r>
              <a:r>
                <a:rPr lang="en-US" b="1" noProof="1">
                  <a:solidFill>
                    <a:schemeClr val="tx2">
                      <a:lumMod val="90000"/>
                    </a:schemeClr>
                  </a:solidFill>
                  <a:latin typeface="Consolas" pitchFamily="49" charset="0"/>
                  <a:cs typeface="Consolas" pitchFamily="49" charset="0"/>
                </a:rPr>
                <a:t>usersList</a:t>
              </a:r>
              <a:r>
                <a:rPr lang="en-US" noProof="1"/>
                <a:t>,</a:t>
              </a:r>
              <a:r>
                <a:rPr lang="en-US" noProof="1">
                  <a:solidFill>
                    <a:schemeClr val="tx2">
                      <a:lumMod val="90000"/>
                    </a:schemeClr>
                  </a:solidFill>
                </a:rPr>
                <a:t> </a:t>
              </a:r>
              <a:r>
                <a:rPr lang="en-US" b="1" noProof="1">
                  <a:solidFill>
                    <a:schemeClr val="tx2">
                      <a:lumMod val="90000"/>
                    </a:schemeClr>
                  </a:solidFill>
                  <a:latin typeface="Consolas" pitchFamily="49" charset="0"/>
                  <a:cs typeface="Consolas" pitchFamily="49" charset="0"/>
                </a:rPr>
                <a:t>fontSize</a:t>
              </a:r>
              <a:r>
                <a:rPr lang="en-US" noProof="1"/>
                <a:t>,</a:t>
              </a:r>
              <a:r>
                <a:rPr lang="en-US" noProof="1">
                  <a:solidFill>
                    <a:schemeClr val="tx2">
                      <a:lumMod val="90000"/>
                    </a:schemeClr>
                  </a:solidFill>
                </a:rPr>
                <a:t> </a:t>
              </a:r>
              <a:r>
                <a:rPr lang="en-US" b="1" noProof="1">
                  <a:solidFill>
                    <a:schemeClr val="tx2">
                      <a:lumMod val="90000"/>
                    </a:schemeClr>
                  </a:solidFill>
                  <a:latin typeface="Consolas" pitchFamily="49" charset="0"/>
                  <a:cs typeface="Consolas" pitchFamily="49" charset="0"/>
                </a:rPr>
                <a:t>maxSpeed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405010" y="5807076"/>
              <a:ext cx="9698182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1">
                <a:lnSpc>
                  <a:spcPct val="100000"/>
                </a:lnSpc>
              </a:pPr>
              <a:r>
                <a:rPr lang="en-US" b="1" noProof="1">
                  <a:solidFill>
                    <a:srgbClr val="FB816D"/>
                  </a:solidFill>
                  <a:latin typeface="Consolas" pitchFamily="49" charset="0"/>
                  <a:cs typeface="Consolas" pitchFamily="49" charset="0"/>
                </a:rPr>
                <a:t>foo</a:t>
              </a:r>
              <a:r>
                <a:rPr lang="en-US" noProof="1"/>
                <a:t>,</a:t>
              </a:r>
              <a:r>
                <a:rPr lang="en-US" noProof="1">
                  <a:solidFill>
                    <a:srgbClr val="FB816D"/>
                  </a:solidFill>
                </a:rPr>
                <a:t> </a:t>
              </a:r>
              <a:r>
                <a:rPr lang="en-US" b="1" noProof="1">
                  <a:solidFill>
                    <a:srgbClr val="FB816D"/>
                  </a:solidFill>
                  <a:latin typeface="Consolas" pitchFamily="49" charset="0"/>
                  <a:cs typeface="Consolas" pitchFamily="49" charset="0"/>
                </a:rPr>
                <a:t>bar</a:t>
              </a:r>
              <a:r>
                <a:rPr lang="en-US" noProof="1"/>
                <a:t>,</a:t>
              </a:r>
              <a:r>
                <a:rPr lang="en-US" noProof="1">
                  <a:solidFill>
                    <a:srgbClr val="FB816D"/>
                  </a:solidFill>
                </a:rPr>
                <a:t> </a:t>
              </a:r>
              <a:r>
                <a:rPr lang="en-US" b="1" noProof="1">
                  <a:solidFill>
                    <a:srgbClr val="FB816D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noProof="1"/>
                <a:t>,</a:t>
              </a:r>
              <a:r>
                <a:rPr lang="en-US" noProof="1">
                  <a:solidFill>
                    <a:srgbClr val="FB816D"/>
                  </a:solidFill>
                </a:rPr>
                <a:t> </a:t>
              </a:r>
              <a:r>
                <a:rPr lang="en-US" b="1" noProof="1">
                  <a:solidFill>
                    <a:srgbClr val="FB816D"/>
                  </a:solidFill>
                  <a:latin typeface="Consolas" pitchFamily="49" charset="0"/>
                  <a:cs typeface="Consolas" pitchFamily="49" charset="0"/>
                </a:rPr>
                <a:t>p1</a:t>
              </a:r>
              <a:r>
                <a:rPr lang="en-US" noProof="1"/>
                <a:t>,</a:t>
              </a:r>
              <a:r>
                <a:rPr lang="en-US" noProof="1">
                  <a:solidFill>
                    <a:srgbClr val="FB816D"/>
                  </a:solidFill>
                </a:rPr>
                <a:t> </a:t>
              </a:r>
              <a:r>
                <a:rPr lang="en-US" b="1" noProof="1">
                  <a:solidFill>
                    <a:srgbClr val="FB816D"/>
                  </a:solidFill>
                  <a:latin typeface="Consolas" pitchFamily="49" charset="0"/>
                  <a:cs typeface="Consolas" pitchFamily="49" charset="0"/>
                </a:rPr>
                <a:t>p2</a:t>
              </a:r>
              <a:r>
                <a:rPr lang="en-US" noProof="1"/>
                <a:t>,</a:t>
              </a:r>
              <a:r>
                <a:rPr lang="en-US" noProof="1">
                  <a:solidFill>
                    <a:srgbClr val="FB816D"/>
                  </a:solidFill>
                </a:rPr>
                <a:t> </a:t>
              </a:r>
              <a:r>
                <a:rPr lang="en-US" b="1" noProof="1">
                  <a:solidFill>
                    <a:srgbClr val="FB816D"/>
                  </a:solidFill>
                  <a:latin typeface="Consolas" pitchFamily="49" charset="0"/>
                  <a:cs typeface="Consolas" pitchFamily="49" charset="0"/>
                </a:rPr>
                <a:t>populate</a:t>
              </a:r>
              <a:r>
                <a:rPr lang="en-US" noProof="1"/>
                <a:t>,</a:t>
              </a:r>
              <a:r>
                <a:rPr lang="en-US" noProof="1">
                  <a:solidFill>
                    <a:srgbClr val="FB816D"/>
                  </a:solidFill>
                </a:rPr>
                <a:t> </a:t>
              </a:r>
              <a:r>
                <a:rPr lang="en-US" b="1" noProof="1">
                  <a:solidFill>
                    <a:srgbClr val="FB816D"/>
                  </a:solidFill>
                  <a:latin typeface="Consolas" pitchFamily="49" charset="0"/>
                  <a:cs typeface="Consolas" pitchFamily="49" charset="0"/>
                </a:rPr>
                <a:t>LastName</a:t>
              </a:r>
              <a:r>
                <a:rPr lang="en-US" noProof="1"/>
                <a:t>,</a:t>
              </a:r>
              <a:r>
                <a:rPr lang="en-US" noProof="1">
                  <a:solidFill>
                    <a:srgbClr val="FB816D"/>
                  </a:solidFill>
                </a:rPr>
                <a:t> </a:t>
              </a:r>
              <a:r>
                <a:rPr lang="en-US" b="1" noProof="1">
                  <a:solidFill>
                    <a:srgbClr val="FB816D"/>
                  </a:solidFill>
                  <a:latin typeface="Consolas" pitchFamily="49" charset="0"/>
                  <a:cs typeface="Consolas" pitchFamily="49" charset="0"/>
                </a:rPr>
                <a:t>last_name</a:t>
              </a:r>
              <a:r>
                <a:rPr lang="en-US" noProof="1"/>
                <a:t>,</a:t>
              </a:r>
              <a:r>
                <a:rPr lang="en-US" noProof="1">
                  <a:solidFill>
                    <a:srgbClr val="FB816D"/>
                  </a:solidFill>
                </a:rPr>
                <a:t> </a:t>
              </a:r>
              <a:r>
                <a:rPr lang="en-US" b="1" noProof="1">
                  <a:solidFill>
                    <a:srgbClr val="FB816D"/>
                  </a:solidFill>
                  <a:latin typeface="Consolas" pitchFamily="49" charset="0"/>
                  <a:cs typeface="Consolas" pitchFamily="49" charset="0"/>
                </a:rPr>
                <a:t>LAST_NAME</a:t>
              </a:r>
              <a:endParaRPr lang="en-US" b="1" dirty="0">
                <a:solidFill>
                  <a:srgbClr val="FB816D"/>
                </a:solidFill>
              </a:endParaRPr>
            </a:p>
          </p:txBody>
        </p:sp>
        <p:pic>
          <p:nvPicPr>
            <p:cNvPr id="7" name="Picture 2" descr="haken, installed, ok, package, richtig, right, tick, updated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012" y="5013258"/>
              <a:ext cx="630691" cy="473142"/>
            </a:xfrm>
            <a:prstGeom prst="rect">
              <a:avLst/>
            </a:prstGeom>
            <a:noFill/>
            <a:effectLst>
              <a:outerShdw blurRad="101600" sx="102000" sy="102000" algn="ctr" rotWithShape="0">
                <a:schemeClr val="tx2">
                  <a:lumMod val="60000"/>
                  <a:lumOff val="40000"/>
                  <a:alpha val="7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approve, block, cancel, delete, reject icon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323" y="5791200"/>
              <a:ext cx="490116" cy="468411"/>
            </a:xfrm>
            <a:prstGeom prst="rect">
              <a:avLst/>
            </a:prstGeom>
            <a:noFill/>
            <a:effectLst>
              <a:outerShdw blurRad="101600" sx="102000" sy="102000" algn="ctr" rotWithShape="0">
                <a:srgbClr val="FF3300">
                  <a:alpha val="69804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43396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тип данни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 на данните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които имат сходни характеристики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/>
              <a:t>Описва вида на информацията, който се пази в компютърната памет</a:t>
            </a:r>
            <a:r>
              <a:rPr lang="en-US" dirty="0"/>
              <a:t> (</a:t>
            </a:r>
            <a:r>
              <a:rPr lang="bg-BG" dirty="0"/>
              <a:t>съответно в променливата</a:t>
            </a:r>
            <a:r>
              <a:rPr lang="en-US" dirty="0"/>
              <a:t>)</a:t>
            </a:r>
          </a:p>
          <a:p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Положителни цели числа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Знаци от азбуката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Дни от седмицата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714740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и област на видимост на променливите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Област на видимост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 Scope)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== </a:t>
            </a:r>
            <a:r>
              <a:rPr lang="bg-BG" dirty="0"/>
              <a:t>мястото където можем 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достъпим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променлива</a:t>
            </a:r>
            <a:r>
              <a:rPr lang="en-GB" dirty="0"/>
              <a:t> (</a:t>
            </a:r>
            <a:r>
              <a:rPr lang="bg-BG" dirty="0"/>
              <a:t>глобално</a:t>
            </a:r>
            <a:r>
              <a:rPr lang="en-GB" dirty="0"/>
              <a:t>, </a:t>
            </a:r>
            <a:r>
              <a:rPr lang="bg-BG" dirty="0"/>
              <a:t>локално</a:t>
            </a:r>
            <a:r>
              <a:rPr lang="en-GB" dirty="0"/>
              <a:t>)</a:t>
            </a: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Живот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(Variable lifetime) </a:t>
            </a:r>
            <a:r>
              <a:rPr lang="en-GB" dirty="0"/>
              <a:t>==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колко дълго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остава в паметт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</a:t>
            </a:r>
          </a:p>
          <a:p>
            <a:endParaRPr lang="bg-BG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212" y="2897352"/>
            <a:ext cx="10668000" cy="3824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GB" sz="22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Main()";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10; i++)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loop";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bg-BG" sz="2200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Грешка</a:t>
            </a:r>
            <a:endParaRPr lang="en-GB" sz="2200" b="1" noProof="1">
              <a:solidFill>
                <a:srgbClr val="F37D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418012" y="3124200"/>
            <a:ext cx="3886200" cy="609600"/>
          </a:xfrm>
          <a:prstGeom prst="wedgeRoundRectCallout">
            <a:avLst>
              <a:gd name="adj1" fmla="val -69716"/>
              <a:gd name="adj2" fmla="val 629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 smtClean="0">
                <a:solidFill>
                  <a:srgbClr val="FFFFFF"/>
                </a:solidFill>
              </a:rPr>
              <a:t>Достъпна в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27804" y="4131823"/>
            <a:ext cx="3138608" cy="668777"/>
            <a:chOff x="9879232" y="2540495"/>
            <a:chExt cx="2133606" cy="864513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9879232" y="2540500"/>
              <a:ext cx="2133600" cy="864508"/>
            </a:xfrm>
            <a:prstGeom prst="wedgeRoundRectCallout">
              <a:avLst>
                <a:gd name="adj1" fmla="val -71380"/>
                <a:gd name="adj2" fmla="val 67037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>
                <a:solidFill>
                  <a:srgbClr val="FFFFFF"/>
                </a:solidFill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9879237" y="2540495"/>
              <a:ext cx="2133601" cy="864508"/>
            </a:xfrm>
            <a:prstGeom prst="wedgeRoundRectCallout">
              <a:avLst>
                <a:gd name="adj1" fmla="val -110430"/>
                <a:gd name="adj2" fmla="val -25727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dirty="0" smtClean="0">
                  <a:solidFill>
                    <a:srgbClr val="FFFFFF"/>
                  </a:solidFill>
                </a:rPr>
                <a:t>Достъпни в цикъла</a:t>
              </a:r>
              <a:endParaRPr lang="bg-BG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0108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Промеждутък на променлива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Промеждутък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 span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 </a:t>
            </a:r>
            <a:r>
              <a:rPr lang="bg-BG" dirty="0"/>
              <a:t>определя колко време съществува една променлива преди да я използваме</a:t>
            </a:r>
            <a:endParaRPr lang="en-US" dirty="0"/>
          </a:p>
          <a:p>
            <a:r>
              <a:rPr lang="bg-BG" dirty="0"/>
              <a:t>Винаги създавайте променливата колкото се може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по-късно</a:t>
            </a:r>
            <a:endParaRPr lang="en-US" dirty="0"/>
          </a:p>
          <a:p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2" y="2996148"/>
            <a:ext cx="10668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Main()";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10;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var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loop";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Console.WriteLine(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bg-BG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Грешка</a:t>
            </a:r>
            <a:endParaRPr lang="en-GB" b="1" noProof="1">
              <a:solidFill>
                <a:srgbClr val="F37D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034236" y="3200400"/>
            <a:ext cx="2514600" cy="1143000"/>
          </a:xfrm>
          <a:prstGeom prst="wedgeRoundRectCallout">
            <a:avLst>
              <a:gd name="adj1" fmla="val -71078"/>
              <a:gd name="adj2" fmla="val 413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Промеждутък на </a:t>
            </a:r>
            <a:r>
              <a:rPr lang="en-US" sz="2800" dirty="0" smtClean="0">
                <a:solidFill>
                  <a:srgbClr val="FFFFFF"/>
                </a:solidFill>
              </a:rPr>
              <a:t>"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outer</a:t>
            </a:r>
            <a:r>
              <a:rPr lang="en-US" sz="2800" dirty="0" smtClean="0">
                <a:solidFill>
                  <a:srgbClr val="FFFFFF"/>
                </a:solidFill>
              </a:rPr>
              <a:t>"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92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Поддържайте кратък промеждутък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По-краткия промеждутък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опростява кода</a:t>
            </a:r>
            <a:endParaRPr lang="en-US" dirty="0"/>
          </a:p>
          <a:p>
            <a:pPr lvl="1"/>
            <a:r>
              <a:rPr lang="bg-BG" dirty="0"/>
              <a:t>Подобрява неговата четимост и улеснява бъдещи промени</a:t>
            </a:r>
            <a:endParaRPr lang="en-US" dirty="0"/>
          </a:p>
          <a:p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0413" y="2667000"/>
            <a:ext cx="10668000" cy="3824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10; i++)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loop";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Main()";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2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Error</a:t>
            </a:r>
            <a:endParaRPr lang="en-GB" sz="2200" b="1" noProof="1">
              <a:solidFill>
                <a:srgbClr val="F37D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341500" y="4030496"/>
            <a:ext cx="2858312" cy="1379704"/>
          </a:xfrm>
          <a:prstGeom prst="wedgeRoundRectCallout">
            <a:avLst>
              <a:gd name="adj1" fmla="val -75095"/>
              <a:gd name="adj2" fmla="val 408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Промеждутъкът на </a:t>
            </a:r>
            <a:r>
              <a:rPr lang="en-US" sz="2800" dirty="0" smtClean="0">
                <a:solidFill>
                  <a:srgbClr val="FFFFFF"/>
                </a:solidFill>
              </a:rPr>
              <a:t>"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outer</a:t>
            </a:r>
            <a:r>
              <a:rPr lang="en-US" sz="2800" dirty="0">
                <a:solidFill>
                  <a:srgbClr val="FFFFFF"/>
                </a:solidFill>
              </a:rPr>
              <a:t>" </a:t>
            </a:r>
            <a:r>
              <a:rPr lang="en-US" sz="2800" dirty="0" smtClean="0">
                <a:solidFill>
                  <a:srgbClr val="FFFFFF"/>
                </a:solidFill>
              </a:rPr>
              <a:t>– </a:t>
            </a:r>
            <a:r>
              <a:rPr lang="bg-BG" sz="2800" dirty="0" smtClean="0">
                <a:solidFill>
                  <a:srgbClr val="FFFFFF"/>
                </a:solidFill>
              </a:rPr>
              <a:t>намален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Right Brace 3"/>
          <p:cNvSpPr/>
          <p:nvPr/>
        </p:nvSpPr>
        <p:spPr>
          <a:xfrm>
            <a:off x="7237412" y="4990288"/>
            <a:ext cx="304800" cy="609600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7630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Рефакторирайте кода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Имате работещ код за намиране на обема на пирамида</a:t>
            </a:r>
            <a:r>
              <a:rPr lang="en-US" dirty="0"/>
              <a:t>: </a:t>
            </a:r>
          </a:p>
          <a:p>
            <a:pPr lvl="1"/>
            <a:r>
              <a:rPr lang="bg-BG" dirty="0"/>
              <a:t>Оправете именуването, промеждутъка и използването на променливите:</a:t>
            </a:r>
            <a:endParaRPr lang="en-US" dirty="0"/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68680" y="2658708"/>
            <a:ext cx="10515600" cy="3423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dul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Console.Write("Length: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dul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Console.Write("Width: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Console.Write("Height: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dul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/ 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Console.WriteLine("Pyramid Volume: {0:F2}",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73280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Рефакторирайте Специални числа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734502" cy="4705004"/>
          </a:xfrm>
        </p:spPr>
        <p:txBody>
          <a:bodyPr>
            <a:normAutofit fontScale="55000" lnSpcReduction="20000"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kolkko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obshto = 0; int takova = 0; bool toe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ch = 1; ch &lt;= kolkko; ch++)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takova </a:t>
            </a:r>
            <a:r>
              <a:rPr lang="en-GB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ch;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(ch &gt; 0)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obshto </a:t>
            </a:r>
            <a:r>
              <a:rPr lang="en-GB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ch % 10;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ch = ch / 10</a:t>
            </a:r>
            <a:r>
              <a:rPr lang="en-GB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GB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toe = (obshto == 5) || (obshto == 7) || (obshto == 11);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Console.WriteLine($"{takova} -&gt; {toe}");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obshto = 0; ch = takova</a:t>
            </a:r>
            <a:r>
              <a:rPr lang="en-GB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5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endParaRPr lang="en-US" sz="25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217813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152" y="245662"/>
            <a:ext cx="10058400" cy="1450757"/>
          </a:xfrm>
        </p:spPr>
        <p:txBody>
          <a:bodyPr/>
          <a:lstStyle/>
          <a:p>
            <a:r>
              <a:rPr lang="bg-BG" dirty="0"/>
              <a:t>Характеристики на типовете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Типът данни притежава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 </a:t>
            </a:r>
            <a:r>
              <a:rPr lang="en-US" dirty="0"/>
              <a:t>(C# </a:t>
            </a:r>
            <a:r>
              <a:rPr lang="bg-BG" dirty="0"/>
              <a:t>ключова дума </a:t>
            </a:r>
            <a:r>
              <a:rPr lang="en-US" dirty="0"/>
              <a:t>or .NET </a:t>
            </a:r>
            <a:r>
              <a:rPr lang="bg-BG" dirty="0"/>
              <a:t>тип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Размер </a:t>
            </a:r>
            <a:r>
              <a:rPr lang="en-US" dirty="0"/>
              <a:t>(</a:t>
            </a:r>
            <a:r>
              <a:rPr lang="bg-BG" dirty="0"/>
              <a:t>колко памет се използва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 по подразбиране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Цели числа в </a:t>
            </a:r>
            <a:r>
              <a:rPr lang="en-US" dirty="0"/>
              <a:t>C#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Име</a:t>
            </a:r>
            <a:r>
              <a:rPr lang="en-US" dirty="0"/>
              <a:t>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Размер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бита </a:t>
            </a:r>
            <a:r>
              <a:rPr lang="en-US" dirty="0"/>
              <a:t>(4 </a:t>
            </a:r>
            <a:r>
              <a:rPr lang="bg-BG" dirty="0"/>
              <a:t>байта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Стойност по подразбиране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6126480" y="641745"/>
            <a:ext cx="5853000" cy="5924820"/>
            <a:chOff x="5713412" y="600182"/>
            <a:chExt cx="5853000" cy="5924820"/>
          </a:xfrm>
        </p:grpSpPr>
        <p:grpSp>
          <p:nvGrpSpPr>
            <p:cNvPr id="5" name="Group 4"/>
            <p:cNvGrpSpPr/>
            <p:nvPr/>
          </p:nvGrpSpPr>
          <p:grpSpPr>
            <a:xfrm>
              <a:off x="7085012" y="600182"/>
              <a:ext cx="2400601" cy="2828818"/>
              <a:chOff x="7401286" y="533400"/>
              <a:chExt cx="1975608" cy="2328015"/>
            </a:xfrm>
          </p:grpSpPr>
          <p:pic>
            <p:nvPicPr>
              <p:cNvPr id="9" name="Picture 4" descr="http://clipartist.info/RSS/openclipart.org/2011/July/15-Friday/binary_file_icon-1331px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/>
            </p:blipFill>
            <p:spPr bwMode="auto">
              <a:xfrm>
                <a:off x="7401286" y="533400"/>
                <a:ext cx="1975608" cy="23280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7464631" y="1697737"/>
                <a:ext cx="1344613" cy="106397"/>
              </a:xfrm>
              <a:prstGeom prst="rect">
                <a:avLst/>
              </a:prstGeom>
              <a:solidFill>
                <a:srgbClr val="F0A22E">
                  <a:alpha val="10196"/>
                </a:srgb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7787812" y="2209800"/>
              <a:ext cx="3778600" cy="1045256"/>
            </a:xfrm>
            <a:prstGeom prst="wedgeRoundRectCallout">
              <a:avLst>
                <a:gd name="adj1" fmla="val -59318"/>
                <a:gd name="adj2" fmla="val -56005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3200" dirty="0">
                  <a:solidFill>
                    <a:srgbClr val="FFFFFF"/>
                  </a:solidFill>
                </a:rPr>
                <a:t>: </a:t>
              </a:r>
              <a:r>
                <a:rPr lang="bg-BG" sz="3200" dirty="0" smtClean="0">
                  <a:solidFill>
                    <a:srgbClr val="FFFFFF"/>
                  </a:solidFill>
                </a:rPr>
                <a:t>поредица от </a:t>
              </a:r>
              <a:r>
                <a:rPr lang="en-US" sz="3200" dirty="0" smtClean="0">
                  <a:solidFill>
                    <a:srgbClr val="FFFFFF"/>
                  </a:solidFill>
                </a:rPr>
                <a:t>32 </a:t>
              </a:r>
              <a:r>
                <a:rPr lang="bg-BG" sz="3200" dirty="0" smtClean="0">
                  <a:solidFill>
                    <a:srgbClr val="FFFFFF"/>
                  </a:solidFill>
                </a:rPr>
                <a:t>бита в паметта</a:t>
              </a:r>
              <a:endParaRPr lang="bg-BG" sz="3200" dirty="0">
                <a:solidFill>
                  <a:srgbClr val="FFFFFF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584544" y="4617546"/>
              <a:ext cx="3920068" cy="1907456"/>
            </a:xfrm>
            <a:prstGeom prst="rect">
              <a:avLst/>
            </a:prstGeom>
          </p:spPr>
        </p:pic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5713412" y="3810000"/>
              <a:ext cx="3970800" cy="1081929"/>
            </a:xfrm>
            <a:prstGeom prst="wedgeRoundRectCallout">
              <a:avLst>
                <a:gd name="adj1" fmla="val 40050"/>
                <a:gd name="adj2" fmla="val 87615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3200" dirty="0">
                  <a:solidFill>
                    <a:srgbClr val="FFFFFF"/>
                  </a:solidFill>
                </a:rPr>
                <a:t>: 4 sequential bytes in the memory</a:t>
              </a:r>
              <a:endParaRPr lang="bg-BG" sz="32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828002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Целочислени типове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[-128 …127]: </a:t>
            </a:r>
            <a:r>
              <a:rPr lang="bg-BG" dirty="0"/>
              <a:t>със знак, </a:t>
            </a:r>
            <a:r>
              <a:rPr lang="en-US" dirty="0"/>
              <a:t>8-</a:t>
            </a:r>
            <a:r>
              <a:rPr lang="bg-BG" dirty="0"/>
              <a:t>битов</a:t>
            </a:r>
            <a:r>
              <a:rPr lang="en-US" dirty="0"/>
              <a:t> [-2</a:t>
            </a:r>
            <a:r>
              <a:rPr lang="en-US" baseline="30000" dirty="0"/>
              <a:t>7</a:t>
            </a:r>
            <a:r>
              <a:rPr lang="en-US" dirty="0"/>
              <a:t> … 2</a:t>
            </a:r>
            <a:r>
              <a:rPr lang="en-US" baseline="30000" dirty="0"/>
              <a:t>7</a:t>
            </a:r>
            <a:r>
              <a:rPr lang="en-US" dirty="0"/>
              <a:t>-1]</a:t>
            </a: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[0 … 255]: </a:t>
            </a:r>
            <a:r>
              <a:rPr lang="bg-BG" dirty="0"/>
              <a:t>без знак, </a:t>
            </a:r>
            <a:r>
              <a:rPr lang="en-US" dirty="0"/>
              <a:t>8-</a:t>
            </a:r>
            <a:r>
              <a:rPr lang="bg-BG" dirty="0"/>
              <a:t>битов</a:t>
            </a:r>
            <a:r>
              <a:rPr lang="en-US" dirty="0"/>
              <a:t> [0 … 2</a:t>
            </a:r>
            <a:r>
              <a:rPr lang="en-US" baseline="30000" dirty="0"/>
              <a:t>8</a:t>
            </a:r>
            <a:r>
              <a:rPr lang="en-US" dirty="0"/>
              <a:t>-1]</a:t>
            </a: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[-32 768 … 32 767]: </a:t>
            </a:r>
            <a:r>
              <a:rPr lang="bg-BG" dirty="0"/>
              <a:t>със знак,</a:t>
            </a:r>
            <a:r>
              <a:rPr lang="en-US" dirty="0"/>
              <a:t> 16-</a:t>
            </a:r>
            <a:r>
              <a:rPr lang="bg-BG" dirty="0"/>
              <a:t>битов</a:t>
            </a:r>
            <a:r>
              <a:rPr lang="en-US" dirty="0"/>
              <a:t> [-2</a:t>
            </a:r>
            <a:r>
              <a:rPr lang="en-US" baseline="30000" dirty="0"/>
              <a:t>15</a:t>
            </a:r>
            <a:r>
              <a:rPr lang="en-US" dirty="0"/>
              <a:t> … 2</a:t>
            </a:r>
            <a:r>
              <a:rPr lang="en-US" baseline="30000" dirty="0"/>
              <a:t>15</a:t>
            </a:r>
            <a:r>
              <a:rPr lang="en-US" dirty="0"/>
              <a:t>-1]</a:t>
            </a:r>
          </a:p>
          <a:p>
            <a:pPr>
              <a:lnSpc>
                <a:spcPct val="107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[0 … 65 535]: </a:t>
            </a:r>
            <a:r>
              <a:rPr lang="bg-BG" dirty="0"/>
              <a:t>без знак </a:t>
            </a:r>
            <a:r>
              <a:rPr lang="en-US" dirty="0"/>
              <a:t>16-</a:t>
            </a:r>
            <a:r>
              <a:rPr lang="bg-BG" dirty="0"/>
              <a:t>битов</a:t>
            </a:r>
            <a:r>
              <a:rPr lang="en-US" dirty="0"/>
              <a:t> [0 … 2</a:t>
            </a:r>
            <a:r>
              <a:rPr lang="en-US" baseline="30000" dirty="0"/>
              <a:t>16</a:t>
            </a:r>
            <a:r>
              <a:rPr lang="en-US" dirty="0"/>
              <a:t>-1]</a:t>
            </a:r>
          </a:p>
          <a:p>
            <a:pPr>
              <a:lnSpc>
                <a:spcPct val="107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[-2 147 483 648 … 2 147 483 647]: </a:t>
            </a:r>
            <a:r>
              <a:rPr lang="bg-BG" dirty="0"/>
              <a:t>със знак </a:t>
            </a:r>
            <a:r>
              <a:rPr lang="en-US" dirty="0"/>
              <a:t>32-</a:t>
            </a:r>
            <a:r>
              <a:rPr lang="bg-BG" dirty="0"/>
              <a:t>битов</a:t>
            </a:r>
            <a:r>
              <a:rPr lang="en-US" dirty="0"/>
              <a:t> [-2</a:t>
            </a:r>
            <a:r>
              <a:rPr lang="en-US" baseline="30000" dirty="0"/>
              <a:t>31</a:t>
            </a:r>
            <a:r>
              <a:rPr lang="en-US" dirty="0"/>
              <a:t> … 2</a:t>
            </a:r>
            <a:r>
              <a:rPr lang="en-US" baseline="30000" dirty="0"/>
              <a:t>31</a:t>
            </a:r>
            <a:r>
              <a:rPr lang="en-US" dirty="0"/>
              <a:t>-1]</a:t>
            </a:r>
            <a:endParaRPr lang="en-US" u="sng" dirty="0"/>
          </a:p>
          <a:p>
            <a:pPr>
              <a:lnSpc>
                <a:spcPct val="107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[0 … 4 294 967 295]: </a:t>
            </a:r>
            <a:r>
              <a:rPr lang="bg-BG" dirty="0"/>
              <a:t>без знак </a:t>
            </a:r>
            <a:r>
              <a:rPr lang="en-US" dirty="0"/>
              <a:t>32-</a:t>
            </a:r>
            <a:r>
              <a:rPr lang="bg-BG" dirty="0"/>
              <a:t>битов</a:t>
            </a:r>
            <a:r>
              <a:rPr lang="en-US" dirty="0"/>
              <a:t> [0 … 2</a:t>
            </a:r>
            <a:r>
              <a:rPr lang="en-US" baseline="30000" dirty="0"/>
              <a:t>32</a:t>
            </a:r>
            <a:r>
              <a:rPr lang="en-US" dirty="0"/>
              <a:t>-1]</a:t>
            </a: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[-9 223 372 036 854 775 808 … 9 223 372 036 854 775 807]: </a:t>
            </a:r>
            <a:r>
              <a:rPr lang="bg-BG" dirty="0"/>
              <a:t>със знак </a:t>
            </a:r>
            <a:r>
              <a:rPr lang="en-US" dirty="0"/>
              <a:t>64-</a:t>
            </a:r>
            <a:r>
              <a:rPr lang="bg-BG" dirty="0"/>
              <a:t>битов</a:t>
            </a:r>
            <a:r>
              <a:rPr lang="en-US" dirty="0"/>
              <a:t> [-2</a:t>
            </a:r>
            <a:r>
              <a:rPr lang="en-US" baseline="30000" dirty="0"/>
              <a:t>63</a:t>
            </a:r>
            <a:r>
              <a:rPr lang="en-US" dirty="0"/>
              <a:t> … 2</a:t>
            </a:r>
            <a:r>
              <a:rPr lang="en-US" baseline="30000" dirty="0"/>
              <a:t>63</a:t>
            </a:r>
            <a:r>
              <a:rPr lang="en-US" dirty="0"/>
              <a:t>-1]</a:t>
            </a:r>
          </a:p>
          <a:p>
            <a:pPr>
              <a:lnSpc>
                <a:spcPct val="107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[0 … 18 446 744 073 709 551 615]: </a:t>
            </a:r>
            <a:r>
              <a:rPr lang="bg-BG" dirty="0"/>
              <a:t>без знак </a:t>
            </a:r>
            <a:r>
              <a:rPr lang="en-US" dirty="0"/>
              <a:t>64-</a:t>
            </a:r>
            <a:r>
              <a:rPr lang="bg-BG" dirty="0"/>
              <a:t>битов</a:t>
            </a:r>
            <a:r>
              <a:rPr lang="en-US" dirty="0"/>
              <a:t> [0 … 2</a:t>
            </a:r>
            <a:r>
              <a:rPr lang="en-US" baseline="30000" dirty="0"/>
              <a:t>64</a:t>
            </a:r>
            <a:r>
              <a:rPr lang="en-US" dirty="0"/>
              <a:t>-1]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79414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Векове </a:t>
            </a:r>
            <a:r>
              <a:rPr lang="en-US" dirty="0"/>
              <a:t>– </a:t>
            </a:r>
            <a:r>
              <a:rPr lang="bg-BG" dirty="0"/>
              <a:t>Пример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Според мерната единица, можем да ползваме различен тип</a:t>
            </a:r>
            <a:r>
              <a:rPr lang="en-US" dirty="0"/>
              <a:t>:</a:t>
            </a:r>
            <a:endParaRPr lang="bg-BG" dirty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180" y="2170673"/>
            <a:ext cx="8610600" cy="1087422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19395" y="3422073"/>
            <a:ext cx="10614169" cy="31547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centuries = 20;   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bg-BG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Много малко число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255)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bg-BG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Малко число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32767)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days = 730484;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Г</a:t>
            </a:r>
            <a:r>
              <a:rPr lang="bg-BG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олямо число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4.3 </a:t>
            </a:r>
            <a:r>
              <a:rPr lang="bg-BG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млрд.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ulong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hours = 17531616;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bg-BG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Много голямо число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18.4*10^18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"{0} centuries 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{1} years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 days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{3} hours.",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centuries, years, days, hours);</a:t>
            </a:r>
            <a:endParaRPr lang="en-US" sz="27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113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Внимавайте с препълването</a:t>
            </a:r>
            <a:r>
              <a:rPr lang="en-US" dirty="0" smtClean="0"/>
              <a:t>!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Целите числа си 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диапазон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минимална и максимална стойност</a:t>
            </a:r>
            <a:r>
              <a:rPr lang="en-US" dirty="0"/>
              <a:t>)</a:t>
            </a:r>
          </a:p>
          <a:p>
            <a:r>
              <a:rPr lang="bg-BG" dirty="0"/>
              <a:t>Целочислените типове могат да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препълнят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bg-BG" dirty="0">
                <a:sym typeface="Wingdings" panose="05000000000000000000" pitchFamily="2" charset="2"/>
              </a:rPr>
              <a:t>това води 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некоректни стойности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865505" y="2915503"/>
            <a:ext cx="10290175" cy="3061965"/>
            <a:chOff x="608012" y="3415035"/>
            <a:chExt cx="10290175" cy="306196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08012" y="3415035"/>
              <a:ext cx="6143624" cy="30619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byte counter = 0;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for (int i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 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=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 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0; i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 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 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260; i++)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counter++;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Console.WriteLine(counter);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891586" y="3415035"/>
              <a:ext cx="2006601" cy="30619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255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7593011" y="4755517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xmlns="" val="3418637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Векове към минути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в която въвеждаме цяло число – брой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векове</a:t>
            </a:r>
            <a:r>
              <a:rPr lang="en-US" dirty="0"/>
              <a:t> </a:t>
            </a:r>
            <a:r>
              <a:rPr lang="bg-BG" dirty="0"/>
              <a:t>и го преобразуваме към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години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дни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часове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минути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906780" y="2613308"/>
            <a:ext cx="10439400" cy="3545037"/>
            <a:chOff x="836612" y="2931963"/>
            <a:chExt cx="10439400" cy="3545037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836612" y="2931963"/>
              <a:ext cx="10439400" cy="16400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Centures = 1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 centuries = 100 years = 36524 days = 876576 hours = 52594560 minutes</a:t>
              </a:r>
              <a:endPara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36612" y="4836963"/>
              <a:ext cx="10439400" cy="16400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Centures = 5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 centuries = 500 years = 182621 days = 4382904 hours = 262974240 minutes</a:t>
              </a:r>
              <a:endPara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8865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2238</TotalTime>
  <Words>2875</Words>
  <Application>Microsoft Office PowerPoint</Application>
  <PresentationFormat>Custom</PresentationFormat>
  <Paragraphs>493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Retrospect</vt:lpstr>
      <vt:lpstr>Типове данни и променливи</vt:lpstr>
      <vt:lpstr>Как работят компютрите?</vt:lpstr>
      <vt:lpstr>Променливи</vt:lpstr>
      <vt:lpstr>Какво е тип данни?</vt:lpstr>
      <vt:lpstr>Характеристики на типовете</vt:lpstr>
      <vt:lpstr>Целочислени типове</vt:lpstr>
      <vt:lpstr>Векове – Пример</vt:lpstr>
      <vt:lpstr>Внимавайте с препълването!</vt:lpstr>
      <vt:lpstr>Задача: Векове към минути</vt:lpstr>
      <vt:lpstr>Задача: Векове към минути</vt:lpstr>
      <vt:lpstr>Целочислени литерали</vt:lpstr>
      <vt:lpstr>Какво са типовете с плаваща запетая?</vt:lpstr>
      <vt:lpstr>Числа с плаваща запетая</vt:lpstr>
      <vt:lpstr>Точност на Пи  – Пример</vt:lpstr>
      <vt:lpstr>Закръгляне на числа с плаваща запетая</vt:lpstr>
      <vt:lpstr>Задача: Лице на кръг (с точност 12 знака)</vt:lpstr>
      <vt:lpstr>Експоненциален запис</vt:lpstr>
      <vt:lpstr>Делене с плаваща запетая</vt:lpstr>
      <vt:lpstr>Аномалии при изчисления с плаваща запетая</vt:lpstr>
      <vt:lpstr>Реален тип с десетична точност</vt:lpstr>
      <vt:lpstr>Задача: Точна сума на реални числа</vt:lpstr>
      <vt:lpstr>Решение: Точна сума на реални числа</vt:lpstr>
      <vt:lpstr>Преобразуване на типове</vt:lpstr>
      <vt:lpstr>Задача: Асансьор</vt:lpstr>
      <vt:lpstr>Булев тип</vt:lpstr>
      <vt:lpstr>Задача: Специални числа</vt:lpstr>
      <vt:lpstr>Задача: Специални числа</vt:lpstr>
      <vt:lpstr>Знак</vt:lpstr>
      <vt:lpstr>Знаци и кодове</vt:lpstr>
      <vt:lpstr>Задача: Тройки латински знаци</vt:lpstr>
      <vt:lpstr>Решение: Тройки латински знаци</vt:lpstr>
      <vt:lpstr>Екраниращи знаци</vt:lpstr>
      <vt:lpstr>Знакови литерали – примери</vt:lpstr>
      <vt:lpstr>Низове</vt:lpstr>
      <vt:lpstr>Дословни (verbatim) и съставни (interpolated) низове</vt:lpstr>
      <vt:lpstr>Кажи „здрасти“ – Примери</vt:lpstr>
      <vt:lpstr>Задача: Поздрав по име и възраст</vt:lpstr>
      <vt:lpstr>Обектен тип</vt:lpstr>
      <vt:lpstr>Именуване на променливи</vt:lpstr>
      <vt:lpstr>Живот и област на видимост на променливите</vt:lpstr>
      <vt:lpstr>Промеждутък на променлива</vt:lpstr>
      <vt:lpstr>Поддържайте кратък промеждутък</vt:lpstr>
      <vt:lpstr>Задача: Рефакторирайте кода</vt:lpstr>
      <vt:lpstr>Задача: Рефакторирайте Специални числа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Проверки (условни конструкции)</dc:title>
  <dc:creator>Windows User</dc:creator>
  <cp:lastModifiedBy>user</cp:lastModifiedBy>
  <cp:revision>63</cp:revision>
  <dcterms:created xsi:type="dcterms:W3CDTF">2017-11-24T16:38:28Z</dcterms:created>
  <dcterms:modified xsi:type="dcterms:W3CDTF">2018-01-27T17:38:49Z</dcterms:modified>
</cp:coreProperties>
</file>