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DC77D5-1B79-4FA4-A105-B45A4A4A46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Untitled Section" id="{493FAA2C-E2D8-4C3C-A3FA-865B12D94D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pPr/>
              <a:t>23.1.2018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/>
              <a:t>Типове данни и променливи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4" name="Group 3"/>
          <p:cNvGrpSpPr/>
          <p:nvPr/>
        </p:nvGrpSpPr>
        <p:grpSpPr>
          <a:xfrm>
            <a:off x="640080" y="1737360"/>
            <a:ext cx="10972800" cy="4611620"/>
            <a:chOff x="760412" y="1266824"/>
            <a:chExt cx="10972800" cy="46116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60412" y="1266824"/>
              <a:ext cx="10591800" cy="4611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Console.Write("Centuries = 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centuries = int.Parse(Console.ReadLine());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years = centuries * 100;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days = (int) (years * 365.2422);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hours = 24 * days;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minutes = 60 * hours;</a:t>
              </a:r>
            </a:p>
            <a:p>
              <a:pPr eaLnBrk="0" hangingPunct="0">
                <a:lnSpc>
                  <a:spcPct val="110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Console.WriteLine("{0} centuries = {1} years = {2} days = {3} hours = {4} minutes", centuries, years, days, hours, minutes);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5408612" y="3282126"/>
              <a:ext cx="3389308" cy="1066800"/>
            </a:xfrm>
            <a:prstGeom prst="wedgeRoundRectCallout">
              <a:avLst>
                <a:gd name="adj1" fmla="val -99299"/>
                <a:gd name="adj2" fmla="val -54193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(int)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преобразува </a:t>
              </a:r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double</a:t>
              </a:r>
              <a:r>
                <a:rPr 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към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int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8990012" y="2729034"/>
              <a:ext cx="2743200" cy="1233365"/>
            </a:xfrm>
            <a:prstGeom prst="wedgeRoundRectCallout">
              <a:avLst>
                <a:gd name="adj1" fmla="val -81839"/>
                <a:gd name="adj2" fmla="val -2188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Тропическата година има</a:t>
              </a:r>
              <a:r>
                <a:rPr 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365.2422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дни</a:t>
              </a:r>
              <a:endPara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литерали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Литералите са стойност, която можем да зададем в кода</a:t>
            </a:r>
          </a:p>
          <a:p>
            <a:pPr>
              <a:lnSpc>
                <a:spcPct val="120000"/>
              </a:lnSpc>
            </a:pPr>
            <a:r>
              <a:rPr lang="bg-BG" dirty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Представките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/>
              <a:t> </a:t>
            </a:r>
            <a:r>
              <a:rPr lang="bg-BG" dirty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 типове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61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типовете с плаваща запетая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Типовете с плаваща запетая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реални числа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точност</a:t>
            </a:r>
            <a:r>
              <a:rPr lang="en-US" dirty="0"/>
              <a:t> </a:t>
            </a:r>
            <a:r>
              <a:rPr lang="bg-BG" dirty="0"/>
              <a:t>според използваната памет</a:t>
            </a:r>
            <a:endParaRPr lang="en-US" dirty="0"/>
          </a:p>
          <a:p>
            <a:pPr lvl="1"/>
            <a:r>
              <a:rPr lang="bg-BG" dirty="0"/>
              <a:t>Понякога се наблюдават аномалии при изчисления</a:t>
            </a:r>
            <a:endParaRPr lang="en-US" dirty="0"/>
          </a:p>
          <a:p>
            <a:pPr lvl="1"/>
            <a:r>
              <a:rPr lang="bg-BG" dirty="0"/>
              <a:t>Могат да пазят много малки и много големи стойности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10000000000000000000000000000.0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649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Типовете с плаваща запетая са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точност 7 знака след запетаята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</a:t>
            </a:r>
            <a:r>
              <a:rPr lang="bg-BG" dirty="0"/>
              <a:t>бита</a:t>
            </a:r>
            <a:r>
              <a:rPr lang="en-US" dirty="0"/>
              <a:t>, </a:t>
            </a:r>
            <a:r>
              <a:rPr lang="bg-BG" dirty="0"/>
              <a:t>точност от</a:t>
            </a:r>
            <a:r>
              <a:rPr lang="en-US" dirty="0"/>
              <a:t> 15-16 </a:t>
            </a:r>
            <a:r>
              <a:rPr lang="bg-BG" dirty="0"/>
              <a:t>знака след запетаята</a:t>
            </a:r>
            <a:endParaRPr lang="en-US" dirty="0"/>
          </a:p>
          <a:p>
            <a:r>
              <a:rPr lang="bg-BG" dirty="0"/>
              <a:t>Стойността по подразбиране е: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552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Точност на Пи</a:t>
            </a:r>
            <a:r>
              <a:rPr lang="en-US" dirty="0"/>
              <a:t>  –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Разликата в точността, когато ползваме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Забележете</a:t>
            </a:r>
            <a:r>
              <a:rPr lang="en-US" dirty="0" smtClean="0"/>
              <a:t> </a:t>
            </a:r>
            <a:r>
              <a:rPr lang="bg-BG" dirty="0"/>
              <a:t>наставката</a:t>
            </a:r>
            <a:r>
              <a:rPr lang="en-US" dirty="0"/>
              <a:t> </a:t>
            </a:r>
            <a:r>
              <a:rPr lang="bg-BG" dirty="0"/>
              <a:t>„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dirty="0"/>
              <a:t>“ след числото на първия ред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Реалните числа по подразбираме се възприемат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Ако желаем дадена стойност да се запише като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bg-BG" dirty="0"/>
              <a:t>,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 я преобразуваме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885103" y="2106490"/>
            <a:ext cx="10972800" cy="2098393"/>
            <a:chOff x="760412" y="1676400"/>
            <a:chExt cx="10972800" cy="209839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60412" y="2057400"/>
              <a:ext cx="10668000" cy="17173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float floatPI = 3.141592653589793238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double doublePI = 3.141592653589793238;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Console.WriteLine("Float PI is: {0}", floatPI);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Console.WriteLine("Double PI is: {0}", doublePI);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887" y="1676400"/>
              <a:ext cx="4124325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12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Math.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b="1" noProof="1">
                <a:latin typeface="Consolas" panose="020B0609020204030204" pitchFamily="49" charset="0"/>
              </a:rPr>
              <a:t>(3.45)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</a:t>
            </a:r>
            <a:r>
              <a:rPr lang="en-US" dirty="0"/>
              <a:t> </a:t>
            </a:r>
            <a:r>
              <a:rPr lang="bg-BG" dirty="0"/>
              <a:t>към цяло число</a:t>
            </a:r>
            <a:r>
              <a:rPr lang="en-US" dirty="0"/>
              <a:t>(</a:t>
            </a:r>
            <a:r>
              <a:rPr lang="bg-BG" dirty="0"/>
              <a:t>матетматическ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nsolas" panose="020B0609020204030204" pitchFamily="49" charset="0"/>
              </a:rPr>
              <a:t>Math.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b="1" dirty="0">
                <a:latin typeface="Consolas" panose="020B0609020204030204" pitchFamily="49" charset="0"/>
              </a:rPr>
              <a:t>(2.3455, 3)</a:t>
            </a:r>
            <a:r>
              <a:rPr lang="en-US" dirty="0"/>
              <a:t> – </a:t>
            </a:r>
            <a:r>
              <a:rPr lang="bg-BG" dirty="0"/>
              <a:t>закръгляне с точност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nsolas" panose="020B0609020204030204" pitchFamily="49" charset="0"/>
              </a:rPr>
              <a:t>Math.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 нагоре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към</a:t>
            </a:r>
            <a:br>
              <a:rPr lang="bg-BG" dirty="0"/>
            </a:br>
            <a:r>
              <a:rPr lang="bg-BG" dirty="0"/>
              <a:t>най-близкото цяло число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nsolas" panose="020B0609020204030204" pitchFamily="49" charset="0"/>
              </a:rPr>
              <a:t>Math.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 надолу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към най-близкото цяло число</a:t>
            </a:r>
          </a:p>
          <a:p>
            <a:endParaRPr lang="bg-BG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274030" y="2216727"/>
            <a:ext cx="2133600" cy="1765406"/>
          </a:xfrm>
          <a:prstGeom prst="wedgeRoundRectCallout">
            <a:avLst>
              <a:gd name="adj1" fmla="val -125296"/>
              <a:gd name="adj2" fmla="val -51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669" y="3993970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</p:spTree>
    <p:extLst>
      <p:ext uri="{BB962C8B-B14F-4D97-AF65-F5344CB8AC3E}">
        <p14:creationId xmlns:p14="http://schemas.microsoft.com/office/powerpoint/2010/main" val="189372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кръг</a:t>
            </a:r>
            <a:r>
              <a:rPr lang="en-US" dirty="0"/>
              <a:t> (</a:t>
            </a:r>
            <a:r>
              <a:rPr lang="bg-BG" dirty="0"/>
              <a:t>с точност 12 знака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да въведете радиус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bg-BG" dirty="0"/>
              <a:t>реално число</a:t>
            </a:r>
            <a:r>
              <a:rPr lang="en-US" dirty="0"/>
              <a:t>) </a:t>
            </a:r>
            <a:r>
              <a:rPr lang="bg-BG" dirty="0"/>
              <a:t>и изведете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кръга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точност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 запетаята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Примерно решение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5458" y="2639933"/>
            <a:ext cx="10786978" cy="692085"/>
            <a:chOff x="698586" y="2889315"/>
            <a:chExt cx="10786978" cy="6920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98586" y="2889315"/>
              <a:ext cx="9906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27386" y="2889315"/>
              <a:ext cx="331937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19.634954084936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898738" y="3031777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532564" y="2889315"/>
              <a:ext cx="9906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1.2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61364" y="2889315"/>
              <a:ext cx="31242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4.523893421169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7732716" y="3031777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6280" y="4234591"/>
            <a:ext cx="10439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6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Експоненциален запис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Числата с плаващата запетая могат да 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експоненциален запис</a:t>
            </a:r>
            <a:r>
              <a:rPr lang="en-US" dirty="0"/>
              <a:t>, </a:t>
            </a:r>
            <a:r>
              <a:rPr lang="bg-BG" dirty="0"/>
              <a:t>например: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579615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80991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Делене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Целочисленото деление и делението на числа с плаваща запетая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различни неща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2480" y="2204146"/>
            <a:ext cx="10363200" cy="4411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целочислено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реално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не е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Целочисленото деление работи по друг начин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148294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Аномалии при изчисления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Понякога изчисленията работят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неправилно</a:t>
            </a:r>
            <a:r>
              <a:rPr lang="en-US" dirty="0"/>
              <a:t>!</a:t>
            </a:r>
            <a:endParaRPr lang="bg-BG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2481" y="2201139"/>
            <a:ext cx="10667998" cy="4181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загуба на точност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</p:spTree>
    <p:extLst>
      <p:ext uri="{BB962C8B-B14F-4D97-AF65-F5344CB8AC3E}">
        <p14:creationId xmlns:p14="http://schemas.microsoft.com/office/powerpoint/2010/main" val="178753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компютрите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/>
              <a:t>В компютърната памет се пазят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инструкциите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644655" y="3401290"/>
            <a:ext cx="8963650" cy="1683495"/>
            <a:chOff x="1816500" y="3048000"/>
            <a:chExt cx="8164112" cy="1533331"/>
          </a:xfrm>
        </p:grpSpPr>
        <p:grpSp>
          <p:nvGrpSpPr>
            <p:cNvPr id="5" name="Group 4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7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42286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Реален тип с десетична точност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специален реален тип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 точност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en-US" dirty="0"/>
              <a:t>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с точност до</a:t>
            </a:r>
            <a:r>
              <a:rPr lang="en-US" dirty="0"/>
              <a:t> 28-29 </a:t>
            </a:r>
            <a:r>
              <a:rPr lang="bg-BG" dirty="0"/>
              <a:t>знака</a:t>
            </a:r>
            <a:endParaRPr lang="en-US" dirty="0"/>
          </a:p>
          <a:p>
            <a:pPr lvl="1"/>
            <a:r>
              <a:rPr lang="bg-BG" dirty="0"/>
              <a:t>Използва се за финансови изчисления</a:t>
            </a:r>
          </a:p>
          <a:p>
            <a:pPr lvl="1"/>
            <a:r>
              <a:rPr lang="bg-BG" dirty="0"/>
              <a:t>Почти няма грешки при закръгляне</a:t>
            </a:r>
            <a:endParaRPr lang="en-US" dirty="0"/>
          </a:p>
          <a:p>
            <a:pPr lvl="1"/>
            <a:r>
              <a:rPr lang="bg-BG" dirty="0"/>
              <a:t>Почти няма загуба на точност</a:t>
            </a:r>
            <a:endParaRPr lang="en-US" dirty="0"/>
          </a:p>
          <a:p>
            <a:r>
              <a:rPr lang="bg-BG" dirty="0"/>
              <a:t>Стойността по подразбиране за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</a:t>
            </a:r>
            <a:r>
              <a:rPr lang="bg-BG" dirty="0"/>
              <a:t>е наставката за десетичните числа</a:t>
            </a:r>
            <a:r>
              <a:rPr lang="en-US" dirty="0"/>
              <a:t>)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8115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да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en-US" dirty="0"/>
              <a:t> </a:t>
            </a:r>
            <a:r>
              <a:rPr lang="bg-BG" dirty="0"/>
              <a:t>и да изведете тяхната точна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952080" y="2270123"/>
            <a:ext cx="10348800" cy="3707345"/>
            <a:chOff x="912812" y="2617255"/>
            <a:chExt cx="10348800" cy="370734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2812" y="2617255"/>
              <a:ext cx="436315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1000000000000000000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24062" y="3091230"/>
              <a:ext cx="513755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1000000000000000005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489751" y="324677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812" y="4684563"/>
              <a:ext cx="436315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0.00000000003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333333333333.3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124062" y="5158538"/>
              <a:ext cx="513755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333333333333.30000000003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484111" y="5314080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7869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код работи, но понякога прави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грешки</a:t>
            </a:r>
            <a:r>
              <a:rPr lang="en-US" dirty="0"/>
              <a:t> </a:t>
            </a:r>
            <a:r>
              <a:rPr lang="bg-BG" dirty="0"/>
              <a:t>при закръгляне</a:t>
            </a:r>
            <a:r>
              <a:rPr lang="en-US" dirty="0"/>
              <a:t>: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Сменете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</a:t>
            </a:r>
            <a:r>
              <a:rPr lang="bg-BG" dirty="0"/>
              <a:t>и вижте разликите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7280" y="2305656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double.Parse(Console.ReadLine());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</p:spTree>
    <p:extLst>
      <p:ext uri="{BB962C8B-B14F-4D97-AF65-F5344CB8AC3E}">
        <p14:creationId xmlns:p14="http://schemas.microsoft.com/office/powerpoint/2010/main" val="318077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Променливите 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/>
              <a:t> </a:t>
            </a:r>
            <a:r>
              <a:rPr lang="bg-BG" dirty="0"/>
              <a:t>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Типът може да се промени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/>
              <a:t>) </a:t>
            </a:r>
            <a:r>
              <a:rPr lang="bg-BG" dirty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преобразуване на тип </a:t>
            </a:r>
            <a:r>
              <a:rPr lang="en-US" dirty="0"/>
              <a:t>(</a:t>
            </a:r>
            <a:r>
              <a:rPr lang="bg-BG" dirty="0"/>
              <a:t>без загуби</a:t>
            </a:r>
            <a:r>
              <a:rPr lang="en-US" dirty="0"/>
              <a:t>):</a:t>
            </a:r>
            <a:r>
              <a:rPr lang="bg-BG" dirty="0"/>
              <a:t> променлива от по-голям тип </a:t>
            </a:r>
            <a:r>
              <a:rPr lang="en-US" dirty="0"/>
              <a:t>(</a:t>
            </a:r>
            <a:r>
              <a:rPr lang="bg-BG" dirty="0"/>
              <a:t>пр.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/>
              <a:t>взема по-малка стойност</a:t>
            </a:r>
            <a:r>
              <a:rPr lang="en-US" dirty="0"/>
              <a:t> (</a:t>
            </a:r>
            <a:r>
              <a:rPr lang="bg-BG" dirty="0"/>
              <a:t>пр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 smtClean="0"/>
              <a:t> </a:t>
            </a:r>
            <a:r>
              <a:rPr lang="bg-BG" dirty="0"/>
              <a:t>преобразуване</a:t>
            </a:r>
            <a:r>
              <a:rPr lang="en-US" dirty="0"/>
              <a:t> (</a:t>
            </a:r>
            <a:r>
              <a:rPr lang="bg-BG" noProof="1"/>
              <a:t>със загуба</a:t>
            </a:r>
            <a:r>
              <a:rPr lang="en-US" dirty="0"/>
              <a:t>) – </a:t>
            </a:r>
            <a:r>
              <a:rPr lang="bg-BG" dirty="0"/>
              <a:t>може да загубим точност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3495818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5172929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0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Асансьор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Изчислете колко курса са нужни, за да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dirty="0"/>
              <a:t> </a:t>
            </a:r>
            <a:r>
              <a:rPr lang="bg-BG" dirty="0"/>
              <a:t>с асансьор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Просто </a:t>
            </a:r>
            <a:r>
              <a:rPr lang="bg-BG" dirty="0"/>
              <a:t>решение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1563976" y="2348345"/>
            <a:ext cx="8763000" cy="1732439"/>
            <a:chOff x="2589212" y="2320636"/>
            <a:chExt cx="8763000" cy="17324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89212" y="2320636"/>
              <a:ext cx="2895600" cy="109835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Брой хора </a:t>
              </a:r>
              <a:r>
                <a:rPr lang="en-US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Капацитет </a:t>
              </a:r>
              <a:r>
                <a:rPr lang="en-US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09862" y="2320636"/>
              <a:ext cx="4542350" cy="6582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 </a:t>
              </a: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курса</a:t>
              </a:r>
              <a:endParaRPr lang="en-US" sz="26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693365">
              <a:off x="5819567" y="2701490"/>
              <a:ext cx="715450" cy="4771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09862" y="2954725"/>
              <a:ext cx="4542350" cy="109835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Как</a:t>
              </a:r>
              <a:r>
                <a:rPr lang="en-US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? 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5 </a:t>
              </a: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курса</a:t>
              </a:r>
              <a:r>
                <a:rPr lang="en-US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* 3 </a:t>
              </a: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човека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/>
              </a:r>
              <a:b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</a:b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+ 1 </a:t>
              </a: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курс</a:t>
              </a:r>
              <a:r>
                <a:rPr lang="en-US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* 2 </a:t>
              </a:r>
              <a:r>
                <a:rPr lang="bg-BG" sz="26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човека</a:t>
              </a: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8680" y="4507883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</p:spTree>
    <p:extLst>
      <p:ext uri="{BB962C8B-B14F-4D97-AF65-F5344CB8AC3E}">
        <p14:creationId xmlns:p14="http://schemas.microsoft.com/office/powerpoint/2010/main" val="355171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Булевия тип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</a:t>
            </a:r>
            <a:r>
              <a:rPr lang="bg-BG" dirty="0"/>
              <a:t>съдържа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dirty="0"/>
              <a:t> (истина) 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dirty="0"/>
              <a:t> (лъжа):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22115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наричаме специално,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от цифрите </a:t>
            </a:r>
            <a:r>
              <a:rPr lang="bg-BG" dirty="0"/>
              <a:t>му 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bg-BG" dirty="0"/>
              <a:t>За всички числа 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изведете дали числото е специално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1097280" y="2702816"/>
            <a:ext cx="9597704" cy="3274652"/>
            <a:chOff x="1144908" y="3202348"/>
            <a:chExt cx="9597704" cy="327465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44908" y="4490575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006294" y="3202348"/>
              <a:ext cx="2478517" cy="3274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5 -&gt; True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7 -&gt; True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319658" y="4649174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484812" y="3202348"/>
              <a:ext cx="2663482" cy="3274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14 -&gt; True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148294" y="3202348"/>
              <a:ext cx="2594318" cy="3274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16 -&gt; True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20 -&gt; False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57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79" y="1845734"/>
            <a:ext cx="10623665" cy="4555066"/>
          </a:xfrm>
        </p:spPr>
        <p:txBody>
          <a:bodyPr>
            <a:normAutofit fontScale="70000" lnSpcReduction="20000"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довърши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6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Типът данни знак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Представя символната информация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Декларира се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</a:t>
            </a:r>
            <a:r>
              <a:rPr lang="bg-BG" dirty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Стойността по подразбиране 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‚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/>
              <a:t>Заема </a:t>
            </a:r>
            <a:r>
              <a:rPr lang="en-US" dirty="0"/>
              <a:t>16 </a:t>
            </a:r>
            <a:r>
              <a:rPr lang="bg-BG" dirty="0"/>
              <a:t>бита в паметта</a:t>
            </a:r>
            <a:r>
              <a:rPr lang="en-US" dirty="0"/>
              <a:t> (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Сдъръжа един Уникод знак</a:t>
            </a:r>
            <a:r>
              <a:rPr lang="en-US" dirty="0"/>
              <a:t> (</a:t>
            </a:r>
            <a:r>
              <a:rPr lang="bg-BG" dirty="0"/>
              <a:t>или част от знак</a:t>
            </a:r>
            <a:r>
              <a:rPr lang="en-US" dirty="0"/>
              <a:t>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916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Знаци и кодове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Всеки знак има уникална</a:t>
            </a:r>
            <a:br>
              <a:rPr lang="bg-BG" dirty="0"/>
            </a:br>
            <a:r>
              <a:rPr lang="bg-BG" dirty="0"/>
              <a:t>цяла Уникод стойност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):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792480" y="1005406"/>
            <a:ext cx="10668000" cy="5704016"/>
            <a:chOff x="760412" y="619621"/>
            <a:chExt cx="10668000" cy="570401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60412" y="2541896"/>
              <a:ext cx="10668000" cy="37817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 ch = '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Console.WriteLine("The code of '{0}' is: {1}", ch,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(int)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ch);</a:t>
              </a:r>
            </a:p>
            <a:p>
              <a:pPr eaLnBrk="0" hangingPunct="0">
                <a:lnSpc>
                  <a:spcPct val="110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 = '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Console.WriteLine("The code of '{0}' is: {1}", ch,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(int) 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ch);</a:t>
              </a:r>
            </a:p>
            <a:p>
              <a:pPr eaLnBrk="0" hangingPunct="0">
                <a:lnSpc>
                  <a:spcPct val="110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 = '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Console.WriteLine("The code of '{0}' is: {1}", ch,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(int)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ch);</a:t>
              </a:r>
            </a:p>
            <a:p>
              <a:pPr eaLnBrk="0" hangingPunct="0">
                <a:lnSpc>
                  <a:spcPct val="110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 = '</a:t>
              </a:r>
              <a:r>
                <a:rPr lang="bg-BG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щ</a:t>
              </a:r>
              <a:r>
                <a:rPr lang="bg-BG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'; 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// </a:t>
              </a:r>
              <a:r>
                <a:rPr lang="bg-BG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кирилската буква „щ“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Console.WriteLine("The code of '{0}' is: {1}", ch,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(int)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ch);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2330" y="619621"/>
              <a:ext cx="5244122" cy="22302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6341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имат: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извървшва чрез оператор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Пример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</a:t>
            </a:r>
            <a:r>
              <a:rPr lang="en-US" dirty="0" smtClean="0"/>
              <a:t>#</a:t>
            </a:r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en-US" dirty="0"/>
          </a:p>
          <a:p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r>
              <a:rPr lang="bg-BG" dirty="0" smtClean="0"/>
              <a:t>Когато </a:t>
            </a:r>
            <a:r>
              <a:rPr lang="bg-BG" dirty="0"/>
              <a:t>се обработи, информацията се записва обратно в променливите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1379538" y="3200399"/>
            <a:ext cx="9234919" cy="1624612"/>
            <a:chOff x="922338" y="3352800"/>
            <a:chExt cx="9234919" cy="16246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380201" y="4094472"/>
              <a:ext cx="3675062" cy="6340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rIns="144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 count = 5;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922338" y="3956360"/>
              <a:ext cx="2111734" cy="578882"/>
            </a:xfrm>
            <a:prstGeom prst="wedgeRoundRectCallout">
              <a:avLst>
                <a:gd name="adj1" fmla="val 72797"/>
                <a:gd name="adj2" fmla="val 31163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3000" dirty="0" smtClean="0">
                  <a:solidFill>
                    <a:srgbClr val="FFFFFF"/>
                  </a:solidFill>
                </a:rPr>
                <a:t>Тип</a:t>
              </a:r>
              <a:endParaRPr lang="bg-BG" sz="3000" dirty="0">
                <a:solidFill>
                  <a:srgbClr val="FFFFFF"/>
                </a:solidFill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684548" y="3352800"/>
              <a:ext cx="2871958" cy="578882"/>
            </a:xfrm>
            <a:prstGeom prst="wedgeRoundRectCallout">
              <a:avLst>
                <a:gd name="adj1" fmla="val -44868"/>
                <a:gd name="adj2" fmla="val 10771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3000" dirty="0" smtClean="0">
                  <a:solidFill>
                    <a:srgbClr val="FFFFFF"/>
                  </a:solidFill>
                </a:rPr>
                <a:t>Име</a:t>
              </a:r>
              <a:endParaRPr lang="bg-BG" sz="3000" dirty="0">
                <a:solidFill>
                  <a:srgbClr val="FFFFFF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7285299" y="4398530"/>
              <a:ext cx="2871958" cy="578882"/>
            </a:xfrm>
            <a:prstGeom prst="wedgeRoundRectCallout">
              <a:avLst>
                <a:gd name="adj1" fmla="val -68027"/>
                <a:gd name="adj2" fmla="val -41872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3000" dirty="0" smtClean="0">
                  <a:solidFill>
                    <a:srgbClr val="FFFFFF"/>
                  </a:solidFill>
                </a:rPr>
                <a:t>Стойност</a:t>
              </a:r>
              <a:endParaRPr lang="bg-BG" sz="3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066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 извежда висчки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тройки</a:t>
            </a:r>
            <a:r>
              <a:rPr lang="en-US" dirty="0"/>
              <a:t> </a:t>
            </a:r>
            <a:r>
              <a:rPr lang="bg-BG" dirty="0"/>
              <a:t>от първите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малки латински знаци</a:t>
            </a:r>
            <a:r>
              <a:rPr lang="en-US" dirty="0"/>
              <a:t>, </a:t>
            </a:r>
            <a:r>
              <a:rPr lang="bg-BG" dirty="0"/>
              <a:t>подредени по азбучен ред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693121" y="2578595"/>
            <a:ext cx="6055049" cy="3666376"/>
            <a:chOff x="2665412" y="2398485"/>
            <a:chExt cx="6055049" cy="366637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665412" y="3890306"/>
              <a:ext cx="6858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570412" y="2398491"/>
              <a:ext cx="1063303" cy="36663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aba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abb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abc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aca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acb 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732212" y="4048905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633716" y="2398491"/>
              <a:ext cx="1025846" cy="36663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acc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baa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bab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bac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bca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659563" y="2398488"/>
              <a:ext cx="1035050" cy="36663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bcb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bcc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cba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cbb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cbc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694613" y="2398485"/>
              <a:ext cx="1025848" cy="36663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cca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ccb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sz="26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ccc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da-DK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da-DK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da-DK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da-DK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da-DK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004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3556" cy="4513502"/>
          </a:xfrm>
        </p:spPr>
        <p:txBody>
          <a:bodyPr>
            <a:normAutofit fontScale="92500" lnSpcReduction="10000"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letter1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letter2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letter3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 и това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0299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Екраниращи знаци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специален знак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</a:t>
            </a:r>
            <a:r>
              <a:rPr lang="bg-BG" dirty="0"/>
              <a:t>нов ред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Съдържат системни знаци </a:t>
            </a:r>
            <a:r>
              <a:rPr lang="en-US" dirty="0"/>
              <a:t> (</a:t>
            </a:r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</a:t>
            </a:r>
            <a:r>
              <a:rPr lang="bg-BG" dirty="0"/>
              <a:t>знакът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r>
              <a:rPr lang="bg-BG" dirty="0"/>
              <a:t>Често срещани екраниращи последователности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за отбелзяване на кой да е Уникод символ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4951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Знакови литерали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формат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050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Представят поредица от знаци</a:t>
            </a:r>
            <a:endParaRPr lang="en-US" dirty="0"/>
          </a:p>
          <a:p>
            <a:pPr lvl="1"/>
            <a:r>
              <a:rPr lang="bg-BG" dirty="0"/>
              <a:t>Задават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Имат стойност по подразбиране: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</a:t>
            </a:r>
            <a:r>
              <a:rPr lang="bg-BG" dirty="0"/>
              <a:t>празна стойност</a:t>
            </a:r>
            <a:r>
              <a:rPr lang="en-US" dirty="0"/>
              <a:t>)</a:t>
            </a:r>
          </a:p>
          <a:p>
            <a:r>
              <a:rPr lang="bg-BG" dirty="0"/>
              <a:t>Низовете се обграждат с кавички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 smtClean="0"/>
          </a:p>
          <a:p>
            <a:r>
              <a:rPr lang="bg-BG" dirty="0" smtClean="0"/>
              <a:t>Низовете </a:t>
            </a:r>
            <a:r>
              <a:rPr lang="bg-BG" dirty="0"/>
              <a:t>могат да се слепят</a:t>
            </a:r>
            <a:endParaRPr lang="en-US" dirty="0"/>
          </a:p>
          <a:p>
            <a:pPr lvl="1"/>
            <a:r>
              <a:rPr lang="bg-BG" dirty="0"/>
              <a:t>Чрез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7280" y="4051377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</p:spTree>
    <p:extLst>
      <p:ext uri="{BB962C8B-B14F-4D97-AF65-F5344CB8AC3E}">
        <p14:creationId xmlns:p14="http://schemas.microsoft.com/office/powerpoint/2010/main" val="85530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Дословни</a:t>
            </a:r>
            <a:r>
              <a:rPr lang="en-US" dirty="0"/>
              <a:t> (verbatim)</a:t>
            </a:r>
            <a:r>
              <a:rPr lang="bg-BG" dirty="0"/>
              <a:t> и съставни</a:t>
            </a:r>
            <a:r>
              <a:rPr lang="en-US" dirty="0"/>
              <a:t> (interpolated)</a:t>
            </a:r>
            <a:r>
              <a:rPr lang="bg-BG" dirty="0"/>
              <a:t>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Низовете са обградени от кавички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/>
              <a:t>Низовете могат да са 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1800" dirty="0"/>
              <a:t> (</a:t>
            </a:r>
            <a:r>
              <a:rPr lang="bg-BG" sz="1800" dirty="0"/>
              <a:t>без екраниране</a:t>
            </a:r>
            <a:r>
              <a:rPr lang="en-US" sz="1800" dirty="0"/>
              <a:t>):</a:t>
            </a:r>
          </a:p>
          <a:p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/>
              <a:t>низове съдържатстойности на променливи по шаблон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5721" y="22098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964401" y="1101282"/>
            <a:ext cx="3443230" cy="1066800"/>
          </a:xfrm>
          <a:prstGeom prst="wedgeRoundRectCallout">
            <a:avLst>
              <a:gd name="adj1" fmla="val -64506"/>
              <a:gd name="adj2" fmla="val 849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от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5721" y="3106319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90890" y="2552039"/>
            <a:ext cx="2852822" cy="1384369"/>
          </a:xfrm>
          <a:prstGeom prst="wedgeRoundRectCallout">
            <a:avLst>
              <a:gd name="adj1" fmla="val -119979"/>
              <a:gd name="adj2" fmla="val 94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5721" y="4320365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</p:spTree>
    <p:extLst>
      <p:ext uri="{BB962C8B-B14F-4D97-AF65-F5344CB8AC3E}">
        <p14:creationId xmlns:p14="http://schemas.microsoft.com/office/powerpoint/2010/main" val="14598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Кажи „здрасти“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Комбиниране имената на човек, за да получите пълното име: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Можем </a:t>
            </a:r>
            <a:r>
              <a:rPr lang="bg-BG" dirty="0"/>
              <a:t>да слепим низовете с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68680" y="2298875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8680" y="5307214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5980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Поздрав по име и възраст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малкото име, фамилията и възрастта и извежда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608776"/>
            <a:ext cx="10515600" cy="364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Преобразуване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</p:spTree>
    <p:extLst>
      <p:ext uri="{BB962C8B-B14F-4D97-AF65-F5344CB8AC3E}">
        <p14:creationId xmlns:p14="http://schemas.microsoft.com/office/powerpoint/2010/main" val="3348533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Обектен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тип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Специален тип – родител на всички други типове в .</a:t>
            </a:r>
            <a:r>
              <a:rPr lang="en-US" dirty="0"/>
              <a:t>NET</a:t>
            </a:r>
          </a:p>
          <a:p>
            <a:pPr lvl="1"/>
            <a:r>
              <a:rPr lang="bg-BG" dirty="0"/>
              <a:t>Задава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Може да приема стойности от който и да е тип</a:t>
            </a:r>
            <a:endParaRPr lang="en-US" dirty="0"/>
          </a:p>
          <a:p>
            <a:pPr lvl="1"/>
            <a:r>
              <a:rPr lang="bg-BG" dirty="0"/>
              <a:t>Референтен тип – съдържа указател към област в паметта, на която се съхранява неговата стойност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3706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900" dirty="0"/>
              <a:t>Имената на променливите</a:t>
            </a:r>
            <a:endParaRPr lang="en-US" sz="2900" dirty="0"/>
          </a:p>
          <a:p>
            <a:pPr lvl="1"/>
            <a:r>
              <a:rPr lang="bg-BG" sz="2900" dirty="0"/>
              <a:t>Винаги използвайте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конвенциите за именуване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900" dirty="0"/>
              <a:t>на даден програмен език</a:t>
            </a:r>
            <a:r>
              <a:rPr lang="en-US" sz="2900" dirty="0"/>
              <a:t> – </a:t>
            </a:r>
            <a:r>
              <a:rPr lang="bg-BG" sz="2900" dirty="0"/>
              <a:t>за </a:t>
            </a:r>
            <a:r>
              <a:rPr lang="en-US" sz="2900" dirty="0"/>
              <a:t>C# </a:t>
            </a:r>
            <a:r>
              <a:rPr lang="bg-BG" sz="2900" dirty="0"/>
              <a:t>ползвайте</a:t>
            </a:r>
            <a:r>
              <a:rPr lang="en-US" sz="2900" dirty="0"/>
              <a:t> </a:t>
            </a:r>
            <a:r>
              <a:rPr lang="en-US" sz="29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2900" dirty="0"/>
          </a:p>
          <a:p>
            <a:pPr lvl="1"/>
            <a:r>
              <a:rPr lang="bg-BG" sz="2900" dirty="0"/>
              <a:t>Предпочитан формат</a:t>
            </a:r>
            <a:r>
              <a:rPr lang="en-US" sz="2900" dirty="0"/>
              <a:t>: [</a:t>
            </a:r>
            <a:r>
              <a:rPr lang="bg-BG" sz="2900" dirty="0"/>
              <a:t>съществително</a:t>
            </a:r>
            <a:r>
              <a:rPr lang="en-US" sz="2900" dirty="0"/>
              <a:t>] </a:t>
            </a:r>
            <a:r>
              <a:rPr lang="bg-BG" sz="2900" dirty="0"/>
              <a:t>или</a:t>
            </a:r>
            <a:r>
              <a:rPr lang="en-US" sz="2900" dirty="0"/>
              <a:t> [</a:t>
            </a:r>
            <a:r>
              <a:rPr lang="bg-BG" sz="2900" dirty="0"/>
              <a:t>прилагателно</a:t>
            </a:r>
            <a:r>
              <a:rPr lang="en-US" sz="2900" dirty="0"/>
              <a:t>] + [</a:t>
            </a:r>
            <a:r>
              <a:rPr lang="bg-BG" sz="2900" dirty="0"/>
              <a:t>съществително</a:t>
            </a:r>
            <a:r>
              <a:rPr lang="en-US" sz="2900" dirty="0"/>
              <a:t>]</a:t>
            </a:r>
          </a:p>
          <a:p>
            <a:pPr lvl="1"/>
            <a:r>
              <a:rPr lang="bg-BG" sz="2900" dirty="0"/>
              <a:t>Трябва да описва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предназначението</a:t>
            </a:r>
            <a:r>
              <a:rPr lang="en-US" sz="2900" dirty="0"/>
              <a:t> </a:t>
            </a:r>
            <a:r>
              <a:rPr lang="bg-BG" sz="2900" dirty="0"/>
              <a:t>на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00" dirty="0"/>
              <a:t>(</a:t>
            </a:r>
            <a:r>
              <a:rPr lang="bg-BG" sz="2900" dirty="0"/>
              <a:t>Винаги се питайте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„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Какво съдържа тази променлива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900" dirty="0"/>
              <a:t>)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08012" y="5013258"/>
            <a:ext cx="10495180" cy="1255483"/>
            <a:chOff x="608012" y="5013258"/>
            <a:chExt cx="10495180" cy="125548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05010" y="5015543"/>
              <a:ext cx="9698182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00000"/>
                </a:lnSpc>
              </a:pP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US" noProof="1"/>
                <a:t>,</a:t>
              </a:r>
              <a:r>
                <a:rPr lang="en-US" noProof="1">
                  <a:solidFill>
                    <a:schemeClr val="tx2">
                      <a:lumMod val="90000"/>
                    </a:schemeClr>
                  </a:solidFill>
                </a:rPr>
                <a:t> </a:t>
              </a: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report</a:t>
              </a:r>
              <a:r>
                <a:rPr lang="en-US" noProof="1"/>
                <a:t>,</a:t>
              </a:r>
              <a:r>
                <a:rPr lang="en-US" noProof="1">
                  <a:solidFill>
                    <a:schemeClr val="tx2">
                      <a:lumMod val="90000"/>
                    </a:schemeClr>
                  </a:solidFill>
                </a:rPr>
                <a:t> </a:t>
              </a: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config</a:t>
              </a:r>
              <a:r>
                <a:rPr lang="en-US" noProof="1"/>
                <a:t>,</a:t>
              </a:r>
              <a:r>
                <a:rPr lang="en-US" noProof="1">
                  <a:solidFill>
                    <a:schemeClr val="tx2">
                      <a:lumMod val="90000"/>
                    </a:schemeClr>
                  </a:solidFill>
                </a:rPr>
                <a:t> </a:t>
              </a: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usersList</a:t>
              </a:r>
              <a:r>
                <a:rPr lang="en-US" noProof="1"/>
                <a:t>,</a:t>
              </a:r>
              <a:r>
                <a:rPr lang="en-US" noProof="1">
                  <a:solidFill>
                    <a:schemeClr val="tx2">
                      <a:lumMod val="90000"/>
                    </a:schemeClr>
                  </a:solidFill>
                </a:rPr>
                <a:t> </a:t>
              </a: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fontSize</a:t>
              </a:r>
              <a:r>
                <a:rPr lang="en-US" noProof="1"/>
                <a:t>,</a:t>
              </a:r>
              <a:r>
                <a:rPr lang="en-US" noProof="1">
                  <a:solidFill>
                    <a:schemeClr val="tx2">
                      <a:lumMod val="90000"/>
                    </a:schemeClr>
                  </a:solidFill>
                </a:rPr>
                <a:t> </a:t>
              </a:r>
              <a:r>
                <a:rPr lang="en-US" b="1" noProof="1">
                  <a:solidFill>
                    <a:schemeClr val="tx2">
                      <a:lumMod val="90000"/>
                    </a:schemeClr>
                  </a:solidFill>
                  <a:latin typeface="Consolas" pitchFamily="49" charset="0"/>
                  <a:cs typeface="Consolas" pitchFamily="49" charset="0"/>
                </a:rPr>
                <a:t>maxSpeed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05010" y="5807076"/>
              <a:ext cx="9698182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00000"/>
                </a:lnSpc>
              </a:pP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foo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bar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p1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p2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populate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last_name</a:t>
              </a:r>
              <a:r>
                <a:rPr lang="en-US" noProof="1"/>
                <a:t>,</a:t>
              </a:r>
              <a:r>
                <a:rPr lang="en-US" noProof="1">
                  <a:solidFill>
                    <a:srgbClr val="FB816D"/>
                  </a:solidFill>
                </a:rPr>
                <a:t> </a:t>
              </a:r>
              <a:r>
                <a:rPr lang="en-US" b="1" noProof="1">
                  <a:solidFill>
                    <a:srgbClr val="FB816D"/>
                  </a:solidFill>
                  <a:latin typeface="Consolas" pitchFamily="49" charset="0"/>
                  <a:cs typeface="Consolas" pitchFamily="49" charset="0"/>
                </a:rPr>
                <a:t>LAST_NAME</a:t>
              </a:r>
              <a:endParaRPr lang="en-US" b="1" dirty="0">
                <a:solidFill>
                  <a:srgbClr val="FB816D"/>
                </a:solidFill>
              </a:endParaRPr>
            </a:p>
          </p:txBody>
        </p:sp>
        <p:pic>
          <p:nvPicPr>
            <p:cNvPr id="7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12" y="5013258"/>
              <a:ext cx="630691" cy="473142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23" y="5791200"/>
              <a:ext cx="490116" cy="46841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39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тип данни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Описва вида на информацията, който се пази в компютърната памет</a:t>
            </a:r>
            <a:r>
              <a:rPr lang="en-US" dirty="0"/>
              <a:t> (</a:t>
            </a:r>
            <a:r>
              <a:rPr lang="bg-BG" dirty="0"/>
              <a:t>съответно в променливата</a:t>
            </a:r>
            <a:r>
              <a:rPr lang="en-US" dirty="0"/>
              <a:t>)</a:t>
            </a:r>
          </a:p>
          <a:p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Положителни цели числа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Знаци от азбуката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Дни от седмицата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4740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и област на видимост на променливите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Област на видимост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Scope)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== </a:t>
            </a:r>
            <a:r>
              <a:rPr lang="bg-BG" dirty="0"/>
              <a:t>мястото където можем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достъпим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променлива</a:t>
            </a:r>
            <a:r>
              <a:rPr lang="en-GB" dirty="0"/>
              <a:t> (</a:t>
            </a:r>
            <a:r>
              <a:rPr lang="bg-BG" dirty="0"/>
              <a:t>глобално</a:t>
            </a:r>
            <a:r>
              <a:rPr lang="en-GB" dirty="0"/>
              <a:t>, </a:t>
            </a:r>
            <a:r>
              <a:rPr lang="bg-BG" dirty="0"/>
              <a:t>локално</a:t>
            </a:r>
            <a:r>
              <a:rPr lang="en-GB" dirty="0"/>
              <a:t>)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(Variable lifetime) </a:t>
            </a:r>
            <a:r>
              <a:rPr lang="en-GB" dirty="0"/>
              <a:t>==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колко дълго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остава в паметт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2897352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2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2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418012" y="3124200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</a:rPr>
              <a:t>Достъпна в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27804" y="4131823"/>
            <a:ext cx="3138608" cy="668777"/>
            <a:chOff x="9879232" y="2540495"/>
            <a:chExt cx="2133606" cy="864513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9879237" y="2540495"/>
              <a:ext cx="2133601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dirty="0" smtClean="0">
                  <a:solidFill>
                    <a:srgbClr val="FFFFFF"/>
                  </a:solidFill>
                </a:rPr>
                <a:t>Достъпни в цикъла</a:t>
              </a:r>
              <a:endParaRPr lang="bg-BG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0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Промеждутък на променлива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Промеждутък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определя колко време съществува една променлива преди да я използваме</a:t>
            </a:r>
            <a:endParaRPr lang="en-US" dirty="0"/>
          </a:p>
          <a:p>
            <a:r>
              <a:rPr lang="bg-BG" dirty="0"/>
              <a:t>Винаги създавайте променливата колкото се може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по-късно</a:t>
            </a:r>
            <a:endParaRPr lang="en-US" dirty="0"/>
          </a:p>
          <a:p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2996148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34236" y="32004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Промеждутък на 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Поддържайте кратък промеждутък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По-краткия промеждутък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опростява кода</a:t>
            </a:r>
            <a:endParaRPr lang="en-US" dirty="0"/>
          </a:p>
          <a:p>
            <a:pPr lvl="1"/>
            <a:r>
              <a:rPr lang="bg-BG" dirty="0"/>
              <a:t>Подобрява неговата четимост и улеснява бъдещи промени</a:t>
            </a:r>
            <a:endParaRPr lang="en-US" dirty="0"/>
          </a:p>
          <a:p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41500" y="4030496"/>
            <a:ext cx="2858312" cy="1379704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Промеждутъкът на 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</a:t>
            </a:r>
            <a:r>
              <a:rPr lang="en-US" sz="2800" dirty="0" smtClean="0">
                <a:solidFill>
                  <a:srgbClr val="FFFFFF"/>
                </a:solidFill>
              </a:rPr>
              <a:t>– </a:t>
            </a:r>
            <a:r>
              <a:rPr lang="bg-BG" sz="2800" dirty="0" smtClean="0">
                <a:solidFill>
                  <a:srgbClr val="FFFFFF"/>
                </a:solidFill>
              </a:rPr>
              <a:t>намален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Имате работещ код за намиране на обема на пирамида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Оправете именуването, промеждутъка и използването на променливите: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8680" y="2658708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28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Специални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734502" cy="4705004"/>
          </a:xfrm>
        </p:spPr>
        <p:txBody>
          <a:bodyPr>
            <a:normAutofit fontScale="55000" lnSpcReduction="20000"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takova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obshto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ch % 10;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takova</a:t>
            </a:r>
            <a:r>
              <a:rPr lang="en-GB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813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52" y="245662"/>
            <a:ext cx="10058400" cy="1450757"/>
          </a:xfrm>
        </p:spPr>
        <p:txBody>
          <a:bodyPr/>
          <a:lstStyle/>
          <a:p>
            <a:r>
              <a:rPr lang="bg-BG" dirty="0"/>
              <a:t>Характеристики на типовете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Типът данни притежава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/>
              <a:t>(C# </a:t>
            </a:r>
            <a:r>
              <a:rPr lang="bg-BG" dirty="0"/>
              <a:t>ключова дума </a:t>
            </a:r>
            <a:r>
              <a:rPr lang="en-US" dirty="0"/>
              <a:t>or .NET </a:t>
            </a:r>
            <a:r>
              <a:rPr lang="bg-BG" dirty="0"/>
              <a:t>тип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/>
              <a:t>(</a:t>
            </a:r>
            <a:r>
              <a:rPr lang="bg-BG" dirty="0"/>
              <a:t>колко памет се използва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Цели числа в </a:t>
            </a:r>
            <a:r>
              <a:rPr lang="en-US" dirty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Име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Размер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/>
              <a:t>(4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Стойност по подразбиране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126480" y="641745"/>
            <a:ext cx="5853000" cy="5924820"/>
            <a:chOff x="5713412" y="600182"/>
            <a:chExt cx="5853000" cy="5924820"/>
          </a:xfrm>
        </p:grpSpPr>
        <p:grpSp>
          <p:nvGrpSpPr>
            <p:cNvPr id="5" name="Group 4"/>
            <p:cNvGrpSpPr/>
            <p:nvPr/>
          </p:nvGrpSpPr>
          <p:grpSpPr>
            <a:xfrm>
              <a:off x="7085012" y="600182"/>
              <a:ext cx="2400601" cy="2828818"/>
              <a:chOff x="7401286" y="533400"/>
              <a:chExt cx="1975608" cy="2328015"/>
            </a:xfrm>
          </p:grpSpPr>
          <p:pic>
            <p:nvPicPr>
              <p:cNvPr id="9" name="Picture 4" descr="http://clipartist.info/RSS/openclipart.org/2011/July/15-Friday/binary_file_icon-1331px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01286" y="533400"/>
                <a:ext cx="1975608" cy="2328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7464631" y="1697737"/>
                <a:ext cx="1344613" cy="106397"/>
              </a:xfrm>
              <a:prstGeom prst="rect">
                <a:avLst/>
              </a:prstGeom>
              <a:solidFill>
                <a:srgbClr val="F0A22E">
                  <a:alpha val="10196"/>
                </a:srgb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787812" y="2209800"/>
              <a:ext cx="3778600" cy="1045256"/>
            </a:xfrm>
            <a:prstGeom prst="wedgeRoundRectCallout">
              <a:avLst>
                <a:gd name="adj1" fmla="val -59318"/>
                <a:gd name="adj2" fmla="val -5600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3200" dirty="0">
                  <a:solidFill>
                    <a:srgbClr val="FFFFFF"/>
                  </a:solidFill>
                </a:rPr>
                <a:t>: </a:t>
              </a:r>
              <a:r>
                <a:rPr lang="bg-BG" sz="3200" dirty="0" smtClean="0">
                  <a:solidFill>
                    <a:srgbClr val="FFFFFF"/>
                  </a:solidFill>
                </a:rPr>
                <a:t>поредица от </a:t>
              </a:r>
              <a:r>
                <a:rPr lang="en-US" sz="3200" dirty="0" smtClean="0">
                  <a:solidFill>
                    <a:srgbClr val="FFFFFF"/>
                  </a:solidFill>
                </a:rPr>
                <a:t>32 </a:t>
              </a:r>
              <a:r>
                <a:rPr lang="bg-BG" sz="3200" dirty="0" smtClean="0">
                  <a:solidFill>
                    <a:srgbClr val="FFFFFF"/>
                  </a:solidFill>
                </a:rPr>
                <a:t>бита в паметта</a:t>
              </a:r>
              <a:endParaRPr lang="bg-BG" sz="3200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544" y="4617546"/>
              <a:ext cx="3920068" cy="1907456"/>
            </a:xfrm>
            <a:prstGeom prst="rect">
              <a:avLst/>
            </a:prstGeom>
          </p:spPr>
        </p:pic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713412" y="3810000"/>
              <a:ext cx="3970800" cy="1081929"/>
            </a:xfrm>
            <a:prstGeom prst="wedgeRoundRectCallout">
              <a:avLst>
                <a:gd name="adj1" fmla="val 40050"/>
                <a:gd name="adj2" fmla="val 8761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3200" dirty="0">
                  <a:solidFill>
                    <a:srgbClr val="FFFFFF"/>
                  </a:solidFill>
                </a:rPr>
                <a:t>: 4 sequential bytes in the memory</a:t>
              </a:r>
              <a:endParaRPr lang="bg-BG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0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[-128 …127]: </a:t>
            </a:r>
            <a:r>
              <a:rPr lang="bg-BG" dirty="0"/>
              <a:t>със знак, </a:t>
            </a:r>
            <a:r>
              <a:rPr lang="en-US" dirty="0"/>
              <a:t>8-</a:t>
            </a:r>
            <a:r>
              <a:rPr lang="bg-BG" dirty="0"/>
              <a:t>битов</a:t>
            </a:r>
            <a:r>
              <a:rPr lang="en-US" dirty="0"/>
              <a:t> [-2</a:t>
            </a:r>
            <a:r>
              <a:rPr lang="en-US" baseline="30000" dirty="0"/>
              <a:t>7</a:t>
            </a:r>
            <a:r>
              <a:rPr lang="en-US" dirty="0"/>
              <a:t> … 2</a:t>
            </a:r>
            <a:r>
              <a:rPr lang="en-US" baseline="30000" dirty="0"/>
              <a:t>7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[0 … 255]: </a:t>
            </a:r>
            <a:r>
              <a:rPr lang="bg-BG" dirty="0"/>
              <a:t>без знак, </a:t>
            </a:r>
            <a:r>
              <a:rPr lang="en-US" dirty="0"/>
              <a:t>8-</a:t>
            </a:r>
            <a:r>
              <a:rPr lang="bg-BG" dirty="0"/>
              <a:t>битов</a:t>
            </a:r>
            <a:r>
              <a:rPr lang="en-US" dirty="0"/>
              <a:t> [0 … 2</a:t>
            </a:r>
            <a:r>
              <a:rPr lang="en-US" baseline="30000" dirty="0"/>
              <a:t>8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[-32 768 … 32 767]: </a:t>
            </a:r>
            <a:r>
              <a:rPr lang="bg-BG" dirty="0"/>
              <a:t>със знак,</a:t>
            </a:r>
            <a:r>
              <a:rPr lang="en-US" dirty="0"/>
              <a:t> 16-</a:t>
            </a:r>
            <a:r>
              <a:rPr lang="bg-BG" dirty="0"/>
              <a:t>битов</a:t>
            </a:r>
            <a:r>
              <a:rPr lang="en-US" dirty="0"/>
              <a:t> [-2</a:t>
            </a:r>
            <a:r>
              <a:rPr lang="en-US" baseline="30000" dirty="0"/>
              <a:t>15</a:t>
            </a:r>
            <a:r>
              <a:rPr lang="en-US" dirty="0"/>
              <a:t> … 2</a:t>
            </a:r>
            <a:r>
              <a:rPr lang="en-US" baseline="30000" dirty="0"/>
              <a:t>15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[0 … 65 535]: </a:t>
            </a:r>
            <a:r>
              <a:rPr lang="bg-BG" dirty="0"/>
              <a:t>без знак </a:t>
            </a:r>
            <a:r>
              <a:rPr lang="en-US" dirty="0"/>
              <a:t>16-</a:t>
            </a:r>
            <a:r>
              <a:rPr lang="bg-BG" dirty="0"/>
              <a:t>битов</a:t>
            </a:r>
            <a:r>
              <a:rPr lang="en-US" dirty="0"/>
              <a:t> [0 … 2</a:t>
            </a:r>
            <a:r>
              <a:rPr lang="en-US" baseline="30000" dirty="0"/>
              <a:t>16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[-2 147 483 648 … 2 147 483 647]: </a:t>
            </a:r>
            <a:r>
              <a:rPr lang="bg-BG" dirty="0"/>
              <a:t>със знак </a:t>
            </a:r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 [-2</a:t>
            </a:r>
            <a:r>
              <a:rPr lang="en-US" baseline="30000" dirty="0"/>
              <a:t>31</a:t>
            </a:r>
            <a:r>
              <a:rPr lang="en-US" dirty="0"/>
              <a:t> … 2</a:t>
            </a:r>
            <a:r>
              <a:rPr lang="en-US" baseline="30000" dirty="0"/>
              <a:t>31</a:t>
            </a:r>
            <a:r>
              <a:rPr lang="en-US" dirty="0"/>
              <a:t>-1]</a:t>
            </a:r>
            <a:endParaRPr lang="en-US" u="sng" dirty="0"/>
          </a:p>
          <a:p>
            <a:pPr>
              <a:lnSpc>
                <a:spcPct val="107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[0 … 4 294 967 295]: </a:t>
            </a:r>
            <a:r>
              <a:rPr lang="bg-BG" dirty="0"/>
              <a:t>без знак </a:t>
            </a:r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 [0 … 2</a:t>
            </a:r>
            <a:r>
              <a:rPr lang="en-US" baseline="30000" dirty="0"/>
              <a:t>32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[-9 223 372 036 854 775 808 … 9 223 372 036 854 775 807]: </a:t>
            </a:r>
            <a:r>
              <a:rPr lang="bg-BG" dirty="0"/>
              <a:t>със знак </a:t>
            </a:r>
            <a:r>
              <a:rPr lang="en-US" dirty="0"/>
              <a:t>64-</a:t>
            </a:r>
            <a:r>
              <a:rPr lang="bg-BG" dirty="0"/>
              <a:t>битов</a:t>
            </a:r>
            <a:r>
              <a:rPr lang="en-US" dirty="0"/>
              <a:t> [-2</a:t>
            </a:r>
            <a:r>
              <a:rPr lang="en-US" baseline="30000" dirty="0"/>
              <a:t>63</a:t>
            </a:r>
            <a:r>
              <a:rPr lang="en-US" dirty="0"/>
              <a:t> … 2</a:t>
            </a:r>
            <a:r>
              <a:rPr lang="en-US" baseline="30000" dirty="0"/>
              <a:t>63</a:t>
            </a:r>
            <a:r>
              <a:rPr lang="en-US" dirty="0"/>
              <a:t>-1]</a:t>
            </a:r>
          </a:p>
          <a:p>
            <a:pPr>
              <a:lnSpc>
                <a:spcPct val="107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[0 … 18 446 744 073 709 551 615]: </a:t>
            </a:r>
            <a:r>
              <a:rPr lang="bg-BG" dirty="0"/>
              <a:t>без знак </a:t>
            </a:r>
            <a:r>
              <a:rPr lang="en-US" dirty="0"/>
              <a:t>64-</a:t>
            </a:r>
            <a:r>
              <a:rPr lang="bg-BG" dirty="0"/>
              <a:t>битов</a:t>
            </a:r>
            <a:r>
              <a:rPr lang="en-US" dirty="0"/>
              <a:t> [0 … 2</a:t>
            </a:r>
            <a:r>
              <a:rPr lang="en-US" baseline="30000" dirty="0"/>
              <a:t>64</a:t>
            </a:r>
            <a:r>
              <a:rPr lang="en-US" dirty="0"/>
              <a:t>-1]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414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Векове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Според мерната единица, можем да ползваме различен тип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2170673"/>
            <a:ext cx="8610600" cy="1087422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9395" y="3422073"/>
            <a:ext cx="10614169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Много малко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олямо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4.3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Много голямо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3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Внимавайте с препълването</a:t>
            </a:r>
            <a:r>
              <a:rPr lang="en-US" dirty="0" smtClean="0"/>
              <a:t>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Целите числа си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минимална и максимална стойност</a:t>
            </a:r>
            <a:r>
              <a:rPr lang="en-US" dirty="0"/>
              <a:t>)</a:t>
            </a:r>
          </a:p>
          <a:p>
            <a:r>
              <a:rPr lang="bg-BG" dirty="0"/>
              <a:t>Целочислените типове могат да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това води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865505" y="2915503"/>
            <a:ext cx="10290175" cy="3061965"/>
            <a:chOff x="608012" y="3415035"/>
            <a:chExt cx="10290175" cy="306196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08012" y="3415035"/>
              <a:ext cx="6143624" cy="30619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byte counter = 0;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for (int i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0; i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260; i++)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counter++;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Console.WriteLine(counter);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891586" y="3415035"/>
              <a:ext cx="2006601" cy="30619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593011" y="4755517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63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/>
              <a:t> </a:t>
            </a:r>
            <a:r>
              <a:rPr lang="bg-BG" dirty="0"/>
              <a:t>и го преобразуваме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906780" y="2613308"/>
            <a:ext cx="10439400" cy="3545037"/>
            <a:chOff x="836612" y="2931963"/>
            <a:chExt cx="10439400" cy="354503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6612" y="2931963"/>
              <a:ext cx="104394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Centures = 1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centuries = 100 years = 36524 days = 876576 hours = 52594560 minutes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36612" y="4836963"/>
              <a:ext cx="104394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Centures = 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 centuries = 500 years = 182621 days = 4382904 hours = 262974240 minutes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5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1678</TotalTime>
  <Words>2875</Words>
  <Application>Microsoft Office PowerPoint</Application>
  <PresentationFormat>Widescreen</PresentationFormat>
  <Paragraphs>493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Calibri</vt:lpstr>
      <vt:lpstr>Calibri Light</vt:lpstr>
      <vt:lpstr>Consolas</vt:lpstr>
      <vt:lpstr>Tahoma</vt:lpstr>
      <vt:lpstr>Wingdings</vt:lpstr>
      <vt:lpstr>Retrospect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са типовете с плаваща запетая?</vt:lpstr>
      <vt:lpstr>Числа с плаваща запетая</vt:lpstr>
      <vt:lpstr>Точност на Пи  – Пример</vt:lpstr>
      <vt:lpstr>Закръгляне на числа с плаваща запетая</vt:lpstr>
      <vt:lpstr>Задача: Лице на кръг (с точност 12 знака)</vt:lpstr>
      <vt:lpstr>Експоненциален запис</vt:lpstr>
      <vt:lpstr>Делене с плаваща запетая</vt:lpstr>
      <vt:lpstr>Аномалии при изчисления с плаваща запетая</vt:lpstr>
      <vt:lpstr>Реален тип с десетична точност</vt:lpstr>
      <vt:lpstr>Задача: Точна сума на реални числа</vt:lpstr>
      <vt:lpstr>Решение: Точна сума на реални числа</vt:lpstr>
      <vt:lpstr>Преобразуване на типове</vt:lpstr>
      <vt:lpstr>Задача: Асансьор</vt:lpstr>
      <vt:lpstr>Булев тип</vt:lpstr>
      <vt:lpstr>Задача: Специални числа</vt:lpstr>
      <vt:lpstr>Задача: Специални числа</vt:lpstr>
      <vt:lpstr>Знак</vt:lpstr>
      <vt:lpstr>Знаци и кодове</vt:lpstr>
      <vt:lpstr>Задача: Тройки латински знаци</vt:lpstr>
      <vt:lpstr>Решение: Тройки латински знаци</vt:lpstr>
      <vt:lpstr>Екраниращи знаци</vt:lpstr>
      <vt:lpstr>Знакови литерали – примери</vt:lpstr>
      <vt:lpstr>Низове</vt:lpstr>
      <vt:lpstr>Дословни (verbatim) и съставни (interpolated) низове</vt:lpstr>
      <vt:lpstr>Кажи „здрасти“ – Примери</vt:lpstr>
      <vt:lpstr>Задача: Поздрав по име и възраст</vt:lpstr>
      <vt:lpstr>Обектен тип</vt:lpstr>
      <vt:lpstr>Именуване на променливи</vt:lpstr>
      <vt:lpstr>Живот и област на видимост на променливите</vt:lpstr>
      <vt:lpstr>Промеждутък на променлива</vt:lpstr>
      <vt:lpstr>Поддържайте кратък промеждутък</vt:lpstr>
      <vt:lpstr>Задача: Рефакторирайте кода</vt:lpstr>
      <vt:lpstr>Задача: Рефакторирайте Специални числа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Windows User</cp:lastModifiedBy>
  <cp:revision>62</cp:revision>
  <dcterms:created xsi:type="dcterms:W3CDTF">2017-11-24T16:38:28Z</dcterms:created>
  <dcterms:modified xsi:type="dcterms:W3CDTF">2018-01-23T10:24:34Z</dcterms:modified>
</cp:coreProperties>
</file>