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3" r:id="rId14"/>
    <p:sldId id="284" r:id="rId15"/>
    <p:sldId id="268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75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8DC77D5-1B79-4FA4-A105-B45A4A4A464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83"/>
            <p14:sldId id="284"/>
            <p14:sldId id="268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75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Untitled Section" id="{493FAA2C-E2D8-4C3C-A3FA-865B12D94DED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51F08-B5D1-4FE4-9FAD-848CD6A972E5}" type="datetimeFigureOut">
              <a:rPr lang="bg-BG" smtClean="0"/>
              <a:pPr/>
              <a:t>24.2.2018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15E11-320C-4844-AC16-CAB7DD2F30C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4154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24.2.2018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10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24.2.2018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7634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24.2.2018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4593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24.2.2018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2631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24.2.2018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293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24.2.2018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597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24.2.2018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840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24.2.2018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8991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24.2.2018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321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7EFFDF-CBE5-4FDB-B08D-503A89748AE9}" type="datetimeFigureOut">
              <a:rPr lang="bg-BG" smtClean="0"/>
              <a:pPr/>
              <a:t>24.2.2018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1308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24.2.2018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0659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7EFFDF-CBE5-4FDB-B08D-503A89748AE9}" type="datetimeFigureOut">
              <a:rPr lang="bg-BG" smtClean="0"/>
              <a:pPr/>
              <a:t>24.2.2018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93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/>
              <a:t>Речници, Ламбда и </a:t>
            </a:r>
            <a:r>
              <a:rPr lang="en-US" dirty="0"/>
              <a:t>LINQ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7911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Обхождане на речника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Box 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цикъл</a:t>
            </a:r>
            <a:endParaRPr lang="en-US" sz="3200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xmlns="" val="120725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извлича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поредица от думи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всички елементи, които се срещат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нечетен брой пъти</a:t>
            </a:r>
            <a:r>
              <a:rPr lang="en-US" sz="3200" dirty="0"/>
              <a:t> (</a:t>
            </a:r>
            <a:r>
              <a:rPr lang="bg-BG" sz="3200" dirty="0"/>
              <a:t>без значение от големината на буквите</a:t>
            </a:r>
            <a:r>
              <a:rPr lang="en-US" sz="3200" dirty="0"/>
              <a:t>)</a:t>
            </a:r>
          </a:p>
          <a:p>
            <a:pPr lvl="1"/>
            <a:r>
              <a:rPr lang="bg-BG" sz="2800" dirty="0"/>
              <a:t>Думите са въведени на един ред разделени с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endParaRPr lang="en-US" sz="2800" dirty="0"/>
          </a:p>
          <a:p>
            <a:pPr lvl="1"/>
            <a:r>
              <a:rPr lang="bg-BG" sz="2800" dirty="0"/>
              <a:t>Изведете получените думи с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малки бувки</a:t>
            </a:r>
            <a:r>
              <a:rPr lang="en-US" sz="2800" dirty="0"/>
              <a:t>, </a:t>
            </a:r>
            <a:r>
              <a:rPr lang="bg-BG" sz="2800" dirty="0"/>
              <a:t>по реда им на </a:t>
            </a:r>
            <a:r>
              <a:rPr lang="bg-BG" sz="2800" dirty="0" smtClean="0"/>
              <a:t>поява</a:t>
            </a:r>
          </a:p>
          <a:p>
            <a:pPr lvl="1"/>
            <a:endParaRPr lang="bg-BG" sz="31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bg-BG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01168" lvl="1" indent="0">
              <a:buNone/>
            </a:pP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81052" y="4212747"/>
            <a:ext cx="63109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494651" y="4419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75612" y="4191000"/>
            <a:ext cx="305100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1052" y="4953000"/>
            <a:ext cx="63109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494651" y="5105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64650" y="4974747"/>
            <a:ext cx="305100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81052" y="5712906"/>
            <a:ext cx="63109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494651" y="585443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64650" y="5712906"/>
            <a:ext cx="305100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9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27584" y="1737360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input = Console.ReadLine().ToLower();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var counts = new Dictionary&lt;string,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int&gt;();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foreach (var word in words)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if (counts.ContainsKey(word))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counts[word]++;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else counts[word] = 1;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var results = new List&lt;string&gt;();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foreach (var pair in counts)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//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TODO: </a:t>
            </a:r>
            <a:r>
              <a:rPr lang="bg-BG" sz="2400" i="1" dirty="0" smtClean="0">
                <a:solidFill>
                  <a:schemeClr val="tx1"/>
                </a:solidFill>
                <a:latin typeface="+mn-lt"/>
              </a:rPr>
              <a:t>добави </a:t>
            </a:r>
            <a:r>
              <a:rPr lang="en-US" sz="2400" dirty="0" err="1" smtClean="0">
                <a:solidFill>
                  <a:schemeClr val="tx1"/>
                </a:solidFill>
              </a:rPr>
              <a:t>pair.Key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bg-BG" sz="2400" i="1" dirty="0" smtClean="0">
                <a:solidFill>
                  <a:schemeClr val="tx1"/>
                </a:solidFill>
                <a:latin typeface="+mn-lt"/>
              </a:rPr>
              <a:t>към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bg-BG" sz="2400" dirty="0" smtClean="0">
                <a:solidFill>
                  <a:schemeClr val="tx1"/>
                </a:solidFill>
                <a:latin typeface="+mn-lt"/>
              </a:rPr>
              <a:t>резултатите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bg-BG" sz="2400" i="1" dirty="0" smtClean="0">
                <a:solidFill>
                  <a:schemeClr val="tx1"/>
                </a:solidFill>
                <a:latin typeface="+mn-lt"/>
              </a:rPr>
              <a:t>ако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pair.Value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bg-BG" sz="2400" i="1" dirty="0" smtClean="0">
                <a:solidFill>
                  <a:schemeClr val="tx1"/>
                </a:solidFill>
                <a:latin typeface="+mn-lt"/>
              </a:rPr>
              <a:t>е нечетно</a:t>
            </a:r>
            <a:endParaRPr lang="en-US" sz="2400" i="1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Console.WriteLine(string.Join(", ", results));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650480" y="3230043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32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32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xmlns="" val="203086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Сортирани речници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балансирано дърво за претърстване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сортирани</a:t>
            </a:r>
            <a:r>
              <a:rPr lang="en-US" dirty="0"/>
              <a:t> </a:t>
            </a:r>
            <a:r>
              <a:rPr lang="bg-BG" dirty="0"/>
              <a:t>в техния естествен ред</a:t>
            </a:r>
            <a:endParaRPr lang="en-US" dirty="0"/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980" y="3487134"/>
            <a:ext cx="1104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tx1"/>
                </a:solidFill>
              </a:rPr>
              <a:t>var sortedDict = </a:t>
            </a:r>
            <a:r>
              <a:rPr lang="en-US" sz="2600" noProof="1" smtClean="0">
                <a:solidFill>
                  <a:schemeClr val="tx1"/>
                </a:solidFill>
              </a:rPr>
              <a:t>new SortedDictionary&lt;int,int</a:t>
            </a:r>
            <a:r>
              <a:rPr lang="en-US" sz="2600" noProof="1">
                <a:solidFill>
                  <a:schemeClr val="tx1"/>
                </a:solidFill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xmlns="" val="281127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пази броя на двойките от</a:t>
            </a:r>
            <a:r>
              <a:rPr lang="en-US" dirty="0"/>
              <a:t> </a:t>
            </a:r>
            <a:r>
              <a:rPr lang="bg-BG" dirty="0"/>
              <a:t>ключ-стойност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/>
              <a:t>съдържа уникалните ключове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/>
              <a:t>съдържа всички стойности</a:t>
            </a:r>
          </a:p>
          <a:p>
            <a:endParaRPr lang="en-US" dirty="0"/>
          </a:p>
          <a:p>
            <a:r>
              <a:rPr lang="bg-BG" dirty="0"/>
              <a:t>Основни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8680" y="2673771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var dict = new SortedDictionary&lt;</a:t>
            </a:r>
            <a:r>
              <a:rPr lang="en-US" noProof="1" smtClean="0">
                <a:solidFill>
                  <a:schemeClr val="tx1"/>
                </a:solidFill>
              </a:rPr>
              <a:t>string</a:t>
            </a:r>
            <a:r>
              <a:rPr lang="en-US" noProof="1">
                <a:solidFill>
                  <a:schemeClr val="tx1"/>
                </a:solidFill>
              </a:rPr>
              <a:t>, int&gt;();</a:t>
            </a:r>
          </a:p>
          <a:p>
            <a:r>
              <a:rPr lang="en-US" noProof="1">
                <a:solidFill>
                  <a:schemeClr val="tx1"/>
                </a:solidFill>
              </a:rPr>
              <a:t>foreach(var key in dict.Keys</a:t>
            </a:r>
            <a:r>
              <a:rPr lang="en-US" noProof="1" smtClean="0">
                <a:solidFill>
                  <a:schemeClr val="tx1"/>
                </a:solidFill>
              </a:rPr>
              <a:t>)</a:t>
            </a:r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Console.WriteLine(key);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8680" y="4471957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Console.WriteLine(String.Join(", ", dict.Values));</a:t>
            </a:r>
          </a:p>
        </p:txBody>
      </p:sp>
    </p:spTree>
    <p:extLst>
      <p:ext uri="{BB962C8B-B14F-4D97-AF65-F5344CB8AC3E}">
        <p14:creationId xmlns:p14="http://schemas.microsoft.com/office/powerpoint/2010/main" xmlns="" val="193888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r>
              <a:rPr lang="en-US" noProof="1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Намиране на ключ / стойност</a:t>
            </a:r>
            <a:r>
              <a:rPr lang="en-US" dirty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бърза операция</a:t>
            </a:r>
            <a:r>
              <a:rPr lang="en-US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бавна операция</a:t>
            </a:r>
            <a:r>
              <a:rPr lang="en-US" noProof="1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 и </a:t>
            </a:r>
            <a:r>
              <a:rPr lang="en-US" noProof="1"/>
              <a:t> </a:t>
            </a:r>
            <a:r>
              <a:rPr lang="bg-BG" noProof="1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55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SortedDictionary</a:t>
            </a:r>
            <a:r>
              <a:rPr lang="en-US" dirty="0">
                <a:latin typeface="Consolas" panose="020B0609020204030204" pitchFamily="49" charset="0"/>
              </a:rPr>
              <a:t>&lt;K,</a:t>
            </a:r>
            <a:r>
              <a:rPr lang="en-US" sz="6000" dirty="0"/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bg-BG" sz="6000" dirty="0"/>
              <a:t>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44776" y="237808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325976" y="237808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9974" y="173736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659974" y="23741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641175" y="23741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659975" y="28313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641176" y="28313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659975" y="32885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641176" y="32885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659975" y="37457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641176" y="37457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659975" y="42029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641176" y="42029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659975" y="46601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9641176" y="46601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659975" y="51173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641176" y="51173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7659975" y="55745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641176" y="55745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59975" y="60317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9641176" y="603172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Box 24"/>
          <p:cNvSpPr txBox="1"/>
          <p:nvPr/>
        </p:nvSpPr>
        <p:spPr>
          <a:xfrm>
            <a:off x="7659976" y="651885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30379" y="30056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2235712" y="300560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019177" y="1747582"/>
            <a:ext cx="1924052" cy="2031325"/>
            <a:chOff x="4246560" y="3429000"/>
            <a:chExt cx="1924052" cy="2031325"/>
          </a:xfrm>
        </p:grpSpPr>
        <p:pic>
          <p:nvPicPr>
            <p:cNvPr id="29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970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26" grpId="0" animBg="1"/>
      <p:bldP spid="26" grpId="1" animBg="1"/>
      <p:bldP spid="27" grpId="0" animBg="1"/>
      <p:bldP spid="2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Пример: </a:t>
            </a:r>
            <a:r>
              <a:rPr lang="en-US" noProof="1"/>
              <a:t>SortedDictionary</a:t>
            </a:r>
            <a:r>
              <a:rPr lang="bg-BG" noProof="1"/>
              <a:t> </a:t>
            </a:r>
            <a:r>
              <a:rPr lang="en-US" dirty="0"/>
              <a:t>– </a:t>
            </a:r>
            <a:r>
              <a:rPr lang="bg-BG" dirty="0"/>
              <a:t>Събития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var</a:t>
            </a:r>
            <a:r>
              <a:rPr lang="en-US" dirty="0">
                <a:solidFill>
                  <a:schemeClr val="tx2"/>
                </a:solidFill>
              </a:rPr>
              <a:t> events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SortedDictionary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string&gt;();</a:t>
            </a:r>
          </a:p>
          <a:p>
            <a:r>
              <a:rPr lang="en-US" dirty="0">
                <a:solidFill>
                  <a:schemeClr val="tx2"/>
                </a:solidFill>
              </a:rPr>
              <a:t>events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new </a:t>
            </a:r>
            <a:r>
              <a:rPr lang="en-US" dirty="0" err="1">
                <a:solidFill>
                  <a:schemeClr val="tx2"/>
                </a:solidFill>
              </a:rPr>
              <a:t>DateTime</a:t>
            </a:r>
            <a:r>
              <a:rPr lang="en-US" dirty="0">
                <a:solidFill>
                  <a:schemeClr val="tx2"/>
                </a:solidFill>
              </a:rPr>
              <a:t>(1998, 9, 4)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"Google's birth date";</a:t>
            </a:r>
          </a:p>
          <a:p>
            <a:r>
              <a:rPr lang="en-US" dirty="0">
                <a:solidFill>
                  <a:schemeClr val="tx2"/>
                </a:solidFill>
              </a:rPr>
              <a:t>events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new </a:t>
            </a:r>
            <a:r>
              <a:rPr lang="en-US" dirty="0" err="1">
                <a:solidFill>
                  <a:schemeClr val="tx2"/>
                </a:solidFill>
              </a:rPr>
              <a:t>DateTime</a:t>
            </a:r>
            <a:r>
              <a:rPr lang="en-US" dirty="0">
                <a:solidFill>
                  <a:schemeClr val="tx2"/>
                </a:solidFill>
              </a:rPr>
              <a:t>(2013, 11, 5)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</a:t>
            </a:r>
            <a:r>
              <a:rPr lang="en-US" dirty="0" err="1">
                <a:solidFill>
                  <a:schemeClr val="tx2"/>
                </a:solidFill>
              </a:rPr>
              <a:t>SoftUni's</a:t>
            </a:r>
            <a:r>
              <a:rPr lang="en-US" dirty="0">
                <a:solidFill>
                  <a:schemeClr val="tx2"/>
                </a:solidFill>
              </a:rPr>
              <a:t> birth date";</a:t>
            </a:r>
          </a:p>
          <a:p>
            <a:r>
              <a:rPr lang="en-US" dirty="0">
                <a:solidFill>
                  <a:schemeClr val="tx2"/>
                </a:solidFill>
              </a:rPr>
              <a:t>events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new </a:t>
            </a:r>
            <a:r>
              <a:rPr lang="en-US" dirty="0" err="1">
                <a:solidFill>
                  <a:schemeClr val="tx2"/>
                </a:solidFill>
              </a:rPr>
              <a:t>DateTime</a:t>
            </a:r>
            <a:r>
              <a:rPr lang="en-US" dirty="0">
                <a:solidFill>
                  <a:schemeClr val="tx2"/>
                </a:solidFill>
              </a:rPr>
              <a:t>(1975, 4, 4)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"Microsoft's birth date";</a:t>
            </a:r>
          </a:p>
          <a:p>
            <a:r>
              <a:rPr lang="en-US" dirty="0">
                <a:solidFill>
                  <a:schemeClr val="tx2"/>
                </a:solidFill>
              </a:rPr>
              <a:t>events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new </a:t>
            </a:r>
            <a:r>
              <a:rPr lang="en-US" dirty="0" err="1">
                <a:solidFill>
                  <a:schemeClr val="tx2"/>
                </a:solidFill>
              </a:rPr>
              <a:t>DateTime</a:t>
            </a:r>
            <a:r>
              <a:rPr lang="en-US" dirty="0">
                <a:solidFill>
                  <a:schemeClr val="tx2"/>
                </a:solidFill>
              </a:rPr>
              <a:t>(2004, 2, 4)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"Facebook's birth date";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events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new </a:t>
            </a:r>
            <a:r>
              <a:rPr lang="en-US" dirty="0" err="1">
                <a:solidFill>
                  <a:schemeClr val="tx2"/>
                </a:solidFill>
              </a:rPr>
              <a:t>DateTime</a:t>
            </a:r>
            <a:r>
              <a:rPr lang="en-US" dirty="0">
                <a:solidFill>
                  <a:schemeClr val="tx2"/>
                </a:solidFill>
              </a:rPr>
              <a:t>(2013, 11, 5)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</a:t>
            </a:r>
            <a:r>
              <a:rPr lang="en-US" dirty="0" err="1">
                <a:solidFill>
                  <a:schemeClr val="tx2"/>
                </a:solidFill>
              </a:rPr>
              <a:t>SoftUni</a:t>
            </a:r>
            <a:r>
              <a:rPr lang="en-US" dirty="0">
                <a:solidFill>
                  <a:schemeClr val="tx2"/>
                </a:solidFill>
              </a:rPr>
              <a:t> was founded";</a:t>
            </a:r>
          </a:p>
          <a:p>
            <a:r>
              <a:rPr lang="en-US" dirty="0" err="1">
                <a:solidFill>
                  <a:schemeClr val="tx2"/>
                </a:solidFill>
              </a:rPr>
              <a:t>foreach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var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dirty="0">
                <a:solidFill>
                  <a:schemeClr val="tx2"/>
                </a:solidFill>
              </a:rPr>
              <a:t>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err="1">
                <a:solidFill>
                  <a:schemeClr val="tx2"/>
                </a:solidFill>
              </a:rPr>
              <a:t>Console.WriteLine</a:t>
            </a:r>
            <a:r>
              <a:rPr lang="en-US" dirty="0">
                <a:solidFill>
                  <a:schemeClr val="tx2"/>
                </a:solidFill>
              </a:rPr>
              <a:t>("{0:dd-MMM-yyyy}: {1}", </a:t>
            </a: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 err="1">
                <a:solidFill>
                  <a:schemeClr val="tx2"/>
                </a:solidFill>
              </a:rPr>
              <a:t>entry.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entry.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5470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ги изведете в нарастващ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заедно с техния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8380" y="2707741"/>
            <a:ext cx="335280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6" name="Down Arrow 5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34580" y="2707741"/>
            <a:ext cx="304186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9" name="Down Arrow 8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03261" y="2707741"/>
            <a:ext cx="326659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10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08119" y="151277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double[] nums = Console.ReadLine().Split(' ')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1"/>
                </a:solidFill>
              </a:rPr>
              <a:t>var counts = new SortedDictionary&lt;double,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int&gt;();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foreach (var num in nums)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if (counts.ContainsKey(num))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counts[num]++;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else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counts[num] = 1;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1"/>
                </a:solidFill>
              </a:rPr>
              <a:t>foreach (var num in counts.Keys)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Console.WriteLine($"{num} -&gt; {counts[num]}");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726680" y="3425536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</p:spTree>
    <p:extLst>
      <p:ext uri="{BB962C8B-B14F-4D97-AF65-F5344CB8AC3E}">
        <p14:creationId xmlns:p14="http://schemas.microsoft.com/office/powerpoint/2010/main" xmlns="" val="219790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Асоциативни </a:t>
            </a:r>
            <a:r>
              <a:rPr lang="bg-BG" dirty="0" smtClean="0"/>
              <a:t>масиви</a:t>
            </a:r>
            <a:br>
              <a:rPr lang="bg-BG" dirty="0" smtClean="0"/>
            </a:br>
            <a:r>
              <a:rPr lang="en-US" b="1" dirty="0">
                <a:latin typeface="Consolas" panose="020B0609020204030204" pitchFamily="49" charset="0"/>
              </a:rPr>
              <a:t>Dictionary&lt;Key, Value</a:t>
            </a:r>
            <a:r>
              <a:rPr lang="en-US" b="1" dirty="0" smtClean="0">
                <a:latin typeface="Consolas" panose="020B0609020204030204" pitchFamily="49" charset="0"/>
              </a:rPr>
              <a:t>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Oval 3"/>
          <p:cNvSpPr/>
          <p:nvPr/>
        </p:nvSpPr>
        <p:spPr>
          <a:xfrm>
            <a:off x="2305194" y="2570018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ivan</a:t>
            </a:r>
            <a:r>
              <a:rPr lang="bg-BG" sz="2800" dirty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gosho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pesho</a:t>
            </a:r>
          </a:p>
        </p:txBody>
      </p:sp>
      <p:cxnSp>
        <p:nvCxnSpPr>
          <p:cNvPr id="5" name="Straight Arrow Connector 4"/>
          <p:cNvCxnSpPr>
            <a:endCxn id="9" idx="1"/>
          </p:cNvCxnSpPr>
          <p:nvPr/>
        </p:nvCxnSpPr>
        <p:spPr>
          <a:xfrm>
            <a:off x="4210194" y="3484418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4210194" y="3886815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endCxn id="8" idx="1"/>
          </p:cNvCxnSpPr>
          <p:nvPr/>
        </p:nvCxnSpPr>
        <p:spPr>
          <a:xfrm flipV="1">
            <a:off x="4210194" y="3436019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 txBox="1">
            <a:spLocks/>
          </p:cNvSpPr>
          <p:nvPr/>
        </p:nvSpPr>
        <p:spPr>
          <a:xfrm>
            <a:off x="6953394" y="315902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6953394" y="3713018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953394" y="4265468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xmlns="" val="11515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поредици с </a:t>
            </a:r>
            <a:r>
              <a:rPr lang="en-US" dirty="0"/>
              <a:t>LINQ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</a:t>
            </a:r>
            <a:r>
              <a:rPr lang="bg-BG" dirty="0"/>
              <a:t>намира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най-малкия</a:t>
            </a:r>
            <a:r>
              <a:rPr lang="en-US" dirty="0"/>
              <a:t> </a:t>
            </a:r>
            <a:r>
              <a:rPr lang="bg-BG" dirty="0"/>
              <a:t>елемент в колекция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</a:t>
            </a:r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най-големия</a:t>
            </a:r>
            <a:r>
              <a:rPr lang="en-US" dirty="0"/>
              <a:t> </a:t>
            </a:r>
            <a:r>
              <a:rPr lang="bg-BG" dirty="0"/>
              <a:t>елемент в колекция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</a:t>
            </a:r>
            <a:r>
              <a:rPr lang="bg-BG" dirty="0"/>
              <a:t>намира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dirty="0"/>
              <a:t> </a:t>
            </a:r>
            <a:r>
              <a:rPr lang="bg-BG" dirty="0"/>
              <a:t>на всички елементи в колекция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</a:t>
            </a:r>
            <a:r>
              <a:rPr lang="bg-BG" dirty="0"/>
              <a:t>намира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средноаритметичното</a:t>
            </a:r>
            <a:r>
              <a:rPr lang="en-US" dirty="0"/>
              <a:t> </a:t>
            </a:r>
            <a:r>
              <a:rPr lang="bg-BG" dirty="0"/>
              <a:t>на всички елементи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380" y="2181031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new List&lt;int&gt;()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{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1,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2,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3,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4,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-1,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-5,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0,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50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}.Min() </a:t>
            </a:r>
            <a:r>
              <a:rPr lang="en-US" noProof="1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noProof="1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380" y="3028008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new int[]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{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1,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2,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3,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40,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-1,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-5,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0,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5</a:t>
            </a:r>
            <a:r>
              <a:rPr lang="en-US" sz="3200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}.Max() </a:t>
            </a:r>
            <a:r>
              <a:rPr lang="en-US" noProof="1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noProof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380" y="4024216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new long[]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{1,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2,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3,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4,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-1,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-5,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0,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50}.Sum() </a:t>
            </a:r>
            <a:r>
              <a:rPr lang="en-US" noProof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noProof="1">
                <a:solidFill>
                  <a:schemeClr val="tx1"/>
                </a:solidFill>
              </a:rPr>
              <a:t> 54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380" y="4981344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new int[]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{1,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2,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3,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4,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-1,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-5,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0,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50}.Average() </a:t>
            </a:r>
            <a:r>
              <a:rPr lang="en-US" noProof="1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noProof="1">
                <a:solidFill>
                  <a:schemeClr val="tx1"/>
                </a:solidFill>
              </a:rPr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xmlns="" val="308577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Sum, Min, Max, Average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цели числа и извежда техните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минимум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максимум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средноаритметично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3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Sum, Min, Max</a:t>
            </a:r>
            <a:r>
              <a:rPr lang="bg-BG" dirty="0"/>
              <a:t>, </a:t>
            </a:r>
            <a:r>
              <a:rPr lang="en-US" dirty="0"/>
              <a:t>Average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97280" y="1845734"/>
            <a:ext cx="10572748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nums = new int[n];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nums.Sum());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nums.Min());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изведете максимум и средноаритметично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359077" y="1559600"/>
            <a:ext cx="6082352" cy="12737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Добавете</a:t>
            </a:r>
            <a:r>
              <a:rPr lang="en-US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bg-BG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може да използваме</a:t>
            </a:r>
            <a:r>
              <a:rPr lang="en-US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</a:t>
            </a:r>
            <a:r>
              <a:rPr lang="bg-BG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функциите като</a:t>
            </a:r>
            <a:r>
              <a:rPr lang="en-US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400117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колекции от един ред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въвеждане на колекции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888" y="2190427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noProof="1">
                <a:solidFill>
                  <a:schemeClr val="tx1"/>
                </a:solidFill>
              </a:rPr>
              <a:t>    .Select(number =&gt; double.Parse(number));</a:t>
            </a:r>
          </a:p>
          <a:p>
            <a:r>
              <a:rPr lang="en-US" noProof="1">
                <a:solidFill>
                  <a:schemeClr val="tx1"/>
                </a:solidFill>
              </a:rPr>
              <a:t>//  .Select(double.Parse); 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// </a:t>
            </a:r>
            <a:r>
              <a:rPr lang="bg-BG" noProof="1" smtClean="0">
                <a:solidFill>
                  <a:schemeClr val="tx1"/>
                </a:solidFill>
                <a:latin typeface="+mn-lt"/>
              </a:rPr>
              <a:t>къса версия</a:t>
            </a:r>
            <a:endParaRPr lang="en-US" noProof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0888" y="4099275"/>
            <a:ext cx="108822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noProof="1">
                <a:solidFill>
                  <a:schemeClr val="tx1"/>
                </a:solidFill>
              </a:rPr>
              <a:t>    .Select(int.Parse);</a:t>
            </a:r>
          </a:p>
          <a:p>
            <a:r>
              <a:rPr lang="en-US" noProof="1">
                <a:solidFill>
                  <a:schemeClr val="tx1"/>
                </a:solidFill>
              </a:rPr>
              <a:t>//  .Select(number =&gt; int.Parse(number)); 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// </a:t>
            </a:r>
            <a:r>
              <a:rPr lang="bg-BG" noProof="1" smtClean="0">
                <a:solidFill>
                  <a:schemeClr val="tx1"/>
                </a:solidFill>
                <a:latin typeface="+mn-lt"/>
              </a:rPr>
              <a:t>дълга версия</a:t>
            </a:r>
            <a:endParaRPr lang="en-US" noProof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колекции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преобразуване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691" y="2291873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.Select(number =&gt; int.Parse(number))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.ToArray();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691" y="4662776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tx1"/>
                </a:solidFill>
              </a:rPr>
              <a:t>List&lt;double&gt; nums = Console.ReadLine()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.Select(double.Parse)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.ToList();</a:t>
            </a:r>
          </a:p>
        </p:txBody>
      </p:sp>
    </p:spTree>
    <p:extLst>
      <p:ext uri="{BB962C8B-B14F-4D97-AF65-F5344CB8AC3E}">
        <p14:creationId xmlns:p14="http://schemas.microsoft.com/office/powerpoint/2010/main" xmlns="" val="414551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Сортиране на колекции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 сортираме в нарастващ ред:</a:t>
            </a:r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dirty="0" smtClean="0"/>
          </a:p>
          <a:p>
            <a:r>
              <a:rPr lang="bg-BG" dirty="0" smtClean="0"/>
              <a:t>Чрез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сортираме в намалящ ред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508" y="2261114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.OrderBy(num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508" y="4581504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nums.OrderByDescending(num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</p:spTree>
    <p:extLst>
      <p:ext uri="{BB962C8B-B14F-4D97-AF65-F5344CB8AC3E}">
        <p14:creationId xmlns:p14="http://schemas.microsoft.com/office/powerpoint/2010/main" xmlns="" val="178473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колекции по няколко признака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можем да сортираме по няколко признака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5469" y="2298919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tx1"/>
                </a:solidFill>
              </a:rPr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tx1"/>
                </a:solidFill>
              </a:rPr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>
                <a:solidFill>
                  <a:schemeClr val="tx1"/>
                </a:solidFill>
              </a:rPr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tx1"/>
                </a:solidFill>
              </a:rPr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tx1"/>
                </a:solidFill>
              </a:rPr>
              <a:t>  .ThenBy(pair =&gt; pair.Key)</a:t>
            </a:r>
          </a:p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tx1"/>
                </a:solidFill>
              </a:rPr>
              <a:t>  .ToDictionary(pair =&gt; pair.Key, 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xmlns="" val="102087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Вземане</a:t>
            </a:r>
            <a:r>
              <a:rPr lang="en-US" dirty="0"/>
              <a:t> / </a:t>
            </a:r>
            <a:r>
              <a:rPr lang="bg-BG" dirty="0"/>
              <a:t>Пропускане на елементи от колекция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bg-BG" dirty="0"/>
              <a:t> можем да вземем определен брой елементи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Чрез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bg-BG" dirty="0"/>
              <a:t> можем да пропуснем определен брой:</a:t>
            </a:r>
            <a:endParaRPr lang="en-US" dirty="0"/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380" y="2209812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var nums = new List&lt;int&gt;() { 10, 20, 30, 40, 50, 60}</a:t>
            </a:r>
          </a:p>
          <a:p>
            <a:r>
              <a:rPr lang="en-US" noProof="1">
                <a:solidFill>
                  <a:schemeClr val="tx1"/>
                </a:solidFill>
              </a:rPr>
              <a:t>  .Take(3)</a:t>
            </a:r>
          </a:p>
          <a:p>
            <a:r>
              <a:rPr lang="en-US" noProof="1">
                <a:solidFill>
                  <a:schemeClr val="tx1"/>
                </a:solidFill>
              </a:rPr>
              <a:t>  .ToArray(); </a:t>
            </a:r>
          </a:p>
          <a:p>
            <a:r>
              <a:rPr lang="en-US" noProof="1">
                <a:solidFill>
                  <a:schemeClr val="tx1"/>
                </a:solidFill>
              </a:rPr>
              <a:t>// nums = [10, 20, 30]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380" y="4465664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var nums = new List&lt;int&gt;() { 10, 20, 30, 40, 50, 60}</a:t>
            </a:r>
          </a:p>
          <a:p>
            <a:r>
              <a:rPr lang="en-US" noProof="1">
                <a:solidFill>
                  <a:schemeClr val="tx1"/>
                </a:solidFill>
              </a:rPr>
              <a:t>  .Skip(3).Take(2)</a:t>
            </a:r>
          </a:p>
          <a:p>
            <a:r>
              <a:rPr lang="en-US" noProof="1">
                <a:solidFill>
                  <a:schemeClr val="tx1"/>
                </a:solidFill>
              </a:rPr>
              <a:t>  .ToArray(); </a:t>
            </a:r>
          </a:p>
          <a:p>
            <a:r>
              <a:rPr lang="en-US" noProof="1">
                <a:solidFill>
                  <a:schemeClr val="tx1"/>
                </a:solidFill>
              </a:rPr>
              <a:t>// nums = [40, 30]</a:t>
            </a:r>
          </a:p>
        </p:txBody>
      </p:sp>
    </p:spTree>
    <p:extLst>
      <p:ext uri="{BB962C8B-B14F-4D97-AF65-F5344CB8AC3E}">
        <p14:creationId xmlns:p14="http://schemas.microsoft.com/office/powerpoint/2010/main" xmlns="" val="386991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изведете най-големите 3 от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5412" y="2261901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10 30 15 20 50 5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63068" y="3443597"/>
            <a:ext cx="14478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81516" y="4593746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85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737360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/>
                </a:solidFill>
              </a:rPr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/>
                </a:solidFill>
              </a:rPr>
              <a:t>  .Select(int.Parse)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/>
                </a:solidFill>
              </a:rPr>
              <a:t>  .ToList();</a:t>
            </a:r>
          </a:p>
          <a:p>
            <a:pPr>
              <a:lnSpc>
                <a:spcPct val="110000"/>
              </a:lnSpc>
            </a:pPr>
            <a:endParaRPr lang="en-US" sz="2800" noProof="1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/>
                </a:solidFill>
              </a:rPr>
              <a:t>var sortedNums = nums.OrderByDescending(x =&gt; x);</a:t>
            </a:r>
          </a:p>
          <a:p>
            <a:pPr>
              <a:lnSpc>
                <a:spcPct val="110000"/>
              </a:lnSpc>
            </a:pPr>
            <a:endParaRPr lang="en-US" sz="2800" noProof="1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/>
                </a:solidFill>
              </a:rPr>
              <a:t>var largest3Nums = sortedNums.Take(3);</a:t>
            </a:r>
          </a:p>
          <a:p>
            <a:pPr>
              <a:lnSpc>
                <a:spcPct val="110000"/>
              </a:lnSpc>
            </a:pPr>
            <a:endParaRPr lang="en-US" sz="2800" noProof="1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/>
                </a:solidFill>
              </a:rPr>
              <a:t>Console.WriteLine(string.Join(" ", largest3Nums));</a:t>
            </a:r>
          </a:p>
        </p:txBody>
      </p:sp>
    </p:spTree>
    <p:extLst>
      <p:ext uri="{BB962C8B-B14F-4D97-AF65-F5344CB8AC3E}">
        <p14:creationId xmlns:p14="http://schemas.microsoft.com/office/powerpoint/2010/main" xmlns="" val="234435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Асоциативни масиви (Карти</a:t>
            </a:r>
            <a:r>
              <a:rPr lang="en-US" dirty="0" smtClean="0"/>
              <a:t>, </a:t>
            </a:r>
            <a:r>
              <a:rPr lang="bg-BG" dirty="0" smtClean="0"/>
              <a:t>Речници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Асоциативните масиви</a:t>
            </a:r>
            <a:r>
              <a:rPr lang="en-US" dirty="0"/>
              <a:t> </a:t>
            </a:r>
            <a:r>
              <a:rPr lang="bg-BG" dirty="0"/>
              <a:t>са масиви, чиито индекси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ключове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Ключовете мога да бъдат думи или пък реални числа, за разлика от индексите на обикновения масив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Съдържат информация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двойки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6097848" y="3207327"/>
            <a:ext cx="5553459" cy="3048000"/>
            <a:chOff x="6206471" y="3143375"/>
            <a:chExt cx="5486400" cy="3318902"/>
          </a:xfrm>
        </p:grpSpPr>
        <p:sp>
          <p:nvSpPr>
            <p:cNvPr id="5" name="Rectangle 4"/>
            <p:cNvSpPr/>
            <p:nvPr/>
          </p:nvSpPr>
          <p:spPr>
            <a:xfrm>
              <a:off x="6206471" y="3143375"/>
              <a:ext cx="5486400" cy="698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 smtClean="0"/>
                <a:t>Асоциативен масив</a:t>
              </a:r>
              <a:endParaRPr lang="en-US" sz="3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7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798151" cy="169264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41712" y="4035294"/>
              <a:ext cx="2312424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 smtClean="0"/>
                <a:t>Ключ (</a:t>
              </a:r>
              <a:r>
                <a:rPr lang="en-US" sz="2800" dirty="0" smtClean="0"/>
                <a:t>Key)</a:t>
              </a:r>
              <a:endParaRPr lang="bg-BG" sz="28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96810" y="4039789"/>
              <a:ext cx="2699285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 smtClean="0"/>
                <a:t>Стойност</a:t>
              </a:r>
              <a:r>
                <a:rPr lang="en-US" sz="2800" dirty="0" smtClean="0"/>
                <a:t> (Value)</a:t>
              </a:r>
              <a:endParaRPr lang="en-US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8048" y="3207327"/>
            <a:ext cx="5424495" cy="3033277"/>
            <a:chOff x="479612" y="3151094"/>
            <a:chExt cx="5359306" cy="3311183"/>
          </a:xfrm>
        </p:grpSpPr>
        <p:sp>
          <p:nvSpPr>
            <p:cNvPr id="11" name="Rectangle 10"/>
            <p:cNvSpPr/>
            <p:nvPr/>
          </p:nvSpPr>
          <p:spPr>
            <a:xfrm>
              <a:off x="479612" y="3151094"/>
              <a:ext cx="5359306" cy="700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 smtClean="0"/>
                <a:t>Обикновен масив</a:t>
              </a:r>
              <a:endParaRPr lang="en-US" sz="3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1906187" y="4603959"/>
              <a:ext cx="3386350" cy="5543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4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12496" cy="696941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</a:tbl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586404" y="4607368"/>
              <a:ext cx="1012208" cy="57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 smtClean="0"/>
                <a:t>ключ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404" y="5240523"/>
              <a:ext cx="1012207" cy="104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 smtClean="0"/>
                <a:t>стойност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6945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32590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</a:rPr>
              <a:t>List&lt;int&gt; nums = Console.ReadLine().Split()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</a:rPr>
              <a:t>  .Select(int.Parse)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</a:rPr>
              <a:t>  .ToList</a:t>
            </a:r>
            <a:r>
              <a:rPr lang="en-US" sz="2400" noProof="1" smtClean="0">
                <a:solidFill>
                  <a:schemeClr val="tx1"/>
                </a:solidFill>
              </a:rPr>
              <a:t>();</a:t>
            </a:r>
            <a:endParaRPr lang="en-US" sz="2400" noProof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</a:rPr>
              <a:t>var sortedNums = nums.OrderByDescending(x =&gt; x</a:t>
            </a:r>
            <a:r>
              <a:rPr lang="en-US" sz="2400" noProof="1" smtClean="0">
                <a:solidFill>
                  <a:schemeClr val="tx1"/>
                </a:solidFill>
              </a:rPr>
              <a:t>);</a:t>
            </a:r>
            <a:endParaRPr lang="en-US" sz="2400" noProof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</a:rPr>
              <a:t>var largest3Nums = sortedNums.Take(3</a:t>
            </a:r>
            <a:r>
              <a:rPr lang="en-US" sz="2400" noProof="1" smtClean="0">
                <a:solidFill>
                  <a:schemeClr val="tx1"/>
                </a:solidFill>
              </a:rPr>
              <a:t>);</a:t>
            </a:r>
            <a:endParaRPr lang="en-US" sz="2400" noProof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</a:rPr>
              <a:t>Console.WriteLine(string.Join(" ", largest3Nums));</a:t>
            </a:r>
          </a:p>
        </p:txBody>
      </p:sp>
    </p:spTree>
    <p:extLst>
      <p:ext uri="{BB962C8B-B14F-4D97-AF65-F5344CB8AC3E}">
        <p14:creationId xmlns:p14="http://schemas.microsoft.com/office/powerpoint/2010/main" xmlns="" val="3351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Изрази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Ламбда изразите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анонимна функция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съдържаща изрази и твърдения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Ламбда изразите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Използват ламбда оператор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bg-BG" sz="3200" dirty="0"/>
              <a:t>Чете се като </a:t>
            </a:r>
            <a:r>
              <a:rPr lang="en-US" sz="3200" dirty="0"/>
              <a:t>„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води към</a:t>
            </a:r>
            <a:r>
              <a:rPr lang="bg-BG" sz="3200" dirty="0"/>
              <a:t>“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Лявата страна</a:t>
            </a:r>
            <a:r>
              <a:rPr lang="en-US" dirty="0"/>
              <a:t> </a:t>
            </a:r>
            <a:r>
              <a:rPr lang="bg-BG" dirty="0"/>
              <a:t>описва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входните</a:t>
            </a:r>
            <a:r>
              <a:rPr lang="en-US" dirty="0"/>
              <a:t> </a:t>
            </a:r>
            <a:r>
              <a:rPr lang="bg-BG" dirty="0"/>
              <a:t>параметри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Дясната</a:t>
            </a:r>
            <a:r>
              <a:rPr lang="en-US" dirty="0"/>
              <a:t> </a:t>
            </a:r>
            <a:r>
              <a:rPr lang="bg-BG" dirty="0"/>
              <a:t>страна описва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израза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твърдението</a:t>
            </a:r>
            <a:endParaRPr lang="en-US" dirty="0"/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2480" y="2257352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1"/>
                </a:solidFill>
              </a:rPr>
              <a:t>var lambda = (a =&gt; a &gt; 5);</a:t>
            </a:r>
          </a:p>
        </p:txBody>
      </p:sp>
    </p:spTree>
    <p:extLst>
      <p:ext uri="{BB962C8B-B14F-4D97-AF65-F5344CB8AC3E}">
        <p14:creationId xmlns:p14="http://schemas.microsoft.com/office/powerpoint/2010/main" xmlns="" val="27414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Ламбда функциите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са</a:t>
            </a:r>
            <a:r>
              <a:rPr lang="en-US" sz="3400" dirty="0"/>
              <a:t> </a:t>
            </a:r>
            <a:r>
              <a:rPr lang="bg-BG" sz="3400" dirty="0"/>
              <a:t>внедрени методи</a:t>
            </a:r>
            <a:r>
              <a:rPr lang="en-US" sz="3400" dirty="0"/>
              <a:t> (</a:t>
            </a:r>
            <a:r>
              <a:rPr lang="bg-BG" sz="3400" dirty="0"/>
              <a:t>функции</a:t>
            </a:r>
            <a:r>
              <a:rPr lang="en-US" sz="3400" dirty="0"/>
              <a:t>) </a:t>
            </a:r>
            <a:r>
              <a:rPr lang="bg-BG" sz="3400" dirty="0"/>
              <a:t>които вземат входни параметри и връщат  стойности</a:t>
            </a:r>
            <a:r>
              <a:rPr lang="en-US" sz="3400" dirty="0"/>
              <a:t>: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1249" y="284710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x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=&gt;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x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/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8647" y="284710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static int Func(int x) {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return x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/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2;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3041361" y="301494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98647" y="3782763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static bool Func(int x) {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return x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!=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0;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3041361" y="3950598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249" y="3782763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x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=&gt;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x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!=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3041361" y="4947563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71249" y="4779728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()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=&gt;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98647" y="4779728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static int Func() {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return 42;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Left-Right Arrow 16"/>
          <p:cNvSpPr/>
          <p:nvPr/>
        </p:nvSpPr>
        <p:spPr>
          <a:xfrm>
            <a:off x="3690649" y="5912201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71249" y="5744366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(x, y)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=&gt;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x+y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147849" y="5744366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static int Func(int x, int y)</a:t>
            </a:r>
          </a:p>
          <a:p>
            <a:r>
              <a:rPr lang="en-US" noProof="1">
                <a:solidFill>
                  <a:schemeClr val="tx1"/>
                </a:solidFill>
              </a:rPr>
              <a:t>{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return x+y;</a:t>
            </a:r>
            <a:r>
              <a:rPr lang="en-US" noProof="1">
                <a:solidFill>
                  <a:schemeClr val="tx1"/>
                </a:solidFill>
                <a:latin typeface="+mn-lt"/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7772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колекции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578" y="2202885"/>
            <a:ext cx="108822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>
                <a:solidFill>
                  <a:schemeClr val="tx1"/>
                </a:solidFill>
              </a:rPr>
              <a:t>int[] nums = { 1, 2, 3, 4, 5, 6};</a:t>
            </a:r>
          </a:p>
          <a:p>
            <a:r>
              <a:rPr lang="en-US" sz="3000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sz="3000" noProof="1">
                <a:solidFill>
                  <a:schemeClr val="tx1"/>
                </a:solidFill>
              </a:rPr>
              <a:t>  .Where(num =&gt; num % 2 == 0)</a:t>
            </a:r>
          </a:p>
          <a:p>
            <a:r>
              <a:rPr lang="en-US" sz="3000" noProof="1">
                <a:solidFill>
                  <a:schemeClr val="tx1"/>
                </a:solidFill>
              </a:rPr>
              <a:t>  .ToArray(); </a:t>
            </a:r>
          </a:p>
          <a:p>
            <a:r>
              <a:rPr lang="en-US" sz="3000" noProof="1">
                <a:solidFill>
                  <a:schemeClr val="tx1"/>
                </a:solidFill>
              </a:rPr>
              <a:t>// nums = [2, 4, 6]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5578" y="4959927"/>
            <a:ext cx="108822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>
                <a:solidFill>
                  <a:schemeClr val="tx1"/>
                </a:solidFill>
              </a:rPr>
              <a:t>int[] nums = { 1, 2, 3, 4, 5, 6};</a:t>
            </a:r>
          </a:p>
          <a:p>
            <a:r>
              <a:rPr lang="en-US" sz="3000" noProof="1">
                <a:solidFill>
                  <a:schemeClr val="tx1"/>
                </a:solidFill>
              </a:rPr>
              <a:t>int count = nums.Count(num =&gt; num % 2 == 0); </a:t>
            </a:r>
          </a:p>
          <a:p>
            <a:r>
              <a:rPr lang="en-US" sz="3000" noProof="1">
                <a:solidFill>
                  <a:schemeClr val="tx1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xmlns="" val="42556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и сортиране с Ламбда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3480" y="1711225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tx1"/>
                </a:solidFill>
              </a:rPr>
              <a:t>int[] nums = { 11, 99, 33, 55, 77, 44, 66, 22, 88 };</a:t>
            </a:r>
          </a:p>
          <a:p>
            <a:endParaRPr lang="en-US" sz="2600" noProof="1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chemeClr val="tx1"/>
                </a:solidFill>
              </a:rPr>
              <a:t>nums.OrderBy(x =&gt; x).Take(3);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chemeClr val="tx1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>
                <a:solidFill>
                  <a:schemeClr val="tx1"/>
                </a:solidFill>
              </a:rPr>
              <a:t>nums.Where(x =&gt; x &lt; 50);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>
                <a:solidFill>
                  <a:schemeClr val="tx1"/>
                </a:solidFill>
              </a:rPr>
              <a:t>nums.Count(x =&gt; x % 2 == 1);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chemeClr val="tx1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>
                <a:solidFill>
                  <a:schemeClr val="tx1"/>
                </a:solidFill>
              </a:rPr>
              <a:t>nums.Select(x =&gt; x * 2).Take(5);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chemeClr val="tx1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xmlns="" val="405800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уникални елементи от колекция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</a:t>
            </a:r>
            <a:r>
              <a:rPr lang="bg-BG" dirty="0"/>
              <a:t>извлича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уникалните</a:t>
            </a:r>
            <a:r>
              <a:rPr lang="en-US" dirty="0"/>
              <a:t> </a:t>
            </a:r>
            <a:r>
              <a:rPr lang="bg-BG" dirty="0"/>
              <a:t>елементи от колекция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2480" y="2384964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tx1"/>
                </a:solidFill>
              </a:rPr>
              <a:t>int[] nums = { 1, 2, 2, 3, 4, 5, 6, -2, 2, 0, 15, 3, 1, 0, 6 };</a:t>
            </a:r>
          </a:p>
          <a:p>
            <a:endParaRPr lang="en-US" sz="3200" noProof="1">
              <a:solidFill>
                <a:schemeClr val="tx1"/>
              </a:solidFill>
            </a:endParaRPr>
          </a:p>
          <a:p>
            <a:r>
              <a:rPr lang="en-US" sz="3200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.Distinct()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.ToArray(); 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xmlns="" val="36230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кратки думи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/>
              <a:t>Въведете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sz="2800" dirty="0"/>
              <a:t>, </a:t>
            </a:r>
            <a:r>
              <a:rPr lang="bg-BG" sz="2800" dirty="0"/>
              <a:t>извлечете неговите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думи</a:t>
            </a:r>
            <a:r>
              <a:rPr lang="en-US" sz="2800" dirty="0"/>
              <a:t>, </a:t>
            </a:r>
            <a:r>
              <a:rPr lang="bg-BG" sz="2800" dirty="0"/>
              <a:t>намерете всички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кратки думи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</a:t>
            </a:r>
            <a:r>
              <a:rPr lang="bg-BG" sz="2800" dirty="0"/>
              <a:t>с по-малко от 5 знака</a:t>
            </a:r>
            <a:r>
              <a:rPr lang="en-US" sz="2800" dirty="0"/>
              <a:t>) </a:t>
            </a:r>
            <a:r>
              <a:rPr lang="bg-BG" sz="2800" dirty="0"/>
              <a:t>и ги изведете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 азбучен ред</a:t>
            </a:r>
            <a:r>
              <a:rPr lang="en-US" sz="2800" dirty="0"/>
              <a:t>, </a:t>
            </a:r>
            <a:r>
              <a:rPr lang="bg-BG" sz="2800" dirty="0"/>
              <a:t>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малки букви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Използвайте следните разделители</a:t>
            </a:r>
            <a:r>
              <a:rPr lang="en-US" sz="2800" dirty="0"/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bg-BG" dirty="0"/>
              <a:t>Засичайте без значение от големинат ана буквите; премахнете дублиранията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0771" y="4327628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0771" y="5712876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>
            <a:off x="202670" y="4785476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3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кратки думи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9384" y="1845734"/>
            <a:ext cx="111941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separators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sentence.Split(separators);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.Where(w =&gt; w != "")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// TODO: 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филтирайте по </a:t>
            </a:r>
            <a:r>
              <a:rPr lang="bg-BG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дължина</a:t>
            </a:r>
            <a:r>
              <a:rPr lang="en-US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.OrderBy(w =&gt; w).Distinct();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8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един елемент от колекция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92" y="227659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tx1"/>
                </a:solidFill>
              </a:rPr>
              <a:t>int[] nums = { 1, 2, 3, 4, 5, 6 };</a:t>
            </a:r>
          </a:p>
          <a:p>
            <a:endParaRPr lang="en-US" sz="3200" noProof="1">
              <a:solidFill>
                <a:schemeClr val="tx1"/>
              </a:solidFill>
            </a:endParaRPr>
          </a:p>
          <a:p>
            <a:r>
              <a:rPr lang="en-US" sz="3200" noProof="1">
                <a:solidFill>
                  <a:schemeClr val="tx1"/>
                </a:solidFill>
              </a:rPr>
              <a:t>int firstNum = nums.First(x =&gt; x % 2 == 0); // </a:t>
            </a:r>
            <a:r>
              <a:rPr lang="en-US" sz="3200" noProof="1" smtClean="0">
                <a:solidFill>
                  <a:schemeClr val="tx1"/>
                </a:solidFill>
              </a:rPr>
              <a:t>2</a:t>
            </a:r>
            <a:endParaRPr lang="en-US" sz="3200" noProof="1">
              <a:solidFill>
                <a:schemeClr val="tx1"/>
              </a:solidFill>
            </a:endParaRPr>
          </a:p>
          <a:p>
            <a:endParaRPr lang="en-US" sz="3200" noProof="1">
              <a:solidFill>
                <a:schemeClr val="tx1"/>
              </a:solidFill>
            </a:endParaRPr>
          </a:p>
          <a:p>
            <a:r>
              <a:rPr lang="en-US" sz="3200" noProof="1">
                <a:solidFill>
                  <a:schemeClr val="tx1"/>
                </a:solidFill>
              </a:rPr>
              <a:t>int lastNum = nums.Last(x =&gt; x % 2 == 1); // </a:t>
            </a:r>
            <a:r>
              <a:rPr lang="en-US" sz="3200" noProof="1" smtClean="0">
                <a:solidFill>
                  <a:schemeClr val="tx1"/>
                </a:solidFill>
              </a:rPr>
              <a:t>5</a:t>
            </a:r>
            <a:endParaRPr lang="en-US" sz="3200" noProof="1">
              <a:solidFill>
                <a:schemeClr val="tx1"/>
              </a:solidFill>
            </a:endParaRPr>
          </a:p>
          <a:p>
            <a:endParaRPr lang="en-US" sz="3200" noProof="1">
              <a:solidFill>
                <a:schemeClr val="tx1"/>
              </a:solidFill>
            </a:endParaRPr>
          </a:p>
          <a:p>
            <a:r>
              <a:rPr lang="en-US" sz="3200" noProof="1">
                <a:solidFill>
                  <a:schemeClr val="tx1"/>
                </a:solidFill>
              </a:rPr>
              <a:t>int singleNum = nums.Single(x =&gt; x == 4); // 4</a:t>
            </a:r>
          </a:p>
        </p:txBody>
      </p:sp>
    </p:spTree>
    <p:extLst>
      <p:ext uri="{BB962C8B-B14F-4D97-AF65-F5344CB8AC3E}">
        <p14:creationId xmlns:p14="http://schemas.microsoft.com/office/powerpoint/2010/main" xmlns="" val="321960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операции на колекции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lang="bg-BG" dirty="0"/>
              <a:t>Обръщане на колекцията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bg-BG" dirty="0" smtClean="0"/>
          </a:p>
          <a:p>
            <a:pPr>
              <a:lnSpc>
                <a:spcPct val="120000"/>
              </a:lnSpc>
            </a:pPr>
            <a:r>
              <a:rPr lang="bg-BG" dirty="0" smtClean="0"/>
              <a:t>Слепяне </a:t>
            </a:r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380" y="2243458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tx1"/>
                </a:solidFill>
              </a:rPr>
              <a:t>int[] nums = { 1, 2, 3, 4, 5, 6};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nums = nums.Reverse(); 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// nums = 6, 5, 4, 3, 2, 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380" y="4338836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tx1"/>
                </a:solidFill>
              </a:rPr>
              <a:t>int[] nums = { 1, 2, 3, 4, 5, 6 };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int[] otherNums = { 7, 8, 9, 0 };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nums = nums.Concat(otherNums); 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xmlns="" val="31904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ползване на </a:t>
            </a:r>
            <a:r>
              <a:rPr lang="en-US" dirty="0"/>
              <a:t>Dictionary </a:t>
            </a:r>
            <a:r>
              <a:rPr lang="bg-BG" dirty="0"/>
              <a:t>– Телефонен указател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var</a:t>
            </a:r>
            <a:r>
              <a:rPr lang="en-US" dirty="0">
                <a:solidFill>
                  <a:schemeClr val="tx2"/>
                </a:solidFill>
              </a:rPr>
              <a:t> phonebook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 string&gt;();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"John Smith"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"+1-555-8976";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"Lisa Smith"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"Sam Doe"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"Ivan"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"+359-899-555-592";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"Ivan"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"+359-2-981-9819";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Заменяне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phonebook.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dirty="0">
                <a:solidFill>
                  <a:schemeClr val="tx2"/>
                </a:solidFill>
              </a:rPr>
              <a:t>("John Smith");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var</a:t>
            </a:r>
            <a:r>
              <a:rPr lang="en-US" dirty="0">
                <a:solidFill>
                  <a:schemeClr val="tx2"/>
                </a:solidFill>
              </a:rPr>
              <a:t> pair in phonebook)</a:t>
            </a:r>
          </a:p>
          <a:p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 err="1">
                <a:solidFill>
                  <a:schemeClr val="tx2"/>
                </a:solidFill>
              </a:rPr>
              <a:t>Console.WriteLine</a:t>
            </a:r>
            <a:r>
              <a:rPr lang="en-US" dirty="0">
                <a:solidFill>
                  <a:schemeClr val="tx2"/>
                </a:solidFill>
              </a:rPr>
              <a:t>("{0} --&gt; {1}",</a:t>
            </a:r>
          </a:p>
          <a:p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pair.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pair.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313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Сгъни и сумирай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масив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сгънете го</a:t>
            </a:r>
            <a:r>
              <a:rPr lang="en-US" dirty="0"/>
              <a:t> </a:t>
            </a:r>
            <a:r>
              <a:rPr lang="bg-BG" dirty="0"/>
              <a:t>както е показано</a:t>
            </a:r>
            <a:r>
              <a:rPr lang="en-US" dirty="0"/>
              <a:t> </a:t>
            </a:r>
            <a:r>
              <a:rPr lang="bg-BG" dirty="0"/>
              <a:t>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горните и долните редове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7" name="Right Arrow 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4374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265177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94869" y="54374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304212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32355" y="54374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69498" y="3014062"/>
            <a:ext cx="3015114" cy="2167538"/>
            <a:chOff x="216658" y="2563502"/>
            <a:chExt cx="3015114" cy="2167538"/>
          </a:xfrm>
        </p:grpSpPr>
        <p:sp>
          <p:nvSpPr>
            <p:cNvPr id="20" name="Rectangle 1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2468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Сгъни и сумирай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000298" y="1737360"/>
            <a:ext cx="10058400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int[] arr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.Split(' ').Select(int.Parse).ToArray();</a:t>
            </a:r>
          </a:p>
          <a:p>
            <a:pPr>
              <a:spcBef>
                <a:spcPts val="600"/>
              </a:spcBef>
            </a:pPr>
            <a:r>
              <a:rPr lang="en-US" noProof="1">
                <a:solidFill>
                  <a:schemeClr val="tx1"/>
                </a:solidFill>
              </a:rPr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tx1"/>
                </a:solidFill>
              </a:rPr>
              <a:t>int[] row1left = arr.Take(k).Reverse().ToArray();</a:t>
            </a:r>
          </a:p>
          <a:p>
            <a:r>
              <a:rPr lang="en-US" noProof="1">
                <a:solidFill>
                  <a:schemeClr val="tx1"/>
                </a:solidFill>
              </a:rPr>
              <a:t>int[] row1right = arr.Reverse().Take(k).ToArray();</a:t>
            </a:r>
          </a:p>
          <a:p>
            <a:r>
              <a:rPr lang="en-US" noProof="1">
                <a:solidFill>
                  <a:schemeClr val="tx1"/>
                </a:solidFill>
              </a:rPr>
              <a:t>int[] row1 = row1left.Concat(row1right).ToArray();</a:t>
            </a:r>
          </a:p>
          <a:p>
            <a:r>
              <a:rPr lang="en-US" noProof="1">
                <a:solidFill>
                  <a:schemeClr val="tx1"/>
                </a:solidFill>
              </a:rPr>
              <a:t>int[] row2 = arr.Skip(k).Take(2 * k).ToArray();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tx1"/>
                </a:solidFill>
              </a:rPr>
              <a:t>var sumArr =</a:t>
            </a:r>
          </a:p>
          <a:p>
            <a:r>
              <a:rPr lang="en-US" noProof="1">
                <a:solidFill>
                  <a:schemeClr val="tx1"/>
                </a:solidFill>
              </a:rPr>
              <a:t>  row1.Select((x, index) =&gt; x + row2[index]);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 ", sumArr));</a:t>
            </a:r>
          </a:p>
        </p:txBody>
      </p:sp>
    </p:spTree>
    <p:extLst>
      <p:ext uri="{BB962C8B-B14F-4D97-AF65-F5344CB8AC3E}">
        <p14:creationId xmlns:p14="http://schemas.microsoft.com/office/powerpoint/2010/main" xmlns="" val="57856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Обикновен речник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хеш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</a:t>
            </a:r>
            <a:r>
              <a:rPr lang="en-US" dirty="0"/>
              <a:t> 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реда на добавяне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8680" y="3857414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var dict = </a:t>
            </a:r>
            <a:r>
              <a:rPr lang="en-US" noProof="1" smtClean="0">
                <a:solidFill>
                  <a:schemeClr val="tx1"/>
                </a:solidFill>
              </a:rPr>
              <a:t>new </a:t>
            </a:r>
            <a:r>
              <a:rPr lang="en-US" noProof="1">
                <a:solidFill>
                  <a:schemeClr val="tx1"/>
                </a:solidFill>
              </a:rPr>
              <a:t>Dictionary&lt;string, int&gt;();</a:t>
            </a:r>
          </a:p>
        </p:txBody>
      </p:sp>
    </p:spTree>
    <p:extLst>
      <p:ext uri="{BB962C8B-B14F-4D97-AF65-F5344CB8AC3E}">
        <p14:creationId xmlns:p14="http://schemas.microsoft.com/office/powerpoint/2010/main" xmlns="" val="24634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пази броя на двойките от</a:t>
            </a:r>
            <a:r>
              <a:rPr lang="en-US" dirty="0"/>
              <a:t> </a:t>
            </a:r>
            <a:r>
              <a:rPr lang="bg-BG" dirty="0"/>
              <a:t>ключ-стойност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/>
              <a:t>съдържа уникалните ключове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/>
              <a:t>съдържа всички стойности</a:t>
            </a:r>
          </a:p>
          <a:p>
            <a:endParaRPr lang="en-US" dirty="0"/>
          </a:p>
          <a:p>
            <a:pPr marL="0" indent="0">
              <a:buNone/>
            </a:pP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>Основни </a:t>
            </a:r>
            <a:r>
              <a:rPr lang="bg-BG" dirty="0"/>
              <a:t>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  <a:p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080" y="2632363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var dict = new Dictionary&lt;string, int&gt;();</a:t>
            </a:r>
          </a:p>
          <a:p>
            <a:r>
              <a:rPr lang="en-US" noProof="1">
                <a:solidFill>
                  <a:schemeClr val="tx1"/>
                </a:solidFill>
              </a:rPr>
              <a:t>foreach(var key in dict.Keys</a:t>
            </a:r>
            <a:r>
              <a:rPr lang="en-US" noProof="1" smtClean="0">
                <a:solidFill>
                  <a:schemeClr val="tx1"/>
                </a:solidFill>
              </a:rPr>
              <a:t>)</a:t>
            </a:r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tx1"/>
                </a:solidFill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Console.WriteLine(key);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" y="4568913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</a:rPr>
              <a:t>Console.WriteLine(String.Join(", ", dict.Values));</a:t>
            </a:r>
          </a:p>
        </p:txBody>
      </p:sp>
    </p:spTree>
    <p:extLst>
      <p:ext uri="{BB962C8B-B14F-4D97-AF65-F5344CB8AC3E}">
        <p14:creationId xmlns:p14="http://schemas.microsoft.com/office/powerpoint/2010/main" xmlns="" val="35575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r>
              <a:rPr lang="en-US" noProof="1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Намиране на ключ / стойност</a:t>
            </a:r>
            <a:r>
              <a:rPr lang="en-US" dirty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бърза операция</a:t>
            </a:r>
            <a:r>
              <a:rPr lang="en-US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бавна операция</a:t>
            </a:r>
            <a:r>
              <a:rPr lang="en-US" noProof="1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 и </a:t>
            </a:r>
            <a:r>
              <a:rPr lang="en-US" noProof="1"/>
              <a:t> </a:t>
            </a:r>
            <a:r>
              <a:rPr lang="bg-BG" noProof="1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9750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0" name="TextBox 29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5" name="TextBox 44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9599606" y="353145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7" name="TextBox 56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17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16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Box 18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xmlns="" val="9429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3122</TotalTime>
  <Words>2510</Words>
  <Application>Microsoft Office PowerPoint</Application>
  <PresentationFormat>Custom</PresentationFormat>
  <Paragraphs>437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Retrospect</vt:lpstr>
      <vt:lpstr>Речници, Ламбда и LINQ</vt:lpstr>
      <vt:lpstr>Асоциативни масиви Dictionary&lt;Key, Value&gt;</vt:lpstr>
      <vt:lpstr>Асоциативни масиви (Карти, Речници)</vt:lpstr>
      <vt:lpstr>Пример за ползване на Dictionary – Телефонен указател</vt:lpstr>
      <vt:lpstr>Dictionary&lt;K, V&gt;</vt:lpstr>
      <vt:lpstr>Речници: Функционалност</vt:lpstr>
      <vt:lpstr>Речници: Функционалност (2)</vt:lpstr>
      <vt:lpstr>Обикновен речник: Add()</vt:lpstr>
      <vt:lpstr>Речник: Remove()</vt:lpstr>
      <vt:lpstr>Обхождане на речника</vt:lpstr>
      <vt:lpstr>Задача: Нечетни срещания</vt:lpstr>
      <vt:lpstr>Решение: Нечетни срещания</vt:lpstr>
      <vt:lpstr>SortedDictionary&lt;K, V&gt;</vt:lpstr>
      <vt:lpstr>Речници: Функционалност</vt:lpstr>
      <vt:lpstr>Речници: Функционалност (2)</vt:lpstr>
      <vt:lpstr>SortedDictionary&lt;K, V&gt; – Пример</vt:lpstr>
      <vt:lpstr>Пример: SortedDictionary – Събития</vt:lpstr>
      <vt:lpstr>Задача: Пребройте реалните числа</vt:lpstr>
      <vt:lpstr>Решение: Пребройте реалните числа</vt:lpstr>
      <vt:lpstr>Обработка на поредици с LINQ</vt:lpstr>
      <vt:lpstr>Задача: Sum, Min, Max, Average</vt:lpstr>
      <vt:lpstr>Решение: Sum, Min, Max, Average</vt:lpstr>
      <vt:lpstr>Въвеждане на колекции от един ред</vt:lpstr>
      <vt:lpstr>Преобразуване на колекции</vt:lpstr>
      <vt:lpstr>Сортиране на колекции</vt:lpstr>
      <vt:lpstr>Сортиране на колекции по няколко признака</vt:lpstr>
      <vt:lpstr>Вземане / Пропускане на елементи от колекция</vt:lpstr>
      <vt:lpstr>Задача: Най-големите 3 числа</vt:lpstr>
      <vt:lpstr>Задача: Най-големите 3 числа</vt:lpstr>
      <vt:lpstr>Задача: Най-големите 3 числа</vt:lpstr>
      <vt:lpstr>Ламбда Изрази</vt:lpstr>
      <vt:lpstr>Ламбда функции</vt:lpstr>
      <vt:lpstr>Филтриране на колекции</vt:lpstr>
      <vt:lpstr>Филтриране и сортиране с Ламбда функции</vt:lpstr>
      <vt:lpstr>Извличане на уникални елементи от колекция</vt:lpstr>
      <vt:lpstr>Задача: Сортиране на кратки думи</vt:lpstr>
      <vt:lpstr>Решение: Сортиране на кратки думи</vt:lpstr>
      <vt:lpstr>Извличане на един елемент от колекция</vt:lpstr>
      <vt:lpstr>Други операции на колекции</vt:lpstr>
      <vt:lpstr>Задача: Сгъни и сумирай</vt:lpstr>
      <vt:lpstr>Решение: Сгъни и сумирай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Проверки (условни конструкции)</dc:title>
  <dc:creator>Windows User</dc:creator>
  <cp:lastModifiedBy>user</cp:lastModifiedBy>
  <cp:revision>59</cp:revision>
  <dcterms:created xsi:type="dcterms:W3CDTF">2017-11-24T16:38:28Z</dcterms:created>
  <dcterms:modified xsi:type="dcterms:W3CDTF">2018-02-25T09:02:22Z</dcterms:modified>
</cp:coreProperties>
</file>