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DC77D5-1B79-4FA4-A105-B45A4A4A464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titled Section" id="{493FAA2C-E2D8-4C3C-A3FA-865B12D94DE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51F08-B5D1-4FE4-9FAD-848CD6A972E5}" type="datetimeFigureOut">
              <a:rPr lang="bg-BG" smtClean="0"/>
              <a:pPr/>
              <a:t>3.2.2018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15E11-320C-4844-AC16-CAB7DD2F30C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547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3.2.2018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3.2.2018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634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3.2.2018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930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3.2.2018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18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3.2.2018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3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3.2.2018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78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3.2.2018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405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3.2.2018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991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3.2.2018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219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7EFFDF-CBE5-4FDB-B08D-503A89748AE9}" type="datetimeFigureOut">
              <a:rPr lang="bg-BG" smtClean="0"/>
              <a:pPr/>
              <a:t>3.2.2018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082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3.2.2018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94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7EFFDF-CBE5-4FDB-B08D-503A89748AE9}" type="datetimeFigureOut">
              <a:rPr lang="bg-BG" smtClean="0"/>
              <a:pPr/>
              <a:t>3.2.2018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4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altLang="en-US" dirty="0">
                <a:latin typeface="+mn-ea"/>
              </a:rPr>
              <a:t>Символни низове 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11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подниз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startIndex, int length)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/>
            </a:r>
            <a:b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str.Substring(int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startIndex)</a:t>
            </a:r>
          </a:p>
          <a:p>
            <a:endParaRPr lang="bg-BG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08379" y="2258906"/>
            <a:ext cx="1014730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@"C:\Pics\Rila2017.jpg";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filename.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(8, 8);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 == "Rila2017"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62823" y="4135973"/>
            <a:ext cx="1012731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@"C:\Pics\Rila2017.jpg";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nameAndExtension = filename.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nameAndExtension == "Rila2017.jpg"</a:t>
            </a:r>
          </a:p>
        </p:txBody>
      </p:sp>
      <p:graphicFrame>
        <p:nvGraphicFramePr>
          <p:cNvPr id="6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294205"/>
              </p:ext>
            </p:extLst>
          </p:nvPr>
        </p:nvGraphicFramePr>
        <p:xfrm>
          <a:off x="1072498" y="5659584"/>
          <a:ext cx="10127319" cy="909206"/>
        </p:xfrm>
        <a:graphic>
          <a:graphicData uri="http://schemas.openxmlformats.org/drawingml/2006/table">
            <a:tbl>
              <a:tblPr/>
              <a:tblGrid>
                <a:gridCol w="507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3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3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53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0734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0734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10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4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 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 на символни низове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Разделяне на символен низ по дадени разделители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/>
              <a:t>Пример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2" y="2270412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(params char[] separator)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3389055"/>
            <a:ext cx="10668000" cy="2743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listOfBeers = "Amstel,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Zagorka,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Tuborg,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Becks.";</a:t>
            </a: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beers = listOfBeers.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',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Console.WriteLine("Available beers are:");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beer in beers)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Console.WriteLine(beer);</a:t>
            </a:r>
          </a:p>
        </p:txBody>
      </p:sp>
    </p:spTree>
    <p:extLst>
      <p:ext uri="{BB962C8B-B14F-4D97-AF65-F5344CB8AC3E}">
        <p14:creationId xmlns:p14="http://schemas.microsoft.com/office/powerpoint/2010/main" val="941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Смяна и изтриване на поднизове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str.Replace(match,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replacement)</a:t>
            </a:r>
            <a:r>
              <a:rPr lang="en-US" sz="2800" dirty="0"/>
              <a:t>– </a:t>
            </a:r>
            <a:r>
              <a:rPr lang="bg-BG" sz="2800" dirty="0"/>
              <a:t>замества всички съвпадения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Резултатът е нов низ (низовете са неизменни)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bg-BG" sz="2800" dirty="0"/>
          </a:p>
          <a:p>
            <a:pPr marL="0" indent="0">
              <a:lnSpc>
                <a:spcPct val="100000"/>
              </a:lnSpc>
              <a:spcBef>
                <a:spcPts val="3600"/>
              </a:spcBef>
              <a:buNone/>
            </a:pPr>
            <a:r>
              <a:rPr lang="en-US" sz="2800" noProof="1" smtClean="0"/>
              <a:t/>
            </a:r>
            <a:br>
              <a:rPr lang="en-US" sz="2800" noProof="1" smtClean="0"/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str.Re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– </a:t>
            </a:r>
            <a:r>
              <a:rPr lang="bg-BG" sz="2800" dirty="0"/>
              <a:t>изтрива част от низ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Произвежда нов низ като резултат</a:t>
            </a:r>
            <a:endParaRPr lang="bg-BG" sz="2800" dirty="0"/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21619" y="3130602"/>
            <a:ext cx="10439400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cocktail = "Vodka + Martini + Cherry";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cocktail.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("+", "and");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Vodka and Martini and Cherry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1619" y="5493970"/>
            <a:ext cx="10434061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123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4567";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(2, 3);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$ 4567</a:t>
            </a:r>
          </a:p>
        </p:txBody>
      </p:sp>
      <p:pic>
        <p:nvPicPr>
          <p:cNvPr id="6" name="Picture 2" descr="Резултат с изображение за replace icon">
            <a:extLst>
              <a:ext uri="{FF2B5EF4-FFF2-40B4-BE49-F238E27FC236}">
                <a16:creationId xmlns:a16="http://schemas.microsoft.com/office/drawing/2014/main" id="{AC7E8A66-650F-4195-A4C0-19706CA8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224" y="276022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Свързано изображение">
            <a:extLst>
              <a:ext uri="{FF2B5EF4-FFF2-40B4-BE49-F238E27FC236}">
                <a16:creationId xmlns:a16="http://schemas.microsoft.com/office/drawing/2014/main" id="{6A0F9776-5DDF-46D5-B145-745F03D38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468" y="559297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4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Текстов филтър (забранени думи)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Дадени </a:t>
            </a:r>
            <a:r>
              <a:rPr lang="ru-RU" dirty="0">
                <a:solidFill>
                  <a:schemeClr val="tx1"/>
                </a:solidFill>
              </a:rPr>
              <a:t>са текст и низ </a:t>
            </a:r>
            <a:r>
              <a:rPr lang="ru-RU" dirty="0"/>
              <a:t>от забранени думи Замени всички забранени думи в текста със звездички</a:t>
            </a:r>
            <a:r>
              <a:rPr lang="en-GB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/>
              <a:t>), </a:t>
            </a:r>
            <a:r>
              <a:rPr lang="ru-RU" dirty="0"/>
              <a:t>чийто брой е равен на дължината на думата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2809336"/>
            <a:ext cx="990204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Linux, Windows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 is not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it is GNU/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 rot="5400000">
            <a:off x="5972816" y="4323119"/>
            <a:ext cx="380999" cy="299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01820" y="4758112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 is not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it is GNU/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42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Текстов филтър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868297" cy="4659569"/>
          </a:xfrm>
        </p:spPr>
        <p:txBody>
          <a:bodyPr>
            <a:normAutofit fontScale="85000" lnSpcReduction="20000"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.Split(…); // TODO: add separators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(text.Contains(banWord))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 = text.Replace(banWord,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947160" y="2502579"/>
            <a:ext cx="3677653" cy="1632420"/>
          </a:xfrm>
          <a:prstGeom prst="wedgeRoundRectCallout">
            <a:avLst>
              <a:gd name="adj1" fmla="val -133403"/>
              <a:gd name="adj2" fmla="val 353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Contains(…)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rgbClr val="FFFFFF"/>
                </a:solidFill>
              </a:rPr>
              <a:t>проверява дали </a:t>
            </a:r>
            <a:r>
              <a:rPr lang="ru-RU" sz="2800" dirty="0" smtClean="0">
                <a:solidFill>
                  <a:srgbClr val="F3CD60"/>
                </a:solidFill>
              </a:rPr>
              <a:t>низ</a:t>
            </a:r>
            <a:r>
              <a:rPr lang="ru-RU" sz="2800" dirty="0" smtClean="0">
                <a:solidFill>
                  <a:srgbClr val="FFFFFF"/>
                </a:solidFill>
              </a:rPr>
              <a:t> съдържа друг </a:t>
            </a:r>
            <a:r>
              <a:rPr lang="ru-RU" sz="2800" dirty="0" smtClean="0">
                <a:solidFill>
                  <a:srgbClr val="F3CD60"/>
                </a:solidFill>
              </a:rPr>
              <a:t>низ</a:t>
            </a:r>
            <a:endParaRPr lang="bg-BG" sz="2800" b="1" dirty="0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960" y="5597219"/>
            <a:ext cx="5105400" cy="1016456"/>
          </a:xfrm>
          <a:prstGeom prst="wedgeRoundRectCallout">
            <a:avLst>
              <a:gd name="adj1" fmla="val -98526"/>
              <a:gd name="adj2" fmla="val -817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 smtClean="0">
                <a:solidFill>
                  <a:srgbClr val="FFFFFF"/>
                </a:solidFill>
              </a:rPr>
              <a:t>Заменя дума с поредица от звездички с еднаква дължина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9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Промяна на капитализацията на буквите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Използване на метода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bg-BG" dirty="0"/>
              <a:t>Използване на метода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ToUpper()</a:t>
            </a:r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0179" y="2243936"/>
            <a:ext cx="10510261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lowerAlpha = alpha.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abcdefg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Console.WriteLine(lowerAlpha);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14841" y="4194503"/>
            <a:ext cx="10515599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upperAlpha = alpha.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ToUpper()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ABCDEFG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Console.WriteLine(upperAlpha);</a:t>
            </a:r>
          </a:p>
        </p:txBody>
      </p:sp>
    </p:spTree>
    <p:extLst>
      <p:ext uri="{BB962C8B-B14F-4D97-AF65-F5344CB8AC3E}">
        <p14:creationId xmlns:p14="http://schemas.microsoft.com/office/powerpoint/2010/main" val="328816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Оформяне на празно пространство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str.Trim()</a:t>
            </a:r>
            <a:r>
              <a:rPr lang="en-US" noProof="1">
                <a:cs typeface="Consolas" pitchFamily="49" charset="0"/>
              </a:rPr>
              <a:t> – </a:t>
            </a:r>
            <a:r>
              <a:rPr lang="bg-BG" noProof="1">
                <a:cs typeface="Consolas" pitchFamily="49" charset="0"/>
              </a:rPr>
              <a:t>отрязва празно протранство </a:t>
            </a:r>
            <a:r>
              <a:rPr lang="ru-RU" noProof="1">
                <a:cs typeface="Consolas" pitchFamily="49" charset="0"/>
              </a:rPr>
              <a:t>в началото и края на низ</a:t>
            </a:r>
            <a:endParaRPr lang="en-US" noProof="1">
              <a:cs typeface="Consolas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Trim(params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char[] chars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b="1" noProof="1"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str.Trim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23401" y="2275307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 example of white space    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example of white space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23401" y="4068982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\t\nHello!!! \n";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', ',' ,'!', '\n','\t');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Hello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23401" y="5843812"/>
            <a:ext cx="105918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C#   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TrimStart()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clean = "C#   "</a:t>
            </a:r>
          </a:p>
        </p:txBody>
      </p:sp>
    </p:spTree>
    <p:extLst>
      <p:ext uri="{BB962C8B-B14F-4D97-AF65-F5344CB8AC3E}">
        <p14:creationId xmlns:p14="http://schemas.microsoft.com/office/powerpoint/2010/main" val="265176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StringBuilde</a:t>
            </a:r>
            <a:r>
              <a:rPr lang="en-US" dirty="0"/>
              <a:t>r: </a:t>
            </a:r>
            <a:r>
              <a:rPr lang="bg-BG" dirty="0"/>
              <a:t>Как работи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поддържа предварително</a:t>
            </a:r>
            <a:r>
              <a:rPr lang="bg-BG" dirty="0"/>
              <a:t> заделен </a:t>
            </a:r>
            <a:r>
              <a:rPr lang="ru-RU" dirty="0"/>
              <a:t> буфер</a:t>
            </a:r>
          </a:p>
          <a:p>
            <a:pPr>
              <a:lnSpc>
                <a:spcPct val="100000"/>
              </a:lnSpc>
            </a:pPr>
            <a:r>
              <a:rPr lang="ru-RU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заделя памет за повечето операции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производителност</a:t>
            </a:r>
            <a:endParaRPr lang="en-US" dirty="0"/>
          </a:p>
          <a:p>
            <a:endParaRPr lang="bg-BG" dirty="0"/>
          </a:p>
        </p:txBody>
      </p:sp>
      <p:graphicFrame>
        <p:nvGraphicFramePr>
          <p:cNvPr id="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406368"/>
              </p:ext>
            </p:extLst>
          </p:nvPr>
        </p:nvGraphicFramePr>
        <p:xfrm>
          <a:off x="4553765" y="3617610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39"/>
          <p:cNvSpPr>
            <a:spLocks/>
          </p:cNvSpPr>
          <p:nvPr/>
        </p:nvSpPr>
        <p:spPr bwMode="auto">
          <a:xfrm rot="16200000">
            <a:off x="5953968" y="2697325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40"/>
          <p:cNvSpPr>
            <a:spLocks/>
          </p:cNvSpPr>
          <p:nvPr/>
        </p:nvSpPr>
        <p:spPr bwMode="auto">
          <a:xfrm rot="16200000">
            <a:off x="8746381" y="3226016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43"/>
          <p:cNvSpPr>
            <a:spLocks/>
          </p:cNvSpPr>
          <p:nvPr/>
        </p:nvSpPr>
        <p:spPr bwMode="auto">
          <a:xfrm rot="5400000" flipV="1">
            <a:off x="7146948" y="643429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4936" y="3505911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9</a:t>
            </a:r>
          </a:p>
          <a:p>
            <a:pPr lvl="1"/>
            <a:r>
              <a: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Капацитет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7408" y="2660901"/>
            <a:ext cx="1793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Капацитет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5044" y="4592473"/>
            <a:ext cx="1928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 буфер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14568" y="4586319"/>
            <a:ext cx="2290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неизползван буфер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755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Промяната на съдържанието на низ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noProof="1"/>
              <a:t>Използване на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System.Text.StringBuilder</a:t>
            </a:r>
            <a:r>
              <a:rPr lang="en-US" noProof="1"/>
              <a:t> </a:t>
            </a:r>
            <a:r>
              <a:rPr lang="ru-RU" noProof="1"/>
              <a:t>за изграждане / промяна на низ:</a:t>
            </a:r>
            <a:endParaRPr lang="en-US" noProof="1"/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61549" y="2170461"/>
            <a:ext cx="10591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ReverseString(string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sb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StringBuilder()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str.Length - 1; i &gt;= 0; i--)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(str[i]);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sb.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739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Класът</a:t>
            </a:r>
            <a:r>
              <a:rPr lang="en-US" dirty="0" smtClean="0"/>
              <a:t> </a:t>
            </a:r>
            <a:r>
              <a:rPr lang="en-US" noProof="1" smtClean="0"/>
              <a:t>StringBuilde</a:t>
            </a:r>
            <a:r>
              <a:rPr lang="en-US" dirty="0" smtClean="0"/>
              <a:t>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StringBuilder(int capacity)</a:t>
            </a:r>
            <a:r>
              <a:rPr lang="en-US" sz="3200" dirty="0"/>
              <a:t> </a:t>
            </a:r>
            <a:r>
              <a:rPr lang="ru-RU" sz="3200" dirty="0"/>
              <a:t>конструктор, предварително заделя буфер с размер равен на указания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капацитет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3000" dirty="0"/>
              <a:t>съдържа</a:t>
            </a:r>
            <a:r>
              <a:rPr lang="en-US" sz="3000" dirty="0"/>
              <a:t> </a:t>
            </a:r>
            <a:r>
              <a:rPr lang="bg-BG" sz="3000" dirty="0"/>
              <a:t>текущия размер</a:t>
            </a:r>
            <a:r>
              <a:rPr lang="en-US" sz="3000" dirty="0"/>
              <a:t> (</a:t>
            </a:r>
            <a:r>
              <a:rPr lang="bg-BG" sz="3000" dirty="0"/>
              <a:t>в символи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000" dirty="0"/>
              <a:t>съдържа дължината на низа в буфера</a:t>
            </a:r>
          </a:p>
          <a:p>
            <a:pPr lvl="1"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this[int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index]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индексатор</a:t>
            </a:r>
            <a:r>
              <a:rPr lang="en-US" sz="3200" dirty="0"/>
              <a:t>) </a:t>
            </a:r>
            <a:r>
              <a:rPr lang="bg-BG" sz="3200" dirty="0"/>
              <a:t>достъпва символа на дадената позиция</a:t>
            </a:r>
            <a:endParaRPr lang="en-US" sz="3200" dirty="0"/>
          </a:p>
          <a:p>
            <a:endParaRPr lang="bg-BG" dirty="0"/>
          </a:p>
        </p:txBody>
      </p:sp>
      <p:graphicFrame>
        <p:nvGraphicFramePr>
          <p:cNvPr id="4" name="Group 48">
            <a:extLst>
              <a:ext uri="{FF2B5EF4-FFF2-40B4-BE49-F238E27FC236}">
                <a16:creationId xmlns:a16="http://schemas.microsoft.com/office/drawing/2014/main" id="{61F7B190-1B0A-4E8A-BD38-527C85FB4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17389"/>
              </p:ext>
            </p:extLst>
          </p:nvPr>
        </p:nvGraphicFramePr>
        <p:xfrm>
          <a:off x="5887257" y="5653194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D6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39">
            <a:extLst>
              <a:ext uri="{FF2B5EF4-FFF2-40B4-BE49-F238E27FC236}">
                <a16:creationId xmlns:a16="http://schemas.microsoft.com/office/drawing/2014/main" id="{F07620DF-E5D3-448F-9010-5F0BE56EF24C}"/>
              </a:ext>
            </a:extLst>
          </p:cNvPr>
          <p:cNvSpPr>
            <a:spLocks/>
          </p:cNvSpPr>
          <p:nvPr/>
        </p:nvSpPr>
        <p:spPr bwMode="auto">
          <a:xfrm rot="16200000">
            <a:off x="7322553" y="4697817"/>
            <a:ext cx="390190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40">
            <a:extLst>
              <a:ext uri="{FF2B5EF4-FFF2-40B4-BE49-F238E27FC236}">
                <a16:creationId xmlns:a16="http://schemas.microsoft.com/office/drawing/2014/main" id="{7B516815-4D7E-4551-AB90-0A141FBDF9E2}"/>
              </a:ext>
            </a:extLst>
          </p:cNvPr>
          <p:cNvSpPr>
            <a:spLocks/>
          </p:cNvSpPr>
          <p:nvPr/>
        </p:nvSpPr>
        <p:spPr bwMode="auto">
          <a:xfrm rot="16200000">
            <a:off x="10114966" y="5226507"/>
            <a:ext cx="390190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43">
            <a:extLst>
              <a:ext uri="{FF2B5EF4-FFF2-40B4-BE49-F238E27FC236}">
                <a16:creationId xmlns:a16="http://schemas.microsoft.com/office/drawing/2014/main" id="{07370042-B22D-4CB6-8220-9572EFD7E5FD}"/>
              </a:ext>
            </a:extLst>
          </p:cNvPr>
          <p:cNvSpPr>
            <a:spLocks/>
          </p:cNvSpPr>
          <p:nvPr/>
        </p:nvSpPr>
        <p:spPr bwMode="auto">
          <a:xfrm rot="5400000" flipV="1">
            <a:off x="8542921" y="2672578"/>
            <a:ext cx="26050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7D5FF-2B70-4F60-A864-08D13D5448C4}"/>
              </a:ext>
            </a:extLst>
          </p:cNvPr>
          <p:cNvSpPr txBox="1"/>
          <p:nvPr/>
        </p:nvSpPr>
        <p:spPr>
          <a:xfrm>
            <a:off x="8019468" y="4836811"/>
            <a:ext cx="1564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Капацитет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CA10E-DBB3-490E-BF35-546BF244B6B2}"/>
              </a:ext>
            </a:extLst>
          </p:cNvPr>
          <p:cNvSpPr txBox="1"/>
          <p:nvPr/>
        </p:nvSpPr>
        <p:spPr>
          <a:xfrm>
            <a:off x="5905428" y="6515364"/>
            <a:ext cx="3234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 буфер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1F19E-37CA-4BC3-AE2A-4746D075E5D1}"/>
              </a:ext>
            </a:extLst>
          </p:cNvPr>
          <p:cNvSpPr txBox="1"/>
          <p:nvPr/>
        </p:nvSpPr>
        <p:spPr>
          <a:xfrm>
            <a:off x="9082852" y="6515364"/>
            <a:ext cx="2454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Неизползван буфер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863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Символни низове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Символните низове</a:t>
            </a:r>
            <a:r>
              <a:rPr lang="en-US" dirty="0"/>
              <a:t> </a:t>
            </a:r>
            <a:r>
              <a:rPr lang="bg-BG" dirty="0"/>
              <a:t>са поредица от символи </a:t>
            </a:r>
            <a:r>
              <a:rPr lang="en-US" dirty="0"/>
              <a:t>(</a:t>
            </a:r>
            <a:r>
              <a:rPr lang="bg-BG" dirty="0"/>
              <a:t>текстове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data type</a:t>
            </a:r>
            <a:r>
              <a:rPr lang="en-US" dirty="0"/>
              <a:t> in C#</a:t>
            </a:r>
          </a:p>
          <a:p>
            <a:pPr lvl="1"/>
            <a:r>
              <a:rPr lang="bg-BG" dirty="0"/>
              <a:t>Декларират се с  ключовата дума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bg-BG" dirty="0"/>
          </a:p>
          <a:p>
            <a:pPr lvl="1"/>
            <a:r>
              <a:rPr lang="bg-BG" noProof="1"/>
              <a:t>Синоним на типа данни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.NET</a:t>
            </a:r>
          </a:p>
          <a:p>
            <a:r>
              <a:rPr lang="bg-BG" dirty="0"/>
              <a:t>Символните низове се заграждат в кавички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Съединени с оператор</a:t>
            </a:r>
            <a:r>
              <a:rPr lang="en-US" dirty="0"/>
              <a:t>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":</a:t>
            </a:r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97280" y="3763351"/>
            <a:ext cx="6248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24FCD3-A04F-4E40-B1FD-D4CCB653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9" y="5141768"/>
            <a:ext cx="624840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"C#";</a:t>
            </a:r>
          </a:p>
        </p:txBody>
      </p:sp>
    </p:spTree>
    <p:extLst>
      <p:ext uri="{BB962C8B-B14F-4D97-AF65-F5344CB8AC3E}">
        <p14:creationId xmlns:p14="http://schemas.microsoft.com/office/powerpoint/2010/main" val="396435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Операции със </a:t>
            </a:r>
            <a:r>
              <a:rPr lang="en-US" noProof="1"/>
              <a:t>StringBuilde</a:t>
            </a:r>
            <a:r>
              <a:rPr lang="en-US" dirty="0"/>
              <a:t>r  – </a:t>
            </a:r>
            <a:r>
              <a:rPr lang="bg-BG" dirty="0"/>
              <a:t>Примери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32720" cy="4437500"/>
          </a:xfrm>
        </p:spPr>
        <p:txBody>
          <a:bodyPr>
            <a:normAutofit lnSpcReduction="10000"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builder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StringBuilder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 Maria, how are you?");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Maria, how are you?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'D';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Daria, how are you?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(5, 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Hello, how are you?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(5, " Peter");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Peter, how are you?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Peter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George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Console.WriteLine(builder);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 George, how are you?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0167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</a:t>
            </a:r>
            <a:r>
              <a:rPr lang="en-GB" dirty="0"/>
              <a:t> </a:t>
            </a:r>
            <a:r>
              <a:rPr lang="bg-BG" dirty="0"/>
              <a:t>Съединяване на символни низове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Даденият по-долу код ще се опитаме да </a:t>
            </a:r>
            <a:r>
              <a:rPr lang="ru-RU" dirty="0">
                <a:solidFill>
                  <a:srgbClr val="F3CD60"/>
                </a:solidFill>
              </a:rPr>
              <a:t>го</a:t>
            </a:r>
            <a:r>
              <a:rPr lang="ru-RU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оптимизираме</a:t>
            </a:r>
            <a:r>
              <a:rPr lang="en-US" dirty="0"/>
              <a:t> </a:t>
            </a:r>
            <a:r>
              <a:rPr lang="bg-BG" dirty="0"/>
              <a:t>да се изпълнява за по-малко от секунда</a:t>
            </a:r>
            <a:endParaRPr lang="en-US" dirty="0"/>
          </a:p>
          <a:p>
            <a:pPr lvl="1"/>
            <a:r>
              <a:rPr lang="bg-BG" dirty="0"/>
              <a:t>С метода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Convert.ToString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</a:p>
          <a:p>
            <a:endParaRPr lang="bg-BG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787CAA-1E0D-4056-8432-EB399A98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83" y="2941286"/>
            <a:ext cx="589013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timer = new Stopwatch();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timer.Start();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 = "";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50000;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result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Convert.ToString(i,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Console.WriteLine(result.Length);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Console.WriteLine(timer.Elapsed);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FB509-C94C-4B0F-B76B-0DFEA0F3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512" y="2931336"/>
            <a:ext cx="4686300" cy="1362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ACE533-0F5B-48F6-9C77-89DD5168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512" y="4521597"/>
            <a:ext cx="4686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72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Съединяване на символни низове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С класа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StringBuilder</a:t>
            </a:r>
            <a:endParaRPr lang="bg-BG" dirty="0"/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timer = new Stopwatch();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timer.Start();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result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new StringBuilder()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for (int i = 0; i &lt; 50000;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result.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Append(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Convert.ToString(i, 2)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Console.WriteLine(result.Length);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Console.WriteLine(timer.Elapsed);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91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</a:t>
            </a:r>
            <a:r>
              <a:rPr lang="en-US" dirty="0"/>
              <a:t> C# </a:t>
            </a:r>
            <a:r>
              <a:rPr lang="bg-BG" dirty="0"/>
              <a:t>символните низове са</a:t>
            </a:r>
            <a:r>
              <a:rPr lang="en-US" dirty="0"/>
              <a:t> Immutable, </a:t>
            </a:r>
            <a:r>
              <a:rPr lang="bg-BG" dirty="0"/>
              <a:t>използват </a:t>
            </a:r>
            <a:r>
              <a:rPr lang="en-US" dirty="0"/>
              <a:t> Unicode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04747" lvl="1"/>
            <a:r>
              <a:rPr lang="bg-BG" sz="3600" dirty="0"/>
              <a:t>Символните низове са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(read-only) </a:t>
            </a:r>
            <a:r>
              <a:rPr lang="bg-BG" sz="3600" dirty="0"/>
              <a:t>поредици от символи</a:t>
            </a:r>
            <a:endParaRPr lang="en-US" sz="3600" dirty="0"/>
          </a:p>
          <a:p>
            <a:pPr marL="609494" lvl="2"/>
            <a:r>
              <a:rPr lang="bg-BG" sz="3400" dirty="0"/>
              <a:t>Достъпни по индекс</a:t>
            </a:r>
            <a:r>
              <a:rPr lang="en-US" sz="3400" dirty="0"/>
              <a:t> (read-only)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>
              <a:spcBef>
                <a:spcPts val="1800"/>
              </a:spcBef>
            </a:pPr>
            <a:endParaRPr lang="en-US" sz="3600" dirty="0" smtClean="0"/>
          </a:p>
          <a:p>
            <a:pPr>
              <a:spcBef>
                <a:spcPts val="1800"/>
              </a:spcBef>
            </a:pPr>
            <a:endParaRPr lang="en-US" sz="3600" dirty="0"/>
          </a:p>
          <a:p>
            <a:pPr>
              <a:spcBef>
                <a:spcPts val="1800"/>
              </a:spcBef>
            </a:pPr>
            <a:r>
              <a:rPr lang="bg-BG" sz="3600" dirty="0" smtClean="0"/>
              <a:t>Символните </a:t>
            </a:r>
            <a:r>
              <a:rPr lang="bg-BG" sz="3600" dirty="0"/>
              <a:t>низове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Unicode </a:t>
            </a:r>
            <a:r>
              <a:rPr lang="en-US" sz="3600" dirty="0"/>
              <a:t>(</a:t>
            </a:r>
            <a:r>
              <a:rPr lang="bg-BG" sz="3600" dirty="0"/>
              <a:t>може да се ползват мого азбуки, например Арабски</a:t>
            </a:r>
            <a:r>
              <a:rPr lang="en-US" sz="3600" dirty="0"/>
              <a:t>)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2F87EB-FB2E-4F4D-8D47-E6A3EA265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62" y="2556409"/>
            <a:ext cx="4648198" cy="20559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C#"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ch = str[2];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OK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str[2] = 'a';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Error!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DCF8D-3652-4446-B850-AC34709E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62" y="5452730"/>
            <a:ext cx="11145985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greeting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ar-AE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السَّلَامُ عَلَيْكُمْ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As-salamu alaykum </a:t>
            </a: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CDE44AEA-1454-478A-87A6-08C64EFCDCFA}"/>
              </a:ext>
            </a:extLst>
          </p:cNvPr>
          <p:cNvSpPr/>
          <p:nvPr/>
        </p:nvSpPr>
        <p:spPr>
          <a:xfrm>
            <a:off x="5555948" y="2556409"/>
            <a:ext cx="6191394" cy="2055947"/>
          </a:xfrm>
          <a:prstGeom prst="roundRect">
            <a:avLst>
              <a:gd name="adj" fmla="val 1348"/>
            </a:avLst>
          </a:prstGeom>
          <a:solidFill>
            <a:srgbClr val="F0A22E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7" name="Group 52">
            <a:extLst>
              <a:ext uri="{FF2B5EF4-FFF2-40B4-BE49-F238E27FC236}">
                <a16:creationId xmlns:a16="http://schemas.microsoft.com/office/drawing/2014/main" id="{8DDB923D-A2BF-4686-9DE5-284FBF262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042904"/>
              </p:ext>
            </p:extLst>
          </p:nvPr>
        </p:nvGraphicFramePr>
        <p:xfrm>
          <a:off x="7678242" y="3170182"/>
          <a:ext cx="3809998" cy="997968"/>
        </p:xfrm>
        <a:graphic>
          <a:graphicData uri="http://schemas.openxmlformats.org/drawingml/2006/table">
            <a:tbl>
              <a:tblPr/>
              <a:tblGrid>
                <a:gridCol w="422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3854522682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1176687283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84090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8C41DC3-C344-48A4-86A6-7D4B79C337AC}"/>
              </a:ext>
            </a:extLst>
          </p:cNvPr>
          <p:cNvSpPr txBox="1"/>
          <p:nvPr/>
        </p:nvSpPr>
        <p:spPr>
          <a:xfrm>
            <a:off x="6252136" y="3139012"/>
            <a:ext cx="1259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index 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240F96-20C0-442F-A24B-3AF14A4C723B}"/>
              </a:ext>
            </a:extLst>
          </p:cNvPr>
          <p:cNvSpPr txBox="1"/>
          <p:nvPr/>
        </p:nvSpPr>
        <p:spPr>
          <a:xfrm>
            <a:off x="5571091" y="3669166"/>
            <a:ext cx="1940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str[index] =</a:t>
            </a:r>
          </a:p>
        </p:txBody>
      </p:sp>
    </p:spTree>
    <p:extLst>
      <p:ext uri="{BB962C8B-B14F-4D97-AF65-F5344CB8AC3E}">
        <p14:creationId xmlns:p14="http://schemas.microsoft.com/office/powerpoint/2010/main" val="31370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Инициализация на символни низове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Инициализация от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literal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Въвеждане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от конзолата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Преобразуване </a:t>
            </a:r>
            <a:r>
              <a:rPr lang="bg-BG" dirty="0"/>
              <a:t>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от и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array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2196336"/>
            <a:ext cx="6324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C#"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7280" y="3173984"/>
            <a:ext cx="1074420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Hi,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name);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7280" y="4890749"/>
            <a:ext cx="1074420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new String(new char[]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['s',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graphicFrame>
        <p:nvGraphicFramePr>
          <p:cNvPr id="7" name="Group 52">
            <a:extLst>
              <a:ext uri="{FF2B5EF4-FFF2-40B4-BE49-F238E27FC236}">
                <a16:creationId xmlns:a16="http://schemas.microsoft.com/office/drawing/2014/main" id="{5A377F8A-835D-4B06-BE4A-9538C2383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47258"/>
              </p:ext>
            </p:extLst>
          </p:nvPr>
        </p:nvGraphicFramePr>
        <p:xfrm>
          <a:off x="7915679" y="2058286"/>
          <a:ext cx="4178539" cy="940056"/>
        </p:xfrm>
        <a:graphic>
          <a:graphicData uri="http://schemas.openxmlformats.org/drawingml/2006/table">
            <a:tbl>
              <a:tblPr/>
              <a:tblGrid>
                <a:gridCol w="46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3854522682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1176687283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84090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9EA2BD9-C0DD-4405-B4B1-E5D661C5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679" y="3173984"/>
            <a:ext cx="4178537" cy="13026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033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символни низове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Ordinal</a:t>
            </a:r>
            <a:r>
              <a:rPr lang="en-US" dirty="0"/>
              <a:t> (exact binary) </a:t>
            </a:r>
            <a:r>
              <a:rPr lang="bg-BG" dirty="0"/>
              <a:t>сравняване на символни низове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</a:t>
            </a:r>
            <a:r>
              <a:rPr lang="bg-BG" dirty="0"/>
              <a:t>сравняване на символни низове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Case-sensitive</a:t>
            </a:r>
            <a:r>
              <a:rPr lang="en-US" dirty="0" smtClean="0"/>
              <a:t> </a:t>
            </a:r>
            <a:r>
              <a:rPr lang="bg-BG" dirty="0"/>
              <a:t>сравняване на символни низове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2809" y="3050472"/>
            <a:ext cx="1021079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is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before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is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  <a:endParaRPr lang="en-US" sz="3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08" y="5400387"/>
            <a:ext cx="10210799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787F97-F8BB-43F5-9A32-EB4AE4A2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0" y="2169661"/>
            <a:ext cx="10210799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eq = (str1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str2);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uses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String.Equals(…)</a:t>
            </a:r>
          </a:p>
        </p:txBody>
      </p:sp>
    </p:spTree>
    <p:extLst>
      <p:ext uri="{BB962C8B-B14F-4D97-AF65-F5344CB8AC3E}">
        <p14:creationId xmlns:p14="http://schemas.microsoft.com/office/powerpoint/2010/main" val="292293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(комбиниране) на символни низове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Използване на метода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Concat()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/>
              <a:t>Използване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 </a:t>
            </a:r>
            <a:r>
              <a:rPr lang="bg-BG" dirty="0"/>
              <a:t>оператори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Всеки обект може да бъде добавен към символен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90892" y="2286482"/>
            <a:ext cx="1063752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string.Concat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str2);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90892" y="3250450"/>
            <a:ext cx="10637520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str1;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90892" y="4705322"/>
            <a:ext cx="1063752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"Peter";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</p:spTree>
    <p:extLst>
      <p:ext uri="{BB962C8B-B14F-4D97-AF65-F5344CB8AC3E}">
        <p14:creationId xmlns:p14="http://schemas.microsoft.com/office/powerpoint/2010/main" val="14861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в символен низ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Намиране на подниз в даден символен низ</a:t>
            </a:r>
            <a:endParaRPr lang="en-US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str.IndexOf(string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term)</a:t>
            </a:r>
            <a:r>
              <a:rPr lang="en-US" noProof="1"/>
              <a:t> – </a:t>
            </a:r>
            <a:r>
              <a:rPr lang="bg-BG" noProof="1"/>
              <a:t>връща индекса на първия символ или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-1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str.LastIndexOf(string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term)</a:t>
            </a:r>
            <a:r>
              <a:rPr lang="en-US" noProof="1"/>
              <a:t> – </a:t>
            </a:r>
            <a:r>
              <a:rPr lang="bg-BG" noProof="1"/>
              <a:t>намира последното копие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endParaRPr lang="en-US" noProof="1">
              <a:latin typeface="Courier New" pitchFamily="49" charset="0"/>
            </a:endParaRPr>
          </a:p>
          <a:p>
            <a:endParaRPr lang="bg-BG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67117" y="2629384"/>
            <a:ext cx="10210800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email = "vasko@gmail.org";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firstIndex = email.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("@");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secondIndex = email.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("a", 2);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notFound = email.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67116" y="5083675"/>
            <a:ext cx="10210801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verse = "To be or not to be…";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lastIndex = verse.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("be");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20860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GB" dirty="0"/>
              <a:t>: </a:t>
            </a:r>
            <a:r>
              <a:rPr lang="bg-BG" dirty="0"/>
              <a:t>Брой появявания на подниз в низ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Даден ви е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ru-RU" dirty="0"/>
              <a:t>Намерете колко пъти, че модел се появява в текста</a:t>
            </a:r>
          </a:p>
          <a:p>
            <a:pPr lvl="1"/>
            <a:r>
              <a:rPr lang="bg-BG" dirty="0"/>
              <a:t>Припокриване е позволено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22612" y="4707826"/>
            <a:ext cx="38244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Welcome to SoftUni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0960" y="4740402"/>
            <a:ext cx="868052" cy="1050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it-IT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121537" y="5090233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45195" y="3436203"/>
            <a:ext cx="24111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ababa </a:t>
            </a:r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</a:t>
            </a:r>
            <a:endParaRPr lang="en-US" sz="2800" dirty="0"/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64771" y="3436204"/>
            <a:ext cx="815233" cy="954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387292" y="373768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398778" y="3436203"/>
            <a:ext cx="24111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aaaaaa</a:t>
            </a:r>
            <a:endParaRPr lang="en-US" sz="2800" dirty="0"/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aa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613578" y="3436203"/>
            <a:ext cx="73005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989633" y="3760731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4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</a:t>
            </a:r>
            <a:r>
              <a:rPr lang="en-GB" dirty="0"/>
              <a:t> </a:t>
            </a:r>
            <a:r>
              <a:rPr lang="bg-BG" dirty="0"/>
              <a:t>Брой появявания на подниз в низ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Console.ReadLine().ToLower();</a:t>
            </a:r>
          </a:p>
          <a:p>
            <a:pPr eaLnBrk="0" hangingPunct="0">
              <a:lnSpc>
                <a:spcPct val="10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Console.ReadLine().ToLower();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input.IndexOf(pattern);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counter++;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index = input.IndexOf(pattern, index + 1);</a:t>
            </a:r>
          </a:p>
          <a:p>
            <a:pPr eaLnBrk="0" hangingPunct="0">
              <a:lnSpc>
                <a:spcPct val="10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Console.WriteLine(counter);</a:t>
            </a:r>
            <a:endParaRPr lang="bg-BG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94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1430</Words>
  <Application>Microsoft Office PowerPoint</Application>
  <PresentationFormat>Widescreen</PresentationFormat>
  <Paragraphs>343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Wingdings</vt:lpstr>
      <vt:lpstr>Retrospect</vt:lpstr>
      <vt:lpstr>Символни низове </vt:lpstr>
      <vt:lpstr>Символни низове</vt:lpstr>
      <vt:lpstr>В C# символните низове са Immutable, използват  Unicode</vt:lpstr>
      <vt:lpstr>Инициализация на символни низове</vt:lpstr>
      <vt:lpstr>Сравняване на символни низове</vt:lpstr>
      <vt:lpstr>Съединяване (комбиниране) на символни низове</vt:lpstr>
      <vt:lpstr>Търсене в символен низ</vt:lpstr>
      <vt:lpstr>Задача: Брой появявания на подниз в низ</vt:lpstr>
      <vt:lpstr>Решение: Брой появявания на подниз в низ </vt:lpstr>
      <vt:lpstr>Извличане на подниз</vt:lpstr>
      <vt:lpstr>Разделяне на символни низове</vt:lpstr>
      <vt:lpstr>Смяна и изтриване на поднизове</vt:lpstr>
      <vt:lpstr>Задача: Текстов филтър (забранени думи)</vt:lpstr>
      <vt:lpstr>Задача: Текстов филтър</vt:lpstr>
      <vt:lpstr>Промяна на капитализацията на буквите</vt:lpstr>
      <vt:lpstr>Оформяне на празно пространство</vt:lpstr>
      <vt:lpstr>StringBuilder: Как работи?</vt:lpstr>
      <vt:lpstr>Промяната на съдържанието на низ</vt:lpstr>
      <vt:lpstr>Класът StringBuilder</vt:lpstr>
      <vt:lpstr>Операции със StringBuilder  – Примери</vt:lpstr>
      <vt:lpstr>Задача: Съединяване на символни низове</vt:lpstr>
      <vt:lpstr>Решение: Съединяване на символни низове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Проверки (условни конструкции)</dc:title>
  <dc:creator>Windows User</dc:creator>
  <cp:lastModifiedBy>Windows User</cp:lastModifiedBy>
  <cp:revision>55</cp:revision>
  <dcterms:created xsi:type="dcterms:W3CDTF">2017-11-24T16:38:28Z</dcterms:created>
  <dcterms:modified xsi:type="dcterms:W3CDTF">2018-02-03T02:19:21Z</dcterms:modified>
</cp:coreProperties>
</file>