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75" r:id="rId11"/>
    <p:sldId id="276" r:id="rId12"/>
    <p:sldId id="277" r:id="rId13"/>
    <p:sldId id="278" r:id="rId14"/>
    <p:sldId id="279" r:id="rId15"/>
    <p:sldId id="301" r:id="rId16"/>
    <p:sldId id="280" r:id="rId17"/>
    <p:sldId id="283" r:id="rId18"/>
    <p:sldId id="282" r:id="rId19"/>
    <p:sldId id="281" r:id="rId20"/>
    <p:sldId id="300" r:id="rId21"/>
    <p:sldId id="284" r:id="rId22"/>
    <p:sldId id="288" r:id="rId23"/>
    <p:sldId id="287" r:id="rId24"/>
    <p:sldId id="286" r:id="rId25"/>
    <p:sldId id="285" r:id="rId26"/>
    <p:sldId id="292" r:id="rId27"/>
    <p:sldId id="291" r:id="rId28"/>
    <p:sldId id="290" r:id="rId29"/>
    <p:sldId id="289" r:id="rId30"/>
    <p:sldId id="293" r:id="rId31"/>
    <p:sldId id="297" r:id="rId32"/>
    <p:sldId id="296" r:id="rId33"/>
    <p:sldId id="295" r:id="rId34"/>
    <p:sldId id="294" r:id="rId35"/>
    <p:sldId id="298" r:id="rId36"/>
    <p:sldId id="299" r:id="rId37"/>
    <p:sldId id="265" r:id="rId38"/>
    <p:sldId id="266" r:id="rId39"/>
    <p:sldId id="267" r:id="rId40"/>
    <p:sldId id="268" r:id="rId41"/>
    <p:sldId id="269" r:id="rId42"/>
    <p:sldId id="270" r:id="rId43"/>
    <p:sldId id="271" r:id="rId44"/>
    <p:sldId id="272" r:id="rId45"/>
    <p:sldId id="273" r:id="rId46"/>
    <p:sldId id="274" r:id="rId47"/>
    <p:sldId id="302" r:id="rId48"/>
    <p:sldId id="303" r:id="rId49"/>
    <p:sldId id="304" r:id="rId50"/>
    <p:sldId id="305" r:id="rId51"/>
    <p:sldId id="306" r:id="rId52"/>
    <p:sldId id="307" r:id="rId53"/>
    <p:sldId id="346" r:id="rId54"/>
    <p:sldId id="308" r:id="rId55"/>
    <p:sldId id="312" r:id="rId56"/>
    <p:sldId id="311" r:id="rId57"/>
    <p:sldId id="310" r:id="rId58"/>
    <p:sldId id="309" r:id="rId59"/>
    <p:sldId id="313" r:id="rId60"/>
    <p:sldId id="314" r:id="rId61"/>
    <p:sldId id="315" r:id="rId62"/>
    <p:sldId id="316" r:id="rId63"/>
    <p:sldId id="339" r:id="rId64"/>
    <p:sldId id="317" r:id="rId65"/>
    <p:sldId id="318" r:id="rId66"/>
    <p:sldId id="319" r:id="rId67"/>
    <p:sldId id="320" r:id="rId68"/>
    <p:sldId id="322" r:id="rId69"/>
    <p:sldId id="340" r:id="rId70"/>
    <p:sldId id="341" r:id="rId71"/>
    <p:sldId id="342" r:id="rId72"/>
    <p:sldId id="343" r:id="rId73"/>
    <p:sldId id="323" r:id="rId74"/>
    <p:sldId id="324" r:id="rId75"/>
    <p:sldId id="325" r:id="rId76"/>
    <p:sldId id="345" r:id="rId77"/>
    <p:sldId id="344" r:id="rId78"/>
    <p:sldId id="326" r:id="rId79"/>
    <p:sldId id="327" r:id="rId80"/>
    <p:sldId id="328" r:id="rId81"/>
    <p:sldId id="329" r:id="rId82"/>
    <p:sldId id="330" r:id="rId83"/>
    <p:sldId id="331" r:id="rId84"/>
    <p:sldId id="347" r:id="rId85"/>
    <p:sldId id="332" r:id="rId86"/>
    <p:sldId id="379" r:id="rId87"/>
    <p:sldId id="380" r:id="rId88"/>
    <p:sldId id="333" r:id="rId89"/>
    <p:sldId id="372" r:id="rId90"/>
    <p:sldId id="373" r:id="rId91"/>
    <p:sldId id="374" r:id="rId92"/>
    <p:sldId id="375" r:id="rId93"/>
    <p:sldId id="334" r:id="rId94"/>
    <p:sldId id="335" r:id="rId95"/>
    <p:sldId id="377" r:id="rId96"/>
    <p:sldId id="376" r:id="rId97"/>
    <p:sldId id="336" r:id="rId98"/>
    <p:sldId id="337" r:id="rId99"/>
    <p:sldId id="338" r:id="rId100"/>
    <p:sldId id="348" r:id="rId101"/>
    <p:sldId id="349" r:id="rId102"/>
    <p:sldId id="350" r:id="rId103"/>
    <p:sldId id="351" r:id="rId104"/>
    <p:sldId id="352" r:id="rId105"/>
    <p:sldId id="353" r:id="rId106"/>
    <p:sldId id="354" r:id="rId107"/>
    <p:sldId id="355" r:id="rId108"/>
    <p:sldId id="356" r:id="rId109"/>
    <p:sldId id="357" r:id="rId110"/>
    <p:sldId id="358" r:id="rId111"/>
    <p:sldId id="359" r:id="rId112"/>
    <p:sldId id="360" r:id="rId113"/>
    <p:sldId id="361" r:id="rId114"/>
    <p:sldId id="364" r:id="rId115"/>
    <p:sldId id="362" r:id="rId116"/>
    <p:sldId id="363" r:id="rId117"/>
    <p:sldId id="365" r:id="rId118"/>
    <p:sldId id="366" r:id="rId119"/>
    <p:sldId id="367" r:id="rId120"/>
    <p:sldId id="368" r:id="rId121"/>
    <p:sldId id="369" r:id="rId122"/>
    <p:sldId id="370" r:id="rId123"/>
    <p:sldId id="384" r:id="rId124"/>
    <p:sldId id="383" r:id="rId125"/>
    <p:sldId id="382" r:id="rId126"/>
    <p:sldId id="381" r:id="rId127"/>
    <p:sldId id="385" r:id="rId128"/>
    <p:sldId id="371" r:id="rId129"/>
    <p:sldId id="378" r:id="rId1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94660"/>
  </p:normalViewPr>
  <p:slideViewPr>
    <p:cSldViewPr snapToGrid="0">
      <p:cViewPr varScale="1">
        <p:scale>
          <a:sx n="70" d="100"/>
          <a:sy n="70" d="100"/>
        </p:scale>
        <p:origin x="5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0DB04A-A57A-450A-9522-83ADB35F0712}" type="datetimeFigureOut">
              <a:rPr lang="en-US" smtClean="0"/>
              <a:t>10/4/2019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CD0E1D-7FD7-445A-BEA0-E14344844089}" type="slidenum">
              <a:rPr lang="en-US" smtClean="0"/>
              <a:t>‹#›</a:t>
            </a:fld>
            <a:endParaRPr lang="en-US"/>
          </a:p>
        </p:txBody>
      </p:sp>
    </p:spTree>
    <p:extLst>
      <p:ext uri="{BB962C8B-B14F-4D97-AF65-F5344CB8AC3E}">
        <p14:creationId xmlns:p14="http://schemas.microsoft.com/office/powerpoint/2010/main" val="2335038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0DB04A-A57A-450A-9522-83ADB35F0712}" type="datetimeFigureOut">
              <a:rPr lang="en-US" smtClean="0"/>
              <a:t>10/4/2019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CD0E1D-7FD7-445A-BEA0-E14344844089}" type="slidenum">
              <a:rPr lang="en-US" smtClean="0"/>
              <a:t>‹#›</a:t>
            </a:fld>
            <a:endParaRPr lang="en-US"/>
          </a:p>
        </p:txBody>
      </p:sp>
    </p:spTree>
    <p:extLst>
      <p:ext uri="{BB962C8B-B14F-4D97-AF65-F5344CB8AC3E}">
        <p14:creationId xmlns:p14="http://schemas.microsoft.com/office/powerpoint/2010/main" val="2987063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0DB04A-A57A-450A-9522-83ADB35F0712}" type="datetimeFigureOut">
              <a:rPr lang="en-US" smtClean="0"/>
              <a:t>10/4/2019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CD0E1D-7FD7-445A-BEA0-E14344844089}" type="slidenum">
              <a:rPr lang="en-US" smtClean="0"/>
              <a:t>‹#›</a:t>
            </a:fld>
            <a:endParaRPr lang="en-US"/>
          </a:p>
        </p:txBody>
      </p:sp>
    </p:spTree>
    <p:extLst>
      <p:ext uri="{BB962C8B-B14F-4D97-AF65-F5344CB8AC3E}">
        <p14:creationId xmlns:p14="http://schemas.microsoft.com/office/powerpoint/2010/main" val="3997514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0DB04A-A57A-450A-9522-83ADB35F0712}" type="datetimeFigureOut">
              <a:rPr lang="en-US" smtClean="0"/>
              <a:t>10/4/2019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CD0E1D-7FD7-445A-BEA0-E14344844089}" type="slidenum">
              <a:rPr lang="en-US" smtClean="0"/>
              <a:t>‹#›</a:t>
            </a:fld>
            <a:endParaRPr lang="en-US"/>
          </a:p>
        </p:txBody>
      </p:sp>
    </p:spTree>
    <p:extLst>
      <p:ext uri="{BB962C8B-B14F-4D97-AF65-F5344CB8AC3E}">
        <p14:creationId xmlns:p14="http://schemas.microsoft.com/office/powerpoint/2010/main" val="1995881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D0DB04A-A57A-450A-9522-83ADB35F0712}" type="datetimeFigureOut">
              <a:rPr lang="en-US" smtClean="0"/>
              <a:t>10/4/2019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CD0E1D-7FD7-445A-BEA0-E14344844089}" type="slidenum">
              <a:rPr lang="en-US" smtClean="0"/>
              <a:t>‹#›</a:t>
            </a:fld>
            <a:endParaRPr lang="en-US"/>
          </a:p>
        </p:txBody>
      </p:sp>
    </p:spTree>
    <p:extLst>
      <p:ext uri="{BB962C8B-B14F-4D97-AF65-F5344CB8AC3E}">
        <p14:creationId xmlns:p14="http://schemas.microsoft.com/office/powerpoint/2010/main" val="2210216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D0DB04A-A57A-450A-9522-83ADB35F0712}" type="datetimeFigureOut">
              <a:rPr lang="en-US" smtClean="0"/>
              <a:t>10/4/2019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CD0E1D-7FD7-445A-BEA0-E14344844089}" type="slidenum">
              <a:rPr lang="en-US" smtClean="0"/>
              <a:t>‹#›</a:t>
            </a:fld>
            <a:endParaRPr lang="en-US"/>
          </a:p>
        </p:txBody>
      </p:sp>
    </p:spTree>
    <p:extLst>
      <p:ext uri="{BB962C8B-B14F-4D97-AF65-F5344CB8AC3E}">
        <p14:creationId xmlns:p14="http://schemas.microsoft.com/office/powerpoint/2010/main" val="2965798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D0DB04A-A57A-450A-9522-83ADB35F0712}" type="datetimeFigureOut">
              <a:rPr lang="en-US" smtClean="0"/>
              <a:t>10/4/2019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CD0E1D-7FD7-445A-BEA0-E14344844089}" type="slidenum">
              <a:rPr lang="en-US" smtClean="0"/>
              <a:t>‹#›</a:t>
            </a:fld>
            <a:endParaRPr lang="en-US"/>
          </a:p>
        </p:txBody>
      </p:sp>
    </p:spTree>
    <p:extLst>
      <p:ext uri="{BB962C8B-B14F-4D97-AF65-F5344CB8AC3E}">
        <p14:creationId xmlns:p14="http://schemas.microsoft.com/office/powerpoint/2010/main" val="2806828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0DB04A-A57A-450A-9522-83ADB35F0712}" type="datetimeFigureOut">
              <a:rPr lang="en-US" smtClean="0"/>
              <a:t>10/4/2019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CD0E1D-7FD7-445A-BEA0-E14344844089}" type="slidenum">
              <a:rPr lang="en-US" smtClean="0"/>
              <a:t>‹#›</a:t>
            </a:fld>
            <a:endParaRPr lang="en-US"/>
          </a:p>
        </p:txBody>
      </p:sp>
    </p:spTree>
    <p:extLst>
      <p:ext uri="{BB962C8B-B14F-4D97-AF65-F5344CB8AC3E}">
        <p14:creationId xmlns:p14="http://schemas.microsoft.com/office/powerpoint/2010/main" val="2843085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0DB04A-A57A-450A-9522-83ADB35F0712}" type="datetimeFigureOut">
              <a:rPr lang="en-US" smtClean="0"/>
              <a:t>10/4/2019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CD0E1D-7FD7-445A-BEA0-E14344844089}" type="slidenum">
              <a:rPr lang="en-US" smtClean="0"/>
              <a:t>‹#›</a:t>
            </a:fld>
            <a:endParaRPr lang="en-US"/>
          </a:p>
        </p:txBody>
      </p:sp>
    </p:spTree>
    <p:extLst>
      <p:ext uri="{BB962C8B-B14F-4D97-AF65-F5344CB8AC3E}">
        <p14:creationId xmlns:p14="http://schemas.microsoft.com/office/powerpoint/2010/main" val="1195101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D0DB04A-A57A-450A-9522-83ADB35F0712}" type="datetimeFigureOut">
              <a:rPr lang="en-US" smtClean="0"/>
              <a:t>10/4/2019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CD0E1D-7FD7-445A-BEA0-E14344844089}" type="slidenum">
              <a:rPr lang="en-US" smtClean="0"/>
              <a:t>‹#›</a:t>
            </a:fld>
            <a:endParaRPr lang="en-US"/>
          </a:p>
        </p:txBody>
      </p:sp>
    </p:spTree>
    <p:extLst>
      <p:ext uri="{BB962C8B-B14F-4D97-AF65-F5344CB8AC3E}">
        <p14:creationId xmlns:p14="http://schemas.microsoft.com/office/powerpoint/2010/main" val="2080378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D0DB04A-A57A-450A-9522-83ADB35F0712}" type="datetimeFigureOut">
              <a:rPr lang="en-US" smtClean="0"/>
              <a:t>10/4/2019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CD0E1D-7FD7-445A-BEA0-E14344844089}" type="slidenum">
              <a:rPr lang="en-US" smtClean="0"/>
              <a:t>‹#›</a:t>
            </a:fld>
            <a:endParaRPr lang="en-US"/>
          </a:p>
        </p:txBody>
      </p:sp>
    </p:spTree>
    <p:extLst>
      <p:ext uri="{BB962C8B-B14F-4D97-AF65-F5344CB8AC3E}">
        <p14:creationId xmlns:p14="http://schemas.microsoft.com/office/powerpoint/2010/main" val="1920071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0DB04A-A57A-450A-9522-83ADB35F0712}" type="datetimeFigureOut">
              <a:rPr lang="en-US" smtClean="0"/>
              <a:t>10/4/2019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CD0E1D-7FD7-445A-BEA0-E14344844089}" type="slidenum">
              <a:rPr lang="en-US" smtClean="0"/>
              <a:t>‹#›</a:t>
            </a:fld>
            <a:endParaRPr lang="en-US"/>
          </a:p>
        </p:txBody>
      </p:sp>
    </p:spTree>
    <p:extLst>
      <p:ext uri="{BB962C8B-B14F-4D97-AF65-F5344CB8AC3E}">
        <p14:creationId xmlns:p14="http://schemas.microsoft.com/office/powerpoint/2010/main" val="39914898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2.xml"/><Relationship Id="rId4" Type="http://schemas.openxmlformats.org/officeDocument/2006/relationships/image" Target="../media/image19.emf"/></Relationships>
</file>

<file path=ppt/slides/_rels/slide71.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293291"/>
          </a:xfrm>
        </p:spPr>
        <p:txBody>
          <a:bodyPr/>
          <a:lstStyle/>
          <a:p>
            <a:r>
              <a:rPr lang="en-US" dirty="0" smtClean="0"/>
              <a:t>UNIT V</a:t>
            </a:r>
            <a:endParaRPr lang="en-US" dirty="0"/>
          </a:p>
        </p:txBody>
      </p:sp>
      <p:sp>
        <p:nvSpPr>
          <p:cNvPr id="3" name="Subtitle 2"/>
          <p:cNvSpPr>
            <a:spLocks noGrp="1"/>
          </p:cNvSpPr>
          <p:nvPr>
            <p:ph type="subTitle" idx="1"/>
          </p:nvPr>
        </p:nvSpPr>
        <p:spPr>
          <a:xfrm>
            <a:off x="1524000" y="3602037"/>
            <a:ext cx="9144000" cy="2512160"/>
          </a:xfrm>
        </p:spPr>
        <p:txBody>
          <a:bodyPr>
            <a:normAutofit fontScale="92500" lnSpcReduction="10000"/>
          </a:bodyPr>
          <a:lstStyle/>
          <a:p>
            <a:r>
              <a:rPr lang="en-US" b="1" dirty="0"/>
              <a:t>EVENT DRIVEN PROGRAMMING </a:t>
            </a:r>
            <a:endParaRPr lang="en-US" b="1" dirty="0" smtClean="0"/>
          </a:p>
          <a:p>
            <a:pPr algn="just"/>
            <a:r>
              <a:rPr lang="en-US" b="1" dirty="0"/>
              <a:t>					</a:t>
            </a:r>
            <a:endParaRPr lang="en-US" b="1" dirty="0" smtClean="0"/>
          </a:p>
          <a:p>
            <a:pPr algn="just"/>
            <a:r>
              <a:rPr lang="en-US" dirty="0" smtClean="0"/>
              <a:t>Graphics </a:t>
            </a:r>
            <a:r>
              <a:rPr lang="en-US" dirty="0"/>
              <a:t>programming – Frame – Components – working with 2D shapes – Using color, fonts, and images – Basics of event handling – event handlers – adapter classes – actions – mouse events – AWT event hierarchy – Introduction to Swing – layout management – Swing Components – Text Fields , Text Areas – Buttons- Check Boxes – Radio Buttons – Lists- choices- Scrollbars – Windows –Menus – Dialog Boxes.</a:t>
            </a:r>
          </a:p>
          <a:p>
            <a:endParaRPr lang="en-US" dirty="0"/>
          </a:p>
        </p:txBody>
      </p:sp>
    </p:spTree>
    <p:extLst>
      <p:ext uri="{BB962C8B-B14F-4D97-AF65-F5344CB8AC3E}">
        <p14:creationId xmlns:p14="http://schemas.microsoft.com/office/powerpoint/2010/main" val="39193591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6" name="Content Placeholder 5"/>
          <p:cNvPicPr>
            <a:picLocks noGrp="1" noChangeAspect="1"/>
          </p:cNvPicPr>
          <p:nvPr>
            <p:ph idx="1"/>
          </p:nvPr>
        </p:nvPicPr>
        <p:blipFill>
          <a:blip r:embed="rId2"/>
          <a:stretch>
            <a:fillRect/>
          </a:stretch>
        </p:blipFill>
        <p:spPr>
          <a:xfrm>
            <a:off x="1336806" y="1902352"/>
            <a:ext cx="7574438" cy="4066186"/>
          </a:xfrm>
          <a:prstGeom prst="rect">
            <a:avLst/>
          </a:prstGeom>
        </p:spPr>
      </p:pic>
    </p:spTree>
    <p:extLst>
      <p:ext uri="{BB962C8B-B14F-4D97-AF65-F5344CB8AC3E}">
        <p14:creationId xmlns:p14="http://schemas.microsoft.com/office/powerpoint/2010/main" val="396199632"/>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9182"/>
            <a:ext cx="10515600" cy="6748818"/>
          </a:xfrm>
        </p:spPr>
        <p:txBody>
          <a:bodyPr>
            <a:normAutofit fontScale="62500" lnSpcReduction="20000"/>
          </a:bodyPr>
          <a:lstStyle/>
          <a:p>
            <a:pPr marL="0" indent="0">
              <a:buNone/>
            </a:pPr>
            <a:r>
              <a:rPr lang="en-IN" b="1" dirty="0"/>
              <a:t>Example using JTextField</a:t>
            </a:r>
            <a:endParaRPr lang="en-US" dirty="0"/>
          </a:p>
          <a:p>
            <a:pPr marL="0" indent="0">
              <a:buNone/>
            </a:pPr>
            <a:endParaRPr lang="en-IN" dirty="0" smtClean="0"/>
          </a:p>
          <a:p>
            <a:pPr marL="0" indent="0">
              <a:buNone/>
            </a:pPr>
            <a:r>
              <a:rPr lang="en-IN" dirty="0" smtClean="0"/>
              <a:t>import </a:t>
            </a:r>
            <a:r>
              <a:rPr lang="en-IN" dirty="0"/>
              <a:t>javax.swing.*;</a:t>
            </a:r>
            <a:endParaRPr lang="en-US" dirty="0"/>
          </a:p>
          <a:p>
            <a:pPr marL="0" indent="0">
              <a:buNone/>
            </a:pPr>
            <a:r>
              <a:rPr lang="en-IN" dirty="0"/>
              <a:t>import java.awt.event.*;</a:t>
            </a:r>
            <a:endParaRPr lang="en-US" dirty="0"/>
          </a:p>
          <a:p>
            <a:pPr marL="0" indent="0">
              <a:buNone/>
            </a:pPr>
            <a:r>
              <a:rPr lang="en-IN" dirty="0"/>
              <a:t>import java.awt.*;</a:t>
            </a:r>
            <a:endParaRPr lang="en-US" dirty="0"/>
          </a:p>
          <a:p>
            <a:pPr marL="0" indent="0">
              <a:buNone/>
            </a:pPr>
            <a:r>
              <a:rPr lang="en-IN" dirty="0"/>
              <a:t>public class MyTextField extends JFrame</a:t>
            </a:r>
            <a:endParaRPr lang="en-US" dirty="0"/>
          </a:p>
          <a:p>
            <a:pPr marL="0" indent="0">
              <a:buNone/>
            </a:pPr>
            <a:r>
              <a:rPr lang="en-IN" dirty="0"/>
              <a:t>{</a:t>
            </a:r>
            <a:endParaRPr lang="en-US" dirty="0"/>
          </a:p>
          <a:p>
            <a:pPr marL="0" indent="0">
              <a:buNone/>
            </a:pPr>
            <a:r>
              <a:rPr lang="en-IN" dirty="0"/>
              <a:t> public MyTextField()</a:t>
            </a:r>
            <a:endParaRPr lang="en-US" dirty="0"/>
          </a:p>
          <a:p>
            <a:pPr marL="0" indent="0">
              <a:buNone/>
            </a:pPr>
            <a:r>
              <a:rPr lang="en-IN" dirty="0"/>
              <a:t> {</a:t>
            </a:r>
            <a:endParaRPr lang="en-US" dirty="0"/>
          </a:p>
          <a:p>
            <a:pPr marL="0" indent="0">
              <a:buNone/>
            </a:pPr>
            <a:r>
              <a:rPr lang="en-IN" dirty="0"/>
              <a:t>  JTextField jtf = new JTextField(20);	//creating JTextField.</a:t>
            </a:r>
            <a:endParaRPr lang="en-US" dirty="0"/>
          </a:p>
          <a:p>
            <a:pPr marL="0" indent="0">
              <a:buNone/>
            </a:pPr>
            <a:r>
              <a:rPr lang="en-IN" dirty="0"/>
              <a:t>  add(jtf);				//adding JTextField to frame.</a:t>
            </a:r>
            <a:endParaRPr lang="en-US" dirty="0"/>
          </a:p>
          <a:p>
            <a:pPr marL="0" indent="0">
              <a:buNone/>
            </a:pPr>
            <a:r>
              <a:rPr lang="en-IN" dirty="0"/>
              <a:t>  setLayout(new FlowLayout());</a:t>
            </a:r>
            <a:endParaRPr lang="en-US" dirty="0"/>
          </a:p>
          <a:p>
            <a:pPr marL="0" indent="0">
              <a:buNone/>
            </a:pPr>
            <a:r>
              <a:rPr lang="en-IN" dirty="0"/>
              <a:t>  setDefaultCloseOperation(JFrame.EXIT_ON_CLOSE);</a:t>
            </a:r>
            <a:endParaRPr lang="en-US" dirty="0"/>
          </a:p>
          <a:p>
            <a:pPr marL="0" indent="0">
              <a:buNone/>
            </a:pPr>
            <a:r>
              <a:rPr lang="en-IN" dirty="0"/>
              <a:t>  setSize(400, 400);</a:t>
            </a:r>
            <a:endParaRPr lang="en-US" dirty="0"/>
          </a:p>
          <a:p>
            <a:pPr marL="0" indent="0">
              <a:buNone/>
            </a:pPr>
            <a:r>
              <a:rPr lang="en-IN" dirty="0"/>
              <a:t>  setVisible(true);</a:t>
            </a:r>
            <a:endParaRPr lang="en-US" dirty="0"/>
          </a:p>
          <a:p>
            <a:pPr marL="0" indent="0">
              <a:buNone/>
            </a:pPr>
            <a:r>
              <a:rPr lang="en-IN" dirty="0"/>
              <a:t> }</a:t>
            </a:r>
            <a:endParaRPr lang="en-US" dirty="0"/>
          </a:p>
          <a:p>
            <a:pPr marL="0" indent="0">
              <a:buNone/>
            </a:pPr>
            <a:r>
              <a:rPr lang="en-IN" dirty="0"/>
              <a:t> public static void main(String[] args)</a:t>
            </a:r>
            <a:endParaRPr lang="en-US" dirty="0"/>
          </a:p>
          <a:p>
            <a:pPr marL="0" indent="0">
              <a:buNone/>
            </a:pPr>
            <a:r>
              <a:rPr lang="en-IN" dirty="0"/>
              <a:t> {</a:t>
            </a:r>
            <a:endParaRPr lang="en-US" dirty="0"/>
          </a:p>
          <a:p>
            <a:pPr marL="0" indent="0">
              <a:buNone/>
            </a:pPr>
            <a:r>
              <a:rPr lang="en-IN" dirty="0"/>
              <a:t>  new MyTextField();</a:t>
            </a:r>
            <a:endParaRPr lang="en-US" dirty="0"/>
          </a:p>
          <a:p>
            <a:pPr marL="0" indent="0">
              <a:buNone/>
            </a:pPr>
            <a:r>
              <a:rPr lang="en-IN" dirty="0"/>
              <a:t> }</a:t>
            </a:r>
            <a:endParaRPr lang="en-US" dirty="0"/>
          </a:p>
          <a:p>
            <a:pPr marL="0" indent="0">
              <a:buNone/>
            </a:pPr>
            <a:r>
              <a:rPr lang="en-IN" dirty="0"/>
              <a:t>}</a:t>
            </a:r>
            <a:endParaRPr lang="en-US" dirty="0"/>
          </a:p>
          <a:p>
            <a:pPr marL="0" indent="0">
              <a:buNone/>
            </a:pPr>
            <a:endParaRPr lang="en-US" dirty="0"/>
          </a:p>
        </p:txBody>
      </p:sp>
    </p:spTree>
    <p:extLst>
      <p:ext uri="{BB962C8B-B14F-4D97-AF65-F5344CB8AC3E}">
        <p14:creationId xmlns:p14="http://schemas.microsoft.com/office/powerpoint/2010/main" val="247733217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TEXT AREAS</a:t>
            </a:r>
            <a:r>
              <a:rPr lang="en-US" dirty="0"/>
              <a:t/>
            </a:r>
            <a:br>
              <a:rPr lang="en-US" dirty="0"/>
            </a:br>
            <a:endParaRPr lang="en-US" dirty="0"/>
          </a:p>
        </p:txBody>
      </p:sp>
      <p:sp>
        <p:nvSpPr>
          <p:cNvPr id="3" name="Content Placeholder 2"/>
          <p:cNvSpPr>
            <a:spLocks noGrp="1"/>
          </p:cNvSpPr>
          <p:nvPr>
            <p:ph idx="1"/>
          </p:nvPr>
        </p:nvSpPr>
        <p:spPr/>
        <p:txBody>
          <a:bodyPr/>
          <a:lstStyle/>
          <a:p>
            <a:r>
              <a:rPr lang="en-IN" dirty="0" smtClean="0"/>
              <a:t>we </a:t>
            </a:r>
            <a:r>
              <a:rPr lang="en-IN" dirty="0"/>
              <a:t>create a new text area using the </a:t>
            </a:r>
            <a:r>
              <a:rPr lang="en-IN" i="1" dirty="0"/>
              <a:t>JTextArea</a:t>
            </a:r>
            <a:r>
              <a:rPr lang="en-IN" dirty="0"/>
              <a:t> class.</a:t>
            </a:r>
            <a:endParaRPr lang="en-US" dirty="0"/>
          </a:p>
          <a:p>
            <a:r>
              <a:rPr lang="en-IN" dirty="0"/>
              <a:t>Here is the screenshot of the demo application:</a:t>
            </a:r>
            <a:endParaRPr lang="en-US" dirty="0"/>
          </a:p>
          <a:p>
            <a:endParaRPr lang="en-US" dirty="0"/>
          </a:p>
        </p:txBody>
      </p:sp>
      <p:pic>
        <p:nvPicPr>
          <p:cNvPr id="4" name="Picture 3" descr="JTextArea"/>
          <p:cNvPicPr/>
          <p:nvPr/>
        </p:nvPicPr>
        <p:blipFill>
          <a:blip r:embed="rId2">
            <a:extLst>
              <a:ext uri="{28A0092B-C50C-407E-A947-70E740481C1C}">
                <a14:useLocalDpi xmlns:a14="http://schemas.microsoft.com/office/drawing/2010/main" val="0"/>
              </a:ext>
            </a:extLst>
          </a:blip>
          <a:srcRect/>
          <a:stretch>
            <a:fillRect/>
          </a:stretch>
        </p:blipFill>
        <p:spPr bwMode="auto">
          <a:xfrm>
            <a:off x="3875679" y="3426370"/>
            <a:ext cx="4190147" cy="2885529"/>
          </a:xfrm>
          <a:prstGeom prst="rect">
            <a:avLst/>
          </a:prstGeom>
          <a:noFill/>
          <a:ln>
            <a:noFill/>
          </a:ln>
        </p:spPr>
      </p:pic>
    </p:spTree>
    <p:extLst>
      <p:ext uri="{BB962C8B-B14F-4D97-AF65-F5344CB8AC3E}">
        <p14:creationId xmlns:p14="http://schemas.microsoft.com/office/powerpoint/2010/main" val="158745156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12797"/>
          </a:xfrm>
        </p:spPr>
        <p:txBody>
          <a:bodyPr>
            <a:normAutofit fontScale="90000"/>
          </a:bodyPr>
          <a:lstStyle/>
          <a:p>
            <a:r>
              <a:rPr lang="en-US" dirty="0" smtClean="0"/>
              <a:t>BUTTONS</a:t>
            </a:r>
            <a:endParaRPr lang="en-US" dirty="0"/>
          </a:p>
        </p:txBody>
      </p:sp>
      <p:sp>
        <p:nvSpPr>
          <p:cNvPr id="3" name="Content Placeholder 2"/>
          <p:cNvSpPr>
            <a:spLocks noGrp="1"/>
          </p:cNvSpPr>
          <p:nvPr>
            <p:ph idx="1"/>
          </p:nvPr>
        </p:nvSpPr>
        <p:spPr>
          <a:xfrm>
            <a:off x="838200" y="777922"/>
            <a:ext cx="10515600" cy="5399041"/>
          </a:xfrm>
        </p:spPr>
        <p:txBody>
          <a:bodyPr>
            <a:normAutofit fontScale="85000" lnSpcReduction="20000"/>
          </a:bodyPr>
          <a:lstStyle/>
          <a:p>
            <a:pPr marL="0" indent="0">
              <a:buNone/>
            </a:pPr>
            <a:r>
              <a:rPr lang="en-US" dirty="0" smtClean="0"/>
              <a:t>package </a:t>
            </a:r>
            <a:r>
              <a:rPr lang="en-US" dirty="0"/>
              <a:t>jtextareademo;</a:t>
            </a:r>
          </a:p>
          <a:p>
            <a:pPr marL="0" indent="0">
              <a:buNone/>
            </a:pPr>
            <a:r>
              <a:rPr lang="en-US" dirty="0"/>
              <a:t> import javax.swing.*;</a:t>
            </a:r>
          </a:p>
          <a:p>
            <a:pPr marL="0" indent="0">
              <a:buNone/>
            </a:pPr>
            <a:r>
              <a:rPr lang="en-US" dirty="0"/>
              <a:t> import java.awt.*;</a:t>
            </a:r>
          </a:p>
          <a:p>
            <a:pPr marL="0" indent="0">
              <a:buNone/>
            </a:pPr>
            <a:r>
              <a:rPr lang="en-US" dirty="0"/>
              <a:t> public class Main {</a:t>
            </a:r>
          </a:p>
          <a:p>
            <a:pPr marL="0" indent="0">
              <a:buNone/>
            </a:pPr>
            <a:r>
              <a:rPr lang="en-US" dirty="0"/>
              <a:t>     public static void main(String[] args) {</a:t>
            </a:r>
          </a:p>
          <a:p>
            <a:pPr marL="0" indent="0">
              <a:buNone/>
            </a:pPr>
            <a:r>
              <a:rPr lang="en-US" dirty="0"/>
              <a:t>        final JFrame frame = new JFrame("JTextArea Demo");</a:t>
            </a:r>
          </a:p>
          <a:p>
            <a:pPr marL="0" indent="0">
              <a:buNone/>
            </a:pPr>
            <a:r>
              <a:rPr lang="en-US" dirty="0"/>
              <a:t>        JTextArea ta = new JTextArea(10, 20);</a:t>
            </a:r>
          </a:p>
          <a:p>
            <a:pPr marL="0" indent="0">
              <a:buNone/>
            </a:pPr>
            <a:r>
              <a:rPr lang="en-US" dirty="0"/>
              <a:t>         JScrollPane sp = new JScrollPane(ta);</a:t>
            </a:r>
          </a:p>
          <a:p>
            <a:pPr marL="0" indent="0">
              <a:buNone/>
            </a:pPr>
            <a:r>
              <a:rPr lang="en-US" dirty="0"/>
              <a:t>         frame.setLayout(new FlowLayout());</a:t>
            </a:r>
          </a:p>
          <a:p>
            <a:pPr marL="0" indent="0">
              <a:buNone/>
            </a:pPr>
            <a:r>
              <a:rPr lang="en-US" dirty="0"/>
              <a:t>        frame.setDefaultCloseOperation(JFrame.EXIT_ON_CLOSE);</a:t>
            </a:r>
          </a:p>
          <a:p>
            <a:pPr marL="0" indent="0">
              <a:buNone/>
            </a:pPr>
            <a:r>
              <a:rPr lang="en-US" dirty="0"/>
              <a:t>        frame.setSize(300, 220);</a:t>
            </a:r>
          </a:p>
          <a:p>
            <a:pPr marL="0" indent="0">
              <a:buNone/>
            </a:pPr>
            <a:r>
              <a:rPr lang="en-US" dirty="0"/>
              <a:t>        frame.getContentPane().add(sp);</a:t>
            </a:r>
          </a:p>
          <a:p>
            <a:pPr marL="0" indent="0">
              <a:buNone/>
            </a:pPr>
            <a:r>
              <a:rPr lang="en-US" dirty="0"/>
              <a:t>         frame.setVisible(true);</a:t>
            </a:r>
          </a:p>
          <a:p>
            <a:pPr marL="0" indent="0">
              <a:buNone/>
            </a:pPr>
            <a:r>
              <a:rPr lang="en-US" dirty="0"/>
              <a:t>    }}</a:t>
            </a:r>
          </a:p>
          <a:p>
            <a:endParaRPr lang="en-US" dirty="0"/>
          </a:p>
        </p:txBody>
      </p:sp>
    </p:spTree>
    <p:extLst>
      <p:ext uri="{BB962C8B-B14F-4D97-AF65-F5344CB8AC3E}">
        <p14:creationId xmlns:p14="http://schemas.microsoft.com/office/powerpoint/2010/main" val="23162548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62923"/>
          </a:xfrm>
        </p:spPr>
        <p:txBody>
          <a:bodyPr>
            <a:normAutofit fontScale="90000"/>
          </a:bodyPr>
          <a:lstStyle/>
          <a:p>
            <a:r>
              <a:rPr lang="en-US" dirty="0"/>
              <a:t>Example using </a:t>
            </a:r>
            <a:r>
              <a:rPr lang="en-US" dirty="0" smtClean="0"/>
              <a:t>JButton</a:t>
            </a:r>
            <a:endParaRPr lang="en-US" dirty="0"/>
          </a:p>
        </p:txBody>
      </p:sp>
      <p:sp>
        <p:nvSpPr>
          <p:cNvPr id="3" name="Content Placeholder 2"/>
          <p:cNvSpPr>
            <a:spLocks noGrp="1"/>
          </p:cNvSpPr>
          <p:nvPr>
            <p:ph idx="1"/>
          </p:nvPr>
        </p:nvSpPr>
        <p:spPr>
          <a:xfrm>
            <a:off x="838200" y="928048"/>
            <a:ext cx="10515600" cy="5636525"/>
          </a:xfrm>
        </p:spPr>
        <p:txBody>
          <a:bodyPr>
            <a:normAutofit fontScale="70000" lnSpcReduction="20000"/>
          </a:bodyPr>
          <a:lstStyle/>
          <a:p>
            <a:pPr marL="0" indent="0">
              <a:buNone/>
            </a:pPr>
            <a:r>
              <a:rPr lang="en-US" dirty="0" smtClean="0"/>
              <a:t>import </a:t>
            </a:r>
            <a:r>
              <a:rPr lang="en-US" dirty="0"/>
              <a:t>javax.swing.*;</a:t>
            </a:r>
          </a:p>
          <a:p>
            <a:pPr marL="0" indent="0">
              <a:buNone/>
            </a:pPr>
            <a:r>
              <a:rPr lang="en-US" dirty="0"/>
              <a:t>import java.awt.event.*;</a:t>
            </a:r>
          </a:p>
          <a:p>
            <a:pPr marL="0" indent="0">
              <a:buNone/>
            </a:pPr>
            <a:r>
              <a:rPr lang="en-US" dirty="0"/>
              <a:t>import java.awt.*;</a:t>
            </a:r>
          </a:p>
          <a:p>
            <a:pPr marL="0" indent="0">
              <a:buNone/>
            </a:pPr>
            <a:r>
              <a:rPr lang="en-US" dirty="0"/>
              <a:t>public class testswing extends JFrame</a:t>
            </a:r>
          </a:p>
          <a:p>
            <a:pPr marL="0" indent="0">
              <a:buNone/>
            </a:pPr>
            <a:r>
              <a:rPr lang="en-US" dirty="0"/>
              <a:t>{</a:t>
            </a:r>
          </a:p>
          <a:p>
            <a:pPr marL="0" indent="0">
              <a:buNone/>
            </a:pPr>
            <a:r>
              <a:rPr lang="en-US" dirty="0"/>
              <a:t> testswing() {</a:t>
            </a:r>
          </a:p>
          <a:p>
            <a:pPr marL="0" indent="0">
              <a:buNone/>
            </a:pPr>
            <a:r>
              <a:rPr lang="en-US" dirty="0"/>
              <a:t>  JButton bt1 = new JButton("Yes");		//Creating a Yes Button.</a:t>
            </a:r>
          </a:p>
          <a:p>
            <a:pPr marL="0" indent="0">
              <a:buNone/>
            </a:pPr>
            <a:r>
              <a:rPr lang="en-US" dirty="0"/>
              <a:t>  JButton bt2 = new JButton("No");		//Creating a No Button.</a:t>
            </a:r>
          </a:p>
          <a:p>
            <a:pPr marL="0" indent="0">
              <a:buNone/>
            </a:pPr>
            <a:r>
              <a:rPr lang="en-US" dirty="0"/>
              <a:t>  setDefaultCloseOperation(JFrame.EXIT_ON_CLOSE)     //setting close operation.</a:t>
            </a:r>
          </a:p>
          <a:p>
            <a:pPr marL="0" indent="0">
              <a:buNone/>
            </a:pPr>
            <a:r>
              <a:rPr lang="en-US" dirty="0"/>
              <a:t>  setLayout(new FlowLayout());		//setting layout using FlowLayout object</a:t>
            </a:r>
          </a:p>
          <a:p>
            <a:pPr marL="0" indent="0">
              <a:buNone/>
            </a:pPr>
            <a:r>
              <a:rPr lang="en-US" dirty="0"/>
              <a:t>  setSize(400, 400);			//setting size of Jframe</a:t>
            </a:r>
          </a:p>
          <a:p>
            <a:pPr marL="0" indent="0">
              <a:buNone/>
            </a:pPr>
            <a:r>
              <a:rPr lang="en-US" dirty="0"/>
              <a:t>  add(bt1);		//adding Yes button to frame.</a:t>
            </a:r>
          </a:p>
          <a:p>
            <a:pPr marL="0" indent="0">
              <a:buNone/>
            </a:pPr>
            <a:r>
              <a:rPr lang="en-US" dirty="0"/>
              <a:t>  add(bt2);		//adding No button to frame.</a:t>
            </a:r>
          </a:p>
          <a:p>
            <a:pPr marL="0" indent="0">
              <a:buNone/>
            </a:pPr>
            <a:r>
              <a:rPr lang="en-US" dirty="0"/>
              <a:t>  setVisible(true); }</a:t>
            </a:r>
          </a:p>
          <a:p>
            <a:pPr marL="0" indent="0">
              <a:buNone/>
            </a:pPr>
            <a:r>
              <a:rPr lang="en-US" dirty="0"/>
              <a:t> public static void main(String[] args) {</a:t>
            </a:r>
          </a:p>
          <a:p>
            <a:pPr marL="0" indent="0">
              <a:buNone/>
            </a:pPr>
            <a:r>
              <a:rPr lang="en-US" dirty="0"/>
              <a:t>  new testswing(); }}</a:t>
            </a:r>
          </a:p>
          <a:p>
            <a:endParaRPr lang="en-US" dirty="0"/>
          </a:p>
        </p:txBody>
      </p:sp>
    </p:spTree>
    <p:extLst>
      <p:ext uri="{BB962C8B-B14F-4D97-AF65-F5344CB8AC3E}">
        <p14:creationId xmlns:p14="http://schemas.microsoft.com/office/powerpoint/2010/main" val="322404243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JCHECKBOX</a:t>
            </a:r>
            <a:br>
              <a:rPr lang="en-US" dirty="0"/>
            </a:br>
            <a:endParaRPr lang="en-US" dirty="0"/>
          </a:p>
        </p:txBody>
      </p:sp>
      <p:sp>
        <p:nvSpPr>
          <p:cNvPr id="3" name="Content Placeholder 2"/>
          <p:cNvSpPr>
            <a:spLocks noGrp="1"/>
          </p:cNvSpPr>
          <p:nvPr>
            <p:ph idx="1"/>
          </p:nvPr>
        </p:nvSpPr>
        <p:spPr/>
        <p:txBody>
          <a:bodyPr/>
          <a:lstStyle/>
          <a:p>
            <a:r>
              <a:rPr lang="en-US" dirty="0" smtClean="0"/>
              <a:t>JCheckBox </a:t>
            </a:r>
            <a:r>
              <a:rPr lang="en-US" dirty="0"/>
              <a:t>class is used to create checkboxes in frame. Following is constructor for JCheckBox,</a:t>
            </a:r>
          </a:p>
          <a:p>
            <a:pPr lvl="1"/>
            <a:r>
              <a:rPr lang="en-US" dirty="0"/>
              <a:t>JCheckBox(String str)</a:t>
            </a:r>
          </a:p>
          <a:p>
            <a:pPr marL="0" indent="0">
              <a:buNone/>
            </a:pPr>
            <a:r>
              <a:rPr lang="en-US" dirty="0"/>
              <a:t>Example using JCheckBox</a:t>
            </a:r>
          </a:p>
          <a:p>
            <a:endParaRPr lang="en-US" dirty="0"/>
          </a:p>
        </p:txBody>
      </p:sp>
    </p:spTree>
    <p:extLst>
      <p:ext uri="{BB962C8B-B14F-4D97-AF65-F5344CB8AC3E}">
        <p14:creationId xmlns:p14="http://schemas.microsoft.com/office/powerpoint/2010/main" val="392591638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858000"/>
          </a:xfrm>
        </p:spPr>
        <p:txBody>
          <a:bodyPr>
            <a:normAutofit fontScale="77500" lnSpcReduction="20000"/>
          </a:bodyPr>
          <a:lstStyle/>
          <a:p>
            <a:pPr marL="0" indent="0">
              <a:buNone/>
            </a:pPr>
            <a:r>
              <a:rPr lang="en-US" dirty="0"/>
              <a:t>import javax.swing.*;</a:t>
            </a:r>
          </a:p>
          <a:p>
            <a:pPr marL="0" indent="0">
              <a:buNone/>
            </a:pPr>
            <a:r>
              <a:rPr lang="en-US" dirty="0"/>
              <a:t>import java.awt.event.*;</a:t>
            </a:r>
          </a:p>
          <a:p>
            <a:pPr marL="0" indent="0">
              <a:buNone/>
            </a:pPr>
            <a:r>
              <a:rPr lang="en-US" dirty="0"/>
              <a:t>import java.awt.*;</a:t>
            </a:r>
          </a:p>
          <a:p>
            <a:pPr marL="0" indent="0">
              <a:buNone/>
            </a:pPr>
            <a:r>
              <a:rPr lang="en-US" dirty="0" smtClean="0"/>
              <a:t>public </a:t>
            </a:r>
            <a:r>
              <a:rPr lang="en-US" dirty="0"/>
              <a:t>class Test extends JFrame{</a:t>
            </a:r>
          </a:p>
          <a:p>
            <a:pPr marL="0" indent="0">
              <a:buNone/>
            </a:pPr>
            <a:r>
              <a:rPr lang="en-US" dirty="0"/>
              <a:t> public Test() {</a:t>
            </a:r>
          </a:p>
          <a:p>
            <a:pPr marL="0" indent="0">
              <a:buNone/>
            </a:pPr>
            <a:r>
              <a:rPr lang="en-US" dirty="0"/>
              <a:t>  JCheckBox jcb = new JCheckBox("yes");   //creating JCheckBox.</a:t>
            </a:r>
          </a:p>
          <a:p>
            <a:pPr marL="0" indent="0">
              <a:buNone/>
            </a:pPr>
            <a:r>
              <a:rPr lang="en-US" dirty="0"/>
              <a:t>  add(jcb);				  //adding JCheckBox to frame.</a:t>
            </a:r>
          </a:p>
          <a:p>
            <a:pPr marL="0" indent="0">
              <a:buNone/>
            </a:pPr>
            <a:r>
              <a:rPr lang="en-US" dirty="0"/>
              <a:t>  jcb = new JCheckBox("no");		  //creating JCheckBox.</a:t>
            </a:r>
          </a:p>
          <a:p>
            <a:pPr marL="0" indent="0">
              <a:buNone/>
            </a:pPr>
            <a:r>
              <a:rPr lang="en-US" dirty="0"/>
              <a:t>  add(jcb);				  //adding JCheckBox to frame.</a:t>
            </a:r>
          </a:p>
          <a:p>
            <a:pPr marL="0" indent="0">
              <a:buNone/>
            </a:pPr>
            <a:r>
              <a:rPr lang="en-US" dirty="0"/>
              <a:t>  jcb = new JCheckBox("maybe");		  //creating JCheckBox.</a:t>
            </a:r>
          </a:p>
          <a:p>
            <a:pPr marL="0" indent="0">
              <a:buNone/>
            </a:pPr>
            <a:r>
              <a:rPr lang="en-US" dirty="0"/>
              <a:t>  add(jcb);				  //adding JCheckBox to frame.</a:t>
            </a:r>
          </a:p>
          <a:p>
            <a:pPr marL="0" indent="0">
              <a:buNone/>
            </a:pPr>
            <a:r>
              <a:rPr lang="en-US" dirty="0"/>
              <a:t>  setLayout(new FlowLayout());</a:t>
            </a:r>
          </a:p>
          <a:p>
            <a:pPr marL="0" indent="0">
              <a:buNone/>
            </a:pPr>
            <a:r>
              <a:rPr lang="en-US" dirty="0"/>
              <a:t>  setDefaultCloseOperation(JFrame.EXIT_ON_CLOSE);</a:t>
            </a:r>
          </a:p>
          <a:p>
            <a:pPr marL="0" indent="0">
              <a:buNone/>
            </a:pPr>
            <a:r>
              <a:rPr lang="en-US" dirty="0"/>
              <a:t>  setSize(400, 400);</a:t>
            </a:r>
          </a:p>
          <a:p>
            <a:pPr marL="0" indent="0">
              <a:buNone/>
            </a:pPr>
            <a:r>
              <a:rPr lang="en-US" dirty="0"/>
              <a:t>  setVisible(true); }</a:t>
            </a:r>
          </a:p>
          <a:p>
            <a:pPr marL="0" indent="0">
              <a:buNone/>
            </a:pPr>
            <a:r>
              <a:rPr lang="en-US" dirty="0"/>
              <a:t> public static void main(String[] args) {</a:t>
            </a:r>
          </a:p>
          <a:p>
            <a:pPr marL="0" indent="0">
              <a:buNone/>
            </a:pPr>
            <a:r>
              <a:rPr lang="en-US" dirty="0"/>
              <a:t>  new Test(); }}</a:t>
            </a:r>
          </a:p>
          <a:p>
            <a:r>
              <a:rPr lang="en-US" dirty="0"/>
              <a:t>Objects for the above components can be created by invoking its constructor . Let we see an example program </a:t>
            </a:r>
          </a:p>
        </p:txBody>
      </p:sp>
    </p:spTree>
    <p:extLst>
      <p:ext uri="{BB962C8B-B14F-4D97-AF65-F5344CB8AC3E}">
        <p14:creationId xmlns:p14="http://schemas.microsoft.com/office/powerpoint/2010/main" val="877755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RADIO BUTTONS </a:t>
            </a:r>
            <a:br>
              <a:rPr lang="en-US" dirty="0"/>
            </a:br>
            <a:endParaRPr lang="en-US" dirty="0"/>
          </a:p>
        </p:txBody>
      </p:sp>
      <p:sp>
        <p:nvSpPr>
          <p:cNvPr id="3" name="Content Placeholder 2"/>
          <p:cNvSpPr>
            <a:spLocks noGrp="1"/>
          </p:cNvSpPr>
          <p:nvPr>
            <p:ph idx="1"/>
          </p:nvPr>
        </p:nvSpPr>
        <p:spPr/>
        <p:txBody>
          <a:bodyPr/>
          <a:lstStyle/>
          <a:p>
            <a:r>
              <a:rPr lang="en-US" dirty="0" smtClean="0"/>
              <a:t>Radio </a:t>
            </a:r>
            <a:r>
              <a:rPr lang="en-US" dirty="0"/>
              <a:t>button is a group of related button in which only one can be selected. JRadioButton class is used to create a radio button in Frames. Following is the constructor for JRadioButton,</a:t>
            </a:r>
          </a:p>
          <a:p>
            <a:pPr lvl="1"/>
            <a:r>
              <a:rPr lang="en-US" dirty="0"/>
              <a:t>JRadioButton(String str)</a:t>
            </a:r>
          </a:p>
          <a:p>
            <a:pPr marL="0" indent="0">
              <a:buNone/>
            </a:pPr>
            <a:r>
              <a:rPr lang="en-US" dirty="0"/>
              <a:t>Example using JRadioButton</a:t>
            </a:r>
          </a:p>
          <a:p>
            <a:endParaRPr lang="en-US" dirty="0"/>
          </a:p>
        </p:txBody>
      </p:sp>
    </p:spTree>
    <p:extLst>
      <p:ext uri="{BB962C8B-B14F-4D97-AF65-F5344CB8AC3E}">
        <p14:creationId xmlns:p14="http://schemas.microsoft.com/office/powerpoint/2010/main" val="113572259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741994"/>
          </a:xfrm>
        </p:spPr>
        <p:txBody>
          <a:bodyPr>
            <a:normAutofit fontScale="62500" lnSpcReduction="20000"/>
          </a:bodyPr>
          <a:lstStyle/>
          <a:p>
            <a:pPr marL="0" indent="0">
              <a:buNone/>
            </a:pPr>
            <a:r>
              <a:rPr lang="en-US" dirty="0"/>
              <a:t>import javax.swing.*;</a:t>
            </a:r>
          </a:p>
          <a:p>
            <a:pPr marL="0" indent="0">
              <a:buNone/>
            </a:pPr>
            <a:r>
              <a:rPr lang="en-US" dirty="0"/>
              <a:t>import java.awt.event.*;</a:t>
            </a:r>
          </a:p>
          <a:p>
            <a:pPr marL="0" indent="0">
              <a:buNone/>
            </a:pPr>
            <a:r>
              <a:rPr lang="en-US" dirty="0"/>
              <a:t>import java.awt.*;</a:t>
            </a:r>
          </a:p>
          <a:p>
            <a:pPr marL="0" indent="0">
              <a:buNone/>
            </a:pPr>
            <a:r>
              <a:rPr lang="en-US" dirty="0" smtClean="0"/>
              <a:t>public </a:t>
            </a:r>
            <a:r>
              <a:rPr lang="en-US" dirty="0"/>
              <a:t>class Test extends JFrame</a:t>
            </a:r>
          </a:p>
          <a:p>
            <a:pPr marL="0" indent="0">
              <a:buNone/>
            </a:pPr>
            <a:r>
              <a:rPr lang="en-US" dirty="0"/>
              <a:t>{</a:t>
            </a:r>
          </a:p>
          <a:p>
            <a:pPr marL="0" indent="0">
              <a:buNone/>
            </a:pPr>
            <a:r>
              <a:rPr lang="en-US" dirty="0"/>
              <a:t> public Test</a:t>
            </a:r>
            <a:r>
              <a:rPr lang="en-US" dirty="0" smtClean="0"/>
              <a:t>()  </a:t>
            </a:r>
            <a:r>
              <a:rPr lang="en-US" dirty="0"/>
              <a:t>{</a:t>
            </a:r>
          </a:p>
          <a:p>
            <a:pPr marL="0" indent="0">
              <a:buNone/>
            </a:pPr>
            <a:r>
              <a:rPr lang="en-US" dirty="0"/>
              <a:t>  JRadioButton jcb = new JRadioButton("A");	//creating JRadioButton.</a:t>
            </a:r>
          </a:p>
          <a:p>
            <a:pPr marL="0" indent="0">
              <a:buNone/>
            </a:pPr>
            <a:r>
              <a:rPr lang="en-US" dirty="0"/>
              <a:t>  add(jcb);					//adding JRadioButton to frame.</a:t>
            </a:r>
          </a:p>
          <a:p>
            <a:pPr marL="0" indent="0">
              <a:buNone/>
            </a:pPr>
            <a:r>
              <a:rPr lang="en-US" dirty="0"/>
              <a:t>  jcb = new JRadioButton("B");			//creating JRadioButton.</a:t>
            </a:r>
          </a:p>
          <a:p>
            <a:pPr marL="0" indent="0">
              <a:buNone/>
            </a:pPr>
            <a:r>
              <a:rPr lang="en-US" dirty="0"/>
              <a:t>  add(jcb);					//adding JRadioButton to frame.</a:t>
            </a:r>
          </a:p>
          <a:p>
            <a:pPr marL="0" indent="0">
              <a:buNone/>
            </a:pPr>
            <a:r>
              <a:rPr lang="en-US" dirty="0"/>
              <a:t>  jcb = new JRadioButton("C");			//creating JRadioButton.</a:t>
            </a:r>
          </a:p>
          <a:p>
            <a:pPr marL="0" indent="0">
              <a:buNone/>
            </a:pPr>
            <a:r>
              <a:rPr lang="en-US" dirty="0"/>
              <a:t>  add(jcb);					//adding JRadioButton to frame.</a:t>
            </a:r>
          </a:p>
          <a:p>
            <a:pPr marL="0" indent="0">
              <a:buNone/>
            </a:pPr>
            <a:r>
              <a:rPr lang="en-US" dirty="0"/>
              <a:t>  jcb = new JRadioButton("none");</a:t>
            </a:r>
          </a:p>
          <a:p>
            <a:pPr marL="0" indent="0">
              <a:buNone/>
            </a:pPr>
            <a:r>
              <a:rPr lang="en-US" dirty="0"/>
              <a:t>  add(jcb);</a:t>
            </a:r>
          </a:p>
          <a:p>
            <a:pPr marL="0" indent="0">
              <a:buNone/>
            </a:pPr>
            <a:r>
              <a:rPr lang="en-US" dirty="0"/>
              <a:t>  setLayout(new FlowLayout());</a:t>
            </a:r>
          </a:p>
          <a:p>
            <a:pPr marL="0" indent="0">
              <a:buNone/>
            </a:pPr>
            <a:r>
              <a:rPr lang="en-US" dirty="0"/>
              <a:t>  setDefaultCloseOperation(JFrame.EXIT_ON_CLOSE);</a:t>
            </a:r>
          </a:p>
          <a:p>
            <a:pPr marL="0" indent="0">
              <a:buNone/>
            </a:pPr>
            <a:r>
              <a:rPr lang="en-US" dirty="0"/>
              <a:t>  setSize(400, 400);</a:t>
            </a:r>
          </a:p>
          <a:p>
            <a:pPr marL="0" indent="0">
              <a:buNone/>
            </a:pPr>
            <a:r>
              <a:rPr lang="en-US" dirty="0"/>
              <a:t>  setVisible(true</a:t>
            </a:r>
            <a:r>
              <a:rPr lang="en-US" dirty="0" smtClean="0"/>
              <a:t>);     </a:t>
            </a:r>
            <a:r>
              <a:rPr lang="en-US" dirty="0"/>
              <a:t>}</a:t>
            </a:r>
          </a:p>
          <a:p>
            <a:pPr marL="0" indent="0">
              <a:buNone/>
            </a:pPr>
            <a:r>
              <a:rPr lang="en-US" dirty="0"/>
              <a:t> public static void main(String[] args)</a:t>
            </a:r>
          </a:p>
          <a:p>
            <a:pPr marL="0" indent="0">
              <a:buNone/>
            </a:pPr>
            <a:r>
              <a:rPr lang="en-US" dirty="0"/>
              <a:t> {</a:t>
            </a:r>
          </a:p>
          <a:p>
            <a:pPr marL="0" indent="0">
              <a:buNone/>
            </a:pPr>
            <a:r>
              <a:rPr lang="en-US" dirty="0"/>
              <a:t>  new Test</a:t>
            </a:r>
            <a:r>
              <a:rPr lang="en-US" dirty="0" smtClean="0"/>
              <a:t>();   </a:t>
            </a:r>
            <a:r>
              <a:rPr lang="en-US" dirty="0"/>
              <a:t>}}</a:t>
            </a:r>
          </a:p>
          <a:p>
            <a:endParaRPr lang="en-US" dirty="0"/>
          </a:p>
        </p:txBody>
      </p:sp>
    </p:spTree>
    <p:extLst>
      <p:ext uri="{BB962C8B-B14F-4D97-AF65-F5344CB8AC3E}">
        <p14:creationId xmlns:p14="http://schemas.microsoft.com/office/powerpoint/2010/main" val="203303707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LISTS</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Java.util.List </a:t>
            </a:r>
            <a:r>
              <a:rPr lang="en-US" dirty="0"/>
              <a:t>is a child interface of Collection. List is an ordered collection of objects in which duplicate values can be stored. Since List preserves the insertion order it allows positional access and insertion of elements. List Interface is implemented by ArrayList, LinkedList, Vector and Stack classes.</a:t>
            </a:r>
          </a:p>
          <a:p>
            <a:r>
              <a:rPr lang="en-US" dirty="0"/>
              <a:t>Creating List Objects: </a:t>
            </a:r>
          </a:p>
          <a:p>
            <a:pPr lvl="1"/>
            <a:r>
              <a:rPr lang="en-US" dirty="0"/>
              <a:t>List is an interface, we can create instance of List in following ways:</a:t>
            </a:r>
          </a:p>
          <a:p>
            <a:pPr lvl="1"/>
            <a:r>
              <a:rPr lang="en-US" dirty="0"/>
              <a:t>List a = new ArrayList();</a:t>
            </a:r>
          </a:p>
          <a:p>
            <a:pPr lvl="1"/>
            <a:r>
              <a:rPr lang="en-US" dirty="0"/>
              <a:t>List b = new LinkedList();</a:t>
            </a:r>
          </a:p>
          <a:p>
            <a:pPr lvl="1"/>
            <a:r>
              <a:rPr lang="en-US" dirty="0"/>
              <a:t>List c = new Vector(); </a:t>
            </a:r>
          </a:p>
          <a:p>
            <a:pPr lvl="1"/>
            <a:r>
              <a:rPr lang="en-US" dirty="0"/>
              <a:t>List d = new Stack(); Generic List Object:</a:t>
            </a:r>
          </a:p>
          <a:p>
            <a:r>
              <a:rPr lang="en-US" dirty="0"/>
              <a:t>     After the introduction of Generics in Java 1.5, it is possible to restrict the type of object that can be stored in the List. </a:t>
            </a:r>
          </a:p>
          <a:p>
            <a:endParaRPr lang="en-US" dirty="0"/>
          </a:p>
        </p:txBody>
      </p:sp>
    </p:spTree>
    <p:extLst>
      <p:ext uri="{BB962C8B-B14F-4D97-AF65-F5344CB8AC3E}">
        <p14:creationId xmlns:p14="http://schemas.microsoft.com/office/powerpoint/2010/main" val="425489027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3114"/>
            <a:ext cx="10515600" cy="289968"/>
          </a:xfrm>
        </p:spPr>
        <p:txBody>
          <a:bodyPr>
            <a:normAutofit fontScale="90000"/>
          </a:bodyPr>
          <a:lstStyle/>
          <a:p>
            <a:r>
              <a:rPr lang="en-US" dirty="0"/>
              <a:t>Operations on List</a:t>
            </a:r>
            <a:r>
              <a:rPr lang="en-US" dirty="0" smtClean="0"/>
              <a:t>:</a:t>
            </a:r>
            <a:endParaRPr lang="en-US" dirty="0"/>
          </a:p>
        </p:txBody>
      </p:sp>
      <p:sp>
        <p:nvSpPr>
          <p:cNvPr id="3" name="Content Placeholder 2"/>
          <p:cNvSpPr>
            <a:spLocks noGrp="1"/>
          </p:cNvSpPr>
          <p:nvPr>
            <p:ph idx="1"/>
          </p:nvPr>
        </p:nvSpPr>
        <p:spPr>
          <a:xfrm>
            <a:off x="838200" y="777922"/>
            <a:ext cx="10515600" cy="5399041"/>
          </a:xfrm>
        </p:spPr>
        <p:txBody>
          <a:bodyPr>
            <a:normAutofit fontScale="92500" lnSpcReduction="10000"/>
          </a:bodyPr>
          <a:lstStyle/>
          <a:p>
            <a:r>
              <a:rPr lang="en-US" dirty="0" smtClean="0"/>
              <a:t>List </a:t>
            </a:r>
            <a:r>
              <a:rPr lang="en-US" dirty="0"/>
              <a:t>Interface extends Collection, hence it supports all the operations of Collection Interface and along with following operations:</a:t>
            </a:r>
          </a:p>
          <a:p>
            <a:pPr marL="0" indent="0">
              <a:buNone/>
            </a:pPr>
            <a:r>
              <a:rPr lang="en-US" dirty="0" smtClean="0"/>
              <a:t>1.Positional </a:t>
            </a:r>
            <a:r>
              <a:rPr lang="en-US" dirty="0"/>
              <a:t>Access:</a:t>
            </a:r>
          </a:p>
          <a:p>
            <a:pPr marL="0" indent="0">
              <a:buNone/>
            </a:pPr>
            <a:r>
              <a:rPr lang="en-US" dirty="0"/>
              <a:t>List allows add, remove, get and set operations based on numerical positions of elements in List. List provides following methods for these operations:</a:t>
            </a:r>
          </a:p>
          <a:p>
            <a:pPr lvl="1"/>
            <a:r>
              <a:rPr lang="en-US" dirty="0" smtClean="0"/>
              <a:t>void </a:t>
            </a:r>
            <a:r>
              <a:rPr lang="en-US" dirty="0"/>
              <a:t>add(int index,Object O): This method adds given element at specified index.</a:t>
            </a:r>
          </a:p>
          <a:p>
            <a:pPr lvl="1"/>
            <a:r>
              <a:rPr lang="en-US" dirty="0" smtClean="0"/>
              <a:t>boolean </a:t>
            </a:r>
            <a:r>
              <a:rPr lang="en-US" dirty="0"/>
              <a:t>addAll(int index, Collection c): This method adds all elements from specified collection to list. First element gets inserted at given index. If there is already an element at that position, that element and other subsequent elements(if any) are shifted to the right by increasing their index.</a:t>
            </a:r>
          </a:p>
          <a:p>
            <a:pPr lvl="1"/>
            <a:r>
              <a:rPr lang="en-US" dirty="0" smtClean="0"/>
              <a:t>Object </a:t>
            </a:r>
            <a:r>
              <a:rPr lang="en-US" dirty="0"/>
              <a:t>remove(int index): This method removes an element from the specified index. It shifts subsequent elements(if any) to left and decreases their indexes by 1</a:t>
            </a:r>
            <a:r>
              <a:rPr lang="en-US" dirty="0" smtClean="0"/>
              <a:t>.</a:t>
            </a:r>
          </a:p>
          <a:p>
            <a:pPr lvl="1"/>
            <a:r>
              <a:rPr lang="en-US" dirty="0" smtClean="0"/>
              <a:t>Object </a:t>
            </a:r>
            <a:r>
              <a:rPr lang="en-US" dirty="0"/>
              <a:t>get(int index): This method returns element at the specified index</a:t>
            </a:r>
            <a:r>
              <a:rPr lang="en-US" dirty="0" smtClean="0"/>
              <a:t>. </a:t>
            </a:r>
          </a:p>
          <a:p>
            <a:pPr lvl="1"/>
            <a:r>
              <a:rPr lang="en-IN" b="1" dirty="0" smtClean="0"/>
              <a:t>Object </a:t>
            </a:r>
            <a:r>
              <a:rPr lang="en-IN" b="1" dirty="0"/>
              <a:t>set(int index, Object new):</a:t>
            </a:r>
            <a:r>
              <a:rPr lang="en-IN" dirty="0"/>
              <a:t> This method replaces element at given index with new element. This function returns the element which was just replaced by new element</a:t>
            </a:r>
            <a:endParaRPr lang="en-US" dirty="0"/>
          </a:p>
        </p:txBody>
      </p:sp>
    </p:spTree>
    <p:extLst>
      <p:ext uri="{BB962C8B-B14F-4D97-AF65-F5344CB8AC3E}">
        <p14:creationId xmlns:p14="http://schemas.microsoft.com/office/powerpoint/2010/main" val="216202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9505"/>
            <a:ext cx="10515600" cy="6284422"/>
          </a:xfrm>
        </p:spPr>
        <p:txBody>
          <a:bodyPr>
            <a:normAutofit fontScale="92500" lnSpcReduction="20000"/>
          </a:bodyPr>
          <a:lstStyle/>
          <a:p>
            <a:r>
              <a:rPr lang="en-US" dirty="0"/>
              <a:t>Component</a:t>
            </a:r>
          </a:p>
          <a:p>
            <a:pPr marL="0" indent="0">
              <a:buNone/>
            </a:pPr>
            <a:r>
              <a:rPr lang="en-US" dirty="0"/>
              <a:t>The Component class is at the top of the AWT hierarchy. It is an abstract class that encapsulates all of the attributes of a visual component. All user interface elements that are displayed on the screen and that interact with the user are subclasses of Component.</a:t>
            </a:r>
          </a:p>
          <a:p>
            <a:endParaRPr lang="en-US" dirty="0"/>
          </a:p>
          <a:p>
            <a:r>
              <a:rPr lang="en-US" dirty="0"/>
              <a:t>Container</a:t>
            </a:r>
          </a:p>
          <a:p>
            <a:pPr marL="0" indent="0">
              <a:buNone/>
            </a:pPr>
            <a:r>
              <a:rPr lang="en-US" dirty="0"/>
              <a:t>The Container class is a subclass of Component class. It has additional methods that allow other Component objects to be nested within it. Other Container objects can be stored inside of a Container.</a:t>
            </a:r>
          </a:p>
          <a:p>
            <a:endParaRPr lang="en-US" dirty="0"/>
          </a:p>
          <a:p>
            <a:r>
              <a:rPr lang="en-US" dirty="0"/>
              <a:t>Panel</a:t>
            </a:r>
          </a:p>
          <a:p>
            <a:pPr marL="0" indent="0">
              <a:buNone/>
            </a:pPr>
            <a:r>
              <a:rPr lang="en-US" dirty="0"/>
              <a:t>The Panel class is a concrete subclass of Container. It doesn’t add any new methods and implements Container. Panel is the superclass for Applet. When screen output is directed to an applet, it is drawn on the surface of a Panel object. A Panel is a window that does not contain a title bar, menu bar, or border.</a:t>
            </a:r>
          </a:p>
          <a:p>
            <a:endParaRPr lang="en-US" dirty="0"/>
          </a:p>
        </p:txBody>
      </p:sp>
    </p:spTree>
    <p:extLst>
      <p:ext uri="{BB962C8B-B14F-4D97-AF65-F5344CB8AC3E}">
        <p14:creationId xmlns:p14="http://schemas.microsoft.com/office/powerpoint/2010/main" val="3497683571"/>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858000"/>
          </a:xfrm>
        </p:spPr>
        <p:txBody>
          <a:bodyPr>
            <a:normAutofit fontScale="62500" lnSpcReduction="20000"/>
          </a:bodyPr>
          <a:lstStyle/>
          <a:p>
            <a:pPr marL="0" indent="0">
              <a:buNone/>
            </a:pPr>
            <a:r>
              <a:rPr lang="en-US" dirty="0"/>
              <a:t>// Java program to demonstrate positional access</a:t>
            </a:r>
          </a:p>
          <a:p>
            <a:pPr marL="0" indent="0">
              <a:buNone/>
            </a:pPr>
            <a:r>
              <a:rPr lang="en-US" dirty="0"/>
              <a:t>// operations on List interface</a:t>
            </a:r>
          </a:p>
          <a:p>
            <a:pPr marL="0" indent="0">
              <a:buNone/>
            </a:pPr>
            <a:r>
              <a:rPr lang="en-US" dirty="0"/>
              <a:t>import java.util.*;</a:t>
            </a:r>
          </a:p>
          <a:p>
            <a:pPr marL="0" indent="0">
              <a:buNone/>
            </a:pPr>
            <a:r>
              <a:rPr lang="en-US" dirty="0"/>
              <a:t> public class </a:t>
            </a:r>
            <a:r>
              <a:rPr lang="en-US" dirty="0" smtClean="0"/>
              <a:t>ListDemo {</a:t>
            </a:r>
            <a:endParaRPr lang="en-US" dirty="0"/>
          </a:p>
          <a:p>
            <a:pPr marL="0" indent="0">
              <a:buNone/>
            </a:pPr>
            <a:r>
              <a:rPr lang="en-US" dirty="0"/>
              <a:t>    public static void main (String[] args</a:t>
            </a:r>
            <a:r>
              <a:rPr lang="en-US" dirty="0" smtClean="0"/>
              <a:t>)     </a:t>
            </a:r>
            <a:r>
              <a:rPr lang="en-US" dirty="0"/>
              <a:t>{</a:t>
            </a:r>
          </a:p>
          <a:p>
            <a:pPr marL="0" indent="0">
              <a:buNone/>
            </a:pPr>
            <a:r>
              <a:rPr lang="en-US" dirty="0"/>
              <a:t>        // Let us create a list</a:t>
            </a:r>
          </a:p>
          <a:p>
            <a:pPr marL="0" indent="0">
              <a:buNone/>
            </a:pPr>
            <a:r>
              <a:rPr lang="en-US" dirty="0"/>
              <a:t>        List l1 = new ArrayList();</a:t>
            </a:r>
          </a:p>
          <a:p>
            <a:pPr marL="0" indent="0">
              <a:buNone/>
            </a:pPr>
            <a:r>
              <a:rPr lang="en-US" dirty="0"/>
              <a:t>        l1.add(0, 1);  // adds 1 at 0 index</a:t>
            </a:r>
          </a:p>
          <a:p>
            <a:pPr marL="0" indent="0">
              <a:buNone/>
            </a:pPr>
            <a:r>
              <a:rPr lang="en-US" dirty="0"/>
              <a:t>        l1.add(1, 2);  // adds 2 at 1 index</a:t>
            </a:r>
          </a:p>
          <a:p>
            <a:pPr marL="0" indent="0">
              <a:buNone/>
            </a:pPr>
            <a:r>
              <a:rPr lang="en-US" dirty="0"/>
              <a:t>        System.out.println(l1);  // [1, 2]</a:t>
            </a:r>
          </a:p>
          <a:p>
            <a:pPr marL="0" indent="0">
              <a:buNone/>
            </a:pPr>
            <a:r>
              <a:rPr lang="en-US" dirty="0"/>
              <a:t>         // Let us create another list</a:t>
            </a:r>
          </a:p>
          <a:p>
            <a:pPr marL="0" indent="0">
              <a:buNone/>
            </a:pPr>
            <a:r>
              <a:rPr lang="en-US" dirty="0"/>
              <a:t>        List l2 = new ArrayList();</a:t>
            </a:r>
          </a:p>
          <a:p>
            <a:pPr marL="0" indent="0">
              <a:buNone/>
            </a:pPr>
            <a:r>
              <a:rPr lang="en-US" dirty="0"/>
              <a:t>        l2.add(1</a:t>
            </a:r>
            <a:r>
              <a:rPr lang="en-US" dirty="0" smtClean="0"/>
              <a:t>);          </a:t>
            </a:r>
            <a:r>
              <a:rPr lang="en-US" dirty="0"/>
              <a:t>l2.add(2</a:t>
            </a:r>
            <a:r>
              <a:rPr lang="en-US" dirty="0" smtClean="0"/>
              <a:t>);              </a:t>
            </a:r>
            <a:r>
              <a:rPr lang="en-US" dirty="0"/>
              <a:t>l2.add(3);</a:t>
            </a:r>
          </a:p>
          <a:p>
            <a:pPr marL="0" indent="0">
              <a:buNone/>
            </a:pPr>
            <a:r>
              <a:rPr lang="en-US" dirty="0"/>
              <a:t> </a:t>
            </a:r>
            <a:r>
              <a:rPr lang="en-US" dirty="0" smtClean="0"/>
              <a:t>       l1.addAll(1</a:t>
            </a:r>
            <a:r>
              <a:rPr lang="en-US" dirty="0"/>
              <a:t>, l2</a:t>
            </a:r>
            <a:r>
              <a:rPr lang="en-US" dirty="0" smtClean="0"/>
              <a:t>); </a:t>
            </a:r>
            <a:r>
              <a:rPr lang="en-US" dirty="0"/>
              <a:t>// will add list l2 from 1 </a:t>
            </a:r>
            <a:r>
              <a:rPr lang="en-US" dirty="0" smtClean="0"/>
              <a:t>index</a:t>
            </a:r>
            <a:endParaRPr lang="en-US" dirty="0"/>
          </a:p>
          <a:p>
            <a:pPr marL="0" indent="0">
              <a:buNone/>
            </a:pPr>
            <a:r>
              <a:rPr lang="en-US" dirty="0"/>
              <a:t>        System.out.println(l1);</a:t>
            </a:r>
          </a:p>
          <a:p>
            <a:pPr marL="0" indent="0">
              <a:buNone/>
            </a:pPr>
            <a:r>
              <a:rPr lang="en-US" dirty="0"/>
              <a:t>         l1.remove(1);     // remove element from index 1</a:t>
            </a:r>
          </a:p>
          <a:p>
            <a:pPr marL="0" indent="0">
              <a:buNone/>
            </a:pPr>
            <a:r>
              <a:rPr lang="en-US" dirty="0"/>
              <a:t>        System.out.println(l1); // [1, 2, 3, 2]</a:t>
            </a:r>
          </a:p>
          <a:p>
            <a:pPr marL="0" indent="0">
              <a:buNone/>
            </a:pPr>
            <a:r>
              <a:rPr lang="en-US" dirty="0" smtClean="0"/>
              <a:t>        System.out.println(l1.get(3)); </a:t>
            </a:r>
            <a:r>
              <a:rPr lang="en-US" dirty="0"/>
              <a:t>// prints element at index </a:t>
            </a:r>
            <a:r>
              <a:rPr lang="en-US" dirty="0" smtClean="0"/>
              <a:t>3</a:t>
            </a:r>
            <a:endParaRPr lang="en-US" dirty="0"/>
          </a:p>
          <a:p>
            <a:pPr marL="0" indent="0">
              <a:buNone/>
            </a:pPr>
            <a:r>
              <a:rPr lang="en-US" dirty="0"/>
              <a:t>         l1.set(0, 5);   // replace 0th element with 5</a:t>
            </a:r>
          </a:p>
          <a:p>
            <a:pPr marL="0" indent="0">
              <a:buNone/>
            </a:pPr>
            <a:r>
              <a:rPr lang="en-US" dirty="0"/>
              <a:t>        System.out.println(l1);  // [5, 2, 3, 2</a:t>
            </a:r>
            <a:r>
              <a:rPr lang="en-US" dirty="0" smtClean="0"/>
              <a:t>]     </a:t>
            </a:r>
          </a:p>
          <a:p>
            <a:pPr marL="0" indent="0">
              <a:buNone/>
            </a:pPr>
            <a:r>
              <a:rPr lang="en-US" dirty="0" smtClean="0"/>
              <a:t>} }</a:t>
            </a:r>
            <a:endParaRPr lang="en-US" dirty="0"/>
          </a:p>
          <a:p>
            <a:pPr marL="0" indent="0">
              <a:buNone/>
            </a:pPr>
            <a:endParaRPr lang="en-US" dirty="0"/>
          </a:p>
        </p:txBody>
      </p:sp>
    </p:spTree>
    <p:extLst>
      <p:ext uri="{BB962C8B-B14F-4D97-AF65-F5344CB8AC3E}">
        <p14:creationId xmlns:p14="http://schemas.microsoft.com/office/powerpoint/2010/main" val="92796390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2.Search</a:t>
            </a:r>
            <a:r>
              <a:rPr lang="en-US" dirty="0"/>
              <a:t>:</a:t>
            </a:r>
          </a:p>
          <a:p>
            <a:pPr marL="0" lvl="0" indent="0" fontAlgn="base">
              <a:buNone/>
            </a:pPr>
            <a:r>
              <a:rPr lang="en-US" dirty="0"/>
              <a:t>List provides methods to search element and returns its numeric position. Following two methods are supported by List for this </a:t>
            </a:r>
            <a:r>
              <a:rPr lang="en-US" dirty="0" smtClean="0"/>
              <a:t>operation:</a:t>
            </a:r>
            <a:endParaRPr lang="en-US" sz="2400" dirty="0" smtClean="0"/>
          </a:p>
          <a:p>
            <a:pPr lvl="1" fontAlgn="base"/>
            <a:r>
              <a:rPr lang="en-IN" b="1" dirty="0" smtClean="0"/>
              <a:t>int lastIndexOf(Object o): </a:t>
            </a:r>
            <a:r>
              <a:rPr lang="en-IN" dirty="0" smtClean="0"/>
              <a:t>This method returns the last occurrence of given element or -1 if element is not present in list.</a:t>
            </a:r>
            <a:endParaRPr lang="en-US" sz="2000" dirty="0" smtClean="0"/>
          </a:p>
          <a:p>
            <a:pPr lvl="1" fontAlgn="base"/>
            <a:r>
              <a:rPr lang="en-IN" b="1" dirty="0" smtClean="0"/>
              <a:t>Iteration</a:t>
            </a:r>
            <a:r>
              <a:rPr lang="en-IN" b="1" dirty="0"/>
              <a:t>:</a:t>
            </a:r>
            <a:r>
              <a:rPr lang="en-IN" dirty="0"/>
              <a:t/>
            </a:r>
            <a:br>
              <a:rPr lang="en-IN" dirty="0"/>
            </a:br>
            <a:r>
              <a:rPr lang="en-IN" dirty="0"/>
              <a:t>ListIterator(extends Iterator) is used to iterate over List element. List iterator is bidirectional iterator. For more details about ListIterator refer Iterators in Java.</a:t>
            </a:r>
            <a:endParaRPr lang="en-US" sz="2000" dirty="0"/>
          </a:p>
          <a:p>
            <a:pPr lvl="1" fontAlgn="base"/>
            <a:r>
              <a:rPr lang="en-IN" b="1" dirty="0"/>
              <a:t>Range-view:</a:t>
            </a:r>
            <a:r>
              <a:rPr lang="en-IN" dirty="0"/>
              <a:t/>
            </a:r>
            <a:br>
              <a:rPr lang="en-IN" dirty="0"/>
            </a:br>
            <a:r>
              <a:rPr lang="en-IN" dirty="0"/>
              <a:t>List Interface provides method to get List view of the portion of given List between two indices. Following is the method supported by List for range view operation.</a:t>
            </a:r>
            <a:endParaRPr lang="en-US" sz="2000" dirty="0"/>
          </a:p>
          <a:p>
            <a:pPr lvl="2" fontAlgn="base"/>
            <a:r>
              <a:rPr lang="en-IN" b="1" dirty="0"/>
              <a:t>List subList(int fromIndex,int toIndex):</a:t>
            </a:r>
            <a:r>
              <a:rPr lang="en-IN" dirty="0"/>
              <a:t>This method returns List view of specified List between fromIndex(inclusive) and toIndex(exclusive).</a:t>
            </a:r>
            <a:endParaRPr lang="en-US" sz="1600" dirty="0"/>
          </a:p>
          <a:p>
            <a:pPr lvl="1"/>
            <a:endParaRPr lang="en-US" dirty="0"/>
          </a:p>
          <a:p>
            <a:endParaRPr lang="en-US" dirty="0"/>
          </a:p>
        </p:txBody>
      </p:sp>
    </p:spTree>
    <p:extLst>
      <p:ext uri="{BB962C8B-B14F-4D97-AF65-F5344CB8AC3E}">
        <p14:creationId xmlns:p14="http://schemas.microsoft.com/office/powerpoint/2010/main" val="156856845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395785"/>
          </a:xfrm>
        </p:spPr>
        <p:txBody>
          <a:bodyPr>
            <a:normAutofit fontScale="90000"/>
          </a:bodyPr>
          <a:lstStyle/>
          <a:p>
            <a:r>
              <a:rPr lang="en-US" dirty="0" smtClean="0"/>
              <a:t>CHOICES</a:t>
            </a:r>
            <a:endParaRPr lang="en-US" dirty="0"/>
          </a:p>
        </p:txBody>
      </p:sp>
      <p:sp>
        <p:nvSpPr>
          <p:cNvPr id="3" name="Content Placeholder 2"/>
          <p:cNvSpPr>
            <a:spLocks noGrp="1"/>
          </p:cNvSpPr>
          <p:nvPr>
            <p:ph idx="1"/>
          </p:nvPr>
        </p:nvSpPr>
        <p:spPr>
          <a:xfrm>
            <a:off x="838200" y="395784"/>
            <a:ext cx="10515600" cy="6462215"/>
          </a:xfrm>
        </p:spPr>
        <p:txBody>
          <a:bodyPr numCol="2">
            <a:normAutofit fontScale="70000" lnSpcReduction="20000"/>
          </a:bodyPr>
          <a:lstStyle/>
          <a:p>
            <a:r>
              <a:rPr lang="en-US" dirty="0" smtClean="0"/>
              <a:t>Creates </a:t>
            </a:r>
            <a:r>
              <a:rPr lang="en-US" dirty="0"/>
              <a:t>an empty choice box; use addItem() to populate </a:t>
            </a:r>
          </a:p>
          <a:p>
            <a:r>
              <a:rPr lang="en-US" dirty="0"/>
              <a:t>import java.awt.*; </a:t>
            </a:r>
          </a:p>
          <a:p>
            <a:r>
              <a:rPr lang="en-US" dirty="0"/>
              <a:t>class ChoiceExample extends Frame </a:t>
            </a:r>
          </a:p>
          <a:p>
            <a:r>
              <a:rPr lang="en-US" dirty="0"/>
              <a:t>{ </a:t>
            </a:r>
          </a:p>
          <a:p>
            <a:r>
              <a:rPr lang="en-US" dirty="0"/>
              <a:t>     ChoiceExample() </a:t>
            </a:r>
          </a:p>
          <a:p>
            <a:r>
              <a:rPr lang="en-US" dirty="0"/>
              <a:t>     { </a:t>
            </a:r>
          </a:p>
          <a:p>
            <a:r>
              <a:rPr lang="en-US" dirty="0"/>
              <a:t>          setLayout(new FlowLayout()); </a:t>
            </a:r>
          </a:p>
          <a:p>
            <a:r>
              <a:rPr lang="en-US" dirty="0"/>
              <a:t>          Label lblCourse = new Label("Course"); </a:t>
            </a:r>
          </a:p>
          <a:p>
            <a:r>
              <a:rPr lang="en-US" dirty="0"/>
              <a:t>          Label lblweekDay = new Label("Day"); </a:t>
            </a:r>
          </a:p>
          <a:p>
            <a:r>
              <a:rPr lang="en-US" dirty="0"/>
              <a:t>          Choice course = new Choice(); </a:t>
            </a:r>
          </a:p>
          <a:p>
            <a:r>
              <a:rPr lang="en-US" dirty="0"/>
              <a:t>          course.add("BCA"); </a:t>
            </a:r>
          </a:p>
          <a:p>
            <a:r>
              <a:rPr lang="en-US" dirty="0"/>
              <a:t>          course.add("MCA"); </a:t>
            </a:r>
          </a:p>
          <a:p>
            <a:r>
              <a:rPr lang="en-US" dirty="0"/>
              <a:t>          course.add("MBA"); </a:t>
            </a:r>
          </a:p>
          <a:p>
            <a:r>
              <a:rPr lang="en-US" dirty="0"/>
              <a:t>          String[] day={"Mon","Tue","wed","Thu","fri","Sat","Sun"}; </a:t>
            </a:r>
          </a:p>
          <a:p>
            <a:r>
              <a:rPr lang="en-US" dirty="0"/>
              <a:t>          Choice weekDay =new Choice(); </a:t>
            </a:r>
          </a:p>
          <a:p>
            <a:r>
              <a:rPr lang="en-US" dirty="0"/>
              <a:t>          for(int i=0;i&lt;day.length; i++) </a:t>
            </a:r>
          </a:p>
          <a:p>
            <a:r>
              <a:rPr lang="en-US" dirty="0"/>
              <a:t>              { </a:t>
            </a:r>
          </a:p>
          <a:p>
            <a:r>
              <a:rPr lang="en-US" dirty="0"/>
              <a:t>                    weekDay.add(day[i]); </a:t>
            </a:r>
          </a:p>
          <a:p>
            <a:r>
              <a:rPr lang="en-US" dirty="0"/>
              <a:t>              }                                   </a:t>
            </a:r>
          </a:p>
          <a:p>
            <a:r>
              <a:rPr lang="en-US" dirty="0"/>
              <a:t>                   add(lblCourse);    add(course);       </a:t>
            </a:r>
          </a:p>
          <a:p>
            <a:r>
              <a:rPr lang="en-US" dirty="0"/>
              <a:t>                   add(lblweekDay);  add(weekDay); </a:t>
            </a:r>
          </a:p>
          <a:p>
            <a:r>
              <a:rPr lang="en-US" dirty="0"/>
              <a:t>      } </a:t>
            </a:r>
          </a:p>
          <a:p>
            <a:r>
              <a:rPr lang="en-US" dirty="0"/>
              <a:t>} </a:t>
            </a:r>
          </a:p>
          <a:p>
            <a:r>
              <a:rPr lang="en-US" dirty="0"/>
              <a:t>  class ChoiceJavaExample </a:t>
            </a:r>
          </a:p>
          <a:p>
            <a:r>
              <a:rPr lang="en-US" dirty="0"/>
              <a:t>  { </a:t>
            </a:r>
          </a:p>
          <a:p>
            <a:r>
              <a:rPr lang="en-US" dirty="0"/>
              <a:t>       public static void main(String args[]) </a:t>
            </a:r>
          </a:p>
          <a:p>
            <a:r>
              <a:rPr lang="en-US" dirty="0"/>
              <a:t>      { </a:t>
            </a:r>
          </a:p>
          <a:p>
            <a:r>
              <a:rPr lang="en-US" dirty="0"/>
              <a:t>               ChoiceExample frame = new ChoiceExample(); </a:t>
            </a:r>
          </a:p>
          <a:p>
            <a:r>
              <a:rPr lang="en-US" dirty="0"/>
              <a:t>               frame.setTitle("Choice in Java Example"); </a:t>
            </a:r>
          </a:p>
          <a:p>
            <a:r>
              <a:rPr lang="en-US" dirty="0"/>
              <a:t>               frame.setSize(250,100); </a:t>
            </a:r>
          </a:p>
          <a:p>
            <a:r>
              <a:rPr lang="en-US" dirty="0"/>
              <a:t>               frame.setResizable(false); </a:t>
            </a:r>
          </a:p>
          <a:p>
            <a:r>
              <a:rPr lang="en-US" dirty="0"/>
              <a:t>               frame.setVisible(true); </a:t>
            </a:r>
          </a:p>
          <a:p>
            <a:r>
              <a:rPr lang="en-US" dirty="0"/>
              <a:t>      } </a:t>
            </a:r>
          </a:p>
          <a:p>
            <a:r>
              <a:rPr lang="en-US" dirty="0"/>
              <a:t> } </a:t>
            </a:r>
          </a:p>
          <a:p>
            <a:endParaRPr lang="en-US" dirty="0"/>
          </a:p>
        </p:txBody>
      </p:sp>
    </p:spTree>
    <p:extLst>
      <p:ext uri="{BB962C8B-B14F-4D97-AF65-F5344CB8AC3E}">
        <p14:creationId xmlns:p14="http://schemas.microsoft.com/office/powerpoint/2010/main" val="399591306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586854"/>
          </a:xfrm>
        </p:spPr>
        <p:txBody>
          <a:bodyPr>
            <a:normAutofit fontScale="90000"/>
          </a:bodyPr>
          <a:lstStyle/>
          <a:p>
            <a:r>
              <a:rPr lang="en-US" dirty="0" smtClean="0"/>
              <a:t>SCROLLBARS </a:t>
            </a:r>
            <a:endParaRPr lang="en-US" dirty="0"/>
          </a:p>
        </p:txBody>
      </p:sp>
      <p:sp>
        <p:nvSpPr>
          <p:cNvPr id="3" name="Content Placeholder 2"/>
          <p:cNvSpPr>
            <a:spLocks noGrp="1"/>
          </p:cNvSpPr>
          <p:nvPr>
            <p:ph idx="1"/>
          </p:nvPr>
        </p:nvSpPr>
        <p:spPr>
          <a:xfrm>
            <a:off x="838200" y="696036"/>
            <a:ext cx="10515600" cy="5480927"/>
          </a:xfrm>
        </p:spPr>
        <p:txBody>
          <a:bodyPr>
            <a:normAutofit fontScale="92500" lnSpcReduction="20000"/>
          </a:bodyPr>
          <a:lstStyle/>
          <a:p>
            <a:r>
              <a:rPr lang="en-US" dirty="0" smtClean="0"/>
              <a:t>The </a:t>
            </a:r>
            <a:r>
              <a:rPr lang="en-US" dirty="0"/>
              <a:t>Scrollbar class embodies a scroll bar, a familiar user-interface object. A scroll bar provides a convenient means for allowing a user to select from a range of values. The following three vertical scroll bars could be used as slider controls to pick the red, green, and blue components of a color:</a:t>
            </a:r>
          </a:p>
          <a:p>
            <a:r>
              <a:rPr lang="en-US" dirty="0"/>
              <a:t>Each scroll bar in this example could be created with code similar to the following:</a:t>
            </a:r>
          </a:p>
          <a:p>
            <a:r>
              <a:rPr lang="en-US" dirty="0"/>
              <a:t> redSlider=new Scrollbar(Scrollbar.VERTICAL, 0, 1, 0, 255);</a:t>
            </a:r>
          </a:p>
          <a:p>
            <a:r>
              <a:rPr lang="en-US" dirty="0"/>
              <a:t> add(redSlider);</a:t>
            </a:r>
          </a:p>
          <a:p>
            <a:r>
              <a:rPr lang="en-US" dirty="0"/>
              <a:t> Alternatively, a scroll bar can represent a range of values. For example, if a scroll bar is used for scrolling through text, the width of the "bubble" (also called the "thumb" or "scroll box") can be used to represent the amount of text that is visible. Here is an example of a scroll bar that represents a range:</a:t>
            </a:r>
          </a:p>
          <a:p>
            <a:r>
              <a:rPr lang="en-US" dirty="0"/>
              <a:t>Image shows horizontal slider with starting range of 0 and ending range of 300. The slider thumb is labeled 60.</a:t>
            </a:r>
          </a:p>
          <a:p>
            <a:endParaRPr lang="en-US" dirty="0"/>
          </a:p>
        </p:txBody>
      </p:sp>
    </p:spTree>
    <p:extLst>
      <p:ext uri="{BB962C8B-B14F-4D97-AF65-F5344CB8AC3E}">
        <p14:creationId xmlns:p14="http://schemas.microsoft.com/office/powerpoint/2010/main" val="50829620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WINDOWS</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 </a:t>
            </a:r>
            <a:r>
              <a:rPr lang="en-US" dirty="0"/>
              <a:t>Window object is a top-level window with no borders and no menubar. The default layout for a window is BorderLayout. A window must have either a frame, dialog, or another window defined as its owner when it's constructed. </a:t>
            </a:r>
          </a:p>
          <a:p>
            <a:r>
              <a:rPr lang="en-US" dirty="0"/>
              <a:t>In a multi-screen environment, you can create a Window on a different screen device by constructing the Window with Window(Window, GraphicsConfiguration).     </a:t>
            </a:r>
          </a:p>
          <a:p>
            <a:r>
              <a:rPr lang="en-US" dirty="0"/>
              <a:t>In a virtual device multi-screen environment in which the desktop area could span multiple physical screen devices, the bounds of all configurations are relative to the virtual device coordinate system. The origin of the virtual-coordinate system is at the upper left-hand corner of the primary physical screen. Depending on the location of the primary screen in the virtual device, negative coordinates are possible</a:t>
            </a:r>
          </a:p>
          <a:p>
            <a:endParaRPr lang="en-US" dirty="0"/>
          </a:p>
        </p:txBody>
      </p:sp>
    </p:spTree>
    <p:extLst>
      <p:ext uri="{BB962C8B-B14F-4D97-AF65-F5344CB8AC3E}">
        <p14:creationId xmlns:p14="http://schemas.microsoft.com/office/powerpoint/2010/main" val="319943592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600500"/>
          </a:xfrm>
        </p:spPr>
        <p:txBody>
          <a:bodyPr>
            <a:normAutofit fontScale="90000"/>
          </a:bodyPr>
          <a:lstStyle/>
          <a:p>
            <a:r>
              <a:rPr lang="en-US" dirty="0"/>
              <a:t>MENUS </a:t>
            </a:r>
          </a:p>
        </p:txBody>
      </p:sp>
      <p:sp>
        <p:nvSpPr>
          <p:cNvPr id="3" name="Content Placeholder 2"/>
          <p:cNvSpPr>
            <a:spLocks noGrp="1"/>
          </p:cNvSpPr>
          <p:nvPr>
            <p:ph idx="1"/>
          </p:nvPr>
        </p:nvSpPr>
        <p:spPr>
          <a:xfrm>
            <a:off x="838200" y="600501"/>
            <a:ext cx="10515600" cy="5576462"/>
          </a:xfrm>
        </p:spPr>
        <p:txBody>
          <a:bodyPr>
            <a:normAutofit fontScale="77500" lnSpcReduction="20000"/>
          </a:bodyPr>
          <a:lstStyle/>
          <a:p>
            <a:r>
              <a:rPr lang="en-US" dirty="0" smtClean="0"/>
              <a:t>Menu </a:t>
            </a:r>
            <a:r>
              <a:rPr lang="en-US" dirty="0"/>
              <a:t>menuView = new Menu ("View");</a:t>
            </a:r>
          </a:p>
          <a:p>
            <a:r>
              <a:rPr lang="en-US" dirty="0"/>
              <a:t>Once the Menu objects are created, we need to add them to the menu bar. For this, you have to use the add () method of the MenuBar class whose syntax is as follows,</a:t>
            </a:r>
          </a:p>
          <a:p>
            <a:r>
              <a:rPr lang="en-US" dirty="0"/>
              <a:t>Menu add (Menu menu)</a:t>
            </a:r>
          </a:p>
          <a:p>
            <a:r>
              <a:rPr lang="en-US" dirty="0"/>
              <a:t>where menu is Menu instance that is added to the menu bar. This method returns a reference to the menu. By default, consecutively added menus are positioned in the menu bar from left to right. </a:t>
            </a:r>
          </a:p>
          <a:p>
            <a:r>
              <a:rPr lang="en-US" dirty="0"/>
              <a:t>This makes the first menu added the leftmost menu and the last menu added the rightmost menu. If you want to add a menu at a specific location, then use the following version of add ()method inherited from the Container class.</a:t>
            </a:r>
          </a:p>
          <a:p>
            <a:r>
              <a:rPr lang="en-US" dirty="0"/>
              <a:t>Component add (Component menu, int index)</a:t>
            </a:r>
          </a:p>
          <a:p>
            <a:r>
              <a:rPr lang="en-US" dirty="0"/>
              <a:t>where menu is added to the menu bar at the specified index. Indexing begins at 0, with 0 being the leftmost menu. For example: In order to add menu instance menuFile to the menuBar use the following statement,</a:t>
            </a:r>
          </a:p>
          <a:p>
            <a:r>
              <a:rPr lang="en-US" dirty="0"/>
              <a:t>menuBar.add(menuFile);</a:t>
            </a:r>
          </a:p>
          <a:p>
            <a:r>
              <a:rPr lang="en-US" dirty="0"/>
              <a:t>Similarly, add other Menu instances menuEdit,menuView using the following statements,</a:t>
            </a:r>
          </a:p>
          <a:p>
            <a:r>
              <a:rPr lang="en-US" dirty="0"/>
              <a:t>menuBar.add(menuEdit);</a:t>
            </a:r>
          </a:p>
          <a:p>
            <a:endParaRPr lang="en-US" dirty="0"/>
          </a:p>
        </p:txBody>
      </p:sp>
    </p:spTree>
    <p:extLst>
      <p:ext uri="{BB962C8B-B14F-4D97-AF65-F5344CB8AC3E}">
        <p14:creationId xmlns:p14="http://schemas.microsoft.com/office/powerpoint/2010/main" val="1843514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9182"/>
            <a:ext cx="10515600" cy="6067781"/>
          </a:xfrm>
        </p:spPr>
        <p:txBody>
          <a:bodyPr numCol="2">
            <a:normAutofit fontScale="62500" lnSpcReduction="20000"/>
          </a:bodyPr>
          <a:lstStyle/>
          <a:p>
            <a:r>
              <a:rPr lang="en-US" dirty="0"/>
              <a:t>menuBar.add(menuView);</a:t>
            </a:r>
          </a:p>
          <a:p>
            <a:r>
              <a:rPr lang="en-US" dirty="0"/>
              <a:t>import java.awt.*; </a:t>
            </a:r>
          </a:p>
          <a:p>
            <a:r>
              <a:rPr lang="en-US" dirty="0"/>
              <a:t>class MenuExample extends Frame </a:t>
            </a:r>
          </a:p>
          <a:p>
            <a:r>
              <a:rPr lang="en-US" dirty="0"/>
              <a:t>{ </a:t>
            </a:r>
          </a:p>
          <a:p>
            <a:r>
              <a:rPr lang="en-US" dirty="0"/>
              <a:t>       MenuExample() </a:t>
            </a:r>
          </a:p>
          <a:p>
            <a:r>
              <a:rPr lang="en-US" dirty="0"/>
              <a:t>      { </a:t>
            </a:r>
          </a:p>
          <a:p>
            <a:r>
              <a:rPr lang="en-US" dirty="0"/>
              <a:t>           MenuBar menuBar = new MenuBar(); </a:t>
            </a:r>
          </a:p>
          <a:p>
            <a:r>
              <a:rPr lang="en-US" dirty="0"/>
              <a:t>           setMenuBar(menuBar); </a:t>
            </a:r>
          </a:p>
          <a:p>
            <a:r>
              <a:rPr lang="en-US" dirty="0"/>
              <a:t>           Menu menuFile = new Menu("File"); </a:t>
            </a:r>
          </a:p>
          <a:p>
            <a:r>
              <a:rPr lang="en-US" dirty="0"/>
              <a:t>           Menu menuEdit = new Menu("Edit"); </a:t>
            </a:r>
          </a:p>
          <a:p>
            <a:r>
              <a:rPr lang="en-US" dirty="0"/>
              <a:t>           Menu menuView = new Menu("View"); </a:t>
            </a:r>
          </a:p>
          <a:p>
            <a:r>
              <a:rPr lang="en-US" dirty="0"/>
              <a:t>           menuBar.add(menuFile); </a:t>
            </a:r>
          </a:p>
          <a:p>
            <a:r>
              <a:rPr lang="en-US" dirty="0"/>
              <a:t>           menuBar.add(menuEdit); </a:t>
            </a:r>
          </a:p>
          <a:p>
            <a:r>
              <a:rPr lang="en-US" dirty="0"/>
              <a:t>           menuBar.add(menuView); </a:t>
            </a:r>
          </a:p>
          <a:p>
            <a:r>
              <a:rPr lang="en-US" dirty="0"/>
              <a:t>           MenuItem itemOpen = new MenuItem("Open"); </a:t>
            </a:r>
          </a:p>
          <a:p>
            <a:r>
              <a:rPr lang="en-US" dirty="0"/>
              <a:t>           MenuItem itemSave = new MenuItem("Save"); </a:t>
            </a:r>
          </a:p>
          <a:p>
            <a:r>
              <a:rPr lang="en-US" dirty="0"/>
              <a:t>           MenuItem itemExit = new MenuItem("Exit"); </a:t>
            </a:r>
          </a:p>
          <a:p>
            <a:r>
              <a:rPr lang="en-US" dirty="0"/>
              <a:t>           menuFile.add(itemOpen); </a:t>
            </a:r>
          </a:p>
          <a:p>
            <a:r>
              <a:rPr lang="en-US" dirty="0"/>
              <a:t>           menuFile.add(itemSave); </a:t>
            </a:r>
          </a:p>
          <a:p>
            <a:r>
              <a:rPr lang="en-US" dirty="0"/>
              <a:t>           menuFile.add(itemExit); </a:t>
            </a:r>
          </a:p>
          <a:p>
            <a:r>
              <a:rPr lang="en-US" dirty="0"/>
              <a:t>           MenuItem itemcopy = new MenuItem("Copy"); </a:t>
            </a:r>
          </a:p>
          <a:p>
            <a:r>
              <a:rPr lang="en-US" dirty="0"/>
              <a:t>           menuEdit.add(itemcopy); </a:t>
            </a:r>
          </a:p>
          <a:p>
            <a:r>
              <a:rPr lang="en-US" dirty="0"/>
              <a:t>     } </a:t>
            </a:r>
          </a:p>
          <a:p>
            <a:r>
              <a:rPr lang="en-US" dirty="0"/>
              <a:t>} </a:t>
            </a:r>
          </a:p>
          <a:p>
            <a:r>
              <a:rPr lang="en-US" dirty="0"/>
              <a:t>  class MenuJavaExample </a:t>
            </a:r>
          </a:p>
          <a:p>
            <a:r>
              <a:rPr lang="en-US" dirty="0"/>
              <a:t>  { </a:t>
            </a:r>
          </a:p>
          <a:p>
            <a:r>
              <a:rPr lang="en-US" dirty="0"/>
              <a:t>          public static void main(String args[]) </a:t>
            </a:r>
          </a:p>
          <a:p>
            <a:r>
              <a:rPr lang="en-US" dirty="0"/>
              <a:t>         { </a:t>
            </a:r>
          </a:p>
          <a:p>
            <a:r>
              <a:rPr lang="en-US" dirty="0"/>
              <a:t>              MenuExample frame = new MenuExample(); </a:t>
            </a:r>
          </a:p>
          <a:p>
            <a:r>
              <a:rPr lang="en-US" dirty="0"/>
              <a:t>              frame.setTitle("Menu in Java Example"); </a:t>
            </a:r>
          </a:p>
          <a:p>
            <a:r>
              <a:rPr lang="en-US" dirty="0"/>
              <a:t>              frame.setSize(350,250); </a:t>
            </a:r>
          </a:p>
          <a:p>
            <a:r>
              <a:rPr lang="en-US" dirty="0"/>
              <a:t>              frame.setResizable(false); </a:t>
            </a:r>
          </a:p>
          <a:p>
            <a:r>
              <a:rPr lang="en-US" dirty="0"/>
              <a:t>              frame.setVisible(true); </a:t>
            </a:r>
          </a:p>
          <a:p>
            <a:r>
              <a:rPr lang="en-US" dirty="0" smtClean="0"/>
              <a:t>}}</a:t>
            </a:r>
            <a:endParaRPr lang="en-US" dirty="0"/>
          </a:p>
        </p:txBody>
      </p:sp>
    </p:spTree>
    <p:extLst>
      <p:ext uri="{BB962C8B-B14F-4D97-AF65-F5344CB8AC3E}">
        <p14:creationId xmlns:p14="http://schemas.microsoft.com/office/powerpoint/2010/main" val="100907574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2842566" y="2123986"/>
            <a:ext cx="6506868" cy="3265931"/>
          </a:xfrm>
          <a:prstGeom prst="rect">
            <a:avLst/>
          </a:prstGeom>
        </p:spPr>
      </p:pic>
    </p:spTree>
    <p:extLst>
      <p:ext uri="{BB962C8B-B14F-4D97-AF65-F5344CB8AC3E}">
        <p14:creationId xmlns:p14="http://schemas.microsoft.com/office/powerpoint/2010/main" val="216052734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90218"/>
          </a:xfrm>
        </p:spPr>
        <p:txBody>
          <a:bodyPr>
            <a:normAutofit fontScale="90000"/>
          </a:bodyPr>
          <a:lstStyle/>
          <a:p>
            <a:r>
              <a:rPr lang="en-US" dirty="0"/>
              <a:t>DIALOG </a:t>
            </a:r>
            <a:r>
              <a:rPr lang="en-US" dirty="0" smtClean="0"/>
              <a:t>BOXES</a:t>
            </a:r>
            <a:endParaRPr lang="en-US" dirty="0"/>
          </a:p>
        </p:txBody>
      </p:sp>
      <p:sp>
        <p:nvSpPr>
          <p:cNvPr id="3" name="Content Placeholder 2"/>
          <p:cNvSpPr>
            <a:spLocks noGrp="1"/>
          </p:cNvSpPr>
          <p:nvPr>
            <p:ph idx="1"/>
          </p:nvPr>
        </p:nvSpPr>
        <p:spPr>
          <a:xfrm>
            <a:off x="838200" y="955344"/>
            <a:ext cx="10515600" cy="5221619"/>
          </a:xfrm>
        </p:spPr>
        <p:txBody>
          <a:bodyPr/>
          <a:lstStyle/>
          <a:p>
            <a:r>
              <a:rPr lang="en-US" dirty="0" smtClean="0"/>
              <a:t>Message </a:t>
            </a:r>
            <a:r>
              <a:rPr lang="en-US" dirty="0"/>
              <a:t>dialog box is used to display informative messages to the user. In this section we will use JOptionPane class to display the message Dialog box. Our program display "Click Me" button on the window and when user clicks on it program displays Message box with "OK" button and message "Roseindia.net". </a:t>
            </a:r>
          </a:p>
          <a:p>
            <a:r>
              <a:rPr lang="en-US" dirty="0"/>
              <a:t>When you run the program following window will be displayed:</a:t>
            </a:r>
          </a:p>
          <a:p>
            <a:endParaRPr lang="en-US" dirty="0"/>
          </a:p>
          <a:p>
            <a:endParaRPr lang="en-US" dirty="0"/>
          </a:p>
          <a:p>
            <a:endParaRPr lang="en-US" dirty="0"/>
          </a:p>
        </p:txBody>
      </p:sp>
      <p:pic>
        <p:nvPicPr>
          <p:cNvPr id="4" name="Picture 3"/>
          <p:cNvPicPr>
            <a:picLocks noChangeAspect="1"/>
          </p:cNvPicPr>
          <p:nvPr/>
        </p:nvPicPr>
        <p:blipFill>
          <a:blip r:embed="rId2"/>
          <a:stretch>
            <a:fillRect/>
          </a:stretch>
        </p:blipFill>
        <p:spPr>
          <a:xfrm>
            <a:off x="4191530" y="3750545"/>
            <a:ext cx="3535986" cy="2426418"/>
          </a:xfrm>
          <a:prstGeom prst="rect">
            <a:avLst/>
          </a:prstGeom>
        </p:spPr>
      </p:pic>
    </p:spTree>
    <p:extLst>
      <p:ext uri="{BB962C8B-B14F-4D97-AF65-F5344CB8AC3E}">
        <p14:creationId xmlns:p14="http://schemas.microsoft.com/office/powerpoint/2010/main" val="182902217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dirty="0"/>
              <a:t>When you click on "Click Me" button, following Message is displayed:</a:t>
            </a:r>
            <a:endParaRPr lang="en-US" dirty="0"/>
          </a:p>
          <a:p>
            <a:endParaRPr lang="en-US" dirty="0"/>
          </a:p>
        </p:txBody>
      </p:sp>
      <p:pic>
        <p:nvPicPr>
          <p:cNvPr id="4" name="Picture 3"/>
          <p:cNvPicPr>
            <a:picLocks noChangeAspect="1"/>
          </p:cNvPicPr>
          <p:nvPr/>
        </p:nvPicPr>
        <p:blipFill>
          <a:blip r:embed="rId2"/>
          <a:stretch>
            <a:fillRect/>
          </a:stretch>
        </p:blipFill>
        <p:spPr>
          <a:xfrm>
            <a:off x="4361537" y="2830760"/>
            <a:ext cx="4686929" cy="3163059"/>
          </a:xfrm>
          <a:prstGeom prst="rect">
            <a:avLst/>
          </a:prstGeom>
        </p:spPr>
      </p:pic>
    </p:spTree>
    <p:extLst>
      <p:ext uri="{BB962C8B-B14F-4D97-AF65-F5344CB8AC3E}">
        <p14:creationId xmlns:p14="http://schemas.microsoft.com/office/powerpoint/2010/main" val="3985798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81396"/>
            <a:ext cx="10515600" cy="5395567"/>
          </a:xfrm>
        </p:spPr>
        <p:txBody>
          <a:bodyPr>
            <a:normAutofit lnSpcReduction="10000"/>
          </a:bodyPr>
          <a:lstStyle/>
          <a:p>
            <a:r>
              <a:rPr lang="en-US" dirty="0"/>
              <a:t>Window</a:t>
            </a:r>
          </a:p>
          <a:p>
            <a:pPr marL="0" indent="0">
              <a:buNone/>
            </a:pPr>
            <a:r>
              <a:rPr lang="en-US" dirty="0"/>
              <a:t>The Window class creates a top-level window. It is not contained within any other object. It sits directly on the desktop.</a:t>
            </a:r>
          </a:p>
          <a:p>
            <a:endParaRPr lang="en-US" dirty="0"/>
          </a:p>
          <a:p>
            <a:r>
              <a:rPr lang="en-US" dirty="0"/>
              <a:t>Frame</a:t>
            </a:r>
          </a:p>
          <a:p>
            <a:pPr marL="0" indent="0">
              <a:buNone/>
            </a:pPr>
            <a:r>
              <a:rPr lang="en-US" dirty="0"/>
              <a:t>Frame encapsulates a “window.” It is a subclass of Window and has a title bar, menu bar, borders, and resizing corners.</a:t>
            </a:r>
          </a:p>
          <a:p>
            <a:endParaRPr lang="en-US" dirty="0"/>
          </a:p>
          <a:p>
            <a:r>
              <a:rPr lang="en-US" dirty="0"/>
              <a:t>Canvas</a:t>
            </a:r>
          </a:p>
          <a:p>
            <a:pPr marL="0" indent="0">
              <a:buNone/>
            </a:pPr>
            <a:r>
              <a:rPr lang="en-US" dirty="0"/>
              <a:t>It is not considered as a part of the hierarchy for applet or frame windows. Canvas encapsulates a blank window upon which you can draw.</a:t>
            </a:r>
          </a:p>
          <a:p>
            <a:endParaRPr lang="en-US" dirty="0"/>
          </a:p>
        </p:txBody>
      </p:sp>
    </p:spTree>
    <p:extLst>
      <p:ext uri="{BB962C8B-B14F-4D97-AF65-F5344CB8AC3E}">
        <p14:creationId xmlns:p14="http://schemas.microsoft.com/office/powerpoint/2010/main" val="4156453707"/>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32012"/>
            <a:ext cx="10515600" cy="5944951"/>
          </a:xfrm>
        </p:spPr>
        <p:txBody>
          <a:bodyPr>
            <a:normAutofit fontScale="85000" lnSpcReduction="20000"/>
          </a:bodyPr>
          <a:lstStyle/>
          <a:p>
            <a:r>
              <a:rPr lang="en-US" dirty="0"/>
              <a:t>Program description:</a:t>
            </a:r>
          </a:p>
          <a:p>
            <a:r>
              <a:rPr lang="en-US" dirty="0"/>
              <a:t>JOptionPane Class:</a:t>
            </a:r>
          </a:p>
          <a:p>
            <a:r>
              <a:rPr lang="en-US" dirty="0"/>
              <a:t>In non-swing application we were using System.in class for input or output some text or numeric values but now in the swing application we can use JOptionPane to show the output or show the message. This way of inputting or outputting works very efficiently in the Swing Applications. The window for showing message for input or output makes your application very innovative.</a:t>
            </a:r>
          </a:p>
          <a:p>
            <a:r>
              <a:rPr lang="en-US" dirty="0"/>
              <a:t>JOptionPane class is available in the javax.swing.*; package. This class provide various types of message dialog box as follows:</a:t>
            </a:r>
          </a:p>
          <a:p>
            <a:r>
              <a:rPr lang="en-US" dirty="0"/>
              <a:t>A simple message dialog box which has only one button i.e. "Ok". This type of message dialog box is used only for showing the appropriate message and user can finish the message dialog box by clicking the "Ok" button.</a:t>
            </a:r>
          </a:p>
          <a:p>
            <a:r>
              <a:rPr lang="en-US" dirty="0"/>
              <a:t>A message dialog box which has two or three buttons. You can set several values for viewing several message dialog box as follows:</a:t>
            </a:r>
          </a:p>
          <a:p>
            <a:r>
              <a:rPr lang="en-US" dirty="0"/>
              <a:t>1.)  "Yes" and "No"</a:t>
            </a:r>
          </a:p>
          <a:p>
            <a:r>
              <a:rPr lang="en-US" dirty="0"/>
              <a:t>2.)  "Yes", "No" and "Cancel"</a:t>
            </a:r>
          </a:p>
          <a:p>
            <a:r>
              <a:rPr lang="en-US" dirty="0"/>
              <a:t>3.)  "Ok", and "Cancel"</a:t>
            </a:r>
          </a:p>
          <a:p>
            <a:r>
              <a:rPr lang="en-US" dirty="0"/>
              <a:t>A input dialog box which contains two buttons "Ok" and "Cancel".</a:t>
            </a:r>
          </a:p>
          <a:p>
            <a:endParaRPr lang="en-US" dirty="0"/>
          </a:p>
        </p:txBody>
      </p:sp>
    </p:spTree>
    <p:extLst>
      <p:ext uri="{BB962C8B-B14F-4D97-AF65-F5344CB8AC3E}">
        <p14:creationId xmlns:p14="http://schemas.microsoft.com/office/powerpoint/2010/main" val="301755952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3773"/>
            <a:ext cx="10515600" cy="6013190"/>
          </a:xfrm>
        </p:spPr>
        <p:txBody>
          <a:bodyPr>
            <a:normAutofit lnSpcReduction="10000"/>
          </a:bodyPr>
          <a:lstStyle/>
          <a:p>
            <a:r>
              <a:rPr lang="en-US" dirty="0"/>
              <a:t>The JOptionPane class has three methods as follows:</a:t>
            </a:r>
          </a:p>
          <a:p>
            <a:endParaRPr lang="en-US" dirty="0"/>
          </a:p>
          <a:p>
            <a:r>
              <a:rPr lang="en-US" dirty="0"/>
              <a:t>showMessageDialog(): First is the showMessageDialog() method which is used to display a simple message.</a:t>
            </a:r>
          </a:p>
          <a:p>
            <a:r>
              <a:rPr lang="en-US" dirty="0"/>
              <a:t>showInputDialog(): Second is the showInputDialog() method which is used to display a prompt for inputting. This method returns a String value which is entered by you.</a:t>
            </a:r>
          </a:p>
          <a:p>
            <a:r>
              <a:rPr lang="en-US" dirty="0"/>
              <a:t>showConfirmDialog(): And the last or third method is the showConfirmDialog() which asks the user for confirmation (Yes/No) by displaying message. This method return a numeric value either 0 or 1. If you click on the "Yes" button then the method returns 1 otherwise 0.</a:t>
            </a:r>
          </a:p>
          <a:p>
            <a:r>
              <a:rPr lang="en-US" dirty="0"/>
              <a:t>How program Works:</a:t>
            </a:r>
          </a:p>
          <a:p>
            <a:r>
              <a:rPr lang="en-US" dirty="0"/>
              <a:t>This program illustrates you how to show a message dialog box when you click on the button.</a:t>
            </a:r>
          </a:p>
          <a:p>
            <a:endParaRPr lang="en-US" dirty="0"/>
          </a:p>
        </p:txBody>
      </p:sp>
    </p:spTree>
    <p:extLst>
      <p:ext uri="{BB962C8B-B14F-4D97-AF65-F5344CB8AC3E}">
        <p14:creationId xmlns:p14="http://schemas.microsoft.com/office/powerpoint/2010/main" val="13987384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1069"/>
            <a:ext cx="10515600" cy="5985894"/>
          </a:xfrm>
        </p:spPr>
        <p:txBody>
          <a:bodyPr numCol="2">
            <a:normAutofit fontScale="62500" lnSpcReduction="20000"/>
          </a:bodyPr>
          <a:lstStyle/>
          <a:p>
            <a:r>
              <a:rPr lang="en-US" dirty="0"/>
              <a:t>showMessageDialog():</a:t>
            </a:r>
          </a:p>
          <a:p>
            <a:r>
              <a:rPr lang="en-US" dirty="0"/>
              <a:t>This method is used to show a message dialog box which contains some text messages. This is being used with two arguments in the program where the first argument is the parent object in which the dialog box opens and another is the message which has to be shown.</a:t>
            </a:r>
          </a:p>
          <a:p>
            <a:r>
              <a:rPr lang="en-US" dirty="0"/>
              <a:t>Here is the code of the program:</a:t>
            </a:r>
          </a:p>
          <a:p>
            <a:r>
              <a:rPr lang="en-US" dirty="0"/>
              <a:t>import javax.swing.*;</a:t>
            </a:r>
          </a:p>
          <a:p>
            <a:r>
              <a:rPr lang="en-US" dirty="0"/>
              <a:t>import java.awt.event.*;</a:t>
            </a:r>
          </a:p>
          <a:p>
            <a:r>
              <a:rPr lang="en-US" dirty="0"/>
              <a:t>public class ShowDialogBox{</a:t>
            </a:r>
          </a:p>
          <a:p>
            <a:r>
              <a:rPr lang="en-US" dirty="0"/>
              <a:t>  JFrame frame;</a:t>
            </a:r>
          </a:p>
          <a:p>
            <a:r>
              <a:rPr lang="en-US" dirty="0"/>
              <a:t>  public static void main(String[] args){</a:t>
            </a:r>
          </a:p>
          <a:p>
            <a:r>
              <a:rPr lang="en-US" dirty="0"/>
              <a:t>  ShowDialogBox db = new ShowDialogBox();</a:t>
            </a:r>
          </a:p>
          <a:p>
            <a:r>
              <a:rPr lang="en-US" dirty="0"/>
              <a:t>  }</a:t>
            </a:r>
          </a:p>
          <a:p>
            <a:r>
              <a:rPr lang="en-US" dirty="0"/>
              <a:t>  public ShowDialogBox(){</a:t>
            </a:r>
          </a:p>
          <a:p>
            <a:r>
              <a:rPr lang="en-US" dirty="0"/>
              <a:t>  frame = new JFrame("Show Message Dialog");</a:t>
            </a:r>
          </a:p>
          <a:p>
            <a:r>
              <a:rPr lang="en-US" dirty="0"/>
              <a:t>  JButton button = new JButton("Click Me");</a:t>
            </a:r>
          </a:p>
          <a:p>
            <a:r>
              <a:rPr lang="en-US" dirty="0"/>
              <a:t>  button.addActionListener(new MyAction());</a:t>
            </a:r>
          </a:p>
          <a:p>
            <a:r>
              <a:rPr lang="en-US" dirty="0"/>
              <a:t>  frame.add(button);</a:t>
            </a:r>
          </a:p>
          <a:p>
            <a:r>
              <a:rPr lang="en-US" dirty="0"/>
              <a:t>  frame.setSize(400, 400);</a:t>
            </a:r>
          </a:p>
          <a:p>
            <a:r>
              <a:rPr lang="en-US" dirty="0"/>
              <a:t>  frame.setVisible(true);</a:t>
            </a:r>
          </a:p>
          <a:p>
            <a:r>
              <a:rPr lang="en-US" dirty="0"/>
              <a:t>  frame.setDefaultCloseOperation(JFrame.EXIT_ON_CLOSE);</a:t>
            </a:r>
          </a:p>
          <a:p>
            <a:r>
              <a:rPr lang="en-US" dirty="0"/>
              <a:t>  }</a:t>
            </a:r>
          </a:p>
          <a:p>
            <a:r>
              <a:rPr lang="en-US" dirty="0"/>
              <a:t>  public class MyAction implements ActionListener{</a:t>
            </a:r>
          </a:p>
          <a:p>
            <a:r>
              <a:rPr lang="en-US" dirty="0"/>
              <a:t>  public void actionPerformed(ActionEvent e){</a:t>
            </a:r>
          </a:p>
          <a:p>
            <a:r>
              <a:rPr lang="en-US" dirty="0"/>
              <a:t>  JOptionPane.showMessageDialog(frame,"Roseindia.net");</a:t>
            </a:r>
          </a:p>
          <a:p>
            <a:r>
              <a:rPr lang="en-US" dirty="0"/>
              <a:t>  }  }}</a:t>
            </a:r>
          </a:p>
          <a:p>
            <a:r>
              <a:rPr lang="en-US" dirty="0"/>
              <a:t>import javax.swing.JOptionPane;</a:t>
            </a:r>
          </a:p>
          <a:p>
            <a:r>
              <a:rPr lang="en-US" dirty="0"/>
              <a:t>public class Main {</a:t>
            </a:r>
          </a:p>
          <a:p>
            <a:r>
              <a:rPr lang="en-US" dirty="0"/>
              <a:t>  public static void main(String[] argv) throws Exception {</a:t>
            </a:r>
          </a:p>
          <a:p>
            <a:r>
              <a:rPr lang="en-US" dirty="0"/>
              <a:t>    JOptionPane.showMessageDialog(null, "I am happy.");</a:t>
            </a:r>
          </a:p>
          <a:p>
            <a:r>
              <a:rPr lang="en-US" dirty="0"/>
              <a:t>  }}</a:t>
            </a:r>
          </a:p>
          <a:p>
            <a:endParaRPr lang="en-US" dirty="0"/>
          </a:p>
        </p:txBody>
      </p:sp>
    </p:spTree>
    <p:extLst>
      <p:ext uri="{BB962C8B-B14F-4D97-AF65-F5344CB8AC3E}">
        <p14:creationId xmlns:p14="http://schemas.microsoft.com/office/powerpoint/2010/main" val="120824991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Applet</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Applet </a:t>
            </a:r>
            <a:r>
              <a:rPr lang="en-US" dirty="0"/>
              <a:t>is a special type of program that is embedded in the webpage to generate the dynamic content. It runs inside the browser and works at client side.</a:t>
            </a:r>
          </a:p>
          <a:p>
            <a:endParaRPr lang="en-US" dirty="0"/>
          </a:p>
          <a:p>
            <a:pPr marL="0" indent="0">
              <a:buNone/>
            </a:pPr>
            <a:r>
              <a:rPr lang="en-US" dirty="0"/>
              <a:t>Advantage of Applet</a:t>
            </a:r>
          </a:p>
          <a:p>
            <a:r>
              <a:rPr lang="en-US" dirty="0"/>
              <a:t>There are many advantages of applet. They are as follows:</a:t>
            </a:r>
          </a:p>
          <a:p>
            <a:endParaRPr lang="en-US" dirty="0"/>
          </a:p>
          <a:p>
            <a:r>
              <a:rPr lang="en-US" dirty="0"/>
              <a:t>It works at client side so less response time.</a:t>
            </a:r>
          </a:p>
          <a:p>
            <a:r>
              <a:rPr lang="en-US" dirty="0"/>
              <a:t>Secured</a:t>
            </a:r>
          </a:p>
          <a:p>
            <a:r>
              <a:rPr lang="en-US" dirty="0"/>
              <a:t>It can be executed by browsers running under many plateforms, including Linux, Windows, Mac Os etc.</a:t>
            </a:r>
          </a:p>
          <a:p>
            <a:pPr marL="0" indent="0">
              <a:buNone/>
            </a:pPr>
            <a:r>
              <a:rPr lang="en-US" dirty="0"/>
              <a:t>Drawback of Applet</a:t>
            </a:r>
          </a:p>
          <a:p>
            <a:r>
              <a:rPr lang="en-US" dirty="0"/>
              <a:t>Plugin is required at client browser to execute applet.</a:t>
            </a:r>
          </a:p>
        </p:txBody>
      </p:sp>
    </p:spTree>
    <p:extLst>
      <p:ext uri="{BB962C8B-B14F-4D97-AF65-F5344CB8AC3E}">
        <p14:creationId xmlns:p14="http://schemas.microsoft.com/office/powerpoint/2010/main" val="292183609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Hierarchy of Applet</a:t>
            </a:r>
            <a:br>
              <a:rPr lang="en-US" dirty="0"/>
            </a:b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5391150" y="1238249"/>
            <a:ext cx="1828516" cy="5683225"/>
          </a:xfrm>
          <a:prstGeom prst="rect">
            <a:avLst/>
          </a:prstGeom>
        </p:spPr>
      </p:pic>
    </p:spTree>
    <p:extLst>
      <p:ext uri="{BB962C8B-B14F-4D97-AF65-F5344CB8AC3E}">
        <p14:creationId xmlns:p14="http://schemas.microsoft.com/office/powerpoint/2010/main" val="175310207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Lifecycle of Java Applet</a:t>
            </a:r>
            <a:br>
              <a:rPr lang="en-US" dirty="0"/>
            </a:br>
            <a:endParaRPr lang="en-US" dirty="0"/>
          </a:p>
        </p:txBody>
      </p:sp>
      <p:sp>
        <p:nvSpPr>
          <p:cNvPr id="3" name="Content Placeholder 2"/>
          <p:cNvSpPr>
            <a:spLocks noGrp="1"/>
          </p:cNvSpPr>
          <p:nvPr>
            <p:ph idx="1"/>
          </p:nvPr>
        </p:nvSpPr>
        <p:spPr/>
        <p:txBody>
          <a:bodyPr/>
          <a:lstStyle/>
          <a:p>
            <a:r>
              <a:rPr lang="en-US" dirty="0" smtClean="0"/>
              <a:t>Applet </a:t>
            </a:r>
            <a:r>
              <a:rPr lang="en-US" dirty="0"/>
              <a:t>is initialized.</a:t>
            </a:r>
          </a:p>
          <a:p>
            <a:r>
              <a:rPr lang="en-US" dirty="0"/>
              <a:t>Applet is started.</a:t>
            </a:r>
          </a:p>
          <a:p>
            <a:r>
              <a:rPr lang="en-US" dirty="0"/>
              <a:t>Applet is painted.</a:t>
            </a:r>
          </a:p>
          <a:p>
            <a:r>
              <a:rPr lang="en-US" dirty="0"/>
              <a:t>Applet is stopped.</a:t>
            </a:r>
          </a:p>
          <a:p>
            <a:r>
              <a:rPr lang="en-US" dirty="0"/>
              <a:t>Applet is destroyed.</a:t>
            </a:r>
          </a:p>
        </p:txBody>
      </p:sp>
    </p:spTree>
    <p:extLst>
      <p:ext uri="{BB962C8B-B14F-4D97-AF65-F5344CB8AC3E}">
        <p14:creationId xmlns:p14="http://schemas.microsoft.com/office/powerpoint/2010/main" val="91833714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java.applet.Applet class</a:t>
            </a:r>
          </a:p>
          <a:p>
            <a:pPr marL="0" indent="0">
              <a:buNone/>
            </a:pPr>
            <a:r>
              <a:rPr lang="en-US" dirty="0"/>
              <a:t>For creating any applet java.applet.Applet class must be inherited. It provides 4 life cycle methods of applet.</a:t>
            </a:r>
          </a:p>
          <a:p>
            <a:endParaRPr lang="en-US" dirty="0"/>
          </a:p>
          <a:p>
            <a:r>
              <a:rPr lang="en-US" dirty="0"/>
              <a:t>public void init(): is used to initialized the Applet. It is invoked only once.</a:t>
            </a:r>
          </a:p>
          <a:p>
            <a:r>
              <a:rPr lang="en-US" dirty="0"/>
              <a:t>public void start(): is invoked after the init() method or browser is maximized. It is used to start the Applet.</a:t>
            </a:r>
          </a:p>
          <a:p>
            <a:r>
              <a:rPr lang="en-US" dirty="0"/>
              <a:t>public void stop(): is used to stop the Applet. It is invoked when Applet is stop or browser is minimized.</a:t>
            </a:r>
          </a:p>
          <a:p>
            <a:r>
              <a:rPr lang="en-US" dirty="0"/>
              <a:t>public void destroy(): is used to destroy the Applet. It is invoked only once.</a:t>
            </a:r>
          </a:p>
        </p:txBody>
      </p:sp>
    </p:spTree>
    <p:extLst>
      <p:ext uri="{BB962C8B-B14F-4D97-AF65-F5344CB8AC3E}">
        <p14:creationId xmlns:p14="http://schemas.microsoft.com/office/powerpoint/2010/main" val="334440888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Who is responsible to manage the life cycle of an applet?</a:t>
            </a:r>
          </a:p>
          <a:p>
            <a:pPr marL="0" indent="0">
              <a:buNone/>
            </a:pPr>
            <a:r>
              <a:rPr lang="en-US" dirty="0" smtClean="0"/>
              <a:t>	Java </a:t>
            </a:r>
            <a:r>
              <a:rPr lang="en-US" dirty="0"/>
              <a:t>Plug-in software.</a:t>
            </a:r>
          </a:p>
          <a:p>
            <a:endParaRPr lang="en-US" dirty="0"/>
          </a:p>
          <a:p>
            <a:r>
              <a:rPr lang="en-US" dirty="0"/>
              <a:t>How to run an Applet?</a:t>
            </a:r>
          </a:p>
          <a:p>
            <a:pPr marL="0" indent="0">
              <a:buNone/>
            </a:pPr>
            <a:r>
              <a:rPr lang="en-US" dirty="0" smtClean="0"/>
              <a:t>	There </a:t>
            </a:r>
            <a:r>
              <a:rPr lang="en-US" dirty="0"/>
              <a:t>are two ways to run an </a:t>
            </a:r>
            <a:r>
              <a:rPr lang="en-US" dirty="0" smtClean="0"/>
              <a:t>applet</a:t>
            </a:r>
          </a:p>
          <a:p>
            <a:pPr>
              <a:buFont typeface="Wingdings" panose="05000000000000000000" pitchFamily="2" charset="2"/>
              <a:buChar char="q"/>
            </a:pPr>
            <a:r>
              <a:rPr lang="en-US" dirty="0"/>
              <a:t>	</a:t>
            </a:r>
            <a:r>
              <a:rPr lang="en-US" dirty="0" smtClean="0"/>
              <a:t>By </a:t>
            </a:r>
            <a:r>
              <a:rPr lang="en-US" dirty="0"/>
              <a:t>html </a:t>
            </a:r>
            <a:r>
              <a:rPr lang="en-US" dirty="0" smtClean="0"/>
              <a:t>file.</a:t>
            </a:r>
          </a:p>
          <a:p>
            <a:pPr>
              <a:buFont typeface="Wingdings" panose="05000000000000000000" pitchFamily="2" charset="2"/>
              <a:buChar char="q"/>
            </a:pPr>
            <a:r>
              <a:rPr lang="en-US" dirty="0"/>
              <a:t>	</a:t>
            </a:r>
            <a:r>
              <a:rPr lang="en-US" dirty="0" smtClean="0"/>
              <a:t>By </a:t>
            </a:r>
            <a:r>
              <a:rPr lang="en-US" dirty="0"/>
              <a:t>appletViewer tool (for testing purpose).</a:t>
            </a:r>
          </a:p>
        </p:txBody>
      </p:sp>
    </p:spTree>
    <p:extLst>
      <p:ext uri="{BB962C8B-B14F-4D97-AF65-F5344CB8AC3E}">
        <p14:creationId xmlns:p14="http://schemas.microsoft.com/office/powerpoint/2010/main" val="229789438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58206"/>
          </a:xfrm>
        </p:spPr>
        <p:txBody>
          <a:bodyPr>
            <a:normAutofit fontScale="90000"/>
          </a:bodyPr>
          <a:lstStyle/>
          <a:p>
            <a:r>
              <a:rPr lang="en-US" dirty="0"/>
              <a:t>Simple example of Applet by appletviewer tool</a:t>
            </a:r>
            <a:r>
              <a:rPr lang="en-US" dirty="0" smtClean="0"/>
              <a:t>:</a:t>
            </a:r>
            <a:endParaRPr lang="en-US" dirty="0"/>
          </a:p>
        </p:txBody>
      </p:sp>
      <p:sp>
        <p:nvSpPr>
          <p:cNvPr id="5" name="Content Placeholder 4"/>
          <p:cNvSpPr>
            <a:spLocks noGrp="1"/>
          </p:cNvSpPr>
          <p:nvPr>
            <p:ph idx="1"/>
          </p:nvPr>
        </p:nvSpPr>
        <p:spPr>
          <a:xfrm>
            <a:off x="838200" y="723332"/>
            <a:ext cx="10515600" cy="5718411"/>
          </a:xfrm>
        </p:spPr>
        <p:txBody>
          <a:bodyPr>
            <a:normAutofit fontScale="62500" lnSpcReduction="20000"/>
          </a:bodyPr>
          <a:lstStyle/>
          <a:p>
            <a:r>
              <a:rPr lang="en-US" dirty="0" smtClean="0"/>
              <a:t>To </a:t>
            </a:r>
            <a:r>
              <a:rPr lang="en-US" dirty="0"/>
              <a:t>execute the applet by appletviewer tool, create an applet that contains applet tag in comment and compile it. After that run it by: appletviewer First.java. Now Html file is not required but it is for testing purpose only.</a:t>
            </a:r>
          </a:p>
          <a:p>
            <a:pPr marL="0" indent="0">
              <a:buNone/>
            </a:pPr>
            <a:r>
              <a:rPr lang="en-US" dirty="0" smtClean="0"/>
              <a:t>//</a:t>
            </a:r>
            <a:r>
              <a:rPr lang="en-US" dirty="0"/>
              <a:t>First.java  </a:t>
            </a:r>
          </a:p>
          <a:p>
            <a:pPr marL="0" indent="0">
              <a:buNone/>
            </a:pPr>
            <a:r>
              <a:rPr lang="en-US" dirty="0"/>
              <a:t>import java.applet.Applet;  </a:t>
            </a:r>
          </a:p>
          <a:p>
            <a:pPr marL="0" indent="0">
              <a:buNone/>
            </a:pPr>
            <a:r>
              <a:rPr lang="en-US" dirty="0"/>
              <a:t>import java.awt.Graphics;  </a:t>
            </a:r>
          </a:p>
          <a:p>
            <a:pPr marL="0" indent="0">
              <a:buNone/>
            </a:pPr>
            <a:r>
              <a:rPr lang="en-US" dirty="0"/>
              <a:t>public class First extends Applet{  </a:t>
            </a:r>
          </a:p>
          <a:p>
            <a:pPr marL="0" indent="0">
              <a:buNone/>
            </a:pPr>
            <a:r>
              <a:rPr lang="en-US" dirty="0"/>
              <a:t>  </a:t>
            </a:r>
          </a:p>
          <a:p>
            <a:pPr marL="0" indent="0">
              <a:buNone/>
            </a:pPr>
            <a:r>
              <a:rPr lang="en-US" dirty="0"/>
              <a:t>public void paint(Graphics g){  </a:t>
            </a:r>
          </a:p>
          <a:p>
            <a:pPr marL="0" indent="0">
              <a:buNone/>
            </a:pPr>
            <a:r>
              <a:rPr lang="en-US" dirty="0"/>
              <a:t>g.drawString("welcome to applet",150,150);  </a:t>
            </a:r>
          </a:p>
          <a:p>
            <a:pPr marL="0" indent="0">
              <a:buNone/>
            </a:pPr>
            <a:r>
              <a:rPr lang="en-US" dirty="0"/>
              <a:t>}  </a:t>
            </a:r>
            <a:r>
              <a:rPr lang="en-US" dirty="0" smtClean="0"/>
              <a:t>  }  </a:t>
            </a:r>
            <a:endParaRPr lang="en-US" dirty="0"/>
          </a:p>
          <a:p>
            <a:pPr marL="0" indent="0">
              <a:buNone/>
            </a:pPr>
            <a:r>
              <a:rPr lang="en-US" dirty="0"/>
              <a:t>/* </a:t>
            </a:r>
          </a:p>
          <a:p>
            <a:pPr marL="0" indent="0">
              <a:buNone/>
            </a:pPr>
            <a:r>
              <a:rPr lang="en-US" dirty="0"/>
              <a:t>&lt;applet code="First.class" width="300" height="300"&gt; </a:t>
            </a:r>
          </a:p>
          <a:p>
            <a:pPr marL="0" indent="0">
              <a:buNone/>
            </a:pPr>
            <a:r>
              <a:rPr lang="en-US" dirty="0"/>
              <a:t>&lt;/applet&gt; </a:t>
            </a:r>
          </a:p>
          <a:p>
            <a:pPr marL="0" indent="0">
              <a:buNone/>
            </a:pPr>
            <a:r>
              <a:rPr lang="en-US" dirty="0"/>
              <a:t>*/  </a:t>
            </a:r>
          </a:p>
          <a:p>
            <a:pPr marL="0" indent="0">
              <a:buNone/>
            </a:pPr>
            <a:r>
              <a:rPr lang="en-US" dirty="0" smtClean="0"/>
              <a:t>To </a:t>
            </a:r>
            <a:r>
              <a:rPr lang="en-US" dirty="0"/>
              <a:t>execute the applet by appletviewer tool, write in command prompt:</a:t>
            </a:r>
          </a:p>
          <a:p>
            <a:r>
              <a:rPr lang="en-US" dirty="0" smtClean="0"/>
              <a:t>c</a:t>
            </a:r>
            <a:r>
              <a:rPr lang="en-US" dirty="0"/>
              <a:t>:\&gt;javac First.java</a:t>
            </a:r>
          </a:p>
          <a:p>
            <a:r>
              <a:rPr lang="en-US" dirty="0"/>
              <a:t>c:\&gt;appletviewer First.java</a:t>
            </a:r>
          </a:p>
        </p:txBody>
      </p:sp>
    </p:spTree>
    <p:extLst>
      <p:ext uri="{BB962C8B-B14F-4D97-AF65-F5344CB8AC3E}">
        <p14:creationId xmlns:p14="http://schemas.microsoft.com/office/powerpoint/2010/main" val="3672402375"/>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30911"/>
          </a:xfrm>
        </p:spPr>
        <p:txBody>
          <a:bodyPr>
            <a:normAutofit fontScale="90000"/>
          </a:bodyPr>
          <a:lstStyle/>
          <a:p>
            <a:r>
              <a:rPr lang="en-US" dirty="0"/>
              <a:t>Simple example of Applet by html file</a:t>
            </a:r>
            <a:r>
              <a:rPr lang="en-US" dirty="0" smtClean="0"/>
              <a:t>:</a:t>
            </a:r>
            <a:endParaRPr lang="en-US" dirty="0"/>
          </a:p>
        </p:txBody>
      </p:sp>
      <p:sp>
        <p:nvSpPr>
          <p:cNvPr id="3" name="Content Placeholder 2"/>
          <p:cNvSpPr>
            <a:spLocks noGrp="1"/>
          </p:cNvSpPr>
          <p:nvPr>
            <p:ph idx="1"/>
          </p:nvPr>
        </p:nvSpPr>
        <p:spPr>
          <a:xfrm>
            <a:off x="838200" y="696036"/>
            <a:ext cx="10515600" cy="5480927"/>
          </a:xfrm>
        </p:spPr>
        <p:txBody>
          <a:bodyPr>
            <a:normAutofit fontScale="62500" lnSpcReduction="20000"/>
          </a:bodyPr>
          <a:lstStyle/>
          <a:p>
            <a:r>
              <a:rPr lang="en-US" dirty="0" smtClean="0"/>
              <a:t>To </a:t>
            </a:r>
            <a:r>
              <a:rPr lang="en-US" dirty="0"/>
              <a:t>execute the applet by html file, create an applet and compile it. After that create an html file and place the applet code in html file. Now click the html file.</a:t>
            </a:r>
          </a:p>
          <a:p>
            <a:endParaRPr lang="en-US" dirty="0"/>
          </a:p>
          <a:p>
            <a:pPr marL="0" indent="0">
              <a:buNone/>
            </a:pPr>
            <a:r>
              <a:rPr lang="en-US" dirty="0" smtClean="0"/>
              <a:t>//</a:t>
            </a:r>
            <a:r>
              <a:rPr lang="en-US" dirty="0"/>
              <a:t>First.java  </a:t>
            </a:r>
          </a:p>
          <a:p>
            <a:pPr marL="0" indent="0">
              <a:buNone/>
            </a:pPr>
            <a:r>
              <a:rPr lang="en-US" dirty="0"/>
              <a:t>import java.applet.Applet;  </a:t>
            </a:r>
          </a:p>
          <a:p>
            <a:pPr marL="0" indent="0">
              <a:buNone/>
            </a:pPr>
            <a:r>
              <a:rPr lang="en-US" dirty="0"/>
              <a:t>import java.awt.Graphics;  </a:t>
            </a:r>
          </a:p>
          <a:p>
            <a:pPr marL="0" indent="0">
              <a:buNone/>
            </a:pPr>
            <a:r>
              <a:rPr lang="en-US" dirty="0"/>
              <a:t>public class First extends Applet{  </a:t>
            </a:r>
          </a:p>
          <a:p>
            <a:pPr marL="0" indent="0">
              <a:buNone/>
            </a:pPr>
            <a:r>
              <a:rPr lang="en-US" dirty="0" smtClean="0"/>
              <a:t>public </a:t>
            </a:r>
            <a:r>
              <a:rPr lang="en-US" dirty="0"/>
              <a:t>void paint(Graphics g){  </a:t>
            </a:r>
          </a:p>
          <a:p>
            <a:pPr marL="0" indent="0">
              <a:buNone/>
            </a:pPr>
            <a:r>
              <a:rPr lang="en-US" dirty="0"/>
              <a:t>g.drawString("welcome",150,150);  </a:t>
            </a:r>
          </a:p>
          <a:p>
            <a:pPr marL="0" indent="0">
              <a:buNone/>
            </a:pPr>
            <a:r>
              <a:rPr lang="en-US" dirty="0"/>
              <a:t>}  </a:t>
            </a:r>
            <a:r>
              <a:rPr lang="en-US" dirty="0" smtClean="0"/>
              <a:t>} </a:t>
            </a:r>
          </a:p>
          <a:p>
            <a:pPr marL="0" indent="0">
              <a:buNone/>
            </a:pPr>
            <a:r>
              <a:rPr lang="en-US" dirty="0"/>
              <a:t>myapplet.html</a:t>
            </a:r>
          </a:p>
          <a:p>
            <a:pPr marL="0" indent="0">
              <a:buNone/>
            </a:pPr>
            <a:r>
              <a:rPr lang="en-US" dirty="0"/>
              <a:t>&lt;html&gt;  </a:t>
            </a:r>
          </a:p>
          <a:p>
            <a:pPr marL="0" indent="0">
              <a:buNone/>
            </a:pPr>
            <a:r>
              <a:rPr lang="en-US" dirty="0"/>
              <a:t>&lt;body&gt;  </a:t>
            </a:r>
          </a:p>
          <a:p>
            <a:pPr marL="0" indent="0">
              <a:buNone/>
            </a:pPr>
            <a:r>
              <a:rPr lang="en-US" dirty="0"/>
              <a:t>&lt;applet code="First.class" width="300" height="300"&gt;  </a:t>
            </a:r>
          </a:p>
          <a:p>
            <a:pPr marL="0" indent="0">
              <a:buNone/>
            </a:pPr>
            <a:r>
              <a:rPr lang="en-US" dirty="0"/>
              <a:t>&lt;/applet&gt;  </a:t>
            </a:r>
          </a:p>
          <a:p>
            <a:pPr marL="0" indent="0">
              <a:buNone/>
            </a:pPr>
            <a:r>
              <a:rPr lang="en-US" dirty="0"/>
              <a:t>&lt;/body&gt;  </a:t>
            </a:r>
          </a:p>
          <a:p>
            <a:pPr marL="0" indent="0">
              <a:buNone/>
            </a:pPr>
            <a:r>
              <a:rPr lang="en-US" dirty="0"/>
              <a:t>&lt;/html&gt; </a:t>
            </a:r>
          </a:p>
        </p:txBody>
      </p:sp>
    </p:spTree>
    <p:extLst>
      <p:ext uri="{BB962C8B-B14F-4D97-AF65-F5344CB8AC3E}">
        <p14:creationId xmlns:p14="http://schemas.microsoft.com/office/powerpoint/2010/main" val="905671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Graphics class</a:t>
            </a:r>
            <a:br>
              <a:rPr lang="en-US" dirty="0"/>
            </a:br>
            <a:endParaRPr lang="en-US" dirty="0"/>
          </a:p>
        </p:txBody>
      </p:sp>
      <p:sp>
        <p:nvSpPr>
          <p:cNvPr id="3" name="Content Placeholder 2"/>
          <p:cNvSpPr>
            <a:spLocks noGrp="1"/>
          </p:cNvSpPr>
          <p:nvPr>
            <p:ph idx="1"/>
          </p:nvPr>
        </p:nvSpPr>
        <p:spPr>
          <a:xfrm>
            <a:off x="838200" y="997527"/>
            <a:ext cx="10515600" cy="5602778"/>
          </a:xfrm>
        </p:spPr>
        <p:txBody>
          <a:bodyPr>
            <a:normAutofit fontScale="85000" lnSpcReduction="20000"/>
          </a:bodyPr>
          <a:lstStyle/>
          <a:p>
            <a:r>
              <a:rPr lang="en-US" dirty="0" smtClean="0"/>
              <a:t>an </a:t>
            </a:r>
            <a:r>
              <a:rPr lang="en-US" dirty="0"/>
              <a:t>abstract class that provides the means to access different graphics devices</a:t>
            </a:r>
            <a:r>
              <a:rPr lang="en-US" dirty="0" smtClean="0"/>
              <a:t>.</a:t>
            </a:r>
          </a:p>
          <a:p>
            <a:r>
              <a:rPr lang="en-US" dirty="0" smtClean="0"/>
              <a:t> to draw </a:t>
            </a:r>
            <a:r>
              <a:rPr lang="en-US" dirty="0"/>
              <a:t>images on the screen, display images, and so forth. </a:t>
            </a:r>
            <a:endParaRPr lang="en-US" dirty="0" smtClean="0"/>
          </a:p>
          <a:p>
            <a:r>
              <a:rPr lang="en-US" dirty="0" smtClean="0"/>
              <a:t>can </a:t>
            </a:r>
            <a:r>
              <a:rPr lang="en-US" dirty="0"/>
              <a:t>call all the methods of the Graphics class without caring about platform specific classes. </a:t>
            </a:r>
            <a:endParaRPr lang="en-US" dirty="0" smtClean="0"/>
          </a:p>
          <a:p>
            <a:r>
              <a:rPr lang="en-US" dirty="0" smtClean="0"/>
              <a:t>We </a:t>
            </a:r>
            <a:r>
              <a:rPr lang="en-US" dirty="0"/>
              <a:t>rarely need to create a Graphics object yourself; its constructor is protected and is only called by the subclasses that extend Graphics. A Graphics object is always available when you override a component's paint() and update() methods. It is the sole parameter of the Component.paint() and Component.update() methods</a:t>
            </a:r>
            <a:r>
              <a:rPr lang="en-US" dirty="0" smtClean="0"/>
              <a:t>.</a:t>
            </a:r>
          </a:p>
          <a:p>
            <a:r>
              <a:rPr lang="en-US" dirty="0" smtClean="0"/>
              <a:t>to get </a:t>
            </a:r>
            <a:r>
              <a:rPr lang="en-US" dirty="0"/>
              <a:t>a graphics context of a Component </a:t>
            </a:r>
            <a:r>
              <a:rPr lang="en-US" dirty="0" smtClean="0"/>
              <a:t>call </a:t>
            </a:r>
            <a:r>
              <a:rPr lang="en-US" dirty="0"/>
              <a:t>Component.getGraphics().</a:t>
            </a:r>
          </a:p>
          <a:p>
            <a:r>
              <a:rPr lang="en-US" dirty="0" smtClean="0"/>
              <a:t>defines </a:t>
            </a:r>
            <a:r>
              <a:rPr lang="en-US" dirty="0"/>
              <a:t>a number of drawing functions. </a:t>
            </a:r>
            <a:endParaRPr lang="en-US" dirty="0" smtClean="0"/>
          </a:p>
          <a:p>
            <a:r>
              <a:rPr lang="en-US" dirty="0" smtClean="0"/>
              <a:t>Each </a:t>
            </a:r>
            <a:r>
              <a:rPr lang="en-US" dirty="0"/>
              <a:t>shape can be drawn edge-only or filled. </a:t>
            </a:r>
            <a:endParaRPr lang="en-US" dirty="0" smtClean="0"/>
          </a:p>
          <a:p>
            <a:r>
              <a:rPr lang="en-US" dirty="0" smtClean="0"/>
              <a:t>Objects </a:t>
            </a:r>
            <a:r>
              <a:rPr lang="en-US" dirty="0"/>
              <a:t>are drawn and filled in the currently selected graphics color, which is black by default. </a:t>
            </a:r>
            <a:endParaRPr lang="en-US" dirty="0" smtClean="0"/>
          </a:p>
          <a:p>
            <a:r>
              <a:rPr lang="en-US" dirty="0" smtClean="0"/>
              <a:t>When </a:t>
            </a:r>
            <a:r>
              <a:rPr lang="en-US" dirty="0"/>
              <a:t>a graphics object is drawn that exceeds the dimensions of the window, output is automatically clipped.</a:t>
            </a:r>
          </a:p>
        </p:txBody>
      </p:sp>
    </p:spTree>
    <p:extLst>
      <p:ext uri="{BB962C8B-B14F-4D97-AF65-F5344CB8AC3E}">
        <p14:creationId xmlns:p14="http://schemas.microsoft.com/office/powerpoint/2010/main" val="28803851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Drawing Strings</a:t>
            </a:r>
            <a:br>
              <a:rPr lang="en-US" dirty="0"/>
            </a:br>
            <a:endParaRPr lang="en-US" dirty="0"/>
          </a:p>
        </p:txBody>
      </p:sp>
      <p:sp>
        <p:nvSpPr>
          <p:cNvPr id="3" name="Content Placeholder 2"/>
          <p:cNvSpPr>
            <a:spLocks noGrp="1"/>
          </p:cNvSpPr>
          <p:nvPr>
            <p:ph idx="1"/>
          </p:nvPr>
        </p:nvSpPr>
        <p:spPr>
          <a:xfrm>
            <a:off x="838200" y="914400"/>
            <a:ext cx="10515600" cy="5818909"/>
          </a:xfrm>
        </p:spPr>
        <p:txBody>
          <a:bodyPr>
            <a:normAutofit fontScale="85000" lnSpcReduction="20000"/>
          </a:bodyPr>
          <a:lstStyle/>
          <a:p>
            <a:endParaRPr lang="en-US" dirty="0"/>
          </a:p>
          <a:p>
            <a:r>
              <a:rPr lang="en-US" dirty="0" smtClean="0"/>
              <a:t>To draw </a:t>
            </a:r>
            <a:r>
              <a:rPr lang="en-US" dirty="0"/>
              <a:t>text strings on the screen. </a:t>
            </a:r>
            <a:endParaRPr lang="en-US" dirty="0" smtClean="0"/>
          </a:p>
          <a:p>
            <a:r>
              <a:rPr lang="en-US" dirty="0" smtClean="0"/>
              <a:t>The </a:t>
            </a:r>
            <a:r>
              <a:rPr lang="en-US" dirty="0"/>
              <a:t>coordinates refer to the left end of the text's baseline.</a:t>
            </a:r>
          </a:p>
          <a:p>
            <a:r>
              <a:rPr lang="en-US" b="1" dirty="0" smtClean="0"/>
              <a:t>public </a:t>
            </a:r>
            <a:r>
              <a:rPr lang="en-US" b="1" dirty="0"/>
              <a:t>abstract void drawString (String text, int x, int y) </a:t>
            </a:r>
            <a:r>
              <a:rPr lang="en-US" dirty="0"/>
              <a:t>:- </a:t>
            </a:r>
            <a:endParaRPr lang="en-US" dirty="0" smtClean="0"/>
          </a:p>
          <a:p>
            <a:pPr marL="0" indent="0">
              <a:buNone/>
            </a:pPr>
            <a:r>
              <a:rPr lang="en-US" dirty="0"/>
              <a:t>	</a:t>
            </a:r>
            <a:r>
              <a:rPr lang="en-US" dirty="0" smtClean="0"/>
              <a:t>This </a:t>
            </a:r>
            <a:r>
              <a:rPr lang="en-US" dirty="0"/>
              <a:t>method draws text which is specified as the method’s argument on the screen in the current font and color, starting at position (x, y).</a:t>
            </a:r>
          </a:p>
          <a:p>
            <a:endParaRPr lang="en-US" dirty="0"/>
          </a:p>
          <a:p>
            <a:r>
              <a:rPr lang="en-US" b="1" dirty="0" smtClean="0"/>
              <a:t>public void drawChars (char text[], int offset, int length, int x, int y):- </a:t>
            </a:r>
            <a:r>
              <a:rPr lang="en-US" dirty="0" smtClean="0"/>
              <a:t>The drawChars() method creates a String from the char array text starting at text[offset] and continuing for length characters. The newly created String is then drawn on the screen in the current font and color, starting at position (x, y). The starting coordinates specify the left end of the String's baseline.</a:t>
            </a:r>
          </a:p>
          <a:p>
            <a:endParaRPr lang="en-US" dirty="0"/>
          </a:p>
          <a:p>
            <a:r>
              <a:rPr lang="en-US" b="1" dirty="0" smtClean="0"/>
              <a:t>public void drawBytes (byte text[], int offset, int length, int x, int y):- </a:t>
            </a:r>
            <a:r>
              <a:rPr lang="en-US" dirty="0" smtClean="0"/>
              <a:t>The </a:t>
            </a:r>
            <a:r>
              <a:rPr lang="en-US" dirty="0"/>
              <a:t>drawBytes() method creates a String from the byte array text starting at </a:t>
            </a:r>
            <a:r>
              <a:rPr lang="en-US" dirty="0" smtClean="0"/>
              <a:t>text[offset</a:t>
            </a:r>
            <a:r>
              <a:rPr lang="en-US" dirty="0"/>
              <a:t>] and continuing for length characters. This String is then drawn on the screen in the current font and color, starting at position (x, y). The starting coordinates specify the left end of the String's baseline.</a:t>
            </a:r>
          </a:p>
        </p:txBody>
      </p:sp>
    </p:spTree>
    <p:extLst>
      <p:ext uri="{BB962C8B-B14F-4D97-AF65-F5344CB8AC3E}">
        <p14:creationId xmlns:p14="http://schemas.microsoft.com/office/powerpoint/2010/main" val="28006495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102984"/>
          </a:xfrm>
        </p:spPr>
        <p:txBody>
          <a:bodyPr>
            <a:normAutofit/>
          </a:bodyPr>
          <a:lstStyle/>
          <a:p>
            <a:r>
              <a:rPr lang="en-US" sz="3200" dirty="0"/>
              <a:t>You are probably used to Cartesian coordinates, where x and y values can be positive or negative. In contrast, Java uses a coordinate system where the origin is in the upper-left corner. That way, x and y are always positive integers. Figure B.1 shows these coordinate systems.</a:t>
            </a:r>
            <a:br>
              <a:rPr lang="en-US" sz="3200" dirty="0"/>
            </a:br>
            <a:endParaRPr lang="en-US" sz="3200" dirty="0"/>
          </a:p>
        </p:txBody>
      </p:sp>
      <p:sp>
        <p:nvSpPr>
          <p:cNvPr id="3" name="Content Placeholder 2"/>
          <p:cNvSpPr>
            <a:spLocks noGrp="1"/>
          </p:cNvSpPr>
          <p:nvPr>
            <p:ph idx="1"/>
          </p:nvPr>
        </p:nvSpPr>
        <p:spPr>
          <a:xfrm>
            <a:off x="2583873" y="4901334"/>
            <a:ext cx="10515600" cy="4351338"/>
          </a:xfrm>
        </p:spPr>
        <p:txBody>
          <a:bodyPr/>
          <a:lstStyle/>
          <a:p>
            <a:endParaRPr lang="en-US" dirty="0"/>
          </a:p>
          <a:p>
            <a:endParaRPr lang="en-US" dirty="0" smtClean="0"/>
          </a:p>
          <a:p>
            <a:endParaRPr lang="en-US" dirty="0"/>
          </a:p>
        </p:txBody>
      </p:sp>
      <p:pic>
        <p:nvPicPr>
          <p:cNvPr id="1029" name="Picture 5" descr="http://greenteapress.com/thinkjava6/html/thinkjava603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8033" y="3531436"/>
            <a:ext cx="7023332" cy="3165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80063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Drawing Lines</a:t>
            </a:r>
            <a:br>
              <a:rPr lang="en-US" dirty="0"/>
            </a:br>
            <a:endParaRPr lang="en-US" dirty="0"/>
          </a:p>
        </p:txBody>
      </p:sp>
      <p:sp>
        <p:nvSpPr>
          <p:cNvPr id="3" name="Content Placeholder 2"/>
          <p:cNvSpPr>
            <a:spLocks noGrp="1"/>
          </p:cNvSpPr>
          <p:nvPr>
            <p:ph idx="1"/>
          </p:nvPr>
        </p:nvSpPr>
        <p:spPr/>
        <p:txBody>
          <a:bodyPr/>
          <a:lstStyle/>
          <a:p>
            <a:endParaRPr lang="en-US" dirty="0"/>
          </a:p>
          <a:p>
            <a:r>
              <a:rPr lang="en-US" dirty="0"/>
              <a:t>public abstract void drawLine (int x1, int y1, int x2, int y2):- </a:t>
            </a:r>
            <a:endParaRPr lang="en-US" dirty="0" smtClean="0"/>
          </a:p>
          <a:p>
            <a:pPr>
              <a:buFont typeface="Wingdings" panose="05000000000000000000" pitchFamily="2" charset="2"/>
              <a:buChar char="ü"/>
            </a:pPr>
            <a:r>
              <a:rPr lang="en-US" dirty="0"/>
              <a:t>	</a:t>
            </a:r>
            <a:r>
              <a:rPr lang="en-US" dirty="0" smtClean="0"/>
              <a:t>draws </a:t>
            </a:r>
            <a:r>
              <a:rPr lang="en-US" dirty="0"/>
              <a:t>a line on the graphics context in the current color that begins at startX,startY and ends at endX,endY. </a:t>
            </a:r>
            <a:endParaRPr lang="en-US" dirty="0" smtClean="0"/>
          </a:p>
          <a:p>
            <a:pPr>
              <a:buFont typeface="Wingdings" panose="05000000000000000000" pitchFamily="2" charset="2"/>
              <a:buChar char="ü"/>
            </a:pPr>
            <a:r>
              <a:rPr lang="en-US" dirty="0"/>
              <a:t>	</a:t>
            </a:r>
            <a:r>
              <a:rPr lang="en-US" dirty="0" smtClean="0"/>
              <a:t>If </a:t>
            </a:r>
            <a:r>
              <a:rPr lang="en-US" dirty="0"/>
              <a:t>(x1, y1) and (x2, y2) are the same point, it will draw a point. There is no method specific to drawing a point.</a:t>
            </a:r>
          </a:p>
          <a:p>
            <a:endParaRPr lang="en-US" dirty="0"/>
          </a:p>
          <a:p>
            <a:r>
              <a:rPr lang="en-US" dirty="0"/>
              <a:t>The following example illustrates the above method:</a:t>
            </a:r>
          </a:p>
        </p:txBody>
      </p:sp>
    </p:spTree>
    <p:extLst>
      <p:ext uri="{BB962C8B-B14F-4D97-AF65-F5344CB8AC3E}">
        <p14:creationId xmlns:p14="http://schemas.microsoft.com/office/powerpoint/2010/main" val="40590610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32756"/>
            <a:ext cx="10515600" cy="6384175"/>
          </a:xfrm>
        </p:spPr>
        <p:txBody>
          <a:bodyPr>
            <a:normAutofit fontScale="62500" lnSpcReduction="20000"/>
          </a:bodyPr>
          <a:lstStyle/>
          <a:p>
            <a:pPr marL="0" indent="0">
              <a:buNone/>
            </a:pPr>
            <a:r>
              <a:rPr lang="en-US" dirty="0"/>
              <a:t>import java.awt.*;</a:t>
            </a:r>
          </a:p>
          <a:p>
            <a:pPr marL="0" indent="0">
              <a:buNone/>
            </a:pPr>
            <a:r>
              <a:rPr lang="en-US" dirty="0"/>
              <a:t>import java.applet.*;</a:t>
            </a:r>
          </a:p>
          <a:p>
            <a:pPr marL="0" indent="0">
              <a:buNone/>
            </a:pPr>
            <a:r>
              <a:rPr lang="en-US" dirty="0" smtClean="0"/>
              <a:t>/* &lt;</a:t>
            </a:r>
            <a:r>
              <a:rPr lang="en-US" dirty="0"/>
              <a:t>applet code="Rectangles" width=300 height=200</a:t>
            </a:r>
            <a:r>
              <a:rPr lang="en-US" dirty="0" smtClean="0"/>
              <a:t>&gt; &lt;/</a:t>
            </a:r>
            <a:r>
              <a:rPr lang="en-US" dirty="0"/>
              <a:t>applet</a:t>
            </a:r>
            <a:r>
              <a:rPr lang="en-US" dirty="0" smtClean="0"/>
              <a:t>&gt; */</a:t>
            </a:r>
            <a:endParaRPr lang="en-US" dirty="0"/>
          </a:p>
          <a:p>
            <a:pPr marL="0" indent="0">
              <a:buNone/>
            </a:pPr>
            <a:endParaRPr lang="en-US" dirty="0"/>
          </a:p>
          <a:p>
            <a:pPr marL="0" indent="0">
              <a:buNone/>
            </a:pPr>
            <a:r>
              <a:rPr lang="en-US" dirty="0"/>
              <a:t>public class Lines extends Applet </a:t>
            </a:r>
            <a:r>
              <a:rPr lang="en-US" dirty="0" smtClean="0"/>
              <a:t> {</a:t>
            </a:r>
            <a:endParaRPr lang="en-US" dirty="0"/>
          </a:p>
          <a:p>
            <a:pPr marL="0" indent="0">
              <a:buNone/>
            </a:pPr>
            <a:r>
              <a:rPr lang="en-US" dirty="0"/>
              <a:t>	public void init</a:t>
            </a:r>
            <a:r>
              <a:rPr lang="en-US" dirty="0" smtClean="0"/>
              <a:t>() </a:t>
            </a:r>
            <a:r>
              <a:rPr lang="en-US" dirty="0"/>
              <a:t>	{</a:t>
            </a:r>
          </a:p>
          <a:p>
            <a:pPr marL="0" indent="0">
              <a:buNone/>
            </a:pPr>
            <a:r>
              <a:rPr lang="en-US" dirty="0"/>
              <a:t>		setBackground (Color.black);</a:t>
            </a:r>
          </a:p>
          <a:p>
            <a:pPr marL="0" indent="0">
              <a:buNone/>
            </a:pPr>
            <a:r>
              <a:rPr lang="en-US" dirty="0"/>
              <a:t>		setForeground(Color.green);</a:t>
            </a:r>
          </a:p>
          <a:p>
            <a:pPr marL="0" indent="0">
              <a:buNone/>
            </a:pPr>
            <a:r>
              <a:rPr lang="en-US" dirty="0"/>
              <a:t>	}</a:t>
            </a:r>
          </a:p>
          <a:p>
            <a:pPr marL="0" indent="0">
              <a:buNone/>
            </a:pPr>
            <a:r>
              <a:rPr lang="en-US" dirty="0"/>
              <a:t>	public void paint(Graphics g) </a:t>
            </a:r>
            <a:r>
              <a:rPr lang="en-US" dirty="0" smtClean="0"/>
              <a:t> </a:t>
            </a:r>
            <a:r>
              <a:rPr lang="en-US" dirty="0"/>
              <a:t>	{</a:t>
            </a:r>
          </a:p>
          <a:p>
            <a:pPr marL="0" indent="0">
              <a:buNone/>
            </a:pPr>
            <a:r>
              <a:rPr lang="en-US" dirty="0"/>
              <a:t>		g.drawLine(0, 0, 100, 100);</a:t>
            </a:r>
          </a:p>
          <a:p>
            <a:pPr marL="0" indent="0">
              <a:buNone/>
            </a:pPr>
            <a:r>
              <a:rPr lang="en-US" dirty="0"/>
              <a:t>		g.drawLine(0, 100, 100, 0);</a:t>
            </a:r>
          </a:p>
          <a:p>
            <a:pPr marL="0" indent="0">
              <a:buNone/>
            </a:pPr>
            <a:r>
              <a:rPr lang="en-US" dirty="0"/>
              <a:t>		g.drawLine(40, 25, 250, 180);</a:t>
            </a:r>
          </a:p>
          <a:p>
            <a:pPr marL="0" indent="0">
              <a:buNone/>
            </a:pPr>
            <a:r>
              <a:rPr lang="en-US" dirty="0"/>
              <a:t>		g.drawLine(75, 90, 400, 400);</a:t>
            </a:r>
          </a:p>
          <a:p>
            <a:pPr marL="0" indent="0">
              <a:buNone/>
            </a:pPr>
            <a:r>
              <a:rPr lang="en-US" dirty="0"/>
              <a:t>		g.drawLine(20, 150, 400, 40); //line</a:t>
            </a:r>
          </a:p>
          <a:p>
            <a:pPr marL="0" indent="0">
              <a:buNone/>
            </a:pPr>
            <a:r>
              <a:rPr lang="en-US" dirty="0"/>
              <a:t>		g.drawLine(5, 290, 80, 19); //line</a:t>
            </a:r>
          </a:p>
          <a:p>
            <a:pPr marL="0" indent="0">
              <a:buNone/>
            </a:pPr>
            <a:r>
              <a:rPr lang="en-US" dirty="0"/>
              <a:t>		g.drawLine (5, 75, 5, 75); // point</a:t>
            </a:r>
          </a:p>
          <a:p>
            <a:pPr marL="0" indent="0">
              <a:buNone/>
            </a:pPr>
            <a:r>
              <a:rPr lang="en-US" dirty="0"/>
              <a:t>		g.drawLine (50, 5, 50, 5); // point</a:t>
            </a:r>
          </a:p>
          <a:p>
            <a:pPr marL="0" indent="0">
              <a:buNone/>
            </a:pPr>
            <a:r>
              <a:rPr lang="en-US" dirty="0"/>
              <a:t>	</a:t>
            </a:r>
            <a:r>
              <a:rPr lang="en-US" dirty="0" smtClean="0"/>
              <a:t>}  }</a:t>
            </a:r>
            <a:endParaRPr lang="en-US" dirty="0"/>
          </a:p>
        </p:txBody>
      </p:sp>
    </p:spTree>
    <p:extLst>
      <p:ext uri="{BB962C8B-B14F-4D97-AF65-F5344CB8AC3E}">
        <p14:creationId xmlns:p14="http://schemas.microsoft.com/office/powerpoint/2010/main" val="36403043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a:t>
            </a:r>
            <a:endParaRPr lang="en-US" dirty="0"/>
          </a:p>
        </p:txBody>
      </p:sp>
      <p:pic>
        <p:nvPicPr>
          <p:cNvPr id="4" name="Content Placeholder 3"/>
          <p:cNvPicPr>
            <a:picLocks noGrp="1" noChangeAspect="1"/>
          </p:cNvPicPr>
          <p:nvPr>
            <p:ph idx="1"/>
          </p:nvPr>
        </p:nvPicPr>
        <p:blipFill>
          <a:blip r:embed="rId2"/>
          <a:stretch>
            <a:fillRect/>
          </a:stretch>
        </p:blipFill>
        <p:spPr>
          <a:xfrm>
            <a:off x="2794634" y="1690688"/>
            <a:ext cx="7306164" cy="5167312"/>
          </a:xfrm>
          <a:prstGeom prst="rect">
            <a:avLst/>
          </a:prstGeom>
        </p:spPr>
      </p:pic>
    </p:spTree>
    <p:extLst>
      <p:ext uri="{BB962C8B-B14F-4D97-AF65-F5344CB8AC3E}">
        <p14:creationId xmlns:p14="http://schemas.microsoft.com/office/powerpoint/2010/main" val="10610848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32897"/>
          </a:xfrm>
        </p:spPr>
        <p:txBody>
          <a:bodyPr>
            <a:normAutofit fontScale="90000"/>
          </a:bodyPr>
          <a:lstStyle/>
          <a:p>
            <a:r>
              <a:rPr lang="en-US" dirty="0"/>
              <a:t>Drawing Rectangle</a:t>
            </a:r>
            <a:br>
              <a:rPr lang="en-US" dirty="0"/>
            </a:br>
            <a:endParaRPr lang="en-US" dirty="0"/>
          </a:p>
        </p:txBody>
      </p:sp>
      <p:sp>
        <p:nvSpPr>
          <p:cNvPr id="3" name="Content Placeholder 2"/>
          <p:cNvSpPr>
            <a:spLocks noGrp="1"/>
          </p:cNvSpPr>
          <p:nvPr>
            <p:ph idx="1"/>
          </p:nvPr>
        </p:nvSpPr>
        <p:spPr>
          <a:xfrm>
            <a:off x="838200" y="365125"/>
            <a:ext cx="11182004" cy="6492875"/>
          </a:xfrm>
        </p:spPr>
        <p:txBody>
          <a:bodyPr>
            <a:normAutofit/>
          </a:bodyPr>
          <a:lstStyle/>
          <a:p>
            <a:endParaRPr lang="en-US" dirty="0"/>
          </a:p>
          <a:p>
            <a:r>
              <a:rPr lang="en-US" b="1" dirty="0"/>
              <a:t>public void drawRect (int x, int y, int width, int height):- </a:t>
            </a:r>
            <a:endParaRPr lang="en-US" b="1" dirty="0" smtClean="0"/>
          </a:p>
          <a:p>
            <a:pPr>
              <a:buFont typeface="Wingdings" panose="05000000000000000000" pitchFamily="2" charset="2"/>
              <a:buChar char="ü"/>
            </a:pPr>
            <a:r>
              <a:rPr lang="en-US" dirty="0" smtClean="0"/>
              <a:t>draws </a:t>
            </a:r>
            <a:r>
              <a:rPr lang="en-US" dirty="0"/>
              <a:t>a rectangle on the drawing area in the current color from (x, y) to (x+width, y+height). </a:t>
            </a:r>
            <a:endParaRPr lang="en-US" dirty="0" smtClean="0"/>
          </a:p>
          <a:p>
            <a:pPr>
              <a:buFont typeface="Wingdings" panose="05000000000000000000" pitchFamily="2" charset="2"/>
              <a:buChar char="ü"/>
            </a:pPr>
            <a:r>
              <a:rPr lang="en-US" dirty="0" smtClean="0"/>
              <a:t>If </a:t>
            </a:r>
            <a:r>
              <a:rPr lang="en-US" dirty="0"/>
              <a:t>width or height is negative, nothing is drawn.</a:t>
            </a:r>
          </a:p>
          <a:p>
            <a:r>
              <a:rPr lang="en-US" b="1" dirty="0" smtClean="0"/>
              <a:t>public </a:t>
            </a:r>
            <a:r>
              <a:rPr lang="en-US" b="1" dirty="0"/>
              <a:t>abstract void fillRect (int x, int y, int width, int height):- </a:t>
            </a:r>
            <a:endParaRPr lang="en-US" b="1" dirty="0" smtClean="0"/>
          </a:p>
          <a:p>
            <a:pPr>
              <a:buFont typeface="Wingdings" panose="05000000000000000000" pitchFamily="2" charset="2"/>
              <a:buChar char="ü"/>
            </a:pPr>
            <a:r>
              <a:rPr lang="en-US" dirty="0" smtClean="0"/>
              <a:t>draws </a:t>
            </a:r>
            <a:r>
              <a:rPr lang="en-US" dirty="0"/>
              <a:t>a filled rectangle on the drawing area in the current color from (x, y) to (x+width-1, y+height-1). </a:t>
            </a:r>
            <a:endParaRPr lang="en-US" dirty="0" smtClean="0"/>
          </a:p>
          <a:p>
            <a:pPr>
              <a:buFont typeface="Wingdings" panose="05000000000000000000" pitchFamily="2" charset="2"/>
              <a:buChar char="ü"/>
            </a:pPr>
            <a:r>
              <a:rPr lang="en-US" dirty="0" smtClean="0"/>
              <a:t>The </a:t>
            </a:r>
            <a:r>
              <a:rPr lang="en-US" dirty="0"/>
              <a:t>filled rectangle is one pixel smaller to the right and bottom than requested</a:t>
            </a:r>
            <a:r>
              <a:rPr lang="en-US" dirty="0" smtClean="0"/>
              <a:t>.</a:t>
            </a:r>
          </a:p>
          <a:p>
            <a:pPr>
              <a:buFont typeface="Wingdings" panose="05000000000000000000" pitchFamily="2" charset="2"/>
              <a:buChar char="ü"/>
            </a:pPr>
            <a:r>
              <a:rPr lang="en-US" dirty="0" smtClean="0"/>
              <a:t> If </a:t>
            </a:r>
            <a:r>
              <a:rPr lang="en-US" dirty="0"/>
              <a:t>width or height is negative, nothing is drawn</a:t>
            </a:r>
            <a:r>
              <a:rPr lang="en-US" dirty="0" smtClean="0"/>
              <a:t>.</a:t>
            </a:r>
            <a:endParaRPr lang="en-US" dirty="0"/>
          </a:p>
        </p:txBody>
      </p:sp>
    </p:spTree>
    <p:extLst>
      <p:ext uri="{BB962C8B-B14F-4D97-AF65-F5344CB8AC3E}">
        <p14:creationId xmlns:p14="http://schemas.microsoft.com/office/powerpoint/2010/main" val="35034379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p:spPr>
        <p:txBody>
          <a:bodyPr/>
          <a:lstStyle/>
          <a:p>
            <a:r>
              <a:rPr lang="en-US" dirty="0" smtClean="0"/>
              <a:t>Introducing </a:t>
            </a:r>
            <a:r>
              <a:rPr lang="en-US" dirty="0"/>
              <a:t>the AWT: Working with Windows, Graphics, and Text</a:t>
            </a:r>
          </a:p>
        </p:txBody>
      </p:sp>
      <p:sp>
        <p:nvSpPr>
          <p:cNvPr id="3" name="Content Placeholder 2"/>
          <p:cNvSpPr>
            <a:spLocks noGrp="1"/>
          </p:cNvSpPr>
          <p:nvPr>
            <p:ph idx="1"/>
          </p:nvPr>
        </p:nvSpPr>
        <p:spPr/>
        <p:txBody>
          <a:bodyPr>
            <a:normAutofit fontScale="92500" lnSpcReduction="10000"/>
          </a:bodyPr>
          <a:lstStyle/>
          <a:p>
            <a:r>
              <a:rPr lang="en-US" dirty="0"/>
              <a:t>Abstract Window Toolkit (</a:t>
            </a:r>
            <a:r>
              <a:rPr lang="en-US" dirty="0" smtClean="0"/>
              <a:t>AWT)</a:t>
            </a:r>
          </a:p>
          <a:p>
            <a:r>
              <a:rPr lang="en-US" dirty="0"/>
              <a:t>contains numerous classes and methods that allow </a:t>
            </a:r>
            <a:r>
              <a:rPr lang="en-US" dirty="0" smtClean="0"/>
              <a:t>to </a:t>
            </a:r>
            <a:r>
              <a:rPr lang="en-US" dirty="0"/>
              <a:t>create and manage </a:t>
            </a:r>
            <a:r>
              <a:rPr lang="en-US" dirty="0" smtClean="0"/>
              <a:t>windows</a:t>
            </a:r>
          </a:p>
          <a:p>
            <a:r>
              <a:rPr lang="en-US" dirty="0"/>
              <a:t>also the foundation upon which Swing is </a:t>
            </a:r>
            <a:r>
              <a:rPr lang="en-US" dirty="0" smtClean="0"/>
              <a:t>built</a:t>
            </a:r>
          </a:p>
          <a:p>
            <a:r>
              <a:rPr lang="en-US" dirty="0"/>
              <a:t>AWT is quite </a:t>
            </a:r>
            <a:r>
              <a:rPr lang="en-US" dirty="0" smtClean="0"/>
              <a:t>large</a:t>
            </a:r>
          </a:p>
          <a:p>
            <a:r>
              <a:rPr lang="en-US" dirty="0" smtClean="0"/>
              <a:t>to </a:t>
            </a:r>
            <a:r>
              <a:rPr lang="en-US" dirty="0"/>
              <a:t>create and manage windows, manage fonts, output text, and utilize </a:t>
            </a:r>
            <a:r>
              <a:rPr lang="en-US" dirty="0" smtClean="0"/>
              <a:t>graphics</a:t>
            </a:r>
          </a:p>
          <a:p>
            <a:r>
              <a:rPr lang="en-US" dirty="0"/>
              <a:t>To describes </a:t>
            </a:r>
            <a:r>
              <a:rPr lang="en-US" dirty="0" smtClean="0"/>
              <a:t>the various </a:t>
            </a:r>
            <a:r>
              <a:rPr lang="en-US" dirty="0"/>
              <a:t>controls, such as scroll bars and push </a:t>
            </a:r>
            <a:r>
              <a:rPr lang="en-US" dirty="0" smtClean="0"/>
              <a:t>buttons</a:t>
            </a:r>
          </a:p>
          <a:p>
            <a:r>
              <a:rPr lang="en-US" dirty="0" smtClean="0"/>
              <a:t>a </a:t>
            </a:r>
            <a:r>
              <a:rPr lang="en-US" dirty="0"/>
              <a:t>common use of the AWT is in applets, it is also used to create stand-alone windows that run in a GUI environment, such as Windows</a:t>
            </a:r>
          </a:p>
        </p:txBody>
      </p:sp>
    </p:spTree>
    <p:extLst>
      <p:ext uri="{BB962C8B-B14F-4D97-AF65-F5344CB8AC3E}">
        <p14:creationId xmlns:p14="http://schemas.microsoft.com/office/powerpoint/2010/main" val="24199005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32509"/>
            <a:ext cx="10515600" cy="6151418"/>
          </a:xfrm>
        </p:spPr>
        <p:txBody>
          <a:bodyPr>
            <a:normAutofit/>
          </a:bodyPr>
          <a:lstStyle/>
          <a:p>
            <a:r>
              <a:rPr lang="en-US" sz="2400" b="1" dirty="0" smtClean="0"/>
              <a:t>public abstract void drawRoundRect (int x, int y, int width, int height, int arcWidth, int arcHeight):-</a:t>
            </a:r>
          </a:p>
          <a:p>
            <a:pPr>
              <a:buFont typeface="Wingdings" panose="05000000000000000000" pitchFamily="2" charset="2"/>
              <a:buChar char="ü"/>
            </a:pPr>
            <a:r>
              <a:rPr lang="en-US" sz="2400" dirty="0" smtClean="0"/>
              <a:t>draws a rectangle on the drawing area in the current color from (x, y) to (x+width, y+height). </a:t>
            </a:r>
          </a:p>
          <a:p>
            <a:pPr>
              <a:buFont typeface="Wingdings" panose="05000000000000000000" pitchFamily="2" charset="2"/>
              <a:buChar char="ü"/>
            </a:pPr>
            <a:r>
              <a:rPr lang="en-US" sz="2400" dirty="0" smtClean="0"/>
              <a:t>Instead of perpendicular corners, the corners are rounded with a horizontal diameter of arcWidth and a vertical diameter of arcHeight. </a:t>
            </a:r>
          </a:p>
          <a:p>
            <a:pPr>
              <a:buFont typeface="Wingdings" panose="05000000000000000000" pitchFamily="2" charset="2"/>
              <a:buChar char="ü"/>
            </a:pPr>
            <a:r>
              <a:rPr lang="en-US" sz="2400" dirty="0" smtClean="0"/>
              <a:t>If width or height is a negative number, nothing is drawn. </a:t>
            </a:r>
          </a:p>
          <a:p>
            <a:pPr>
              <a:buFont typeface="Wingdings" panose="05000000000000000000" pitchFamily="2" charset="2"/>
              <a:buChar char="ü"/>
            </a:pPr>
            <a:r>
              <a:rPr lang="en-US" sz="2400" dirty="0" smtClean="0"/>
              <a:t>If width, height, arcWidth, and arcHeight are all equal, you get a circle.</a:t>
            </a:r>
          </a:p>
          <a:p>
            <a:r>
              <a:rPr lang="en-US" sz="2400" b="1" dirty="0" smtClean="0"/>
              <a:t>public abstract void fillRoundRect (int x, int y, int width, int height, int arcWidth, int arcHeight):-</a:t>
            </a:r>
          </a:p>
          <a:p>
            <a:pPr>
              <a:buFont typeface="Wingdings" panose="05000000000000000000" pitchFamily="2" charset="2"/>
              <a:buChar char="ü"/>
            </a:pPr>
            <a:r>
              <a:rPr lang="en-US" sz="2400" dirty="0" smtClean="0"/>
              <a:t>similar to drawRoundRect() method except that it draws a filled rectangle on the drawing area in the current color from (x, y) to (x+width-1, y+height-1). </a:t>
            </a:r>
          </a:p>
          <a:p>
            <a:pPr>
              <a:buFont typeface="Wingdings" panose="05000000000000000000" pitchFamily="2" charset="2"/>
              <a:buChar char="ü"/>
            </a:pPr>
            <a:r>
              <a:rPr lang="en-US" sz="2400" dirty="0" smtClean="0"/>
              <a:t>If width, height, arcWidth, and arcHeight are all equal, you get a filled circle.</a:t>
            </a:r>
            <a:endParaRPr lang="en-US" sz="2400" dirty="0"/>
          </a:p>
        </p:txBody>
      </p:sp>
    </p:spTree>
    <p:extLst>
      <p:ext uri="{BB962C8B-B14F-4D97-AF65-F5344CB8AC3E}">
        <p14:creationId xmlns:p14="http://schemas.microsoft.com/office/powerpoint/2010/main" val="42500881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16131"/>
            <a:ext cx="10515600" cy="5960832"/>
          </a:xfrm>
        </p:spPr>
        <p:txBody>
          <a:bodyPr>
            <a:normAutofit fontScale="62500" lnSpcReduction="20000"/>
          </a:bodyPr>
          <a:lstStyle/>
          <a:p>
            <a:pPr marL="0" indent="0">
              <a:buNone/>
            </a:pPr>
            <a:r>
              <a:rPr lang="en-US" dirty="0"/>
              <a:t>import java.awt.*;</a:t>
            </a:r>
          </a:p>
          <a:p>
            <a:pPr marL="0" indent="0">
              <a:buNone/>
            </a:pPr>
            <a:r>
              <a:rPr lang="en-US" dirty="0"/>
              <a:t>import java.applet.*;</a:t>
            </a:r>
          </a:p>
          <a:p>
            <a:pPr marL="0" indent="0">
              <a:buNone/>
            </a:pPr>
            <a:r>
              <a:rPr lang="en-US" dirty="0"/>
              <a:t>/*</a:t>
            </a:r>
          </a:p>
          <a:p>
            <a:pPr marL="0" indent="0">
              <a:buNone/>
            </a:pPr>
            <a:r>
              <a:rPr lang="en-US" dirty="0"/>
              <a:t>&lt;applet code="Rectangles" width=300 height=200&gt;</a:t>
            </a:r>
          </a:p>
          <a:p>
            <a:pPr marL="0" indent="0">
              <a:buNone/>
            </a:pPr>
            <a:r>
              <a:rPr lang="en-US" dirty="0"/>
              <a:t>&lt;/applet&gt;</a:t>
            </a:r>
          </a:p>
          <a:p>
            <a:pPr marL="0" indent="0">
              <a:buNone/>
            </a:pPr>
            <a:r>
              <a:rPr lang="en-US" dirty="0"/>
              <a:t>*/</a:t>
            </a:r>
          </a:p>
          <a:p>
            <a:pPr marL="0" indent="0">
              <a:buNone/>
            </a:pPr>
            <a:r>
              <a:rPr lang="en-US" dirty="0"/>
              <a:t>public class Rectangles extends Applet </a:t>
            </a:r>
            <a:r>
              <a:rPr lang="en-US" dirty="0" smtClean="0"/>
              <a:t>{</a:t>
            </a:r>
            <a:endParaRPr lang="en-US" dirty="0"/>
          </a:p>
          <a:p>
            <a:pPr marL="0" indent="0">
              <a:buNone/>
            </a:pPr>
            <a:r>
              <a:rPr lang="en-US" dirty="0"/>
              <a:t>	public void init</a:t>
            </a:r>
            <a:r>
              <a:rPr lang="en-US" dirty="0" smtClean="0"/>
              <a:t>()</a:t>
            </a:r>
            <a:r>
              <a:rPr lang="en-US" dirty="0"/>
              <a:t>	</a:t>
            </a:r>
            <a:r>
              <a:rPr lang="en-US" dirty="0" smtClean="0"/>
              <a:t>{</a:t>
            </a:r>
          </a:p>
          <a:p>
            <a:pPr marL="0" indent="0">
              <a:buNone/>
            </a:pPr>
            <a:r>
              <a:rPr lang="en-US" dirty="0" smtClean="0"/>
              <a:t>		setBackground(Color.black);</a:t>
            </a:r>
          </a:p>
          <a:p>
            <a:pPr marL="0" indent="0">
              <a:buNone/>
            </a:pPr>
            <a:r>
              <a:rPr lang="en-US" dirty="0"/>
              <a:t>		setForeground(Color.green);</a:t>
            </a:r>
          </a:p>
          <a:p>
            <a:pPr marL="0" indent="0">
              <a:buNone/>
            </a:pPr>
            <a:r>
              <a:rPr lang="en-US" dirty="0"/>
              <a:t>	}</a:t>
            </a:r>
          </a:p>
          <a:p>
            <a:pPr marL="0" indent="0">
              <a:buNone/>
            </a:pPr>
            <a:r>
              <a:rPr lang="en-US" dirty="0"/>
              <a:t>	  </a:t>
            </a:r>
          </a:p>
          <a:p>
            <a:pPr marL="0" indent="0">
              <a:buNone/>
            </a:pPr>
            <a:r>
              <a:rPr lang="en-US" dirty="0"/>
              <a:t>	public void paint(Graphics g) 	{</a:t>
            </a:r>
          </a:p>
          <a:p>
            <a:pPr marL="0" indent="0">
              <a:buNone/>
            </a:pPr>
            <a:r>
              <a:rPr lang="en-US" dirty="0"/>
              <a:t>		g.drawRect(10, 10, 60, 50);</a:t>
            </a:r>
          </a:p>
          <a:p>
            <a:pPr marL="0" indent="0">
              <a:buNone/>
            </a:pPr>
            <a:r>
              <a:rPr lang="en-US" dirty="0"/>
              <a:t>		g.fillRect(100, 10, 60, 50);</a:t>
            </a:r>
          </a:p>
          <a:p>
            <a:pPr marL="0" indent="0">
              <a:buNone/>
            </a:pPr>
            <a:r>
              <a:rPr lang="en-US" dirty="0"/>
              <a:t>		g.drawRoundRect(190, 10, 60, 50, 15, 15);</a:t>
            </a:r>
          </a:p>
          <a:p>
            <a:pPr marL="0" indent="0">
              <a:buNone/>
            </a:pPr>
            <a:r>
              <a:rPr lang="en-US" dirty="0"/>
              <a:t>		g.fillRoundRect(70, 90, 140, 100, 30, 40);</a:t>
            </a:r>
          </a:p>
          <a:p>
            <a:pPr marL="0" indent="0">
              <a:buNone/>
            </a:pPr>
            <a:r>
              <a:rPr lang="en-US" dirty="0"/>
              <a:t>	</a:t>
            </a:r>
            <a:r>
              <a:rPr lang="en-US" dirty="0" smtClean="0"/>
              <a:t>}}</a:t>
            </a:r>
            <a:endParaRPr lang="en-US" dirty="0"/>
          </a:p>
        </p:txBody>
      </p:sp>
    </p:spTree>
    <p:extLst>
      <p:ext uri="{BB962C8B-B14F-4D97-AF65-F5344CB8AC3E}">
        <p14:creationId xmlns:p14="http://schemas.microsoft.com/office/powerpoint/2010/main" val="34057884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2521526" y="1447035"/>
            <a:ext cx="6256713" cy="4529600"/>
          </a:xfrm>
          <a:prstGeom prst="rect">
            <a:avLst/>
          </a:prstGeom>
        </p:spPr>
      </p:pic>
    </p:spTree>
    <p:extLst>
      <p:ext uri="{BB962C8B-B14F-4D97-AF65-F5344CB8AC3E}">
        <p14:creationId xmlns:p14="http://schemas.microsoft.com/office/powerpoint/2010/main" val="41729880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48886"/>
            <a:ext cx="10515600" cy="6267797"/>
          </a:xfrm>
        </p:spPr>
        <p:txBody>
          <a:bodyPr>
            <a:normAutofit fontScale="92500" lnSpcReduction="10000"/>
          </a:bodyPr>
          <a:lstStyle/>
          <a:p>
            <a:r>
              <a:rPr lang="en-US" b="1" dirty="0"/>
              <a:t>public void draw3DRect (int x, int y, int width, int height, boolean raised):- </a:t>
            </a:r>
            <a:endParaRPr lang="en-US" b="1" dirty="0" smtClean="0"/>
          </a:p>
          <a:p>
            <a:pPr>
              <a:buFont typeface="Wingdings" panose="05000000000000000000" pitchFamily="2" charset="2"/>
              <a:buChar char="ü"/>
            </a:pPr>
            <a:r>
              <a:rPr lang="en-US" dirty="0" smtClean="0"/>
              <a:t>draws </a:t>
            </a:r>
            <a:r>
              <a:rPr lang="en-US" dirty="0"/>
              <a:t>a rectangle in the current color from (x, y) to </a:t>
            </a:r>
            <a:r>
              <a:rPr lang="en-US" dirty="0" smtClean="0"/>
              <a:t>(x+width, y+height</a:t>
            </a:r>
            <a:r>
              <a:rPr lang="en-US" dirty="0"/>
              <a:t>). </a:t>
            </a:r>
            <a:endParaRPr lang="en-US" dirty="0" smtClean="0"/>
          </a:p>
          <a:p>
            <a:pPr>
              <a:buFont typeface="Wingdings" panose="05000000000000000000" pitchFamily="2" charset="2"/>
              <a:buChar char="ü"/>
            </a:pPr>
            <a:r>
              <a:rPr lang="en-US" dirty="0" smtClean="0"/>
              <a:t>A </a:t>
            </a:r>
            <a:r>
              <a:rPr lang="en-US" dirty="0"/>
              <a:t>shadow effect makes the rectangle appear to float slightly above or below the screen. </a:t>
            </a:r>
            <a:endParaRPr lang="en-US" dirty="0" smtClean="0"/>
          </a:p>
          <a:p>
            <a:pPr>
              <a:buFont typeface="Wingdings" panose="05000000000000000000" pitchFamily="2" charset="2"/>
              <a:buChar char="ü"/>
            </a:pPr>
            <a:r>
              <a:rPr lang="en-US" dirty="0" smtClean="0"/>
              <a:t>The </a:t>
            </a:r>
            <a:r>
              <a:rPr lang="en-US" dirty="0"/>
              <a:t>raised parameter has an effect only if the current color is not black. </a:t>
            </a:r>
            <a:endParaRPr lang="en-US" dirty="0" smtClean="0"/>
          </a:p>
          <a:p>
            <a:pPr>
              <a:buFont typeface="Wingdings" panose="05000000000000000000" pitchFamily="2" charset="2"/>
              <a:buChar char="ü"/>
            </a:pPr>
            <a:r>
              <a:rPr lang="en-US" dirty="0" smtClean="0"/>
              <a:t>If </a:t>
            </a:r>
            <a:r>
              <a:rPr lang="en-US" dirty="0"/>
              <a:t>raised is true, the rectangle looks like a button waiting to be pushed. </a:t>
            </a:r>
            <a:endParaRPr lang="en-US" dirty="0" smtClean="0"/>
          </a:p>
          <a:p>
            <a:pPr>
              <a:buFont typeface="Wingdings" panose="05000000000000000000" pitchFamily="2" charset="2"/>
              <a:buChar char="ü"/>
            </a:pPr>
            <a:r>
              <a:rPr lang="en-US" dirty="0" smtClean="0"/>
              <a:t>If </a:t>
            </a:r>
            <a:r>
              <a:rPr lang="en-US" dirty="0"/>
              <a:t>raised is false, the rectangle looks like a depressed button. </a:t>
            </a:r>
            <a:endParaRPr lang="en-US" dirty="0" smtClean="0"/>
          </a:p>
          <a:p>
            <a:pPr>
              <a:buFont typeface="Wingdings" panose="05000000000000000000" pitchFamily="2" charset="2"/>
              <a:buChar char="ü"/>
            </a:pPr>
            <a:r>
              <a:rPr lang="en-US" dirty="0" smtClean="0"/>
              <a:t>If </a:t>
            </a:r>
            <a:r>
              <a:rPr lang="en-US" dirty="0"/>
              <a:t>width or height is negative, the shadow appears from another direction.</a:t>
            </a:r>
          </a:p>
          <a:p>
            <a:endParaRPr lang="en-US" dirty="0"/>
          </a:p>
          <a:p>
            <a:r>
              <a:rPr lang="en-US" b="1" dirty="0"/>
              <a:t>public void fill3DRect (int x, int y, int width, int height, boolean raised):- </a:t>
            </a:r>
            <a:endParaRPr lang="en-US" b="1" dirty="0" smtClean="0"/>
          </a:p>
          <a:p>
            <a:pPr>
              <a:buFont typeface="Wingdings" panose="05000000000000000000" pitchFamily="2" charset="2"/>
              <a:buChar char="ü"/>
            </a:pPr>
            <a:r>
              <a:rPr lang="en-US" dirty="0" smtClean="0"/>
              <a:t>similar </a:t>
            </a:r>
            <a:r>
              <a:rPr lang="en-US" dirty="0"/>
              <a:t>to the draw3DRect ( ) method except that it draws a filled rectangle in the current color from (x, y) to (x+width,y+height</a:t>
            </a:r>
            <a:r>
              <a:rPr lang="en-US" dirty="0" smtClean="0"/>
              <a:t>)..</a:t>
            </a:r>
          </a:p>
          <a:p>
            <a:pPr>
              <a:buFont typeface="Wingdings" panose="05000000000000000000" pitchFamily="2" charset="2"/>
              <a:buChar char="ü"/>
            </a:pPr>
            <a:r>
              <a:rPr lang="en-US" dirty="0" smtClean="0"/>
              <a:t> </a:t>
            </a:r>
            <a:r>
              <a:rPr lang="en-US" dirty="0"/>
              <a:t>If width or height is negative, the shadow appears from another direction, and the rectangle isn't filled.</a:t>
            </a:r>
          </a:p>
        </p:txBody>
      </p:sp>
    </p:spTree>
    <p:extLst>
      <p:ext uri="{BB962C8B-B14F-4D97-AF65-F5344CB8AC3E}">
        <p14:creationId xmlns:p14="http://schemas.microsoft.com/office/powerpoint/2010/main" val="28989556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82385"/>
            <a:ext cx="10515600" cy="5794578"/>
          </a:xfrm>
        </p:spPr>
        <p:txBody>
          <a:bodyPr>
            <a:normAutofit fontScale="70000" lnSpcReduction="20000"/>
          </a:bodyPr>
          <a:lstStyle/>
          <a:p>
            <a:pPr marL="0" indent="0">
              <a:buNone/>
            </a:pPr>
            <a:r>
              <a:rPr lang="en-US" dirty="0"/>
              <a:t>import java.awt.*;</a:t>
            </a:r>
          </a:p>
          <a:p>
            <a:pPr marL="0" indent="0">
              <a:buNone/>
            </a:pPr>
            <a:r>
              <a:rPr lang="en-US" dirty="0"/>
              <a:t>import java.applet.*;</a:t>
            </a:r>
          </a:p>
          <a:p>
            <a:pPr marL="0" indent="0">
              <a:buNone/>
            </a:pPr>
            <a:r>
              <a:rPr lang="en-US" dirty="0"/>
              <a:t>/*</a:t>
            </a:r>
          </a:p>
          <a:p>
            <a:pPr marL="0" indent="0">
              <a:buNone/>
            </a:pPr>
            <a:r>
              <a:rPr lang="en-US" dirty="0"/>
              <a:t>&lt;applet code="Rectangles3D" width=300 height=200&gt;</a:t>
            </a:r>
          </a:p>
          <a:p>
            <a:pPr marL="0" indent="0">
              <a:buNone/>
            </a:pPr>
            <a:r>
              <a:rPr lang="en-US" dirty="0"/>
              <a:t>&lt;/applet&gt;</a:t>
            </a:r>
          </a:p>
          <a:p>
            <a:pPr marL="0" indent="0">
              <a:buNone/>
            </a:pPr>
            <a:r>
              <a:rPr lang="en-US" dirty="0"/>
              <a:t>*/</a:t>
            </a:r>
          </a:p>
          <a:p>
            <a:pPr marL="0" indent="0">
              <a:buNone/>
            </a:pPr>
            <a:r>
              <a:rPr lang="en-US" dirty="0"/>
              <a:t>public class Rectangles3D extends Applet </a:t>
            </a:r>
            <a:r>
              <a:rPr lang="en-US" dirty="0" smtClean="0"/>
              <a:t> {</a:t>
            </a:r>
            <a:endParaRPr lang="en-US" dirty="0"/>
          </a:p>
          <a:p>
            <a:pPr marL="0" indent="0">
              <a:buNone/>
            </a:pPr>
            <a:r>
              <a:rPr lang="en-US" dirty="0"/>
              <a:t>	public void init</a:t>
            </a:r>
            <a:r>
              <a:rPr lang="en-US" dirty="0" smtClean="0"/>
              <a:t>() </a:t>
            </a:r>
            <a:r>
              <a:rPr lang="en-US" dirty="0"/>
              <a:t>	{</a:t>
            </a:r>
          </a:p>
          <a:p>
            <a:pPr marL="0" indent="0">
              <a:buNone/>
            </a:pPr>
            <a:r>
              <a:rPr lang="en-US" dirty="0"/>
              <a:t>		setBackground(Color.black);	</a:t>
            </a:r>
          </a:p>
          <a:p>
            <a:pPr marL="0" indent="0">
              <a:buNone/>
            </a:pPr>
            <a:r>
              <a:rPr lang="en-US" dirty="0"/>
              <a:t>	}	  </a:t>
            </a:r>
          </a:p>
          <a:p>
            <a:pPr marL="0" indent="0">
              <a:buNone/>
            </a:pPr>
            <a:r>
              <a:rPr lang="en-US" dirty="0"/>
              <a:t>	public void paint(Graphics g) </a:t>
            </a:r>
            <a:r>
              <a:rPr lang="en-US" dirty="0" smtClean="0"/>
              <a:t> </a:t>
            </a:r>
            <a:r>
              <a:rPr lang="en-US" dirty="0"/>
              <a:t>	{</a:t>
            </a:r>
          </a:p>
          <a:p>
            <a:pPr marL="0" indent="0">
              <a:buNone/>
            </a:pPr>
            <a:r>
              <a:rPr lang="en-US" dirty="0"/>
              <a:t>		g.setColor (Color.gray);</a:t>
            </a:r>
          </a:p>
          <a:p>
            <a:pPr marL="0" indent="0">
              <a:buNone/>
            </a:pPr>
            <a:r>
              <a:rPr lang="en-US" dirty="0"/>
              <a:t>		g.draw3DRect (25, 10, 50, 75, true);</a:t>
            </a:r>
          </a:p>
          <a:p>
            <a:pPr marL="0" indent="0">
              <a:buNone/>
            </a:pPr>
            <a:r>
              <a:rPr lang="en-US" dirty="0"/>
              <a:t>		g.draw3DRect (25, 110, 50, 75, false);</a:t>
            </a:r>
          </a:p>
          <a:p>
            <a:pPr marL="0" indent="0">
              <a:buNone/>
            </a:pPr>
            <a:r>
              <a:rPr lang="en-US" dirty="0"/>
              <a:t>		g.fill3DRect (100, 10, 50, 75, true);</a:t>
            </a:r>
          </a:p>
          <a:p>
            <a:pPr marL="0" indent="0">
              <a:buNone/>
            </a:pPr>
            <a:r>
              <a:rPr lang="en-US" dirty="0"/>
              <a:t>		g.fill3DRect (100, 110, 50, 75, false);</a:t>
            </a:r>
          </a:p>
          <a:p>
            <a:pPr marL="0" indent="0">
              <a:buNone/>
            </a:pPr>
            <a:r>
              <a:rPr lang="en-US" dirty="0"/>
              <a:t>	</a:t>
            </a:r>
            <a:r>
              <a:rPr lang="en-US" dirty="0" smtClean="0"/>
              <a:t>} }</a:t>
            </a:r>
            <a:endParaRPr lang="en-US" dirty="0"/>
          </a:p>
        </p:txBody>
      </p:sp>
    </p:spTree>
    <p:extLst>
      <p:ext uri="{BB962C8B-B14F-4D97-AF65-F5344CB8AC3E}">
        <p14:creationId xmlns:p14="http://schemas.microsoft.com/office/powerpoint/2010/main" val="31376518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3133898" y="1420971"/>
            <a:ext cx="5924204" cy="4211739"/>
          </a:xfrm>
          <a:prstGeom prst="rect">
            <a:avLst/>
          </a:prstGeom>
        </p:spPr>
      </p:pic>
    </p:spTree>
    <p:extLst>
      <p:ext uri="{BB962C8B-B14F-4D97-AF65-F5344CB8AC3E}">
        <p14:creationId xmlns:p14="http://schemas.microsoft.com/office/powerpoint/2010/main" val="16659592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66890"/>
          </a:xfrm>
        </p:spPr>
        <p:txBody>
          <a:bodyPr>
            <a:normAutofit fontScale="90000"/>
          </a:bodyPr>
          <a:lstStyle/>
          <a:p>
            <a:r>
              <a:rPr lang="en-US" dirty="0"/>
              <a:t>Drawing Ellipses and Circles and </a:t>
            </a:r>
            <a:r>
              <a:rPr lang="en-US" dirty="0" smtClean="0"/>
              <a:t>Ovals</a:t>
            </a:r>
            <a:endParaRPr lang="en-US" dirty="0"/>
          </a:p>
        </p:txBody>
      </p:sp>
      <p:sp>
        <p:nvSpPr>
          <p:cNvPr id="3" name="Content Placeholder 2"/>
          <p:cNvSpPr>
            <a:spLocks noGrp="1"/>
          </p:cNvSpPr>
          <p:nvPr>
            <p:ph idx="1"/>
          </p:nvPr>
        </p:nvSpPr>
        <p:spPr>
          <a:xfrm>
            <a:off x="838200" y="931024"/>
            <a:ext cx="10515600" cy="5926975"/>
          </a:xfrm>
        </p:spPr>
        <p:txBody>
          <a:bodyPr>
            <a:normAutofit fontScale="92500" lnSpcReduction="10000"/>
          </a:bodyPr>
          <a:lstStyle/>
          <a:p>
            <a:r>
              <a:rPr lang="en-US" b="1" dirty="0" smtClean="0"/>
              <a:t>public </a:t>
            </a:r>
            <a:r>
              <a:rPr lang="en-US" b="1" dirty="0"/>
              <a:t>abstract void drawOval (int x, int y, int width, int height):- </a:t>
            </a:r>
            <a:endParaRPr lang="en-US" b="1" dirty="0" smtClean="0"/>
          </a:p>
          <a:p>
            <a:r>
              <a:rPr lang="en-US" dirty="0" smtClean="0"/>
              <a:t>draws </a:t>
            </a:r>
            <a:r>
              <a:rPr lang="en-US" dirty="0"/>
              <a:t>an oval in the current color within an invisible bounding rectangle from (x, y) to (x+width, y+height). </a:t>
            </a:r>
            <a:endParaRPr lang="en-US" dirty="0" smtClean="0"/>
          </a:p>
          <a:p>
            <a:r>
              <a:rPr lang="en-US" dirty="0" smtClean="0"/>
              <a:t>cannot </a:t>
            </a:r>
            <a:r>
              <a:rPr lang="en-US" dirty="0"/>
              <a:t>specify the oval's center point and radii. </a:t>
            </a:r>
            <a:endParaRPr lang="en-US" dirty="0" smtClean="0"/>
          </a:p>
          <a:p>
            <a:r>
              <a:rPr lang="en-US" dirty="0" smtClean="0"/>
              <a:t>If </a:t>
            </a:r>
            <a:r>
              <a:rPr lang="en-US" dirty="0"/>
              <a:t>width and height are equal, you get a circle. </a:t>
            </a:r>
            <a:endParaRPr lang="en-US" dirty="0" smtClean="0"/>
          </a:p>
          <a:p>
            <a:r>
              <a:rPr lang="en-US" dirty="0" smtClean="0"/>
              <a:t>If </a:t>
            </a:r>
            <a:r>
              <a:rPr lang="en-US" dirty="0"/>
              <a:t>width or height is negative, nothing is drawn.</a:t>
            </a:r>
          </a:p>
          <a:p>
            <a:endParaRPr lang="en-US" dirty="0"/>
          </a:p>
          <a:p>
            <a:r>
              <a:rPr lang="en-US" b="1" dirty="0"/>
              <a:t>public abstract void fillOval (int x, int y, int width, int height):- </a:t>
            </a:r>
            <a:endParaRPr lang="en-US" b="1" dirty="0" smtClean="0"/>
          </a:p>
          <a:p>
            <a:r>
              <a:rPr lang="en-US" dirty="0" smtClean="0"/>
              <a:t>draws </a:t>
            </a:r>
            <a:r>
              <a:rPr lang="en-US" dirty="0"/>
              <a:t>a filled oval in the current color within an invisible bounding rectangle from (x, y) to (x+width-1, y+height-1). </a:t>
            </a:r>
            <a:endParaRPr lang="en-US" dirty="0" smtClean="0"/>
          </a:p>
          <a:p>
            <a:r>
              <a:rPr lang="en-US" dirty="0" smtClean="0"/>
              <a:t> </a:t>
            </a:r>
            <a:r>
              <a:rPr lang="en-US" dirty="0"/>
              <a:t>cannot specify the oval's center point and radii. </a:t>
            </a:r>
            <a:endParaRPr lang="en-US" dirty="0" smtClean="0"/>
          </a:p>
          <a:p>
            <a:r>
              <a:rPr lang="en-US" dirty="0" smtClean="0"/>
              <a:t>Notice </a:t>
            </a:r>
            <a:r>
              <a:rPr lang="en-US" dirty="0"/>
              <a:t>that the filled oval is one pixel smaller to the right and bottom than requested. </a:t>
            </a:r>
            <a:endParaRPr lang="en-US" dirty="0" smtClean="0"/>
          </a:p>
          <a:p>
            <a:r>
              <a:rPr lang="en-US" dirty="0" smtClean="0"/>
              <a:t>If </a:t>
            </a:r>
            <a:r>
              <a:rPr lang="en-US" dirty="0"/>
              <a:t>width or height is negative, nothing is drawn.</a:t>
            </a:r>
          </a:p>
        </p:txBody>
      </p:sp>
    </p:spTree>
    <p:extLst>
      <p:ext uri="{BB962C8B-B14F-4D97-AF65-F5344CB8AC3E}">
        <p14:creationId xmlns:p14="http://schemas.microsoft.com/office/powerpoint/2010/main" val="8783866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176963"/>
          </a:xfrm>
        </p:spPr>
        <p:txBody>
          <a:bodyPr>
            <a:normAutofit fontScale="62500" lnSpcReduction="20000"/>
          </a:bodyPr>
          <a:lstStyle/>
          <a:p>
            <a:pPr marL="0" indent="0">
              <a:buNone/>
            </a:pPr>
            <a:r>
              <a:rPr lang="en-US" dirty="0"/>
              <a:t>import java.awt.*;</a:t>
            </a:r>
          </a:p>
          <a:p>
            <a:pPr marL="0" indent="0">
              <a:buNone/>
            </a:pPr>
            <a:r>
              <a:rPr lang="en-US" dirty="0"/>
              <a:t>import java.applet.*;</a:t>
            </a:r>
          </a:p>
          <a:p>
            <a:pPr marL="0" indent="0">
              <a:buNone/>
            </a:pPr>
            <a:r>
              <a:rPr lang="en-US" dirty="0"/>
              <a:t>/*</a:t>
            </a:r>
          </a:p>
          <a:p>
            <a:pPr marL="0" indent="0">
              <a:buNone/>
            </a:pPr>
            <a:r>
              <a:rPr lang="en-US" dirty="0"/>
              <a:t>&lt;applet code="Ovals" width=300 height=200&gt;</a:t>
            </a:r>
          </a:p>
          <a:p>
            <a:pPr marL="0" indent="0">
              <a:buNone/>
            </a:pPr>
            <a:r>
              <a:rPr lang="en-US" dirty="0"/>
              <a:t>&lt;/applet&gt;</a:t>
            </a:r>
          </a:p>
          <a:p>
            <a:pPr marL="0" indent="0">
              <a:buNone/>
            </a:pPr>
            <a:r>
              <a:rPr lang="en-US" dirty="0"/>
              <a:t>*/</a:t>
            </a:r>
          </a:p>
          <a:p>
            <a:pPr marL="0" indent="0">
              <a:buNone/>
            </a:pPr>
            <a:r>
              <a:rPr lang="en-US" dirty="0"/>
              <a:t>public class Ovals extends Applet </a:t>
            </a:r>
            <a:r>
              <a:rPr lang="en-US" dirty="0" smtClean="0"/>
              <a:t> {</a:t>
            </a:r>
            <a:endParaRPr lang="en-US" dirty="0"/>
          </a:p>
          <a:p>
            <a:pPr marL="0" indent="0">
              <a:buNone/>
            </a:pPr>
            <a:r>
              <a:rPr lang="en-US" dirty="0"/>
              <a:t>	public void init</a:t>
            </a:r>
            <a:r>
              <a:rPr lang="en-US" dirty="0" smtClean="0"/>
              <a:t>() </a:t>
            </a:r>
            <a:r>
              <a:rPr lang="en-US" dirty="0"/>
              <a:t>	{</a:t>
            </a:r>
          </a:p>
          <a:p>
            <a:pPr marL="0" indent="0">
              <a:buNone/>
            </a:pPr>
            <a:r>
              <a:rPr lang="en-US" dirty="0"/>
              <a:t>		setBackground(Color.black);</a:t>
            </a:r>
          </a:p>
          <a:p>
            <a:pPr marL="0" indent="0">
              <a:buNone/>
            </a:pPr>
            <a:r>
              <a:rPr lang="en-US" dirty="0"/>
              <a:t>		setForeground(Color.green);</a:t>
            </a:r>
          </a:p>
          <a:p>
            <a:pPr marL="0" indent="0">
              <a:buNone/>
            </a:pPr>
            <a:r>
              <a:rPr lang="en-US" dirty="0"/>
              <a:t>	}</a:t>
            </a:r>
          </a:p>
          <a:p>
            <a:pPr marL="0" indent="0">
              <a:buNone/>
            </a:pPr>
            <a:endParaRPr lang="en-US" dirty="0"/>
          </a:p>
          <a:p>
            <a:pPr marL="0" indent="0">
              <a:buNone/>
            </a:pPr>
            <a:r>
              <a:rPr lang="en-US" dirty="0"/>
              <a:t>	public void paint(Graphics g) </a:t>
            </a:r>
            <a:r>
              <a:rPr lang="en-US" dirty="0" smtClean="0"/>
              <a:t> </a:t>
            </a:r>
            <a:r>
              <a:rPr lang="en-US" dirty="0"/>
              <a:t>	{</a:t>
            </a:r>
          </a:p>
          <a:p>
            <a:pPr marL="0" indent="0">
              <a:buNone/>
            </a:pPr>
            <a:r>
              <a:rPr lang="en-US" dirty="0"/>
              <a:t>		g.drawOval(10, 10, 50, 50);</a:t>
            </a:r>
          </a:p>
          <a:p>
            <a:pPr marL="0" indent="0">
              <a:buNone/>
            </a:pPr>
            <a:r>
              <a:rPr lang="en-US" dirty="0"/>
              <a:t>		g.fillOval(100, 10, 75, 50);</a:t>
            </a:r>
          </a:p>
          <a:p>
            <a:pPr marL="0" indent="0">
              <a:buNone/>
            </a:pPr>
            <a:r>
              <a:rPr lang="en-US" dirty="0"/>
              <a:t>		g.drawOval(190, 10, 90, 30);</a:t>
            </a:r>
          </a:p>
          <a:p>
            <a:pPr marL="0" indent="0">
              <a:buNone/>
            </a:pPr>
            <a:r>
              <a:rPr lang="en-US" dirty="0"/>
              <a:t>		g.fillOval(70, 90, 140, 100);</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26446716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3088784" y="1914973"/>
            <a:ext cx="6014431" cy="4314016"/>
          </a:xfrm>
          <a:prstGeom prst="rect">
            <a:avLst/>
          </a:prstGeom>
        </p:spPr>
      </p:pic>
    </p:spTree>
    <p:extLst>
      <p:ext uri="{BB962C8B-B14F-4D97-AF65-F5344CB8AC3E}">
        <p14:creationId xmlns:p14="http://schemas.microsoft.com/office/powerpoint/2010/main" val="91081245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283268"/>
          </a:xfrm>
        </p:spPr>
        <p:txBody>
          <a:bodyPr>
            <a:normAutofit fontScale="90000"/>
          </a:bodyPr>
          <a:lstStyle/>
          <a:p>
            <a:r>
              <a:rPr lang="en-US" dirty="0"/>
              <a:t>Drawing </a:t>
            </a:r>
            <a:r>
              <a:rPr lang="en-US" dirty="0" smtClean="0"/>
              <a:t>Arcs</a:t>
            </a:r>
            <a:endParaRPr lang="en-US" dirty="0"/>
          </a:p>
        </p:txBody>
      </p:sp>
      <p:sp>
        <p:nvSpPr>
          <p:cNvPr id="3" name="Content Placeholder 2"/>
          <p:cNvSpPr>
            <a:spLocks noGrp="1"/>
          </p:cNvSpPr>
          <p:nvPr>
            <p:ph idx="1"/>
          </p:nvPr>
        </p:nvSpPr>
        <p:spPr>
          <a:xfrm>
            <a:off x="838200" y="897774"/>
            <a:ext cx="10515600" cy="5960225"/>
          </a:xfrm>
        </p:spPr>
        <p:txBody>
          <a:bodyPr>
            <a:normAutofit fontScale="85000" lnSpcReduction="20000"/>
          </a:bodyPr>
          <a:lstStyle/>
          <a:p>
            <a:r>
              <a:rPr lang="en-US" b="1" dirty="0" smtClean="0"/>
              <a:t>public </a:t>
            </a:r>
            <a:r>
              <a:rPr lang="en-US" b="1" dirty="0"/>
              <a:t>abstract void drawArc (int x, int y, int width, int height, int startAngle, int arcAngle):- </a:t>
            </a:r>
            <a:endParaRPr lang="en-US" dirty="0" smtClean="0"/>
          </a:p>
          <a:p>
            <a:r>
              <a:rPr lang="en-US" dirty="0" smtClean="0"/>
              <a:t>draws </a:t>
            </a:r>
            <a:r>
              <a:rPr lang="en-US" dirty="0"/>
              <a:t>an arc in the current color within an invisible bounding rectangle from (x,y) to (x+width, y+height). </a:t>
            </a:r>
            <a:endParaRPr lang="en-US" dirty="0" smtClean="0"/>
          </a:p>
          <a:p>
            <a:r>
              <a:rPr lang="en-US" dirty="0" smtClean="0"/>
              <a:t>The </a:t>
            </a:r>
            <a:r>
              <a:rPr lang="en-US" dirty="0"/>
              <a:t>arc starts at startAngle degrees and goes to startAngle + arcAngle degrees. </a:t>
            </a:r>
            <a:endParaRPr lang="en-US" dirty="0" smtClean="0"/>
          </a:p>
          <a:p>
            <a:r>
              <a:rPr lang="en-US" dirty="0" smtClean="0"/>
              <a:t>An </a:t>
            </a:r>
            <a:r>
              <a:rPr lang="en-US" dirty="0"/>
              <a:t>angle of 0 degrees is at the 3 o'clock position; angles increase counter-clockwise. </a:t>
            </a:r>
            <a:endParaRPr lang="en-US" dirty="0" smtClean="0"/>
          </a:p>
          <a:p>
            <a:r>
              <a:rPr lang="en-US" dirty="0" smtClean="0"/>
              <a:t>If </a:t>
            </a:r>
            <a:r>
              <a:rPr lang="en-US" dirty="0"/>
              <a:t>arcAngle is negative, drawing is in a clockwise direction. </a:t>
            </a:r>
            <a:endParaRPr lang="en-US" dirty="0" smtClean="0"/>
          </a:p>
          <a:p>
            <a:r>
              <a:rPr lang="en-US" dirty="0" smtClean="0"/>
              <a:t>If </a:t>
            </a:r>
            <a:r>
              <a:rPr lang="en-US" dirty="0"/>
              <a:t>width and height are equal and arcAngle is 360 degrees, drawArc() draws a circle</a:t>
            </a:r>
            <a:r>
              <a:rPr lang="en-US" dirty="0" smtClean="0"/>
              <a:t>.</a:t>
            </a:r>
          </a:p>
          <a:p>
            <a:r>
              <a:rPr lang="en-US" dirty="0" smtClean="0"/>
              <a:t> </a:t>
            </a:r>
            <a:r>
              <a:rPr lang="en-US" dirty="0"/>
              <a:t>If width or height is negative, nothing is drawn.</a:t>
            </a:r>
          </a:p>
          <a:p>
            <a:r>
              <a:rPr lang="en-US" b="1" dirty="0" smtClean="0"/>
              <a:t>public </a:t>
            </a:r>
            <a:r>
              <a:rPr lang="en-US" b="1" dirty="0"/>
              <a:t>abstract void fillArc (int x, int y, int width, int height, int startAngle, int arcAngle):- </a:t>
            </a:r>
            <a:endParaRPr lang="en-US" b="1" dirty="0" smtClean="0"/>
          </a:p>
          <a:p>
            <a:r>
              <a:rPr lang="en-US" dirty="0" smtClean="0"/>
              <a:t>similar </a:t>
            </a:r>
            <a:r>
              <a:rPr lang="en-US" dirty="0"/>
              <a:t>to the drawArc() method except that it draws a filled arc in the current color within an invisible bounding rectangle from (x, y) to (x+width-1, y+height-1</a:t>
            </a:r>
            <a:r>
              <a:rPr lang="en-US" dirty="0" smtClean="0"/>
              <a:t>.</a:t>
            </a:r>
          </a:p>
          <a:p>
            <a:r>
              <a:rPr lang="en-US" dirty="0" smtClean="0"/>
              <a:t> </a:t>
            </a:r>
            <a:r>
              <a:rPr lang="en-US" dirty="0"/>
              <a:t>If width and height are equal and arcAngle is 360 degrees, fillArc() draws a filled circle.</a:t>
            </a:r>
          </a:p>
          <a:p>
            <a:endParaRPr lang="en-US" dirty="0"/>
          </a:p>
        </p:txBody>
      </p:sp>
    </p:spTree>
    <p:extLst>
      <p:ext uri="{BB962C8B-B14F-4D97-AF65-F5344CB8AC3E}">
        <p14:creationId xmlns:p14="http://schemas.microsoft.com/office/powerpoint/2010/main" val="28501467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smtClean="0"/>
              <a:t>most </a:t>
            </a:r>
            <a:r>
              <a:rPr lang="en-US" dirty="0"/>
              <a:t>Java programs employ user </a:t>
            </a:r>
            <a:r>
              <a:rPr lang="en-US" dirty="0" smtClean="0"/>
              <a:t>interfaces based </a:t>
            </a:r>
            <a:r>
              <a:rPr lang="en-US" dirty="0"/>
              <a:t>on Swing. Because Swing provides richer implementations than does the AWT </a:t>
            </a:r>
            <a:r>
              <a:rPr lang="en-US" dirty="0" smtClean="0"/>
              <a:t>of some </a:t>
            </a:r>
            <a:r>
              <a:rPr lang="en-US" dirty="0"/>
              <a:t>common GUI controls, such as buttons, lists, and check boxes, it is easy to jump </a:t>
            </a:r>
            <a:r>
              <a:rPr lang="en-US" dirty="0" smtClean="0"/>
              <a:t>to the </a:t>
            </a:r>
            <a:r>
              <a:rPr lang="en-US" dirty="0"/>
              <a:t>conclusion that the AWT is no longer important, that it has been superseded by Swing.</a:t>
            </a:r>
          </a:p>
          <a:p>
            <a:r>
              <a:rPr lang="en-US" dirty="0" smtClean="0"/>
              <a:t>Swing </a:t>
            </a:r>
            <a:r>
              <a:rPr lang="en-US" dirty="0"/>
              <a:t>is built on top of the AWT.</a:t>
            </a:r>
          </a:p>
          <a:p>
            <a:r>
              <a:rPr lang="en-US" dirty="0"/>
              <a:t>Thus, many aspects of the AWT are also aspects of Swing. </a:t>
            </a:r>
            <a:endParaRPr lang="en-US" dirty="0" smtClean="0"/>
          </a:p>
          <a:p>
            <a:r>
              <a:rPr lang="en-US" dirty="0" smtClean="0"/>
              <a:t>many </a:t>
            </a:r>
            <a:r>
              <a:rPr lang="en-US" dirty="0"/>
              <a:t>AWT </a:t>
            </a:r>
            <a:r>
              <a:rPr lang="en-US" dirty="0" smtClean="0"/>
              <a:t>classes are </a:t>
            </a:r>
            <a:r>
              <a:rPr lang="en-US" dirty="0"/>
              <a:t>used either directly or indirectly by Swing. </a:t>
            </a:r>
            <a:endParaRPr lang="en-US" dirty="0" smtClean="0"/>
          </a:p>
          <a:p>
            <a:r>
              <a:rPr lang="en-US" dirty="0" smtClean="0"/>
              <a:t>some </a:t>
            </a:r>
            <a:r>
              <a:rPr lang="en-US" dirty="0"/>
              <a:t>types of small </a:t>
            </a:r>
            <a:r>
              <a:rPr lang="en-US" dirty="0" smtClean="0"/>
              <a:t>programs (</a:t>
            </a:r>
            <a:r>
              <a:rPr lang="en-US" dirty="0"/>
              <a:t>especially small applets) that make only minimal use of a GUI, using the AWT rather </a:t>
            </a:r>
            <a:r>
              <a:rPr lang="en-US" dirty="0" smtClean="0"/>
              <a:t>than Swing </a:t>
            </a:r>
            <a:r>
              <a:rPr lang="en-US" dirty="0"/>
              <a:t>still makes sense. Therefore, even though most interfaces today will be based </a:t>
            </a:r>
            <a:r>
              <a:rPr lang="en-US" dirty="0" smtClean="0"/>
              <a:t>on Swing</a:t>
            </a:r>
            <a:r>
              <a:rPr lang="en-US" dirty="0"/>
              <a:t>, a solid knowledge of the AWT is still required</a:t>
            </a:r>
            <a:r>
              <a:rPr lang="en-US" dirty="0" smtClean="0"/>
              <a:t>.</a:t>
            </a:r>
          </a:p>
          <a:p>
            <a:r>
              <a:rPr lang="en-US" dirty="0" smtClean="0"/>
              <a:t> </a:t>
            </a:r>
            <a:r>
              <a:rPr lang="en-US" dirty="0"/>
              <a:t>you can’t be a great </a:t>
            </a:r>
            <a:r>
              <a:rPr lang="en-US" dirty="0" smtClean="0"/>
              <a:t>Java programmer </a:t>
            </a:r>
            <a:r>
              <a:rPr lang="en-US" dirty="0"/>
              <a:t>without knowing the AWT.</a:t>
            </a:r>
          </a:p>
        </p:txBody>
      </p:sp>
    </p:spTree>
    <p:extLst>
      <p:ext uri="{BB962C8B-B14F-4D97-AF65-F5344CB8AC3E}">
        <p14:creationId xmlns:p14="http://schemas.microsoft.com/office/powerpoint/2010/main" val="19735856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6378"/>
            <a:ext cx="10515600" cy="6060585"/>
          </a:xfrm>
        </p:spPr>
        <p:txBody>
          <a:bodyPr>
            <a:normAutofit fontScale="62500" lnSpcReduction="20000"/>
          </a:bodyPr>
          <a:lstStyle/>
          <a:p>
            <a:pPr marL="0" indent="0">
              <a:buNone/>
            </a:pPr>
            <a:r>
              <a:rPr lang="en-US" dirty="0"/>
              <a:t>import java.awt.*;</a:t>
            </a:r>
          </a:p>
          <a:p>
            <a:pPr marL="0" indent="0">
              <a:buNone/>
            </a:pPr>
            <a:r>
              <a:rPr lang="en-US" dirty="0"/>
              <a:t>import java.applet.*;</a:t>
            </a:r>
          </a:p>
          <a:p>
            <a:pPr marL="0" indent="0">
              <a:buNone/>
            </a:pPr>
            <a:r>
              <a:rPr lang="en-US" dirty="0"/>
              <a:t>/*</a:t>
            </a:r>
          </a:p>
          <a:p>
            <a:pPr marL="0" indent="0">
              <a:buNone/>
            </a:pPr>
            <a:r>
              <a:rPr lang="en-US" dirty="0"/>
              <a:t>&lt;applet code="Arcs" width=300 height=200&gt;</a:t>
            </a:r>
          </a:p>
          <a:p>
            <a:pPr marL="0" indent="0">
              <a:buNone/>
            </a:pPr>
            <a:r>
              <a:rPr lang="en-US" dirty="0"/>
              <a:t>&lt;/applet&gt;</a:t>
            </a:r>
          </a:p>
          <a:p>
            <a:pPr marL="0" indent="0">
              <a:buNone/>
            </a:pPr>
            <a:r>
              <a:rPr lang="en-US" dirty="0"/>
              <a:t>*/</a:t>
            </a:r>
          </a:p>
          <a:p>
            <a:pPr marL="0" indent="0">
              <a:buNone/>
            </a:pPr>
            <a:r>
              <a:rPr lang="en-US" dirty="0"/>
              <a:t>public class Arcs extends Applet </a:t>
            </a:r>
            <a:r>
              <a:rPr lang="en-US" dirty="0" smtClean="0"/>
              <a:t> {</a:t>
            </a:r>
            <a:endParaRPr lang="en-US" dirty="0"/>
          </a:p>
          <a:p>
            <a:pPr marL="0" indent="0">
              <a:buNone/>
            </a:pPr>
            <a:r>
              <a:rPr lang="en-US" dirty="0"/>
              <a:t>	public void init</a:t>
            </a:r>
            <a:r>
              <a:rPr lang="en-US" dirty="0" smtClean="0"/>
              <a:t>() </a:t>
            </a:r>
            <a:r>
              <a:rPr lang="en-US" dirty="0"/>
              <a:t>	{</a:t>
            </a:r>
          </a:p>
          <a:p>
            <a:pPr marL="0" indent="0">
              <a:buNone/>
            </a:pPr>
            <a:r>
              <a:rPr lang="en-US" dirty="0"/>
              <a:t>		setBackground(Color.black);</a:t>
            </a:r>
          </a:p>
          <a:p>
            <a:pPr marL="0" indent="0">
              <a:buNone/>
            </a:pPr>
            <a:r>
              <a:rPr lang="en-US" dirty="0"/>
              <a:t>		setForeground(Color.green);</a:t>
            </a:r>
          </a:p>
          <a:p>
            <a:pPr marL="0" indent="0">
              <a:buNone/>
            </a:pPr>
            <a:r>
              <a:rPr lang="en-US" dirty="0"/>
              <a:t>	}</a:t>
            </a:r>
          </a:p>
          <a:p>
            <a:pPr marL="0" indent="0">
              <a:buNone/>
            </a:pPr>
            <a:endParaRPr lang="en-US" dirty="0"/>
          </a:p>
          <a:p>
            <a:pPr marL="0" indent="0">
              <a:buNone/>
            </a:pPr>
            <a:r>
              <a:rPr lang="en-US" dirty="0"/>
              <a:t>	public void paint(Graphics g) </a:t>
            </a:r>
            <a:r>
              <a:rPr lang="en-US" dirty="0" smtClean="0"/>
              <a:t> </a:t>
            </a:r>
            <a:r>
              <a:rPr lang="en-US" dirty="0"/>
              <a:t>	{</a:t>
            </a:r>
          </a:p>
          <a:p>
            <a:pPr marL="0" indent="0">
              <a:buNone/>
            </a:pPr>
            <a:r>
              <a:rPr lang="en-US" dirty="0"/>
              <a:t>		g.drawArc(10, 40, 70, 70, 0, 75);</a:t>
            </a:r>
          </a:p>
          <a:p>
            <a:pPr marL="0" indent="0">
              <a:buNone/>
            </a:pPr>
            <a:r>
              <a:rPr lang="en-US" dirty="0"/>
              <a:t>		g.fillArc(100, 40, 70, 70, 0, 75) ;</a:t>
            </a:r>
          </a:p>
          <a:p>
            <a:pPr marL="0" indent="0">
              <a:buNone/>
            </a:pPr>
            <a:r>
              <a:rPr lang="en-US" dirty="0"/>
              <a:t>		g.drawArc(10, 100, 70, 80, 0, 175);</a:t>
            </a:r>
          </a:p>
          <a:p>
            <a:pPr marL="0" indent="0">
              <a:buNone/>
            </a:pPr>
            <a:r>
              <a:rPr lang="en-US" dirty="0"/>
              <a:t>		g.fillArc(100, 100, 70, 90, 0, 270);</a:t>
            </a:r>
          </a:p>
          <a:p>
            <a:pPr marL="0" indent="0">
              <a:buNone/>
            </a:pPr>
            <a:r>
              <a:rPr lang="en-US" dirty="0"/>
              <a:t>		g.drawArc(200, 80, 80, 80, 0, 180);</a:t>
            </a:r>
          </a:p>
          <a:p>
            <a:pPr marL="0" indent="0">
              <a:buNone/>
            </a:pPr>
            <a:r>
              <a:rPr lang="en-US" dirty="0"/>
              <a:t>	</a:t>
            </a:r>
            <a:r>
              <a:rPr lang="en-US" dirty="0" smtClean="0"/>
              <a:t>} }</a:t>
            </a:r>
            <a:endParaRPr lang="en-US" dirty="0"/>
          </a:p>
        </p:txBody>
      </p:sp>
    </p:spTree>
    <p:extLst>
      <p:ext uri="{BB962C8B-B14F-4D97-AF65-F5344CB8AC3E}">
        <p14:creationId xmlns:p14="http://schemas.microsoft.com/office/powerpoint/2010/main" val="392904546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2892050" y="1690688"/>
            <a:ext cx="6650962" cy="4740764"/>
          </a:xfrm>
          <a:prstGeom prst="rect">
            <a:avLst/>
          </a:prstGeom>
        </p:spPr>
      </p:pic>
    </p:spTree>
    <p:extLst>
      <p:ext uri="{BB962C8B-B14F-4D97-AF65-F5344CB8AC3E}">
        <p14:creationId xmlns:p14="http://schemas.microsoft.com/office/powerpoint/2010/main" val="199737121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245"/>
            <a:ext cx="10515600" cy="45719"/>
          </a:xfrm>
        </p:spPr>
        <p:txBody>
          <a:bodyPr>
            <a:normAutofit fontScale="90000"/>
          </a:bodyPr>
          <a:lstStyle/>
          <a:p>
            <a:r>
              <a:rPr lang="en-US" dirty="0"/>
              <a:t>Drawing </a:t>
            </a:r>
            <a:r>
              <a:rPr lang="en-US" dirty="0" smtClean="0"/>
              <a:t>Polygons</a:t>
            </a:r>
            <a:endParaRPr lang="en-US" dirty="0"/>
          </a:p>
        </p:txBody>
      </p:sp>
      <p:sp>
        <p:nvSpPr>
          <p:cNvPr id="3" name="Content Placeholder 2"/>
          <p:cNvSpPr>
            <a:spLocks noGrp="1"/>
          </p:cNvSpPr>
          <p:nvPr>
            <p:ph idx="1"/>
          </p:nvPr>
        </p:nvSpPr>
        <p:spPr>
          <a:xfrm>
            <a:off x="838200" y="581890"/>
            <a:ext cx="10515600" cy="6276109"/>
          </a:xfrm>
        </p:spPr>
        <p:txBody>
          <a:bodyPr>
            <a:normAutofit fontScale="77500" lnSpcReduction="20000"/>
          </a:bodyPr>
          <a:lstStyle/>
          <a:p>
            <a:r>
              <a:rPr lang="en-US" b="1" dirty="0" smtClean="0"/>
              <a:t>public </a:t>
            </a:r>
            <a:r>
              <a:rPr lang="en-US" b="1" dirty="0"/>
              <a:t>abstract void drawPolygon (int xPoints[], int yPoints[], int numPoints):- </a:t>
            </a:r>
            <a:endParaRPr lang="en-US" dirty="0" smtClean="0"/>
          </a:p>
          <a:p>
            <a:r>
              <a:rPr lang="en-US" dirty="0" smtClean="0"/>
              <a:t> </a:t>
            </a:r>
            <a:r>
              <a:rPr lang="en-US" dirty="0"/>
              <a:t>draws a path of numPoints nodes by taking one element at a time out of xPoints and yPoints to make each point. </a:t>
            </a:r>
            <a:endParaRPr lang="en-US" dirty="0" smtClean="0"/>
          </a:p>
          <a:p>
            <a:r>
              <a:rPr lang="en-US" dirty="0" smtClean="0"/>
              <a:t>The </a:t>
            </a:r>
            <a:r>
              <a:rPr lang="en-US" dirty="0"/>
              <a:t>path is drawn in the current color</a:t>
            </a:r>
            <a:r>
              <a:rPr lang="en-US" dirty="0" smtClean="0"/>
              <a:t>.</a:t>
            </a:r>
          </a:p>
          <a:p>
            <a:r>
              <a:rPr lang="en-US" dirty="0" smtClean="0"/>
              <a:t> </a:t>
            </a:r>
            <a:r>
              <a:rPr lang="en-US" dirty="0"/>
              <a:t>If either xPoints or yPoints does not have numPoints elements, drawPolygon() throws a run-time exception</a:t>
            </a:r>
          </a:p>
          <a:p>
            <a:r>
              <a:rPr lang="en-US" b="1" dirty="0" smtClean="0"/>
              <a:t>public </a:t>
            </a:r>
            <a:r>
              <a:rPr lang="en-US" b="1" dirty="0"/>
              <a:t>abstract void drawPolyline (int xPoints[], int yPoints[], int numPoints):- </a:t>
            </a:r>
            <a:endParaRPr lang="en-US" dirty="0" smtClean="0"/>
          </a:p>
          <a:p>
            <a:r>
              <a:rPr lang="en-US" dirty="0" smtClean="0"/>
              <a:t> </a:t>
            </a:r>
            <a:r>
              <a:rPr lang="en-US" dirty="0"/>
              <a:t>functions like the 1.0 version of drawPolygon(). </a:t>
            </a:r>
            <a:endParaRPr lang="en-US" dirty="0" smtClean="0"/>
          </a:p>
          <a:p>
            <a:r>
              <a:rPr lang="en-US" dirty="0" smtClean="0"/>
              <a:t>It </a:t>
            </a:r>
            <a:r>
              <a:rPr lang="en-US" dirty="0"/>
              <a:t>connect the dots with the points in the xPoints and yPoints arrays and does not connect the endpoints</a:t>
            </a:r>
            <a:r>
              <a:rPr lang="en-US" dirty="0" smtClean="0"/>
              <a:t>.</a:t>
            </a:r>
          </a:p>
          <a:p>
            <a:r>
              <a:rPr lang="en-US" dirty="0" smtClean="0"/>
              <a:t> </a:t>
            </a:r>
            <a:r>
              <a:rPr lang="en-US" dirty="0"/>
              <a:t>If either xPoints or yPoints does not have numPoints elements, drawPolygon() throws the run-time exception, ArrayIndexOutOfBoundsException.</a:t>
            </a:r>
          </a:p>
          <a:p>
            <a:r>
              <a:rPr lang="en-US" b="1" dirty="0" smtClean="0"/>
              <a:t>public </a:t>
            </a:r>
            <a:r>
              <a:rPr lang="en-US" b="1" dirty="0"/>
              <a:t>abstract void fillPolygon (int xPoints[], int yPoints[], int nPoints):- </a:t>
            </a:r>
            <a:endParaRPr lang="en-US" dirty="0" smtClean="0"/>
          </a:p>
          <a:p>
            <a:r>
              <a:rPr lang="en-US" dirty="0" smtClean="0"/>
              <a:t>draws </a:t>
            </a:r>
            <a:r>
              <a:rPr lang="en-US" dirty="0"/>
              <a:t>a polygon of numPoints nodes by plucking one element at a time out of xPoints and yPoints to make each point. </a:t>
            </a:r>
            <a:endParaRPr lang="en-US" dirty="0" smtClean="0"/>
          </a:p>
          <a:p>
            <a:r>
              <a:rPr lang="en-US" dirty="0" smtClean="0"/>
              <a:t>The </a:t>
            </a:r>
            <a:r>
              <a:rPr lang="en-US" dirty="0"/>
              <a:t>polygon is drawn in the current color</a:t>
            </a:r>
            <a:r>
              <a:rPr lang="en-US" dirty="0" smtClean="0"/>
              <a:t>.</a:t>
            </a:r>
          </a:p>
          <a:p>
            <a:r>
              <a:rPr lang="en-US" dirty="0" smtClean="0"/>
              <a:t> </a:t>
            </a:r>
            <a:r>
              <a:rPr lang="en-US" dirty="0"/>
              <a:t>If either xPoints or yPoints does not have numPoints elements, fillPolygon() throws the run-time exception IllegalArgumentException</a:t>
            </a:r>
            <a:r>
              <a:rPr lang="en-US" dirty="0" smtClean="0"/>
              <a:t>.</a:t>
            </a:r>
          </a:p>
          <a:p>
            <a:r>
              <a:rPr lang="en-US" dirty="0" smtClean="0"/>
              <a:t> </a:t>
            </a:r>
            <a:r>
              <a:rPr lang="en-US" dirty="0"/>
              <a:t>If the polygon is not closed, fillPolygon() adds a segment connecting the endpoints.</a:t>
            </a:r>
          </a:p>
          <a:p>
            <a:endParaRPr lang="en-US" dirty="0"/>
          </a:p>
        </p:txBody>
      </p:sp>
    </p:spTree>
    <p:extLst>
      <p:ext uri="{BB962C8B-B14F-4D97-AF65-F5344CB8AC3E}">
        <p14:creationId xmlns:p14="http://schemas.microsoft.com/office/powerpoint/2010/main" val="18534094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6378"/>
            <a:ext cx="10515600" cy="6583680"/>
          </a:xfrm>
        </p:spPr>
        <p:txBody>
          <a:bodyPr>
            <a:normAutofit fontScale="77500" lnSpcReduction="20000"/>
          </a:bodyPr>
          <a:lstStyle/>
          <a:p>
            <a:pPr marL="0" indent="0">
              <a:buNone/>
            </a:pPr>
            <a:r>
              <a:rPr lang="en-US" dirty="0"/>
              <a:t>import java.awt.*;</a:t>
            </a:r>
          </a:p>
          <a:p>
            <a:pPr marL="0" indent="0">
              <a:buNone/>
            </a:pPr>
            <a:r>
              <a:rPr lang="en-US" dirty="0"/>
              <a:t>import java.applet.*;</a:t>
            </a:r>
          </a:p>
          <a:p>
            <a:pPr marL="0" indent="0">
              <a:buNone/>
            </a:pPr>
            <a:r>
              <a:rPr lang="en-US" dirty="0"/>
              <a:t>/*</a:t>
            </a:r>
          </a:p>
          <a:p>
            <a:pPr marL="0" indent="0">
              <a:buNone/>
            </a:pPr>
            <a:r>
              <a:rPr lang="en-US" dirty="0"/>
              <a:t>&lt;applet code="HourGlass" width=230 height=210&gt;</a:t>
            </a:r>
          </a:p>
          <a:p>
            <a:pPr marL="0" indent="0">
              <a:buNone/>
            </a:pPr>
            <a:r>
              <a:rPr lang="en-US" dirty="0"/>
              <a:t>&lt;/applet&gt;</a:t>
            </a:r>
          </a:p>
          <a:p>
            <a:pPr marL="0" indent="0">
              <a:buNone/>
            </a:pPr>
            <a:r>
              <a:rPr lang="en-US" dirty="0"/>
              <a:t>*/</a:t>
            </a:r>
          </a:p>
          <a:p>
            <a:pPr marL="0" indent="0">
              <a:buNone/>
            </a:pPr>
            <a:r>
              <a:rPr lang="en-US" dirty="0"/>
              <a:t>public class HourGlass extends Applet </a:t>
            </a:r>
            <a:r>
              <a:rPr lang="en-US" dirty="0" smtClean="0"/>
              <a:t> {</a:t>
            </a:r>
            <a:endParaRPr lang="en-US" dirty="0"/>
          </a:p>
          <a:p>
            <a:pPr marL="0" indent="0">
              <a:buNone/>
            </a:pPr>
            <a:r>
              <a:rPr lang="en-US" dirty="0"/>
              <a:t>	public void init</a:t>
            </a:r>
            <a:r>
              <a:rPr lang="en-US" dirty="0" smtClean="0"/>
              <a:t>() </a:t>
            </a:r>
            <a:r>
              <a:rPr lang="en-US" dirty="0"/>
              <a:t>	{</a:t>
            </a:r>
          </a:p>
          <a:p>
            <a:pPr marL="0" indent="0">
              <a:buNone/>
            </a:pPr>
            <a:r>
              <a:rPr lang="en-US" dirty="0"/>
              <a:t>		setBackground(Color.black);</a:t>
            </a:r>
          </a:p>
          <a:p>
            <a:pPr marL="0" indent="0">
              <a:buNone/>
            </a:pPr>
            <a:r>
              <a:rPr lang="en-US" dirty="0"/>
              <a:t>		setForeground(Color.green);</a:t>
            </a:r>
          </a:p>
          <a:p>
            <a:pPr marL="0" indent="0">
              <a:buNone/>
            </a:pPr>
            <a:r>
              <a:rPr lang="en-US" dirty="0"/>
              <a:t>	}</a:t>
            </a:r>
          </a:p>
          <a:p>
            <a:pPr marL="0" indent="0">
              <a:buNone/>
            </a:pPr>
            <a:endParaRPr lang="en-US" dirty="0"/>
          </a:p>
          <a:p>
            <a:pPr marL="0" indent="0">
              <a:buNone/>
            </a:pPr>
            <a:r>
              <a:rPr lang="en-US" dirty="0"/>
              <a:t>	public void paint(Graphics g) </a:t>
            </a:r>
            <a:r>
              <a:rPr lang="en-US" dirty="0" smtClean="0"/>
              <a:t> </a:t>
            </a:r>
            <a:r>
              <a:rPr lang="en-US" dirty="0"/>
              <a:t>	{</a:t>
            </a:r>
          </a:p>
          <a:p>
            <a:pPr marL="0" indent="0">
              <a:buNone/>
            </a:pPr>
            <a:r>
              <a:rPr lang="en-US" dirty="0"/>
              <a:t>		int xpoints[] = {30, 200, 30, 200, 30};</a:t>
            </a:r>
          </a:p>
          <a:p>
            <a:pPr marL="0" indent="0">
              <a:buNone/>
            </a:pPr>
            <a:r>
              <a:rPr lang="en-US" dirty="0"/>
              <a:t>		int ypoints[] = {30, 30, 200, 200, 30};</a:t>
            </a:r>
          </a:p>
          <a:p>
            <a:pPr marL="0" indent="0">
              <a:buNone/>
            </a:pPr>
            <a:r>
              <a:rPr lang="en-US" dirty="0"/>
              <a:t>		int num = 5; </a:t>
            </a:r>
          </a:p>
          <a:p>
            <a:pPr marL="0" indent="0">
              <a:buNone/>
            </a:pPr>
            <a:r>
              <a:rPr lang="en-US" dirty="0"/>
              <a:t>		g.drawPolygon(xpoints, ypoints, num);</a:t>
            </a:r>
          </a:p>
          <a:p>
            <a:pPr marL="0" indent="0">
              <a:buNone/>
            </a:pPr>
            <a:r>
              <a:rPr lang="en-US" dirty="0"/>
              <a:t>	</a:t>
            </a:r>
            <a:r>
              <a:rPr lang="en-US" dirty="0" smtClean="0"/>
              <a:t>} }</a:t>
            </a:r>
            <a:endParaRPr lang="en-US" dirty="0"/>
          </a:p>
        </p:txBody>
      </p:sp>
    </p:spTree>
    <p:extLst>
      <p:ext uri="{BB962C8B-B14F-4D97-AF65-F5344CB8AC3E}">
        <p14:creationId xmlns:p14="http://schemas.microsoft.com/office/powerpoint/2010/main" val="68961807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3311149" y="682177"/>
            <a:ext cx="5849476" cy="5651189"/>
          </a:xfrm>
          <a:prstGeom prst="rect">
            <a:avLst/>
          </a:prstGeom>
        </p:spPr>
      </p:pic>
    </p:spTree>
    <p:extLst>
      <p:ext uri="{BB962C8B-B14F-4D97-AF65-F5344CB8AC3E}">
        <p14:creationId xmlns:p14="http://schemas.microsoft.com/office/powerpoint/2010/main" val="389637660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266642"/>
          </a:xfrm>
        </p:spPr>
        <p:txBody>
          <a:bodyPr>
            <a:normAutofit fontScale="90000"/>
          </a:bodyPr>
          <a:lstStyle/>
          <a:p>
            <a:r>
              <a:rPr lang="en-US" b="1" dirty="0"/>
              <a:t>Another Example:</a:t>
            </a:r>
            <a:endParaRPr lang="en-US" dirty="0"/>
          </a:p>
        </p:txBody>
      </p:sp>
      <p:sp>
        <p:nvSpPr>
          <p:cNvPr id="3" name="Content Placeholder 2"/>
          <p:cNvSpPr>
            <a:spLocks noGrp="1"/>
          </p:cNvSpPr>
          <p:nvPr>
            <p:ph idx="1"/>
          </p:nvPr>
        </p:nvSpPr>
        <p:spPr>
          <a:xfrm>
            <a:off x="838200" y="448886"/>
            <a:ext cx="10515600" cy="6409113"/>
          </a:xfrm>
        </p:spPr>
        <p:txBody>
          <a:bodyPr>
            <a:normAutofit fontScale="70000" lnSpcReduction="20000"/>
          </a:bodyPr>
          <a:lstStyle/>
          <a:p>
            <a:pPr marL="0" indent="0">
              <a:buNone/>
            </a:pPr>
            <a:r>
              <a:rPr lang="en-US" dirty="0"/>
              <a:t>import java.applet.*;</a:t>
            </a:r>
          </a:p>
          <a:p>
            <a:pPr marL="0" indent="0">
              <a:buNone/>
            </a:pPr>
            <a:r>
              <a:rPr lang="en-US" dirty="0" smtClean="0"/>
              <a:t>/* &lt;</a:t>
            </a:r>
            <a:r>
              <a:rPr lang="en-US" dirty="0"/>
              <a:t>applet code="Polygons" width=230 height=210</a:t>
            </a:r>
            <a:r>
              <a:rPr lang="en-US" dirty="0" smtClean="0"/>
              <a:t>&gt;	&lt;/</a:t>
            </a:r>
            <a:r>
              <a:rPr lang="en-US" dirty="0"/>
              <a:t>applet</a:t>
            </a:r>
            <a:r>
              <a:rPr lang="en-US" dirty="0" smtClean="0"/>
              <a:t>&gt;	      */</a:t>
            </a:r>
            <a:endParaRPr lang="en-US" dirty="0"/>
          </a:p>
          <a:p>
            <a:pPr marL="0" indent="0">
              <a:buNone/>
            </a:pPr>
            <a:r>
              <a:rPr lang="en-US" dirty="0"/>
              <a:t>public class Polygons extends Applet </a:t>
            </a:r>
            <a:r>
              <a:rPr lang="en-US" dirty="0" smtClean="0"/>
              <a:t> {</a:t>
            </a:r>
            <a:endParaRPr lang="en-US" dirty="0"/>
          </a:p>
          <a:p>
            <a:pPr marL="0" indent="0">
              <a:buNone/>
            </a:pPr>
            <a:r>
              <a:rPr lang="en-US" dirty="0"/>
              <a:t>	public void init</a:t>
            </a:r>
            <a:r>
              <a:rPr lang="en-US" dirty="0" smtClean="0"/>
              <a:t>() </a:t>
            </a:r>
            <a:r>
              <a:rPr lang="en-US" dirty="0"/>
              <a:t>	{</a:t>
            </a:r>
          </a:p>
          <a:p>
            <a:pPr marL="0" indent="0">
              <a:buNone/>
            </a:pPr>
            <a:r>
              <a:rPr lang="en-US" dirty="0"/>
              <a:t>		setBackground(Color.black);</a:t>
            </a:r>
          </a:p>
          <a:p>
            <a:pPr marL="0" indent="0">
              <a:buNone/>
            </a:pPr>
            <a:r>
              <a:rPr lang="en-US" dirty="0"/>
              <a:t>		setForeground(Color.green</a:t>
            </a:r>
            <a:r>
              <a:rPr lang="en-US" dirty="0" smtClean="0"/>
              <a:t>); </a:t>
            </a:r>
            <a:r>
              <a:rPr lang="en-US" dirty="0"/>
              <a:t>	}</a:t>
            </a:r>
          </a:p>
          <a:p>
            <a:pPr marL="0" indent="0">
              <a:buNone/>
            </a:pPr>
            <a:r>
              <a:rPr lang="en-US" dirty="0"/>
              <a:t>	public void paint(Graphics g) </a:t>
            </a:r>
            <a:r>
              <a:rPr lang="en-US" dirty="0" smtClean="0"/>
              <a:t> </a:t>
            </a:r>
            <a:r>
              <a:rPr lang="en-US" dirty="0"/>
              <a:t>	{</a:t>
            </a:r>
          </a:p>
          <a:p>
            <a:pPr marL="0" indent="0">
              <a:buNone/>
            </a:pPr>
            <a:r>
              <a:rPr lang="en-US" dirty="0"/>
              <a:t>		int[] xPoints[] = {{50, 25, 25, 75, 75</a:t>
            </a:r>
            <a:r>
              <a:rPr lang="en-US" dirty="0" smtClean="0"/>
              <a:t>}, {</a:t>
            </a:r>
            <a:r>
              <a:rPr lang="en-US" dirty="0"/>
              <a:t>50, 25, 25, 75, 75</a:t>
            </a:r>
            <a:r>
              <a:rPr lang="en-US" dirty="0" smtClean="0"/>
              <a:t>}, {</a:t>
            </a:r>
            <a:r>
              <a:rPr lang="en-US" dirty="0"/>
              <a:t>100, 100, 150, 100, 150, 150, 125, 100, 150},</a:t>
            </a:r>
          </a:p>
          <a:p>
            <a:pPr marL="0" indent="0">
              <a:buNone/>
            </a:pPr>
            <a:r>
              <a:rPr lang="en-US" dirty="0"/>
              <a:t>						{100, 100, 150, 100, 150, 150, 125, 100, 150}};</a:t>
            </a:r>
          </a:p>
          <a:p>
            <a:pPr marL="0" indent="0">
              <a:buNone/>
            </a:pPr>
            <a:r>
              <a:rPr lang="en-US" dirty="0"/>
              <a:t>		int[] yPoints[] = {{10, 35, 85, 85, 35, 10</a:t>
            </a:r>
            <a:r>
              <a:rPr lang="en-US" dirty="0" smtClean="0"/>
              <a:t>}, {</a:t>
            </a:r>
            <a:r>
              <a:rPr lang="en-US" dirty="0"/>
              <a:t>110, 135, 185, 185, 135</a:t>
            </a:r>
            <a:r>
              <a:rPr lang="en-US" dirty="0" smtClean="0"/>
              <a:t>}, {</a:t>
            </a:r>
            <a:r>
              <a:rPr lang="en-US" dirty="0"/>
              <a:t>85, 35, 35, 85, 85, 35, 10, 35, 85},</a:t>
            </a:r>
          </a:p>
          <a:p>
            <a:pPr marL="0" indent="0">
              <a:buNone/>
            </a:pPr>
            <a:r>
              <a:rPr lang="en-US" dirty="0"/>
              <a:t>						{185, 135, 135, 185, 185, 135, 110, 135, 185}};</a:t>
            </a:r>
          </a:p>
          <a:p>
            <a:pPr marL="0" indent="0">
              <a:buNone/>
            </a:pPr>
            <a:r>
              <a:rPr lang="en-US" dirty="0"/>
              <a:t>		int nPoints[] = {5, 5, 9, 9};</a:t>
            </a:r>
          </a:p>
          <a:p>
            <a:pPr marL="0" indent="0">
              <a:buNone/>
            </a:pPr>
            <a:r>
              <a:rPr lang="en-US" dirty="0"/>
              <a:t>		g.drawPolygon (xPoints[0], yPoints[0], nPoints[0]);</a:t>
            </a:r>
          </a:p>
          <a:p>
            <a:pPr marL="0" indent="0">
              <a:buNone/>
            </a:pPr>
            <a:r>
              <a:rPr lang="en-US" dirty="0"/>
              <a:t>		g.fillPolygon (xPoints[1], yPoints[1], nPoints[1]); </a:t>
            </a:r>
          </a:p>
          <a:p>
            <a:pPr marL="0" indent="0">
              <a:buNone/>
            </a:pPr>
            <a:r>
              <a:rPr lang="en-US" dirty="0"/>
              <a:t>		g.drawPolygon (new Polygon(xPoints[2], yPoints[2], nPoints[2]));</a:t>
            </a:r>
          </a:p>
          <a:p>
            <a:pPr marL="0" indent="0">
              <a:buNone/>
            </a:pPr>
            <a:r>
              <a:rPr lang="en-US" dirty="0"/>
              <a:t>		g.fillPolygon (new Polygon(xPoints[3], yPoints[3], nPoints[3]));</a:t>
            </a:r>
          </a:p>
          <a:p>
            <a:pPr marL="0" indent="0">
              <a:buNone/>
            </a:pPr>
            <a:r>
              <a:rPr lang="en-US" dirty="0"/>
              <a:t>	</a:t>
            </a:r>
            <a:r>
              <a:rPr lang="en-US" dirty="0" smtClean="0"/>
              <a:t>} }</a:t>
            </a:r>
            <a:endParaRPr lang="en-US" dirty="0"/>
          </a:p>
        </p:txBody>
      </p:sp>
    </p:spTree>
    <p:extLst>
      <p:ext uri="{BB962C8B-B14F-4D97-AF65-F5344CB8AC3E}">
        <p14:creationId xmlns:p14="http://schemas.microsoft.com/office/powerpoint/2010/main" val="358945966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3194771" y="1154878"/>
            <a:ext cx="5250960" cy="4983962"/>
          </a:xfrm>
          <a:prstGeom prst="rect">
            <a:avLst/>
          </a:prstGeom>
        </p:spPr>
      </p:pic>
    </p:spTree>
    <p:extLst>
      <p:ext uri="{BB962C8B-B14F-4D97-AF65-F5344CB8AC3E}">
        <p14:creationId xmlns:p14="http://schemas.microsoft.com/office/powerpoint/2010/main" val="112573616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Frame Windows</a:t>
            </a:r>
            <a:br>
              <a:rPr lang="en-US" dirty="0"/>
            </a:br>
            <a:endParaRPr lang="en-US" dirty="0"/>
          </a:p>
        </p:txBody>
      </p:sp>
      <p:sp>
        <p:nvSpPr>
          <p:cNvPr id="3" name="Content Placeholder 2"/>
          <p:cNvSpPr>
            <a:spLocks noGrp="1"/>
          </p:cNvSpPr>
          <p:nvPr>
            <p:ph idx="1"/>
          </p:nvPr>
        </p:nvSpPr>
        <p:spPr>
          <a:xfrm>
            <a:off x="838200" y="1069383"/>
            <a:ext cx="10515600" cy="5107580"/>
          </a:xfrm>
        </p:spPr>
        <p:txBody>
          <a:bodyPr>
            <a:normAutofit fontScale="92500" lnSpcReduction="10000"/>
          </a:bodyPr>
          <a:lstStyle/>
          <a:p>
            <a:r>
              <a:rPr lang="en-US" dirty="0" smtClean="0"/>
              <a:t>After </a:t>
            </a:r>
            <a:r>
              <a:rPr lang="en-US" dirty="0"/>
              <a:t>the applet, the type of window </a:t>
            </a:r>
            <a:r>
              <a:rPr lang="en-US" dirty="0" smtClean="0"/>
              <a:t>most </a:t>
            </a:r>
            <a:r>
              <a:rPr lang="en-US" dirty="0"/>
              <a:t>often create is derived from Frame. </a:t>
            </a:r>
            <a:endParaRPr lang="en-US" dirty="0" smtClean="0"/>
          </a:p>
          <a:p>
            <a:r>
              <a:rPr lang="en-US" dirty="0" smtClean="0"/>
              <a:t>to </a:t>
            </a:r>
            <a:r>
              <a:rPr lang="en-US" dirty="0"/>
              <a:t>create child windows within applets, and top-level or child windows for </a:t>
            </a:r>
            <a:r>
              <a:rPr lang="en-US" dirty="0" smtClean="0"/>
              <a:t>stand-alone applications</a:t>
            </a:r>
            <a:r>
              <a:rPr lang="en-US" dirty="0"/>
              <a:t>. </a:t>
            </a:r>
            <a:endParaRPr lang="en-US" dirty="0" smtClean="0"/>
          </a:p>
          <a:p>
            <a:r>
              <a:rPr lang="en-US" dirty="0" smtClean="0"/>
              <a:t>As </a:t>
            </a:r>
            <a:r>
              <a:rPr lang="en-US" dirty="0"/>
              <a:t>mentioned, it creates a standard-style window.</a:t>
            </a:r>
          </a:p>
          <a:p>
            <a:r>
              <a:rPr lang="en-US" dirty="0"/>
              <a:t>Here are two of Frame’s constructors:</a:t>
            </a:r>
          </a:p>
          <a:p>
            <a:pPr marL="0" indent="0">
              <a:buNone/>
            </a:pPr>
            <a:r>
              <a:rPr lang="en-US" dirty="0" smtClean="0"/>
              <a:t>		Frame</a:t>
            </a:r>
            <a:r>
              <a:rPr lang="en-US" dirty="0"/>
              <a:t>( )</a:t>
            </a:r>
          </a:p>
          <a:p>
            <a:pPr marL="0" indent="0">
              <a:buNone/>
            </a:pPr>
            <a:r>
              <a:rPr lang="en-US" dirty="0" smtClean="0"/>
              <a:t>		Frame(String </a:t>
            </a:r>
            <a:r>
              <a:rPr lang="en-US" dirty="0"/>
              <a:t>title)</a:t>
            </a:r>
          </a:p>
          <a:p>
            <a:r>
              <a:rPr lang="en-US" dirty="0" smtClean="0"/>
              <a:t>The </a:t>
            </a:r>
            <a:r>
              <a:rPr lang="en-US" dirty="0"/>
              <a:t>first form creates a standard window that does not contain a title. </a:t>
            </a:r>
            <a:endParaRPr lang="en-US" dirty="0" smtClean="0"/>
          </a:p>
          <a:p>
            <a:r>
              <a:rPr lang="en-US" dirty="0" smtClean="0"/>
              <a:t>The </a:t>
            </a:r>
            <a:r>
              <a:rPr lang="en-US" dirty="0"/>
              <a:t>second form </a:t>
            </a:r>
            <a:r>
              <a:rPr lang="en-US" dirty="0" smtClean="0"/>
              <a:t>creates a </a:t>
            </a:r>
            <a:r>
              <a:rPr lang="en-US" dirty="0"/>
              <a:t>window with the title specified by title. </a:t>
            </a:r>
            <a:endParaRPr lang="en-US" dirty="0" smtClean="0"/>
          </a:p>
          <a:p>
            <a:r>
              <a:rPr lang="en-US" dirty="0" smtClean="0"/>
              <a:t>Notice </a:t>
            </a:r>
            <a:r>
              <a:rPr lang="en-US" dirty="0"/>
              <a:t>that you cannot specify the dimensions </a:t>
            </a:r>
            <a:r>
              <a:rPr lang="en-US" dirty="0" smtClean="0"/>
              <a:t>of the </a:t>
            </a:r>
            <a:r>
              <a:rPr lang="en-US" dirty="0"/>
              <a:t>window. Instead, you must set the size of the window after it has been created.</a:t>
            </a:r>
          </a:p>
        </p:txBody>
      </p:sp>
    </p:spTree>
    <p:extLst>
      <p:ext uri="{BB962C8B-B14F-4D97-AF65-F5344CB8AC3E}">
        <p14:creationId xmlns:p14="http://schemas.microsoft.com/office/powerpoint/2010/main" val="187434831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 the Window’s Dimensions</a:t>
            </a:r>
            <a:br>
              <a:rPr lang="en-US" dirty="0"/>
            </a:br>
            <a:endParaRPr lang="en-US" dirty="0"/>
          </a:p>
        </p:txBody>
      </p:sp>
      <p:sp>
        <p:nvSpPr>
          <p:cNvPr id="3" name="Content Placeholder 2"/>
          <p:cNvSpPr>
            <a:spLocks noGrp="1"/>
          </p:cNvSpPr>
          <p:nvPr>
            <p:ph idx="1"/>
          </p:nvPr>
        </p:nvSpPr>
        <p:spPr>
          <a:xfrm>
            <a:off x="838200" y="960895"/>
            <a:ext cx="10515600" cy="5216068"/>
          </a:xfrm>
        </p:spPr>
        <p:txBody>
          <a:bodyPr>
            <a:normAutofit/>
          </a:bodyPr>
          <a:lstStyle/>
          <a:p>
            <a:r>
              <a:rPr lang="en-US" dirty="0" smtClean="0"/>
              <a:t>The </a:t>
            </a:r>
            <a:r>
              <a:rPr lang="en-US" dirty="0"/>
              <a:t>setSize( ) method is used to set the dimensions of the window</a:t>
            </a:r>
            <a:r>
              <a:rPr lang="en-US" dirty="0" smtClean="0"/>
              <a:t>.</a:t>
            </a:r>
          </a:p>
          <a:p>
            <a:r>
              <a:rPr lang="en-US" dirty="0" smtClean="0"/>
              <a:t> </a:t>
            </a:r>
            <a:r>
              <a:rPr lang="en-US" dirty="0"/>
              <a:t>Its signature </a:t>
            </a:r>
            <a:r>
              <a:rPr lang="en-US" dirty="0" smtClean="0"/>
              <a:t>:</a:t>
            </a:r>
            <a:endParaRPr lang="en-US" dirty="0"/>
          </a:p>
          <a:p>
            <a:pPr marL="0" indent="0">
              <a:buNone/>
            </a:pPr>
            <a:r>
              <a:rPr lang="en-US" dirty="0" smtClean="0"/>
              <a:t>		void </a:t>
            </a:r>
            <a:r>
              <a:rPr lang="en-US" dirty="0"/>
              <a:t>setSize(int newWidth, int newHeight)</a:t>
            </a:r>
          </a:p>
          <a:p>
            <a:pPr marL="0" indent="0">
              <a:buNone/>
            </a:pPr>
            <a:r>
              <a:rPr lang="en-US" dirty="0" smtClean="0"/>
              <a:t>		void </a:t>
            </a:r>
            <a:r>
              <a:rPr lang="en-US" dirty="0"/>
              <a:t>setSize(Dimension newSize)</a:t>
            </a:r>
          </a:p>
          <a:p>
            <a:r>
              <a:rPr lang="en-US" dirty="0" smtClean="0"/>
              <a:t>The </a:t>
            </a:r>
            <a:r>
              <a:rPr lang="en-US" dirty="0"/>
              <a:t>dimensions are specified </a:t>
            </a:r>
            <a:r>
              <a:rPr lang="en-US" dirty="0" smtClean="0"/>
              <a:t>in terms </a:t>
            </a:r>
            <a:r>
              <a:rPr lang="en-US" dirty="0"/>
              <a:t>of pixels.</a:t>
            </a:r>
          </a:p>
          <a:p>
            <a:r>
              <a:rPr lang="en-US" dirty="0"/>
              <a:t>The getSize( ) method is used to obtain the current size of a window. Its signature is</a:t>
            </a:r>
          </a:p>
          <a:p>
            <a:pPr marL="0" indent="0">
              <a:buNone/>
            </a:pPr>
            <a:r>
              <a:rPr lang="en-US" dirty="0" smtClean="0"/>
              <a:t>		Dimension </a:t>
            </a:r>
            <a:r>
              <a:rPr lang="en-US" dirty="0"/>
              <a:t>getSize( )</a:t>
            </a:r>
          </a:p>
          <a:p>
            <a:r>
              <a:rPr lang="en-US" dirty="0"/>
              <a:t>This method returns the current size of the window contained within the width and </a:t>
            </a:r>
            <a:r>
              <a:rPr lang="en-US" dirty="0" smtClean="0"/>
              <a:t>height fields </a:t>
            </a:r>
            <a:r>
              <a:rPr lang="en-US" dirty="0"/>
              <a:t>of a Dimension object.</a:t>
            </a:r>
          </a:p>
        </p:txBody>
      </p:sp>
    </p:spTree>
    <p:extLst>
      <p:ext uri="{BB962C8B-B14F-4D97-AF65-F5344CB8AC3E}">
        <p14:creationId xmlns:p14="http://schemas.microsoft.com/office/powerpoint/2010/main" val="290491669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858000"/>
          </a:xfrm>
        </p:spPr>
        <p:txBody>
          <a:bodyPr>
            <a:normAutofit fontScale="77500" lnSpcReduction="20000"/>
          </a:bodyPr>
          <a:lstStyle/>
          <a:p>
            <a:pPr marL="0" indent="0">
              <a:buNone/>
            </a:pPr>
            <a:r>
              <a:rPr lang="en-US" b="1" dirty="0"/>
              <a:t>Hiding and Showing a Window</a:t>
            </a:r>
          </a:p>
          <a:p>
            <a:r>
              <a:rPr lang="en-US" dirty="0"/>
              <a:t>After a frame window has been created, it will not be visible until you call setVisible( ).</a:t>
            </a:r>
          </a:p>
          <a:p>
            <a:r>
              <a:rPr lang="en-US" dirty="0"/>
              <a:t>Its signature is shown here:</a:t>
            </a:r>
          </a:p>
          <a:p>
            <a:pPr marL="0" indent="0">
              <a:buNone/>
            </a:pPr>
            <a:r>
              <a:rPr lang="en-US" dirty="0"/>
              <a:t>void setVisible(boolean visibleFlag)</a:t>
            </a:r>
          </a:p>
          <a:p>
            <a:r>
              <a:rPr lang="en-US" dirty="0"/>
              <a:t>The component is visible if the argument to this method is true. Otherwise, it is hidden.</a:t>
            </a:r>
          </a:p>
          <a:p>
            <a:pPr marL="0" indent="0">
              <a:buNone/>
            </a:pPr>
            <a:endParaRPr lang="en-US" b="1" dirty="0" smtClean="0"/>
          </a:p>
          <a:p>
            <a:pPr marL="0" indent="0">
              <a:buNone/>
            </a:pPr>
            <a:r>
              <a:rPr lang="en-US" b="1" dirty="0" smtClean="0"/>
              <a:t>Setting </a:t>
            </a:r>
            <a:r>
              <a:rPr lang="en-US" b="1" dirty="0"/>
              <a:t>a Window’s Title</a:t>
            </a:r>
          </a:p>
          <a:p>
            <a:r>
              <a:rPr lang="en-US" dirty="0" smtClean="0"/>
              <a:t>To change </a:t>
            </a:r>
            <a:r>
              <a:rPr lang="en-US" dirty="0"/>
              <a:t>the title in a frame window using setTitle( ), which has this general form:</a:t>
            </a:r>
          </a:p>
          <a:p>
            <a:pPr marL="0" indent="0">
              <a:buNone/>
            </a:pPr>
            <a:r>
              <a:rPr lang="en-US" dirty="0"/>
              <a:t>void setTitle(String newTitle)</a:t>
            </a:r>
          </a:p>
          <a:p>
            <a:r>
              <a:rPr lang="en-US" dirty="0"/>
              <a:t>Here, newTitle is the new title for the window.</a:t>
            </a:r>
          </a:p>
          <a:p>
            <a:pPr marL="0" indent="0">
              <a:buNone/>
            </a:pPr>
            <a:endParaRPr lang="en-US" b="1" dirty="0" smtClean="0"/>
          </a:p>
          <a:p>
            <a:pPr marL="0" indent="0">
              <a:buNone/>
            </a:pPr>
            <a:r>
              <a:rPr lang="en-US" b="1" dirty="0" smtClean="0"/>
              <a:t>Closing </a:t>
            </a:r>
            <a:r>
              <a:rPr lang="en-US" b="1" dirty="0"/>
              <a:t>a Frame Window</a:t>
            </a:r>
          </a:p>
          <a:p>
            <a:r>
              <a:rPr lang="en-US" dirty="0"/>
              <a:t>When using a frame window, your program must remove that window from the screen when</a:t>
            </a:r>
          </a:p>
          <a:p>
            <a:r>
              <a:rPr lang="en-US" dirty="0"/>
              <a:t>it is closed, by calling setVisible(false). </a:t>
            </a:r>
            <a:endParaRPr lang="en-US" dirty="0" smtClean="0"/>
          </a:p>
          <a:p>
            <a:r>
              <a:rPr lang="en-US" dirty="0" smtClean="0"/>
              <a:t>To </a:t>
            </a:r>
            <a:r>
              <a:rPr lang="en-US" dirty="0"/>
              <a:t>intercept a window-close event, you must </a:t>
            </a:r>
            <a:r>
              <a:rPr lang="en-US" dirty="0" smtClean="0"/>
              <a:t>implement the </a:t>
            </a:r>
            <a:r>
              <a:rPr lang="en-US" dirty="0"/>
              <a:t>windowClosing( ) method of the WindowListener interface. </a:t>
            </a:r>
            <a:endParaRPr lang="en-US" dirty="0" smtClean="0"/>
          </a:p>
          <a:p>
            <a:r>
              <a:rPr lang="en-US" dirty="0" smtClean="0"/>
              <a:t>Inside </a:t>
            </a:r>
            <a:r>
              <a:rPr lang="en-US" dirty="0"/>
              <a:t>windowClosing( </a:t>
            </a:r>
            <a:r>
              <a:rPr lang="en-US" dirty="0" smtClean="0"/>
              <a:t>), you </a:t>
            </a:r>
            <a:r>
              <a:rPr lang="en-US" dirty="0"/>
              <a:t>must remove the window from the screen. </a:t>
            </a:r>
          </a:p>
        </p:txBody>
      </p:sp>
    </p:spTree>
    <p:extLst>
      <p:ext uri="{BB962C8B-B14F-4D97-AF65-F5344CB8AC3E}">
        <p14:creationId xmlns:p14="http://schemas.microsoft.com/office/powerpoint/2010/main" val="6323759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AWT classes are contained in the java.awt package. It is one of Java’s largest packages.</a:t>
            </a:r>
          </a:p>
          <a:p>
            <a:r>
              <a:rPr lang="en-US" dirty="0"/>
              <a:t>Fortunately, because it is logically organized in a top-down, hierarchical fashion, it is </a:t>
            </a:r>
            <a:r>
              <a:rPr lang="en-US" dirty="0" smtClean="0"/>
              <a:t>easier to </a:t>
            </a:r>
            <a:r>
              <a:rPr lang="en-US" dirty="0"/>
              <a:t>understand and </a:t>
            </a:r>
            <a:r>
              <a:rPr lang="en-US" dirty="0" smtClean="0"/>
              <a:t>use</a:t>
            </a:r>
            <a:endParaRPr lang="en-US" dirty="0"/>
          </a:p>
        </p:txBody>
      </p:sp>
    </p:spTree>
    <p:extLst>
      <p:ext uri="{BB962C8B-B14F-4D97-AF65-F5344CB8AC3E}">
        <p14:creationId xmlns:p14="http://schemas.microsoft.com/office/powerpoint/2010/main" val="394077000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Windowed Program</a:t>
            </a:r>
          </a:p>
        </p:txBody>
      </p:sp>
      <p:sp>
        <p:nvSpPr>
          <p:cNvPr id="3" name="Content Placeholder 2"/>
          <p:cNvSpPr>
            <a:spLocks noGrp="1"/>
          </p:cNvSpPr>
          <p:nvPr>
            <p:ph idx="1"/>
          </p:nvPr>
        </p:nvSpPr>
        <p:spPr/>
        <p:txBody>
          <a:bodyPr>
            <a:normAutofit lnSpcReduction="10000"/>
          </a:bodyPr>
          <a:lstStyle/>
          <a:p>
            <a:pPr marL="0" indent="0">
              <a:buNone/>
            </a:pPr>
            <a:r>
              <a:rPr lang="en-US" dirty="0"/>
              <a:t>// Create an AWT-based application.</a:t>
            </a:r>
          </a:p>
          <a:p>
            <a:pPr marL="0" indent="0">
              <a:buNone/>
            </a:pPr>
            <a:r>
              <a:rPr lang="en-US" dirty="0"/>
              <a:t>import java.awt.*;</a:t>
            </a:r>
          </a:p>
          <a:p>
            <a:pPr marL="0" indent="0">
              <a:buNone/>
            </a:pPr>
            <a:r>
              <a:rPr lang="en-US" dirty="0"/>
              <a:t>import java.awt.event.*;</a:t>
            </a:r>
          </a:p>
          <a:p>
            <a:pPr marL="0" indent="0">
              <a:buNone/>
            </a:pPr>
            <a:r>
              <a:rPr lang="en-US" dirty="0"/>
              <a:t>import java.applet.*;</a:t>
            </a:r>
          </a:p>
          <a:p>
            <a:pPr marL="0" indent="0">
              <a:buNone/>
            </a:pPr>
            <a:r>
              <a:rPr lang="en-US" dirty="0"/>
              <a:t>// Create a frame window.</a:t>
            </a:r>
          </a:p>
          <a:p>
            <a:pPr marL="0" indent="0">
              <a:buNone/>
            </a:pPr>
            <a:r>
              <a:rPr lang="en-US" dirty="0"/>
              <a:t>public class AppWindow extends Frame {</a:t>
            </a:r>
          </a:p>
          <a:p>
            <a:pPr marL="0" indent="0">
              <a:buNone/>
            </a:pPr>
            <a:r>
              <a:rPr lang="en-US" dirty="0"/>
              <a:t>String keymsg = "This is a test</a:t>
            </a:r>
            <a:r>
              <a:rPr lang="en-US" dirty="0" smtClean="0"/>
              <a:t>.";</a:t>
            </a:r>
          </a:p>
          <a:p>
            <a:pPr marL="0" indent="0">
              <a:buNone/>
            </a:pPr>
            <a:r>
              <a:rPr lang="en-US" dirty="0"/>
              <a:t>String mousemsg = "";</a:t>
            </a:r>
          </a:p>
          <a:p>
            <a:pPr marL="0" indent="0">
              <a:buNone/>
            </a:pPr>
            <a:r>
              <a:rPr lang="en-US" dirty="0"/>
              <a:t>int mouseX=30, mouseY=30;</a:t>
            </a:r>
          </a:p>
          <a:p>
            <a:pPr marL="0" indent="0">
              <a:buNone/>
            </a:pPr>
            <a:endParaRPr lang="en-US" dirty="0"/>
          </a:p>
        </p:txBody>
      </p:sp>
    </p:spTree>
    <p:extLst>
      <p:ext uri="{BB962C8B-B14F-4D97-AF65-F5344CB8AC3E}">
        <p14:creationId xmlns:p14="http://schemas.microsoft.com/office/powerpoint/2010/main" val="142876282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176963"/>
          </a:xfrm>
        </p:spPr>
        <p:txBody>
          <a:bodyPr>
            <a:normAutofit fontScale="85000" lnSpcReduction="20000"/>
          </a:bodyPr>
          <a:lstStyle/>
          <a:p>
            <a:pPr marL="0" indent="0">
              <a:buNone/>
            </a:pPr>
            <a:r>
              <a:rPr lang="en-US" dirty="0" smtClean="0"/>
              <a:t>public </a:t>
            </a:r>
            <a:r>
              <a:rPr lang="en-US" dirty="0"/>
              <a:t>AppWindow() {</a:t>
            </a:r>
          </a:p>
          <a:p>
            <a:pPr marL="0" indent="0">
              <a:buNone/>
            </a:pPr>
            <a:r>
              <a:rPr lang="en-US" dirty="0"/>
              <a:t>addKeyListener(new MyKeyAdapter(this));</a:t>
            </a:r>
          </a:p>
          <a:p>
            <a:pPr marL="0" indent="0">
              <a:buNone/>
            </a:pPr>
            <a:r>
              <a:rPr lang="en-US" dirty="0"/>
              <a:t>addMouseListener(new MyMouseAdapter(this));</a:t>
            </a:r>
          </a:p>
          <a:p>
            <a:pPr marL="0" indent="0">
              <a:buNone/>
            </a:pPr>
            <a:r>
              <a:rPr lang="en-US" dirty="0"/>
              <a:t>addWindowListener(new MyWindowAdapter());</a:t>
            </a:r>
          </a:p>
          <a:p>
            <a:pPr marL="0" indent="0">
              <a:buNone/>
            </a:pPr>
            <a:r>
              <a:rPr lang="en-US" dirty="0"/>
              <a:t>}</a:t>
            </a:r>
          </a:p>
          <a:p>
            <a:pPr marL="0" indent="0">
              <a:buNone/>
            </a:pPr>
            <a:r>
              <a:rPr lang="en-US" dirty="0"/>
              <a:t>public void paint(Graphics g) {</a:t>
            </a:r>
          </a:p>
          <a:p>
            <a:pPr marL="0" indent="0">
              <a:buNone/>
            </a:pPr>
            <a:r>
              <a:rPr lang="en-US" dirty="0"/>
              <a:t>g.drawString(keymsg, 10, 40);</a:t>
            </a:r>
          </a:p>
          <a:p>
            <a:pPr marL="0" indent="0">
              <a:buNone/>
            </a:pPr>
            <a:r>
              <a:rPr lang="en-US" dirty="0"/>
              <a:t>g.drawString(mousemsg, mouseX, mouseY);</a:t>
            </a:r>
          </a:p>
          <a:p>
            <a:pPr marL="0" indent="0">
              <a:buNone/>
            </a:pPr>
            <a:r>
              <a:rPr lang="en-US" dirty="0"/>
              <a:t>}</a:t>
            </a:r>
          </a:p>
          <a:p>
            <a:pPr marL="0" indent="0">
              <a:buNone/>
            </a:pPr>
            <a:r>
              <a:rPr lang="en-US" dirty="0"/>
              <a:t>// Create the window.</a:t>
            </a:r>
          </a:p>
          <a:p>
            <a:pPr marL="0" indent="0">
              <a:buNone/>
            </a:pPr>
            <a:r>
              <a:rPr lang="en-US" dirty="0"/>
              <a:t>public static void main(String args[]) {</a:t>
            </a:r>
          </a:p>
          <a:p>
            <a:pPr marL="0" indent="0">
              <a:buNone/>
            </a:pPr>
            <a:r>
              <a:rPr lang="en-US" dirty="0"/>
              <a:t>AppWindow appwin = new AppWindow();</a:t>
            </a:r>
          </a:p>
          <a:p>
            <a:pPr marL="0" indent="0">
              <a:buNone/>
            </a:pPr>
            <a:r>
              <a:rPr lang="en-US" dirty="0"/>
              <a:t>appwin.setSize(new Dimension(300, 200));</a:t>
            </a:r>
          </a:p>
          <a:p>
            <a:pPr marL="0" indent="0">
              <a:buNone/>
            </a:pPr>
            <a:r>
              <a:rPr lang="en-US" dirty="0"/>
              <a:t>appwin.setTitle("An AWT-Based Application");</a:t>
            </a:r>
          </a:p>
          <a:p>
            <a:pPr marL="0" indent="0">
              <a:buNone/>
            </a:pPr>
            <a:r>
              <a:rPr lang="en-US" dirty="0"/>
              <a:t>appwin.setVisible(true);</a:t>
            </a:r>
          </a:p>
          <a:p>
            <a:pPr marL="0" indent="0">
              <a:buNone/>
            </a:pPr>
            <a:r>
              <a:rPr lang="en-US" dirty="0" smtClean="0"/>
              <a:t>} }</a:t>
            </a:r>
            <a:endParaRPr lang="en-US" dirty="0"/>
          </a:p>
        </p:txBody>
      </p:sp>
    </p:spTree>
    <p:extLst>
      <p:ext uri="{BB962C8B-B14F-4D97-AF65-F5344CB8AC3E}">
        <p14:creationId xmlns:p14="http://schemas.microsoft.com/office/powerpoint/2010/main" val="426155669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marL="0" indent="0">
              <a:buNone/>
            </a:pPr>
            <a:r>
              <a:rPr lang="en-US" dirty="0"/>
              <a:t>class MyKeyAdapter extends KeyAdapter {</a:t>
            </a:r>
          </a:p>
          <a:p>
            <a:pPr marL="0" indent="0">
              <a:buNone/>
            </a:pPr>
            <a:r>
              <a:rPr lang="en-US" dirty="0"/>
              <a:t>AppWindow appWindow;</a:t>
            </a:r>
          </a:p>
          <a:p>
            <a:pPr marL="0" indent="0">
              <a:buNone/>
            </a:pPr>
            <a:r>
              <a:rPr lang="en-US" dirty="0"/>
              <a:t>public MyKeyAdapter(AppWindow appWindow) {</a:t>
            </a:r>
          </a:p>
          <a:p>
            <a:pPr marL="0" indent="0">
              <a:buNone/>
            </a:pPr>
            <a:r>
              <a:rPr lang="en-US" dirty="0"/>
              <a:t>this.appWindow = appWindow;</a:t>
            </a:r>
          </a:p>
          <a:p>
            <a:pPr marL="0" indent="0">
              <a:buNone/>
            </a:pPr>
            <a:r>
              <a:rPr lang="en-US" dirty="0"/>
              <a:t>}</a:t>
            </a:r>
          </a:p>
          <a:p>
            <a:pPr marL="0" indent="0">
              <a:buNone/>
            </a:pPr>
            <a:r>
              <a:rPr lang="en-US" dirty="0"/>
              <a:t>public void keyTyped(KeyEvent ke) {</a:t>
            </a:r>
          </a:p>
          <a:p>
            <a:pPr marL="0" indent="0">
              <a:buNone/>
            </a:pPr>
            <a:r>
              <a:rPr lang="en-US" dirty="0"/>
              <a:t>appWindow.keymsg += ke.getKeyChar();</a:t>
            </a:r>
          </a:p>
          <a:p>
            <a:pPr marL="0" indent="0">
              <a:buNone/>
            </a:pPr>
            <a:r>
              <a:rPr lang="en-US" dirty="0"/>
              <a:t>appWindow.repaint();</a:t>
            </a:r>
          </a:p>
          <a:p>
            <a:pPr marL="0" indent="0">
              <a:buNone/>
            </a:pPr>
            <a:r>
              <a:rPr lang="en-US" dirty="0"/>
              <a:t>};</a:t>
            </a:r>
          </a:p>
          <a:p>
            <a:pPr marL="0" indent="0">
              <a:buNone/>
            </a:pPr>
            <a:r>
              <a:rPr lang="en-US" dirty="0"/>
              <a:t>}</a:t>
            </a:r>
          </a:p>
        </p:txBody>
      </p:sp>
    </p:spTree>
    <p:extLst>
      <p:ext uri="{BB962C8B-B14F-4D97-AF65-F5344CB8AC3E}">
        <p14:creationId xmlns:p14="http://schemas.microsoft.com/office/powerpoint/2010/main" val="347731102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176963"/>
          </a:xfrm>
        </p:spPr>
        <p:txBody>
          <a:bodyPr>
            <a:normAutofit fontScale="85000" lnSpcReduction="20000"/>
          </a:bodyPr>
          <a:lstStyle/>
          <a:p>
            <a:pPr marL="0" indent="0">
              <a:buNone/>
            </a:pPr>
            <a:r>
              <a:rPr lang="en-US" dirty="0"/>
              <a:t>class MyMouseAdapter extends MouseAdapter {</a:t>
            </a:r>
          </a:p>
          <a:p>
            <a:pPr marL="0" indent="0">
              <a:buNone/>
            </a:pPr>
            <a:r>
              <a:rPr lang="en-US" dirty="0"/>
              <a:t>AppWindow appWindow;</a:t>
            </a:r>
          </a:p>
          <a:p>
            <a:pPr marL="0" indent="0">
              <a:buNone/>
            </a:pPr>
            <a:r>
              <a:rPr lang="en-US" dirty="0"/>
              <a:t>public MyMouseAdapter(AppWindow appWindow) {</a:t>
            </a:r>
          </a:p>
          <a:p>
            <a:pPr marL="0" indent="0">
              <a:buNone/>
            </a:pPr>
            <a:r>
              <a:rPr lang="en-US" dirty="0"/>
              <a:t>this.appWindow = appWindow;</a:t>
            </a:r>
          </a:p>
          <a:p>
            <a:pPr marL="0" indent="0">
              <a:buNone/>
            </a:pPr>
            <a:r>
              <a:rPr lang="en-US" dirty="0"/>
              <a:t>}</a:t>
            </a:r>
          </a:p>
          <a:p>
            <a:pPr marL="0" indent="0">
              <a:buNone/>
            </a:pPr>
            <a:r>
              <a:rPr lang="en-US" dirty="0"/>
              <a:t>public void mousePressed(MouseEvent me) {</a:t>
            </a:r>
          </a:p>
          <a:p>
            <a:pPr marL="0" indent="0">
              <a:buNone/>
            </a:pPr>
            <a:r>
              <a:rPr lang="en-US" dirty="0"/>
              <a:t>appWindow.mouseX = me.getX();</a:t>
            </a:r>
          </a:p>
          <a:p>
            <a:pPr marL="0" indent="0">
              <a:buNone/>
            </a:pPr>
            <a:r>
              <a:rPr lang="en-US" dirty="0"/>
              <a:t>appWindow.mouseY = me.getY();</a:t>
            </a:r>
          </a:p>
          <a:p>
            <a:pPr marL="0" indent="0">
              <a:buNone/>
            </a:pPr>
            <a:r>
              <a:rPr lang="en-US" dirty="0"/>
              <a:t>appWindow.mousemsg = "Mouse Down at " + appWindow.mouseX +</a:t>
            </a:r>
          </a:p>
          <a:p>
            <a:pPr marL="0" indent="0">
              <a:buNone/>
            </a:pPr>
            <a:r>
              <a:rPr lang="en-US" dirty="0"/>
              <a:t>", " + appWindow.mouseY;</a:t>
            </a:r>
          </a:p>
          <a:p>
            <a:pPr marL="0" indent="0">
              <a:buNone/>
            </a:pPr>
            <a:r>
              <a:rPr lang="en-US" dirty="0"/>
              <a:t>appWindow.repaint();</a:t>
            </a:r>
          </a:p>
          <a:p>
            <a:pPr marL="0" indent="0">
              <a:buNone/>
            </a:pPr>
            <a:r>
              <a:rPr lang="en-US" dirty="0" smtClean="0"/>
              <a:t>} }</a:t>
            </a:r>
            <a:endParaRPr lang="en-US" dirty="0"/>
          </a:p>
          <a:p>
            <a:pPr marL="0" indent="0">
              <a:buNone/>
            </a:pPr>
            <a:r>
              <a:rPr lang="en-US" dirty="0"/>
              <a:t>class MyWindowAdapter extends WindowAdapter {</a:t>
            </a:r>
          </a:p>
          <a:p>
            <a:pPr marL="0" indent="0">
              <a:buNone/>
            </a:pPr>
            <a:r>
              <a:rPr lang="en-US" dirty="0"/>
              <a:t>public void windowClosing(WindowEvent we) {</a:t>
            </a:r>
          </a:p>
          <a:p>
            <a:pPr marL="0" indent="0">
              <a:buNone/>
            </a:pPr>
            <a:r>
              <a:rPr lang="en-US" dirty="0"/>
              <a:t>System.exit(0);</a:t>
            </a:r>
          </a:p>
          <a:p>
            <a:pPr marL="0" indent="0">
              <a:buNone/>
            </a:pPr>
            <a:r>
              <a:rPr lang="en-US" dirty="0" smtClean="0"/>
              <a:t>} }</a:t>
            </a:r>
            <a:endParaRPr lang="en-US" dirty="0"/>
          </a:p>
        </p:txBody>
      </p:sp>
    </p:spTree>
    <p:extLst>
      <p:ext uri="{BB962C8B-B14F-4D97-AF65-F5344CB8AC3E}">
        <p14:creationId xmlns:p14="http://schemas.microsoft.com/office/powerpoint/2010/main" val="287385473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pic>
        <p:nvPicPr>
          <p:cNvPr id="8" name="Content Placeholder 7"/>
          <p:cNvPicPr>
            <a:picLocks noGrp="1" noChangeAspect="1"/>
          </p:cNvPicPr>
          <p:nvPr>
            <p:ph idx="1"/>
          </p:nvPr>
        </p:nvPicPr>
        <p:blipFill>
          <a:blip r:embed="rId2"/>
          <a:stretch>
            <a:fillRect/>
          </a:stretch>
        </p:blipFill>
        <p:spPr>
          <a:xfrm>
            <a:off x="3412273" y="2206644"/>
            <a:ext cx="5977054" cy="3996949"/>
          </a:xfrm>
          <a:prstGeom prst="rect">
            <a:avLst/>
          </a:prstGeom>
        </p:spPr>
      </p:pic>
    </p:spTree>
    <p:extLst>
      <p:ext uri="{BB962C8B-B14F-4D97-AF65-F5344CB8AC3E}">
        <p14:creationId xmlns:p14="http://schemas.microsoft.com/office/powerpoint/2010/main" val="127519288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Colors and Fonts</a:t>
            </a:r>
            <a:br>
              <a:rPr lang="en-US" b="1" dirty="0"/>
            </a:br>
            <a:endParaRPr lang="en-US" dirty="0"/>
          </a:p>
        </p:txBody>
      </p:sp>
      <p:sp>
        <p:nvSpPr>
          <p:cNvPr id="3" name="Content Placeholder 2"/>
          <p:cNvSpPr>
            <a:spLocks noGrp="1"/>
          </p:cNvSpPr>
          <p:nvPr>
            <p:ph idx="1"/>
          </p:nvPr>
        </p:nvSpPr>
        <p:spPr/>
        <p:txBody>
          <a:bodyPr>
            <a:normAutofit lnSpcReduction="10000"/>
          </a:bodyPr>
          <a:lstStyle/>
          <a:p>
            <a:r>
              <a:rPr lang="en-US" b="1" dirty="0"/>
              <a:t>java.awt.Color</a:t>
            </a:r>
          </a:p>
          <a:p>
            <a:r>
              <a:rPr lang="en-US" dirty="0"/>
              <a:t>The class java.awt.Color provides 13 standard colors as named-constants. They are: Color.RED, GREEN, BLUE, MAGENTA, CYAN, YELLOW, BLACK, WHITE, GRAY, DARK_GRAY, LIGHT_GRAY, ORANGE, and PINK. (In JDK 1.1, these constant names are in lowercase, e.g., red. This violates the Java naming convention for constants. In JDK 1.2, the uppercase names are added. The lowercase names were not removed for backward compatibility.)</a:t>
            </a:r>
          </a:p>
          <a:p>
            <a:endParaRPr lang="en-US" dirty="0"/>
          </a:p>
          <a:p>
            <a:r>
              <a:rPr lang="en-US" dirty="0"/>
              <a:t>You can use the toString() to print the RGB values of these color (e.g., System.out.println(Color.RED)):</a:t>
            </a:r>
          </a:p>
        </p:txBody>
      </p:sp>
    </p:spTree>
    <p:extLst>
      <p:ext uri="{BB962C8B-B14F-4D97-AF65-F5344CB8AC3E}">
        <p14:creationId xmlns:p14="http://schemas.microsoft.com/office/powerpoint/2010/main" val="61526361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r>
              <a:rPr lang="en-US" dirty="0"/>
              <a:t>RED       : java.awt.Color[r=255, g=0,   b=0]</a:t>
            </a:r>
          </a:p>
          <a:p>
            <a:r>
              <a:rPr lang="en-US" dirty="0"/>
              <a:t>GREEN     : java.awt.Color[r=0,   g=255, b=0]</a:t>
            </a:r>
          </a:p>
          <a:p>
            <a:r>
              <a:rPr lang="en-US" dirty="0"/>
              <a:t>BLUE      : java.awt.Color[r=0,   g=0,   b=255]</a:t>
            </a:r>
          </a:p>
          <a:p>
            <a:r>
              <a:rPr lang="en-US" dirty="0"/>
              <a:t>YELLOW    : java.awt.Color[r=255, g=255, b=0]</a:t>
            </a:r>
          </a:p>
          <a:p>
            <a:r>
              <a:rPr lang="en-US" dirty="0"/>
              <a:t>MAGENTA   : java.awt.Color[r=255, g=0,   b=255]</a:t>
            </a:r>
          </a:p>
          <a:p>
            <a:r>
              <a:rPr lang="en-US" dirty="0"/>
              <a:t>CYAN      : java.awt.Color[r=0,   g=255, b=255]</a:t>
            </a:r>
          </a:p>
          <a:p>
            <a:r>
              <a:rPr lang="en-US" dirty="0"/>
              <a:t>WHITE     : java.awt.Color[r=255, g=255, b=255]</a:t>
            </a:r>
          </a:p>
          <a:p>
            <a:r>
              <a:rPr lang="en-US" dirty="0"/>
              <a:t>BLACK     : java.awt.Color[r=0,   g=0,   b=0]</a:t>
            </a:r>
          </a:p>
          <a:p>
            <a:r>
              <a:rPr lang="en-US" dirty="0"/>
              <a:t>GRAY      : java.awt.Color[r=128, g=128, b=128]</a:t>
            </a:r>
          </a:p>
          <a:p>
            <a:r>
              <a:rPr lang="en-US" dirty="0"/>
              <a:t>LIGHT_GRAY: java.awt.Color[r=192, g=192, b=192]</a:t>
            </a:r>
          </a:p>
          <a:p>
            <a:r>
              <a:rPr lang="en-US" dirty="0"/>
              <a:t>DARK_GRAY : java.awt.Color[r=64,  g=64,  b=64]</a:t>
            </a:r>
          </a:p>
          <a:p>
            <a:r>
              <a:rPr lang="en-US" dirty="0"/>
              <a:t>PINK      : java.awt.Color[r=255, g=175, b=175]</a:t>
            </a:r>
          </a:p>
          <a:p>
            <a:r>
              <a:rPr lang="en-US" dirty="0"/>
              <a:t>ORANGE    : java.awt.Color[r=255, g=200, b=0]</a:t>
            </a:r>
          </a:p>
        </p:txBody>
      </p:sp>
    </p:spTree>
    <p:extLst>
      <p:ext uri="{BB962C8B-B14F-4D97-AF65-F5344CB8AC3E}">
        <p14:creationId xmlns:p14="http://schemas.microsoft.com/office/powerpoint/2010/main" val="110707726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can also use the RGB values or RGBA value (A for alpha to specify transparency/opaque) to construct your own color via constructors:</a:t>
            </a:r>
          </a:p>
        </p:txBody>
      </p:sp>
      <p:sp>
        <p:nvSpPr>
          <p:cNvPr id="3" name="Content Placeholder 2"/>
          <p:cNvSpPr>
            <a:spLocks noGrp="1"/>
          </p:cNvSpPr>
          <p:nvPr>
            <p:ph idx="1"/>
          </p:nvPr>
        </p:nvSpPr>
        <p:spPr/>
        <p:txBody>
          <a:bodyPr>
            <a:normAutofit fontScale="77500" lnSpcReduction="20000"/>
          </a:bodyPr>
          <a:lstStyle/>
          <a:p>
            <a:r>
              <a:rPr lang="en-US" dirty="0"/>
              <a:t>Color(int r, int g, int b);             // between 0 and 255</a:t>
            </a:r>
          </a:p>
          <a:p>
            <a:r>
              <a:rPr lang="en-US" dirty="0"/>
              <a:t>Color(float r, float g, float b);       // between 0.0f and 1.0f</a:t>
            </a:r>
          </a:p>
          <a:p>
            <a:r>
              <a:rPr lang="en-US" dirty="0"/>
              <a:t>Color(int r, int g, int b, int alpha);         // between 0 and 255</a:t>
            </a:r>
          </a:p>
          <a:p>
            <a:r>
              <a:rPr lang="en-US" dirty="0"/>
              <a:t>Color(float r, float g, float b, float alpha); // between 0.0f and 1.0f</a:t>
            </a:r>
          </a:p>
          <a:p>
            <a:r>
              <a:rPr lang="en-US" dirty="0"/>
              <a:t>   // alpha of 0 for totally transparent, 255 (or 1.0f) for totally opaque</a:t>
            </a:r>
          </a:p>
          <a:p>
            <a:r>
              <a:rPr lang="en-US" dirty="0"/>
              <a:t>   // The default alpha is 255 (or 1.0f) for totally </a:t>
            </a:r>
            <a:r>
              <a:rPr lang="en-US" dirty="0" smtClean="0"/>
              <a:t>opaque</a:t>
            </a:r>
          </a:p>
          <a:p>
            <a:endParaRPr lang="en-US" dirty="0"/>
          </a:p>
          <a:p>
            <a:r>
              <a:rPr lang="en-US" dirty="0"/>
              <a:t>For example:</a:t>
            </a:r>
          </a:p>
          <a:p>
            <a:endParaRPr lang="en-US" dirty="0"/>
          </a:p>
          <a:p>
            <a:r>
              <a:rPr lang="en-US" dirty="0"/>
              <a:t>Color myColor1 = new Color(123, 111, 222);</a:t>
            </a:r>
          </a:p>
          <a:p>
            <a:r>
              <a:rPr lang="en-US" dirty="0"/>
              <a:t>Color myColor2 = new Color(0.5f, 0.3f, 0.1f);</a:t>
            </a:r>
          </a:p>
          <a:p>
            <a:r>
              <a:rPr lang="en-US" dirty="0"/>
              <a:t>Color myColor3 = new Color(0.5f, 0.3f, 0.1f, 0.5f);  // semi-transparent</a:t>
            </a:r>
          </a:p>
        </p:txBody>
      </p:sp>
    </p:spTree>
    <p:extLst>
      <p:ext uri="{BB962C8B-B14F-4D97-AF65-F5344CB8AC3E}">
        <p14:creationId xmlns:p14="http://schemas.microsoft.com/office/powerpoint/2010/main" val="75497796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r>
              <a:rPr lang="en-US" dirty="0"/>
              <a:t>To retrieve the individual components, you can use getRed(), getGreen(), getBlue(), getAlpha(), etc.</a:t>
            </a:r>
          </a:p>
          <a:p>
            <a:endParaRPr lang="en-US" dirty="0"/>
          </a:p>
          <a:p>
            <a:r>
              <a:rPr lang="en-US" dirty="0"/>
              <a:t>To set the background and foreground (text) color of a component/container, you can invoke:</a:t>
            </a:r>
          </a:p>
          <a:p>
            <a:endParaRPr lang="en-US" dirty="0"/>
          </a:p>
          <a:p>
            <a:r>
              <a:rPr lang="en-US" dirty="0"/>
              <a:t>JLabel label = new JLabel("Test");</a:t>
            </a:r>
          </a:p>
          <a:p>
            <a:r>
              <a:rPr lang="en-US" dirty="0"/>
              <a:t>label.setBackground(Color.LIGHT_GRAY);</a:t>
            </a:r>
          </a:p>
          <a:p>
            <a:r>
              <a:rPr lang="en-US" dirty="0"/>
              <a:t>label.setForeground(Color.RED);</a:t>
            </a:r>
          </a:p>
          <a:p>
            <a:r>
              <a:rPr lang="en-US" dirty="0"/>
              <a:t>To set the color of the Graphics context g (for drawing lines, shapes, and texts), use g.setColor(color):</a:t>
            </a:r>
          </a:p>
          <a:p>
            <a:endParaRPr lang="en-US" dirty="0"/>
          </a:p>
          <a:p>
            <a:r>
              <a:rPr lang="en-US" dirty="0"/>
              <a:t>g.setColor(Color.RED);</a:t>
            </a:r>
          </a:p>
          <a:p>
            <a:r>
              <a:rPr lang="en-US" dirty="0"/>
              <a:t>g.drawLine(10, 20, 30, 40);   // in Color.RED</a:t>
            </a:r>
          </a:p>
          <a:p>
            <a:r>
              <a:rPr lang="en-US" dirty="0"/>
              <a:t>Color myColor = new Color(123, 111, 222);</a:t>
            </a:r>
          </a:p>
          <a:p>
            <a:r>
              <a:rPr lang="en-US" dirty="0"/>
              <a:t>g.setColor(myColor);</a:t>
            </a:r>
          </a:p>
          <a:p>
            <a:r>
              <a:rPr lang="en-US" dirty="0"/>
              <a:t>g.drawRect(10, 10, 40, 50);   // in myColor</a:t>
            </a:r>
          </a:p>
        </p:txBody>
      </p:sp>
    </p:spTree>
    <p:extLst>
      <p:ext uri="{BB962C8B-B14F-4D97-AF65-F5344CB8AC3E}">
        <p14:creationId xmlns:p14="http://schemas.microsoft.com/office/powerpoint/2010/main" val="295968914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java.awt.Font</a:t>
            </a:r>
            <a:br>
              <a:rPr lang="en-US" b="1" dirty="0"/>
            </a:br>
            <a:endParaRPr lang="en-US" dirty="0"/>
          </a:p>
        </p:txBody>
      </p:sp>
      <p:sp>
        <p:nvSpPr>
          <p:cNvPr id="3" name="Content Placeholder 2"/>
          <p:cNvSpPr>
            <a:spLocks noGrp="1"/>
          </p:cNvSpPr>
          <p:nvPr>
            <p:ph idx="1"/>
          </p:nvPr>
        </p:nvSpPr>
        <p:spPr/>
        <p:txBody>
          <a:bodyPr>
            <a:normAutofit fontScale="77500" lnSpcReduction="20000"/>
          </a:bodyPr>
          <a:lstStyle/>
          <a:p>
            <a:r>
              <a:rPr lang="en-US" dirty="0"/>
              <a:t>The class java.awt.Font represents a specific font face, which can be used for rendering texts. You can use the following constructor to construct a Font instance:</a:t>
            </a:r>
          </a:p>
          <a:p>
            <a:endParaRPr lang="en-US" dirty="0"/>
          </a:p>
          <a:p>
            <a:r>
              <a:rPr lang="en-US" dirty="0"/>
              <a:t>public Font(String name, int style, int size);</a:t>
            </a:r>
          </a:p>
          <a:p>
            <a:r>
              <a:rPr lang="en-US" dirty="0"/>
              <a:t>// name:  Family name "Dialog", "DialogInput", "Monospaced", "Serif", or "SansSerif" or</a:t>
            </a:r>
          </a:p>
          <a:p>
            <a:r>
              <a:rPr lang="en-US" dirty="0"/>
              <a:t>//        Physical font found in this GraphicsEnvironment.</a:t>
            </a:r>
          </a:p>
          <a:p>
            <a:r>
              <a:rPr lang="en-US" dirty="0"/>
              <a:t>//        You can also use String constants Font.DIALOG, Font.DIALOG_INPUT, Font.MONOSPACED, </a:t>
            </a:r>
          </a:p>
          <a:p>
            <a:r>
              <a:rPr lang="en-US" dirty="0"/>
              <a:t>//          Font.SERIF, Font.SANS_SERIF (JDK 1.6)</a:t>
            </a:r>
          </a:p>
          <a:p>
            <a:r>
              <a:rPr lang="en-US" dirty="0"/>
              <a:t>// style: Font.PLAIN, Font.BOLD, Font.ITALIC or Font.BOLD|Font.ITALIC (Bit-OR)</a:t>
            </a:r>
          </a:p>
          <a:p>
            <a:r>
              <a:rPr lang="en-US" dirty="0"/>
              <a:t>// size:  the point size of the font (in pt) (1 inch has 72 pt).</a:t>
            </a:r>
          </a:p>
        </p:txBody>
      </p:sp>
    </p:spTree>
    <p:extLst>
      <p:ext uri="{BB962C8B-B14F-4D97-AF65-F5344CB8AC3E}">
        <p14:creationId xmlns:p14="http://schemas.microsoft.com/office/powerpoint/2010/main" val="10907832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858000"/>
          </a:xfrm>
        </p:spPr>
        <p:txBody>
          <a:bodyPr numCol="1">
            <a:normAutofit fontScale="92500" lnSpcReduction="20000"/>
          </a:bodyPr>
          <a:lstStyle/>
          <a:p>
            <a:pPr marL="0" indent="0">
              <a:buNone/>
            </a:pPr>
            <a:r>
              <a:rPr lang="en-US" dirty="0" smtClean="0"/>
              <a:t>Class &amp; Description:</a:t>
            </a:r>
          </a:p>
          <a:p>
            <a:r>
              <a:rPr lang="en-US" dirty="0" smtClean="0"/>
              <a:t>AWTEvent  - Encapsulates </a:t>
            </a:r>
            <a:r>
              <a:rPr lang="en-US" dirty="0"/>
              <a:t>AWT events.</a:t>
            </a:r>
          </a:p>
          <a:p>
            <a:r>
              <a:rPr lang="en-US" dirty="0"/>
              <a:t>AWTEventMulticaster </a:t>
            </a:r>
            <a:r>
              <a:rPr lang="en-US" dirty="0" smtClean="0"/>
              <a:t>- Dispatches </a:t>
            </a:r>
            <a:r>
              <a:rPr lang="en-US" dirty="0"/>
              <a:t>events to multiple listeners.</a:t>
            </a:r>
          </a:p>
          <a:p>
            <a:r>
              <a:rPr lang="en-US" dirty="0"/>
              <a:t>BorderLayout </a:t>
            </a:r>
            <a:r>
              <a:rPr lang="en-US" dirty="0" smtClean="0"/>
              <a:t> - The </a:t>
            </a:r>
            <a:r>
              <a:rPr lang="en-US" dirty="0"/>
              <a:t>border layout manager. Border layouts use five components</a:t>
            </a:r>
            <a:r>
              <a:rPr lang="en-US" dirty="0" smtClean="0"/>
              <a:t>: North</a:t>
            </a:r>
            <a:r>
              <a:rPr lang="en-US" dirty="0"/>
              <a:t>, South, East, West, and Center.</a:t>
            </a:r>
          </a:p>
          <a:p>
            <a:r>
              <a:rPr lang="en-US" dirty="0"/>
              <a:t>Button </a:t>
            </a:r>
            <a:r>
              <a:rPr lang="en-US" dirty="0" smtClean="0"/>
              <a:t> - Creates </a:t>
            </a:r>
            <a:r>
              <a:rPr lang="en-US" dirty="0"/>
              <a:t>a push button control.</a:t>
            </a:r>
          </a:p>
          <a:p>
            <a:r>
              <a:rPr lang="en-US" dirty="0"/>
              <a:t>Canvas </a:t>
            </a:r>
            <a:r>
              <a:rPr lang="en-US" dirty="0" smtClean="0"/>
              <a:t>- A </a:t>
            </a:r>
            <a:r>
              <a:rPr lang="en-US" dirty="0"/>
              <a:t>blank, semantics-free window.</a:t>
            </a:r>
          </a:p>
          <a:p>
            <a:r>
              <a:rPr lang="en-US" dirty="0"/>
              <a:t>CardLayout </a:t>
            </a:r>
            <a:r>
              <a:rPr lang="en-US" dirty="0" smtClean="0"/>
              <a:t> - The </a:t>
            </a:r>
            <a:r>
              <a:rPr lang="en-US" dirty="0"/>
              <a:t>card layout manager. Card layouts emulate index cards</a:t>
            </a:r>
            <a:r>
              <a:rPr lang="en-US" dirty="0" smtClean="0"/>
              <a:t>. Only </a:t>
            </a:r>
            <a:r>
              <a:rPr lang="en-US" dirty="0"/>
              <a:t>the one on top is showing.</a:t>
            </a:r>
          </a:p>
          <a:p>
            <a:r>
              <a:rPr lang="en-US" dirty="0"/>
              <a:t>Checkbox </a:t>
            </a:r>
            <a:r>
              <a:rPr lang="en-US" dirty="0" smtClean="0"/>
              <a:t> - Creates </a:t>
            </a:r>
            <a:r>
              <a:rPr lang="en-US" dirty="0"/>
              <a:t>a check box control.</a:t>
            </a:r>
          </a:p>
          <a:p>
            <a:r>
              <a:rPr lang="en-US" dirty="0" smtClean="0"/>
              <a:t>CheckboxGroup - </a:t>
            </a:r>
            <a:r>
              <a:rPr lang="en-US" dirty="0"/>
              <a:t>Creates a group of check box controls.</a:t>
            </a:r>
          </a:p>
          <a:p>
            <a:r>
              <a:rPr lang="en-US" dirty="0" smtClean="0"/>
              <a:t>CheckboxMenuItem - </a:t>
            </a:r>
            <a:r>
              <a:rPr lang="en-US" dirty="0"/>
              <a:t>Creates an on/off menu item.</a:t>
            </a:r>
          </a:p>
          <a:p>
            <a:r>
              <a:rPr lang="en-US" dirty="0"/>
              <a:t>Choice </a:t>
            </a:r>
            <a:r>
              <a:rPr lang="en-US" dirty="0" smtClean="0"/>
              <a:t>- Creates </a:t>
            </a:r>
            <a:r>
              <a:rPr lang="en-US" dirty="0"/>
              <a:t>a pop-up list.</a:t>
            </a:r>
          </a:p>
          <a:p>
            <a:r>
              <a:rPr lang="en-US" dirty="0"/>
              <a:t>Color </a:t>
            </a:r>
            <a:r>
              <a:rPr lang="en-US" dirty="0" smtClean="0"/>
              <a:t> - Manages </a:t>
            </a:r>
            <a:r>
              <a:rPr lang="en-US" dirty="0"/>
              <a:t>colors in a portable, platform-independent fashion.</a:t>
            </a:r>
          </a:p>
          <a:p>
            <a:r>
              <a:rPr lang="en-US" dirty="0"/>
              <a:t>Component </a:t>
            </a:r>
            <a:r>
              <a:rPr lang="en-US" dirty="0" smtClean="0"/>
              <a:t>- An </a:t>
            </a:r>
            <a:r>
              <a:rPr lang="en-US" dirty="0"/>
              <a:t>abstract superclass for various AWT components.</a:t>
            </a:r>
          </a:p>
          <a:p>
            <a:r>
              <a:rPr lang="en-US" dirty="0"/>
              <a:t>Container </a:t>
            </a:r>
            <a:r>
              <a:rPr lang="en-US" dirty="0" smtClean="0"/>
              <a:t> - A </a:t>
            </a:r>
            <a:r>
              <a:rPr lang="en-US" dirty="0"/>
              <a:t>subclass of Component that can hold other components.</a:t>
            </a:r>
          </a:p>
          <a:p>
            <a:r>
              <a:rPr lang="en-US" dirty="0"/>
              <a:t>Cursor </a:t>
            </a:r>
            <a:r>
              <a:rPr lang="en-US" dirty="0" smtClean="0"/>
              <a:t>- Encapsulates </a:t>
            </a:r>
            <a:r>
              <a:rPr lang="en-US" dirty="0"/>
              <a:t>a bitmapped cursor</a:t>
            </a:r>
            <a:r>
              <a:rPr lang="en-US" dirty="0" smtClean="0"/>
              <a:t>.</a:t>
            </a:r>
            <a:endParaRPr lang="en-US" dirty="0"/>
          </a:p>
        </p:txBody>
      </p:sp>
    </p:spTree>
    <p:extLst>
      <p:ext uri="{BB962C8B-B14F-4D97-AF65-F5344CB8AC3E}">
        <p14:creationId xmlns:p14="http://schemas.microsoft.com/office/powerpoint/2010/main" val="2230378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r>
              <a:rPr lang="en-US" dirty="0"/>
              <a:t>You can use the setFont() method to set the current font for the Graphics context g for rendering texts. For example,</a:t>
            </a:r>
          </a:p>
          <a:p>
            <a:endParaRPr lang="en-US" dirty="0"/>
          </a:p>
          <a:p>
            <a:r>
              <a:rPr lang="en-US" dirty="0"/>
              <a:t>Font myFont1 = new Font(Font.MONOSPACED, Font.PLAIN, 12);</a:t>
            </a:r>
          </a:p>
          <a:p>
            <a:r>
              <a:rPr lang="en-US" dirty="0"/>
              <a:t>Font myFont2 = new Font(Font.SERIF, Font.BOLD | Font.ITALIC, 16);  // bold and italics</a:t>
            </a:r>
          </a:p>
          <a:p>
            <a:r>
              <a:rPr lang="en-US" dirty="0"/>
              <a:t>JButton btn = new JButton("RESET");</a:t>
            </a:r>
          </a:p>
          <a:p>
            <a:r>
              <a:rPr lang="en-US" dirty="0"/>
              <a:t>btn.setFont(myFont1);</a:t>
            </a:r>
          </a:p>
          <a:p>
            <a:r>
              <a:rPr lang="en-US" dirty="0"/>
              <a:t>JLabel lbl = new JLabel("Hello");</a:t>
            </a:r>
          </a:p>
          <a:p>
            <a:r>
              <a:rPr lang="en-US" dirty="0"/>
              <a:t>lbl.setFont(myFont2);</a:t>
            </a:r>
          </a:p>
          <a:p>
            <a:r>
              <a:rPr lang="en-US" dirty="0"/>
              <a:t>......</a:t>
            </a:r>
          </a:p>
          <a:p>
            <a:r>
              <a:rPr lang="en-US" dirty="0"/>
              <a:t>g.drawString("In default Font", 10, 20);     // in default font</a:t>
            </a:r>
          </a:p>
          <a:p>
            <a:r>
              <a:rPr lang="en-US" dirty="0"/>
              <a:t>Font myFont3 = new Font(Font.SANS_SERIF, Font.ITALIC, 12);</a:t>
            </a:r>
          </a:p>
          <a:p>
            <a:r>
              <a:rPr lang="en-US" dirty="0"/>
              <a:t>g.setFont(myFont3);</a:t>
            </a:r>
          </a:p>
          <a:p>
            <a:r>
              <a:rPr lang="en-US" dirty="0"/>
              <a:t>g.drawString("Using the font set", 10, 50);  // in myFont3</a:t>
            </a:r>
          </a:p>
        </p:txBody>
      </p:sp>
    </p:spTree>
    <p:extLst>
      <p:ext uri="{BB962C8B-B14F-4D97-AF65-F5344CB8AC3E}">
        <p14:creationId xmlns:p14="http://schemas.microsoft.com/office/powerpoint/2010/main" val="335203101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t>Font's Family Name vs. Font Name</a:t>
            </a:r>
          </a:p>
          <a:p>
            <a:r>
              <a:rPr lang="en-US" dirty="0"/>
              <a:t>A font could have many faces (or style), e.g., plain, bold or italic. All these faces have similar typographic design. The font face name, or font name for short, is the name of a particular font face, like "Arial", "Arial Bold", "Arial Italic", "Arial Bold Italic". The font family name is the name of the font family that determines the typographic design across several faces, like "Arial". For example,</a:t>
            </a:r>
          </a:p>
          <a:p>
            <a:endParaRPr lang="en-US" dirty="0"/>
          </a:p>
          <a:p>
            <a:r>
              <a:rPr lang="en-US" dirty="0"/>
              <a:t>java.awt.Font[family=Arial,name=Arial,style=plain,size=1]</a:t>
            </a:r>
          </a:p>
          <a:p>
            <a:r>
              <a:rPr lang="en-US" dirty="0"/>
              <a:t>java.awt.Font[family=Arial,name=Arial Bold,style=plain,size=1]</a:t>
            </a:r>
          </a:p>
          <a:p>
            <a:r>
              <a:rPr lang="en-US" dirty="0"/>
              <a:t>java.awt.Font[family=Arial,name=Arial Bold Italic,style=plain,size=1]</a:t>
            </a:r>
          </a:p>
          <a:p>
            <a:r>
              <a:rPr lang="en-US" dirty="0"/>
              <a:t>java.awt.Font[family=Arial,name=Arial Italic,style=plain,size=1]</a:t>
            </a:r>
          </a:p>
        </p:txBody>
      </p:sp>
    </p:spTree>
    <p:extLst>
      <p:ext uri="{BB962C8B-B14F-4D97-AF65-F5344CB8AC3E}">
        <p14:creationId xmlns:p14="http://schemas.microsoft.com/office/powerpoint/2010/main" val="37345755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9504"/>
            <a:ext cx="10515600" cy="6658495"/>
          </a:xfrm>
        </p:spPr>
        <p:txBody>
          <a:bodyPr>
            <a:normAutofit fontScale="85000" lnSpcReduction="20000"/>
          </a:bodyPr>
          <a:lstStyle/>
          <a:p>
            <a:endParaRPr lang="en-US" dirty="0"/>
          </a:p>
          <a:p>
            <a:r>
              <a:rPr lang="en-US" b="1" dirty="0"/>
              <a:t>GraphicsEnvironment's getAvailableFontFamilyNames() and getAllFonts()</a:t>
            </a:r>
          </a:p>
          <a:p>
            <a:r>
              <a:rPr lang="en-US" dirty="0"/>
              <a:t>You can use GraphicsEnvironment's getAvailableFontFamilyNames() to list all the font famiy names; and getAllFonts() to construct all Font instances (with font size of 1 pt). For example,</a:t>
            </a:r>
          </a:p>
          <a:p>
            <a:endParaRPr lang="en-US" dirty="0"/>
          </a:p>
          <a:p>
            <a:pPr marL="0" indent="0">
              <a:buNone/>
            </a:pPr>
            <a:r>
              <a:rPr lang="en-US" dirty="0"/>
              <a:t>GraphicsEnvironment env = </a:t>
            </a:r>
            <a:r>
              <a:rPr lang="en-US" dirty="0" smtClean="0"/>
              <a:t>GraphicsEnvironment.getLocalGraphicsEnvironment</a:t>
            </a:r>
            <a:r>
              <a:rPr lang="en-US" dirty="0"/>
              <a:t>();</a:t>
            </a:r>
          </a:p>
          <a:p>
            <a:pPr marL="0" indent="0">
              <a:buNone/>
            </a:pPr>
            <a:r>
              <a:rPr lang="en-US" dirty="0"/>
              <a:t>      </a:t>
            </a:r>
          </a:p>
          <a:p>
            <a:pPr marL="0" indent="0">
              <a:buNone/>
            </a:pPr>
            <a:r>
              <a:rPr lang="en-US" dirty="0"/>
              <a:t>// Get all font family name in a String[]</a:t>
            </a:r>
          </a:p>
          <a:p>
            <a:pPr marL="0" indent="0">
              <a:buNone/>
            </a:pPr>
            <a:r>
              <a:rPr lang="en-US" dirty="0"/>
              <a:t>String[] fontNames = env.getAvailableFontFamilyNames();</a:t>
            </a:r>
          </a:p>
          <a:p>
            <a:pPr marL="0" indent="0">
              <a:buNone/>
            </a:pPr>
            <a:r>
              <a:rPr lang="en-US" dirty="0"/>
              <a:t>for (String fontName : fontNames) {</a:t>
            </a:r>
          </a:p>
          <a:p>
            <a:pPr marL="0" indent="0">
              <a:buNone/>
            </a:pPr>
            <a:r>
              <a:rPr lang="en-US" dirty="0"/>
              <a:t>   System.out.println(fontName</a:t>
            </a:r>
            <a:r>
              <a:rPr lang="en-US" dirty="0" smtClean="0"/>
              <a:t>); }</a:t>
            </a:r>
            <a:endParaRPr lang="en-US" dirty="0"/>
          </a:p>
          <a:p>
            <a:pPr marL="0" indent="0">
              <a:buNone/>
            </a:pPr>
            <a:r>
              <a:rPr lang="en-US" dirty="0"/>
              <a:t>      </a:t>
            </a:r>
          </a:p>
          <a:p>
            <a:pPr marL="0" indent="0">
              <a:buNone/>
            </a:pPr>
            <a:r>
              <a:rPr lang="en-US" dirty="0"/>
              <a:t>// Construct all Font instance (with font size of 1)</a:t>
            </a:r>
          </a:p>
          <a:p>
            <a:pPr marL="0" indent="0">
              <a:buNone/>
            </a:pPr>
            <a:r>
              <a:rPr lang="en-US" dirty="0"/>
              <a:t>Font[] fonts = env.getAllFonts();</a:t>
            </a:r>
          </a:p>
          <a:p>
            <a:pPr marL="0" indent="0">
              <a:buNone/>
            </a:pPr>
            <a:r>
              <a:rPr lang="en-US" dirty="0"/>
              <a:t>for (Font font : fonts) {</a:t>
            </a:r>
          </a:p>
          <a:p>
            <a:pPr marL="0" indent="0">
              <a:buNone/>
            </a:pPr>
            <a:r>
              <a:rPr lang="en-US" dirty="0"/>
              <a:t>   System.out.println(font</a:t>
            </a:r>
            <a:r>
              <a:rPr lang="en-US" dirty="0" smtClean="0"/>
              <a:t>); }</a:t>
            </a:r>
            <a:endParaRPr lang="en-US" dirty="0"/>
          </a:p>
        </p:txBody>
      </p:sp>
    </p:spTree>
    <p:extLst>
      <p:ext uri="{BB962C8B-B14F-4D97-AF65-F5344CB8AC3E}">
        <p14:creationId xmlns:p14="http://schemas.microsoft.com/office/powerpoint/2010/main" val="26271709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Logical Font vs. Physical Font</a:t>
            </a:r>
          </a:p>
          <a:p>
            <a:r>
              <a:rPr lang="en-US" dirty="0"/>
              <a:t>JDK supports these logical font family names: "Dialog", "DialogInput", "Monospaced", "Serif", or "SansSerif". JDK 1.6 provides these String constants: Font.DIALOG, Font.DIALOG_INPUT, Font.MONOSPACED, Font.SERIF, Font.SANS_SERIF.</a:t>
            </a:r>
          </a:p>
          <a:p>
            <a:endParaRPr lang="en-US" dirty="0"/>
          </a:p>
          <a:p>
            <a:r>
              <a:rPr lang="en-US" dirty="0"/>
              <a:t>Physical font names are actual font libraries such as "Arial", "Times New Roman" in the system.</a:t>
            </a:r>
          </a:p>
          <a:p>
            <a:endParaRPr lang="en-US" dirty="0"/>
          </a:p>
        </p:txBody>
      </p:sp>
    </p:spTree>
    <p:extLst>
      <p:ext uri="{BB962C8B-B14F-4D97-AF65-F5344CB8AC3E}">
        <p14:creationId xmlns:p14="http://schemas.microsoft.com/office/powerpoint/2010/main" val="319384178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7500" lnSpcReduction="20000"/>
          </a:bodyPr>
          <a:lstStyle/>
          <a:p>
            <a:r>
              <a:rPr lang="en-US" b="1" dirty="0"/>
              <a:t>Font's deriveFont()</a:t>
            </a:r>
          </a:p>
          <a:p>
            <a:r>
              <a:rPr lang="en-US" dirty="0"/>
              <a:t>You can use Font's deriveFont() to derive a new Font instance from this Font with varying size, style and others.</a:t>
            </a:r>
          </a:p>
          <a:p>
            <a:endParaRPr lang="en-US" dirty="0"/>
          </a:p>
          <a:p>
            <a:r>
              <a:rPr lang="en-US" dirty="0"/>
              <a:t>public Font deriveFont(float size)</a:t>
            </a:r>
          </a:p>
          <a:p>
            <a:r>
              <a:rPr lang="en-US" dirty="0"/>
              <a:t>public Font deriveFont(int style)</a:t>
            </a:r>
          </a:p>
          <a:p>
            <a:r>
              <a:rPr lang="en-US" dirty="0"/>
              <a:t>public Font deriveFont(AffineTransform trans)</a:t>
            </a:r>
          </a:p>
          <a:p>
            <a:r>
              <a:rPr lang="en-US" dirty="0"/>
              <a:t>public Font deriveFont(int style, float size)</a:t>
            </a:r>
          </a:p>
          <a:p>
            <a:r>
              <a:rPr lang="en-US" dirty="0"/>
              <a:t>public Font deriveFont(int style, AffineTransform trans)</a:t>
            </a:r>
          </a:p>
          <a:p>
            <a:r>
              <a:rPr lang="en-US" dirty="0"/>
              <a:t>For example,</a:t>
            </a:r>
          </a:p>
          <a:p>
            <a:endParaRPr lang="en-US" dirty="0"/>
          </a:p>
          <a:p>
            <a:r>
              <a:rPr lang="en-US" dirty="0"/>
              <a:t>Font font = new Font(Font.MONOSPACED, Font.BOLD, 12);</a:t>
            </a:r>
          </a:p>
          <a:p>
            <a:r>
              <a:rPr lang="en-US" dirty="0"/>
              <a:t>System.out.println(font);</a:t>
            </a:r>
          </a:p>
          <a:p>
            <a:r>
              <a:rPr lang="en-US" dirty="0"/>
              <a:t>   // java.awt.Font[family=Monospaced,name=Monospaced,style=bold,size=12]</a:t>
            </a:r>
          </a:p>
          <a:p>
            <a:r>
              <a:rPr lang="en-US" dirty="0"/>
              <a:t>Font fontDerived = font.deriveFont(20); </a:t>
            </a:r>
          </a:p>
          <a:p>
            <a:r>
              <a:rPr lang="en-US" dirty="0"/>
              <a:t>System.out.println(fontDerived);</a:t>
            </a:r>
          </a:p>
          <a:p>
            <a:r>
              <a:rPr lang="en-US" dirty="0"/>
              <a:t>   // java.awt.Font[family=Monospaced,name=Monospaced,style=plain,size=12]</a:t>
            </a:r>
          </a:p>
        </p:txBody>
      </p:sp>
    </p:spTree>
    <p:extLst>
      <p:ext uri="{BB962C8B-B14F-4D97-AF65-F5344CB8AC3E}">
        <p14:creationId xmlns:p14="http://schemas.microsoft.com/office/powerpoint/2010/main" val="134882352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java.awt.FontMetrics</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a:t>
            </a:r>
            <a:r>
              <a:rPr lang="en-US" dirty="0"/>
              <a:t>java.awt.FontMetrics class can be used to measure the exact width and height of the string for a particular font face, so that you can position the string as you desire (such as at the center of the screen).</a:t>
            </a:r>
          </a:p>
          <a:p>
            <a:endParaRPr lang="en-US" dirty="0"/>
          </a:p>
          <a:p>
            <a:r>
              <a:rPr lang="en-US" dirty="0"/>
              <a:t>To create a FontMetrics, use getFontMetrics() methods of the Graphics class, as follows:</a:t>
            </a:r>
          </a:p>
          <a:p>
            <a:endParaRPr lang="en-US" dirty="0"/>
          </a:p>
          <a:p>
            <a:r>
              <a:rPr lang="en-US" dirty="0"/>
              <a:t>// In java.awt.Graphics</a:t>
            </a:r>
          </a:p>
          <a:p>
            <a:r>
              <a:rPr lang="en-US" dirty="0"/>
              <a:t>public abstract FontMetrics getFontMetrics(Font f)</a:t>
            </a:r>
          </a:p>
          <a:p>
            <a:r>
              <a:rPr lang="en-US" dirty="0"/>
              <a:t>   // Get the FontMetrics of the specified font</a:t>
            </a:r>
          </a:p>
          <a:p>
            <a:r>
              <a:rPr lang="en-US" dirty="0"/>
              <a:t>public abstract FontMetrics getFontMetrics()</a:t>
            </a:r>
          </a:p>
          <a:p>
            <a:r>
              <a:rPr lang="en-US" dirty="0"/>
              <a:t>   // Get the FontMetrics of the current font</a:t>
            </a:r>
          </a:p>
        </p:txBody>
      </p:sp>
    </p:spTree>
    <p:extLst>
      <p:ext uri="{BB962C8B-B14F-4D97-AF65-F5344CB8AC3E}">
        <p14:creationId xmlns:p14="http://schemas.microsoft.com/office/powerpoint/2010/main" val="293616909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374890" y="947651"/>
            <a:ext cx="7795747" cy="2233613"/>
          </a:xfrm>
          <a:prstGeom prst="rect">
            <a:avLst/>
          </a:prstGeom>
        </p:spPr>
      </p:pic>
      <p:sp>
        <p:nvSpPr>
          <p:cNvPr id="5" name="Rectangle 4"/>
          <p:cNvSpPr/>
          <p:nvPr/>
        </p:nvSpPr>
        <p:spPr>
          <a:xfrm>
            <a:off x="3369945" y="3571485"/>
            <a:ext cx="6096000" cy="1477328"/>
          </a:xfrm>
          <a:prstGeom prst="rect">
            <a:avLst/>
          </a:prstGeom>
        </p:spPr>
        <p:txBody>
          <a:bodyPr>
            <a:spAutoFit/>
          </a:bodyPr>
          <a:lstStyle/>
          <a:p>
            <a:r>
              <a:rPr lang="en-US" dirty="0"/>
              <a:t>// in java.awt.FontMetrics</a:t>
            </a:r>
          </a:p>
          <a:p>
            <a:r>
              <a:rPr lang="en-US" dirty="0"/>
              <a:t>public int getHeight()</a:t>
            </a:r>
          </a:p>
          <a:p>
            <a:r>
              <a:rPr lang="en-US" dirty="0"/>
              <a:t>public int getLeading()</a:t>
            </a:r>
          </a:p>
          <a:p>
            <a:r>
              <a:rPr lang="en-US" dirty="0"/>
              <a:t>public int getAscent()</a:t>
            </a:r>
          </a:p>
          <a:p>
            <a:r>
              <a:rPr lang="en-US" dirty="0"/>
              <a:t>public int getDescent()</a:t>
            </a:r>
          </a:p>
        </p:txBody>
      </p:sp>
    </p:spTree>
    <p:extLst>
      <p:ext uri="{BB962C8B-B14F-4D97-AF65-F5344CB8AC3E}">
        <p14:creationId xmlns:p14="http://schemas.microsoft.com/office/powerpoint/2010/main" val="365286602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858000"/>
          </a:xfrm>
        </p:spPr>
        <p:txBody>
          <a:bodyPr>
            <a:normAutofit fontScale="70000" lnSpcReduction="20000"/>
          </a:bodyPr>
          <a:lstStyle/>
          <a:p>
            <a:r>
              <a:rPr lang="en-US" dirty="0"/>
              <a:t>The most commonly-used function for FontMetrics is to measure the width of a given String displayed in a certain font.</a:t>
            </a:r>
          </a:p>
          <a:p>
            <a:pPr marL="0" indent="0">
              <a:buNone/>
            </a:pPr>
            <a:r>
              <a:rPr lang="en-US" dirty="0" smtClean="0"/>
              <a:t>public </a:t>
            </a:r>
            <a:r>
              <a:rPr lang="en-US" dirty="0"/>
              <a:t>int stringWidth(String str)</a:t>
            </a:r>
          </a:p>
          <a:p>
            <a:pPr marL="0" indent="0">
              <a:buNone/>
            </a:pPr>
            <a:r>
              <a:rPr lang="en-US" dirty="0"/>
              <a:t>   // Returns the total width for showing the specified String in this Font.</a:t>
            </a:r>
          </a:p>
          <a:p>
            <a:endParaRPr lang="en-US" b="1" dirty="0" smtClean="0"/>
          </a:p>
          <a:p>
            <a:r>
              <a:rPr lang="en-US" b="1" dirty="0" smtClean="0"/>
              <a:t>To </a:t>
            </a:r>
            <a:r>
              <a:rPr lang="en-US" b="1" dirty="0"/>
              <a:t>centralize a string on the drawing canvas (e.g., JPanel):</a:t>
            </a:r>
          </a:p>
          <a:p>
            <a:pPr marL="0" indent="0">
              <a:buNone/>
            </a:pPr>
            <a:r>
              <a:rPr lang="en-US" dirty="0" smtClean="0"/>
              <a:t>public </a:t>
            </a:r>
            <a:r>
              <a:rPr lang="en-US" dirty="0"/>
              <a:t>void paintComponent(Graphics g) {</a:t>
            </a:r>
          </a:p>
          <a:p>
            <a:pPr marL="0" indent="0">
              <a:buNone/>
            </a:pPr>
            <a:r>
              <a:rPr lang="en-US" dirty="0"/>
              <a:t>   super.paintComponent(g);</a:t>
            </a:r>
          </a:p>
          <a:p>
            <a:pPr marL="0" indent="0">
              <a:buNone/>
            </a:pPr>
            <a:r>
              <a:rPr lang="en-US" dirty="0"/>
              <a:t>   g.setFont(new Font("Arial", Font.BOLD, 30));</a:t>
            </a:r>
          </a:p>
          <a:p>
            <a:pPr marL="0" indent="0">
              <a:buNone/>
            </a:pPr>
            <a:r>
              <a:rPr lang="en-US" dirty="0"/>
              <a:t>   // Get font metrics for the current font</a:t>
            </a:r>
          </a:p>
          <a:p>
            <a:pPr marL="0" indent="0">
              <a:buNone/>
            </a:pPr>
            <a:r>
              <a:rPr lang="en-US" dirty="0"/>
              <a:t>   FontMetrics fm = g.getFontMetrics();</a:t>
            </a:r>
          </a:p>
          <a:p>
            <a:pPr marL="0" indent="0">
              <a:buNone/>
            </a:pPr>
            <a:r>
              <a:rPr lang="en-US" dirty="0"/>
              <a:t>   // Centralize the string</a:t>
            </a:r>
          </a:p>
          <a:p>
            <a:pPr marL="0" indent="0">
              <a:buNone/>
            </a:pPr>
            <a:r>
              <a:rPr lang="en-US" dirty="0"/>
              <a:t>   String msg = "Hello, world!";</a:t>
            </a:r>
          </a:p>
          <a:p>
            <a:pPr marL="0" indent="0">
              <a:buNone/>
            </a:pPr>
            <a:r>
              <a:rPr lang="en-US" dirty="0"/>
              <a:t>   int msgWidth = fm.stringWidth(msg);</a:t>
            </a:r>
          </a:p>
          <a:p>
            <a:pPr marL="0" indent="0">
              <a:buNone/>
            </a:pPr>
            <a:r>
              <a:rPr lang="en-US" dirty="0"/>
              <a:t>   int msgAscent = fm.getAscent();</a:t>
            </a:r>
          </a:p>
          <a:p>
            <a:pPr marL="0" indent="0">
              <a:buNone/>
            </a:pPr>
            <a:r>
              <a:rPr lang="en-US" dirty="0"/>
              <a:t>   // Get the position of the leftmost character in the baseline</a:t>
            </a:r>
          </a:p>
          <a:p>
            <a:pPr marL="0" indent="0">
              <a:buNone/>
            </a:pPr>
            <a:r>
              <a:rPr lang="en-US" dirty="0"/>
              <a:t>   // getWidth() and getHeight() returns the width and height of this component</a:t>
            </a:r>
          </a:p>
          <a:p>
            <a:pPr marL="0" indent="0">
              <a:buNone/>
            </a:pPr>
            <a:r>
              <a:rPr lang="en-US" dirty="0"/>
              <a:t>   int msgX = getWidth() / 2 - msgWidth / 2;</a:t>
            </a:r>
          </a:p>
          <a:p>
            <a:pPr marL="0" indent="0">
              <a:buNone/>
            </a:pPr>
            <a:r>
              <a:rPr lang="en-US" dirty="0"/>
              <a:t>   int msgY = getHeight() / 2 + msgAscent / 2;</a:t>
            </a:r>
          </a:p>
          <a:p>
            <a:pPr marL="0" indent="0">
              <a:buNone/>
            </a:pPr>
            <a:r>
              <a:rPr lang="en-US" dirty="0"/>
              <a:t>   g.drawString(msg, msgX, msgY</a:t>
            </a:r>
            <a:r>
              <a:rPr lang="en-US" dirty="0" smtClean="0"/>
              <a:t>); }</a:t>
            </a:r>
            <a:endParaRPr lang="en-US" dirty="0"/>
          </a:p>
        </p:txBody>
      </p:sp>
    </p:spTree>
    <p:extLst>
      <p:ext uri="{BB962C8B-B14F-4D97-AF65-F5344CB8AC3E}">
        <p14:creationId xmlns:p14="http://schemas.microsoft.com/office/powerpoint/2010/main" val="404526747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Drawing Images</a:t>
            </a:r>
            <a:br>
              <a:rPr lang="en-US" b="1" dirty="0"/>
            </a:br>
            <a:endParaRPr lang="en-US" dirty="0"/>
          </a:p>
        </p:txBody>
      </p:sp>
      <p:sp>
        <p:nvSpPr>
          <p:cNvPr id="3" name="Content Placeholder 2"/>
          <p:cNvSpPr>
            <a:spLocks noGrp="1"/>
          </p:cNvSpPr>
          <p:nvPr>
            <p:ph idx="1"/>
          </p:nvPr>
        </p:nvSpPr>
        <p:spPr/>
        <p:txBody>
          <a:bodyPr>
            <a:normAutofit fontScale="70000" lnSpcReduction="20000"/>
          </a:bodyPr>
          <a:lstStyle/>
          <a:p>
            <a:r>
              <a:rPr lang="en-US" b="1" dirty="0"/>
              <a:t>javax.swing.ImageIcon</a:t>
            </a:r>
          </a:p>
          <a:p>
            <a:r>
              <a:rPr lang="en-US" dirty="0"/>
              <a:t>The javax.swing.ImageIcon class represents an icon, which is a fixed-size picture, typically small-size and used to decorate components. To create an ImageIcon:</a:t>
            </a:r>
          </a:p>
          <a:p>
            <a:endParaRPr lang="en-US" dirty="0"/>
          </a:p>
          <a:p>
            <a:r>
              <a:rPr lang="en-US" dirty="0"/>
              <a:t>// Prepare an ImageIcons to be used with JComponents or drawImage()</a:t>
            </a:r>
          </a:p>
          <a:p>
            <a:r>
              <a:rPr lang="en-US" dirty="0"/>
              <a:t>String imgNoughtFilename = "images/nought.gif";</a:t>
            </a:r>
          </a:p>
          <a:p>
            <a:r>
              <a:rPr lang="en-US" dirty="0"/>
              <a:t>ImageIcon iconNought = null;</a:t>
            </a:r>
          </a:p>
          <a:p>
            <a:r>
              <a:rPr lang="en-US" dirty="0"/>
              <a:t>URL imgURL = getClass().getClassLoader().getResource(imgNoughtFilename);</a:t>
            </a:r>
          </a:p>
          <a:p>
            <a:r>
              <a:rPr lang="en-US" dirty="0"/>
              <a:t>if (imgURL != null) {</a:t>
            </a:r>
          </a:p>
          <a:p>
            <a:r>
              <a:rPr lang="en-US" dirty="0"/>
              <a:t>   iconNought = new ImageIcon(imgURL);</a:t>
            </a:r>
          </a:p>
          <a:p>
            <a:r>
              <a:rPr lang="en-US" dirty="0"/>
              <a:t>} else {</a:t>
            </a:r>
          </a:p>
          <a:p>
            <a:r>
              <a:rPr lang="en-US" dirty="0"/>
              <a:t>   System.err.println("Couldn't find file: " + imgNoughtFilename);</a:t>
            </a:r>
          </a:p>
          <a:p>
            <a:r>
              <a:rPr lang="en-US" dirty="0"/>
              <a:t>}</a:t>
            </a:r>
          </a:p>
        </p:txBody>
      </p:sp>
    </p:spTree>
    <p:extLst>
      <p:ext uri="{BB962C8B-B14F-4D97-AF65-F5344CB8AC3E}">
        <p14:creationId xmlns:p14="http://schemas.microsoft.com/office/powerpoint/2010/main" val="400054180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858000"/>
          </a:xfrm>
        </p:spPr>
        <p:txBody>
          <a:bodyPr>
            <a:normAutofit fontScale="62500" lnSpcReduction="20000"/>
          </a:bodyPr>
          <a:lstStyle/>
          <a:p>
            <a:r>
              <a:rPr lang="en-US" dirty="0"/>
              <a:t>Graphics Class' drawImage()</a:t>
            </a:r>
          </a:p>
          <a:p>
            <a:r>
              <a:rPr lang="en-US" dirty="0"/>
              <a:t>ImageIcon is fixed-in-sized and cannot be resized in display. You can use Graphics's drawImage() to resize a source image in display.</a:t>
            </a:r>
          </a:p>
          <a:p>
            <a:endParaRPr lang="en-US" dirty="0"/>
          </a:p>
          <a:p>
            <a:r>
              <a:rPr lang="en-US" dirty="0"/>
              <a:t>The java.awt.Graphics class declares 6 overloaded versions of abstract method drawImage().</a:t>
            </a:r>
          </a:p>
          <a:p>
            <a:endParaRPr lang="en-US" dirty="0"/>
          </a:p>
          <a:p>
            <a:r>
              <a:rPr lang="en-US" dirty="0"/>
              <a:t>public abstract boolean drawImage(Image img, int x, int y, ImageObserver observer)</a:t>
            </a:r>
          </a:p>
          <a:p>
            <a:r>
              <a:rPr lang="en-US" dirty="0"/>
              <a:t>public abstract boolean drawImage(Image img, int x, int y, int width, int height, ImageObserver observer)</a:t>
            </a:r>
          </a:p>
          <a:p>
            <a:r>
              <a:rPr lang="en-US" dirty="0"/>
              <a:t>public abstract boolean drawImage(Image img, int x, int y, Color bgcolor, ImageObserver observer)</a:t>
            </a:r>
          </a:p>
          <a:p>
            <a:r>
              <a:rPr lang="en-US" dirty="0"/>
              <a:t>public abstract boolean drawImage(Image img, int x, int y, int width, int height, Color bgcolor, ImageObserver observer)</a:t>
            </a:r>
          </a:p>
          <a:p>
            <a:r>
              <a:rPr lang="en-US" dirty="0"/>
              <a:t>   // The img is drawn with its top-left corner at (x, y) scaled to the specified width and height</a:t>
            </a:r>
          </a:p>
          <a:p>
            <a:r>
              <a:rPr lang="en-US" dirty="0"/>
              <a:t>   //  (default to the image's width and height).</a:t>
            </a:r>
          </a:p>
          <a:p>
            <a:r>
              <a:rPr lang="en-US" dirty="0"/>
              <a:t>   // The bgColor (background color) is used for "transparent" pixels.</a:t>
            </a:r>
          </a:p>
          <a:p>
            <a:endParaRPr lang="en-US" dirty="0"/>
          </a:p>
          <a:p>
            <a:r>
              <a:rPr lang="en-US" dirty="0"/>
              <a:t>public abstract boolean drawImage(Image img, int destX1, int destY1, int destX2, int destY2,</a:t>
            </a:r>
          </a:p>
          <a:p>
            <a:r>
              <a:rPr lang="en-US" dirty="0"/>
              <a:t>      int srcX1, int srcY1, int srcX2, int srcY2, ImageObserver observer)</a:t>
            </a:r>
          </a:p>
          <a:p>
            <a:r>
              <a:rPr lang="en-US" dirty="0"/>
              <a:t>public abstract boolean drawImage(Image img, int destX1, int destY1, int destX2, int destY2,</a:t>
            </a:r>
          </a:p>
          <a:p>
            <a:r>
              <a:rPr lang="en-US" dirty="0"/>
              <a:t>      int srcX1, int srcY1, int srcX2, int srcY2, Color bgcolor, ImageObserver observer)</a:t>
            </a:r>
          </a:p>
          <a:p>
            <a:r>
              <a:rPr lang="en-US" dirty="0"/>
              <a:t>   // The img "clip" bounded by (scrX1, scrY2) and (scrX2, srcY2) is scaled and drawn from</a:t>
            </a:r>
          </a:p>
          <a:p>
            <a:r>
              <a:rPr lang="en-US" dirty="0"/>
              <a:t>   // (destX1, destY1) to (destX2, destY2) on the display.</a:t>
            </a:r>
          </a:p>
        </p:txBody>
      </p:sp>
    </p:spTree>
    <p:extLst>
      <p:ext uri="{BB962C8B-B14F-4D97-AF65-F5344CB8AC3E}">
        <p14:creationId xmlns:p14="http://schemas.microsoft.com/office/powerpoint/2010/main" val="4822658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94468"/>
            <a:ext cx="10515600" cy="6422216"/>
          </a:xfrm>
        </p:spPr>
        <p:txBody>
          <a:bodyPr>
            <a:normAutofit fontScale="92500" lnSpcReduction="20000"/>
          </a:bodyPr>
          <a:lstStyle/>
          <a:p>
            <a:r>
              <a:rPr lang="en-US" dirty="0"/>
              <a:t>Dialog </a:t>
            </a:r>
            <a:r>
              <a:rPr lang="en-US" dirty="0" smtClean="0"/>
              <a:t>- Creates </a:t>
            </a:r>
            <a:r>
              <a:rPr lang="en-US" dirty="0"/>
              <a:t>a dialog window.</a:t>
            </a:r>
          </a:p>
          <a:p>
            <a:r>
              <a:rPr lang="en-US" dirty="0"/>
              <a:t>Dimension </a:t>
            </a:r>
            <a:r>
              <a:rPr lang="en-US" dirty="0" smtClean="0"/>
              <a:t>- Specifies </a:t>
            </a:r>
            <a:r>
              <a:rPr lang="en-US" dirty="0"/>
              <a:t>the dimensions of an object. The width is stored in width</a:t>
            </a:r>
            <a:r>
              <a:rPr lang="en-US" dirty="0" smtClean="0"/>
              <a:t>, and </a:t>
            </a:r>
            <a:r>
              <a:rPr lang="en-US" dirty="0"/>
              <a:t>the height is stored in height.</a:t>
            </a:r>
          </a:p>
          <a:p>
            <a:r>
              <a:rPr lang="en-US" dirty="0"/>
              <a:t>Event </a:t>
            </a:r>
            <a:r>
              <a:rPr lang="en-US" dirty="0" smtClean="0"/>
              <a:t>- Encapsulates </a:t>
            </a:r>
            <a:r>
              <a:rPr lang="en-US" dirty="0"/>
              <a:t>events.</a:t>
            </a:r>
          </a:p>
          <a:p>
            <a:r>
              <a:rPr lang="en-US" dirty="0" smtClean="0"/>
              <a:t>EventQueue - </a:t>
            </a:r>
            <a:r>
              <a:rPr lang="en-US" dirty="0"/>
              <a:t>Queues events.</a:t>
            </a:r>
          </a:p>
          <a:p>
            <a:r>
              <a:rPr lang="en-US" dirty="0" smtClean="0"/>
              <a:t>FileDialog - </a:t>
            </a:r>
            <a:r>
              <a:rPr lang="en-US" dirty="0"/>
              <a:t>Creates a window from which a file can be selected.</a:t>
            </a:r>
          </a:p>
          <a:p>
            <a:r>
              <a:rPr lang="en-US" dirty="0" smtClean="0"/>
              <a:t>FlowLayout - </a:t>
            </a:r>
            <a:r>
              <a:rPr lang="en-US" dirty="0"/>
              <a:t>The flow layout manager. Flow layout positions components </a:t>
            </a:r>
            <a:r>
              <a:rPr lang="en-US" dirty="0" smtClean="0"/>
              <a:t>left to </a:t>
            </a:r>
            <a:r>
              <a:rPr lang="en-US" dirty="0"/>
              <a:t>right, top to bottom.</a:t>
            </a:r>
          </a:p>
          <a:p>
            <a:r>
              <a:rPr lang="en-US" dirty="0"/>
              <a:t>Font </a:t>
            </a:r>
            <a:r>
              <a:rPr lang="en-US" dirty="0" smtClean="0"/>
              <a:t>- Encapsulates </a:t>
            </a:r>
            <a:r>
              <a:rPr lang="en-US" dirty="0"/>
              <a:t>a type font.</a:t>
            </a:r>
          </a:p>
          <a:p>
            <a:r>
              <a:rPr lang="en-US" dirty="0"/>
              <a:t>FontMetrics </a:t>
            </a:r>
            <a:r>
              <a:rPr lang="en-US" dirty="0" smtClean="0"/>
              <a:t>- Encapsulates </a:t>
            </a:r>
            <a:r>
              <a:rPr lang="en-US" dirty="0"/>
              <a:t>various information related to a font. This </a:t>
            </a:r>
            <a:r>
              <a:rPr lang="en-US" dirty="0" smtClean="0"/>
              <a:t>information helps </a:t>
            </a:r>
            <a:r>
              <a:rPr lang="en-US" dirty="0"/>
              <a:t>you display text in a window.</a:t>
            </a:r>
          </a:p>
          <a:p>
            <a:r>
              <a:rPr lang="en-US" dirty="0"/>
              <a:t>Frame </a:t>
            </a:r>
            <a:r>
              <a:rPr lang="en-US" dirty="0" smtClean="0"/>
              <a:t>- Creates </a:t>
            </a:r>
            <a:r>
              <a:rPr lang="en-US" dirty="0"/>
              <a:t>a standard window that has a title bar, resize corners, </a:t>
            </a:r>
            <a:r>
              <a:rPr lang="en-US" dirty="0" smtClean="0"/>
              <a:t>and a </a:t>
            </a:r>
            <a:r>
              <a:rPr lang="en-US" dirty="0"/>
              <a:t>menu </a:t>
            </a:r>
            <a:r>
              <a:rPr lang="en-US" dirty="0" smtClean="0"/>
              <a:t>bar</a:t>
            </a:r>
          </a:p>
          <a:p>
            <a:r>
              <a:rPr lang="en-US" dirty="0"/>
              <a:t>Graphics - Encapsulates the graphics context. This context is used by the various output methods to display output in a window.</a:t>
            </a:r>
          </a:p>
          <a:p>
            <a:r>
              <a:rPr lang="en-US" dirty="0"/>
              <a:t>GraphicsDevice  - Describes a graphics device such as a screen or printer</a:t>
            </a:r>
            <a:r>
              <a:rPr lang="en-US" dirty="0" smtClean="0"/>
              <a:t>.</a:t>
            </a:r>
            <a:endParaRPr lang="en-US" dirty="0"/>
          </a:p>
        </p:txBody>
      </p:sp>
    </p:spTree>
    <p:extLst>
      <p:ext uri="{BB962C8B-B14F-4D97-AF65-F5344CB8AC3E}">
        <p14:creationId xmlns:p14="http://schemas.microsoft.com/office/powerpoint/2010/main" val="21922948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950734" y="1690688"/>
            <a:ext cx="9905688" cy="4448388"/>
          </a:xfrm>
          <a:prstGeom prst="rect">
            <a:avLst/>
          </a:prstGeom>
        </p:spPr>
      </p:pic>
    </p:spTree>
    <p:extLst>
      <p:ext uri="{BB962C8B-B14F-4D97-AF65-F5344CB8AC3E}">
        <p14:creationId xmlns:p14="http://schemas.microsoft.com/office/powerpoint/2010/main" val="179378645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3004"/>
            <a:ext cx="10515600" cy="6467301"/>
          </a:xfrm>
        </p:spPr>
        <p:txBody>
          <a:bodyPr>
            <a:normAutofit fontScale="55000" lnSpcReduction="20000"/>
          </a:bodyPr>
          <a:lstStyle/>
          <a:p>
            <a:pPr marL="0" indent="0">
              <a:buNone/>
            </a:pPr>
            <a:r>
              <a:rPr lang="en-US" dirty="0">
                <a:solidFill>
                  <a:srgbClr val="FF0000"/>
                </a:solidFill>
              </a:rPr>
              <a:t>// Prepare an ImageIcon</a:t>
            </a:r>
          </a:p>
          <a:p>
            <a:pPr marL="0" indent="0">
              <a:buNone/>
            </a:pPr>
            <a:r>
              <a:rPr lang="en-US" dirty="0"/>
              <a:t>ImageIcon icon = null;</a:t>
            </a:r>
          </a:p>
          <a:p>
            <a:pPr marL="0" indent="0">
              <a:buNone/>
            </a:pPr>
            <a:r>
              <a:rPr lang="en-US" dirty="0"/>
              <a:t>String imgFilename = "images/duke.gif";</a:t>
            </a:r>
          </a:p>
          <a:p>
            <a:pPr marL="0" indent="0">
              <a:buNone/>
            </a:pPr>
            <a:r>
              <a:rPr lang="en-US" dirty="0"/>
              <a:t>java.net.URL imgURL = getClass().getClassLoader().getResource(imgFilename);</a:t>
            </a:r>
          </a:p>
          <a:p>
            <a:pPr marL="0" indent="0">
              <a:buNone/>
            </a:pPr>
            <a:r>
              <a:rPr lang="en-US" dirty="0"/>
              <a:t>if (imgURL != null) {</a:t>
            </a:r>
          </a:p>
          <a:p>
            <a:pPr marL="0" indent="0">
              <a:buNone/>
            </a:pPr>
            <a:r>
              <a:rPr lang="en-US" dirty="0"/>
              <a:t>   icon =  new ImageIcon(imgURL);</a:t>
            </a:r>
          </a:p>
          <a:p>
            <a:pPr marL="0" indent="0">
              <a:buNone/>
            </a:pPr>
            <a:r>
              <a:rPr lang="en-US" dirty="0"/>
              <a:t>} else {</a:t>
            </a:r>
          </a:p>
          <a:p>
            <a:pPr marL="0" indent="0">
              <a:buNone/>
            </a:pPr>
            <a:r>
              <a:rPr lang="en-US" dirty="0"/>
              <a:t>   System.err.println("Couldn't find file: " + imgFilename);</a:t>
            </a:r>
          </a:p>
          <a:p>
            <a:pPr marL="0" indent="0">
              <a:buNone/>
            </a:pPr>
            <a:r>
              <a:rPr lang="en-US" dirty="0"/>
              <a:t>}</a:t>
            </a:r>
          </a:p>
          <a:p>
            <a:pPr marL="0" indent="0">
              <a:buNone/>
            </a:pPr>
            <a:r>
              <a:rPr lang="en-US" dirty="0"/>
              <a:t> </a:t>
            </a:r>
          </a:p>
          <a:p>
            <a:pPr marL="0" indent="0">
              <a:buNone/>
            </a:pPr>
            <a:r>
              <a:rPr lang="en-US" dirty="0">
                <a:solidFill>
                  <a:srgbClr val="FF0000"/>
                </a:solidFill>
              </a:rPr>
              <a:t>// Prepare an Image object to be used by drawImage()</a:t>
            </a:r>
          </a:p>
          <a:p>
            <a:pPr marL="0" indent="0">
              <a:buNone/>
            </a:pPr>
            <a:r>
              <a:rPr lang="en-US" dirty="0"/>
              <a:t>final Image img = icon.getImage();</a:t>
            </a:r>
          </a:p>
          <a:p>
            <a:pPr marL="0" indent="0">
              <a:buNone/>
            </a:pPr>
            <a:r>
              <a:rPr lang="en-US" dirty="0">
                <a:solidFill>
                  <a:srgbClr val="FF0000"/>
                </a:solidFill>
              </a:rPr>
              <a:t>// Extend a JLabel and override paintComponet() to drawImage()</a:t>
            </a:r>
          </a:p>
          <a:p>
            <a:pPr marL="0" indent="0">
              <a:buNone/>
            </a:pPr>
            <a:r>
              <a:rPr lang="en-US" dirty="0"/>
              <a:t>JLabel lbl4 = new JLabel() {</a:t>
            </a:r>
          </a:p>
          <a:p>
            <a:pPr marL="0" indent="0">
              <a:buNone/>
            </a:pPr>
            <a:r>
              <a:rPr lang="en-US" dirty="0"/>
              <a:t>   @Override public void paintComponent(Graphics g) {</a:t>
            </a:r>
          </a:p>
          <a:p>
            <a:pPr marL="0" indent="0">
              <a:buNone/>
            </a:pPr>
            <a:r>
              <a:rPr lang="en-US" dirty="0"/>
              <a:t>      super.paintComponent(g);  // paint background</a:t>
            </a:r>
          </a:p>
          <a:p>
            <a:pPr marL="0" indent="0">
              <a:buNone/>
            </a:pPr>
            <a:r>
              <a:rPr lang="en-US" dirty="0"/>
              <a:t>      g.drawImage(img, 0, 0, 200, 200, null);</a:t>
            </a:r>
          </a:p>
          <a:p>
            <a:pPr marL="0" indent="0">
              <a:buNone/>
            </a:pPr>
            <a:r>
              <a:rPr lang="en-US" dirty="0"/>
              <a:t>   }</a:t>
            </a:r>
          </a:p>
          <a:p>
            <a:pPr marL="0" indent="0">
              <a:buNone/>
            </a:pPr>
            <a:r>
              <a:rPr lang="en-US" dirty="0"/>
              <a:t>};</a:t>
            </a:r>
          </a:p>
          <a:p>
            <a:pPr marL="0" indent="0">
              <a:buNone/>
            </a:pPr>
            <a:r>
              <a:rPr lang="en-US" dirty="0"/>
              <a:t>lbl4.setPreferredSize(new Dimension(200, 200));</a:t>
            </a:r>
          </a:p>
          <a:p>
            <a:pPr marL="0" indent="0">
              <a:buNone/>
            </a:pPr>
            <a:r>
              <a:rPr lang="en-US" dirty="0"/>
              <a:t>cp.add(lbl4);</a:t>
            </a:r>
          </a:p>
        </p:txBody>
      </p:sp>
    </p:spTree>
    <p:extLst>
      <p:ext uri="{BB962C8B-B14F-4D97-AF65-F5344CB8AC3E}">
        <p14:creationId xmlns:p14="http://schemas.microsoft.com/office/powerpoint/2010/main" val="137307776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Event-Driven Programming</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With </a:t>
            </a:r>
            <a:r>
              <a:rPr lang="en-US" dirty="0"/>
              <a:t>the development of a program with a graphical user interface (GUI) normally you want something to happen when the user performs certain actions, for example:</a:t>
            </a:r>
          </a:p>
          <a:p>
            <a:endParaRPr lang="en-US" dirty="0"/>
          </a:p>
          <a:p>
            <a:r>
              <a:rPr lang="en-US" dirty="0"/>
              <a:t>Clicking on an area of the interface using the mouse</a:t>
            </a:r>
          </a:p>
          <a:p>
            <a:r>
              <a:rPr lang="en-US" dirty="0"/>
              <a:t>Pressing a labelled button</a:t>
            </a:r>
          </a:p>
          <a:p>
            <a:r>
              <a:rPr lang="en-US" dirty="0"/>
              <a:t>Entering text into a text field</a:t>
            </a:r>
          </a:p>
          <a:p>
            <a:r>
              <a:rPr lang="en-US" dirty="0"/>
              <a:t>In each of these cases, a program 'event' occurs, and the program can be designed to incorporate specific actions that would occur when different events occur. This type of program is referred to as an event-driven program.</a:t>
            </a:r>
          </a:p>
          <a:p>
            <a:endParaRPr lang="en-US" dirty="0"/>
          </a:p>
          <a:p>
            <a:r>
              <a:rPr lang="en-US" dirty="0"/>
              <a:t>In event-driven programs, the program is said to run in a 'main loop', referred to as an event loop. When some user input occurs, then the program responds appropriately. The program will be in one state prior to the event occurring, and will usually be in a different state after the program has responded to the event.</a:t>
            </a:r>
          </a:p>
        </p:txBody>
      </p:sp>
    </p:spTree>
    <p:extLst>
      <p:ext uri="{BB962C8B-B14F-4D97-AF65-F5344CB8AC3E}">
        <p14:creationId xmlns:p14="http://schemas.microsoft.com/office/powerpoint/2010/main" val="310372620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77421"/>
            <a:ext cx="10515600" cy="5999542"/>
          </a:xfrm>
        </p:spPr>
        <p:txBody>
          <a:bodyPr>
            <a:normAutofit fontScale="77500" lnSpcReduction="20000"/>
          </a:bodyPr>
          <a:lstStyle/>
          <a:p>
            <a:r>
              <a:rPr lang="en-US" dirty="0" smtClean="0"/>
              <a:t>Two mechanisms:</a:t>
            </a:r>
          </a:p>
          <a:p>
            <a:pPr marL="0" indent="0">
              <a:buNone/>
            </a:pPr>
            <a:r>
              <a:rPr lang="en-US" b="1" dirty="0" smtClean="0"/>
              <a:t>Delegation Event Model</a:t>
            </a:r>
          </a:p>
          <a:p>
            <a:r>
              <a:rPr lang="en-US" dirty="0"/>
              <a:t>The modern approach to handling events is based on the </a:t>
            </a:r>
            <a:r>
              <a:rPr lang="en-US" i="1" dirty="0"/>
              <a:t>delegation event </a:t>
            </a:r>
            <a:r>
              <a:rPr lang="en-US" i="1" dirty="0" smtClean="0"/>
              <a:t>model,</a:t>
            </a:r>
          </a:p>
          <a:p>
            <a:r>
              <a:rPr lang="en-US" dirty="0" smtClean="0"/>
              <a:t>standard </a:t>
            </a:r>
            <a:r>
              <a:rPr lang="en-US" dirty="0"/>
              <a:t>and consistent mechanisms to generate and process events</a:t>
            </a:r>
            <a:r>
              <a:rPr lang="en-US" dirty="0" smtClean="0"/>
              <a:t>.</a:t>
            </a:r>
          </a:p>
          <a:p>
            <a:r>
              <a:rPr lang="en-US" dirty="0" smtClean="0"/>
              <a:t> </a:t>
            </a:r>
            <a:r>
              <a:rPr lang="en-US" dirty="0"/>
              <a:t>Its concept is quite simple:</a:t>
            </a:r>
          </a:p>
          <a:p>
            <a:r>
              <a:rPr lang="en-US" dirty="0"/>
              <a:t>a </a:t>
            </a:r>
            <a:r>
              <a:rPr lang="en-US" i="1" dirty="0"/>
              <a:t>source </a:t>
            </a:r>
            <a:r>
              <a:rPr lang="en-US" dirty="0"/>
              <a:t>generates an event and sends it to one or more </a:t>
            </a:r>
            <a:r>
              <a:rPr lang="en-US" i="1" dirty="0"/>
              <a:t>listeners. </a:t>
            </a:r>
            <a:r>
              <a:rPr lang="en-US" dirty="0"/>
              <a:t>In this scheme, the </a:t>
            </a:r>
            <a:r>
              <a:rPr lang="en-US" dirty="0" smtClean="0"/>
              <a:t>listener simply </a:t>
            </a:r>
            <a:r>
              <a:rPr lang="en-US" dirty="0"/>
              <a:t>waits until it receives an event. Once an event is received, the listener </a:t>
            </a:r>
            <a:r>
              <a:rPr lang="en-US" dirty="0" smtClean="0"/>
              <a:t>processes </a:t>
            </a:r>
            <a:r>
              <a:rPr lang="en-US" dirty="0"/>
              <a:t>the </a:t>
            </a:r>
            <a:r>
              <a:rPr lang="en-US" dirty="0" smtClean="0"/>
              <a:t>event and </a:t>
            </a:r>
            <a:r>
              <a:rPr lang="en-US" dirty="0"/>
              <a:t>then returns. </a:t>
            </a:r>
            <a:endParaRPr lang="en-US" dirty="0" smtClean="0"/>
          </a:p>
          <a:p>
            <a:r>
              <a:rPr lang="en-US" dirty="0" smtClean="0"/>
              <a:t>The </a:t>
            </a:r>
            <a:r>
              <a:rPr lang="en-US" dirty="0"/>
              <a:t>advantage of this design is that the application logic that processes </a:t>
            </a:r>
            <a:r>
              <a:rPr lang="en-US" dirty="0" smtClean="0"/>
              <a:t>events is </a:t>
            </a:r>
            <a:r>
              <a:rPr lang="en-US" dirty="0"/>
              <a:t>cleanly separated from the user interface logic that generates those events. </a:t>
            </a:r>
            <a:endParaRPr lang="en-US" dirty="0" smtClean="0"/>
          </a:p>
          <a:p>
            <a:r>
              <a:rPr lang="en-US" dirty="0" smtClean="0"/>
              <a:t>A user interface element </a:t>
            </a:r>
            <a:r>
              <a:rPr lang="en-US" dirty="0"/>
              <a:t>is able to “delegate” the processing of an event to a separate piece of code.</a:t>
            </a:r>
          </a:p>
          <a:p>
            <a:r>
              <a:rPr lang="en-US" dirty="0"/>
              <a:t>In the delegation event model, listeners must register with a source in order to receive </a:t>
            </a:r>
            <a:r>
              <a:rPr lang="en-US" dirty="0" smtClean="0"/>
              <a:t>an event </a:t>
            </a:r>
            <a:r>
              <a:rPr lang="en-US" dirty="0"/>
              <a:t>notification. </a:t>
            </a:r>
            <a:endParaRPr lang="en-US" dirty="0" smtClean="0"/>
          </a:p>
          <a:p>
            <a:r>
              <a:rPr lang="en-US" dirty="0" smtClean="0"/>
              <a:t>This </a:t>
            </a:r>
            <a:r>
              <a:rPr lang="en-US" dirty="0"/>
              <a:t>provides an important benefit: notifications are sent only to </a:t>
            </a:r>
            <a:r>
              <a:rPr lang="en-US" dirty="0" smtClean="0"/>
              <a:t>listeners that </a:t>
            </a:r>
            <a:r>
              <a:rPr lang="en-US" dirty="0"/>
              <a:t>want to receive them. </a:t>
            </a:r>
            <a:endParaRPr lang="en-US" dirty="0" smtClean="0"/>
          </a:p>
          <a:p>
            <a:r>
              <a:rPr lang="en-US" dirty="0" smtClean="0"/>
              <a:t>Previously</a:t>
            </a:r>
            <a:r>
              <a:rPr lang="en-US" dirty="0"/>
              <a:t>, an event was propagated up the containment </a:t>
            </a:r>
            <a:r>
              <a:rPr lang="en-US" dirty="0" smtClean="0"/>
              <a:t>hierarchy until </a:t>
            </a:r>
            <a:r>
              <a:rPr lang="en-US" dirty="0"/>
              <a:t>it was handled by a component. This required components to receive events that they </a:t>
            </a:r>
            <a:r>
              <a:rPr lang="en-US" dirty="0" smtClean="0"/>
              <a:t>did not </a:t>
            </a:r>
            <a:r>
              <a:rPr lang="en-US" dirty="0"/>
              <a:t>process, and it wasted valuable time. The delegation event model eliminates this overhead.</a:t>
            </a:r>
          </a:p>
        </p:txBody>
      </p:sp>
    </p:spTree>
    <p:extLst>
      <p:ext uri="{BB962C8B-B14F-4D97-AF65-F5344CB8AC3E}">
        <p14:creationId xmlns:p14="http://schemas.microsoft.com/office/powerpoint/2010/main" val="232978394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t>Thrown exceptions in an event-driven program are handled differently to standard programs with linear control structures.</a:t>
            </a:r>
          </a:p>
          <a:p>
            <a:endParaRPr lang="en-US" dirty="0"/>
          </a:p>
          <a:p>
            <a:r>
              <a:rPr lang="en-US" dirty="0"/>
              <a:t>If an exception is thrown and not caught, only the thread that the event handler was running in terminates -- not the entire program. In practice, what this means is that the program continues to run, but only part of the event handling code ends up being run (it runs up until the exception occurred.)</a:t>
            </a:r>
          </a:p>
          <a:p>
            <a:endParaRPr lang="en-US" dirty="0"/>
          </a:p>
          <a:p>
            <a:r>
              <a:rPr lang="en-US" dirty="0"/>
              <a:t>It's still necessary to catch and handle exceptions in an event-driven program, though, because running only part of an event's code can leave the program in an invalid state.</a:t>
            </a:r>
          </a:p>
        </p:txBody>
      </p:sp>
    </p:spTree>
    <p:extLst>
      <p:ext uri="{BB962C8B-B14F-4D97-AF65-F5344CB8AC3E}">
        <p14:creationId xmlns:p14="http://schemas.microsoft.com/office/powerpoint/2010/main" val="74189931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Responding to Events</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For </a:t>
            </a:r>
            <a:r>
              <a:rPr lang="en-US" dirty="0"/>
              <a:t>a program to respond to events, there are a number of 'parties' involved in events and event handling, as shown here.</a:t>
            </a:r>
          </a:p>
          <a:p>
            <a:endParaRPr lang="en-US" dirty="0"/>
          </a:p>
          <a:p>
            <a:r>
              <a:rPr lang="en-US" dirty="0"/>
              <a:t>Three parties are involved in the Java event model</a:t>
            </a:r>
            <a:r>
              <a:rPr lang="en-US" dirty="0" smtClean="0"/>
              <a:t>:</a:t>
            </a:r>
          </a:p>
          <a:p>
            <a:pPr marL="0" indent="0">
              <a:buNone/>
            </a:pPr>
            <a:endParaRPr lang="en-US" dirty="0"/>
          </a:p>
          <a:p>
            <a:pPr>
              <a:buFont typeface="Wingdings" panose="05000000000000000000" pitchFamily="2" charset="2"/>
              <a:buChar char="Ø"/>
            </a:pPr>
            <a:r>
              <a:rPr lang="en-US" b="1" dirty="0"/>
              <a:t>The event object</a:t>
            </a:r>
            <a:r>
              <a:rPr lang="en-US" dirty="0"/>
              <a:t>: the event (e.g. mouse events): this holds properties associated with the event.</a:t>
            </a:r>
          </a:p>
          <a:p>
            <a:pPr>
              <a:buFont typeface="Wingdings" panose="05000000000000000000" pitchFamily="2" charset="2"/>
              <a:buChar char="Ø"/>
            </a:pPr>
            <a:r>
              <a:rPr lang="en-US" b="1" dirty="0"/>
              <a:t>The event source</a:t>
            </a:r>
            <a:r>
              <a:rPr lang="en-US" dirty="0"/>
              <a:t>: This object generates the event (for eg, a button) and manages the listeners.</a:t>
            </a:r>
          </a:p>
          <a:p>
            <a:pPr>
              <a:buFont typeface="Wingdings" panose="05000000000000000000" pitchFamily="2" charset="2"/>
              <a:buChar char="Ø"/>
            </a:pPr>
            <a:r>
              <a:rPr lang="en-US" b="1" dirty="0"/>
              <a:t>The event listener</a:t>
            </a:r>
            <a:r>
              <a:rPr lang="en-US" dirty="0"/>
              <a:t>: the object that is interested in the event (and will handle the event). An event listener is an object of a class that implements one or more of the standard event listener interfaces</a:t>
            </a:r>
          </a:p>
          <a:p>
            <a:endParaRPr lang="en-US" dirty="0"/>
          </a:p>
        </p:txBody>
      </p:sp>
    </p:spTree>
    <p:extLst>
      <p:ext uri="{BB962C8B-B14F-4D97-AF65-F5344CB8AC3E}">
        <p14:creationId xmlns:p14="http://schemas.microsoft.com/office/powerpoint/2010/main" val="220152204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Any type of object can be made into a listener by having it implement a Listener interface. The code that will process the event is implemented in a method which is declared in the listener interface. In this model:</a:t>
            </a:r>
          </a:p>
          <a:p>
            <a:endParaRPr lang="en-US" dirty="0"/>
          </a:p>
          <a:p>
            <a:r>
              <a:rPr lang="en-US" dirty="0"/>
              <a:t>Objects interested in some particular event register themselves with the relevant event source as event listeners.</a:t>
            </a:r>
          </a:p>
          <a:p>
            <a:r>
              <a:rPr lang="en-US" dirty="0"/>
              <a:t>Once that event occurs within the source, an object is created to represent the event and is fired to any registered listeners to be handled there.</a:t>
            </a:r>
          </a:p>
          <a:p>
            <a:r>
              <a:rPr lang="en-US" dirty="0"/>
              <a:t>Many components (for eg, buttons, text fields, etc) can be event sources and automatically generate event objects when certain user actions occur (for example, mouse clicking on a button.)</a:t>
            </a:r>
          </a:p>
        </p:txBody>
      </p:sp>
    </p:spTree>
    <p:extLst>
      <p:ext uri="{BB962C8B-B14F-4D97-AF65-F5344CB8AC3E}">
        <p14:creationId xmlns:p14="http://schemas.microsoft.com/office/powerpoint/2010/main" val="58716416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model diagram</a:t>
            </a:r>
          </a:p>
        </p:txBody>
      </p:sp>
      <p:pic>
        <p:nvPicPr>
          <p:cNvPr id="3074" name="Picture 2" descr="event model diagra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57108" y="1805829"/>
            <a:ext cx="3112717" cy="4594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858249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descr="event-driven programmi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61839" y="2097072"/>
            <a:ext cx="4062455" cy="2292047"/>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procedural programm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95855" y="1690688"/>
            <a:ext cx="2546368" cy="18711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999317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12797"/>
          </a:xfrm>
        </p:spPr>
        <p:txBody>
          <a:bodyPr>
            <a:normAutofit fontScale="90000"/>
          </a:bodyPr>
          <a:lstStyle/>
          <a:p>
            <a:r>
              <a:rPr lang="en-US" dirty="0" smtClean="0"/>
              <a:t>Event Classes</a:t>
            </a:r>
            <a:endParaRPr lang="en-US" dirty="0"/>
          </a:p>
        </p:txBody>
      </p:sp>
      <p:sp>
        <p:nvSpPr>
          <p:cNvPr id="3" name="Content Placeholder 2"/>
          <p:cNvSpPr>
            <a:spLocks noGrp="1"/>
          </p:cNvSpPr>
          <p:nvPr>
            <p:ph idx="1"/>
          </p:nvPr>
        </p:nvSpPr>
        <p:spPr>
          <a:xfrm>
            <a:off x="838200" y="777922"/>
            <a:ext cx="10515600" cy="5399041"/>
          </a:xfrm>
        </p:spPr>
        <p:txBody>
          <a:bodyPr/>
          <a:lstStyle/>
          <a:p>
            <a:r>
              <a:rPr lang="en-US" b="1" dirty="0"/>
              <a:t>The ActionEvent Class</a:t>
            </a:r>
            <a:endParaRPr lang="en-US" dirty="0"/>
          </a:p>
        </p:txBody>
      </p:sp>
      <p:pic>
        <p:nvPicPr>
          <p:cNvPr id="4" name="Picture 3"/>
          <p:cNvPicPr>
            <a:picLocks noChangeAspect="1"/>
          </p:cNvPicPr>
          <p:nvPr/>
        </p:nvPicPr>
        <p:blipFill>
          <a:blip r:embed="rId2"/>
          <a:stretch>
            <a:fillRect/>
          </a:stretch>
        </p:blipFill>
        <p:spPr>
          <a:xfrm>
            <a:off x="2065644" y="1190718"/>
            <a:ext cx="9183697" cy="5399041"/>
          </a:xfrm>
          <a:prstGeom prst="rect">
            <a:avLst/>
          </a:prstGeom>
        </p:spPr>
      </p:pic>
    </p:spTree>
    <p:extLst>
      <p:ext uri="{BB962C8B-B14F-4D97-AF65-F5344CB8AC3E}">
        <p14:creationId xmlns:p14="http://schemas.microsoft.com/office/powerpoint/2010/main" val="13831739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5980"/>
            <a:ext cx="10515600" cy="6672020"/>
          </a:xfrm>
        </p:spPr>
        <p:txBody>
          <a:bodyPr>
            <a:normAutofit fontScale="85000" lnSpcReduction="20000"/>
          </a:bodyPr>
          <a:lstStyle/>
          <a:p>
            <a:r>
              <a:rPr lang="en-US" dirty="0" smtClean="0"/>
              <a:t>GraphicsEnvironment - </a:t>
            </a:r>
            <a:r>
              <a:rPr lang="en-US" dirty="0"/>
              <a:t>Describes the collection of available Font and GraphicsDevice objects.</a:t>
            </a:r>
          </a:p>
          <a:p>
            <a:r>
              <a:rPr lang="en-US" dirty="0" smtClean="0"/>
              <a:t>GridBagConstraints - </a:t>
            </a:r>
            <a:r>
              <a:rPr lang="en-US" dirty="0"/>
              <a:t>Defines various constraints relating to the GridBagLayout class.</a:t>
            </a:r>
          </a:p>
          <a:p>
            <a:r>
              <a:rPr lang="en-US" dirty="0" smtClean="0"/>
              <a:t>GridBagLayout - </a:t>
            </a:r>
            <a:r>
              <a:rPr lang="en-US" dirty="0"/>
              <a:t>The grid bag layout manager. Grid bag layout displays </a:t>
            </a:r>
            <a:r>
              <a:rPr lang="en-US" dirty="0" smtClean="0"/>
              <a:t>components subject </a:t>
            </a:r>
            <a:r>
              <a:rPr lang="en-US" dirty="0"/>
              <a:t>to the constraints specified by GridBagConstraints.</a:t>
            </a:r>
          </a:p>
          <a:p>
            <a:r>
              <a:rPr lang="en-US" dirty="0"/>
              <a:t>GridLayout </a:t>
            </a:r>
            <a:r>
              <a:rPr lang="en-US" dirty="0" smtClean="0"/>
              <a:t>- The </a:t>
            </a:r>
            <a:r>
              <a:rPr lang="en-US" dirty="0"/>
              <a:t>grid layout manager. Grid layout displays components </a:t>
            </a:r>
            <a:r>
              <a:rPr lang="en-US" dirty="0" smtClean="0"/>
              <a:t>in   </a:t>
            </a:r>
            <a:r>
              <a:rPr lang="en-US" dirty="0"/>
              <a:t>two-dimensional grid.</a:t>
            </a:r>
          </a:p>
          <a:p>
            <a:r>
              <a:rPr lang="en-US" dirty="0" smtClean="0"/>
              <a:t>Image - </a:t>
            </a:r>
            <a:r>
              <a:rPr lang="en-US" dirty="0"/>
              <a:t>Encapsulates graphical images.</a:t>
            </a:r>
          </a:p>
          <a:p>
            <a:r>
              <a:rPr lang="en-US" dirty="0" smtClean="0"/>
              <a:t>Insets - </a:t>
            </a:r>
            <a:r>
              <a:rPr lang="en-US" dirty="0"/>
              <a:t>Encapsulates the borders of a container.</a:t>
            </a:r>
          </a:p>
          <a:p>
            <a:r>
              <a:rPr lang="en-US" dirty="0"/>
              <a:t>Label </a:t>
            </a:r>
            <a:r>
              <a:rPr lang="en-US" dirty="0" smtClean="0"/>
              <a:t>- Creates </a:t>
            </a:r>
            <a:r>
              <a:rPr lang="en-US" dirty="0"/>
              <a:t>a label that displays a string.</a:t>
            </a:r>
          </a:p>
          <a:p>
            <a:r>
              <a:rPr lang="en-US" dirty="0"/>
              <a:t>List </a:t>
            </a:r>
            <a:r>
              <a:rPr lang="en-US" dirty="0" smtClean="0"/>
              <a:t>- Creates </a:t>
            </a:r>
            <a:r>
              <a:rPr lang="en-US" dirty="0"/>
              <a:t>a list from which the user can choose. Similar to </a:t>
            </a:r>
            <a:r>
              <a:rPr lang="en-US" dirty="0" smtClean="0"/>
              <a:t>the standard </a:t>
            </a:r>
            <a:r>
              <a:rPr lang="en-US" dirty="0"/>
              <a:t>Windows list box.</a:t>
            </a:r>
          </a:p>
          <a:p>
            <a:r>
              <a:rPr lang="en-US" dirty="0" smtClean="0"/>
              <a:t>MediaTracker - </a:t>
            </a:r>
            <a:r>
              <a:rPr lang="en-US" dirty="0"/>
              <a:t>Manages media objects.</a:t>
            </a:r>
          </a:p>
          <a:p>
            <a:r>
              <a:rPr lang="en-US" dirty="0" smtClean="0"/>
              <a:t>Menu - </a:t>
            </a:r>
            <a:r>
              <a:rPr lang="en-US" dirty="0"/>
              <a:t>Creates a pull-down menu.</a:t>
            </a:r>
          </a:p>
          <a:p>
            <a:r>
              <a:rPr lang="en-US" dirty="0"/>
              <a:t>MenuBar </a:t>
            </a:r>
            <a:r>
              <a:rPr lang="en-US" dirty="0" smtClean="0"/>
              <a:t>- Creates </a:t>
            </a:r>
            <a:r>
              <a:rPr lang="en-US" dirty="0"/>
              <a:t>a menu bar.</a:t>
            </a:r>
          </a:p>
          <a:p>
            <a:r>
              <a:rPr lang="en-US" dirty="0" smtClean="0"/>
              <a:t>MenuComponent - </a:t>
            </a:r>
            <a:r>
              <a:rPr lang="en-US" dirty="0"/>
              <a:t>An abstract class implemented by various menu classes.</a:t>
            </a:r>
          </a:p>
          <a:p>
            <a:r>
              <a:rPr lang="en-US" dirty="0"/>
              <a:t>MenuItem </a:t>
            </a:r>
            <a:r>
              <a:rPr lang="en-US" dirty="0" smtClean="0"/>
              <a:t>- Creates </a:t>
            </a:r>
            <a:r>
              <a:rPr lang="en-US" dirty="0"/>
              <a:t>a menu item.</a:t>
            </a:r>
          </a:p>
          <a:p>
            <a:r>
              <a:rPr lang="en-US" dirty="0"/>
              <a:t>MenuShortcut </a:t>
            </a:r>
            <a:r>
              <a:rPr lang="en-US" dirty="0" smtClean="0"/>
              <a:t> - Encapsulates </a:t>
            </a:r>
            <a:r>
              <a:rPr lang="en-US" dirty="0"/>
              <a:t>a keyboard shortcut for a menu item</a:t>
            </a:r>
            <a:r>
              <a:rPr lang="en-US" dirty="0" smtClean="0"/>
              <a:t>.</a:t>
            </a:r>
            <a:endParaRPr lang="en-US" dirty="0"/>
          </a:p>
        </p:txBody>
      </p:sp>
    </p:spTree>
    <p:extLst>
      <p:ext uri="{BB962C8B-B14F-4D97-AF65-F5344CB8AC3E}">
        <p14:creationId xmlns:p14="http://schemas.microsoft.com/office/powerpoint/2010/main" val="265002869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53741"/>
          </a:xfrm>
        </p:spPr>
        <p:txBody>
          <a:bodyPr>
            <a:normAutofit fontScale="90000"/>
          </a:bodyPr>
          <a:lstStyle/>
          <a:p>
            <a:r>
              <a:rPr lang="en-US" b="1" dirty="0"/>
              <a:t>The AdjustmentEvent Class</a:t>
            </a:r>
            <a:endParaRPr lang="en-US" dirty="0"/>
          </a:p>
        </p:txBody>
      </p:sp>
      <p:pic>
        <p:nvPicPr>
          <p:cNvPr id="4" name="Content Placeholder 3"/>
          <p:cNvPicPr>
            <a:picLocks noGrp="1" noChangeAspect="1"/>
          </p:cNvPicPr>
          <p:nvPr>
            <p:ph idx="1"/>
          </p:nvPr>
        </p:nvPicPr>
        <p:blipFill>
          <a:blip r:embed="rId2"/>
          <a:stretch>
            <a:fillRect/>
          </a:stretch>
        </p:blipFill>
        <p:spPr>
          <a:xfrm>
            <a:off x="509364" y="1538359"/>
            <a:ext cx="11167637" cy="2240392"/>
          </a:xfrm>
          <a:prstGeom prst="rect">
            <a:avLst/>
          </a:prstGeom>
        </p:spPr>
      </p:pic>
      <p:pic>
        <p:nvPicPr>
          <p:cNvPr id="5" name="Picture 4"/>
          <p:cNvPicPr>
            <a:picLocks noChangeAspect="1"/>
          </p:cNvPicPr>
          <p:nvPr/>
        </p:nvPicPr>
        <p:blipFill>
          <a:blip r:embed="rId3"/>
          <a:stretch>
            <a:fillRect/>
          </a:stretch>
        </p:blipFill>
        <p:spPr>
          <a:xfrm>
            <a:off x="838200" y="4498244"/>
            <a:ext cx="10844436" cy="1699650"/>
          </a:xfrm>
          <a:prstGeom prst="rect">
            <a:avLst/>
          </a:prstGeom>
        </p:spPr>
      </p:pic>
      <p:pic>
        <p:nvPicPr>
          <p:cNvPr id="6" name="Picture 5"/>
          <p:cNvPicPr>
            <a:picLocks noChangeAspect="1"/>
          </p:cNvPicPr>
          <p:nvPr/>
        </p:nvPicPr>
        <p:blipFill>
          <a:blip r:embed="rId4"/>
          <a:stretch>
            <a:fillRect/>
          </a:stretch>
        </p:blipFill>
        <p:spPr>
          <a:xfrm>
            <a:off x="838200" y="3949940"/>
            <a:ext cx="3255498" cy="393071"/>
          </a:xfrm>
          <a:prstGeom prst="rect">
            <a:avLst/>
          </a:prstGeom>
        </p:spPr>
      </p:pic>
    </p:spTree>
    <p:extLst>
      <p:ext uri="{BB962C8B-B14F-4D97-AF65-F5344CB8AC3E}">
        <p14:creationId xmlns:p14="http://schemas.microsoft.com/office/powerpoint/2010/main" val="90458392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880"/>
            <a:ext cx="10515600" cy="5994083"/>
          </a:xfrm>
        </p:spPr>
        <p:txBody>
          <a:bodyPr/>
          <a:lstStyle/>
          <a:p>
            <a:r>
              <a:rPr lang="en-US" sz="2000" dirty="0" smtClean="0"/>
              <a:t>The containerevent class</a:t>
            </a:r>
          </a:p>
          <a:p>
            <a:r>
              <a:rPr lang="en-US" sz="2000" dirty="0" smtClean="0"/>
              <a:t>The FocusEvent Class</a:t>
            </a:r>
          </a:p>
          <a:p>
            <a:r>
              <a:rPr lang="en-US" sz="2000" dirty="0" smtClean="0"/>
              <a:t>The InputEvent Class</a:t>
            </a:r>
          </a:p>
          <a:p>
            <a:r>
              <a:rPr lang="en-US" sz="2000" dirty="0" smtClean="0"/>
              <a:t>The ItemEvent Class</a:t>
            </a:r>
          </a:p>
          <a:p>
            <a:r>
              <a:rPr lang="en-US" sz="2000" dirty="0" smtClean="0"/>
              <a:t>The KeyEvent Class</a:t>
            </a:r>
          </a:p>
          <a:p>
            <a:r>
              <a:rPr lang="en-US" sz="2000" dirty="0" smtClean="0"/>
              <a:t>The MouseEvent Class</a:t>
            </a:r>
          </a:p>
          <a:p>
            <a:endParaRPr lang="en-US" sz="2000" dirty="0"/>
          </a:p>
          <a:p>
            <a:endParaRPr lang="en-US" sz="2000" dirty="0" smtClean="0"/>
          </a:p>
          <a:p>
            <a:endParaRPr lang="en-US" sz="2000" dirty="0" smtClean="0"/>
          </a:p>
          <a:p>
            <a:endParaRPr lang="en-US" sz="2000" dirty="0"/>
          </a:p>
          <a:p>
            <a:endParaRPr lang="en-US" sz="2000" dirty="0" smtClean="0"/>
          </a:p>
          <a:p>
            <a:endParaRPr lang="en-US" sz="2000" dirty="0" smtClean="0"/>
          </a:p>
          <a:p>
            <a:r>
              <a:rPr lang="en-US" sz="2000" dirty="0" smtClean="0"/>
              <a:t>The MouseWheelEvent Class</a:t>
            </a:r>
          </a:p>
          <a:p>
            <a:r>
              <a:rPr lang="en-US" sz="2000" dirty="0" smtClean="0"/>
              <a:t>The TextEvent class</a:t>
            </a:r>
          </a:p>
          <a:p>
            <a:r>
              <a:rPr lang="en-US" sz="2000" dirty="0" smtClean="0"/>
              <a:t>The WindowEvent Class</a:t>
            </a:r>
          </a:p>
          <a:p>
            <a:endParaRPr lang="en-US" dirty="0"/>
          </a:p>
        </p:txBody>
      </p:sp>
      <p:pic>
        <p:nvPicPr>
          <p:cNvPr id="4" name="Picture 3"/>
          <p:cNvPicPr>
            <a:picLocks noChangeAspect="1"/>
          </p:cNvPicPr>
          <p:nvPr/>
        </p:nvPicPr>
        <p:blipFill>
          <a:blip r:embed="rId2"/>
          <a:stretch>
            <a:fillRect/>
          </a:stretch>
        </p:blipFill>
        <p:spPr>
          <a:xfrm>
            <a:off x="991838" y="2457935"/>
            <a:ext cx="8700802" cy="2626875"/>
          </a:xfrm>
          <a:prstGeom prst="rect">
            <a:avLst/>
          </a:prstGeom>
        </p:spPr>
      </p:pic>
    </p:spTree>
    <p:extLst>
      <p:ext uri="{BB962C8B-B14F-4D97-AF65-F5344CB8AC3E}">
        <p14:creationId xmlns:p14="http://schemas.microsoft.com/office/powerpoint/2010/main" val="55707598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Sources of events</a:t>
            </a:r>
            <a:endParaRPr lang="en-US" dirty="0"/>
          </a:p>
        </p:txBody>
      </p:sp>
      <p:pic>
        <p:nvPicPr>
          <p:cNvPr id="4" name="Content Placeholder 3"/>
          <p:cNvPicPr>
            <a:picLocks noGrp="1" noChangeAspect="1"/>
          </p:cNvPicPr>
          <p:nvPr>
            <p:ph idx="1"/>
          </p:nvPr>
        </p:nvPicPr>
        <p:blipFill>
          <a:blip r:embed="rId2"/>
          <a:stretch>
            <a:fillRect/>
          </a:stretch>
        </p:blipFill>
        <p:spPr>
          <a:xfrm>
            <a:off x="838199" y="1690688"/>
            <a:ext cx="10995897" cy="4505396"/>
          </a:xfrm>
          <a:prstGeom prst="rect">
            <a:avLst/>
          </a:prstGeom>
        </p:spPr>
      </p:pic>
    </p:spTree>
    <p:extLst>
      <p:ext uri="{BB962C8B-B14F-4D97-AF65-F5344CB8AC3E}">
        <p14:creationId xmlns:p14="http://schemas.microsoft.com/office/powerpoint/2010/main" val="360382882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99646"/>
          </a:xfrm>
        </p:spPr>
        <p:txBody>
          <a:bodyPr>
            <a:normAutofit fontScale="90000"/>
          </a:bodyPr>
          <a:lstStyle/>
          <a:p>
            <a:r>
              <a:rPr lang="en-US" dirty="0"/>
              <a:t>Event Objects</a:t>
            </a:r>
            <a:br>
              <a:rPr lang="en-US" dirty="0"/>
            </a:br>
            <a:endParaRPr lang="en-US" dirty="0"/>
          </a:p>
        </p:txBody>
      </p:sp>
      <p:sp>
        <p:nvSpPr>
          <p:cNvPr id="3" name="Content Placeholder 2"/>
          <p:cNvSpPr>
            <a:spLocks noGrp="1"/>
          </p:cNvSpPr>
          <p:nvPr>
            <p:ph idx="1"/>
          </p:nvPr>
        </p:nvSpPr>
        <p:spPr>
          <a:xfrm>
            <a:off x="838200" y="498764"/>
            <a:ext cx="10515600" cy="5678199"/>
          </a:xfrm>
        </p:spPr>
        <p:txBody>
          <a:bodyPr>
            <a:normAutofit fontScale="85000" lnSpcReduction="10000"/>
          </a:bodyPr>
          <a:lstStyle/>
          <a:p>
            <a:r>
              <a:rPr lang="en-US" dirty="0" smtClean="0"/>
              <a:t>Event </a:t>
            </a:r>
            <a:r>
              <a:rPr lang="en-US" dirty="0"/>
              <a:t>objects encapsulate all of the information related to a particular event that has occurred. For example, a mouse event object encapsulating a mouse-click might store the coordinates at which the click occurred, the object that the event originated from, and what mouse button was used to perform the click.</a:t>
            </a:r>
          </a:p>
          <a:p>
            <a:endParaRPr lang="en-US" dirty="0"/>
          </a:p>
          <a:p>
            <a:r>
              <a:rPr lang="en-US" dirty="0"/>
              <a:t>Let's look in detail at another example: clicking a button component on the screen. To detect when the user clicks an on-screen button:</a:t>
            </a:r>
          </a:p>
          <a:p>
            <a:endParaRPr lang="en-US" dirty="0"/>
          </a:p>
          <a:p>
            <a:r>
              <a:rPr lang="en-US" dirty="0"/>
              <a:t>the program must have an object that implements the ActionListener interface</a:t>
            </a:r>
          </a:p>
          <a:p>
            <a:r>
              <a:rPr lang="en-US" dirty="0"/>
              <a:t>the program must register this object as an action listener for the button, which is the event source, using the addActionListener() method</a:t>
            </a:r>
          </a:p>
          <a:p>
            <a:r>
              <a:rPr lang="en-US" dirty="0"/>
              <a:t>when the user clicks the button, the button 'fires' an action event.</a:t>
            </a:r>
          </a:p>
          <a:p>
            <a:r>
              <a:rPr lang="en-US" dirty="0"/>
              <a:t>This results in the calling of the action listener's actionPerformed() method (which is the only method in the ActionListener interface), and the single argument passed to this method is the ActionEvent object with info about the event.</a:t>
            </a:r>
          </a:p>
        </p:txBody>
      </p:sp>
    </p:spTree>
    <p:extLst>
      <p:ext uri="{BB962C8B-B14F-4D97-AF65-F5344CB8AC3E}">
        <p14:creationId xmlns:p14="http://schemas.microsoft.com/office/powerpoint/2010/main" val="366444085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Event Hierarchy</a:t>
            </a:r>
            <a:br>
              <a:rPr lang="en-US" dirty="0"/>
            </a:br>
            <a:endParaRPr lang="en-US" dirty="0"/>
          </a:p>
        </p:txBody>
      </p:sp>
      <p:sp>
        <p:nvSpPr>
          <p:cNvPr id="3" name="Content Placeholder 2"/>
          <p:cNvSpPr>
            <a:spLocks noGrp="1"/>
          </p:cNvSpPr>
          <p:nvPr>
            <p:ph idx="1"/>
          </p:nvPr>
        </p:nvSpPr>
        <p:spPr>
          <a:xfrm>
            <a:off x="838200" y="1219068"/>
            <a:ext cx="10515600" cy="1075246"/>
          </a:xfrm>
        </p:spPr>
        <p:txBody>
          <a:bodyPr/>
          <a:lstStyle/>
          <a:p>
            <a:r>
              <a:rPr lang="en-US" dirty="0" smtClean="0"/>
              <a:t>All </a:t>
            </a:r>
            <a:r>
              <a:rPr lang="en-US" dirty="0"/>
              <a:t>event classes are descendants of java.util.EventObject.</a:t>
            </a:r>
          </a:p>
          <a:p>
            <a:r>
              <a:rPr lang="en-US" dirty="0" smtClean="0"/>
              <a:t>We </a:t>
            </a:r>
            <a:r>
              <a:rPr lang="en-US" dirty="0"/>
              <a:t>are only interested in AWT events in java.awt.event package.</a:t>
            </a:r>
          </a:p>
          <a:p>
            <a:endParaRPr lang="en-US" dirty="0"/>
          </a:p>
        </p:txBody>
      </p:sp>
      <p:pic>
        <p:nvPicPr>
          <p:cNvPr id="5125" name="Picture 5" descr="the event class hierarch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6859" y="2245266"/>
            <a:ext cx="4937760" cy="44900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584870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32897"/>
          </a:xfrm>
        </p:spPr>
        <p:txBody>
          <a:bodyPr>
            <a:normAutofit fontScale="90000"/>
          </a:bodyPr>
          <a:lstStyle/>
          <a:p>
            <a:r>
              <a:rPr lang="en-US" dirty="0"/>
              <a:t>Event Listeners</a:t>
            </a:r>
            <a:br>
              <a:rPr lang="en-US" dirty="0"/>
            </a:br>
            <a:endParaRPr lang="en-US" dirty="0"/>
          </a:p>
        </p:txBody>
      </p:sp>
      <p:sp>
        <p:nvSpPr>
          <p:cNvPr id="3" name="Content Placeholder 2"/>
          <p:cNvSpPr>
            <a:spLocks noGrp="1"/>
          </p:cNvSpPr>
          <p:nvPr>
            <p:ph idx="1"/>
          </p:nvPr>
        </p:nvSpPr>
        <p:spPr>
          <a:xfrm>
            <a:off x="838200" y="798022"/>
            <a:ext cx="10515600" cy="6059978"/>
          </a:xfrm>
        </p:spPr>
        <p:txBody>
          <a:bodyPr>
            <a:normAutofit fontScale="77500" lnSpcReduction="20000"/>
          </a:bodyPr>
          <a:lstStyle/>
          <a:p>
            <a:r>
              <a:rPr lang="en-US" dirty="0" smtClean="0"/>
              <a:t>In </a:t>
            </a:r>
            <a:r>
              <a:rPr lang="en-US" dirty="0"/>
              <a:t>order for the event mechanism to work, it is necessary to register a listener class for each user interface component. There are a varying number of listener interfaces that are suited to different event types. Generally speaking, for every kind of event object, there is a corresponding event listener. (Some event listeners share event objects, though; for example, both MouseListener and MouseMotionListener have their event object as MouseEvent.</a:t>
            </a:r>
          </a:p>
          <a:p>
            <a:endParaRPr lang="en-US" dirty="0"/>
          </a:p>
          <a:p>
            <a:r>
              <a:rPr lang="en-US" dirty="0"/>
              <a:t>A short summary of common event types is as follows:</a:t>
            </a:r>
          </a:p>
          <a:p>
            <a:pPr>
              <a:buFont typeface="Wingdings" panose="05000000000000000000" pitchFamily="2" charset="2"/>
              <a:buChar char="Ø"/>
            </a:pPr>
            <a:r>
              <a:rPr lang="en-US" dirty="0" smtClean="0"/>
              <a:t>User </a:t>
            </a:r>
            <a:r>
              <a:rPr lang="en-US" dirty="0"/>
              <a:t>actions like clicking a button are modelled by an ActionEvent, and sent to an ActionListener.</a:t>
            </a:r>
          </a:p>
          <a:p>
            <a:pPr>
              <a:buFont typeface="Wingdings" panose="05000000000000000000" pitchFamily="2" charset="2"/>
              <a:buChar char="Ø"/>
            </a:pPr>
            <a:r>
              <a:rPr lang="en-US" dirty="0"/>
              <a:t>Window actions like clicking a close or minimise box are WindowEvents, sent to WindowListeners.</a:t>
            </a:r>
          </a:p>
          <a:p>
            <a:pPr>
              <a:buFont typeface="Wingdings" panose="05000000000000000000" pitchFamily="2" charset="2"/>
              <a:buChar char="Ø"/>
            </a:pPr>
            <a:r>
              <a:rPr lang="en-US" dirty="0"/>
              <a:t>Mouse actions like pressing the mouse is modelled in a MouseEvent, and is sent to a MouseListener.</a:t>
            </a:r>
          </a:p>
          <a:p>
            <a:pPr>
              <a:buFont typeface="Wingdings" panose="05000000000000000000" pitchFamily="2" charset="2"/>
              <a:buChar char="Ø"/>
            </a:pPr>
            <a:r>
              <a:rPr lang="en-US" dirty="0"/>
              <a:t>Mouse movement is modelled in a MouseEvent, and is sent to a MouseMotionListener.</a:t>
            </a:r>
          </a:p>
          <a:p>
            <a:pPr>
              <a:buFont typeface="Wingdings" panose="05000000000000000000" pitchFamily="2" charset="2"/>
              <a:buChar char="Ø"/>
            </a:pPr>
            <a:r>
              <a:rPr lang="en-US" dirty="0"/>
              <a:t>Key presses are modelled in a KeyEvent, and is sent to a KeyListener</a:t>
            </a:r>
            <a:r>
              <a:rPr lang="en-US" dirty="0" smtClean="0"/>
              <a:t>.</a:t>
            </a:r>
          </a:p>
          <a:p>
            <a:r>
              <a:rPr lang="en-US" dirty="0"/>
              <a:t>If a listener for a certain event is not registered to a component, the events are ignored. Conversely, an event source may have more than one listener registered for a particular event type (e.g. a button could have two ActionListeners registered to it.) In this circumstance, both listeners would be fired the same event object.</a:t>
            </a:r>
          </a:p>
          <a:p>
            <a:pPr>
              <a:buFont typeface="Wingdings" panose="05000000000000000000" pitchFamily="2" charset="2"/>
              <a:buChar char="Ø"/>
            </a:pPr>
            <a:endParaRPr lang="en-US" dirty="0" smtClean="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349641883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5817"/>
            <a:ext cx="10515600" cy="344559"/>
          </a:xfrm>
        </p:spPr>
        <p:txBody>
          <a:bodyPr>
            <a:normAutofit fontScale="90000"/>
          </a:bodyPr>
          <a:lstStyle/>
          <a:p>
            <a:r>
              <a:rPr lang="en-US" dirty="0" smtClean="0"/>
              <a:t>EventListener interfaces</a:t>
            </a:r>
            <a:endParaRPr lang="en-US" dirty="0"/>
          </a:p>
        </p:txBody>
      </p:sp>
      <p:pic>
        <p:nvPicPr>
          <p:cNvPr id="4" name="Content Placeholder 3"/>
          <p:cNvPicPr>
            <a:picLocks noGrp="1" noChangeAspect="1"/>
          </p:cNvPicPr>
          <p:nvPr>
            <p:ph idx="1"/>
          </p:nvPr>
        </p:nvPicPr>
        <p:blipFill>
          <a:blip r:embed="rId2"/>
          <a:stretch>
            <a:fillRect/>
          </a:stretch>
        </p:blipFill>
        <p:spPr>
          <a:xfrm>
            <a:off x="2016137" y="450376"/>
            <a:ext cx="8598561" cy="6341068"/>
          </a:xfrm>
          <a:prstGeom prst="rect">
            <a:avLst/>
          </a:prstGeom>
        </p:spPr>
      </p:pic>
    </p:spTree>
    <p:extLst>
      <p:ext uri="{BB962C8B-B14F-4D97-AF65-F5344CB8AC3E}">
        <p14:creationId xmlns:p14="http://schemas.microsoft.com/office/powerpoint/2010/main" val="388208535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Adapter Classes</a:t>
            </a:r>
            <a:endParaRPr lang="en-US" dirty="0"/>
          </a:p>
        </p:txBody>
      </p:sp>
      <p:sp>
        <p:nvSpPr>
          <p:cNvPr id="3" name="Content Placeholder 2"/>
          <p:cNvSpPr>
            <a:spLocks noGrp="1"/>
          </p:cNvSpPr>
          <p:nvPr>
            <p:ph idx="1"/>
          </p:nvPr>
        </p:nvSpPr>
        <p:spPr/>
        <p:txBody>
          <a:bodyPr/>
          <a:lstStyle/>
          <a:p>
            <a:r>
              <a:rPr lang="en-US" dirty="0"/>
              <a:t>provides an empty implementation of </a:t>
            </a:r>
            <a:r>
              <a:rPr lang="en-US" dirty="0" smtClean="0"/>
              <a:t>all methods </a:t>
            </a:r>
            <a:r>
              <a:rPr lang="en-US" dirty="0"/>
              <a:t>in an event listener </a:t>
            </a:r>
            <a:r>
              <a:rPr lang="en-US" dirty="0" smtClean="0"/>
              <a:t>interface</a:t>
            </a:r>
          </a:p>
          <a:p>
            <a:r>
              <a:rPr lang="en-US" dirty="0" smtClean="0"/>
              <a:t>Commonly used adapter classes</a:t>
            </a:r>
            <a:endParaRPr lang="en-US" dirty="0"/>
          </a:p>
        </p:txBody>
      </p:sp>
      <p:pic>
        <p:nvPicPr>
          <p:cNvPr id="4" name="Picture 3"/>
          <p:cNvPicPr>
            <a:picLocks noChangeAspect="1"/>
          </p:cNvPicPr>
          <p:nvPr/>
        </p:nvPicPr>
        <p:blipFill>
          <a:blip r:embed="rId2"/>
          <a:stretch>
            <a:fillRect/>
          </a:stretch>
        </p:blipFill>
        <p:spPr>
          <a:xfrm>
            <a:off x="2023148" y="3415788"/>
            <a:ext cx="6699234" cy="2561932"/>
          </a:xfrm>
          <a:prstGeom prst="rect">
            <a:avLst/>
          </a:prstGeom>
        </p:spPr>
      </p:pic>
    </p:spTree>
    <p:extLst>
      <p:ext uri="{BB962C8B-B14F-4D97-AF65-F5344CB8AC3E}">
        <p14:creationId xmlns:p14="http://schemas.microsoft.com/office/powerpoint/2010/main" val="249845291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5719"/>
          </a:xfrm>
        </p:spPr>
        <p:txBody>
          <a:bodyPr>
            <a:normAutofit fontScale="90000"/>
          </a:bodyPr>
          <a:lstStyle/>
          <a:p>
            <a:r>
              <a:rPr lang="en-US" dirty="0"/>
              <a:t>Using </a:t>
            </a:r>
            <a:r>
              <a:rPr lang="en-US" dirty="0" smtClean="0"/>
              <a:t>Events</a:t>
            </a:r>
            <a:endParaRPr lang="en-US" dirty="0"/>
          </a:p>
        </p:txBody>
      </p:sp>
      <p:sp>
        <p:nvSpPr>
          <p:cNvPr id="3" name="Content Placeholder 2"/>
          <p:cNvSpPr>
            <a:spLocks noGrp="1"/>
          </p:cNvSpPr>
          <p:nvPr>
            <p:ph idx="1"/>
          </p:nvPr>
        </p:nvSpPr>
        <p:spPr>
          <a:xfrm>
            <a:off x="838200" y="410844"/>
            <a:ext cx="10515600" cy="6447156"/>
          </a:xfrm>
        </p:spPr>
        <p:txBody>
          <a:bodyPr>
            <a:normAutofit fontScale="62500" lnSpcReduction="20000"/>
          </a:bodyPr>
          <a:lstStyle/>
          <a:p>
            <a:endParaRPr lang="en-US" dirty="0" smtClean="0"/>
          </a:p>
          <a:p>
            <a:r>
              <a:rPr lang="en-US" dirty="0" smtClean="0"/>
              <a:t>In </a:t>
            </a:r>
            <a:r>
              <a:rPr lang="en-US" dirty="0"/>
              <a:t>order to use events, we must do the following</a:t>
            </a:r>
            <a:r>
              <a:rPr lang="en-US" dirty="0" smtClean="0"/>
              <a:t>:</a:t>
            </a:r>
            <a:endParaRPr lang="en-US" dirty="0"/>
          </a:p>
          <a:p>
            <a:r>
              <a:rPr lang="en-US" dirty="0"/>
              <a:t>choose what event type is most appropriate</a:t>
            </a:r>
          </a:p>
          <a:p>
            <a:r>
              <a:rPr lang="en-US" dirty="0"/>
              <a:t>implement the corresponding event listener</a:t>
            </a:r>
          </a:p>
          <a:p>
            <a:r>
              <a:rPr lang="en-US" dirty="0"/>
              <a:t>register that listener implementation to an event source</a:t>
            </a:r>
          </a:p>
          <a:p>
            <a:pPr marL="0" indent="0">
              <a:buNone/>
            </a:pPr>
            <a:r>
              <a:rPr lang="en-US" sz="3200" b="1" dirty="0"/>
              <a:t>Event Listeners</a:t>
            </a:r>
          </a:p>
          <a:p>
            <a:r>
              <a:rPr lang="en-US" dirty="0"/>
              <a:t>Listeners are interfaces from the java.awt.event package.</a:t>
            </a:r>
          </a:p>
          <a:p>
            <a:endParaRPr lang="en-US" dirty="0"/>
          </a:p>
          <a:p>
            <a:r>
              <a:rPr lang="en-US" dirty="0"/>
              <a:t>These interfaces define methods to handle corresponding events. For instance, ActionListener has one method:</a:t>
            </a:r>
          </a:p>
          <a:p>
            <a:endParaRPr lang="en-US" dirty="0"/>
          </a:p>
          <a:p>
            <a:pPr marL="0" indent="0">
              <a:buNone/>
            </a:pPr>
            <a:r>
              <a:rPr lang="en-US" dirty="0" smtClean="0"/>
              <a:t>	public </a:t>
            </a:r>
            <a:r>
              <a:rPr lang="en-US" dirty="0"/>
              <a:t>void actionPerformed(ActionEvent e);</a:t>
            </a:r>
          </a:p>
          <a:p>
            <a:endParaRPr lang="en-US" dirty="0"/>
          </a:p>
          <a:p>
            <a:r>
              <a:rPr lang="en-US" dirty="0"/>
              <a:t>MouseListener has five:</a:t>
            </a:r>
          </a:p>
          <a:p>
            <a:endParaRPr lang="en-US" dirty="0"/>
          </a:p>
          <a:p>
            <a:pPr>
              <a:buFont typeface="Wingdings" panose="05000000000000000000" pitchFamily="2" charset="2"/>
              <a:buChar char="Ø"/>
            </a:pPr>
            <a:r>
              <a:rPr lang="en-US" dirty="0"/>
              <a:t>public void mouseClicked(MouseEvent e);</a:t>
            </a:r>
          </a:p>
          <a:p>
            <a:pPr>
              <a:buFont typeface="Wingdings" panose="05000000000000000000" pitchFamily="2" charset="2"/>
              <a:buChar char="Ø"/>
            </a:pPr>
            <a:r>
              <a:rPr lang="en-US" dirty="0"/>
              <a:t>public void mouseEntered(MouseEvent e);</a:t>
            </a:r>
          </a:p>
          <a:p>
            <a:pPr>
              <a:buFont typeface="Wingdings" panose="05000000000000000000" pitchFamily="2" charset="2"/>
              <a:buChar char="Ø"/>
            </a:pPr>
            <a:r>
              <a:rPr lang="en-US" dirty="0"/>
              <a:t>public void mouseExited(MouseEvent e);</a:t>
            </a:r>
          </a:p>
          <a:p>
            <a:pPr>
              <a:buFont typeface="Wingdings" panose="05000000000000000000" pitchFamily="2" charset="2"/>
              <a:buChar char="Ø"/>
            </a:pPr>
            <a:r>
              <a:rPr lang="en-US" dirty="0"/>
              <a:t>public void mousePressed(MouseEvent e);</a:t>
            </a:r>
          </a:p>
          <a:p>
            <a:pPr>
              <a:buFont typeface="Wingdings" panose="05000000000000000000" pitchFamily="2" charset="2"/>
              <a:buChar char="Ø"/>
            </a:pPr>
            <a:r>
              <a:rPr lang="en-US" dirty="0"/>
              <a:t>public void mouseReleased(MouseEvent e);</a:t>
            </a:r>
          </a:p>
        </p:txBody>
      </p:sp>
    </p:spTree>
    <p:extLst>
      <p:ext uri="{BB962C8B-B14F-4D97-AF65-F5344CB8AC3E}">
        <p14:creationId xmlns:p14="http://schemas.microsoft.com/office/powerpoint/2010/main" val="401321235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Any class implementing a listener must implement all the listener's methods. </a:t>
            </a:r>
            <a:endParaRPr lang="en-US" dirty="0" smtClean="0"/>
          </a:p>
          <a:p>
            <a:r>
              <a:rPr lang="en-US" dirty="0" smtClean="0"/>
              <a:t>The </a:t>
            </a:r>
            <a:r>
              <a:rPr lang="en-US" dirty="0"/>
              <a:t>implemented methods say what happens when each of the specified events occurs. </a:t>
            </a:r>
            <a:endParaRPr lang="en-US" dirty="0" smtClean="0"/>
          </a:p>
          <a:p>
            <a:r>
              <a:rPr lang="en-US" dirty="0" smtClean="0"/>
              <a:t>If </a:t>
            </a:r>
            <a:r>
              <a:rPr lang="en-US" dirty="0"/>
              <a:t>we're not interested in one of the event listener's methods, we need to implement it with a blank implementation.</a:t>
            </a:r>
          </a:p>
        </p:txBody>
      </p:sp>
    </p:spTree>
    <p:extLst>
      <p:ext uri="{BB962C8B-B14F-4D97-AF65-F5344CB8AC3E}">
        <p14:creationId xmlns:p14="http://schemas.microsoft.com/office/powerpoint/2010/main" val="22948462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8488"/>
            <a:ext cx="10515600" cy="6509288"/>
          </a:xfrm>
        </p:spPr>
        <p:txBody>
          <a:bodyPr>
            <a:normAutofit fontScale="85000" lnSpcReduction="20000"/>
          </a:bodyPr>
          <a:lstStyle/>
          <a:p>
            <a:r>
              <a:rPr lang="en-US" dirty="0"/>
              <a:t>Panel </a:t>
            </a:r>
            <a:r>
              <a:rPr lang="en-US" dirty="0" smtClean="0"/>
              <a:t>- The </a:t>
            </a:r>
            <a:r>
              <a:rPr lang="en-US" dirty="0"/>
              <a:t>simplest concrete subclass of Container.</a:t>
            </a:r>
          </a:p>
          <a:p>
            <a:r>
              <a:rPr lang="en-US" dirty="0"/>
              <a:t>Point </a:t>
            </a:r>
            <a:r>
              <a:rPr lang="en-US" dirty="0" smtClean="0"/>
              <a:t> - Encapsulates </a:t>
            </a:r>
            <a:r>
              <a:rPr lang="en-US" dirty="0"/>
              <a:t>a Cartesian coordinate pair, stored in x and y.</a:t>
            </a:r>
          </a:p>
          <a:p>
            <a:r>
              <a:rPr lang="en-US" dirty="0"/>
              <a:t>Polygon </a:t>
            </a:r>
            <a:r>
              <a:rPr lang="en-US" dirty="0" smtClean="0"/>
              <a:t>- Encapsulates </a:t>
            </a:r>
            <a:r>
              <a:rPr lang="en-US" dirty="0"/>
              <a:t>a polygon.</a:t>
            </a:r>
          </a:p>
          <a:p>
            <a:r>
              <a:rPr lang="en-US" dirty="0"/>
              <a:t>PopupMenu </a:t>
            </a:r>
            <a:r>
              <a:rPr lang="en-US" dirty="0" smtClean="0"/>
              <a:t>- Encapsulates </a:t>
            </a:r>
            <a:r>
              <a:rPr lang="en-US" dirty="0"/>
              <a:t>a pop-up menu.</a:t>
            </a:r>
          </a:p>
          <a:p>
            <a:r>
              <a:rPr lang="en-US" dirty="0"/>
              <a:t>PrintJob </a:t>
            </a:r>
            <a:r>
              <a:rPr lang="en-US" dirty="0" smtClean="0"/>
              <a:t>- An </a:t>
            </a:r>
            <a:r>
              <a:rPr lang="en-US" dirty="0"/>
              <a:t>abstract class that represents a print job.</a:t>
            </a:r>
          </a:p>
          <a:p>
            <a:r>
              <a:rPr lang="en-US" dirty="0" smtClean="0"/>
              <a:t>Rectangle - </a:t>
            </a:r>
            <a:r>
              <a:rPr lang="en-US" dirty="0"/>
              <a:t>Encapsulates a rectangle.</a:t>
            </a:r>
          </a:p>
          <a:p>
            <a:r>
              <a:rPr lang="en-US" dirty="0"/>
              <a:t>Robot </a:t>
            </a:r>
            <a:r>
              <a:rPr lang="en-US" dirty="0" smtClean="0"/>
              <a:t>- Supports </a:t>
            </a:r>
            <a:r>
              <a:rPr lang="en-US" dirty="0"/>
              <a:t>automated testing of AWT-based applications.</a:t>
            </a:r>
          </a:p>
          <a:p>
            <a:r>
              <a:rPr lang="en-US" dirty="0"/>
              <a:t>Scrollbar </a:t>
            </a:r>
            <a:r>
              <a:rPr lang="en-US" dirty="0" smtClean="0"/>
              <a:t>- Creates </a:t>
            </a:r>
            <a:r>
              <a:rPr lang="en-US" dirty="0"/>
              <a:t>a scroll bar control.</a:t>
            </a:r>
          </a:p>
          <a:p>
            <a:r>
              <a:rPr lang="en-US" dirty="0"/>
              <a:t>ScrollPane </a:t>
            </a:r>
            <a:r>
              <a:rPr lang="en-US" dirty="0" smtClean="0"/>
              <a:t>- A </a:t>
            </a:r>
            <a:r>
              <a:rPr lang="en-US" dirty="0"/>
              <a:t>container that provides horizontal and/or vertical scroll </a:t>
            </a:r>
            <a:r>
              <a:rPr lang="en-US" dirty="0" smtClean="0"/>
              <a:t>bars for </a:t>
            </a:r>
            <a:r>
              <a:rPr lang="en-US" dirty="0"/>
              <a:t>another component.</a:t>
            </a:r>
          </a:p>
          <a:p>
            <a:r>
              <a:rPr lang="en-US" dirty="0"/>
              <a:t>SystemColor </a:t>
            </a:r>
            <a:r>
              <a:rPr lang="en-US" dirty="0" smtClean="0"/>
              <a:t>- Contains </a:t>
            </a:r>
            <a:r>
              <a:rPr lang="en-US" dirty="0"/>
              <a:t>the colors of GUI widgets such as windows, scroll bars</a:t>
            </a:r>
            <a:r>
              <a:rPr lang="en-US" dirty="0" smtClean="0"/>
              <a:t>, text</a:t>
            </a:r>
            <a:r>
              <a:rPr lang="en-US" dirty="0"/>
              <a:t>, and others.</a:t>
            </a:r>
          </a:p>
          <a:p>
            <a:r>
              <a:rPr lang="en-US" dirty="0"/>
              <a:t>TextArea </a:t>
            </a:r>
            <a:r>
              <a:rPr lang="en-US" dirty="0" smtClean="0"/>
              <a:t>- Creates </a:t>
            </a:r>
            <a:r>
              <a:rPr lang="en-US" dirty="0"/>
              <a:t>a multiline edit control.</a:t>
            </a:r>
          </a:p>
          <a:p>
            <a:r>
              <a:rPr lang="en-US" dirty="0"/>
              <a:t>TextComponent </a:t>
            </a:r>
            <a:r>
              <a:rPr lang="en-US" dirty="0" smtClean="0"/>
              <a:t>- A </a:t>
            </a:r>
            <a:r>
              <a:rPr lang="en-US" dirty="0"/>
              <a:t>superclass for TextArea and TextField.</a:t>
            </a:r>
          </a:p>
          <a:p>
            <a:r>
              <a:rPr lang="en-US" dirty="0"/>
              <a:t>TextField </a:t>
            </a:r>
            <a:r>
              <a:rPr lang="en-US" dirty="0" smtClean="0"/>
              <a:t>- Creates </a:t>
            </a:r>
            <a:r>
              <a:rPr lang="en-US" dirty="0"/>
              <a:t>a single-line edit control.</a:t>
            </a:r>
          </a:p>
          <a:p>
            <a:r>
              <a:rPr lang="en-US" dirty="0"/>
              <a:t>Toolkit </a:t>
            </a:r>
            <a:r>
              <a:rPr lang="en-US" dirty="0" smtClean="0"/>
              <a:t>- Abstract </a:t>
            </a:r>
            <a:r>
              <a:rPr lang="en-US" dirty="0"/>
              <a:t>class implemented by the AWT.</a:t>
            </a:r>
          </a:p>
          <a:p>
            <a:r>
              <a:rPr lang="en-US" dirty="0"/>
              <a:t>Window </a:t>
            </a:r>
            <a:r>
              <a:rPr lang="en-US" dirty="0" smtClean="0"/>
              <a:t>- Creates </a:t>
            </a:r>
            <a:r>
              <a:rPr lang="en-US" dirty="0"/>
              <a:t>a window with no frame, no menu bar, and no title.</a:t>
            </a:r>
          </a:p>
          <a:p>
            <a:endParaRPr lang="en-US" dirty="0"/>
          </a:p>
        </p:txBody>
      </p:sp>
    </p:spTree>
    <p:extLst>
      <p:ext uri="{BB962C8B-B14F-4D97-AF65-F5344CB8AC3E}">
        <p14:creationId xmlns:p14="http://schemas.microsoft.com/office/powerpoint/2010/main" val="166258811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66006"/>
            <a:ext cx="10515600" cy="6434051"/>
          </a:xfrm>
        </p:spPr>
        <p:txBody>
          <a:bodyPr>
            <a:normAutofit fontScale="85000" lnSpcReduction="20000"/>
          </a:bodyPr>
          <a:lstStyle/>
          <a:p>
            <a:r>
              <a:rPr lang="en-US" dirty="0"/>
              <a:t>A component can only recognise the occurrence of an event if it has registered a listener for that event. Unless an event listener has, in effect, said: "I want to know when the mouse is clicked on that component", it is not made aware of any mouse clicks that occur. An event listener declares an interest in knowing about an event by registering itself as a listener for a component.</a:t>
            </a:r>
          </a:p>
          <a:p>
            <a:endParaRPr lang="en-US" dirty="0"/>
          </a:p>
          <a:p>
            <a:r>
              <a:rPr lang="en-US" dirty="0"/>
              <a:t>All components have a number of methods with the general naming convention of add-type-Listener(), where -type indicates the type of listener that may be used by this component. The basic Component class itself has many of these listener registering methods. The most useful ones are:</a:t>
            </a:r>
          </a:p>
          <a:p>
            <a:endParaRPr lang="en-US" dirty="0"/>
          </a:p>
          <a:p>
            <a:pPr>
              <a:buFont typeface="Wingdings" panose="05000000000000000000" pitchFamily="2" charset="2"/>
              <a:buChar char="Ø"/>
            </a:pPr>
            <a:r>
              <a:rPr lang="en-US" dirty="0"/>
              <a:t>addFocusListener() - for when the component has keyboard focus</a:t>
            </a:r>
          </a:p>
          <a:p>
            <a:pPr>
              <a:buFont typeface="Wingdings" panose="05000000000000000000" pitchFamily="2" charset="2"/>
              <a:buChar char="Ø"/>
            </a:pPr>
            <a:r>
              <a:rPr lang="en-US" dirty="0"/>
              <a:t>addKeyListener() - for when a key is pressed when the component is active</a:t>
            </a:r>
          </a:p>
          <a:p>
            <a:pPr>
              <a:buFont typeface="Wingdings" panose="05000000000000000000" pitchFamily="2" charset="2"/>
              <a:buChar char="Ø"/>
            </a:pPr>
            <a:r>
              <a:rPr lang="en-US" dirty="0"/>
              <a:t>addMouseListener() - to find out about mouse actions on the component</a:t>
            </a:r>
          </a:p>
          <a:p>
            <a:pPr>
              <a:buFont typeface="Wingdings" panose="05000000000000000000" pitchFamily="2" charset="2"/>
              <a:buChar char="Ø"/>
            </a:pPr>
            <a:r>
              <a:rPr lang="en-US" dirty="0"/>
              <a:t>addMouseMotionListener() - for detecting mouse movements on the component</a:t>
            </a:r>
          </a:p>
          <a:p>
            <a:pPr>
              <a:buFont typeface="Wingdings" panose="05000000000000000000" pitchFamily="2" charset="2"/>
              <a:buChar char="Ø"/>
            </a:pPr>
            <a:r>
              <a:rPr lang="en-US" dirty="0"/>
              <a:t>addMouseWheelListener() - for detecting mouse wheel scroll events on the component</a:t>
            </a:r>
          </a:p>
          <a:p>
            <a:r>
              <a:rPr lang="en-US" dirty="0"/>
              <a:t>Some components designed for user interaction, such as buttons and text fields, can also have action listeners registered to them. These events capture when actions occur; such as clicking the button, or pressing enter on a text field.</a:t>
            </a:r>
          </a:p>
        </p:txBody>
      </p:sp>
    </p:spTree>
    <p:extLst>
      <p:ext uri="{BB962C8B-B14F-4D97-AF65-F5344CB8AC3E}">
        <p14:creationId xmlns:p14="http://schemas.microsoft.com/office/powerpoint/2010/main" val="326085964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Registering Listeners to a Source</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Listeners </a:t>
            </a:r>
            <a:r>
              <a:rPr lang="en-US" dirty="0"/>
              <a:t>are registered to the component by the use of an addXListener() method (where 'X' is the event type.) Different components can register different event types. For example consider registering an ActionListener to a button:</a:t>
            </a:r>
          </a:p>
          <a:p>
            <a:endParaRPr lang="en-US" dirty="0"/>
          </a:p>
          <a:p>
            <a:pPr marL="457200" lvl="1" indent="0">
              <a:buNone/>
            </a:pPr>
            <a:r>
              <a:rPr lang="en-US" dirty="0"/>
              <a:t>Button myButton;</a:t>
            </a:r>
          </a:p>
          <a:p>
            <a:pPr marL="457200" lvl="1" indent="0">
              <a:buNone/>
            </a:pPr>
            <a:r>
              <a:rPr lang="en-US" dirty="0"/>
              <a:t>userInterface.add(myButton);</a:t>
            </a:r>
          </a:p>
          <a:p>
            <a:pPr marL="457200" lvl="1" indent="0">
              <a:buNone/>
            </a:pPr>
            <a:r>
              <a:rPr lang="en-US" dirty="0"/>
              <a:t>myButton.addActionListener(new MyListener());</a:t>
            </a:r>
          </a:p>
          <a:p>
            <a:endParaRPr lang="en-US" dirty="0"/>
          </a:p>
          <a:p>
            <a:r>
              <a:rPr lang="en-US" dirty="0"/>
              <a:t>The listener must also be defined -- this is done by implementing the relevant listener interface in a class. (There are many variations on how this code can be arranged.)</a:t>
            </a:r>
          </a:p>
        </p:txBody>
      </p:sp>
    </p:spTree>
    <p:extLst>
      <p:ext uri="{BB962C8B-B14F-4D97-AF65-F5344CB8AC3E}">
        <p14:creationId xmlns:p14="http://schemas.microsoft.com/office/powerpoint/2010/main" val="428997394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283268"/>
          </a:xfrm>
        </p:spPr>
        <p:txBody>
          <a:bodyPr>
            <a:normAutofit fontScale="90000"/>
          </a:bodyPr>
          <a:lstStyle/>
          <a:p>
            <a:r>
              <a:rPr lang="en-US" dirty="0"/>
              <a:t>Creating a Listener</a:t>
            </a:r>
            <a:br>
              <a:rPr lang="en-US" dirty="0"/>
            </a:br>
            <a:endParaRPr lang="en-US" dirty="0"/>
          </a:p>
        </p:txBody>
      </p:sp>
      <p:sp>
        <p:nvSpPr>
          <p:cNvPr id="3" name="Content Placeholder 2"/>
          <p:cNvSpPr>
            <a:spLocks noGrp="1"/>
          </p:cNvSpPr>
          <p:nvPr>
            <p:ph idx="1"/>
          </p:nvPr>
        </p:nvSpPr>
        <p:spPr>
          <a:xfrm>
            <a:off x="838200" y="648394"/>
            <a:ext cx="10515600" cy="5528569"/>
          </a:xfrm>
        </p:spPr>
        <p:txBody>
          <a:bodyPr>
            <a:normAutofit lnSpcReduction="10000"/>
          </a:bodyPr>
          <a:lstStyle/>
          <a:p>
            <a:pPr marL="0" indent="0">
              <a:buNone/>
            </a:pPr>
            <a:r>
              <a:rPr lang="en-US" dirty="0" smtClean="0"/>
              <a:t>class </a:t>
            </a:r>
            <a:r>
              <a:rPr lang="en-US" dirty="0"/>
              <a:t>MyListener implements ActionListener</a:t>
            </a:r>
          </a:p>
          <a:p>
            <a:pPr marL="0" indent="0">
              <a:buNone/>
            </a:pPr>
            <a:r>
              <a:rPr lang="en-US" dirty="0"/>
              <a:t>{</a:t>
            </a:r>
          </a:p>
          <a:p>
            <a:pPr marL="0" indent="0">
              <a:buNone/>
            </a:pPr>
            <a:r>
              <a:rPr lang="en-US" dirty="0"/>
              <a:t>   public void actionPerformed(ActionEvent e)</a:t>
            </a:r>
          </a:p>
          <a:p>
            <a:pPr marL="0" indent="0">
              <a:buNone/>
            </a:pPr>
            <a:r>
              <a:rPr lang="en-US" dirty="0"/>
              <a:t>   {</a:t>
            </a:r>
          </a:p>
          <a:p>
            <a:pPr marL="0" indent="0">
              <a:buNone/>
            </a:pPr>
            <a:r>
              <a:rPr lang="en-US" dirty="0"/>
              <a:t>      System.out.println("Button Pressed");</a:t>
            </a:r>
          </a:p>
          <a:p>
            <a:pPr marL="0" indent="0">
              <a:buNone/>
            </a:pPr>
            <a:r>
              <a:rPr lang="en-US" dirty="0"/>
              <a:t>   }</a:t>
            </a:r>
          </a:p>
          <a:p>
            <a:pPr marL="0" indent="0">
              <a:buNone/>
            </a:pPr>
            <a:r>
              <a:rPr lang="en-US" dirty="0"/>
              <a:t>}</a:t>
            </a:r>
          </a:p>
          <a:p>
            <a:endParaRPr lang="en-US" dirty="0"/>
          </a:p>
          <a:p>
            <a:r>
              <a:rPr lang="en-US" dirty="0"/>
              <a:t>With this code, each time the button from the user interface is clicked, the string "Button Pressed" will be printed in the system console. The listener can also be defined in the same class as the program, or using inner classes or adapters (discussed later.)</a:t>
            </a:r>
          </a:p>
        </p:txBody>
      </p:sp>
    </p:spTree>
    <p:extLst>
      <p:ext uri="{BB962C8B-B14F-4D97-AF65-F5344CB8AC3E}">
        <p14:creationId xmlns:p14="http://schemas.microsoft.com/office/powerpoint/2010/main" val="16935889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Simple Example</a:t>
            </a:r>
            <a:br>
              <a:rPr lang="en-US" dirty="0"/>
            </a:br>
            <a:endParaRPr lang="en-US" dirty="0"/>
          </a:p>
        </p:txBody>
      </p:sp>
      <p:sp>
        <p:nvSpPr>
          <p:cNvPr id="3" name="Content Placeholder 2"/>
          <p:cNvSpPr>
            <a:spLocks noGrp="1"/>
          </p:cNvSpPr>
          <p:nvPr>
            <p:ph idx="1"/>
          </p:nvPr>
        </p:nvSpPr>
        <p:spPr>
          <a:xfrm>
            <a:off x="838200" y="914400"/>
            <a:ext cx="10515600" cy="8063345"/>
          </a:xfrm>
        </p:spPr>
        <p:txBody>
          <a:bodyPr>
            <a:normAutofit/>
          </a:bodyPr>
          <a:lstStyle/>
          <a:p>
            <a:r>
              <a:rPr lang="en-US" dirty="0" smtClean="0"/>
              <a:t>This </a:t>
            </a:r>
            <a:r>
              <a:rPr lang="en-US" dirty="0"/>
              <a:t>program will draw a circle at the coordinates at which the mouse was clicked.</a:t>
            </a:r>
          </a:p>
          <a:p>
            <a:endParaRPr lang="en-US" dirty="0"/>
          </a:p>
          <a:p>
            <a:pPr marL="0" indent="0">
              <a:buNone/>
            </a:pPr>
            <a:r>
              <a:rPr lang="en-US" dirty="0"/>
              <a:t>import java.awt.*;</a:t>
            </a:r>
          </a:p>
          <a:p>
            <a:pPr marL="0" indent="0">
              <a:buNone/>
            </a:pPr>
            <a:r>
              <a:rPr lang="en-US" dirty="0"/>
              <a:t>import java.awt.event.*;</a:t>
            </a:r>
          </a:p>
          <a:p>
            <a:pPr marL="0" indent="0">
              <a:buNone/>
            </a:pPr>
            <a:r>
              <a:rPr lang="en-US" dirty="0"/>
              <a:t>import javax.swing.*;</a:t>
            </a:r>
          </a:p>
          <a:p>
            <a:pPr marL="0" indent="0">
              <a:buNone/>
            </a:pPr>
            <a:r>
              <a:rPr lang="en-US" dirty="0"/>
              <a:t> </a:t>
            </a:r>
            <a:r>
              <a:rPr lang="en-US" dirty="0" smtClean="0"/>
              <a:t>public </a:t>
            </a:r>
            <a:r>
              <a:rPr lang="en-US" dirty="0"/>
              <a:t>class MTest extends JApplet</a:t>
            </a:r>
          </a:p>
          <a:p>
            <a:pPr marL="0" indent="0">
              <a:buNone/>
            </a:pPr>
            <a:r>
              <a:rPr lang="en-US" dirty="0"/>
              <a:t>                   implements </a:t>
            </a:r>
            <a:r>
              <a:rPr lang="en-US" dirty="0" smtClean="0"/>
              <a:t>MouseListener  {</a:t>
            </a:r>
            <a:endParaRPr lang="en-US" dirty="0"/>
          </a:p>
          <a:p>
            <a:pPr marL="0" indent="0">
              <a:buNone/>
            </a:pPr>
            <a:r>
              <a:rPr lang="en-US" dirty="0"/>
              <a:t>   public void init</a:t>
            </a:r>
            <a:r>
              <a:rPr lang="en-US" dirty="0" smtClean="0"/>
              <a:t>()    </a:t>
            </a:r>
            <a:r>
              <a:rPr lang="en-US" dirty="0"/>
              <a:t>{</a:t>
            </a:r>
          </a:p>
          <a:p>
            <a:pPr marL="0" indent="0">
              <a:buNone/>
            </a:pPr>
            <a:r>
              <a:rPr lang="en-US" dirty="0"/>
              <a:t>implementing the mouse listener</a:t>
            </a:r>
          </a:p>
          <a:p>
            <a:pPr marL="0" indent="0">
              <a:buNone/>
            </a:pPr>
            <a:r>
              <a:rPr lang="en-US" dirty="0" smtClean="0"/>
              <a:t>      </a:t>
            </a:r>
            <a:r>
              <a:rPr lang="en-US" dirty="0"/>
              <a:t>this.addMouseListener(this</a:t>
            </a:r>
            <a:r>
              <a:rPr lang="en-US" dirty="0" smtClean="0"/>
              <a:t>);      </a:t>
            </a:r>
            <a:r>
              <a:rPr lang="en-US" dirty="0"/>
              <a:t>}</a:t>
            </a:r>
          </a:p>
          <a:p>
            <a:pPr marL="0" indent="0">
              <a:buNone/>
            </a:pPr>
            <a:r>
              <a:rPr lang="en-US" dirty="0"/>
              <a:t> </a:t>
            </a:r>
          </a:p>
        </p:txBody>
      </p:sp>
    </p:spTree>
    <p:extLst>
      <p:ext uri="{BB962C8B-B14F-4D97-AF65-F5344CB8AC3E}">
        <p14:creationId xmlns:p14="http://schemas.microsoft.com/office/powerpoint/2010/main" val="244362001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marL="0" indent="0">
              <a:buNone/>
            </a:pPr>
            <a:r>
              <a:rPr lang="en-US" dirty="0"/>
              <a:t>registering this object as a mouse listener</a:t>
            </a:r>
          </a:p>
          <a:p>
            <a:pPr marL="0" indent="0">
              <a:buNone/>
            </a:pPr>
            <a:r>
              <a:rPr lang="en-US" dirty="0"/>
              <a:t>   public void mouseReleased(MouseEvent e) {}</a:t>
            </a:r>
          </a:p>
          <a:p>
            <a:pPr marL="0" indent="0">
              <a:buNone/>
            </a:pPr>
            <a:r>
              <a:rPr lang="en-US" dirty="0"/>
              <a:t>   public void mouseClicked(MouseEvent e) {}</a:t>
            </a:r>
          </a:p>
          <a:p>
            <a:pPr marL="0" indent="0">
              <a:buNone/>
            </a:pPr>
            <a:r>
              <a:rPr lang="en-US" dirty="0"/>
              <a:t>   public void mouseEntered(MouseEvent e) {}</a:t>
            </a:r>
          </a:p>
          <a:p>
            <a:pPr marL="0" indent="0">
              <a:buNone/>
            </a:pPr>
            <a:r>
              <a:rPr lang="en-US" dirty="0"/>
              <a:t>   public void mouseExited(MouseEvent e) {}</a:t>
            </a:r>
          </a:p>
          <a:p>
            <a:pPr marL="0" indent="0">
              <a:buNone/>
            </a:pPr>
            <a:r>
              <a:rPr lang="en-US" dirty="0"/>
              <a:t> blank implementations for unneeded mouse listener methods</a:t>
            </a:r>
          </a:p>
          <a:p>
            <a:pPr marL="0" indent="0">
              <a:buNone/>
            </a:pPr>
            <a:r>
              <a:rPr lang="en-US" dirty="0"/>
              <a:t>   public void mousePressed(MouseEvent e)    {</a:t>
            </a:r>
          </a:p>
          <a:p>
            <a:pPr marL="0" indent="0">
              <a:buNone/>
            </a:pPr>
            <a:r>
              <a:rPr lang="en-US" dirty="0"/>
              <a:t>      Graphics g = this.getGraphics();</a:t>
            </a:r>
          </a:p>
          <a:p>
            <a:pPr marL="0" indent="0">
              <a:buNone/>
            </a:pPr>
            <a:r>
              <a:rPr lang="en-US" dirty="0"/>
              <a:t>      int x = e.getX();</a:t>
            </a:r>
          </a:p>
          <a:p>
            <a:pPr marL="0" indent="0">
              <a:buNone/>
            </a:pPr>
            <a:r>
              <a:rPr lang="en-US" dirty="0"/>
              <a:t>      int y = e.getY();</a:t>
            </a:r>
          </a:p>
          <a:p>
            <a:pPr marL="0" indent="0">
              <a:buNone/>
            </a:pPr>
            <a:r>
              <a:rPr lang="en-US" dirty="0"/>
              <a:t>      g.drawOval(x,y,20,20);     }  }</a:t>
            </a:r>
          </a:p>
          <a:p>
            <a:endParaRPr lang="en-US" dirty="0"/>
          </a:p>
        </p:txBody>
      </p:sp>
    </p:spTree>
    <p:extLst>
      <p:ext uri="{BB962C8B-B14F-4D97-AF65-F5344CB8AC3E}">
        <p14:creationId xmlns:p14="http://schemas.microsoft.com/office/powerpoint/2010/main" val="229048537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3511521" y="2148941"/>
            <a:ext cx="4618327" cy="3612558"/>
          </a:xfrm>
          <a:prstGeom prst="rect">
            <a:avLst/>
          </a:prstGeom>
        </p:spPr>
      </p:pic>
    </p:spTree>
    <p:extLst>
      <p:ext uri="{BB962C8B-B14F-4D97-AF65-F5344CB8AC3E}">
        <p14:creationId xmlns:p14="http://schemas.microsoft.com/office/powerpoint/2010/main" val="117795514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987474" y="202912"/>
            <a:ext cx="10094508" cy="6655088"/>
          </a:xfrm>
          <a:prstGeom prst="rect">
            <a:avLst/>
          </a:prstGeom>
        </p:spPr>
      </p:pic>
    </p:spTree>
    <p:extLst>
      <p:ext uri="{BB962C8B-B14F-4D97-AF65-F5344CB8AC3E}">
        <p14:creationId xmlns:p14="http://schemas.microsoft.com/office/powerpoint/2010/main" val="230456146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918616" y="859810"/>
            <a:ext cx="8354768" cy="4669106"/>
          </a:xfrm>
          <a:prstGeom prst="rect">
            <a:avLst/>
          </a:prstGeom>
        </p:spPr>
      </p:pic>
    </p:spTree>
    <p:extLst>
      <p:ext uri="{BB962C8B-B14F-4D97-AF65-F5344CB8AC3E}">
        <p14:creationId xmlns:p14="http://schemas.microsoft.com/office/powerpoint/2010/main" val="421608255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SWING</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 </a:t>
            </a:r>
            <a:r>
              <a:rPr lang="en-US" dirty="0"/>
              <a:t>The original Java GUI subsystem was the Abstract Window Toolkit (AWT).</a:t>
            </a:r>
          </a:p>
          <a:p>
            <a:pPr marL="0" indent="0">
              <a:buNone/>
            </a:pPr>
            <a:r>
              <a:rPr lang="en-US" dirty="0"/>
              <a:t> AWT translates it visual components into platform-specific equivalents (peers).</a:t>
            </a:r>
          </a:p>
          <a:p>
            <a:pPr marL="0" indent="0">
              <a:buNone/>
            </a:pPr>
            <a:r>
              <a:rPr lang="en-US" dirty="0"/>
              <a:t> Under AWT, the look and feel of a component was defined by the platform.</a:t>
            </a:r>
          </a:p>
          <a:p>
            <a:pPr marL="0" indent="0">
              <a:buNone/>
            </a:pPr>
            <a:r>
              <a:rPr lang="en-US" dirty="0"/>
              <a:t> AWT components are referred to as heavyweight.</a:t>
            </a:r>
          </a:p>
          <a:p>
            <a:pPr marL="0" indent="0">
              <a:buNone/>
            </a:pPr>
            <a:r>
              <a:rPr lang="en-US" dirty="0"/>
              <a:t> Swing was introduced in 1997 to fix the problems with AWT.</a:t>
            </a:r>
          </a:p>
          <a:p>
            <a:pPr marL="0" indent="0">
              <a:buNone/>
            </a:pPr>
            <a:r>
              <a:rPr lang="en-US" dirty="0"/>
              <a:t> Swing offers two key features:</a:t>
            </a:r>
          </a:p>
          <a:p>
            <a:pPr marL="0" indent="0">
              <a:buNone/>
            </a:pPr>
            <a:r>
              <a:rPr lang="en-US" dirty="0" smtClean="0"/>
              <a:t>	1</a:t>
            </a:r>
            <a:r>
              <a:rPr lang="en-US" dirty="0"/>
              <a:t>. Swing components are lightweight and don't rely on peers.</a:t>
            </a:r>
          </a:p>
          <a:p>
            <a:pPr marL="0" indent="0">
              <a:buNone/>
            </a:pPr>
            <a:r>
              <a:rPr lang="en-US" dirty="0" smtClean="0"/>
              <a:t>	2</a:t>
            </a:r>
            <a:r>
              <a:rPr lang="en-US" dirty="0"/>
              <a:t>. Swing supports a pluggable look and feel. The three PLAFs available to all </a:t>
            </a:r>
            <a:r>
              <a:rPr lang="en-US" dirty="0" smtClean="0"/>
              <a:t>users are </a:t>
            </a:r>
            <a:r>
              <a:rPr lang="en-US" dirty="0"/>
              <a:t>Metal (default), Windows, and Motif.</a:t>
            </a:r>
          </a:p>
          <a:p>
            <a:pPr marL="0" indent="0">
              <a:buNone/>
            </a:pPr>
            <a:r>
              <a:rPr lang="en-US" dirty="0"/>
              <a:t> Swing is built on AWT.</a:t>
            </a:r>
          </a:p>
          <a:p>
            <a:endParaRPr lang="en-US" dirty="0"/>
          </a:p>
        </p:txBody>
      </p:sp>
    </p:spTree>
    <p:extLst>
      <p:ext uri="{BB962C8B-B14F-4D97-AF65-F5344CB8AC3E}">
        <p14:creationId xmlns:p14="http://schemas.microsoft.com/office/powerpoint/2010/main" val="52084559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560234" y="163772"/>
            <a:ext cx="4725336" cy="6694227"/>
          </a:xfrm>
          <a:prstGeom prst="rect">
            <a:avLst/>
          </a:prstGeom>
        </p:spPr>
      </p:pic>
    </p:spTree>
    <p:extLst>
      <p:ext uri="{BB962C8B-B14F-4D97-AF65-F5344CB8AC3E}">
        <p14:creationId xmlns:p14="http://schemas.microsoft.com/office/powerpoint/2010/main" val="1240054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 Fundamentals</a:t>
            </a:r>
          </a:p>
        </p:txBody>
      </p:sp>
      <p:sp>
        <p:nvSpPr>
          <p:cNvPr id="3" name="Content Placeholder 2"/>
          <p:cNvSpPr>
            <a:spLocks noGrp="1"/>
          </p:cNvSpPr>
          <p:nvPr>
            <p:ph idx="1"/>
          </p:nvPr>
        </p:nvSpPr>
        <p:spPr/>
        <p:txBody>
          <a:bodyPr/>
          <a:lstStyle/>
          <a:p>
            <a:r>
              <a:rPr lang="en-US" dirty="0" smtClean="0"/>
              <a:t>Component</a:t>
            </a:r>
          </a:p>
          <a:p>
            <a:r>
              <a:rPr lang="en-US" dirty="0" smtClean="0"/>
              <a:t>Container</a:t>
            </a:r>
          </a:p>
          <a:p>
            <a:r>
              <a:rPr lang="en-US" dirty="0" smtClean="0"/>
              <a:t>Window</a:t>
            </a:r>
          </a:p>
          <a:p>
            <a:r>
              <a:rPr lang="en-US" dirty="0" smtClean="0"/>
              <a:t>Panel</a:t>
            </a:r>
          </a:p>
          <a:p>
            <a:r>
              <a:rPr lang="en-US" dirty="0" smtClean="0"/>
              <a:t>Frame</a:t>
            </a:r>
          </a:p>
          <a:p>
            <a:r>
              <a:rPr lang="en-US" smtClean="0"/>
              <a:t>Canvas </a:t>
            </a:r>
            <a:endParaRPr lang="en-US"/>
          </a:p>
        </p:txBody>
      </p:sp>
    </p:spTree>
    <p:extLst>
      <p:ext uri="{BB962C8B-B14F-4D97-AF65-F5344CB8AC3E}">
        <p14:creationId xmlns:p14="http://schemas.microsoft.com/office/powerpoint/2010/main" val="3698474435"/>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009922" y="1146412"/>
            <a:ext cx="9867344" cy="5538667"/>
          </a:xfrm>
          <a:prstGeom prst="rect">
            <a:avLst/>
          </a:prstGeom>
        </p:spPr>
      </p:pic>
    </p:spTree>
    <p:extLst>
      <p:ext uri="{BB962C8B-B14F-4D97-AF65-F5344CB8AC3E}">
        <p14:creationId xmlns:p14="http://schemas.microsoft.com/office/powerpoint/2010/main" val="136287030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420551" y="1255594"/>
            <a:ext cx="9004464" cy="5114886"/>
          </a:xfrm>
          <a:prstGeom prst="rect">
            <a:avLst/>
          </a:prstGeom>
        </p:spPr>
      </p:pic>
    </p:spTree>
    <p:extLst>
      <p:ext uri="{BB962C8B-B14F-4D97-AF65-F5344CB8AC3E}">
        <p14:creationId xmlns:p14="http://schemas.microsoft.com/office/powerpoint/2010/main" val="370654175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in SWING</a:t>
            </a:r>
            <a:endParaRPr lang="en-US" dirty="0"/>
          </a:p>
        </p:txBody>
      </p:sp>
      <p:pic>
        <p:nvPicPr>
          <p:cNvPr id="4" name="Content Placeholder 3"/>
          <p:cNvPicPr>
            <a:picLocks noGrp="1" noChangeAspect="1"/>
          </p:cNvPicPr>
          <p:nvPr>
            <p:ph idx="1"/>
          </p:nvPr>
        </p:nvPicPr>
        <p:blipFill>
          <a:blip r:embed="rId2"/>
          <a:stretch>
            <a:fillRect/>
          </a:stretch>
        </p:blipFill>
        <p:spPr>
          <a:xfrm>
            <a:off x="3067994" y="2246199"/>
            <a:ext cx="7085940" cy="4107155"/>
          </a:xfrm>
          <a:prstGeom prst="rect">
            <a:avLst/>
          </a:prstGeom>
        </p:spPr>
      </p:pic>
    </p:spTree>
    <p:extLst>
      <p:ext uri="{BB962C8B-B14F-4D97-AF65-F5344CB8AC3E}">
        <p14:creationId xmlns:p14="http://schemas.microsoft.com/office/powerpoint/2010/main" val="316394549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92113"/>
          </a:xfrm>
        </p:spPr>
        <p:txBody>
          <a:bodyPr>
            <a:normAutofit fontScale="90000"/>
          </a:bodyPr>
          <a:lstStyle/>
          <a:p>
            <a:r>
              <a:rPr lang="en-IN" b="1" dirty="0"/>
              <a:t>LAYOUT MANAGEMENT </a:t>
            </a:r>
            <a:endParaRPr lang="en-US" dirty="0"/>
          </a:p>
        </p:txBody>
      </p:sp>
      <p:sp>
        <p:nvSpPr>
          <p:cNvPr id="3" name="Content Placeholder 2"/>
          <p:cNvSpPr>
            <a:spLocks noGrp="1"/>
          </p:cNvSpPr>
          <p:nvPr>
            <p:ph idx="1"/>
          </p:nvPr>
        </p:nvSpPr>
        <p:spPr>
          <a:xfrm>
            <a:off x="838200" y="885825"/>
            <a:ext cx="10515600" cy="5291138"/>
          </a:xfrm>
        </p:spPr>
        <p:txBody>
          <a:bodyPr>
            <a:normAutofit fontScale="70000" lnSpcReduction="20000"/>
          </a:bodyPr>
          <a:lstStyle/>
          <a:p>
            <a:r>
              <a:rPr lang="en-IN" b="1" dirty="0" smtClean="0"/>
              <a:t>Introduction </a:t>
            </a:r>
            <a:r>
              <a:rPr lang="en-IN" b="1" dirty="0"/>
              <a:t>to Layout </a:t>
            </a:r>
            <a:r>
              <a:rPr lang="en-IN" b="1" dirty="0" smtClean="0"/>
              <a:t>Management</a:t>
            </a:r>
          </a:p>
          <a:p>
            <a:pPr lvl="1"/>
            <a:r>
              <a:rPr lang="en-IN" dirty="0"/>
              <a:t>how to arrange these components inside a </a:t>
            </a:r>
            <a:r>
              <a:rPr lang="en-IN" dirty="0" smtClean="0"/>
              <a:t>frame		</a:t>
            </a:r>
          </a:p>
          <a:p>
            <a:pPr lvl="1"/>
            <a:r>
              <a:rPr lang="en-IN" dirty="0"/>
              <a:t>JDK has no form </a:t>
            </a:r>
            <a:r>
              <a:rPr lang="en-IN" dirty="0" smtClean="0"/>
              <a:t>designer</a:t>
            </a:r>
          </a:p>
          <a:p>
            <a:pPr lvl="1"/>
            <a:r>
              <a:rPr lang="en-IN" dirty="0"/>
              <a:t>need to write code to position (lay out) the user interface components where you want them to </a:t>
            </a:r>
            <a:r>
              <a:rPr lang="en-IN" dirty="0" smtClean="0"/>
              <a:t>be</a:t>
            </a:r>
          </a:p>
          <a:p>
            <a:r>
              <a:rPr lang="en-US" dirty="0"/>
              <a:t>Swing has plenty of layout managers available — both built-in and third-party. However,</a:t>
            </a:r>
          </a:p>
          <a:p>
            <a:r>
              <a:rPr lang="en-US" dirty="0"/>
              <a:t>most of the managers are not suitable in modern UI creation.</a:t>
            </a:r>
          </a:p>
          <a:p>
            <a:r>
              <a:rPr lang="en-US" dirty="0"/>
              <a:t>There are three layout managers that can do the job properly:</a:t>
            </a:r>
          </a:p>
          <a:p>
            <a:pPr marL="0" indent="0">
              <a:buNone/>
            </a:pPr>
            <a:r>
              <a:rPr lang="en-US" dirty="0"/>
              <a:t> MigLayout</a:t>
            </a:r>
          </a:p>
          <a:p>
            <a:pPr marL="0" indent="0">
              <a:buNone/>
            </a:pPr>
            <a:r>
              <a:rPr lang="en-US" dirty="0"/>
              <a:t> GroupLayout</a:t>
            </a:r>
          </a:p>
          <a:p>
            <a:pPr marL="0" indent="0">
              <a:buNone/>
            </a:pPr>
            <a:r>
              <a:rPr lang="en-US" dirty="0"/>
              <a:t> </a:t>
            </a:r>
            <a:r>
              <a:rPr lang="en-US" dirty="0" smtClean="0"/>
              <a:t>FormLayout</a:t>
            </a:r>
          </a:p>
          <a:p>
            <a:r>
              <a:rPr lang="en-US" dirty="0"/>
              <a:t>The following layout managers are obsolete:</a:t>
            </a:r>
          </a:p>
          <a:p>
            <a:pPr marL="0" indent="0">
              <a:buNone/>
            </a:pPr>
            <a:r>
              <a:rPr lang="en-US" dirty="0"/>
              <a:t> FlowLayout</a:t>
            </a:r>
          </a:p>
          <a:p>
            <a:pPr marL="0" indent="0">
              <a:buNone/>
            </a:pPr>
            <a:r>
              <a:rPr lang="en-US" dirty="0"/>
              <a:t> GridLayout</a:t>
            </a:r>
          </a:p>
          <a:p>
            <a:pPr marL="0" indent="0">
              <a:buNone/>
            </a:pPr>
            <a:r>
              <a:rPr lang="en-US" dirty="0"/>
              <a:t> CardLayout</a:t>
            </a:r>
          </a:p>
          <a:p>
            <a:pPr marL="0" indent="0">
              <a:buNone/>
            </a:pPr>
            <a:r>
              <a:rPr lang="en-US" dirty="0"/>
              <a:t> BoxLayout</a:t>
            </a:r>
          </a:p>
          <a:p>
            <a:pPr marL="0" indent="0">
              <a:buNone/>
            </a:pPr>
            <a:r>
              <a:rPr lang="en-US" dirty="0"/>
              <a:t> GridBagLayout</a:t>
            </a:r>
            <a:endParaRPr lang="en-IN" b="1" dirty="0" smtClean="0"/>
          </a:p>
          <a:p>
            <a:endParaRPr lang="en-US" dirty="0"/>
          </a:p>
          <a:p>
            <a:endParaRPr lang="en-US" dirty="0"/>
          </a:p>
        </p:txBody>
      </p:sp>
    </p:spTree>
    <p:extLst>
      <p:ext uri="{BB962C8B-B14F-4D97-AF65-F5344CB8AC3E}">
        <p14:creationId xmlns:p14="http://schemas.microsoft.com/office/powerpoint/2010/main" val="167525821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91319"/>
            <a:ext cx="10515600" cy="5685644"/>
          </a:xfrm>
        </p:spPr>
        <p:txBody>
          <a:bodyPr>
            <a:normAutofit/>
          </a:bodyPr>
          <a:lstStyle/>
          <a:p>
            <a:r>
              <a:rPr lang="en-IN" b="1" dirty="0"/>
              <a:t>Border Layout</a:t>
            </a:r>
          </a:p>
          <a:p>
            <a:pPr lvl="1"/>
            <a:r>
              <a:rPr lang="en-IN" dirty="0"/>
              <a:t>default layout manager of the content pane of every Jframe</a:t>
            </a:r>
          </a:p>
          <a:p>
            <a:pPr lvl="1"/>
            <a:r>
              <a:rPr lang="en-IN" dirty="0"/>
              <a:t>completely controls the position of each component</a:t>
            </a:r>
          </a:p>
          <a:p>
            <a:pPr lvl="1"/>
            <a:r>
              <a:rPr lang="en-IN" dirty="0"/>
              <a:t>lets you choose where you want to place each component</a:t>
            </a:r>
          </a:p>
          <a:p>
            <a:pPr lvl="1"/>
            <a:r>
              <a:rPr lang="en-IN" dirty="0"/>
              <a:t>frame.add(component, BorderLayout.SOUTH);</a:t>
            </a:r>
            <a:endParaRPr lang="en-US" dirty="0"/>
          </a:p>
          <a:p>
            <a:pPr lvl="1"/>
            <a:r>
              <a:rPr lang="en-IN" dirty="0"/>
              <a:t>The edge components are laid out first</a:t>
            </a:r>
          </a:p>
          <a:p>
            <a:pPr lvl="1"/>
            <a:r>
              <a:rPr lang="en-IN" dirty="0"/>
              <a:t>remaining available space is occupied by the center</a:t>
            </a:r>
          </a:p>
          <a:p>
            <a:pPr lvl="1"/>
            <a:r>
              <a:rPr lang="en-IN" dirty="0"/>
              <a:t>When the container is resized, the dimensions of the edge components are unchanged, but the center component changes its size</a:t>
            </a:r>
          </a:p>
          <a:p>
            <a:pPr lvl="1"/>
            <a:r>
              <a:rPr lang="en-IN" dirty="0"/>
              <a:t>add components by specifying a constant CENTER, NORTH, SOUTH, EAST, or WEST of the BorderLayout class</a:t>
            </a:r>
          </a:p>
          <a:p>
            <a:pPr lvl="1"/>
            <a:r>
              <a:rPr lang="en-IN" dirty="0"/>
              <a:t>If you don’t supply any value, CENTER is assumed</a:t>
            </a:r>
            <a:endParaRPr lang="en-US" dirty="0"/>
          </a:p>
          <a:p>
            <a:pPr lvl="1"/>
            <a:endParaRPr lang="en-US" dirty="0"/>
          </a:p>
        </p:txBody>
      </p:sp>
      <p:pic>
        <p:nvPicPr>
          <p:cNvPr id="4" name="Picture 3"/>
          <p:cNvPicPr>
            <a:picLocks noChangeAspect="1"/>
          </p:cNvPicPr>
          <p:nvPr/>
        </p:nvPicPr>
        <p:blipFill>
          <a:blip r:embed="rId2"/>
          <a:stretch>
            <a:fillRect/>
          </a:stretch>
        </p:blipFill>
        <p:spPr>
          <a:xfrm>
            <a:off x="4111256" y="5126575"/>
            <a:ext cx="4351626" cy="2691750"/>
          </a:xfrm>
          <a:prstGeom prst="rect">
            <a:avLst/>
          </a:prstGeom>
        </p:spPr>
      </p:pic>
    </p:spTree>
    <p:extLst>
      <p:ext uri="{BB962C8B-B14F-4D97-AF65-F5344CB8AC3E}">
        <p14:creationId xmlns:p14="http://schemas.microsoft.com/office/powerpoint/2010/main" val="2955695313"/>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77672"/>
            <a:ext cx="10515600" cy="5699291"/>
          </a:xfrm>
        </p:spPr>
        <p:txBody>
          <a:bodyPr/>
          <a:lstStyle/>
          <a:p>
            <a:r>
              <a:rPr lang="en-IN" b="1" dirty="0"/>
              <a:t>Grid Layout</a:t>
            </a:r>
            <a:endParaRPr lang="en-US" dirty="0"/>
          </a:p>
          <a:p>
            <a:pPr lvl="1"/>
            <a:r>
              <a:rPr lang="en-IN" dirty="0"/>
              <a:t>arranges all components in rows and columns like a spreadsheet</a:t>
            </a:r>
          </a:p>
          <a:p>
            <a:pPr lvl="1"/>
            <a:r>
              <a:rPr lang="en-IN" dirty="0"/>
              <a:t>All components are given the same size</a:t>
            </a:r>
          </a:p>
          <a:p>
            <a:pPr lvl="1"/>
            <a:r>
              <a:rPr lang="en-IN" dirty="0"/>
              <a:t>When you resize the window, the buttons grow and shrink, but all buttons have identical sizes.</a:t>
            </a:r>
            <a:endParaRPr lang="en-US" dirty="0"/>
          </a:p>
          <a:p>
            <a:endParaRPr lang="en-US" dirty="0"/>
          </a:p>
        </p:txBody>
      </p:sp>
      <p:pic>
        <p:nvPicPr>
          <p:cNvPr id="5" name="Picture 4"/>
          <p:cNvPicPr>
            <a:picLocks noChangeAspect="1"/>
          </p:cNvPicPr>
          <p:nvPr/>
        </p:nvPicPr>
        <p:blipFill>
          <a:blip r:embed="rId2"/>
          <a:stretch>
            <a:fillRect/>
          </a:stretch>
        </p:blipFill>
        <p:spPr>
          <a:xfrm>
            <a:off x="3611947" y="3079347"/>
            <a:ext cx="6579340" cy="3239566"/>
          </a:xfrm>
          <a:prstGeom prst="rect">
            <a:avLst/>
          </a:prstGeom>
        </p:spPr>
      </p:pic>
    </p:spTree>
    <p:extLst>
      <p:ext uri="{BB962C8B-B14F-4D97-AF65-F5344CB8AC3E}">
        <p14:creationId xmlns:p14="http://schemas.microsoft.com/office/powerpoint/2010/main" val="191559858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53741"/>
          </a:xfrm>
        </p:spPr>
        <p:txBody>
          <a:bodyPr>
            <a:normAutofit fontScale="90000"/>
          </a:bodyPr>
          <a:lstStyle/>
          <a:p>
            <a:r>
              <a:rPr lang="en-US" b="1" dirty="0"/>
              <a:t>FlowLayout </a:t>
            </a:r>
            <a:r>
              <a:rPr lang="en-US" b="1" dirty="0" smtClean="0"/>
              <a:t>manager</a:t>
            </a:r>
            <a:endParaRPr lang="en-US" dirty="0"/>
          </a:p>
        </p:txBody>
      </p:sp>
      <p:sp>
        <p:nvSpPr>
          <p:cNvPr id="3" name="Content Placeholder 2"/>
          <p:cNvSpPr>
            <a:spLocks noGrp="1"/>
          </p:cNvSpPr>
          <p:nvPr>
            <p:ph idx="1"/>
          </p:nvPr>
        </p:nvSpPr>
        <p:spPr>
          <a:xfrm>
            <a:off x="838200" y="941696"/>
            <a:ext cx="10515600" cy="5235267"/>
          </a:xfrm>
        </p:spPr>
        <p:txBody>
          <a:bodyPr/>
          <a:lstStyle/>
          <a:p>
            <a:r>
              <a:rPr lang="en-US" i="1" dirty="0" smtClean="0"/>
              <a:t>FlowLayout</a:t>
            </a:r>
            <a:r>
              <a:rPr lang="en-US" i="1" dirty="0"/>
              <a:t>()</a:t>
            </a:r>
          </a:p>
          <a:p>
            <a:r>
              <a:rPr lang="en-US" i="1" dirty="0"/>
              <a:t>FlowLayout(int align</a:t>
            </a:r>
            <a:r>
              <a:rPr lang="en-US" i="1" dirty="0" smtClean="0"/>
              <a:t>)</a:t>
            </a:r>
          </a:p>
          <a:p>
            <a:r>
              <a:rPr lang="en-US" i="1" dirty="0"/>
              <a:t>FlowLayout(int align, int hgap, int vgap</a:t>
            </a:r>
            <a:r>
              <a:rPr lang="en-US" i="1" dirty="0" smtClean="0"/>
              <a:t>)</a:t>
            </a:r>
          </a:p>
          <a:p>
            <a:endParaRPr lang="en-US" dirty="0"/>
          </a:p>
        </p:txBody>
      </p:sp>
      <p:pic>
        <p:nvPicPr>
          <p:cNvPr id="7" name="Picture 6"/>
          <p:cNvPicPr>
            <a:picLocks noChangeAspect="1"/>
          </p:cNvPicPr>
          <p:nvPr/>
        </p:nvPicPr>
        <p:blipFill>
          <a:blip r:embed="rId2"/>
          <a:stretch>
            <a:fillRect/>
          </a:stretch>
        </p:blipFill>
        <p:spPr>
          <a:xfrm>
            <a:off x="3031730" y="2851725"/>
            <a:ext cx="6128539" cy="3091875"/>
          </a:xfrm>
          <a:prstGeom prst="rect">
            <a:avLst/>
          </a:prstGeom>
        </p:spPr>
      </p:pic>
    </p:spTree>
    <p:extLst>
      <p:ext uri="{BB962C8B-B14F-4D97-AF65-F5344CB8AC3E}">
        <p14:creationId xmlns:p14="http://schemas.microsoft.com/office/powerpoint/2010/main" val="318756995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67388"/>
          </a:xfrm>
        </p:spPr>
        <p:txBody>
          <a:bodyPr>
            <a:normAutofit fontScale="90000"/>
          </a:bodyPr>
          <a:lstStyle/>
          <a:p>
            <a:r>
              <a:rPr lang="en-IN" b="1" dirty="0"/>
              <a:t>SWING COMPONENTS </a:t>
            </a:r>
            <a:endParaRPr lang="en-US" dirty="0"/>
          </a:p>
        </p:txBody>
      </p:sp>
      <p:sp>
        <p:nvSpPr>
          <p:cNvPr id="3" name="Content Placeholder 2"/>
          <p:cNvSpPr>
            <a:spLocks noGrp="1"/>
          </p:cNvSpPr>
          <p:nvPr>
            <p:ph idx="1"/>
          </p:nvPr>
        </p:nvSpPr>
        <p:spPr/>
        <p:txBody>
          <a:bodyPr>
            <a:normAutofit lnSpcReduction="10000"/>
          </a:bodyPr>
          <a:lstStyle/>
          <a:p>
            <a:r>
              <a:rPr lang="en-IN" dirty="0" smtClean="0"/>
              <a:t>A </a:t>
            </a:r>
            <a:r>
              <a:rPr lang="en-IN" dirty="0"/>
              <a:t>component is an independent visual control. </a:t>
            </a:r>
            <a:endParaRPr lang="en-IN" dirty="0" smtClean="0"/>
          </a:p>
          <a:p>
            <a:r>
              <a:rPr lang="en-IN" dirty="0" smtClean="0"/>
              <a:t>Swing </a:t>
            </a:r>
            <a:r>
              <a:rPr lang="en-IN" dirty="0"/>
              <a:t>Framework contains a large set of components which provide rich functionalities and allow high level of customization. </a:t>
            </a:r>
            <a:endParaRPr lang="en-IN" dirty="0" smtClean="0"/>
          </a:p>
          <a:p>
            <a:r>
              <a:rPr lang="en-IN" dirty="0" smtClean="0"/>
              <a:t>They </a:t>
            </a:r>
            <a:r>
              <a:rPr lang="en-IN" dirty="0"/>
              <a:t>all are derived from JComponent class. </a:t>
            </a:r>
            <a:endParaRPr lang="en-IN" dirty="0" smtClean="0"/>
          </a:p>
          <a:p>
            <a:r>
              <a:rPr lang="en-IN" dirty="0" smtClean="0"/>
              <a:t>All </a:t>
            </a:r>
            <a:r>
              <a:rPr lang="en-IN" dirty="0"/>
              <a:t>these components are lightweight components. </a:t>
            </a:r>
            <a:endParaRPr lang="en-IN" dirty="0" smtClean="0"/>
          </a:p>
          <a:p>
            <a:r>
              <a:rPr lang="en-IN" dirty="0" smtClean="0"/>
              <a:t>pluggable </a:t>
            </a:r>
            <a:r>
              <a:rPr lang="en-IN" dirty="0"/>
              <a:t>look and feel, support for accessibility, drag and drop, </a:t>
            </a:r>
            <a:r>
              <a:rPr lang="en-IN" dirty="0" smtClean="0"/>
              <a:t>layout, etc.</a:t>
            </a:r>
            <a:endParaRPr lang="en-US" dirty="0"/>
          </a:p>
          <a:p>
            <a:r>
              <a:rPr lang="en-IN" dirty="0"/>
              <a:t>A container holds a group of components</a:t>
            </a:r>
            <a:r>
              <a:rPr lang="en-IN" dirty="0" smtClean="0"/>
              <a:t>.</a:t>
            </a:r>
          </a:p>
          <a:p>
            <a:r>
              <a:rPr lang="en-IN" dirty="0" smtClean="0"/>
              <a:t> </a:t>
            </a:r>
            <a:r>
              <a:rPr lang="en-IN" dirty="0"/>
              <a:t>It provides a space where a component can be managed and displayed. </a:t>
            </a:r>
            <a:endParaRPr lang="en-US" dirty="0"/>
          </a:p>
        </p:txBody>
      </p:sp>
    </p:spTree>
    <p:extLst>
      <p:ext uri="{BB962C8B-B14F-4D97-AF65-F5344CB8AC3E}">
        <p14:creationId xmlns:p14="http://schemas.microsoft.com/office/powerpoint/2010/main" val="4103847756"/>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91319"/>
            <a:ext cx="10515600" cy="5685644"/>
          </a:xfrm>
        </p:spPr>
        <p:txBody>
          <a:bodyPr>
            <a:normAutofit fontScale="92500" lnSpcReduction="20000"/>
          </a:bodyPr>
          <a:lstStyle/>
          <a:p>
            <a:pPr marL="0" indent="0">
              <a:buNone/>
            </a:pPr>
            <a:r>
              <a:rPr lang="en-IN" dirty="0"/>
              <a:t>Containers are of two types,</a:t>
            </a:r>
            <a:endParaRPr lang="en-US" dirty="0"/>
          </a:p>
          <a:p>
            <a:pPr lvl="0"/>
            <a:r>
              <a:rPr lang="en-IN" dirty="0"/>
              <a:t>Top level Containers</a:t>
            </a:r>
            <a:endParaRPr lang="en-US" dirty="0"/>
          </a:p>
          <a:p>
            <a:pPr lvl="1"/>
            <a:r>
              <a:rPr lang="en-IN" dirty="0"/>
              <a:t>It inherits Component and Container of AWT.</a:t>
            </a:r>
            <a:endParaRPr lang="en-US" dirty="0"/>
          </a:p>
          <a:p>
            <a:pPr lvl="1"/>
            <a:r>
              <a:rPr lang="en-IN" dirty="0"/>
              <a:t>It cannot be contained within other containers.</a:t>
            </a:r>
            <a:endParaRPr lang="en-US" dirty="0"/>
          </a:p>
          <a:p>
            <a:pPr lvl="1"/>
            <a:r>
              <a:rPr lang="en-IN" dirty="0"/>
              <a:t>Heavyweight.</a:t>
            </a:r>
            <a:endParaRPr lang="en-US" dirty="0"/>
          </a:p>
          <a:p>
            <a:pPr lvl="1"/>
            <a:r>
              <a:rPr lang="en-IN" dirty="0"/>
              <a:t>Example: JFrame, JDialog, JApplet</a:t>
            </a:r>
            <a:endParaRPr lang="en-US" dirty="0"/>
          </a:p>
          <a:p>
            <a:pPr lvl="0"/>
            <a:r>
              <a:rPr lang="en-IN" dirty="0"/>
              <a:t>Lightweight Containers</a:t>
            </a:r>
            <a:endParaRPr lang="en-US" dirty="0"/>
          </a:p>
          <a:p>
            <a:pPr lvl="1"/>
            <a:r>
              <a:rPr lang="en-IN" dirty="0"/>
              <a:t>It inherits JComponent class.</a:t>
            </a:r>
            <a:endParaRPr lang="en-US" dirty="0"/>
          </a:p>
          <a:p>
            <a:pPr lvl="1"/>
            <a:r>
              <a:rPr lang="en-IN" dirty="0"/>
              <a:t>It is a general purpose container.</a:t>
            </a:r>
            <a:endParaRPr lang="en-US" dirty="0"/>
          </a:p>
          <a:p>
            <a:pPr lvl="1"/>
            <a:r>
              <a:rPr lang="en-IN" dirty="0"/>
              <a:t>It can be used to organize related components together.</a:t>
            </a:r>
            <a:endParaRPr lang="en-US" dirty="0"/>
          </a:p>
          <a:p>
            <a:pPr lvl="1"/>
            <a:r>
              <a:rPr lang="en-IN" dirty="0"/>
              <a:t>Example: </a:t>
            </a:r>
            <a:r>
              <a:rPr lang="en-IN" dirty="0" smtClean="0"/>
              <a:t>Jpanel</a:t>
            </a:r>
          </a:p>
          <a:p>
            <a:r>
              <a:rPr lang="en-IN" dirty="0"/>
              <a:t> JButton class provides functionality of a button. JButton class has three constuctors,</a:t>
            </a:r>
            <a:endParaRPr lang="en-US" sz="2400" dirty="0"/>
          </a:p>
          <a:p>
            <a:pPr lvl="0"/>
            <a:r>
              <a:rPr lang="en-IN" dirty="0"/>
              <a:t>JButton(Icon ic)</a:t>
            </a:r>
            <a:endParaRPr lang="en-US" sz="2400" dirty="0"/>
          </a:p>
          <a:p>
            <a:pPr lvl="0"/>
            <a:r>
              <a:rPr lang="en-IN" dirty="0"/>
              <a:t>JButton(String str)</a:t>
            </a:r>
            <a:endParaRPr lang="en-US" sz="2400" dirty="0"/>
          </a:p>
          <a:p>
            <a:pPr lvl="0"/>
            <a:r>
              <a:rPr lang="en-IN" dirty="0"/>
              <a:t>JButton(String str, Icon ic)</a:t>
            </a:r>
            <a:endParaRPr lang="en-US" dirty="0"/>
          </a:p>
          <a:p>
            <a:endParaRPr lang="en-US" dirty="0"/>
          </a:p>
        </p:txBody>
      </p:sp>
    </p:spTree>
    <p:extLst>
      <p:ext uri="{BB962C8B-B14F-4D97-AF65-F5344CB8AC3E}">
        <p14:creationId xmlns:p14="http://schemas.microsoft.com/office/powerpoint/2010/main" val="4184282072"/>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IN" b="1" dirty="0"/>
              <a:t>TEXT FIELDS</a:t>
            </a:r>
            <a:endParaRPr lang="en-US" dirty="0"/>
          </a:p>
          <a:p>
            <a:r>
              <a:rPr lang="en-IN" dirty="0"/>
              <a:t>JTextField is used for taking input of single line of text. It is most widely used text component. It has three constructors,</a:t>
            </a:r>
            <a:endParaRPr lang="en-US" dirty="0"/>
          </a:p>
          <a:p>
            <a:pPr lvl="0"/>
            <a:r>
              <a:rPr lang="en-IN" dirty="0"/>
              <a:t>JTextField(int cols)</a:t>
            </a:r>
            <a:endParaRPr lang="en-US" dirty="0"/>
          </a:p>
          <a:p>
            <a:pPr lvl="0"/>
            <a:r>
              <a:rPr lang="en-IN" dirty="0"/>
              <a:t>JTextField(String str, int cols)</a:t>
            </a:r>
            <a:endParaRPr lang="en-US" dirty="0"/>
          </a:p>
          <a:p>
            <a:pPr lvl="0"/>
            <a:r>
              <a:rPr lang="en-IN" dirty="0"/>
              <a:t>JTextField(String str)</a:t>
            </a:r>
            <a:endParaRPr lang="en-US" dirty="0"/>
          </a:p>
          <a:p>
            <a:r>
              <a:rPr lang="en-IN" dirty="0"/>
              <a:t>cols represent the number of columns in text field.</a:t>
            </a:r>
            <a:endParaRPr lang="en-US" dirty="0"/>
          </a:p>
          <a:p>
            <a:endParaRPr lang="en-US" dirty="0"/>
          </a:p>
        </p:txBody>
      </p:sp>
    </p:spTree>
    <p:extLst>
      <p:ext uri="{BB962C8B-B14F-4D97-AF65-F5344CB8AC3E}">
        <p14:creationId xmlns:p14="http://schemas.microsoft.com/office/powerpoint/2010/main" val="12034739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881</TotalTime>
  <Words>9949</Words>
  <Application>Microsoft Office PowerPoint</Application>
  <PresentationFormat>Widescreen</PresentationFormat>
  <Paragraphs>1194</Paragraphs>
  <Slides>129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129</vt:i4>
      </vt:variant>
    </vt:vector>
  </HeadingPairs>
  <TitlesOfParts>
    <vt:vector size="134" baseType="lpstr">
      <vt:lpstr>Arial</vt:lpstr>
      <vt:lpstr>Calibri</vt:lpstr>
      <vt:lpstr>Calibri Light</vt:lpstr>
      <vt:lpstr>Wingdings</vt:lpstr>
      <vt:lpstr>Office Theme</vt:lpstr>
      <vt:lpstr>UNIT V</vt:lpstr>
      <vt:lpstr>Introducing the AWT: Working with Windows, Graphics, and Text</vt:lpstr>
      <vt:lpstr>PowerPoint Presentation</vt:lpstr>
      <vt:lpstr>PowerPoint Presentation</vt:lpstr>
      <vt:lpstr>PowerPoint Presentation</vt:lpstr>
      <vt:lpstr>PowerPoint Presentation</vt:lpstr>
      <vt:lpstr>PowerPoint Presentation</vt:lpstr>
      <vt:lpstr>PowerPoint Presentation</vt:lpstr>
      <vt:lpstr>Window Fundamentals</vt:lpstr>
      <vt:lpstr>PowerPoint Presentation</vt:lpstr>
      <vt:lpstr>PowerPoint Presentation</vt:lpstr>
      <vt:lpstr>PowerPoint Presentation</vt:lpstr>
      <vt:lpstr>Graphics class </vt:lpstr>
      <vt:lpstr>Drawing Strings </vt:lpstr>
      <vt:lpstr>You are probably used to Cartesian coordinates, where x and y values can be positive or negative. In contrast, Java uses a coordinate system where the origin is in the upper-left corner. That way, x and y are always positive integers. Figure B.1 shows these coordinate systems. </vt:lpstr>
      <vt:lpstr>Drawing Lines </vt:lpstr>
      <vt:lpstr>PowerPoint Presentation</vt:lpstr>
      <vt:lpstr>Output </vt:lpstr>
      <vt:lpstr>Drawing Rectangle </vt:lpstr>
      <vt:lpstr>PowerPoint Presentation</vt:lpstr>
      <vt:lpstr>PowerPoint Presentation</vt:lpstr>
      <vt:lpstr>PowerPoint Presentation</vt:lpstr>
      <vt:lpstr>PowerPoint Presentation</vt:lpstr>
      <vt:lpstr>PowerPoint Presentation</vt:lpstr>
      <vt:lpstr>PowerPoint Presentation</vt:lpstr>
      <vt:lpstr>Drawing Ellipses and Circles and Ovals</vt:lpstr>
      <vt:lpstr>PowerPoint Presentation</vt:lpstr>
      <vt:lpstr>PowerPoint Presentation</vt:lpstr>
      <vt:lpstr>Drawing Arcs</vt:lpstr>
      <vt:lpstr>PowerPoint Presentation</vt:lpstr>
      <vt:lpstr>PowerPoint Presentation</vt:lpstr>
      <vt:lpstr>Drawing Polygons</vt:lpstr>
      <vt:lpstr>PowerPoint Presentation</vt:lpstr>
      <vt:lpstr>PowerPoint Presentation</vt:lpstr>
      <vt:lpstr>Another Example:</vt:lpstr>
      <vt:lpstr>PowerPoint Presentation</vt:lpstr>
      <vt:lpstr>Working with Frame Windows </vt:lpstr>
      <vt:lpstr>Setting the Window’s Dimensions </vt:lpstr>
      <vt:lpstr>PowerPoint Presentation</vt:lpstr>
      <vt:lpstr>Creating a Windowed Program</vt:lpstr>
      <vt:lpstr>PowerPoint Presentation</vt:lpstr>
      <vt:lpstr>PowerPoint Presentation</vt:lpstr>
      <vt:lpstr>PowerPoint Presentation</vt:lpstr>
      <vt:lpstr>output</vt:lpstr>
      <vt:lpstr>Colors and Fonts </vt:lpstr>
      <vt:lpstr>PowerPoint Presentation</vt:lpstr>
      <vt:lpstr>can also use the RGB values or RGBA value (A for alpha to specify transparency/opaque) to construct your own color via constructors:</vt:lpstr>
      <vt:lpstr>PowerPoint Presentation</vt:lpstr>
      <vt:lpstr>java.awt.Font </vt:lpstr>
      <vt:lpstr>PowerPoint Presentation</vt:lpstr>
      <vt:lpstr>PowerPoint Presentation</vt:lpstr>
      <vt:lpstr>PowerPoint Presentation</vt:lpstr>
      <vt:lpstr>PowerPoint Presentation</vt:lpstr>
      <vt:lpstr>PowerPoint Presentation</vt:lpstr>
      <vt:lpstr>(Advanced) java.awt.FontMetrics </vt:lpstr>
      <vt:lpstr>PowerPoint Presentation</vt:lpstr>
      <vt:lpstr>PowerPoint Presentation</vt:lpstr>
      <vt:lpstr>Drawing Images </vt:lpstr>
      <vt:lpstr>PowerPoint Presentation</vt:lpstr>
      <vt:lpstr>PowerPoint Presentation</vt:lpstr>
      <vt:lpstr>PowerPoint Presentation</vt:lpstr>
      <vt:lpstr>Introduction to Event-Driven Programming </vt:lpstr>
      <vt:lpstr>PowerPoint Presentation</vt:lpstr>
      <vt:lpstr>PowerPoint Presentation</vt:lpstr>
      <vt:lpstr>Responding to Events </vt:lpstr>
      <vt:lpstr>PowerPoint Presentation</vt:lpstr>
      <vt:lpstr>event model diagram</vt:lpstr>
      <vt:lpstr>PowerPoint Presentation</vt:lpstr>
      <vt:lpstr>Event Classes</vt:lpstr>
      <vt:lpstr>The AdjustmentEvent Class</vt:lpstr>
      <vt:lpstr>PowerPoint Presentation</vt:lpstr>
      <vt:lpstr>Sources of events</vt:lpstr>
      <vt:lpstr>Event Objects </vt:lpstr>
      <vt:lpstr>The Event Hierarchy </vt:lpstr>
      <vt:lpstr>Event Listeners </vt:lpstr>
      <vt:lpstr>EventListener interfaces</vt:lpstr>
      <vt:lpstr>Adapter Classes</vt:lpstr>
      <vt:lpstr>Using Events</vt:lpstr>
      <vt:lpstr>PowerPoint Presentation</vt:lpstr>
      <vt:lpstr>PowerPoint Presentation</vt:lpstr>
      <vt:lpstr>Registering Listeners to a Source </vt:lpstr>
      <vt:lpstr>Creating a Listener </vt:lpstr>
      <vt:lpstr>A Simple Example </vt:lpstr>
      <vt:lpstr>PowerPoint Presentation</vt:lpstr>
      <vt:lpstr>PowerPoint Presentation</vt:lpstr>
      <vt:lpstr>PowerPoint Presentation</vt:lpstr>
      <vt:lpstr>PowerPoint Presentation</vt:lpstr>
      <vt:lpstr>INTRODUCTION TO SWING </vt:lpstr>
      <vt:lpstr>PowerPoint Presentation</vt:lpstr>
      <vt:lpstr>PowerPoint Presentation</vt:lpstr>
      <vt:lpstr>PowerPoint Presentation</vt:lpstr>
      <vt:lpstr>MVC in SWING</vt:lpstr>
      <vt:lpstr>LAYOUT MANAGEMENT </vt:lpstr>
      <vt:lpstr>PowerPoint Presentation</vt:lpstr>
      <vt:lpstr>PowerPoint Presentation</vt:lpstr>
      <vt:lpstr>FlowLayout manager</vt:lpstr>
      <vt:lpstr>SWING COMPONENTS </vt:lpstr>
      <vt:lpstr>PowerPoint Presentation</vt:lpstr>
      <vt:lpstr>PowerPoint Presentation</vt:lpstr>
      <vt:lpstr>PowerPoint Presentation</vt:lpstr>
      <vt:lpstr>TEXT AREAS </vt:lpstr>
      <vt:lpstr>BUTTONS</vt:lpstr>
      <vt:lpstr>Example using JButton</vt:lpstr>
      <vt:lpstr>JCHECKBOX </vt:lpstr>
      <vt:lpstr>PowerPoint Presentation</vt:lpstr>
      <vt:lpstr>RADIO BUTTONS  </vt:lpstr>
      <vt:lpstr>PowerPoint Presentation</vt:lpstr>
      <vt:lpstr>LISTS </vt:lpstr>
      <vt:lpstr>Operations on List:</vt:lpstr>
      <vt:lpstr>PowerPoint Presentation</vt:lpstr>
      <vt:lpstr>PowerPoint Presentation</vt:lpstr>
      <vt:lpstr>CHOICES</vt:lpstr>
      <vt:lpstr>SCROLLBARS </vt:lpstr>
      <vt:lpstr>WINDOWS </vt:lpstr>
      <vt:lpstr>MENUS </vt:lpstr>
      <vt:lpstr>PowerPoint Presentation</vt:lpstr>
      <vt:lpstr>PowerPoint Presentation</vt:lpstr>
      <vt:lpstr>DIALOG BOXES</vt:lpstr>
      <vt:lpstr>PowerPoint Presentation</vt:lpstr>
      <vt:lpstr>PowerPoint Presentation</vt:lpstr>
      <vt:lpstr>PowerPoint Presentation</vt:lpstr>
      <vt:lpstr>PowerPoint Presentation</vt:lpstr>
      <vt:lpstr>Java Applet </vt:lpstr>
      <vt:lpstr>Hierarchy of Applet </vt:lpstr>
      <vt:lpstr>Lifecycle of Java Applet </vt:lpstr>
      <vt:lpstr>PowerPoint Presentation</vt:lpstr>
      <vt:lpstr>PowerPoint Presentation</vt:lpstr>
      <vt:lpstr>Simple example of Applet by appletviewer tool:</vt:lpstr>
      <vt:lpstr>Simple example of Applet by html file: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V</dc:title>
  <dc:creator>Admin</dc:creator>
  <cp:lastModifiedBy>Admin</cp:lastModifiedBy>
  <cp:revision>61</cp:revision>
  <dcterms:created xsi:type="dcterms:W3CDTF">2019-09-19T04:44:01Z</dcterms:created>
  <dcterms:modified xsi:type="dcterms:W3CDTF">2019-10-04T06:22:16Z</dcterms:modified>
</cp:coreProperties>
</file>