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6" r:id="rId4"/>
    <p:sldId id="258" r:id="rId5"/>
    <p:sldId id="307" r:id="rId6"/>
    <p:sldId id="308" r:id="rId7"/>
    <p:sldId id="309" r:id="rId8"/>
    <p:sldId id="310" r:id="rId9"/>
    <p:sldId id="311" r:id="rId10"/>
    <p:sldId id="312" r:id="rId11"/>
    <p:sldId id="313" r:id="rId12"/>
    <p:sldId id="314" r:id="rId13"/>
    <p:sldId id="315" r:id="rId14"/>
    <p:sldId id="317" r:id="rId15"/>
    <p:sldId id="316" r:id="rId16"/>
    <p:sldId id="318" r:id="rId17"/>
    <p:sldId id="259" r:id="rId18"/>
    <p:sldId id="262" r:id="rId19"/>
    <p:sldId id="263" r:id="rId20"/>
    <p:sldId id="264" r:id="rId21"/>
    <p:sldId id="267" r:id="rId22"/>
    <p:sldId id="268" r:id="rId23"/>
    <p:sldId id="269" r:id="rId24"/>
    <p:sldId id="272" r:id="rId25"/>
    <p:sldId id="273" r:id="rId26"/>
    <p:sldId id="274" r:id="rId27"/>
    <p:sldId id="275" r:id="rId28"/>
    <p:sldId id="278" r:id="rId29"/>
    <p:sldId id="279" r:id="rId30"/>
    <p:sldId id="282" r:id="rId31"/>
    <p:sldId id="283" r:id="rId32"/>
    <p:sldId id="284" r:id="rId33"/>
    <p:sldId id="287" r:id="rId34"/>
    <p:sldId id="288" r:id="rId35"/>
    <p:sldId id="289" r:id="rId36"/>
    <p:sldId id="292" r:id="rId37"/>
    <p:sldId id="293" r:id="rId38"/>
    <p:sldId id="294" r:id="rId39"/>
    <p:sldId id="297" r:id="rId40"/>
    <p:sldId id="298" r:id="rId41"/>
    <p:sldId id="299" r:id="rId42"/>
    <p:sldId id="302" r:id="rId43"/>
    <p:sldId id="303" r:id="rId44"/>
    <p:sldId id="304" r:id="rId45"/>
    <p:sldId id="319" r:id="rId46"/>
    <p:sldId id="320" r:id="rId47"/>
    <p:sldId id="321" r:id="rId48"/>
    <p:sldId id="322" r:id="rId49"/>
    <p:sldId id="325" r:id="rId50"/>
    <p:sldId id="327" r:id="rId51"/>
    <p:sldId id="326" r:id="rId52"/>
    <p:sldId id="328" r:id="rId53"/>
    <p:sldId id="329" r:id="rId54"/>
    <p:sldId id="330" r:id="rId55"/>
    <p:sldId id="323" r:id="rId56"/>
    <p:sldId id="324" r:id="rId57"/>
    <p:sldId id="331" r:id="rId58"/>
    <p:sldId id="332" r:id="rId59"/>
    <p:sldId id="333" r:id="rId60"/>
    <p:sldId id="334" r:id="rId61"/>
    <p:sldId id="338" r:id="rId62"/>
    <p:sldId id="337" r:id="rId63"/>
    <p:sldId id="336" r:id="rId64"/>
    <p:sldId id="335" r:id="rId65"/>
    <p:sldId id="339" r:id="rId66"/>
    <p:sldId id="340" r:id="rId67"/>
    <p:sldId id="341" r:id="rId68"/>
    <p:sldId id="342" r:id="rId69"/>
    <p:sldId id="343" r:id="rId70"/>
    <p:sldId id="344" r:id="rId71"/>
    <p:sldId id="345" r:id="rId72"/>
    <p:sldId id="346" r:id="rId73"/>
    <p:sldId id="347" r:id="rId74"/>
    <p:sldId id="348" r:id="rId75"/>
    <p:sldId id="349" r:id="rId76"/>
    <p:sldId id="350" r:id="rId77"/>
    <p:sldId id="351" r:id="rId78"/>
    <p:sldId id="352" r:id="rId79"/>
    <p:sldId id="353" r:id="rId80"/>
    <p:sldId id="354" r:id="rId81"/>
    <p:sldId id="355" r:id="rId82"/>
    <p:sldId id="356" r:id="rId83"/>
    <p:sldId id="357" r:id="rId84"/>
    <p:sldId id="358" r:id="rId85"/>
    <p:sldId id="359"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27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3B5D3F-0C7A-497A-8D40-57ADDEF12B0A}" type="datetimeFigureOut">
              <a:rPr lang="en-IN" smtClean="0"/>
              <a:t>09-08-2019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98C9-A1F8-4D2A-8125-37100D8077BD}" type="slidenum">
              <a:rPr lang="en-IN" smtClean="0"/>
              <a:t>‹#›</a:t>
            </a:fld>
            <a:endParaRPr lang="en-IN"/>
          </a:p>
        </p:txBody>
      </p:sp>
    </p:spTree>
    <p:extLst>
      <p:ext uri="{BB962C8B-B14F-4D97-AF65-F5344CB8AC3E}">
        <p14:creationId xmlns:p14="http://schemas.microsoft.com/office/powerpoint/2010/main" val="107529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3B5D3F-0C7A-497A-8D40-57ADDEF12B0A}" type="datetimeFigureOut">
              <a:rPr lang="en-IN" smtClean="0"/>
              <a:t>09-08-2019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98C9-A1F8-4D2A-8125-37100D8077BD}" type="slidenum">
              <a:rPr lang="en-IN" smtClean="0"/>
              <a:t>‹#›</a:t>
            </a:fld>
            <a:endParaRPr lang="en-IN"/>
          </a:p>
        </p:txBody>
      </p:sp>
    </p:spTree>
    <p:extLst>
      <p:ext uri="{BB962C8B-B14F-4D97-AF65-F5344CB8AC3E}">
        <p14:creationId xmlns:p14="http://schemas.microsoft.com/office/powerpoint/2010/main" val="2741210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3B5D3F-0C7A-497A-8D40-57ADDEF12B0A}" type="datetimeFigureOut">
              <a:rPr lang="en-IN" smtClean="0"/>
              <a:t>09-08-2019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98C9-A1F8-4D2A-8125-37100D8077BD}" type="slidenum">
              <a:rPr lang="en-IN" smtClean="0"/>
              <a:t>‹#›</a:t>
            </a:fld>
            <a:endParaRPr lang="en-IN"/>
          </a:p>
        </p:txBody>
      </p:sp>
    </p:spTree>
    <p:extLst>
      <p:ext uri="{BB962C8B-B14F-4D97-AF65-F5344CB8AC3E}">
        <p14:creationId xmlns:p14="http://schemas.microsoft.com/office/powerpoint/2010/main" val="163501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3B5D3F-0C7A-497A-8D40-57ADDEF12B0A}" type="datetimeFigureOut">
              <a:rPr lang="en-IN" smtClean="0"/>
              <a:t>09-08-2019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98C9-A1F8-4D2A-8125-37100D8077BD}" type="slidenum">
              <a:rPr lang="en-IN" smtClean="0"/>
              <a:t>‹#›</a:t>
            </a:fld>
            <a:endParaRPr lang="en-IN"/>
          </a:p>
        </p:txBody>
      </p:sp>
    </p:spTree>
    <p:extLst>
      <p:ext uri="{BB962C8B-B14F-4D97-AF65-F5344CB8AC3E}">
        <p14:creationId xmlns:p14="http://schemas.microsoft.com/office/powerpoint/2010/main" val="236883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3B5D3F-0C7A-497A-8D40-57ADDEF12B0A}" type="datetimeFigureOut">
              <a:rPr lang="en-IN" smtClean="0"/>
              <a:t>09-08-2019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98C9-A1F8-4D2A-8125-37100D8077BD}" type="slidenum">
              <a:rPr lang="en-IN" smtClean="0"/>
              <a:t>‹#›</a:t>
            </a:fld>
            <a:endParaRPr lang="en-IN"/>
          </a:p>
        </p:txBody>
      </p:sp>
    </p:spTree>
    <p:extLst>
      <p:ext uri="{BB962C8B-B14F-4D97-AF65-F5344CB8AC3E}">
        <p14:creationId xmlns:p14="http://schemas.microsoft.com/office/powerpoint/2010/main" val="18517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3B5D3F-0C7A-497A-8D40-57ADDEF12B0A}" type="datetimeFigureOut">
              <a:rPr lang="en-IN" smtClean="0"/>
              <a:t>09-08-2019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198C9-A1F8-4D2A-8125-37100D8077BD}" type="slidenum">
              <a:rPr lang="en-IN" smtClean="0"/>
              <a:t>‹#›</a:t>
            </a:fld>
            <a:endParaRPr lang="en-IN"/>
          </a:p>
        </p:txBody>
      </p:sp>
    </p:spTree>
    <p:extLst>
      <p:ext uri="{BB962C8B-B14F-4D97-AF65-F5344CB8AC3E}">
        <p14:creationId xmlns:p14="http://schemas.microsoft.com/office/powerpoint/2010/main" val="312442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3B5D3F-0C7A-497A-8D40-57ADDEF12B0A}" type="datetimeFigureOut">
              <a:rPr lang="en-IN" smtClean="0"/>
              <a:t>09-08-2019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5198C9-A1F8-4D2A-8125-37100D8077BD}" type="slidenum">
              <a:rPr lang="en-IN" smtClean="0"/>
              <a:t>‹#›</a:t>
            </a:fld>
            <a:endParaRPr lang="en-IN"/>
          </a:p>
        </p:txBody>
      </p:sp>
    </p:spTree>
    <p:extLst>
      <p:ext uri="{BB962C8B-B14F-4D97-AF65-F5344CB8AC3E}">
        <p14:creationId xmlns:p14="http://schemas.microsoft.com/office/powerpoint/2010/main" val="237433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3B5D3F-0C7A-497A-8D40-57ADDEF12B0A}" type="datetimeFigureOut">
              <a:rPr lang="en-IN" smtClean="0"/>
              <a:t>09-08-2019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5198C9-A1F8-4D2A-8125-37100D8077BD}" type="slidenum">
              <a:rPr lang="en-IN" smtClean="0"/>
              <a:t>‹#›</a:t>
            </a:fld>
            <a:endParaRPr lang="en-IN"/>
          </a:p>
        </p:txBody>
      </p:sp>
    </p:spTree>
    <p:extLst>
      <p:ext uri="{BB962C8B-B14F-4D97-AF65-F5344CB8AC3E}">
        <p14:creationId xmlns:p14="http://schemas.microsoft.com/office/powerpoint/2010/main" val="114699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B5D3F-0C7A-497A-8D40-57ADDEF12B0A}" type="datetimeFigureOut">
              <a:rPr lang="en-IN" smtClean="0"/>
              <a:t>09-08-2019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5198C9-A1F8-4D2A-8125-37100D8077BD}" type="slidenum">
              <a:rPr lang="en-IN" smtClean="0"/>
              <a:t>‹#›</a:t>
            </a:fld>
            <a:endParaRPr lang="en-IN"/>
          </a:p>
        </p:txBody>
      </p:sp>
    </p:spTree>
    <p:extLst>
      <p:ext uri="{BB962C8B-B14F-4D97-AF65-F5344CB8AC3E}">
        <p14:creationId xmlns:p14="http://schemas.microsoft.com/office/powerpoint/2010/main" val="63764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3B5D3F-0C7A-497A-8D40-57ADDEF12B0A}" type="datetimeFigureOut">
              <a:rPr lang="en-IN" smtClean="0"/>
              <a:t>09-08-2019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198C9-A1F8-4D2A-8125-37100D8077BD}" type="slidenum">
              <a:rPr lang="en-IN" smtClean="0"/>
              <a:t>‹#›</a:t>
            </a:fld>
            <a:endParaRPr lang="en-IN"/>
          </a:p>
        </p:txBody>
      </p:sp>
    </p:spTree>
    <p:extLst>
      <p:ext uri="{BB962C8B-B14F-4D97-AF65-F5344CB8AC3E}">
        <p14:creationId xmlns:p14="http://schemas.microsoft.com/office/powerpoint/2010/main" val="738853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3B5D3F-0C7A-497A-8D40-57ADDEF12B0A}" type="datetimeFigureOut">
              <a:rPr lang="en-IN" smtClean="0"/>
              <a:t>09-08-2019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198C9-A1F8-4D2A-8125-37100D8077BD}" type="slidenum">
              <a:rPr lang="en-IN" smtClean="0"/>
              <a:t>‹#›</a:t>
            </a:fld>
            <a:endParaRPr lang="en-IN"/>
          </a:p>
        </p:txBody>
      </p:sp>
    </p:spTree>
    <p:extLst>
      <p:ext uri="{BB962C8B-B14F-4D97-AF65-F5344CB8AC3E}">
        <p14:creationId xmlns:p14="http://schemas.microsoft.com/office/powerpoint/2010/main" val="3363616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B5D3F-0C7A-497A-8D40-57ADDEF12B0A}" type="datetimeFigureOut">
              <a:rPr lang="en-IN" smtClean="0"/>
              <a:t>09-08-2019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198C9-A1F8-4D2A-8125-37100D8077BD}" type="slidenum">
              <a:rPr lang="en-IN" smtClean="0"/>
              <a:t>‹#›</a:t>
            </a:fld>
            <a:endParaRPr lang="en-IN"/>
          </a:p>
        </p:txBody>
      </p:sp>
    </p:spTree>
    <p:extLst>
      <p:ext uri="{BB962C8B-B14F-4D97-AF65-F5344CB8AC3E}">
        <p14:creationId xmlns:p14="http://schemas.microsoft.com/office/powerpoint/2010/main" val="3453815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java/java_inheritance.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72400" cy="1470025"/>
          </a:xfrm>
        </p:spPr>
        <p:txBody>
          <a:bodyPr/>
          <a:lstStyle/>
          <a:p>
            <a:r>
              <a:rPr lang="en-IN" dirty="0" smtClean="0"/>
              <a:t>UNIT II</a:t>
            </a:r>
            <a:endParaRPr lang="en-IN" dirty="0"/>
          </a:p>
        </p:txBody>
      </p:sp>
      <p:sp>
        <p:nvSpPr>
          <p:cNvPr id="3" name="Subtitle 2"/>
          <p:cNvSpPr>
            <a:spLocks noGrp="1"/>
          </p:cNvSpPr>
          <p:nvPr>
            <p:ph type="subTitle" idx="1"/>
          </p:nvPr>
        </p:nvSpPr>
        <p:spPr>
          <a:xfrm>
            <a:off x="1371600" y="2924944"/>
            <a:ext cx="6872808" cy="2713856"/>
          </a:xfrm>
        </p:spPr>
        <p:txBody>
          <a:bodyPr>
            <a:normAutofit fontScale="70000" lnSpcReduction="20000"/>
          </a:bodyPr>
          <a:lstStyle/>
          <a:p>
            <a:r>
              <a:rPr lang="en-IN" dirty="0" smtClean="0">
                <a:solidFill>
                  <a:schemeClr val="tx1"/>
                </a:solidFill>
              </a:rPr>
              <a:t>INHERITANCE &amp; </a:t>
            </a:r>
            <a:r>
              <a:rPr lang="en-IN" dirty="0" smtClean="0">
                <a:solidFill>
                  <a:schemeClr val="tx1"/>
                </a:solidFill>
              </a:rPr>
              <a:t>INTERFACE</a:t>
            </a:r>
          </a:p>
          <a:p>
            <a:r>
              <a:rPr lang="en-US" b="1" dirty="0">
                <a:solidFill>
                  <a:schemeClr val="tx1"/>
                </a:solidFill>
              </a:rPr>
              <a:t>					9</a:t>
            </a:r>
            <a:endParaRPr lang="en-US" dirty="0">
              <a:solidFill>
                <a:schemeClr val="tx1"/>
              </a:solidFill>
            </a:endParaRPr>
          </a:p>
          <a:p>
            <a:pPr algn="just"/>
            <a:r>
              <a:rPr lang="en-US" dirty="0">
                <a:solidFill>
                  <a:schemeClr val="tx1"/>
                </a:solidFill>
              </a:rPr>
              <a:t>Inheritance – Super classes- sub classes –Protected members – constructors in sub </a:t>
            </a:r>
            <a:r>
              <a:rPr lang="en-US">
                <a:solidFill>
                  <a:schemeClr val="tx1"/>
                </a:solidFill>
              </a:rPr>
              <a:t>classes- </a:t>
            </a:r>
            <a:r>
              <a:rPr lang="en-US" smtClean="0">
                <a:solidFill>
                  <a:schemeClr val="tx1"/>
                </a:solidFill>
              </a:rPr>
              <a:t>theObject </a:t>
            </a:r>
            <a:r>
              <a:rPr lang="en-US" dirty="0">
                <a:solidFill>
                  <a:schemeClr val="tx1"/>
                </a:solidFill>
              </a:rPr>
              <a:t>class – abstract classes and methods- final methods and classes – Interfaces – defining an interface, implementing interface, differences between classes and interfaces and extending</a:t>
            </a:r>
            <a:br>
              <a:rPr lang="en-US" dirty="0">
                <a:solidFill>
                  <a:schemeClr val="tx1"/>
                </a:solidFill>
              </a:rPr>
            </a:br>
            <a:r>
              <a:rPr lang="en-US" dirty="0">
                <a:solidFill>
                  <a:schemeClr val="tx1"/>
                </a:solidFill>
              </a:rPr>
              <a:t>interfaces – Object cloning -inner classes, Array Lists – Strings</a:t>
            </a:r>
          </a:p>
          <a:p>
            <a:endParaRPr lang="en-IN" dirty="0"/>
          </a:p>
        </p:txBody>
      </p:sp>
    </p:spTree>
    <p:extLst>
      <p:ext uri="{BB962C8B-B14F-4D97-AF65-F5344CB8AC3E}">
        <p14:creationId xmlns:p14="http://schemas.microsoft.com/office/powerpoint/2010/main" val="3152630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IS-A Relationship</a:t>
            </a:r>
            <a:br>
              <a:rPr lang="en-IN" dirty="0" smtClean="0"/>
            </a:b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IS-A is a way of saying: This object is a type of that object. Let us see how the extends keyword is used to achieve inheritance.</a:t>
            </a:r>
          </a:p>
          <a:p>
            <a:endParaRPr lang="en-IN" dirty="0" smtClean="0"/>
          </a:p>
          <a:p>
            <a:pPr marL="0" indent="0">
              <a:buNone/>
            </a:pPr>
            <a:r>
              <a:rPr lang="en-IN" dirty="0" smtClean="0"/>
              <a:t>public class Animal {</a:t>
            </a:r>
          </a:p>
          <a:p>
            <a:pPr marL="0" indent="0">
              <a:buNone/>
            </a:pPr>
            <a:r>
              <a:rPr lang="en-IN" dirty="0" smtClean="0"/>
              <a:t>}</a:t>
            </a:r>
          </a:p>
          <a:p>
            <a:pPr marL="0" indent="0">
              <a:buNone/>
            </a:pPr>
            <a:endParaRPr lang="en-IN" dirty="0" smtClean="0"/>
          </a:p>
          <a:p>
            <a:pPr marL="0" indent="0">
              <a:buNone/>
            </a:pPr>
            <a:r>
              <a:rPr lang="en-IN" dirty="0" smtClean="0"/>
              <a:t>public class Mammal extends Animal {</a:t>
            </a:r>
          </a:p>
          <a:p>
            <a:pPr marL="0" indent="0">
              <a:buNone/>
            </a:pPr>
            <a:r>
              <a:rPr lang="en-IN" dirty="0" smtClean="0"/>
              <a:t>}</a:t>
            </a:r>
          </a:p>
          <a:p>
            <a:pPr marL="0" indent="0">
              <a:buNone/>
            </a:pPr>
            <a:endParaRPr lang="en-IN" dirty="0" smtClean="0"/>
          </a:p>
          <a:p>
            <a:pPr marL="0" indent="0">
              <a:buNone/>
            </a:pPr>
            <a:r>
              <a:rPr lang="en-IN" dirty="0" smtClean="0"/>
              <a:t>public class Reptile extends Animal {</a:t>
            </a:r>
          </a:p>
          <a:p>
            <a:pPr marL="0" indent="0">
              <a:buNone/>
            </a:pPr>
            <a:r>
              <a:rPr lang="en-IN" dirty="0" smtClean="0"/>
              <a:t>}</a:t>
            </a:r>
          </a:p>
          <a:p>
            <a:pPr marL="0" indent="0">
              <a:buNone/>
            </a:pPr>
            <a:endParaRPr lang="en-IN" dirty="0" smtClean="0"/>
          </a:p>
          <a:p>
            <a:pPr marL="0" indent="0">
              <a:buNone/>
            </a:pPr>
            <a:r>
              <a:rPr lang="en-IN" dirty="0" smtClean="0"/>
              <a:t>public class Dog extends Mammal {</a:t>
            </a:r>
          </a:p>
          <a:p>
            <a:r>
              <a:rPr lang="en-IN" dirty="0" smtClean="0"/>
              <a:t>}</a:t>
            </a:r>
            <a:endParaRPr lang="en-IN" dirty="0"/>
          </a:p>
        </p:txBody>
      </p:sp>
    </p:spTree>
    <p:extLst>
      <p:ext uri="{BB962C8B-B14F-4D97-AF65-F5344CB8AC3E}">
        <p14:creationId xmlns:p14="http://schemas.microsoft.com/office/powerpoint/2010/main" val="2075255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t>Now, based on the above example, in Object-Oriented terms, the following are true −</a:t>
            </a:r>
          </a:p>
          <a:p>
            <a:endParaRPr lang="en-IN" dirty="0" smtClean="0"/>
          </a:p>
          <a:p>
            <a:r>
              <a:rPr lang="en-IN" dirty="0" smtClean="0"/>
              <a:t>Animal is the superclass of Mammal class.</a:t>
            </a:r>
          </a:p>
          <a:p>
            <a:r>
              <a:rPr lang="en-IN" dirty="0" smtClean="0"/>
              <a:t>Animal is the superclass of Reptile class.</a:t>
            </a:r>
          </a:p>
          <a:p>
            <a:r>
              <a:rPr lang="en-IN" dirty="0" smtClean="0"/>
              <a:t>Mammal and Reptile are subclasses of Animal class.</a:t>
            </a:r>
          </a:p>
          <a:p>
            <a:r>
              <a:rPr lang="en-IN" dirty="0" smtClean="0"/>
              <a:t>Dog is the subclass of both Mammal and Animal classes.</a:t>
            </a:r>
          </a:p>
          <a:p>
            <a:endParaRPr lang="en-IN" dirty="0" smtClean="0"/>
          </a:p>
          <a:p>
            <a:pPr marL="0" indent="0">
              <a:buNone/>
            </a:pPr>
            <a:r>
              <a:rPr lang="en-IN" dirty="0" smtClean="0"/>
              <a:t>Now, if we consider the IS-A relationship, we can say −</a:t>
            </a:r>
          </a:p>
          <a:p>
            <a:endParaRPr lang="en-IN" dirty="0" smtClean="0"/>
          </a:p>
          <a:p>
            <a:r>
              <a:rPr lang="en-IN" dirty="0" smtClean="0"/>
              <a:t>Mammal IS-A Animal</a:t>
            </a:r>
          </a:p>
          <a:p>
            <a:r>
              <a:rPr lang="en-IN" dirty="0" smtClean="0"/>
              <a:t>Reptile IS-A Animal</a:t>
            </a:r>
          </a:p>
          <a:p>
            <a:r>
              <a:rPr lang="en-IN" dirty="0" smtClean="0"/>
              <a:t>Dog IS-A Mammal</a:t>
            </a:r>
          </a:p>
          <a:p>
            <a:r>
              <a:rPr lang="en-IN" dirty="0" smtClean="0"/>
              <a:t>Hence: Dog IS-A Animal as well</a:t>
            </a:r>
            <a:endParaRPr lang="en-IN" dirty="0"/>
          </a:p>
        </p:txBody>
      </p:sp>
    </p:spTree>
    <p:extLst>
      <p:ext uri="{BB962C8B-B14F-4D97-AF65-F5344CB8AC3E}">
        <p14:creationId xmlns:p14="http://schemas.microsoft.com/office/powerpoint/2010/main" val="1172052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The </a:t>
            </a:r>
            <a:r>
              <a:rPr lang="en-IN" dirty="0" err="1" smtClean="0"/>
              <a:t>instanceof</a:t>
            </a:r>
            <a:r>
              <a:rPr lang="en-IN" dirty="0" smtClean="0"/>
              <a:t> Keyword</a:t>
            </a:r>
            <a:endParaRPr lang="en-IN" dirty="0"/>
          </a:p>
        </p:txBody>
      </p:sp>
      <p:sp>
        <p:nvSpPr>
          <p:cNvPr id="3" name="Content Placeholder 2"/>
          <p:cNvSpPr>
            <a:spLocks noGrp="1"/>
          </p:cNvSpPr>
          <p:nvPr>
            <p:ph idx="1"/>
          </p:nvPr>
        </p:nvSpPr>
        <p:spPr>
          <a:xfrm>
            <a:off x="457200" y="692696"/>
            <a:ext cx="8229600" cy="5433467"/>
          </a:xfrm>
        </p:spPr>
        <p:txBody>
          <a:bodyPr>
            <a:noAutofit/>
          </a:bodyPr>
          <a:lstStyle/>
          <a:p>
            <a:r>
              <a:rPr lang="en-IN" sz="1600" dirty="0" smtClean="0"/>
              <a:t>Let us use the </a:t>
            </a:r>
            <a:r>
              <a:rPr lang="en-IN" sz="1600" dirty="0" err="1" smtClean="0"/>
              <a:t>instanceof</a:t>
            </a:r>
            <a:r>
              <a:rPr lang="en-IN" sz="1600" dirty="0" smtClean="0"/>
              <a:t> operator to check determine whether Mammal is actually an Animal, and dog is actually an Animal.</a:t>
            </a:r>
          </a:p>
          <a:p>
            <a:r>
              <a:rPr lang="en-IN" sz="1600" dirty="0" smtClean="0"/>
              <a:t>Example</a:t>
            </a:r>
          </a:p>
          <a:p>
            <a:pPr marL="0" indent="0">
              <a:buNone/>
            </a:pPr>
            <a:r>
              <a:rPr lang="en-IN" sz="1600" dirty="0" smtClean="0"/>
              <a:t> Live Demo</a:t>
            </a:r>
          </a:p>
          <a:p>
            <a:pPr marL="0" indent="0">
              <a:buNone/>
            </a:pPr>
            <a:r>
              <a:rPr lang="en-IN" sz="1600" dirty="0" smtClean="0"/>
              <a:t>interface Animal{}</a:t>
            </a:r>
          </a:p>
          <a:p>
            <a:pPr marL="0" indent="0">
              <a:buNone/>
            </a:pPr>
            <a:r>
              <a:rPr lang="en-IN" sz="1600" dirty="0" smtClean="0"/>
              <a:t>class Mammal implements Animal{}</a:t>
            </a:r>
          </a:p>
          <a:p>
            <a:pPr marL="0" indent="0">
              <a:buNone/>
            </a:pPr>
            <a:r>
              <a:rPr lang="en-IN" sz="1600" dirty="0" smtClean="0"/>
              <a:t>public class Dog extends Mammal {</a:t>
            </a:r>
          </a:p>
          <a:p>
            <a:pPr marL="0" indent="0">
              <a:buNone/>
            </a:pPr>
            <a:r>
              <a:rPr lang="en-IN" sz="1600" dirty="0" smtClean="0"/>
              <a:t>   public static void main(String </a:t>
            </a:r>
            <a:r>
              <a:rPr lang="en-IN" sz="1600" dirty="0" err="1" smtClean="0"/>
              <a:t>args</a:t>
            </a:r>
            <a:r>
              <a:rPr lang="en-IN" sz="1600" dirty="0" smtClean="0"/>
              <a:t>[]) {</a:t>
            </a:r>
          </a:p>
          <a:p>
            <a:pPr marL="0" indent="0">
              <a:buNone/>
            </a:pPr>
            <a:r>
              <a:rPr lang="en-IN" sz="1600" dirty="0" smtClean="0"/>
              <a:t>      Mammal m = new Mammal();</a:t>
            </a:r>
          </a:p>
          <a:p>
            <a:pPr marL="0" indent="0">
              <a:buNone/>
            </a:pPr>
            <a:r>
              <a:rPr lang="en-IN" sz="1600" dirty="0" smtClean="0"/>
              <a:t>      Dog d = new Dog();</a:t>
            </a:r>
          </a:p>
          <a:p>
            <a:pPr marL="0" indent="0">
              <a:buNone/>
            </a:pPr>
            <a:r>
              <a:rPr lang="en-IN" sz="1600" dirty="0" smtClean="0"/>
              <a:t>      </a:t>
            </a:r>
            <a:r>
              <a:rPr lang="en-IN" sz="1600" dirty="0" err="1" smtClean="0"/>
              <a:t>System.out.println</a:t>
            </a:r>
            <a:r>
              <a:rPr lang="en-IN" sz="1600" dirty="0" smtClean="0"/>
              <a:t>(m </a:t>
            </a:r>
            <a:r>
              <a:rPr lang="en-IN" sz="1600" dirty="0" err="1" smtClean="0"/>
              <a:t>instanceof</a:t>
            </a:r>
            <a:r>
              <a:rPr lang="en-IN" sz="1600" dirty="0" smtClean="0"/>
              <a:t> Animal);</a:t>
            </a:r>
          </a:p>
          <a:p>
            <a:pPr marL="0" indent="0">
              <a:buNone/>
            </a:pPr>
            <a:r>
              <a:rPr lang="en-IN" sz="1600" dirty="0" smtClean="0"/>
              <a:t>      </a:t>
            </a:r>
            <a:r>
              <a:rPr lang="en-IN" sz="1600" dirty="0" err="1" smtClean="0"/>
              <a:t>System.out.println</a:t>
            </a:r>
            <a:r>
              <a:rPr lang="en-IN" sz="1600" dirty="0" smtClean="0"/>
              <a:t>(d </a:t>
            </a:r>
            <a:r>
              <a:rPr lang="en-IN" sz="1600" dirty="0" err="1" smtClean="0"/>
              <a:t>instanceof</a:t>
            </a:r>
            <a:r>
              <a:rPr lang="en-IN" sz="1600" dirty="0" smtClean="0"/>
              <a:t> Mammal);</a:t>
            </a:r>
          </a:p>
          <a:p>
            <a:pPr marL="0" indent="0">
              <a:buNone/>
            </a:pPr>
            <a:r>
              <a:rPr lang="en-IN" sz="1600" dirty="0" smtClean="0"/>
              <a:t>      </a:t>
            </a:r>
            <a:r>
              <a:rPr lang="en-IN" sz="1600" dirty="0" err="1" smtClean="0"/>
              <a:t>System.out.println</a:t>
            </a:r>
            <a:r>
              <a:rPr lang="en-IN" sz="1600" dirty="0" smtClean="0"/>
              <a:t>(d </a:t>
            </a:r>
            <a:r>
              <a:rPr lang="en-IN" sz="1600" dirty="0" err="1" smtClean="0"/>
              <a:t>instanceof</a:t>
            </a:r>
            <a:r>
              <a:rPr lang="en-IN" sz="1600" dirty="0" smtClean="0"/>
              <a:t> Animal);</a:t>
            </a:r>
          </a:p>
          <a:p>
            <a:pPr marL="0" indent="0">
              <a:buNone/>
            </a:pPr>
            <a:r>
              <a:rPr lang="en-IN" sz="1600" dirty="0" smtClean="0"/>
              <a:t>   }</a:t>
            </a:r>
          </a:p>
          <a:p>
            <a:pPr marL="0" indent="0">
              <a:buNone/>
            </a:pPr>
            <a:r>
              <a:rPr lang="en-IN" sz="1600" dirty="0" smtClean="0"/>
              <a:t>}</a:t>
            </a:r>
          </a:p>
          <a:p>
            <a:pPr marL="0" indent="0">
              <a:buNone/>
            </a:pPr>
            <a:r>
              <a:rPr lang="en-IN" sz="1600" dirty="0" smtClean="0"/>
              <a:t>This will produce the following result −</a:t>
            </a:r>
          </a:p>
          <a:p>
            <a:r>
              <a:rPr lang="en-IN" sz="1600" dirty="0" smtClean="0"/>
              <a:t>Output</a:t>
            </a:r>
          </a:p>
          <a:p>
            <a:pPr marL="0" indent="0">
              <a:buNone/>
            </a:pPr>
            <a:r>
              <a:rPr lang="en-IN" sz="1600" dirty="0" smtClean="0"/>
              <a:t>true</a:t>
            </a:r>
          </a:p>
          <a:p>
            <a:pPr marL="0" indent="0">
              <a:buNone/>
            </a:pPr>
            <a:r>
              <a:rPr lang="en-IN" sz="1600" dirty="0" smtClean="0"/>
              <a:t>true</a:t>
            </a:r>
          </a:p>
          <a:p>
            <a:pPr marL="0" indent="0">
              <a:buNone/>
            </a:pPr>
            <a:r>
              <a:rPr lang="en-IN" sz="1600" dirty="0" smtClean="0"/>
              <a:t>true</a:t>
            </a:r>
            <a:endParaRPr lang="en-IN" sz="1600" dirty="0"/>
          </a:p>
        </p:txBody>
      </p:sp>
    </p:spTree>
    <p:extLst>
      <p:ext uri="{BB962C8B-B14F-4D97-AF65-F5344CB8AC3E}">
        <p14:creationId xmlns:p14="http://schemas.microsoft.com/office/powerpoint/2010/main" val="1728219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HAS-A relationship</a:t>
            </a:r>
            <a:br>
              <a:rPr lang="en-IN" dirty="0" smtClean="0"/>
            </a:b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These relationships are mainly based on the usage. This determines whether a certain class HAS-A certain thing. This relationship helps to reduce duplication of code as well as bugs.</a:t>
            </a:r>
          </a:p>
          <a:p>
            <a:endParaRPr lang="en-IN" dirty="0" smtClean="0"/>
          </a:p>
          <a:p>
            <a:r>
              <a:rPr lang="en-IN" dirty="0" smtClean="0"/>
              <a:t>Lets look into an example −</a:t>
            </a:r>
          </a:p>
          <a:p>
            <a:endParaRPr lang="en-IN" dirty="0" smtClean="0"/>
          </a:p>
          <a:p>
            <a:r>
              <a:rPr lang="en-IN" dirty="0" smtClean="0"/>
              <a:t>Example</a:t>
            </a:r>
          </a:p>
          <a:p>
            <a:endParaRPr lang="en-IN" dirty="0" smtClean="0"/>
          </a:p>
          <a:p>
            <a:pPr marL="0" indent="0">
              <a:buNone/>
            </a:pPr>
            <a:r>
              <a:rPr lang="en-IN" dirty="0" smtClean="0"/>
              <a:t>public class Vehicle{}</a:t>
            </a:r>
          </a:p>
          <a:p>
            <a:pPr marL="0" indent="0">
              <a:buNone/>
            </a:pPr>
            <a:r>
              <a:rPr lang="en-IN" dirty="0" smtClean="0"/>
              <a:t>public class Speed{}</a:t>
            </a:r>
          </a:p>
          <a:p>
            <a:pPr marL="0" indent="0">
              <a:buNone/>
            </a:pPr>
            <a:endParaRPr lang="en-IN" dirty="0" smtClean="0"/>
          </a:p>
          <a:p>
            <a:pPr marL="0" indent="0">
              <a:buNone/>
            </a:pPr>
            <a:r>
              <a:rPr lang="en-IN" dirty="0" smtClean="0"/>
              <a:t>public class Van extends Vehicle {</a:t>
            </a:r>
          </a:p>
          <a:p>
            <a:pPr marL="0" indent="0">
              <a:buNone/>
            </a:pPr>
            <a:r>
              <a:rPr lang="en-IN" dirty="0" smtClean="0"/>
              <a:t>   private Speed </a:t>
            </a:r>
            <a:r>
              <a:rPr lang="en-IN" dirty="0" err="1" smtClean="0"/>
              <a:t>sp</a:t>
            </a:r>
            <a:r>
              <a:rPr lang="en-IN" dirty="0" smtClean="0"/>
              <a:t>;</a:t>
            </a:r>
          </a:p>
          <a:p>
            <a:pPr marL="0" indent="0">
              <a:buNone/>
            </a:pPr>
            <a:r>
              <a:rPr lang="en-IN" dirty="0" smtClean="0"/>
              <a:t>} </a:t>
            </a:r>
            <a:endParaRPr lang="en-IN" dirty="0"/>
          </a:p>
        </p:txBody>
      </p:sp>
    </p:spTree>
    <p:extLst>
      <p:ext uri="{BB962C8B-B14F-4D97-AF65-F5344CB8AC3E}">
        <p14:creationId xmlns:p14="http://schemas.microsoft.com/office/powerpoint/2010/main" val="320840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Types of Inheritance</a:t>
            </a:r>
          </a:p>
          <a:p>
            <a:r>
              <a:rPr lang="en-IN" dirty="0" smtClean="0"/>
              <a:t>There are various types of inheritance as demonstrated below.</a:t>
            </a:r>
          </a:p>
          <a:p>
            <a:endParaRPr lang="en-IN" dirty="0" smtClean="0"/>
          </a:p>
          <a:p>
            <a:r>
              <a:rPr lang="en-IN" dirty="0" smtClean="0"/>
              <a:t>Types of Inheritance</a:t>
            </a:r>
            <a:endParaRPr lang="en-IN" dirty="0"/>
          </a:p>
        </p:txBody>
      </p:sp>
    </p:spTree>
    <p:extLst>
      <p:ext uri="{BB962C8B-B14F-4D97-AF65-F5344CB8AC3E}">
        <p14:creationId xmlns:p14="http://schemas.microsoft.com/office/powerpoint/2010/main" val="2367491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Types of Inheritance</a:t>
            </a:r>
            <a:br>
              <a:rPr lang="en-IN" dirty="0" smtClean="0"/>
            </a:br>
            <a:endParaRPr lang="en-IN" b="1"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057275"/>
            <a:ext cx="57150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7554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smtClean="0"/>
              <a:t>A very important fact to remember is that Java does not support multiple inheritance. This means that a class cannot extend more than one class. Therefore following is illegal −</a:t>
            </a:r>
          </a:p>
          <a:p>
            <a:endParaRPr lang="en-IN" dirty="0" smtClean="0"/>
          </a:p>
          <a:p>
            <a:r>
              <a:rPr lang="en-IN" dirty="0" smtClean="0"/>
              <a:t>Example</a:t>
            </a:r>
          </a:p>
          <a:p>
            <a:endParaRPr lang="en-IN" dirty="0" smtClean="0"/>
          </a:p>
          <a:p>
            <a:pPr marL="0" indent="0">
              <a:buNone/>
            </a:pPr>
            <a:r>
              <a:rPr lang="en-IN" dirty="0" smtClean="0"/>
              <a:t>public class extends Animal, Mammal{} </a:t>
            </a:r>
          </a:p>
          <a:p>
            <a:endParaRPr lang="en-IN" dirty="0" smtClean="0"/>
          </a:p>
          <a:p>
            <a:r>
              <a:rPr lang="en-IN" dirty="0" smtClean="0"/>
              <a:t>However, a class can implement one or more interfaces, which has helped Java get rid of the impossibility of multiple inheritance.</a:t>
            </a:r>
            <a:endParaRPr lang="en-IN" dirty="0"/>
          </a:p>
        </p:txBody>
      </p:sp>
    </p:spTree>
    <p:extLst>
      <p:ext uri="{BB962C8B-B14F-4D97-AF65-F5344CB8AC3E}">
        <p14:creationId xmlns:p14="http://schemas.microsoft.com/office/powerpoint/2010/main" val="3083944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Java Polymorphism</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Polymorphism </a:t>
            </a:r>
            <a:r>
              <a:rPr lang="en-IN" dirty="0"/>
              <a:t>means "many forms", and it occurs when we have many classes that are related to each other by inheritance.</a:t>
            </a:r>
          </a:p>
          <a:p>
            <a:r>
              <a:rPr lang="en-IN" dirty="0"/>
              <a:t>Like we specified in the previous chapter; </a:t>
            </a:r>
            <a:r>
              <a:rPr lang="en-IN" b="1" dirty="0">
                <a:hlinkClick r:id="rId2"/>
              </a:rPr>
              <a:t>Inheritance</a:t>
            </a:r>
            <a:r>
              <a:rPr lang="en-IN" dirty="0"/>
              <a:t> lets us inherit attributes and methods from another class. </a:t>
            </a:r>
            <a:r>
              <a:rPr lang="en-IN" b="1" dirty="0"/>
              <a:t>Polymorphism</a:t>
            </a:r>
            <a:r>
              <a:rPr lang="en-IN" dirty="0"/>
              <a:t> uses those methods to perform different tasks. This allows us to perform a single action in different ways.</a:t>
            </a:r>
          </a:p>
          <a:p>
            <a:r>
              <a:rPr lang="en-IN" dirty="0"/>
              <a:t>For example, think of a superclass called Animal that has a method called </a:t>
            </a:r>
            <a:r>
              <a:rPr lang="en-IN" dirty="0" err="1"/>
              <a:t>animalSound</a:t>
            </a:r>
            <a:r>
              <a:rPr lang="en-IN" dirty="0"/>
              <a:t>(). Subclasses of Animals could be Pigs, Cats, Dogs, Birds - And they also have their own implementation of an animal sound (the pig </a:t>
            </a:r>
            <a:r>
              <a:rPr lang="en-IN" dirty="0" err="1"/>
              <a:t>oinks</a:t>
            </a:r>
            <a:r>
              <a:rPr lang="en-IN" dirty="0"/>
              <a:t>, and the cat meows, etc.):</a:t>
            </a:r>
          </a:p>
          <a:p>
            <a:endParaRPr lang="en-IN" dirty="0"/>
          </a:p>
        </p:txBody>
      </p:sp>
    </p:spTree>
    <p:extLst>
      <p:ext uri="{BB962C8B-B14F-4D97-AF65-F5344CB8AC3E}">
        <p14:creationId xmlns:p14="http://schemas.microsoft.com/office/powerpoint/2010/main" val="2522926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a:t>
            </a:r>
            <a:br>
              <a:rPr lang="en-IN" dirty="0" smtClean="0"/>
            </a:br>
            <a:endParaRPr lang="en-IN" dirty="0"/>
          </a:p>
        </p:txBody>
      </p:sp>
      <p:sp>
        <p:nvSpPr>
          <p:cNvPr id="3" name="Content Placeholder 2"/>
          <p:cNvSpPr>
            <a:spLocks noGrp="1"/>
          </p:cNvSpPr>
          <p:nvPr>
            <p:ph idx="1"/>
          </p:nvPr>
        </p:nvSpPr>
        <p:spPr>
          <a:xfrm>
            <a:off x="457200" y="836712"/>
            <a:ext cx="8229600" cy="5472608"/>
          </a:xfrm>
        </p:spPr>
        <p:txBody>
          <a:bodyPr>
            <a:normAutofit fontScale="62500" lnSpcReduction="20000"/>
          </a:bodyPr>
          <a:lstStyle/>
          <a:p>
            <a:pPr marL="0" indent="0">
              <a:buNone/>
            </a:pPr>
            <a:r>
              <a:rPr lang="en-IN" dirty="0" smtClean="0"/>
              <a:t>class Animal {</a:t>
            </a:r>
          </a:p>
          <a:p>
            <a:pPr marL="0" indent="0">
              <a:buNone/>
            </a:pPr>
            <a:r>
              <a:rPr lang="en-IN" dirty="0" smtClean="0"/>
              <a:t>  public void </a:t>
            </a:r>
            <a:r>
              <a:rPr lang="en-IN" dirty="0" err="1" smtClean="0"/>
              <a:t>animalSound</a:t>
            </a:r>
            <a:r>
              <a:rPr lang="en-IN" dirty="0" smtClean="0"/>
              <a:t>() {</a:t>
            </a:r>
          </a:p>
          <a:p>
            <a:pPr marL="0" indent="0">
              <a:buNone/>
            </a:pPr>
            <a:r>
              <a:rPr lang="en-IN" dirty="0" smtClean="0"/>
              <a:t>    </a:t>
            </a:r>
            <a:r>
              <a:rPr lang="en-IN" dirty="0" err="1" smtClean="0"/>
              <a:t>System.out.println</a:t>
            </a:r>
            <a:r>
              <a:rPr lang="en-IN" dirty="0" smtClean="0"/>
              <a:t>("The animal makes a sound");</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class Pig extends Animal {</a:t>
            </a:r>
          </a:p>
          <a:p>
            <a:pPr marL="0" indent="0">
              <a:buNone/>
            </a:pPr>
            <a:r>
              <a:rPr lang="en-IN" dirty="0" smtClean="0"/>
              <a:t>  public void </a:t>
            </a:r>
            <a:r>
              <a:rPr lang="en-IN" dirty="0" err="1" smtClean="0"/>
              <a:t>animalSound</a:t>
            </a:r>
            <a:r>
              <a:rPr lang="en-IN" dirty="0" smtClean="0"/>
              <a:t>() {</a:t>
            </a:r>
          </a:p>
          <a:p>
            <a:pPr marL="0" indent="0">
              <a:buNone/>
            </a:pPr>
            <a:r>
              <a:rPr lang="en-IN" dirty="0" smtClean="0"/>
              <a:t>    </a:t>
            </a:r>
            <a:r>
              <a:rPr lang="en-IN" dirty="0" err="1" smtClean="0"/>
              <a:t>System.out.println</a:t>
            </a:r>
            <a:r>
              <a:rPr lang="en-IN" dirty="0" smtClean="0"/>
              <a:t>("The pig says: wee wee");</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class Dog extends Animal {</a:t>
            </a:r>
          </a:p>
          <a:p>
            <a:pPr marL="0" indent="0">
              <a:buNone/>
            </a:pPr>
            <a:r>
              <a:rPr lang="en-IN" dirty="0" smtClean="0"/>
              <a:t>  public void </a:t>
            </a:r>
            <a:r>
              <a:rPr lang="en-IN" dirty="0" err="1" smtClean="0"/>
              <a:t>animalSound</a:t>
            </a:r>
            <a:r>
              <a:rPr lang="en-IN" dirty="0" smtClean="0"/>
              <a:t>() {</a:t>
            </a:r>
          </a:p>
          <a:p>
            <a:pPr marL="0" indent="0">
              <a:buNone/>
            </a:pPr>
            <a:r>
              <a:rPr lang="en-IN" dirty="0" smtClean="0"/>
              <a:t>    </a:t>
            </a:r>
            <a:r>
              <a:rPr lang="en-IN" dirty="0" err="1" smtClean="0"/>
              <a:t>System.out.println</a:t>
            </a:r>
            <a:r>
              <a:rPr lang="en-IN" dirty="0" smtClean="0"/>
              <a:t>("The dog says: bow wow");</a:t>
            </a:r>
          </a:p>
          <a:p>
            <a:pPr marL="0" indent="0">
              <a:buNone/>
            </a:pPr>
            <a:r>
              <a:rPr lang="en-IN" dirty="0" smtClean="0"/>
              <a:t>  }</a:t>
            </a:r>
          </a:p>
          <a:p>
            <a:pPr marL="0" indent="0">
              <a:buNone/>
            </a:pPr>
            <a:r>
              <a:rPr lang="en-IN" dirty="0" smtClean="0"/>
              <a:t>}</a:t>
            </a:r>
            <a:endParaRPr lang="en-IN" dirty="0"/>
          </a:p>
        </p:txBody>
      </p:sp>
    </p:spTree>
    <p:extLst>
      <p:ext uri="{BB962C8B-B14F-4D97-AF65-F5344CB8AC3E}">
        <p14:creationId xmlns:p14="http://schemas.microsoft.com/office/powerpoint/2010/main" val="3097538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48072"/>
          </a:xfrm>
        </p:spPr>
        <p:txBody>
          <a:bodyPr>
            <a:normAutofit fontScale="90000"/>
          </a:bodyPr>
          <a:lstStyle/>
          <a:p>
            <a:r>
              <a:rPr lang="en-IN" sz="2200" dirty="0" smtClean="0"/>
              <a:t>Now we can create Pig and Dog objects and call the </a:t>
            </a:r>
            <a:r>
              <a:rPr lang="en-IN" sz="2200" dirty="0" err="1" smtClean="0"/>
              <a:t>animalSound</a:t>
            </a:r>
            <a:r>
              <a:rPr lang="en-IN" sz="2200" dirty="0" smtClean="0"/>
              <a:t>() method on both of them:</a:t>
            </a:r>
            <a:r>
              <a:rPr lang="en-IN" dirty="0" smtClean="0"/>
              <a:t/>
            </a:r>
            <a:br>
              <a:rPr lang="en-IN" dirty="0" smtClean="0"/>
            </a:br>
            <a:endParaRPr lang="en-IN" dirty="0"/>
          </a:p>
        </p:txBody>
      </p:sp>
      <p:sp>
        <p:nvSpPr>
          <p:cNvPr id="3" name="Content Placeholder 2"/>
          <p:cNvSpPr>
            <a:spLocks noGrp="1"/>
          </p:cNvSpPr>
          <p:nvPr>
            <p:ph idx="1"/>
          </p:nvPr>
        </p:nvSpPr>
        <p:spPr>
          <a:xfrm>
            <a:off x="457200" y="620688"/>
            <a:ext cx="8229600" cy="6237312"/>
          </a:xfrm>
        </p:spPr>
        <p:txBody>
          <a:bodyPr>
            <a:normAutofit fontScale="40000" lnSpcReduction="20000"/>
          </a:bodyPr>
          <a:lstStyle/>
          <a:p>
            <a:endParaRPr lang="en-IN" dirty="0" smtClean="0"/>
          </a:p>
          <a:p>
            <a:pPr marL="0" indent="0">
              <a:buNone/>
            </a:pPr>
            <a:r>
              <a:rPr lang="en-IN" dirty="0" smtClean="0"/>
              <a:t>Example</a:t>
            </a:r>
          </a:p>
          <a:p>
            <a:pPr marL="0" indent="0">
              <a:buNone/>
            </a:pPr>
            <a:r>
              <a:rPr lang="en-IN" dirty="0" smtClean="0"/>
              <a:t>class Animal {</a:t>
            </a:r>
          </a:p>
          <a:p>
            <a:pPr marL="0" indent="0">
              <a:buNone/>
            </a:pPr>
            <a:r>
              <a:rPr lang="en-IN" dirty="0" smtClean="0"/>
              <a:t>  public void </a:t>
            </a:r>
            <a:r>
              <a:rPr lang="en-IN" dirty="0" err="1" smtClean="0"/>
              <a:t>animalSound</a:t>
            </a:r>
            <a:r>
              <a:rPr lang="en-IN" dirty="0" smtClean="0"/>
              <a:t>() {</a:t>
            </a:r>
          </a:p>
          <a:p>
            <a:pPr marL="0" indent="0">
              <a:buNone/>
            </a:pPr>
            <a:r>
              <a:rPr lang="en-IN" dirty="0" smtClean="0"/>
              <a:t>    </a:t>
            </a:r>
            <a:r>
              <a:rPr lang="en-IN" dirty="0" err="1" smtClean="0"/>
              <a:t>System.out.println</a:t>
            </a:r>
            <a:r>
              <a:rPr lang="en-IN" dirty="0" smtClean="0"/>
              <a:t>("The animal makes a sound");</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class Pig extends Animal {</a:t>
            </a:r>
          </a:p>
          <a:p>
            <a:pPr marL="0" indent="0">
              <a:buNone/>
            </a:pPr>
            <a:r>
              <a:rPr lang="en-IN" dirty="0" smtClean="0"/>
              <a:t>  public void </a:t>
            </a:r>
            <a:r>
              <a:rPr lang="en-IN" dirty="0" err="1" smtClean="0"/>
              <a:t>animalSound</a:t>
            </a:r>
            <a:r>
              <a:rPr lang="en-IN" dirty="0" smtClean="0"/>
              <a:t>() {</a:t>
            </a:r>
          </a:p>
          <a:p>
            <a:pPr marL="0" indent="0">
              <a:buNone/>
            </a:pPr>
            <a:r>
              <a:rPr lang="en-IN" dirty="0" smtClean="0"/>
              <a:t>    </a:t>
            </a:r>
            <a:r>
              <a:rPr lang="en-IN" dirty="0" err="1" smtClean="0"/>
              <a:t>System.out.println</a:t>
            </a:r>
            <a:r>
              <a:rPr lang="en-IN" dirty="0" smtClean="0"/>
              <a:t>("The pig says: wee wee");</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class Dog extends Animal {</a:t>
            </a:r>
          </a:p>
          <a:p>
            <a:pPr marL="0" indent="0">
              <a:buNone/>
            </a:pPr>
            <a:r>
              <a:rPr lang="en-IN" dirty="0" smtClean="0"/>
              <a:t>  public void </a:t>
            </a:r>
            <a:r>
              <a:rPr lang="en-IN" dirty="0" err="1" smtClean="0"/>
              <a:t>animalSound</a:t>
            </a:r>
            <a:r>
              <a:rPr lang="en-IN" dirty="0" smtClean="0"/>
              <a:t>() {</a:t>
            </a:r>
          </a:p>
          <a:p>
            <a:pPr marL="0" indent="0">
              <a:buNone/>
            </a:pPr>
            <a:r>
              <a:rPr lang="en-IN" dirty="0" smtClean="0"/>
              <a:t>    </a:t>
            </a:r>
            <a:r>
              <a:rPr lang="en-IN" dirty="0" err="1" smtClean="0"/>
              <a:t>System.out.println</a:t>
            </a:r>
            <a:r>
              <a:rPr lang="en-IN" dirty="0" smtClean="0"/>
              <a:t>("The dog says: bow wow");</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class </a:t>
            </a:r>
            <a:r>
              <a:rPr lang="en-IN" dirty="0" err="1" smtClean="0"/>
              <a:t>MyMainClass</a:t>
            </a:r>
            <a:r>
              <a:rPr lang="en-IN" dirty="0" smtClean="0"/>
              <a:t> {</a:t>
            </a:r>
          </a:p>
          <a:p>
            <a:pPr marL="0" indent="0">
              <a:buNone/>
            </a:pPr>
            <a:r>
              <a:rPr lang="en-IN" dirty="0" smtClean="0"/>
              <a:t>  public static void main(String[] </a:t>
            </a:r>
            <a:r>
              <a:rPr lang="en-IN" dirty="0" err="1" smtClean="0"/>
              <a:t>args</a:t>
            </a:r>
            <a:r>
              <a:rPr lang="en-IN" dirty="0" smtClean="0"/>
              <a:t>) {</a:t>
            </a:r>
          </a:p>
          <a:p>
            <a:pPr marL="0" indent="0">
              <a:buNone/>
            </a:pPr>
            <a:r>
              <a:rPr lang="en-IN" dirty="0" smtClean="0"/>
              <a:t>    Animal </a:t>
            </a:r>
            <a:r>
              <a:rPr lang="en-IN" dirty="0" err="1" smtClean="0"/>
              <a:t>myAnimal</a:t>
            </a:r>
            <a:r>
              <a:rPr lang="en-IN" dirty="0" smtClean="0"/>
              <a:t> = new Animal();  // Create a Animal object</a:t>
            </a:r>
          </a:p>
          <a:p>
            <a:pPr marL="0" indent="0">
              <a:buNone/>
            </a:pPr>
            <a:r>
              <a:rPr lang="en-IN" dirty="0" smtClean="0"/>
              <a:t>    Animal </a:t>
            </a:r>
            <a:r>
              <a:rPr lang="en-IN" dirty="0" err="1" smtClean="0"/>
              <a:t>myPig</a:t>
            </a:r>
            <a:r>
              <a:rPr lang="en-IN" dirty="0" smtClean="0"/>
              <a:t> = new Pig();  // Create a Pig object</a:t>
            </a:r>
          </a:p>
          <a:p>
            <a:pPr marL="0" indent="0">
              <a:buNone/>
            </a:pPr>
            <a:r>
              <a:rPr lang="en-IN" dirty="0" smtClean="0"/>
              <a:t>    Animal </a:t>
            </a:r>
            <a:r>
              <a:rPr lang="en-IN" dirty="0" err="1" smtClean="0"/>
              <a:t>myDog</a:t>
            </a:r>
            <a:r>
              <a:rPr lang="en-IN" dirty="0" smtClean="0"/>
              <a:t> = new Dog();  // Create a Dog object</a:t>
            </a:r>
          </a:p>
          <a:p>
            <a:pPr marL="0" indent="0">
              <a:buNone/>
            </a:pPr>
            <a:endParaRPr lang="en-IN" dirty="0" smtClean="0"/>
          </a:p>
          <a:p>
            <a:pPr marL="0" indent="0">
              <a:buNone/>
            </a:pPr>
            <a:r>
              <a:rPr lang="en-IN" dirty="0" smtClean="0"/>
              <a:t>    </a:t>
            </a:r>
            <a:r>
              <a:rPr lang="en-IN" dirty="0" err="1" smtClean="0"/>
              <a:t>myAnimal.animalSound</a:t>
            </a:r>
            <a:r>
              <a:rPr lang="en-IN" dirty="0" smtClean="0"/>
              <a:t>();</a:t>
            </a:r>
          </a:p>
          <a:p>
            <a:pPr marL="0" indent="0">
              <a:buNone/>
            </a:pPr>
            <a:r>
              <a:rPr lang="en-IN" dirty="0" smtClean="0"/>
              <a:t>    </a:t>
            </a:r>
            <a:r>
              <a:rPr lang="en-IN" dirty="0" err="1" smtClean="0"/>
              <a:t>myPig.animalSound</a:t>
            </a:r>
            <a:r>
              <a:rPr lang="en-IN" dirty="0" smtClean="0"/>
              <a:t>();</a:t>
            </a:r>
          </a:p>
          <a:p>
            <a:pPr marL="0" indent="0">
              <a:buNone/>
            </a:pPr>
            <a:r>
              <a:rPr lang="en-IN" dirty="0" smtClean="0"/>
              <a:t>    </a:t>
            </a:r>
            <a:r>
              <a:rPr lang="en-IN" dirty="0" err="1" smtClean="0"/>
              <a:t>myDog.animalSound</a:t>
            </a:r>
            <a:r>
              <a:rPr lang="en-IN" dirty="0" smtClean="0"/>
              <a:t>();</a:t>
            </a:r>
          </a:p>
          <a:p>
            <a:pPr marL="0" indent="0">
              <a:buNone/>
            </a:pPr>
            <a:r>
              <a:rPr lang="en-IN" dirty="0" smtClean="0"/>
              <a:t>  }</a:t>
            </a:r>
          </a:p>
          <a:p>
            <a:pPr marL="0" indent="0">
              <a:buNone/>
            </a:pPr>
            <a:r>
              <a:rPr lang="en-IN" dirty="0" smtClean="0"/>
              <a:t>}</a:t>
            </a:r>
            <a:endParaRPr lang="en-IN" dirty="0"/>
          </a:p>
        </p:txBody>
      </p:sp>
    </p:spTree>
    <p:extLst>
      <p:ext uri="{BB962C8B-B14F-4D97-AF65-F5344CB8AC3E}">
        <p14:creationId xmlns:p14="http://schemas.microsoft.com/office/powerpoint/2010/main" val="230999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Java Inheritance (Subclass and Superclass)</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In Java, it is possible to inherit attributes and methods from one class to another. We group the "inheritance concept" into two categories:</a:t>
            </a:r>
          </a:p>
          <a:p>
            <a:endParaRPr lang="en-IN" dirty="0" smtClean="0"/>
          </a:p>
          <a:p>
            <a:r>
              <a:rPr lang="en-IN" dirty="0" smtClean="0"/>
              <a:t>subclass (child) - the class that inherits from another class</a:t>
            </a:r>
          </a:p>
          <a:p>
            <a:r>
              <a:rPr lang="en-IN" dirty="0" smtClean="0"/>
              <a:t>superclass (parent) - the class being inherited from</a:t>
            </a:r>
          </a:p>
          <a:p>
            <a:r>
              <a:rPr lang="en-IN" dirty="0" smtClean="0"/>
              <a:t>To inherit from a class, use the extends keyword.</a:t>
            </a:r>
          </a:p>
          <a:p>
            <a:endParaRPr lang="en-IN" dirty="0" smtClean="0"/>
          </a:p>
          <a:p>
            <a:r>
              <a:rPr lang="en-IN" dirty="0" smtClean="0"/>
              <a:t>In the example below, the Car class (subclass) inherits the attributes and methods from the Vehicle class (superclass):</a:t>
            </a:r>
            <a:endParaRPr lang="en-IN" dirty="0"/>
          </a:p>
        </p:txBody>
      </p:sp>
    </p:spTree>
    <p:extLst>
      <p:ext uri="{BB962C8B-B14F-4D97-AF65-F5344CB8AC3E}">
        <p14:creationId xmlns:p14="http://schemas.microsoft.com/office/powerpoint/2010/main" val="706931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dirty="0" smtClean="0"/>
              <a:t>Java Inner Classes</a:t>
            </a:r>
            <a:endParaRPr lang="en-IN" dirty="0"/>
          </a:p>
        </p:txBody>
      </p:sp>
      <p:sp>
        <p:nvSpPr>
          <p:cNvPr id="3" name="Content Placeholder 2"/>
          <p:cNvSpPr>
            <a:spLocks noGrp="1"/>
          </p:cNvSpPr>
          <p:nvPr>
            <p:ph idx="1"/>
          </p:nvPr>
        </p:nvSpPr>
        <p:spPr>
          <a:xfrm>
            <a:off x="457200" y="764704"/>
            <a:ext cx="8229600" cy="5904656"/>
          </a:xfrm>
        </p:spPr>
        <p:txBody>
          <a:bodyPr>
            <a:normAutofit fontScale="47500" lnSpcReduction="20000"/>
          </a:bodyPr>
          <a:lstStyle/>
          <a:p>
            <a:r>
              <a:rPr lang="en-IN" dirty="0" smtClean="0"/>
              <a:t>In Java, it is also possible to nest classes (a class within a class). The purpose of nested classes is to group classes that belong together, which makes your code more readable and maintainable.</a:t>
            </a:r>
          </a:p>
          <a:p>
            <a:endParaRPr lang="en-IN" dirty="0" smtClean="0"/>
          </a:p>
          <a:p>
            <a:r>
              <a:rPr lang="en-IN" dirty="0" smtClean="0"/>
              <a:t>To access the inner class, create an object of the outer class, and then create an object of the inner class:</a:t>
            </a:r>
          </a:p>
          <a:p>
            <a:pPr marL="0" indent="0">
              <a:buNone/>
            </a:pPr>
            <a:endParaRPr lang="en-IN" dirty="0" smtClean="0"/>
          </a:p>
          <a:p>
            <a:pPr marL="0" indent="0">
              <a:buNone/>
            </a:pPr>
            <a:r>
              <a:rPr lang="en-IN" dirty="0" smtClean="0"/>
              <a:t>Example</a:t>
            </a:r>
          </a:p>
          <a:p>
            <a:pPr marL="0" indent="0">
              <a:buNone/>
            </a:pPr>
            <a:r>
              <a:rPr lang="en-IN" dirty="0" smtClean="0"/>
              <a:t>class </a:t>
            </a:r>
            <a:r>
              <a:rPr lang="en-IN" dirty="0" err="1" smtClean="0"/>
              <a:t>OuterClass</a:t>
            </a:r>
            <a:r>
              <a:rPr lang="en-IN" dirty="0" smtClean="0"/>
              <a:t> {</a:t>
            </a:r>
          </a:p>
          <a:p>
            <a:pPr marL="0" indent="0">
              <a:buNone/>
            </a:pPr>
            <a:r>
              <a:rPr lang="en-IN" dirty="0" smtClean="0"/>
              <a:t>  </a:t>
            </a:r>
            <a:r>
              <a:rPr lang="en-IN" dirty="0" err="1" smtClean="0"/>
              <a:t>int</a:t>
            </a:r>
            <a:r>
              <a:rPr lang="en-IN" dirty="0" smtClean="0"/>
              <a:t> x = 10;</a:t>
            </a:r>
          </a:p>
          <a:p>
            <a:pPr marL="0" indent="0">
              <a:buNone/>
            </a:pPr>
            <a:endParaRPr lang="en-IN" dirty="0" smtClean="0"/>
          </a:p>
          <a:p>
            <a:pPr marL="0" indent="0">
              <a:buNone/>
            </a:pPr>
            <a:r>
              <a:rPr lang="en-IN" dirty="0" smtClean="0"/>
              <a:t>  class </a:t>
            </a:r>
            <a:r>
              <a:rPr lang="en-IN" dirty="0" err="1" smtClean="0"/>
              <a:t>InnerClass</a:t>
            </a:r>
            <a:r>
              <a:rPr lang="en-IN" dirty="0" smtClean="0"/>
              <a:t> {</a:t>
            </a:r>
          </a:p>
          <a:p>
            <a:pPr marL="0" indent="0">
              <a:buNone/>
            </a:pPr>
            <a:r>
              <a:rPr lang="en-IN" dirty="0" smtClean="0"/>
              <a:t>    </a:t>
            </a:r>
            <a:r>
              <a:rPr lang="en-IN" dirty="0" err="1" smtClean="0"/>
              <a:t>int</a:t>
            </a:r>
            <a:r>
              <a:rPr lang="en-IN" dirty="0" smtClean="0"/>
              <a:t> y = 5;</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public class </a:t>
            </a:r>
            <a:r>
              <a:rPr lang="en-IN" dirty="0" err="1" smtClean="0"/>
              <a:t>MyMainClass</a:t>
            </a:r>
            <a:r>
              <a:rPr lang="en-IN" dirty="0" smtClean="0"/>
              <a:t> {</a:t>
            </a:r>
          </a:p>
          <a:p>
            <a:pPr marL="0" indent="0">
              <a:buNone/>
            </a:pPr>
            <a:r>
              <a:rPr lang="en-IN" dirty="0" smtClean="0"/>
              <a:t>  public static void main(String[] </a:t>
            </a:r>
            <a:r>
              <a:rPr lang="en-IN" dirty="0" err="1" smtClean="0"/>
              <a:t>args</a:t>
            </a:r>
            <a:r>
              <a:rPr lang="en-IN" dirty="0" smtClean="0"/>
              <a:t>) {</a:t>
            </a:r>
          </a:p>
          <a:p>
            <a:pPr marL="0" indent="0">
              <a:buNone/>
            </a:pPr>
            <a:r>
              <a:rPr lang="en-IN" dirty="0" smtClean="0"/>
              <a:t>    </a:t>
            </a:r>
            <a:r>
              <a:rPr lang="en-IN" dirty="0" err="1" smtClean="0"/>
              <a:t>OuterClass</a:t>
            </a:r>
            <a:r>
              <a:rPr lang="en-IN" dirty="0" smtClean="0"/>
              <a:t> </a:t>
            </a:r>
            <a:r>
              <a:rPr lang="en-IN" dirty="0" err="1" smtClean="0"/>
              <a:t>myOuter</a:t>
            </a:r>
            <a:r>
              <a:rPr lang="en-IN" dirty="0" smtClean="0"/>
              <a:t> = new </a:t>
            </a:r>
            <a:r>
              <a:rPr lang="en-IN" dirty="0" err="1" smtClean="0"/>
              <a:t>OuterClass</a:t>
            </a:r>
            <a:r>
              <a:rPr lang="en-IN" dirty="0" smtClean="0"/>
              <a:t>();</a:t>
            </a:r>
          </a:p>
          <a:p>
            <a:pPr marL="0" indent="0">
              <a:buNone/>
            </a:pPr>
            <a:r>
              <a:rPr lang="en-IN" dirty="0" smtClean="0"/>
              <a:t>    </a:t>
            </a:r>
            <a:r>
              <a:rPr lang="en-IN" dirty="0" err="1" smtClean="0"/>
              <a:t>OuterClass.InnerClass</a:t>
            </a:r>
            <a:r>
              <a:rPr lang="en-IN" dirty="0" smtClean="0"/>
              <a:t> </a:t>
            </a:r>
            <a:r>
              <a:rPr lang="en-IN" dirty="0" err="1" smtClean="0"/>
              <a:t>myInner</a:t>
            </a:r>
            <a:r>
              <a:rPr lang="en-IN" dirty="0" smtClean="0"/>
              <a:t> = </a:t>
            </a:r>
            <a:r>
              <a:rPr lang="en-IN" dirty="0" err="1" smtClean="0"/>
              <a:t>myOuter.new</a:t>
            </a:r>
            <a:r>
              <a:rPr lang="en-IN" dirty="0" smtClean="0"/>
              <a:t> </a:t>
            </a:r>
            <a:r>
              <a:rPr lang="en-IN" dirty="0" err="1" smtClean="0"/>
              <a:t>InnerClass</a:t>
            </a:r>
            <a:r>
              <a:rPr lang="en-IN" dirty="0" smtClean="0"/>
              <a:t>();</a:t>
            </a:r>
          </a:p>
          <a:p>
            <a:pPr marL="0" indent="0">
              <a:buNone/>
            </a:pPr>
            <a:r>
              <a:rPr lang="en-IN" dirty="0" smtClean="0"/>
              <a:t>    </a:t>
            </a:r>
            <a:r>
              <a:rPr lang="en-IN" dirty="0" err="1" smtClean="0"/>
              <a:t>System.out.println</a:t>
            </a:r>
            <a:r>
              <a:rPr lang="en-IN" dirty="0" smtClean="0"/>
              <a:t>(</a:t>
            </a:r>
            <a:r>
              <a:rPr lang="en-IN" dirty="0" err="1" smtClean="0"/>
              <a:t>myInner.y</a:t>
            </a:r>
            <a:r>
              <a:rPr lang="en-IN" dirty="0" smtClean="0"/>
              <a:t> + </a:t>
            </a:r>
            <a:r>
              <a:rPr lang="en-IN" dirty="0" err="1" smtClean="0"/>
              <a:t>myOuter.x</a:t>
            </a:r>
            <a:r>
              <a:rPr lang="en-IN" dirty="0" smtClean="0"/>
              <a:t>);</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 Outputs 15 (5 + 10)</a:t>
            </a:r>
            <a:endParaRPr lang="en-IN" dirty="0"/>
          </a:p>
        </p:txBody>
      </p:sp>
    </p:spTree>
    <p:extLst>
      <p:ext uri="{BB962C8B-B14F-4D97-AF65-F5344CB8AC3E}">
        <p14:creationId xmlns:p14="http://schemas.microsoft.com/office/powerpoint/2010/main" val="476871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Private Inner Class</a:t>
            </a:r>
            <a:br>
              <a:rPr lang="en-IN" dirty="0" smtClean="0"/>
            </a:br>
            <a:endParaRPr lang="en-IN" dirty="0"/>
          </a:p>
        </p:txBody>
      </p:sp>
      <p:sp>
        <p:nvSpPr>
          <p:cNvPr id="3" name="Content Placeholder 2"/>
          <p:cNvSpPr>
            <a:spLocks noGrp="1"/>
          </p:cNvSpPr>
          <p:nvPr>
            <p:ph idx="1"/>
          </p:nvPr>
        </p:nvSpPr>
        <p:spPr>
          <a:xfrm>
            <a:off x="457200" y="692696"/>
            <a:ext cx="8229600" cy="5433467"/>
          </a:xfrm>
        </p:spPr>
        <p:txBody>
          <a:bodyPr>
            <a:normAutofit fontScale="47500" lnSpcReduction="20000"/>
          </a:bodyPr>
          <a:lstStyle/>
          <a:p>
            <a:r>
              <a:rPr lang="en-IN" dirty="0" smtClean="0"/>
              <a:t>Unlike a "regular" class, an inner class can be private or protected. If you don't want outside objects to access the inner class, declare the class as private:</a:t>
            </a:r>
          </a:p>
          <a:p>
            <a:endParaRPr lang="en-IN" dirty="0" smtClean="0"/>
          </a:p>
          <a:p>
            <a:r>
              <a:rPr lang="en-IN" dirty="0" smtClean="0"/>
              <a:t>Example</a:t>
            </a:r>
          </a:p>
          <a:p>
            <a:pPr marL="0" indent="0">
              <a:buNone/>
            </a:pPr>
            <a:r>
              <a:rPr lang="en-IN" dirty="0" smtClean="0"/>
              <a:t>class </a:t>
            </a:r>
            <a:r>
              <a:rPr lang="en-IN" dirty="0" err="1" smtClean="0"/>
              <a:t>OuterClass</a:t>
            </a:r>
            <a:r>
              <a:rPr lang="en-IN" dirty="0" smtClean="0"/>
              <a:t> {</a:t>
            </a:r>
          </a:p>
          <a:p>
            <a:pPr marL="0" indent="0">
              <a:buNone/>
            </a:pPr>
            <a:r>
              <a:rPr lang="en-IN" dirty="0" smtClean="0"/>
              <a:t>  </a:t>
            </a:r>
            <a:r>
              <a:rPr lang="en-IN" dirty="0" err="1" smtClean="0"/>
              <a:t>int</a:t>
            </a:r>
            <a:r>
              <a:rPr lang="en-IN" dirty="0" smtClean="0"/>
              <a:t> x = 10;</a:t>
            </a:r>
          </a:p>
          <a:p>
            <a:pPr marL="0" indent="0">
              <a:buNone/>
            </a:pPr>
            <a:endParaRPr lang="en-IN" dirty="0" smtClean="0"/>
          </a:p>
          <a:p>
            <a:pPr marL="0" indent="0">
              <a:buNone/>
            </a:pPr>
            <a:r>
              <a:rPr lang="en-IN" dirty="0" smtClean="0"/>
              <a:t>  private class </a:t>
            </a:r>
            <a:r>
              <a:rPr lang="en-IN" dirty="0" err="1" smtClean="0"/>
              <a:t>InnerClass</a:t>
            </a:r>
            <a:r>
              <a:rPr lang="en-IN" dirty="0" smtClean="0"/>
              <a:t> {</a:t>
            </a:r>
          </a:p>
          <a:p>
            <a:pPr marL="0" indent="0">
              <a:buNone/>
            </a:pPr>
            <a:r>
              <a:rPr lang="en-IN" dirty="0" smtClean="0"/>
              <a:t>    </a:t>
            </a:r>
            <a:r>
              <a:rPr lang="en-IN" dirty="0" err="1" smtClean="0"/>
              <a:t>int</a:t>
            </a:r>
            <a:r>
              <a:rPr lang="en-IN" dirty="0" smtClean="0"/>
              <a:t> y = 5;</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public class </a:t>
            </a:r>
            <a:r>
              <a:rPr lang="en-IN" dirty="0" err="1" smtClean="0"/>
              <a:t>MyMainClass</a:t>
            </a:r>
            <a:r>
              <a:rPr lang="en-IN" dirty="0" smtClean="0"/>
              <a:t> {</a:t>
            </a:r>
          </a:p>
          <a:p>
            <a:pPr marL="0" indent="0">
              <a:buNone/>
            </a:pPr>
            <a:r>
              <a:rPr lang="en-IN" dirty="0" smtClean="0"/>
              <a:t>  public static void main(String[] </a:t>
            </a:r>
            <a:r>
              <a:rPr lang="en-IN" dirty="0" err="1" smtClean="0"/>
              <a:t>args</a:t>
            </a:r>
            <a:r>
              <a:rPr lang="en-IN" dirty="0" smtClean="0"/>
              <a:t>) {</a:t>
            </a:r>
          </a:p>
          <a:p>
            <a:pPr marL="0" indent="0">
              <a:buNone/>
            </a:pPr>
            <a:r>
              <a:rPr lang="en-IN" dirty="0" smtClean="0"/>
              <a:t>    </a:t>
            </a:r>
            <a:r>
              <a:rPr lang="en-IN" dirty="0" err="1" smtClean="0"/>
              <a:t>OuterClass</a:t>
            </a:r>
            <a:r>
              <a:rPr lang="en-IN" dirty="0" smtClean="0"/>
              <a:t> </a:t>
            </a:r>
            <a:r>
              <a:rPr lang="en-IN" dirty="0" err="1" smtClean="0"/>
              <a:t>myOuter</a:t>
            </a:r>
            <a:r>
              <a:rPr lang="en-IN" dirty="0" smtClean="0"/>
              <a:t> = new </a:t>
            </a:r>
            <a:r>
              <a:rPr lang="en-IN" dirty="0" err="1" smtClean="0"/>
              <a:t>OuterClass</a:t>
            </a:r>
            <a:r>
              <a:rPr lang="en-IN" dirty="0" smtClean="0"/>
              <a:t>();</a:t>
            </a:r>
          </a:p>
          <a:p>
            <a:pPr marL="0" indent="0">
              <a:buNone/>
            </a:pPr>
            <a:r>
              <a:rPr lang="en-IN" dirty="0" smtClean="0"/>
              <a:t>    </a:t>
            </a:r>
            <a:r>
              <a:rPr lang="en-IN" dirty="0" err="1" smtClean="0"/>
              <a:t>OuterClass.InnerClass</a:t>
            </a:r>
            <a:r>
              <a:rPr lang="en-IN" dirty="0" smtClean="0"/>
              <a:t> </a:t>
            </a:r>
            <a:r>
              <a:rPr lang="en-IN" dirty="0" err="1" smtClean="0"/>
              <a:t>myInner</a:t>
            </a:r>
            <a:r>
              <a:rPr lang="en-IN" dirty="0" smtClean="0"/>
              <a:t> = </a:t>
            </a:r>
            <a:r>
              <a:rPr lang="en-IN" dirty="0" err="1" smtClean="0"/>
              <a:t>myOuter.new</a:t>
            </a:r>
            <a:r>
              <a:rPr lang="en-IN" dirty="0" smtClean="0"/>
              <a:t> </a:t>
            </a:r>
            <a:r>
              <a:rPr lang="en-IN" dirty="0" err="1" smtClean="0"/>
              <a:t>InnerClass</a:t>
            </a:r>
            <a:r>
              <a:rPr lang="en-IN" dirty="0" smtClean="0"/>
              <a:t>();</a:t>
            </a:r>
          </a:p>
          <a:p>
            <a:pPr marL="0" indent="0">
              <a:buNone/>
            </a:pPr>
            <a:r>
              <a:rPr lang="en-IN" dirty="0" smtClean="0"/>
              <a:t>    </a:t>
            </a:r>
            <a:r>
              <a:rPr lang="en-IN" dirty="0" err="1" smtClean="0"/>
              <a:t>System.out.println</a:t>
            </a:r>
            <a:r>
              <a:rPr lang="en-IN" dirty="0" smtClean="0"/>
              <a:t>(</a:t>
            </a:r>
            <a:r>
              <a:rPr lang="en-IN" dirty="0" err="1" smtClean="0"/>
              <a:t>myInner.y</a:t>
            </a:r>
            <a:r>
              <a:rPr lang="en-IN" dirty="0" smtClean="0"/>
              <a:t> + </a:t>
            </a:r>
            <a:r>
              <a:rPr lang="en-IN" dirty="0" err="1" smtClean="0"/>
              <a:t>myOuter.x</a:t>
            </a:r>
            <a:r>
              <a:rPr lang="en-IN" dirty="0" smtClean="0"/>
              <a:t>);</a:t>
            </a:r>
          </a:p>
          <a:p>
            <a:pPr marL="0" indent="0">
              <a:buNone/>
            </a:pPr>
            <a:r>
              <a:rPr lang="en-IN" dirty="0" smtClean="0"/>
              <a:t>  }</a:t>
            </a:r>
          </a:p>
          <a:p>
            <a:pPr marL="0" indent="0">
              <a:buNone/>
            </a:pPr>
            <a:r>
              <a:rPr lang="en-IN" dirty="0" smtClean="0"/>
              <a:t>}</a:t>
            </a:r>
          </a:p>
          <a:p>
            <a:r>
              <a:rPr lang="en-IN" dirty="0" smtClean="0"/>
              <a:t>If you try to access a private inner class from an outside class (</a:t>
            </a:r>
            <a:r>
              <a:rPr lang="en-IN" dirty="0" err="1" smtClean="0"/>
              <a:t>MyMainClass</a:t>
            </a:r>
            <a:r>
              <a:rPr lang="en-IN" dirty="0" smtClean="0"/>
              <a:t>), an error occurs:</a:t>
            </a:r>
            <a:endParaRPr lang="en-IN" dirty="0"/>
          </a:p>
        </p:txBody>
      </p:sp>
    </p:spTree>
    <p:extLst>
      <p:ext uri="{BB962C8B-B14F-4D97-AF65-F5344CB8AC3E}">
        <p14:creationId xmlns:p14="http://schemas.microsoft.com/office/powerpoint/2010/main" val="3097538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Static Inner Class</a:t>
            </a:r>
            <a:br>
              <a:rPr lang="en-IN" dirty="0" smtClean="0"/>
            </a:br>
            <a:endParaRPr lang="en-IN" dirty="0"/>
          </a:p>
        </p:txBody>
      </p:sp>
      <p:sp>
        <p:nvSpPr>
          <p:cNvPr id="3" name="Content Placeholder 2"/>
          <p:cNvSpPr>
            <a:spLocks noGrp="1"/>
          </p:cNvSpPr>
          <p:nvPr>
            <p:ph idx="1"/>
          </p:nvPr>
        </p:nvSpPr>
        <p:spPr>
          <a:xfrm>
            <a:off x="457200" y="836712"/>
            <a:ext cx="8229600" cy="5289451"/>
          </a:xfrm>
        </p:spPr>
        <p:txBody>
          <a:bodyPr>
            <a:normAutofit fontScale="47500" lnSpcReduction="20000"/>
          </a:bodyPr>
          <a:lstStyle/>
          <a:p>
            <a:r>
              <a:rPr lang="en-IN" dirty="0" smtClean="0"/>
              <a:t>An inner class can also be static, which means that you can access it without creating an object of the outer class:</a:t>
            </a:r>
          </a:p>
          <a:p>
            <a:endParaRPr lang="en-IN" dirty="0" smtClean="0"/>
          </a:p>
          <a:p>
            <a:r>
              <a:rPr lang="en-IN" dirty="0" smtClean="0"/>
              <a:t>Example</a:t>
            </a:r>
          </a:p>
          <a:p>
            <a:pPr marL="0" indent="0">
              <a:buNone/>
            </a:pPr>
            <a:r>
              <a:rPr lang="en-IN" dirty="0" smtClean="0"/>
              <a:t>class </a:t>
            </a:r>
            <a:r>
              <a:rPr lang="en-IN" dirty="0" err="1" smtClean="0"/>
              <a:t>OuterClass</a:t>
            </a:r>
            <a:r>
              <a:rPr lang="en-IN" dirty="0" smtClean="0"/>
              <a:t> {</a:t>
            </a:r>
          </a:p>
          <a:p>
            <a:pPr marL="0" indent="0">
              <a:buNone/>
            </a:pPr>
            <a:r>
              <a:rPr lang="en-IN" dirty="0" smtClean="0"/>
              <a:t>  </a:t>
            </a:r>
            <a:r>
              <a:rPr lang="en-IN" dirty="0" err="1" smtClean="0"/>
              <a:t>int</a:t>
            </a:r>
            <a:r>
              <a:rPr lang="en-IN" dirty="0" smtClean="0"/>
              <a:t> x = 10;</a:t>
            </a:r>
          </a:p>
          <a:p>
            <a:pPr marL="0" indent="0">
              <a:buNone/>
            </a:pPr>
            <a:endParaRPr lang="en-IN" dirty="0" smtClean="0"/>
          </a:p>
          <a:p>
            <a:pPr marL="0" indent="0">
              <a:buNone/>
            </a:pPr>
            <a:r>
              <a:rPr lang="en-IN" dirty="0" smtClean="0"/>
              <a:t>  static class </a:t>
            </a:r>
            <a:r>
              <a:rPr lang="en-IN" dirty="0" err="1" smtClean="0"/>
              <a:t>InnerClass</a:t>
            </a:r>
            <a:r>
              <a:rPr lang="en-IN" dirty="0" smtClean="0"/>
              <a:t> {</a:t>
            </a:r>
          </a:p>
          <a:p>
            <a:pPr marL="0" indent="0">
              <a:buNone/>
            </a:pPr>
            <a:r>
              <a:rPr lang="en-IN" dirty="0" smtClean="0"/>
              <a:t>    </a:t>
            </a:r>
            <a:r>
              <a:rPr lang="en-IN" dirty="0" err="1" smtClean="0"/>
              <a:t>int</a:t>
            </a:r>
            <a:r>
              <a:rPr lang="en-IN" dirty="0" smtClean="0"/>
              <a:t> y = 5;</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public class </a:t>
            </a:r>
            <a:r>
              <a:rPr lang="en-IN" dirty="0" err="1" smtClean="0"/>
              <a:t>MyMainClass</a:t>
            </a:r>
            <a:r>
              <a:rPr lang="en-IN" dirty="0" smtClean="0"/>
              <a:t> {</a:t>
            </a:r>
          </a:p>
          <a:p>
            <a:pPr marL="0" indent="0">
              <a:buNone/>
            </a:pPr>
            <a:r>
              <a:rPr lang="en-IN" dirty="0" smtClean="0"/>
              <a:t>  public static void main(String[] </a:t>
            </a:r>
            <a:r>
              <a:rPr lang="en-IN" dirty="0" err="1" smtClean="0"/>
              <a:t>args</a:t>
            </a:r>
            <a:r>
              <a:rPr lang="en-IN" dirty="0" smtClean="0"/>
              <a:t>) {</a:t>
            </a:r>
          </a:p>
          <a:p>
            <a:pPr marL="0" indent="0">
              <a:buNone/>
            </a:pPr>
            <a:r>
              <a:rPr lang="en-IN" dirty="0" smtClean="0"/>
              <a:t>    </a:t>
            </a:r>
            <a:r>
              <a:rPr lang="en-IN" dirty="0" err="1" smtClean="0"/>
              <a:t>OuterClass.InnerClass</a:t>
            </a:r>
            <a:r>
              <a:rPr lang="en-IN" dirty="0" smtClean="0"/>
              <a:t> </a:t>
            </a:r>
            <a:r>
              <a:rPr lang="en-IN" dirty="0" err="1" smtClean="0"/>
              <a:t>myInner</a:t>
            </a:r>
            <a:r>
              <a:rPr lang="en-IN" dirty="0" smtClean="0"/>
              <a:t> = new </a:t>
            </a:r>
            <a:r>
              <a:rPr lang="en-IN" dirty="0" err="1" smtClean="0"/>
              <a:t>OuterClass.InnerClass</a:t>
            </a:r>
            <a:r>
              <a:rPr lang="en-IN" dirty="0" smtClean="0"/>
              <a:t>();</a:t>
            </a:r>
          </a:p>
          <a:p>
            <a:pPr marL="0" indent="0">
              <a:buNone/>
            </a:pPr>
            <a:r>
              <a:rPr lang="en-IN" dirty="0" smtClean="0"/>
              <a:t>    </a:t>
            </a:r>
            <a:r>
              <a:rPr lang="en-IN" dirty="0" err="1" smtClean="0"/>
              <a:t>System.out.println</a:t>
            </a:r>
            <a:r>
              <a:rPr lang="en-IN" dirty="0" smtClean="0"/>
              <a:t>(</a:t>
            </a:r>
            <a:r>
              <a:rPr lang="en-IN" dirty="0" err="1" smtClean="0"/>
              <a:t>myInner.y</a:t>
            </a:r>
            <a:r>
              <a:rPr lang="en-IN" dirty="0" smtClean="0"/>
              <a:t>);</a:t>
            </a:r>
          </a:p>
          <a:p>
            <a:pPr marL="0" indent="0">
              <a:buNone/>
            </a:pPr>
            <a:r>
              <a:rPr lang="en-IN" dirty="0" smtClean="0"/>
              <a:t>  }</a:t>
            </a:r>
          </a:p>
          <a:p>
            <a:pPr marL="0" indent="0">
              <a:buNone/>
            </a:pPr>
            <a:r>
              <a:rPr lang="en-IN" dirty="0" smtClean="0"/>
              <a:t>}</a:t>
            </a:r>
          </a:p>
          <a:p>
            <a:endParaRPr lang="en-IN" dirty="0" smtClean="0"/>
          </a:p>
          <a:p>
            <a:r>
              <a:rPr lang="en-IN" dirty="0" smtClean="0"/>
              <a:t>// Outputs 5</a:t>
            </a:r>
          </a:p>
          <a:p>
            <a:r>
              <a:rPr lang="en-IN" b="1" dirty="0"/>
              <a:t>Note:</a:t>
            </a:r>
            <a:r>
              <a:rPr lang="en-IN" dirty="0"/>
              <a:t> just like </a:t>
            </a:r>
            <a:r>
              <a:rPr lang="en-IN" dirty="0" smtClean="0"/>
              <a:t>static</a:t>
            </a:r>
            <a:r>
              <a:rPr lang="en-IN" dirty="0"/>
              <a:t> attributes and methods, a </a:t>
            </a:r>
            <a:r>
              <a:rPr lang="en-IN" dirty="0" smtClean="0"/>
              <a:t>static</a:t>
            </a:r>
            <a:r>
              <a:rPr lang="en-IN" dirty="0"/>
              <a:t> inner class does not have access to members of the outer class.</a:t>
            </a:r>
          </a:p>
        </p:txBody>
      </p:sp>
    </p:spTree>
    <p:extLst>
      <p:ext uri="{BB962C8B-B14F-4D97-AF65-F5344CB8AC3E}">
        <p14:creationId xmlns:p14="http://schemas.microsoft.com/office/powerpoint/2010/main" val="2309994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47500" lnSpcReduction="20000"/>
          </a:bodyPr>
          <a:lstStyle/>
          <a:p>
            <a:r>
              <a:rPr lang="en-IN" dirty="0" smtClean="0"/>
              <a:t>Access Outer Class From Inner Class</a:t>
            </a:r>
          </a:p>
          <a:p>
            <a:r>
              <a:rPr lang="en-IN" dirty="0" smtClean="0"/>
              <a:t>One advantage of inner classes, is that they can access attributes and methods of the outer class:</a:t>
            </a:r>
          </a:p>
          <a:p>
            <a:endParaRPr lang="en-IN" dirty="0" smtClean="0"/>
          </a:p>
          <a:p>
            <a:r>
              <a:rPr lang="en-IN" dirty="0" smtClean="0"/>
              <a:t>Example</a:t>
            </a:r>
          </a:p>
          <a:p>
            <a:pPr marL="0" indent="0">
              <a:buNone/>
            </a:pPr>
            <a:r>
              <a:rPr lang="en-IN" dirty="0" smtClean="0"/>
              <a:t>class </a:t>
            </a:r>
            <a:r>
              <a:rPr lang="en-IN" dirty="0" err="1" smtClean="0"/>
              <a:t>OuterClass</a:t>
            </a:r>
            <a:r>
              <a:rPr lang="en-IN" dirty="0" smtClean="0"/>
              <a:t> {</a:t>
            </a:r>
          </a:p>
          <a:p>
            <a:pPr marL="0" indent="0">
              <a:buNone/>
            </a:pPr>
            <a:r>
              <a:rPr lang="en-IN" dirty="0" smtClean="0"/>
              <a:t>  </a:t>
            </a:r>
            <a:r>
              <a:rPr lang="en-IN" dirty="0" err="1" smtClean="0"/>
              <a:t>int</a:t>
            </a:r>
            <a:r>
              <a:rPr lang="en-IN" dirty="0" smtClean="0"/>
              <a:t> x = 10; </a:t>
            </a:r>
          </a:p>
          <a:p>
            <a:pPr marL="0" indent="0">
              <a:buNone/>
            </a:pPr>
            <a:endParaRPr lang="en-IN" dirty="0" smtClean="0"/>
          </a:p>
          <a:p>
            <a:pPr marL="0" indent="0">
              <a:buNone/>
            </a:pPr>
            <a:r>
              <a:rPr lang="en-IN" dirty="0" smtClean="0"/>
              <a:t>  class </a:t>
            </a:r>
            <a:r>
              <a:rPr lang="en-IN" dirty="0" err="1" smtClean="0"/>
              <a:t>InnerClass</a:t>
            </a:r>
            <a:r>
              <a:rPr lang="en-IN" dirty="0" smtClean="0"/>
              <a:t> {</a:t>
            </a:r>
          </a:p>
          <a:p>
            <a:pPr marL="0" indent="0">
              <a:buNone/>
            </a:pPr>
            <a:r>
              <a:rPr lang="en-IN" dirty="0" smtClean="0"/>
              <a:t>    public </a:t>
            </a:r>
            <a:r>
              <a:rPr lang="en-IN" dirty="0" err="1" smtClean="0"/>
              <a:t>int</a:t>
            </a:r>
            <a:r>
              <a:rPr lang="en-IN" dirty="0" smtClean="0"/>
              <a:t> </a:t>
            </a:r>
            <a:r>
              <a:rPr lang="en-IN" dirty="0" err="1" smtClean="0"/>
              <a:t>myInnerMethod</a:t>
            </a:r>
            <a:r>
              <a:rPr lang="en-IN" dirty="0" smtClean="0"/>
              <a:t>() {</a:t>
            </a:r>
          </a:p>
          <a:p>
            <a:pPr marL="0" indent="0">
              <a:buNone/>
            </a:pPr>
            <a:r>
              <a:rPr lang="en-IN" dirty="0" smtClean="0"/>
              <a:t>      return x;</a:t>
            </a:r>
          </a:p>
          <a:p>
            <a:pPr marL="0" indent="0">
              <a:buNone/>
            </a:pPr>
            <a:r>
              <a:rPr lang="en-IN" dirty="0" smtClean="0"/>
              <a:t>    }</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public class </a:t>
            </a:r>
            <a:r>
              <a:rPr lang="en-IN" dirty="0" err="1" smtClean="0"/>
              <a:t>MyMainClass</a:t>
            </a:r>
            <a:r>
              <a:rPr lang="en-IN" dirty="0" smtClean="0"/>
              <a:t> {</a:t>
            </a:r>
          </a:p>
          <a:p>
            <a:pPr marL="0" indent="0">
              <a:buNone/>
            </a:pPr>
            <a:r>
              <a:rPr lang="en-IN" dirty="0" smtClean="0"/>
              <a:t>  public static void main(String </a:t>
            </a:r>
            <a:r>
              <a:rPr lang="en-IN" dirty="0" err="1" smtClean="0"/>
              <a:t>args</a:t>
            </a:r>
            <a:r>
              <a:rPr lang="en-IN" dirty="0" smtClean="0"/>
              <a:t>[]) {</a:t>
            </a:r>
          </a:p>
          <a:p>
            <a:pPr marL="0" indent="0">
              <a:buNone/>
            </a:pPr>
            <a:r>
              <a:rPr lang="en-IN" dirty="0" smtClean="0"/>
              <a:t>    </a:t>
            </a:r>
            <a:r>
              <a:rPr lang="en-IN" dirty="0" err="1" smtClean="0"/>
              <a:t>OuterClass</a:t>
            </a:r>
            <a:r>
              <a:rPr lang="en-IN" dirty="0" smtClean="0"/>
              <a:t> </a:t>
            </a:r>
            <a:r>
              <a:rPr lang="en-IN" dirty="0" err="1" smtClean="0"/>
              <a:t>myOuter</a:t>
            </a:r>
            <a:r>
              <a:rPr lang="en-IN" dirty="0" smtClean="0"/>
              <a:t> = new </a:t>
            </a:r>
            <a:r>
              <a:rPr lang="en-IN" dirty="0" err="1" smtClean="0"/>
              <a:t>OuterClass</a:t>
            </a:r>
            <a:r>
              <a:rPr lang="en-IN" dirty="0" smtClean="0"/>
              <a:t>();</a:t>
            </a:r>
          </a:p>
          <a:p>
            <a:pPr marL="0" indent="0">
              <a:buNone/>
            </a:pPr>
            <a:r>
              <a:rPr lang="en-IN" dirty="0" smtClean="0"/>
              <a:t>    </a:t>
            </a:r>
            <a:r>
              <a:rPr lang="en-IN" dirty="0" err="1" smtClean="0"/>
              <a:t>OuterClass.InnerClass</a:t>
            </a:r>
            <a:r>
              <a:rPr lang="en-IN" dirty="0" smtClean="0"/>
              <a:t> </a:t>
            </a:r>
            <a:r>
              <a:rPr lang="en-IN" dirty="0" err="1" smtClean="0"/>
              <a:t>myInner</a:t>
            </a:r>
            <a:r>
              <a:rPr lang="en-IN" dirty="0" smtClean="0"/>
              <a:t> = </a:t>
            </a:r>
            <a:r>
              <a:rPr lang="en-IN" dirty="0" err="1" smtClean="0"/>
              <a:t>myOuter.new</a:t>
            </a:r>
            <a:r>
              <a:rPr lang="en-IN" dirty="0" smtClean="0"/>
              <a:t> </a:t>
            </a:r>
            <a:r>
              <a:rPr lang="en-IN" dirty="0" err="1" smtClean="0"/>
              <a:t>InnerClass</a:t>
            </a:r>
            <a:r>
              <a:rPr lang="en-IN" dirty="0" smtClean="0"/>
              <a:t>();</a:t>
            </a:r>
          </a:p>
          <a:p>
            <a:pPr marL="0" indent="0">
              <a:buNone/>
            </a:pPr>
            <a:r>
              <a:rPr lang="en-IN" dirty="0" smtClean="0"/>
              <a:t>    </a:t>
            </a:r>
            <a:r>
              <a:rPr lang="en-IN" dirty="0" err="1" smtClean="0"/>
              <a:t>System.out.println</a:t>
            </a:r>
            <a:r>
              <a:rPr lang="en-IN" dirty="0" smtClean="0"/>
              <a:t>(</a:t>
            </a:r>
            <a:r>
              <a:rPr lang="en-IN" dirty="0" err="1" smtClean="0"/>
              <a:t>myInner.myInnerMethod</a:t>
            </a:r>
            <a:r>
              <a:rPr lang="en-IN" dirty="0" smtClean="0"/>
              <a:t>());</a:t>
            </a:r>
          </a:p>
          <a:p>
            <a:pPr marL="0" indent="0">
              <a:buNone/>
            </a:pPr>
            <a:r>
              <a:rPr lang="en-IN" dirty="0" smtClean="0"/>
              <a:t>  }</a:t>
            </a:r>
          </a:p>
          <a:p>
            <a:pPr marL="0" indent="0">
              <a:buNone/>
            </a:pPr>
            <a:r>
              <a:rPr lang="en-IN" dirty="0" smtClean="0"/>
              <a:t>}</a:t>
            </a:r>
          </a:p>
          <a:p>
            <a:endParaRPr lang="en-IN" dirty="0" smtClean="0"/>
          </a:p>
          <a:p>
            <a:r>
              <a:rPr lang="en-IN" dirty="0" smtClean="0"/>
              <a:t>// Outputs 10</a:t>
            </a:r>
            <a:endParaRPr lang="en-IN" dirty="0"/>
          </a:p>
        </p:txBody>
      </p:sp>
    </p:spTree>
    <p:extLst>
      <p:ext uri="{BB962C8B-B14F-4D97-AF65-F5344CB8AC3E}">
        <p14:creationId xmlns:p14="http://schemas.microsoft.com/office/powerpoint/2010/main" val="476871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Abstraction</a:t>
            </a:r>
            <a:endParaRPr lang="en-IN" dirty="0"/>
          </a:p>
        </p:txBody>
      </p:sp>
      <p:sp>
        <p:nvSpPr>
          <p:cNvPr id="3" name="Content Placeholder 2"/>
          <p:cNvSpPr>
            <a:spLocks noGrp="1"/>
          </p:cNvSpPr>
          <p:nvPr>
            <p:ph idx="1"/>
          </p:nvPr>
        </p:nvSpPr>
        <p:spPr/>
        <p:txBody>
          <a:bodyPr>
            <a:normAutofit fontScale="70000" lnSpcReduction="20000"/>
          </a:bodyPr>
          <a:lstStyle/>
          <a:p>
            <a:r>
              <a:rPr lang="en-IN" dirty="0"/>
              <a:t>Java Abstract Classes and Methods</a:t>
            </a:r>
          </a:p>
          <a:p>
            <a:r>
              <a:rPr lang="en-IN" dirty="0"/>
              <a:t>Data </a:t>
            </a:r>
            <a:r>
              <a:rPr lang="en-IN" b="1" dirty="0"/>
              <a:t>abstraction</a:t>
            </a:r>
            <a:r>
              <a:rPr lang="en-IN" dirty="0"/>
              <a:t> is the process of hiding certain details and showing only essential information to the user.</a:t>
            </a:r>
            <a:br>
              <a:rPr lang="en-IN" dirty="0"/>
            </a:br>
            <a:r>
              <a:rPr lang="en-IN" dirty="0"/>
              <a:t>Abstraction can be achieved with either </a:t>
            </a:r>
            <a:r>
              <a:rPr lang="en-IN" b="1" dirty="0"/>
              <a:t>abstract classes</a:t>
            </a:r>
            <a:r>
              <a:rPr lang="en-IN" dirty="0"/>
              <a:t> or </a:t>
            </a:r>
            <a:r>
              <a:rPr lang="en-IN" b="1" dirty="0"/>
              <a:t>interfaces</a:t>
            </a:r>
            <a:r>
              <a:rPr lang="en-IN" dirty="0"/>
              <a:t> (which you will learn more about in the next chapter).</a:t>
            </a:r>
          </a:p>
          <a:p>
            <a:r>
              <a:rPr lang="en-IN" dirty="0"/>
              <a:t>The abstract keyword is a non-access modifier, used for classes and methods:</a:t>
            </a:r>
          </a:p>
          <a:p>
            <a:r>
              <a:rPr lang="en-IN" b="1" dirty="0"/>
              <a:t>Abstract class:</a:t>
            </a:r>
            <a:r>
              <a:rPr lang="en-IN" dirty="0"/>
              <a:t> is a restricted class that cannot be used to create objects (to access it, it must be inherited from another class).</a:t>
            </a:r>
          </a:p>
          <a:p>
            <a:r>
              <a:rPr lang="en-IN" dirty="0"/>
              <a:t/>
            </a:r>
            <a:br>
              <a:rPr lang="en-IN" dirty="0"/>
            </a:br>
            <a:r>
              <a:rPr lang="en-IN" b="1" dirty="0"/>
              <a:t>Abstract method:</a:t>
            </a:r>
            <a:r>
              <a:rPr lang="en-IN" dirty="0"/>
              <a:t> can only be used in an abstract class, and it does not have a body. The body is provided by the subclass (inherited from).</a:t>
            </a:r>
          </a:p>
          <a:p>
            <a:r>
              <a:rPr lang="en-IN" dirty="0"/>
              <a:t>An abstract class can have both abstract and regular methods:</a:t>
            </a:r>
          </a:p>
          <a:p>
            <a:endParaRPr lang="en-IN" dirty="0"/>
          </a:p>
        </p:txBody>
      </p:sp>
    </p:spTree>
    <p:extLst>
      <p:ext uri="{BB962C8B-B14F-4D97-AF65-F5344CB8AC3E}">
        <p14:creationId xmlns:p14="http://schemas.microsoft.com/office/powerpoint/2010/main" val="3097538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smtClean="0"/>
              <a:t>abstract class Animal {</a:t>
            </a:r>
          </a:p>
          <a:p>
            <a:pPr marL="0" indent="0">
              <a:buNone/>
            </a:pPr>
            <a:r>
              <a:rPr lang="en-IN" dirty="0" smtClean="0"/>
              <a:t>  public abstract void </a:t>
            </a:r>
            <a:r>
              <a:rPr lang="en-IN" dirty="0" err="1" smtClean="0"/>
              <a:t>animalSound</a:t>
            </a:r>
            <a:r>
              <a:rPr lang="en-IN" dirty="0" smtClean="0"/>
              <a:t>();</a:t>
            </a:r>
          </a:p>
          <a:p>
            <a:pPr marL="0" indent="0">
              <a:buNone/>
            </a:pPr>
            <a:r>
              <a:rPr lang="en-IN" dirty="0" smtClean="0"/>
              <a:t>  public void sleep() {</a:t>
            </a:r>
          </a:p>
          <a:p>
            <a:pPr marL="0" indent="0">
              <a:buNone/>
            </a:pPr>
            <a:r>
              <a:rPr lang="en-IN" dirty="0" smtClean="0"/>
              <a:t>    </a:t>
            </a:r>
            <a:r>
              <a:rPr lang="en-IN" dirty="0" err="1" smtClean="0"/>
              <a:t>System.out.println</a:t>
            </a:r>
            <a:r>
              <a:rPr lang="en-IN" dirty="0" smtClean="0"/>
              <a:t>("</a:t>
            </a:r>
            <a:r>
              <a:rPr lang="en-IN" dirty="0" err="1" smtClean="0"/>
              <a:t>Zzz</a:t>
            </a:r>
            <a:r>
              <a:rPr lang="en-IN" dirty="0" smtClean="0"/>
              <a:t>");</a:t>
            </a:r>
          </a:p>
          <a:p>
            <a:pPr marL="0" indent="0">
              <a:buNone/>
            </a:pPr>
            <a:r>
              <a:rPr lang="en-IN" dirty="0" smtClean="0"/>
              <a:t>  }</a:t>
            </a:r>
          </a:p>
          <a:p>
            <a:pPr marL="0" indent="0">
              <a:buNone/>
            </a:pPr>
            <a:r>
              <a:rPr lang="en-IN" dirty="0" smtClean="0"/>
              <a:t>}</a:t>
            </a:r>
          </a:p>
          <a:p>
            <a:r>
              <a:rPr lang="en-IN" dirty="0" smtClean="0"/>
              <a:t>From the example above, it is not possible to create an object of the Animal class:</a:t>
            </a:r>
          </a:p>
          <a:p>
            <a:endParaRPr lang="en-IN" dirty="0" smtClean="0"/>
          </a:p>
          <a:p>
            <a:r>
              <a:rPr lang="en-IN" dirty="0" smtClean="0"/>
              <a:t>Animal </a:t>
            </a:r>
            <a:r>
              <a:rPr lang="en-IN" dirty="0" err="1" smtClean="0"/>
              <a:t>myObj</a:t>
            </a:r>
            <a:r>
              <a:rPr lang="en-IN" dirty="0" smtClean="0"/>
              <a:t> = new Animal(); // will generate an error</a:t>
            </a:r>
          </a:p>
          <a:p>
            <a:r>
              <a:rPr lang="en-IN" dirty="0" smtClean="0"/>
              <a:t>To access the abstract class, it must be inherited from another class. Let's convert the Animal class we used in the Polymorphism chapter to an abstract class:</a:t>
            </a:r>
          </a:p>
          <a:p>
            <a:endParaRPr lang="en-IN" dirty="0" smtClean="0"/>
          </a:p>
          <a:p>
            <a:r>
              <a:rPr lang="en-IN" dirty="0" smtClean="0"/>
              <a:t>Remember from the Inheritance chapter that we use the extends keyword to inherit from a class.</a:t>
            </a:r>
            <a:endParaRPr lang="en-IN" dirty="0"/>
          </a:p>
        </p:txBody>
      </p:sp>
    </p:spTree>
    <p:extLst>
      <p:ext uri="{BB962C8B-B14F-4D97-AF65-F5344CB8AC3E}">
        <p14:creationId xmlns:p14="http://schemas.microsoft.com/office/powerpoint/2010/main" val="23099944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408712"/>
          </a:xfrm>
        </p:spPr>
        <p:txBody>
          <a:bodyPr>
            <a:normAutofit fontScale="47500" lnSpcReduction="20000"/>
          </a:bodyPr>
          <a:lstStyle/>
          <a:p>
            <a:r>
              <a:rPr lang="en-IN" dirty="0" smtClean="0"/>
              <a:t>Example</a:t>
            </a:r>
          </a:p>
          <a:p>
            <a:r>
              <a:rPr lang="en-IN" dirty="0" smtClean="0"/>
              <a:t>// Abstract class</a:t>
            </a:r>
          </a:p>
          <a:p>
            <a:r>
              <a:rPr lang="en-IN" dirty="0" smtClean="0"/>
              <a:t>abstract class Animal {</a:t>
            </a:r>
          </a:p>
          <a:p>
            <a:r>
              <a:rPr lang="en-IN" dirty="0" smtClean="0"/>
              <a:t>  // Abstract method (does not have a body)</a:t>
            </a:r>
          </a:p>
          <a:p>
            <a:r>
              <a:rPr lang="en-IN" dirty="0" smtClean="0"/>
              <a:t>  public abstract void </a:t>
            </a:r>
            <a:r>
              <a:rPr lang="en-IN" dirty="0" err="1" smtClean="0"/>
              <a:t>animalSound</a:t>
            </a:r>
            <a:r>
              <a:rPr lang="en-IN" dirty="0" smtClean="0"/>
              <a:t>();</a:t>
            </a:r>
          </a:p>
          <a:p>
            <a:r>
              <a:rPr lang="en-IN" dirty="0" smtClean="0"/>
              <a:t>  // Regular method</a:t>
            </a:r>
          </a:p>
          <a:p>
            <a:r>
              <a:rPr lang="en-IN" dirty="0" smtClean="0"/>
              <a:t>  public void sleep() {</a:t>
            </a:r>
          </a:p>
          <a:p>
            <a:r>
              <a:rPr lang="en-IN" dirty="0" smtClean="0"/>
              <a:t>    </a:t>
            </a:r>
            <a:r>
              <a:rPr lang="en-IN" dirty="0" err="1" smtClean="0"/>
              <a:t>System.out.println</a:t>
            </a:r>
            <a:r>
              <a:rPr lang="en-IN" dirty="0" smtClean="0"/>
              <a:t>("</a:t>
            </a:r>
            <a:r>
              <a:rPr lang="en-IN" dirty="0" err="1" smtClean="0"/>
              <a:t>Zzz</a:t>
            </a:r>
            <a:r>
              <a:rPr lang="en-IN" dirty="0" smtClean="0"/>
              <a:t>");</a:t>
            </a:r>
          </a:p>
          <a:p>
            <a:r>
              <a:rPr lang="en-IN" dirty="0" smtClean="0"/>
              <a:t>  }</a:t>
            </a:r>
          </a:p>
          <a:p>
            <a:r>
              <a:rPr lang="en-IN" dirty="0" smtClean="0"/>
              <a:t>}</a:t>
            </a:r>
          </a:p>
          <a:p>
            <a:endParaRPr lang="en-IN" dirty="0" smtClean="0"/>
          </a:p>
          <a:p>
            <a:r>
              <a:rPr lang="en-IN" dirty="0" smtClean="0"/>
              <a:t>// Subclass (inherit from Animal)</a:t>
            </a:r>
          </a:p>
          <a:p>
            <a:r>
              <a:rPr lang="en-IN" dirty="0" smtClean="0"/>
              <a:t>class Pig extends Animal {</a:t>
            </a:r>
          </a:p>
          <a:p>
            <a:r>
              <a:rPr lang="en-IN" dirty="0" smtClean="0"/>
              <a:t>  public void </a:t>
            </a:r>
            <a:r>
              <a:rPr lang="en-IN" dirty="0" err="1" smtClean="0"/>
              <a:t>animalSound</a:t>
            </a:r>
            <a:r>
              <a:rPr lang="en-IN" dirty="0" smtClean="0"/>
              <a:t>() {</a:t>
            </a:r>
          </a:p>
          <a:p>
            <a:r>
              <a:rPr lang="en-IN" dirty="0" smtClean="0"/>
              <a:t>    // The body of </a:t>
            </a:r>
            <a:r>
              <a:rPr lang="en-IN" dirty="0" err="1" smtClean="0"/>
              <a:t>animalSound</a:t>
            </a:r>
            <a:r>
              <a:rPr lang="en-IN" dirty="0" smtClean="0"/>
              <a:t>() is provided here</a:t>
            </a:r>
          </a:p>
          <a:p>
            <a:r>
              <a:rPr lang="en-IN" dirty="0" smtClean="0"/>
              <a:t>    </a:t>
            </a:r>
            <a:r>
              <a:rPr lang="en-IN" dirty="0" err="1" smtClean="0"/>
              <a:t>System.out.println</a:t>
            </a:r>
            <a:r>
              <a:rPr lang="en-IN" dirty="0" smtClean="0"/>
              <a:t>("The pig says: wee wee");</a:t>
            </a:r>
          </a:p>
          <a:p>
            <a:r>
              <a:rPr lang="en-IN" dirty="0" smtClean="0"/>
              <a:t>  }</a:t>
            </a:r>
          </a:p>
          <a:p>
            <a:r>
              <a:rPr lang="en-IN" dirty="0" smtClean="0"/>
              <a:t>}</a:t>
            </a:r>
          </a:p>
          <a:p>
            <a:endParaRPr lang="en-IN" dirty="0" smtClean="0"/>
          </a:p>
          <a:p>
            <a:r>
              <a:rPr lang="en-IN" dirty="0" smtClean="0"/>
              <a:t>class </a:t>
            </a:r>
            <a:r>
              <a:rPr lang="en-IN" dirty="0" err="1" smtClean="0"/>
              <a:t>MyMainClass</a:t>
            </a:r>
            <a:r>
              <a:rPr lang="en-IN" dirty="0" smtClean="0"/>
              <a:t> {</a:t>
            </a:r>
          </a:p>
          <a:p>
            <a:r>
              <a:rPr lang="en-IN" dirty="0" smtClean="0"/>
              <a:t>  public static void main(String[] </a:t>
            </a:r>
            <a:r>
              <a:rPr lang="en-IN" dirty="0" err="1" smtClean="0"/>
              <a:t>args</a:t>
            </a:r>
            <a:r>
              <a:rPr lang="en-IN" dirty="0" smtClean="0"/>
              <a:t>) {</a:t>
            </a:r>
          </a:p>
          <a:p>
            <a:r>
              <a:rPr lang="en-IN" dirty="0" smtClean="0"/>
              <a:t>    Pig </a:t>
            </a:r>
            <a:r>
              <a:rPr lang="en-IN" dirty="0" err="1" smtClean="0"/>
              <a:t>myPig</a:t>
            </a:r>
            <a:r>
              <a:rPr lang="en-IN" dirty="0" smtClean="0"/>
              <a:t> = new Pig(); // Create a Pig object</a:t>
            </a:r>
          </a:p>
          <a:p>
            <a:r>
              <a:rPr lang="en-IN" dirty="0" smtClean="0"/>
              <a:t>    </a:t>
            </a:r>
            <a:r>
              <a:rPr lang="en-IN" dirty="0" err="1" smtClean="0"/>
              <a:t>myPig.animalSound</a:t>
            </a:r>
            <a:r>
              <a:rPr lang="en-IN" dirty="0" smtClean="0"/>
              <a:t>();</a:t>
            </a:r>
          </a:p>
          <a:p>
            <a:r>
              <a:rPr lang="en-IN" dirty="0" smtClean="0"/>
              <a:t>    </a:t>
            </a:r>
            <a:r>
              <a:rPr lang="en-IN" dirty="0" err="1" smtClean="0"/>
              <a:t>myPig.sleep</a:t>
            </a:r>
            <a:r>
              <a:rPr lang="en-IN" dirty="0" smtClean="0"/>
              <a:t>();</a:t>
            </a:r>
          </a:p>
          <a:p>
            <a:r>
              <a:rPr lang="en-IN" dirty="0" smtClean="0"/>
              <a:t>  }</a:t>
            </a:r>
          </a:p>
          <a:p>
            <a:r>
              <a:rPr lang="en-IN" dirty="0" smtClean="0"/>
              <a:t>}</a:t>
            </a:r>
            <a:endParaRPr lang="en-IN" dirty="0"/>
          </a:p>
        </p:txBody>
      </p:sp>
    </p:spTree>
    <p:extLst>
      <p:ext uri="{BB962C8B-B14F-4D97-AF65-F5344CB8AC3E}">
        <p14:creationId xmlns:p14="http://schemas.microsoft.com/office/powerpoint/2010/main" val="4768713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normAutofit fontScale="62500" lnSpcReduction="20000"/>
          </a:bodyPr>
          <a:lstStyle/>
          <a:p>
            <a:r>
              <a:rPr lang="en-IN" dirty="0" smtClean="0"/>
              <a:t>Why And When To Use Abstract Classes and Methods?</a:t>
            </a:r>
          </a:p>
          <a:p>
            <a:r>
              <a:rPr lang="en-IN" dirty="0" smtClean="0"/>
              <a:t>To achieve security - hide certain details and only show the important details of an object.</a:t>
            </a:r>
          </a:p>
          <a:p>
            <a:endParaRPr lang="en-IN" dirty="0" smtClean="0"/>
          </a:p>
          <a:p>
            <a:r>
              <a:rPr lang="en-IN" dirty="0" smtClean="0"/>
              <a:t>Note: Abstraction can also be achieved with Interfaces, which you will learn more about in the next chapter.</a:t>
            </a:r>
            <a:endParaRPr lang="en-IN" dirty="0"/>
          </a:p>
        </p:txBody>
      </p:sp>
    </p:spTree>
    <p:extLst>
      <p:ext uri="{BB962C8B-B14F-4D97-AF65-F5344CB8AC3E}">
        <p14:creationId xmlns:p14="http://schemas.microsoft.com/office/powerpoint/2010/main" val="32197122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 Overriding</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If a class inherits a method from its superclass, then there is a chance to override the method provided that it is not marked final.</a:t>
            </a:r>
          </a:p>
          <a:p>
            <a:endParaRPr lang="en-IN" dirty="0" smtClean="0"/>
          </a:p>
          <a:p>
            <a:r>
              <a:rPr lang="en-IN" dirty="0" smtClean="0"/>
              <a:t>The benefit of overriding is: ability to define a </a:t>
            </a:r>
            <a:r>
              <a:rPr lang="en-IN" dirty="0" err="1" smtClean="0"/>
              <a:t>behavior</a:t>
            </a:r>
            <a:r>
              <a:rPr lang="en-IN" dirty="0" smtClean="0"/>
              <a:t> that's specific to the subclass type, which means a subclass can implement a parent class method based on its requirement.</a:t>
            </a:r>
          </a:p>
          <a:p>
            <a:endParaRPr lang="en-IN" dirty="0" smtClean="0"/>
          </a:p>
          <a:p>
            <a:r>
              <a:rPr lang="en-IN" dirty="0" smtClean="0"/>
              <a:t>In object-oriented terms, overriding means to override the functionality of an existing method.</a:t>
            </a:r>
            <a:endParaRPr lang="en-IN" dirty="0"/>
          </a:p>
        </p:txBody>
      </p:sp>
    </p:spTree>
    <p:extLst>
      <p:ext uri="{BB962C8B-B14F-4D97-AF65-F5344CB8AC3E}">
        <p14:creationId xmlns:p14="http://schemas.microsoft.com/office/powerpoint/2010/main" val="2309994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47500" lnSpcReduction="20000"/>
          </a:bodyPr>
          <a:lstStyle/>
          <a:p>
            <a:pPr marL="0" indent="0">
              <a:buNone/>
            </a:pPr>
            <a:r>
              <a:rPr lang="en-IN" dirty="0" smtClean="0"/>
              <a:t>class Animal {</a:t>
            </a:r>
          </a:p>
          <a:p>
            <a:pPr marL="0" indent="0">
              <a:buNone/>
            </a:pPr>
            <a:r>
              <a:rPr lang="en-IN" dirty="0" smtClean="0"/>
              <a:t>   public void move() {</a:t>
            </a:r>
          </a:p>
          <a:p>
            <a:pPr marL="0" indent="0">
              <a:buNone/>
            </a:pPr>
            <a:r>
              <a:rPr lang="en-IN" dirty="0" smtClean="0"/>
              <a:t>      </a:t>
            </a:r>
            <a:r>
              <a:rPr lang="en-IN" dirty="0" err="1" smtClean="0"/>
              <a:t>System.out.println</a:t>
            </a:r>
            <a:r>
              <a:rPr lang="en-IN" dirty="0" smtClean="0"/>
              <a:t>("Animals can move");</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class Dog extends Animal {</a:t>
            </a:r>
          </a:p>
          <a:p>
            <a:pPr marL="0" indent="0">
              <a:buNone/>
            </a:pPr>
            <a:r>
              <a:rPr lang="en-IN" dirty="0" smtClean="0"/>
              <a:t>   public void move() {</a:t>
            </a:r>
          </a:p>
          <a:p>
            <a:pPr marL="0" indent="0">
              <a:buNone/>
            </a:pPr>
            <a:r>
              <a:rPr lang="en-IN" dirty="0" smtClean="0"/>
              <a:t>      </a:t>
            </a:r>
            <a:r>
              <a:rPr lang="en-IN" dirty="0" err="1" smtClean="0"/>
              <a:t>System.out.println</a:t>
            </a:r>
            <a:r>
              <a:rPr lang="en-IN" dirty="0" smtClean="0"/>
              <a:t>("Dogs can walk and run");</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public class </a:t>
            </a:r>
            <a:r>
              <a:rPr lang="en-IN" dirty="0" err="1" smtClean="0"/>
              <a:t>TestDog</a:t>
            </a:r>
            <a:r>
              <a:rPr lang="en-IN" dirty="0" smtClean="0"/>
              <a:t> {</a:t>
            </a:r>
          </a:p>
          <a:p>
            <a:pPr marL="0" indent="0">
              <a:buNone/>
            </a:pPr>
            <a:endParaRPr lang="en-IN" dirty="0" smtClean="0"/>
          </a:p>
          <a:p>
            <a:pPr marL="0" indent="0">
              <a:buNone/>
            </a:pPr>
            <a:r>
              <a:rPr lang="en-IN" dirty="0" smtClean="0"/>
              <a:t>   public static void main(String </a:t>
            </a:r>
            <a:r>
              <a:rPr lang="en-IN" dirty="0" err="1" smtClean="0"/>
              <a:t>args</a:t>
            </a:r>
            <a:r>
              <a:rPr lang="en-IN" dirty="0" smtClean="0"/>
              <a:t>[]) {</a:t>
            </a:r>
          </a:p>
          <a:p>
            <a:pPr marL="0" indent="0">
              <a:buNone/>
            </a:pPr>
            <a:r>
              <a:rPr lang="en-IN" dirty="0" smtClean="0"/>
              <a:t>      Animal a = new Animal();   // Animal reference and object</a:t>
            </a:r>
          </a:p>
          <a:p>
            <a:pPr marL="0" indent="0">
              <a:buNone/>
            </a:pPr>
            <a:r>
              <a:rPr lang="en-IN" dirty="0" smtClean="0"/>
              <a:t>      Animal b = new Dog();   // Animal reference but Dog object</a:t>
            </a:r>
          </a:p>
          <a:p>
            <a:pPr marL="0" indent="0">
              <a:buNone/>
            </a:pPr>
            <a:endParaRPr lang="en-IN" dirty="0" smtClean="0"/>
          </a:p>
          <a:p>
            <a:pPr marL="0" indent="0">
              <a:buNone/>
            </a:pPr>
            <a:r>
              <a:rPr lang="en-IN" dirty="0" smtClean="0"/>
              <a:t>      </a:t>
            </a:r>
            <a:r>
              <a:rPr lang="en-IN" dirty="0" err="1" smtClean="0"/>
              <a:t>a.move</a:t>
            </a:r>
            <a:r>
              <a:rPr lang="en-IN" dirty="0" smtClean="0"/>
              <a:t>();   // runs the method in Animal class</a:t>
            </a:r>
          </a:p>
          <a:p>
            <a:pPr marL="0" indent="0">
              <a:buNone/>
            </a:pPr>
            <a:r>
              <a:rPr lang="en-IN" dirty="0" smtClean="0"/>
              <a:t>      </a:t>
            </a:r>
            <a:r>
              <a:rPr lang="en-IN" dirty="0" err="1" smtClean="0"/>
              <a:t>b.move</a:t>
            </a:r>
            <a:r>
              <a:rPr lang="en-IN" dirty="0" smtClean="0"/>
              <a:t>();   // runs the method in Dog class</a:t>
            </a:r>
          </a:p>
          <a:p>
            <a:pPr marL="0" indent="0">
              <a:buNone/>
            </a:pPr>
            <a:r>
              <a:rPr lang="en-IN" dirty="0" smtClean="0"/>
              <a:t>   }</a:t>
            </a:r>
          </a:p>
          <a:p>
            <a:pPr marL="0" indent="0">
              <a:buNone/>
            </a:pPr>
            <a:r>
              <a:rPr lang="en-IN" dirty="0" smtClean="0"/>
              <a:t>}</a:t>
            </a:r>
          </a:p>
          <a:p>
            <a:r>
              <a:rPr lang="en-IN" dirty="0"/>
              <a:t>Output</a:t>
            </a:r>
          </a:p>
          <a:p>
            <a:r>
              <a:rPr lang="en-IN" dirty="0" smtClean="0"/>
              <a:t>Animals can move </a:t>
            </a:r>
          </a:p>
          <a:p>
            <a:r>
              <a:rPr lang="en-IN" dirty="0" smtClean="0"/>
              <a:t>Dogs can walk and run</a:t>
            </a:r>
            <a:endParaRPr lang="en-IN" dirty="0"/>
          </a:p>
        </p:txBody>
      </p:sp>
    </p:spTree>
    <p:extLst>
      <p:ext uri="{BB962C8B-B14F-4D97-AF65-F5344CB8AC3E}">
        <p14:creationId xmlns:p14="http://schemas.microsoft.com/office/powerpoint/2010/main" val="476871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smtClean="0"/>
              <a:t>extends Keyword</a:t>
            </a:r>
          </a:p>
          <a:p>
            <a:r>
              <a:rPr lang="en-IN" dirty="0" smtClean="0"/>
              <a:t>extends is the keyword used to inherit the properties of a class. Following is the syntax of extends keyword.</a:t>
            </a:r>
          </a:p>
          <a:p>
            <a:endParaRPr lang="en-IN" dirty="0" smtClean="0"/>
          </a:p>
          <a:p>
            <a:r>
              <a:rPr lang="en-IN" dirty="0" smtClean="0"/>
              <a:t>Syntax</a:t>
            </a:r>
          </a:p>
          <a:p>
            <a:endParaRPr lang="en-IN" dirty="0" smtClean="0"/>
          </a:p>
          <a:p>
            <a:pPr marL="0" indent="0">
              <a:buNone/>
            </a:pPr>
            <a:r>
              <a:rPr lang="en-IN" dirty="0" smtClean="0"/>
              <a:t>class Super {</a:t>
            </a:r>
          </a:p>
          <a:p>
            <a:pPr marL="0" indent="0">
              <a:buNone/>
            </a:pPr>
            <a:r>
              <a:rPr lang="en-IN" dirty="0" smtClean="0"/>
              <a:t>   .....</a:t>
            </a:r>
          </a:p>
          <a:p>
            <a:pPr marL="0" indent="0">
              <a:buNone/>
            </a:pPr>
            <a:r>
              <a:rPr lang="en-IN" dirty="0" smtClean="0"/>
              <a:t>   .....</a:t>
            </a:r>
          </a:p>
          <a:p>
            <a:pPr marL="0" indent="0">
              <a:buNone/>
            </a:pPr>
            <a:r>
              <a:rPr lang="en-IN" dirty="0" smtClean="0"/>
              <a:t>}</a:t>
            </a:r>
          </a:p>
          <a:p>
            <a:pPr marL="0" indent="0">
              <a:buNone/>
            </a:pPr>
            <a:r>
              <a:rPr lang="en-IN" dirty="0" smtClean="0"/>
              <a:t>class Sub extends Super {</a:t>
            </a:r>
          </a:p>
          <a:p>
            <a:pPr marL="0" indent="0">
              <a:buNone/>
            </a:pPr>
            <a:r>
              <a:rPr lang="en-IN" dirty="0" smtClean="0"/>
              <a:t>   .....</a:t>
            </a:r>
          </a:p>
          <a:p>
            <a:pPr marL="0" indent="0">
              <a:buNone/>
            </a:pPr>
            <a:r>
              <a:rPr lang="en-IN" dirty="0" smtClean="0"/>
              <a:t>   .....</a:t>
            </a:r>
          </a:p>
          <a:p>
            <a:pPr marL="0" indent="0">
              <a:buNone/>
            </a:pPr>
            <a:r>
              <a:rPr lang="en-IN" dirty="0" smtClean="0"/>
              <a:t>}</a:t>
            </a:r>
            <a:endParaRPr lang="en-IN" dirty="0"/>
          </a:p>
        </p:txBody>
      </p:sp>
    </p:spTree>
    <p:extLst>
      <p:ext uri="{BB962C8B-B14F-4D97-AF65-F5344CB8AC3E}">
        <p14:creationId xmlns:p14="http://schemas.microsoft.com/office/powerpoint/2010/main" val="2499218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r>
              <a:rPr lang="en-IN" dirty="0" smtClean="0"/>
              <a:t>Rules for Method Overriding</a:t>
            </a:r>
            <a:endParaRPr lang="en-IN" dirty="0"/>
          </a:p>
        </p:txBody>
      </p:sp>
      <p:sp>
        <p:nvSpPr>
          <p:cNvPr id="3" name="Content Placeholder 2"/>
          <p:cNvSpPr>
            <a:spLocks noGrp="1"/>
          </p:cNvSpPr>
          <p:nvPr>
            <p:ph idx="1"/>
          </p:nvPr>
        </p:nvSpPr>
        <p:spPr>
          <a:xfrm>
            <a:off x="457200" y="548680"/>
            <a:ext cx="8229600" cy="6048672"/>
          </a:xfrm>
        </p:spPr>
        <p:txBody>
          <a:bodyPr>
            <a:normAutofit fontScale="40000" lnSpcReduction="20000"/>
          </a:bodyPr>
          <a:lstStyle/>
          <a:p>
            <a:r>
              <a:rPr lang="en-IN" dirty="0" smtClean="0"/>
              <a:t>The argument list should be exactly the same as that of the overridden method.</a:t>
            </a:r>
          </a:p>
          <a:p>
            <a:endParaRPr lang="en-IN" dirty="0" smtClean="0"/>
          </a:p>
          <a:p>
            <a:r>
              <a:rPr lang="en-IN" dirty="0" smtClean="0"/>
              <a:t>The return type should be the same or a subtype of the return type declared in the original overridden method in the superclass.</a:t>
            </a:r>
          </a:p>
          <a:p>
            <a:endParaRPr lang="en-IN" dirty="0" smtClean="0"/>
          </a:p>
          <a:p>
            <a:r>
              <a:rPr lang="en-IN" dirty="0" smtClean="0"/>
              <a:t>The access level cannot be more restrictive than the overridden method's access level. For example: If the superclass method is declared public then the </a:t>
            </a:r>
            <a:r>
              <a:rPr lang="en-IN" dirty="0" err="1" smtClean="0"/>
              <a:t>overridding</a:t>
            </a:r>
            <a:r>
              <a:rPr lang="en-IN" dirty="0" smtClean="0"/>
              <a:t> method in the sub class cannot be either private or protected.</a:t>
            </a:r>
          </a:p>
          <a:p>
            <a:endParaRPr lang="en-IN" dirty="0" smtClean="0"/>
          </a:p>
          <a:p>
            <a:r>
              <a:rPr lang="en-IN" dirty="0" smtClean="0"/>
              <a:t>Instance methods can be overridden only if they are inherited by the subclass.</a:t>
            </a:r>
          </a:p>
          <a:p>
            <a:endParaRPr lang="en-IN" dirty="0" smtClean="0"/>
          </a:p>
          <a:p>
            <a:r>
              <a:rPr lang="en-IN" dirty="0" smtClean="0"/>
              <a:t>A method declared final cannot be overridden.</a:t>
            </a:r>
          </a:p>
          <a:p>
            <a:endParaRPr lang="en-IN" dirty="0" smtClean="0"/>
          </a:p>
          <a:p>
            <a:r>
              <a:rPr lang="en-IN" dirty="0" smtClean="0"/>
              <a:t>A method declared static cannot be overridden but can be re-declared.</a:t>
            </a:r>
          </a:p>
          <a:p>
            <a:endParaRPr lang="en-IN" dirty="0" smtClean="0"/>
          </a:p>
          <a:p>
            <a:r>
              <a:rPr lang="en-IN" dirty="0" smtClean="0"/>
              <a:t>If a method cannot be inherited, then it cannot be overridden.</a:t>
            </a:r>
          </a:p>
          <a:p>
            <a:endParaRPr lang="en-IN" dirty="0" smtClean="0"/>
          </a:p>
          <a:p>
            <a:r>
              <a:rPr lang="en-IN" dirty="0" smtClean="0"/>
              <a:t>A subclass within the same package as the instance's superclass can override any superclass method that is not declared private or final.</a:t>
            </a:r>
          </a:p>
          <a:p>
            <a:endParaRPr lang="en-IN" dirty="0" smtClean="0"/>
          </a:p>
          <a:p>
            <a:r>
              <a:rPr lang="en-IN" dirty="0" smtClean="0"/>
              <a:t>A subclass in a different package can only override the non-final methods declared public or protected.</a:t>
            </a:r>
          </a:p>
          <a:p>
            <a:endParaRPr lang="en-IN" dirty="0" smtClean="0"/>
          </a:p>
          <a:p>
            <a:r>
              <a:rPr lang="en-IN" dirty="0" smtClean="0"/>
              <a:t>An overriding method can throw any uncheck exceptions, regardless of whether the overridden method throws exceptions or not. However, the overriding method should not throw checked exceptions that are new or broader than the ones declared by the overridden method. The overriding method can throw narrower or fewer exceptions than the overridden method.</a:t>
            </a:r>
          </a:p>
          <a:p>
            <a:endParaRPr lang="en-IN" dirty="0" smtClean="0"/>
          </a:p>
          <a:p>
            <a:r>
              <a:rPr lang="en-IN" dirty="0" smtClean="0"/>
              <a:t>Constructors cannot be overridden.</a:t>
            </a:r>
            <a:endParaRPr lang="en-IN" dirty="0"/>
          </a:p>
        </p:txBody>
      </p:sp>
    </p:spTree>
    <p:extLst>
      <p:ext uri="{BB962C8B-B14F-4D97-AF65-F5344CB8AC3E}">
        <p14:creationId xmlns:p14="http://schemas.microsoft.com/office/powerpoint/2010/main" val="3097538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0"/>
            <a:ext cx="8229600" cy="6858000"/>
          </a:xfrm>
        </p:spPr>
        <p:txBody>
          <a:bodyPr>
            <a:normAutofit fontScale="40000" lnSpcReduction="20000"/>
          </a:bodyPr>
          <a:lstStyle/>
          <a:p>
            <a:r>
              <a:rPr lang="en-IN" dirty="0" smtClean="0"/>
              <a:t>Using the super Keyword</a:t>
            </a:r>
          </a:p>
          <a:p>
            <a:r>
              <a:rPr lang="en-IN" dirty="0" smtClean="0"/>
              <a:t>When invoking a superclass version of an overridden method the super keyword is used.</a:t>
            </a:r>
          </a:p>
          <a:p>
            <a:endParaRPr lang="en-IN" dirty="0" smtClean="0"/>
          </a:p>
          <a:p>
            <a:r>
              <a:rPr lang="en-IN" dirty="0" smtClean="0"/>
              <a:t>Example</a:t>
            </a:r>
          </a:p>
          <a:p>
            <a:pPr marL="0" indent="0">
              <a:buNone/>
            </a:pPr>
            <a:r>
              <a:rPr lang="en-IN" dirty="0" smtClean="0"/>
              <a:t> Live Demo</a:t>
            </a:r>
          </a:p>
          <a:p>
            <a:pPr marL="0" indent="0">
              <a:buNone/>
            </a:pPr>
            <a:r>
              <a:rPr lang="en-IN" dirty="0" smtClean="0"/>
              <a:t>class Animal {</a:t>
            </a:r>
          </a:p>
          <a:p>
            <a:pPr marL="0" indent="0">
              <a:buNone/>
            </a:pPr>
            <a:r>
              <a:rPr lang="en-IN" dirty="0" smtClean="0"/>
              <a:t>   public void move() {</a:t>
            </a:r>
          </a:p>
          <a:p>
            <a:pPr marL="0" indent="0">
              <a:buNone/>
            </a:pPr>
            <a:r>
              <a:rPr lang="en-IN" dirty="0" smtClean="0"/>
              <a:t>      </a:t>
            </a:r>
            <a:r>
              <a:rPr lang="en-IN" dirty="0" err="1" smtClean="0"/>
              <a:t>System.out.println</a:t>
            </a:r>
            <a:r>
              <a:rPr lang="en-IN" dirty="0" smtClean="0"/>
              <a:t>("Animals can move");</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class Dog extends Animal {</a:t>
            </a:r>
          </a:p>
          <a:p>
            <a:pPr marL="0" indent="0">
              <a:buNone/>
            </a:pPr>
            <a:r>
              <a:rPr lang="en-IN" dirty="0" smtClean="0"/>
              <a:t>   public void move() {</a:t>
            </a:r>
          </a:p>
          <a:p>
            <a:pPr marL="0" indent="0">
              <a:buNone/>
            </a:pPr>
            <a:r>
              <a:rPr lang="en-IN" dirty="0" smtClean="0"/>
              <a:t>      </a:t>
            </a:r>
            <a:r>
              <a:rPr lang="en-IN" dirty="0" err="1" smtClean="0"/>
              <a:t>super.move</a:t>
            </a:r>
            <a:r>
              <a:rPr lang="en-IN" dirty="0" smtClean="0"/>
              <a:t>();   // invokes the super class method</a:t>
            </a:r>
          </a:p>
          <a:p>
            <a:pPr marL="0" indent="0">
              <a:buNone/>
            </a:pPr>
            <a:r>
              <a:rPr lang="en-IN" dirty="0" smtClean="0"/>
              <a:t>      </a:t>
            </a:r>
            <a:r>
              <a:rPr lang="en-IN" dirty="0" err="1" smtClean="0"/>
              <a:t>System.out.println</a:t>
            </a:r>
            <a:r>
              <a:rPr lang="en-IN" dirty="0" smtClean="0"/>
              <a:t>("Dogs can walk and run");</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public class </a:t>
            </a:r>
            <a:r>
              <a:rPr lang="en-IN" dirty="0" err="1" smtClean="0"/>
              <a:t>TestDog</a:t>
            </a:r>
            <a:r>
              <a:rPr lang="en-IN" dirty="0" smtClean="0"/>
              <a:t> {</a:t>
            </a:r>
          </a:p>
          <a:p>
            <a:pPr marL="0" indent="0">
              <a:buNone/>
            </a:pPr>
            <a:endParaRPr lang="en-IN" dirty="0" smtClean="0"/>
          </a:p>
          <a:p>
            <a:pPr marL="0" indent="0">
              <a:buNone/>
            </a:pPr>
            <a:r>
              <a:rPr lang="en-IN" dirty="0" smtClean="0"/>
              <a:t>   public static void main(String </a:t>
            </a:r>
            <a:r>
              <a:rPr lang="en-IN" dirty="0" err="1" smtClean="0"/>
              <a:t>args</a:t>
            </a:r>
            <a:r>
              <a:rPr lang="en-IN" dirty="0" smtClean="0"/>
              <a:t>[]) {</a:t>
            </a:r>
          </a:p>
          <a:p>
            <a:pPr marL="0" indent="0">
              <a:buNone/>
            </a:pPr>
            <a:r>
              <a:rPr lang="en-IN" dirty="0" smtClean="0"/>
              <a:t>      Animal b = new Dog();   // Animal reference but Dog object</a:t>
            </a:r>
          </a:p>
          <a:p>
            <a:pPr marL="0" indent="0">
              <a:buNone/>
            </a:pPr>
            <a:r>
              <a:rPr lang="en-IN" dirty="0" smtClean="0"/>
              <a:t>      </a:t>
            </a:r>
            <a:r>
              <a:rPr lang="en-IN" dirty="0" err="1" smtClean="0"/>
              <a:t>b.move</a:t>
            </a:r>
            <a:r>
              <a:rPr lang="en-IN" dirty="0" smtClean="0"/>
              <a:t>();   // runs the method in Dog class</a:t>
            </a:r>
          </a:p>
          <a:p>
            <a:pPr marL="0" indent="0">
              <a:buNone/>
            </a:pPr>
            <a:r>
              <a:rPr lang="en-IN" dirty="0" smtClean="0"/>
              <a:t>   }</a:t>
            </a:r>
          </a:p>
          <a:p>
            <a:pPr marL="0" indent="0">
              <a:buNone/>
            </a:pPr>
            <a:r>
              <a:rPr lang="en-IN" dirty="0" smtClean="0"/>
              <a:t>}</a:t>
            </a:r>
          </a:p>
          <a:p>
            <a:r>
              <a:rPr lang="en-IN" dirty="0" smtClean="0"/>
              <a:t>This will produce the following result −</a:t>
            </a:r>
          </a:p>
          <a:p>
            <a:endParaRPr lang="en-IN" dirty="0" smtClean="0"/>
          </a:p>
          <a:p>
            <a:r>
              <a:rPr lang="en-IN" dirty="0" smtClean="0"/>
              <a:t>Output</a:t>
            </a:r>
          </a:p>
          <a:p>
            <a:pPr marL="0" indent="0">
              <a:buNone/>
            </a:pPr>
            <a:r>
              <a:rPr lang="en-IN" dirty="0" smtClean="0"/>
              <a:t>Animals can move</a:t>
            </a:r>
          </a:p>
          <a:p>
            <a:pPr marL="0" indent="0">
              <a:buNone/>
            </a:pPr>
            <a:r>
              <a:rPr lang="en-IN" dirty="0" smtClean="0"/>
              <a:t>Dogs can walk and run</a:t>
            </a:r>
            <a:endParaRPr lang="en-IN" dirty="0"/>
          </a:p>
        </p:txBody>
      </p:sp>
    </p:spTree>
    <p:extLst>
      <p:ext uri="{BB962C8B-B14F-4D97-AF65-F5344CB8AC3E}">
        <p14:creationId xmlns:p14="http://schemas.microsoft.com/office/powerpoint/2010/main" val="23099944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fontScale="85000" lnSpcReduction="20000"/>
          </a:bodyPr>
          <a:lstStyle/>
          <a:p>
            <a:r>
              <a:rPr lang="en-US" dirty="0"/>
              <a:t>The </a:t>
            </a:r>
            <a:r>
              <a:rPr lang="en-US" b="1" dirty="0"/>
              <a:t>object cloning</a:t>
            </a:r>
            <a:r>
              <a:rPr lang="en-US" dirty="0"/>
              <a:t> is a way to create exact copy of an object. The clone() method of Object class is used to clone an object.</a:t>
            </a:r>
          </a:p>
          <a:p>
            <a:r>
              <a:rPr lang="en-US" dirty="0"/>
              <a:t>The </a:t>
            </a:r>
            <a:r>
              <a:rPr lang="en-US" b="1" dirty="0"/>
              <a:t>java.lang.Cloneable interface</a:t>
            </a:r>
            <a:r>
              <a:rPr lang="en-US" dirty="0"/>
              <a:t> must be implemented by the class whose object clone we want to create. If we don't implement Cloneable interface, clone() method generates </a:t>
            </a:r>
            <a:r>
              <a:rPr lang="en-US" b="1" dirty="0"/>
              <a:t>CloneNotSupportedException</a:t>
            </a:r>
            <a:r>
              <a:rPr lang="en-US" dirty="0"/>
              <a:t>.</a:t>
            </a:r>
          </a:p>
          <a:p>
            <a:r>
              <a:rPr lang="en-US" dirty="0"/>
              <a:t>The </a:t>
            </a:r>
            <a:r>
              <a:rPr lang="en-US" b="1" dirty="0"/>
              <a:t>clone() method</a:t>
            </a:r>
            <a:r>
              <a:rPr lang="en-US" dirty="0"/>
              <a:t> is defined in the Object class. Syntax of the clone() method is as follows</a:t>
            </a:r>
            <a:r>
              <a:rPr lang="en-US" dirty="0" smtClean="0"/>
              <a:t>:</a:t>
            </a:r>
          </a:p>
          <a:p>
            <a:pPr marL="0" indent="0">
              <a:buNone/>
            </a:pPr>
            <a:r>
              <a:rPr lang="en-US" dirty="0" smtClean="0"/>
              <a:t>Syntax: </a:t>
            </a:r>
          </a:p>
          <a:p>
            <a:pPr marL="0" indent="0">
              <a:buNone/>
            </a:pPr>
            <a:endParaRPr lang="en-US" dirty="0" smtClean="0"/>
          </a:p>
          <a:p>
            <a:pPr marL="0" indent="0">
              <a:buNone/>
            </a:pPr>
            <a:r>
              <a:rPr lang="en-US" sz="2800" dirty="0" smtClean="0"/>
              <a:t>protected </a:t>
            </a:r>
            <a:r>
              <a:rPr lang="en-US" sz="2800" dirty="0"/>
              <a:t>Object clone() throws CloneNotSupportedException</a:t>
            </a:r>
          </a:p>
          <a:p>
            <a:endParaRPr lang="en-US" dirty="0"/>
          </a:p>
          <a:p>
            <a:endParaRPr lang="en-IN" dirty="0"/>
          </a:p>
        </p:txBody>
      </p:sp>
      <p:sp>
        <p:nvSpPr>
          <p:cNvPr id="2" name="Title 1"/>
          <p:cNvSpPr>
            <a:spLocks noGrp="1"/>
          </p:cNvSpPr>
          <p:nvPr>
            <p:ph type="title"/>
          </p:nvPr>
        </p:nvSpPr>
        <p:spPr>
          <a:xfrm>
            <a:off x="457200" y="274638"/>
            <a:ext cx="8229600" cy="490066"/>
          </a:xfrm>
        </p:spPr>
        <p:txBody>
          <a:bodyPr>
            <a:normAutofit fontScale="90000"/>
          </a:bodyPr>
          <a:lstStyle/>
          <a:p>
            <a:r>
              <a:rPr lang="en-US" dirty="0"/>
              <a:t>Object Cloning in </a:t>
            </a:r>
            <a:r>
              <a:rPr lang="en-US" dirty="0" smtClean="0"/>
              <a:t>Java</a:t>
            </a:r>
            <a:endParaRPr lang="en-IN" dirty="0"/>
          </a:p>
        </p:txBody>
      </p:sp>
    </p:spTree>
    <p:extLst>
      <p:ext uri="{BB962C8B-B14F-4D97-AF65-F5344CB8AC3E}">
        <p14:creationId xmlns:p14="http://schemas.microsoft.com/office/powerpoint/2010/main" val="476871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use clone() method ?</a:t>
            </a:r>
            <a:br>
              <a:rPr lang="en-IN" dirty="0"/>
            </a:br>
            <a:endParaRPr lang="en-IN" dirty="0"/>
          </a:p>
        </p:txBody>
      </p:sp>
      <p:sp>
        <p:nvSpPr>
          <p:cNvPr id="3" name="Content Placeholder 2"/>
          <p:cNvSpPr>
            <a:spLocks noGrp="1"/>
          </p:cNvSpPr>
          <p:nvPr>
            <p:ph idx="1"/>
          </p:nvPr>
        </p:nvSpPr>
        <p:spPr>
          <a:xfrm>
            <a:off x="457200" y="764704"/>
            <a:ext cx="8229600" cy="5976664"/>
          </a:xfrm>
        </p:spPr>
        <p:txBody>
          <a:bodyPr>
            <a:normAutofit fontScale="70000" lnSpcReduction="20000"/>
          </a:bodyPr>
          <a:lstStyle/>
          <a:p>
            <a:r>
              <a:rPr lang="en-IN" dirty="0" smtClean="0"/>
              <a:t>The </a:t>
            </a:r>
            <a:r>
              <a:rPr lang="en-IN" dirty="0"/>
              <a:t>clone() method saves the extra processing task for creating the exact copy of an object. If we perform it by using the new keyword, it will take a </a:t>
            </a:r>
            <a:r>
              <a:rPr lang="en-IN" dirty="0">
                <a:solidFill>
                  <a:srgbClr val="FF0000"/>
                </a:solidFill>
              </a:rPr>
              <a:t>lot of processing time </a:t>
            </a:r>
            <a:r>
              <a:rPr lang="en-IN" dirty="0"/>
              <a:t>to be performed that is why we use object cloning.</a:t>
            </a:r>
          </a:p>
          <a:p>
            <a:endParaRPr lang="en-IN" dirty="0"/>
          </a:p>
          <a:p>
            <a:pPr marL="0" indent="0">
              <a:buNone/>
            </a:pPr>
            <a:r>
              <a:rPr lang="en-IN" dirty="0"/>
              <a:t>Advantage of Object cloning</a:t>
            </a:r>
          </a:p>
          <a:p>
            <a:r>
              <a:rPr lang="en-IN" dirty="0"/>
              <a:t>Although Object.clone() has </a:t>
            </a:r>
            <a:r>
              <a:rPr lang="en-IN" dirty="0">
                <a:solidFill>
                  <a:srgbClr val="FF0000"/>
                </a:solidFill>
              </a:rPr>
              <a:t>some design issues </a:t>
            </a:r>
            <a:r>
              <a:rPr lang="en-IN" dirty="0"/>
              <a:t>but it is still a popular and easy way of copying objects. Following is a list of advantages of using clone() method:</a:t>
            </a:r>
          </a:p>
          <a:p>
            <a:endParaRPr lang="en-IN" dirty="0"/>
          </a:p>
          <a:p>
            <a:r>
              <a:rPr lang="en-IN" dirty="0"/>
              <a:t>You </a:t>
            </a:r>
            <a:r>
              <a:rPr lang="en-IN" dirty="0">
                <a:solidFill>
                  <a:srgbClr val="FF0000"/>
                </a:solidFill>
              </a:rPr>
              <a:t>don't need to write lengthy and repetitive codes</a:t>
            </a:r>
            <a:r>
              <a:rPr lang="en-IN" dirty="0"/>
              <a:t>. Just use an abstract class with a 4- or 5-line long clone() method.</a:t>
            </a:r>
          </a:p>
          <a:p>
            <a:r>
              <a:rPr lang="en-IN" dirty="0"/>
              <a:t>It is the </a:t>
            </a:r>
            <a:r>
              <a:rPr lang="en-IN" dirty="0">
                <a:solidFill>
                  <a:srgbClr val="FF0000"/>
                </a:solidFill>
              </a:rPr>
              <a:t>easiest and most efficient way </a:t>
            </a:r>
            <a:r>
              <a:rPr lang="en-IN" dirty="0"/>
              <a:t>for copying objects, especially if we are applying it to an already developed or an old project. Just define a parent class, implement Cloneable in it, provide the definition of the clone() method and the task will be done.</a:t>
            </a:r>
          </a:p>
          <a:p>
            <a:r>
              <a:rPr lang="en-IN" dirty="0"/>
              <a:t>Clone() is the </a:t>
            </a:r>
            <a:r>
              <a:rPr lang="en-IN" dirty="0">
                <a:solidFill>
                  <a:srgbClr val="FF0000"/>
                </a:solidFill>
              </a:rPr>
              <a:t>fastest way to copy array</a:t>
            </a:r>
            <a:r>
              <a:rPr lang="en-IN" dirty="0"/>
              <a:t>.</a:t>
            </a:r>
          </a:p>
        </p:txBody>
      </p:sp>
    </p:spTree>
    <p:extLst>
      <p:ext uri="{BB962C8B-B14F-4D97-AF65-F5344CB8AC3E}">
        <p14:creationId xmlns:p14="http://schemas.microsoft.com/office/powerpoint/2010/main" val="3097538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r>
              <a:rPr lang="en-IN" dirty="0"/>
              <a:t>Disadvantage of Object </a:t>
            </a:r>
            <a:r>
              <a:rPr lang="en-IN" dirty="0" smtClean="0"/>
              <a:t>cloning</a:t>
            </a:r>
            <a:endParaRPr lang="en-IN" dirty="0"/>
          </a:p>
        </p:txBody>
      </p:sp>
      <p:sp>
        <p:nvSpPr>
          <p:cNvPr id="3" name="Content Placeholder 2"/>
          <p:cNvSpPr>
            <a:spLocks noGrp="1"/>
          </p:cNvSpPr>
          <p:nvPr>
            <p:ph idx="1"/>
          </p:nvPr>
        </p:nvSpPr>
        <p:spPr>
          <a:xfrm>
            <a:off x="457200" y="764704"/>
            <a:ext cx="8229600" cy="5760640"/>
          </a:xfrm>
        </p:spPr>
        <p:txBody>
          <a:bodyPr>
            <a:normAutofit fontScale="70000" lnSpcReduction="20000"/>
          </a:bodyPr>
          <a:lstStyle/>
          <a:p>
            <a:r>
              <a:rPr lang="en-IN" dirty="0" smtClean="0"/>
              <a:t>To </a:t>
            </a:r>
            <a:r>
              <a:rPr lang="en-IN" dirty="0"/>
              <a:t>use the Object.clone() method, we have to change a </a:t>
            </a:r>
            <a:r>
              <a:rPr lang="en-IN" dirty="0">
                <a:solidFill>
                  <a:srgbClr val="FF0000"/>
                </a:solidFill>
              </a:rPr>
              <a:t>lot of syntaxes to our code</a:t>
            </a:r>
            <a:r>
              <a:rPr lang="en-IN" dirty="0"/>
              <a:t>, like implementing a Cloneable interface, defining the clone() method and handling CloneNotSupportedException, and finally, calling Object.clone() etc.</a:t>
            </a:r>
          </a:p>
          <a:p>
            <a:r>
              <a:rPr lang="en-IN" dirty="0"/>
              <a:t>We have to implement cloneable interface while it doesn't have any methods in it. We just have to use it to tell the JVM that we can perform clone() on our object.</a:t>
            </a:r>
          </a:p>
          <a:p>
            <a:r>
              <a:rPr lang="en-IN" dirty="0"/>
              <a:t>Object.clone() is protected, so we have to provide our own clone() and indirectly call Object.clone() from it.</a:t>
            </a:r>
          </a:p>
          <a:p>
            <a:r>
              <a:rPr lang="en-IN" dirty="0"/>
              <a:t>Object.clone() doesn't invoke any constructor so we don't have any control over object construction.</a:t>
            </a:r>
          </a:p>
          <a:p>
            <a:r>
              <a:rPr lang="en-IN" dirty="0"/>
              <a:t>If you want to write a clone method in a child class then all of its superclasses should define the clone() method in them or inherit it from another parent class. Otherwise, the super.clone() chain will fail.</a:t>
            </a:r>
          </a:p>
          <a:p>
            <a:r>
              <a:rPr lang="en-IN" dirty="0"/>
              <a:t>Object.clone() supports only shallow copying but we will need to override it if we need deep cloning.</a:t>
            </a:r>
          </a:p>
          <a:p>
            <a:endParaRPr lang="en-IN" dirty="0"/>
          </a:p>
        </p:txBody>
      </p:sp>
    </p:spTree>
    <p:extLst>
      <p:ext uri="{BB962C8B-B14F-4D97-AF65-F5344CB8AC3E}">
        <p14:creationId xmlns:p14="http://schemas.microsoft.com/office/powerpoint/2010/main" val="2309994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25000" lnSpcReduction="20000"/>
          </a:bodyPr>
          <a:lstStyle/>
          <a:p>
            <a:r>
              <a:rPr lang="en-IN" dirty="0"/>
              <a:t>Example of clone() method (Object cloning)</a:t>
            </a:r>
          </a:p>
          <a:p>
            <a:r>
              <a:rPr lang="en-IN" dirty="0"/>
              <a:t>Let's see the simple example of object cloning</a:t>
            </a:r>
          </a:p>
          <a:p>
            <a:pPr marL="0" indent="0">
              <a:buNone/>
            </a:pPr>
            <a:endParaRPr lang="en-IN" dirty="0"/>
          </a:p>
          <a:p>
            <a:pPr marL="0" indent="0">
              <a:buNone/>
            </a:pPr>
            <a:r>
              <a:rPr lang="en-IN" sz="6200" dirty="0"/>
              <a:t>class Student18 implements </a:t>
            </a:r>
            <a:r>
              <a:rPr lang="en-IN" sz="6200" dirty="0" smtClean="0"/>
              <a:t>Cloneable</a:t>
            </a:r>
          </a:p>
          <a:p>
            <a:pPr marL="0" indent="0">
              <a:buNone/>
            </a:pPr>
            <a:r>
              <a:rPr lang="en-IN" sz="6200" dirty="0" smtClean="0"/>
              <a:t>{  </a:t>
            </a:r>
            <a:endParaRPr lang="en-IN" sz="6200" dirty="0"/>
          </a:p>
          <a:p>
            <a:pPr marL="0" indent="0">
              <a:buNone/>
            </a:pPr>
            <a:r>
              <a:rPr lang="en-IN" sz="6200" dirty="0"/>
              <a:t>int rollno;  </a:t>
            </a:r>
          </a:p>
          <a:p>
            <a:pPr marL="0" indent="0">
              <a:buNone/>
            </a:pPr>
            <a:r>
              <a:rPr lang="en-IN" sz="6200" dirty="0"/>
              <a:t>String name;  </a:t>
            </a:r>
          </a:p>
          <a:p>
            <a:pPr marL="0" indent="0">
              <a:buNone/>
            </a:pPr>
            <a:r>
              <a:rPr lang="en-IN" sz="6200" dirty="0"/>
              <a:t> </a:t>
            </a:r>
            <a:r>
              <a:rPr lang="en-IN" sz="6200" dirty="0" smtClean="0"/>
              <a:t>Student18(int </a:t>
            </a:r>
            <a:r>
              <a:rPr lang="en-IN" sz="6200" dirty="0"/>
              <a:t>rollno,String name){  </a:t>
            </a:r>
          </a:p>
          <a:p>
            <a:pPr marL="0" indent="0">
              <a:buNone/>
            </a:pPr>
            <a:r>
              <a:rPr lang="en-IN" sz="6200" dirty="0"/>
              <a:t>this.rollno=rollno;  </a:t>
            </a:r>
          </a:p>
          <a:p>
            <a:pPr marL="0" indent="0">
              <a:buNone/>
            </a:pPr>
            <a:r>
              <a:rPr lang="en-IN" sz="6200" dirty="0"/>
              <a:t>this.name=name;  </a:t>
            </a:r>
          </a:p>
          <a:p>
            <a:pPr marL="0" indent="0">
              <a:buNone/>
            </a:pPr>
            <a:r>
              <a:rPr lang="en-IN" sz="6200" dirty="0"/>
              <a:t>}  </a:t>
            </a:r>
          </a:p>
          <a:p>
            <a:pPr marL="0" indent="0">
              <a:buNone/>
            </a:pPr>
            <a:r>
              <a:rPr lang="en-IN" sz="6200" dirty="0"/>
              <a:t>  </a:t>
            </a:r>
            <a:r>
              <a:rPr lang="en-IN" sz="6200" dirty="0" smtClean="0"/>
              <a:t>public </a:t>
            </a:r>
            <a:r>
              <a:rPr lang="en-IN" sz="6200" dirty="0"/>
              <a:t>Object clone()throws CloneNotSupportedException{  </a:t>
            </a:r>
          </a:p>
          <a:p>
            <a:pPr marL="0" indent="0">
              <a:buNone/>
            </a:pPr>
            <a:r>
              <a:rPr lang="en-IN" sz="6200" dirty="0"/>
              <a:t>return super.clone();  </a:t>
            </a:r>
          </a:p>
          <a:p>
            <a:pPr marL="0" indent="0">
              <a:buNone/>
            </a:pPr>
            <a:r>
              <a:rPr lang="en-IN" sz="6200" dirty="0"/>
              <a:t>}  </a:t>
            </a:r>
          </a:p>
          <a:p>
            <a:pPr marL="0" indent="0">
              <a:buNone/>
            </a:pPr>
            <a:r>
              <a:rPr lang="en-IN" sz="6200" dirty="0"/>
              <a:t>  </a:t>
            </a:r>
            <a:r>
              <a:rPr lang="en-IN" sz="6200" dirty="0" smtClean="0"/>
              <a:t>public </a:t>
            </a:r>
            <a:r>
              <a:rPr lang="en-IN" sz="6200" dirty="0"/>
              <a:t>static void main(String args[]){  </a:t>
            </a:r>
          </a:p>
          <a:p>
            <a:pPr marL="0" indent="0">
              <a:buNone/>
            </a:pPr>
            <a:r>
              <a:rPr lang="en-IN" sz="6200" dirty="0"/>
              <a:t>try{  </a:t>
            </a:r>
          </a:p>
          <a:p>
            <a:pPr marL="0" indent="0">
              <a:buNone/>
            </a:pPr>
            <a:r>
              <a:rPr lang="en-IN" sz="6200" dirty="0"/>
              <a:t>Student18 s1=new Student18(101,"amit");  </a:t>
            </a:r>
          </a:p>
          <a:p>
            <a:pPr marL="0" indent="0">
              <a:buNone/>
            </a:pPr>
            <a:r>
              <a:rPr lang="en-IN" sz="6200" dirty="0"/>
              <a:t>  </a:t>
            </a:r>
          </a:p>
          <a:p>
            <a:pPr marL="0" indent="0">
              <a:buNone/>
            </a:pPr>
            <a:r>
              <a:rPr lang="en-IN" sz="6200" dirty="0"/>
              <a:t>Student18 s2=(Student18)s1.clone();  </a:t>
            </a:r>
          </a:p>
          <a:p>
            <a:pPr marL="0" indent="0">
              <a:buNone/>
            </a:pPr>
            <a:r>
              <a:rPr lang="en-IN" sz="6200" dirty="0"/>
              <a:t>  </a:t>
            </a:r>
          </a:p>
          <a:p>
            <a:pPr marL="0" indent="0">
              <a:buNone/>
            </a:pPr>
            <a:r>
              <a:rPr lang="en-IN" sz="6200" dirty="0"/>
              <a:t>System.out.println(s1.rollno+" "+s1.name);  </a:t>
            </a:r>
          </a:p>
          <a:p>
            <a:pPr marL="0" indent="0">
              <a:buNone/>
            </a:pPr>
            <a:r>
              <a:rPr lang="en-IN" sz="6200" dirty="0"/>
              <a:t>System.out.println(s2.rollno+" "+s2.name);  </a:t>
            </a:r>
          </a:p>
          <a:p>
            <a:pPr marL="0" indent="0">
              <a:buNone/>
            </a:pPr>
            <a:r>
              <a:rPr lang="en-IN" sz="6200" dirty="0"/>
              <a:t>  </a:t>
            </a:r>
            <a:r>
              <a:rPr lang="en-IN" sz="6200" dirty="0" smtClean="0"/>
              <a:t>}</a:t>
            </a:r>
            <a:r>
              <a:rPr lang="en-IN" sz="6200" dirty="0"/>
              <a:t>catch(CloneNotSupportedException c){}  </a:t>
            </a:r>
          </a:p>
          <a:p>
            <a:pPr marL="0" indent="0">
              <a:buNone/>
            </a:pPr>
            <a:r>
              <a:rPr lang="en-IN" sz="6200" dirty="0"/>
              <a:t>}  </a:t>
            </a:r>
          </a:p>
          <a:p>
            <a:pPr marL="0" indent="0">
              <a:buNone/>
            </a:pPr>
            <a:r>
              <a:rPr lang="en-IN" sz="6200" dirty="0"/>
              <a:t>} </a:t>
            </a:r>
            <a:endParaRPr lang="en-IN" sz="6200" dirty="0" smtClean="0"/>
          </a:p>
          <a:p>
            <a:pPr marL="0" indent="0">
              <a:buNone/>
            </a:pPr>
            <a:endParaRPr lang="en-IN" sz="6200" dirty="0" smtClean="0"/>
          </a:p>
          <a:p>
            <a:pPr marL="0" indent="0">
              <a:buNone/>
            </a:pPr>
            <a:r>
              <a:rPr lang="en-IN" sz="6200" dirty="0" smtClean="0"/>
              <a:t>Output:101 </a:t>
            </a:r>
            <a:r>
              <a:rPr lang="en-IN" sz="6200" dirty="0"/>
              <a:t>amit</a:t>
            </a:r>
          </a:p>
          <a:p>
            <a:pPr marL="0" indent="0">
              <a:buNone/>
            </a:pPr>
            <a:r>
              <a:rPr lang="en-IN" sz="6200" dirty="0"/>
              <a:t>       101 amit</a:t>
            </a:r>
          </a:p>
        </p:txBody>
      </p:sp>
    </p:spTree>
    <p:extLst>
      <p:ext uri="{BB962C8B-B14F-4D97-AF65-F5344CB8AC3E}">
        <p14:creationId xmlns:p14="http://schemas.microsoft.com/office/powerpoint/2010/main" val="476871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String</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In Java, string is basically an object that represents sequence of char values. An array of characters works same as Java string. For example:</a:t>
            </a:r>
          </a:p>
          <a:p>
            <a:endParaRPr lang="en-IN" dirty="0"/>
          </a:p>
          <a:p>
            <a:r>
              <a:rPr lang="en-IN" dirty="0"/>
              <a:t>char[] ch={'j','a','v','a','t','p','o','i','n','t'};  </a:t>
            </a:r>
          </a:p>
          <a:p>
            <a:r>
              <a:rPr lang="en-IN" dirty="0"/>
              <a:t>String s=new String(ch);  </a:t>
            </a:r>
          </a:p>
          <a:p>
            <a:r>
              <a:rPr lang="en-IN" dirty="0"/>
              <a:t>is same as:</a:t>
            </a:r>
          </a:p>
          <a:p>
            <a:endParaRPr lang="en-IN" dirty="0"/>
          </a:p>
          <a:p>
            <a:r>
              <a:rPr lang="en-IN" dirty="0"/>
              <a:t>String s="javatpoint"; </a:t>
            </a:r>
            <a:endParaRPr lang="en-IN" dirty="0" smtClean="0"/>
          </a:p>
          <a:p>
            <a:endParaRPr lang="en-IN" dirty="0"/>
          </a:p>
        </p:txBody>
      </p:sp>
    </p:spTree>
    <p:extLst>
      <p:ext uri="{BB962C8B-B14F-4D97-AF65-F5344CB8AC3E}">
        <p14:creationId xmlns:p14="http://schemas.microsoft.com/office/powerpoint/2010/main" val="3097538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Java String class provides a lot of methods to perform operations on string such as compare(), concat(), equals(), split(), length(), replace(), compareTo(), intern(), substring() etc</a:t>
            </a:r>
            <a:r>
              <a:rPr lang="en-IN" dirty="0" smtClean="0"/>
              <a:t>.</a:t>
            </a:r>
          </a:p>
          <a:p>
            <a:r>
              <a:rPr lang="en-US" dirty="0" smtClean="0"/>
              <a:t>The java.lang.String class implements </a:t>
            </a:r>
            <a:r>
              <a:rPr lang="en-US" i="1" dirty="0" smtClean="0"/>
              <a:t>Serializable</a:t>
            </a:r>
            <a:r>
              <a:rPr lang="en-US" dirty="0" smtClean="0"/>
              <a:t>, </a:t>
            </a:r>
            <a:r>
              <a:rPr lang="en-US" i="1" dirty="0" smtClean="0"/>
              <a:t>Comparable</a:t>
            </a:r>
            <a:r>
              <a:rPr lang="en-US" dirty="0" smtClean="0"/>
              <a:t> and </a:t>
            </a:r>
            <a:r>
              <a:rPr lang="en-US" i="1" dirty="0" smtClean="0"/>
              <a:t>CharSequence</a:t>
            </a:r>
            <a:r>
              <a:rPr lang="en-US" dirty="0" smtClean="0"/>
              <a:t> interfaces.</a:t>
            </a:r>
            <a:endParaRPr lang="en-IN" dirty="0"/>
          </a:p>
        </p:txBody>
      </p:sp>
    </p:spTree>
    <p:extLst>
      <p:ext uri="{BB962C8B-B14F-4D97-AF65-F5344CB8AC3E}">
        <p14:creationId xmlns:p14="http://schemas.microsoft.com/office/powerpoint/2010/main" val="2309994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728912" y="2734469"/>
            <a:ext cx="3686175" cy="2257425"/>
          </a:xfrm>
          <a:prstGeom prst="rect">
            <a:avLst/>
          </a:prstGeom>
        </p:spPr>
      </p:pic>
    </p:spTree>
    <p:extLst>
      <p:ext uri="{BB962C8B-B14F-4D97-AF65-F5344CB8AC3E}">
        <p14:creationId xmlns:p14="http://schemas.microsoft.com/office/powerpoint/2010/main" val="476871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5851525"/>
          </a:xfrm>
        </p:spPr>
        <p:txBody>
          <a:bodyPr>
            <a:normAutofit/>
          </a:bodyPr>
          <a:lstStyle/>
          <a:p>
            <a:r>
              <a:rPr lang="en-IN" dirty="0"/>
              <a:t>CharSequence Interface</a:t>
            </a:r>
          </a:p>
          <a:p>
            <a:r>
              <a:rPr lang="en-IN" dirty="0"/>
              <a:t>The CharSequence interface is used to represent the sequence of characters. String, StringBuffer and StringBuilder classes implement it. It means, we can create strings in java by using these three classes.</a:t>
            </a:r>
          </a:p>
          <a:p>
            <a:endParaRPr lang="en-IN" dirty="0"/>
          </a:p>
        </p:txBody>
      </p:sp>
      <p:pic>
        <p:nvPicPr>
          <p:cNvPr id="5" name="Picture 4"/>
          <p:cNvPicPr>
            <a:picLocks noChangeAspect="1"/>
          </p:cNvPicPr>
          <p:nvPr/>
        </p:nvPicPr>
        <p:blipFill>
          <a:blip r:embed="rId2"/>
          <a:stretch>
            <a:fillRect/>
          </a:stretch>
        </p:blipFill>
        <p:spPr>
          <a:xfrm>
            <a:off x="2776537" y="3573016"/>
            <a:ext cx="3590925" cy="2266950"/>
          </a:xfrm>
          <a:prstGeom prst="rect">
            <a:avLst/>
          </a:prstGeom>
        </p:spPr>
      </p:pic>
    </p:spTree>
    <p:extLst>
      <p:ext uri="{BB962C8B-B14F-4D97-AF65-F5344CB8AC3E}">
        <p14:creationId xmlns:p14="http://schemas.microsoft.com/office/powerpoint/2010/main" val="309753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fontScale="55000" lnSpcReduction="20000"/>
          </a:bodyPr>
          <a:lstStyle/>
          <a:p>
            <a:r>
              <a:rPr lang="en-IN" dirty="0" smtClean="0"/>
              <a:t>Example</a:t>
            </a:r>
          </a:p>
          <a:p>
            <a:pPr marL="0" indent="0">
              <a:buNone/>
            </a:pPr>
            <a:r>
              <a:rPr lang="en-IN" dirty="0" smtClean="0"/>
              <a:t>class Vehicle {</a:t>
            </a:r>
          </a:p>
          <a:p>
            <a:pPr marL="0" indent="0">
              <a:buNone/>
            </a:pPr>
            <a:r>
              <a:rPr lang="en-IN" dirty="0" smtClean="0"/>
              <a:t>  protected String brand = "Ford";         // Vehicle attribute</a:t>
            </a:r>
          </a:p>
          <a:p>
            <a:pPr marL="0" indent="0">
              <a:buNone/>
            </a:pPr>
            <a:r>
              <a:rPr lang="en-IN" dirty="0" smtClean="0"/>
              <a:t>  public void honk() {                     // Vehicle method</a:t>
            </a:r>
          </a:p>
          <a:p>
            <a:pPr marL="0" indent="0">
              <a:buNone/>
            </a:pPr>
            <a:r>
              <a:rPr lang="en-IN" dirty="0" smtClean="0"/>
              <a:t>    </a:t>
            </a:r>
            <a:r>
              <a:rPr lang="en-IN" dirty="0" err="1" smtClean="0"/>
              <a:t>System.out.println</a:t>
            </a:r>
            <a:r>
              <a:rPr lang="en-IN" dirty="0" smtClean="0"/>
              <a:t>("</a:t>
            </a:r>
            <a:r>
              <a:rPr lang="en-IN" dirty="0" err="1" smtClean="0"/>
              <a:t>Tuut</a:t>
            </a:r>
            <a:r>
              <a:rPr lang="en-IN" dirty="0" smtClean="0"/>
              <a:t>, </a:t>
            </a:r>
            <a:r>
              <a:rPr lang="en-IN" dirty="0" err="1" smtClean="0"/>
              <a:t>tuut</a:t>
            </a:r>
            <a:r>
              <a:rPr lang="en-IN" dirty="0" smtClean="0"/>
              <a:t>!");</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class Car extends Vehicle {</a:t>
            </a:r>
          </a:p>
          <a:p>
            <a:pPr marL="0" indent="0">
              <a:buNone/>
            </a:pPr>
            <a:r>
              <a:rPr lang="en-IN" dirty="0" smtClean="0"/>
              <a:t>  private String </a:t>
            </a:r>
            <a:r>
              <a:rPr lang="en-IN" dirty="0" err="1" smtClean="0"/>
              <a:t>modelName</a:t>
            </a:r>
            <a:r>
              <a:rPr lang="en-IN" dirty="0" smtClean="0"/>
              <a:t> = "Mustang";    // Car attribute</a:t>
            </a:r>
          </a:p>
          <a:p>
            <a:pPr marL="0" indent="0">
              <a:buNone/>
            </a:pPr>
            <a:r>
              <a:rPr lang="en-IN" dirty="0" smtClean="0"/>
              <a:t>  public static void main(String[] </a:t>
            </a:r>
            <a:r>
              <a:rPr lang="en-IN" dirty="0" err="1" smtClean="0"/>
              <a:t>args</a:t>
            </a:r>
            <a:r>
              <a:rPr lang="en-IN" dirty="0" smtClean="0"/>
              <a:t>) {</a:t>
            </a:r>
          </a:p>
          <a:p>
            <a:pPr marL="0" indent="0">
              <a:buNone/>
            </a:pPr>
            <a:endParaRPr lang="en-IN" dirty="0" smtClean="0"/>
          </a:p>
          <a:p>
            <a:pPr marL="0" indent="0">
              <a:buNone/>
            </a:pPr>
            <a:r>
              <a:rPr lang="en-IN" dirty="0" smtClean="0"/>
              <a:t>    // Create a </a:t>
            </a:r>
            <a:r>
              <a:rPr lang="en-IN" dirty="0" err="1" smtClean="0"/>
              <a:t>myCar</a:t>
            </a:r>
            <a:r>
              <a:rPr lang="en-IN" dirty="0" smtClean="0"/>
              <a:t> object</a:t>
            </a:r>
          </a:p>
          <a:p>
            <a:pPr marL="0" indent="0">
              <a:buNone/>
            </a:pPr>
            <a:r>
              <a:rPr lang="en-IN" dirty="0" smtClean="0"/>
              <a:t>    Car </a:t>
            </a:r>
            <a:r>
              <a:rPr lang="en-IN" dirty="0" err="1" smtClean="0"/>
              <a:t>myCar</a:t>
            </a:r>
            <a:r>
              <a:rPr lang="en-IN" dirty="0" smtClean="0"/>
              <a:t> = new Car();</a:t>
            </a:r>
          </a:p>
          <a:p>
            <a:pPr marL="0" indent="0">
              <a:buNone/>
            </a:pPr>
            <a:endParaRPr lang="en-IN" dirty="0" smtClean="0"/>
          </a:p>
          <a:p>
            <a:pPr marL="0" indent="0">
              <a:buNone/>
            </a:pPr>
            <a:r>
              <a:rPr lang="en-IN" dirty="0" smtClean="0"/>
              <a:t>    // Call the honk() method (from the Vehicle class) on the </a:t>
            </a:r>
            <a:r>
              <a:rPr lang="en-IN" dirty="0" err="1" smtClean="0"/>
              <a:t>myCar</a:t>
            </a:r>
            <a:r>
              <a:rPr lang="en-IN" dirty="0" smtClean="0"/>
              <a:t> object</a:t>
            </a:r>
          </a:p>
          <a:p>
            <a:pPr marL="0" indent="0">
              <a:buNone/>
            </a:pPr>
            <a:r>
              <a:rPr lang="en-IN" dirty="0" smtClean="0"/>
              <a:t>    </a:t>
            </a:r>
            <a:r>
              <a:rPr lang="en-IN" dirty="0" err="1" smtClean="0"/>
              <a:t>myCar.honk</a:t>
            </a:r>
            <a:r>
              <a:rPr lang="en-IN" dirty="0" smtClean="0"/>
              <a:t>();</a:t>
            </a:r>
          </a:p>
          <a:p>
            <a:pPr marL="0" indent="0">
              <a:buNone/>
            </a:pPr>
            <a:endParaRPr lang="en-IN" dirty="0" smtClean="0"/>
          </a:p>
          <a:p>
            <a:pPr marL="0" indent="0">
              <a:buNone/>
            </a:pPr>
            <a:r>
              <a:rPr lang="en-IN" dirty="0" smtClean="0"/>
              <a:t>    // Display the value of the brand attribute (from the Vehicle class) and the value of the </a:t>
            </a:r>
            <a:r>
              <a:rPr lang="en-IN" dirty="0" err="1" smtClean="0"/>
              <a:t>modelName</a:t>
            </a:r>
            <a:r>
              <a:rPr lang="en-IN" dirty="0" smtClean="0"/>
              <a:t> from the Car class</a:t>
            </a:r>
          </a:p>
          <a:p>
            <a:pPr marL="0" indent="0">
              <a:buNone/>
            </a:pPr>
            <a:r>
              <a:rPr lang="en-IN" dirty="0" smtClean="0"/>
              <a:t>    </a:t>
            </a:r>
            <a:r>
              <a:rPr lang="en-IN" dirty="0" err="1" smtClean="0"/>
              <a:t>System.out.println</a:t>
            </a:r>
            <a:r>
              <a:rPr lang="en-IN" dirty="0" smtClean="0"/>
              <a:t>(</a:t>
            </a:r>
            <a:r>
              <a:rPr lang="en-IN" dirty="0" err="1" smtClean="0"/>
              <a:t>myCar.brand</a:t>
            </a:r>
            <a:r>
              <a:rPr lang="en-IN" dirty="0" smtClean="0"/>
              <a:t> + " " + </a:t>
            </a:r>
            <a:r>
              <a:rPr lang="en-IN" dirty="0" err="1" smtClean="0"/>
              <a:t>myCar.modelName</a:t>
            </a:r>
            <a:r>
              <a:rPr lang="en-IN" dirty="0" smtClean="0"/>
              <a:t>); </a:t>
            </a:r>
          </a:p>
          <a:p>
            <a:pPr marL="0" indent="0">
              <a:buNone/>
            </a:pPr>
            <a:r>
              <a:rPr lang="en-IN" dirty="0" smtClean="0"/>
              <a:t>  }</a:t>
            </a:r>
          </a:p>
          <a:p>
            <a:pPr marL="0" indent="0">
              <a:buNone/>
            </a:pPr>
            <a:r>
              <a:rPr lang="en-IN" dirty="0" smtClean="0"/>
              <a:t>}</a:t>
            </a:r>
          </a:p>
          <a:p>
            <a:endParaRPr lang="en-IN" dirty="0"/>
          </a:p>
        </p:txBody>
      </p:sp>
    </p:spTree>
    <p:extLst>
      <p:ext uri="{BB962C8B-B14F-4D97-AF65-F5344CB8AC3E}">
        <p14:creationId xmlns:p14="http://schemas.microsoft.com/office/powerpoint/2010/main" val="18705438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The Java String is immutable which means it cannot be changed. Whenever we change any string, a new instance is created. For mutable strings, you can use StringBuffer and StringBuilder classes.</a:t>
            </a:r>
          </a:p>
          <a:p>
            <a:endParaRPr lang="en-IN" dirty="0"/>
          </a:p>
          <a:p>
            <a:r>
              <a:rPr lang="en-IN" dirty="0"/>
              <a:t>We will discuss immutable string later. Let's first understand what is String in Java and how to create the String object.</a:t>
            </a:r>
          </a:p>
          <a:p>
            <a:endParaRPr lang="en-IN" dirty="0"/>
          </a:p>
        </p:txBody>
      </p:sp>
    </p:spTree>
    <p:extLst>
      <p:ext uri="{BB962C8B-B14F-4D97-AF65-F5344CB8AC3E}">
        <p14:creationId xmlns:p14="http://schemas.microsoft.com/office/powerpoint/2010/main" val="2309994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What is String in </a:t>
            </a:r>
            <a:r>
              <a:rPr lang="en-US" dirty="0" smtClean="0"/>
              <a:t>java?</a:t>
            </a:r>
            <a:endParaRPr lang="en-US" dirty="0"/>
          </a:p>
          <a:p>
            <a:r>
              <a:rPr lang="en-US" dirty="0"/>
              <a:t>Generally, String is a sequence of characters. But in Java, string is an object that represents a sequence of characters. The java.lang.String class is used to create a string object.</a:t>
            </a:r>
          </a:p>
          <a:p>
            <a:r>
              <a:rPr lang="en-US" dirty="0"/>
              <a:t>How to create a string object?</a:t>
            </a:r>
          </a:p>
          <a:p>
            <a:pPr marL="0" indent="0">
              <a:buNone/>
            </a:pPr>
            <a:r>
              <a:rPr lang="en-US" dirty="0" smtClean="0"/>
              <a:t>	There </a:t>
            </a:r>
            <a:r>
              <a:rPr lang="en-US" dirty="0"/>
              <a:t>are two ways to create String object:</a:t>
            </a:r>
          </a:p>
          <a:p>
            <a:pPr>
              <a:buFont typeface="Wingdings" panose="05000000000000000000" pitchFamily="2" charset="2"/>
              <a:buChar char="ü"/>
            </a:pPr>
            <a:r>
              <a:rPr lang="en-US" dirty="0" smtClean="0"/>
              <a:t>		By </a:t>
            </a:r>
            <a:r>
              <a:rPr lang="en-US" dirty="0"/>
              <a:t>string literal</a:t>
            </a:r>
          </a:p>
          <a:p>
            <a:pPr>
              <a:buFont typeface="Wingdings" panose="05000000000000000000" pitchFamily="2" charset="2"/>
              <a:buChar char="ü"/>
            </a:pPr>
            <a:r>
              <a:rPr lang="en-US" dirty="0" smtClean="0"/>
              <a:t>		By </a:t>
            </a:r>
            <a:r>
              <a:rPr lang="en-US" dirty="0"/>
              <a:t>new keyword</a:t>
            </a:r>
          </a:p>
          <a:p>
            <a:endParaRPr lang="en-IN" dirty="0"/>
          </a:p>
        </p:txBody>
      </p:sp>
    </p:spTree>
    <p:extLst>
      <p:ext uri="{BB962C8B-B14F-4D97-AF65-F5344CB8AC3E}">
        <p14:creationId xmlns:p14="http://schemas.microsoft.com/office/powerpoint/2010/main" val="476871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a:t>1) String </a:t>
            </a:r>
            <a:r>
              <a:rPr lang="en-IN" dirty="0" smtClean="0"/>
              <a:t>Literal</a:t>
            </a:r>
            <a:endParaRPr lang="en-IN" dirty="0"/>
          </a:p>
        </p:txBody>
      </p:sp>
      <p:sp>
        <p:nvSpPr>
          <p:cNvPr id="3" name="Content Placeholder 2"/>
          <p:cNvSpPr>
            <a:spLocks noGrp="1"/>
          </p:cNvSpPr>
          <p:nvPr>
            <p:ph idx="1"/>
          </p:nvPr>
        </p:nvSpPr>
        <p:spPr>
          <a:xfrm>
            <a:off x="457200" y="836712"/>
            <a:ext cx="8229600" cy="5289451"/>
          </a:xfrm>
        </p:spPr>
        <p:txBody>
          <a:bodyPr>
            <a:normAutofit fontScale="85000" lnSpcReduction="20000"/>
          </a:bodyPr>
          <a:lstStyle/>
          <a:p>
            <a:r>
              <a:rPr lang="en-IN" dirty="0" smtClean="0"/>
              <a:t>Java </a:t>
            </a:r>
            <a:r>
              <a:rPr lang="en-IN" dirty="0"/>
              <a:t>String literal is created by using double quotes. For Example:</a:t>
            </a:r>
          </a:p>
          <a:p>
            <a:pPr marL="0" indent="0">
              <a:buNone/>
            </a:pPr>
            <a:endParaRPr lang="en-IN" dirty="0"/>
          </a:p>
          <a:p>
            <a:r>
              <a:rPr lang="en-IN" dirty="0"/>
              <a:t>String s="welcome";  </a:t>
            </a:r>
          </a:p>
          <a:p>
            <a:r>
              <a:rPr lang="en-IN" dirty="0"/>
              <a:t>Each time you create a string literal, the JVM checks the "string constant pool" first. If the string already exists in the pool, a reference to the pooled instance is returned. If the string doesn't exist in the pool, a new string instance is created and placed in the pool. For example:</a:t>
            </a:r>
          </a:p>
          <a:p>
            <a:endParaRPr lang="en-IN" dirty="0"/>
          </a:p>
          <a:p>
            <a:r>
              <a:rPr lang="en-IN" dirty="0"/>
              <a:t>String s1="Welcome";  </a:t>
            </a:r>
          </a:p>
          <a:p>
            <a:r>
              <a:rPr lang="en-IN" dirty="0"/>
              <a:t>String s2="Welcome";//It doesn't create a new instance </a:t>
            </a:r>
          </a:p>
        </p:txBody>
      </p:sp>
    </p:spTree>
    <p:extLst>
      <p:ext uri="{BB962C8B-B14F-4D97-AF65-F5344CB8AC3E}">
        <p14:creationId xmlns:p14="http://schemas.microsoft.com/office/powerpoint/2010/main" val="3097538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In the above example, only one object will be created. Firstly, JVM will not find any string object with the value "Welcome" in string constant pool, that is why it will create a new object. After that it will find the string with the value "Welcome" in the pool, it will not create a new object but will return the reference to the same instance.</a:t>
            </a:r>
          </a:p>
          <a:p>
            <a:endParaRPr lang="en-IN" dirty="0"/>
          </a:p>
          <a:p>
            <a:r>
              <a:rPr lang="en-IN" dirty="0"/>
              <a:t>Note: String objects are stored in a special memory area known as the "string constant pool".</a:t>
            </a:r>
          </a:p>
          <a:p>
            <a:r>
              <a:rPr lang="en-IN" dirty="0"/>
              <a:t>Why Java uses the concept of String literal?</a:t>
            </a:r>
          </a:p>
          <a:p>
            <a:r>
              <a:rPr lang="en-IN" dirty="0"/>
              <a:t>To make Java more memory efficient (because no new objects are created if it exists already in the string constant pool).</a:t>
            </a:r>
          </a:p>
        </p:txBody>
      </p:sp>
    </p:spTree>
    <p:extLst>
      <p:ext uri="{BB962C8B-B14F-4D97-AF65-F5344CB8AC3E}">
        <p14:creationId xmlns:p14="http://schemas.microsoft.com/office/powerpoint/2010/main" val="2309994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2) By new keyword</a:t>
            </a:r>
            <a:br>
              <a:rPr lang="en-IN" dirty="0"/>
            </a:br>
            <a:endParaRPr lang="en-IN" dirty="0"/>
          </a:p>
        </p:txBody>
      </p:sp>
      <p:sp>
        <p:nvSpPr>
          <p:cNvPr id="3" name="Content Placeholder 2"/>
          <p:cNvSpPr>
            <a:spLocks noGrp="1"/>
          </p:cNvSpPr>
          <p:nvPr>
            <p:ph idx="1"/>
          </p:nvPr>
        </p:nvSpPr>
        <p:spPr/>
        <p:txBody>
          <a:bodyPr/>
          <a:lstStyle/>
          <a:p>
            <a:r>
              <a:rPr lang="en-IN" dirty="0" smtClean="0"/>
              <a:t>String </a:t>
            </a:r>
            <a:r>
              <a:rPr lang="en-IN" dirty="0"/>
              <a:t>s=new String("Welcome");//creates two objects and one reference variable  </a:t>
            </a:r>
          </a:p>
          <a:p>
            <a:r>
              <a:rPr lang="en-IN" dirty="0"/>
              <a:t>In such case, JVM will create a new string object in normal (non-pool) heap memory, and the literal "Welcome" will be placed in the string constant pool. The variable s will refer to the object in a heap (non-pool).</a:t>
            </a:r>
          </a:p>
        </p:txBody>
      </p:sp>
    </p:spTree>
    <p:extLst>
      <p:ext uri="{BB962C8B-B14F-4D97-AF65-F5344CB8AC3E}">
        <p14:creationId xmlns:p14="http://schemas.microsoft.com/office/powerpoint/2010/main" val="476871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Java String Example</a:t>
            </a:r>
          </a:p>
          <a:p>
            <a:pPr marL="0" indent="0">
              <a:buNone/>
            </a:pPr>
            <a:r>
              <a:rPr lang="en-US" dirty="0"/>
              <a:t>public class StringExample{  </a:t>
            </a:r>
          </a:p>
          <a:p>
            <a:pPr marL="0" indent="0">
              <a:buNone/>
            </a:pPr>
            <a:r>
              <a:rPr lang="en-US" dirty="0"/>
              <a:t>public static void main(String args[]){  </a:t>
            </a:r>
          </a:p>
          <a:p>
            <a:pPr marL="0" indent="0">
              <a:buNone/>
            </a:pPr>
            <a:r>
              <a:rPr lang="en-US" dirty="0"/>
              <a:t>String s1="java";//creating string by java string literal  </a:t>
            </a:r>
          </a:p>
          <a:p>
            <a:pPr marL="0" indent="0">
              <a:buNone/>
            </a:pPr>
            <a:r>
              <a:rPr lang="en-US" dirty="0"/>
              <a:t>char ch[]={'s','t','r','i','n','g','s'};  </a:t>
            </a:r>
          </a:p>
          <a:p>
            <a:pPr marL="0" indent="0">
              <a:buNone/>
            </a:pPr>
            <a:r>
              <a:rPr lang="en-US" dirty="0"/>
              <a:t>String s2=new String(ch);//converting char array to string  </a:t>
            </a:r>
          </a:p>
          <a:p>
            <a:pPr marL="0" indent="0">
              <a:buNone/>
            </a:pPr>
            <a:r>
              <a:rPr lang="en-US" dirty="0"/>
              <a:t>String s3=new String("example");//creating java string by new keyword  </a:t>
            </a:r>
          </a:p>
          <a:p>
            <a:pPr marL="0" indent="0">
              <a:buNone/>
            </a:pPr>
            <a:r>
              <a:rPr lang="en-US" dirty="0"/>
              <a:t>System.out.println(s1);  </a:t>
            </a:r>
          </a:p>
          <a:p>
            <a:pPr marL="0" indent="0">
              <a:buNone/>
            </a:pPr>
            <a:r>
              <a:rPr lang="en-US" dirty="0"/>
              <a:t>System.out.println(s2);  </a:t>
            </a:r>
          </a:p>
          <a:p>
            <a:pPr marL="0" indent="0">
              <a:buNone/>
            </a:pPr>
            <a:r>
              <a:rPr lang="en-US" dirty="0"/>
              <a:t>System.out.println(s3);  </a:t>
            </a:r>
          </a:p>
          <a:p>
            <a:pPr marL="0" indent="0">
              <a:buNone/>
            </a:pPr>
            <a:r>
              <a:rPr lang="en-US" dirty="0"/>
              <a:t>}} </a:t>
            </a:r>
          </a:p>
        </p:txBody>
      </p:sp>
    </p:spTree>
    <p:extLst>
      <p:ext uri="{BB962C8B-B14F-4D97-AF65-F5344CB8AC3E}">
        <p14:creationId xmlns:p14="http://schemas.microsoft.com/office/powerpoint/2010/main" val="1026453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Java String class methods</a:t>
            </a:r>
          </a:p>
          <a:p>
            <a:r>
              <a:rPr lang="en-US" dirty="0"/>
              <a:t>The java.lang.String class provides many useful methods to perform operations on sequence of char values.</a:t>
            </a:r>
          </a:p>
          <a:p>
            <a:endParaRPr lang="en-US" dirty="0"/>
          </a:p>
        </p:txBody>
      </p:sp>
    </p:spTree>
    <p:extLst>
      <p:ext uri="{BB962C8B-B14F-4D97-AF65-F5344CB8AC3E}">
        <p14:creationId xmlns:p14="http://schemas.microsoft.com/office/powerpoint/2010/main" val="3916755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69360"/>
          </a:xfrm>
        </p:spPr>
        <p:txBody>
          <a:bodyPr>
            <a:normAutofit fontScale="55000" lnSpcReduction="20000"/>
          </a:bodyPr>
          <a:lstStyle/>
          <a:p>
            <a:pPr marL="0" indent="0">
              <a:buNone/>
            </a:pPr>
            <a:r>
              <a:rPr lang="en-US" dirty="0"/>
              <a:t>No.	Method	Description</a:t>
            </a:r>
          </a:p>
          <a:p>
            <a:pPr marL="0" indent="0">
              <a:buNone/>
            </a:pPr>
            <a:r>
              <a:rPr lang="en-US" dirty="0"/>
              <a:t>1	char charAt(int index)	returns char value for the particular index</a:t>
            </a:r>
          </a:p>
          <a:p>
            <a:pPr marL="0" indent="0">
              <a:buNone/>
            </a:pPr>
            <a:r>
              <a:rPr lang="en-US" dirty="0"/>
              <a:t>2	int length()	returns string length</a:t>
            </a:r>
          </a:p>
          <a:p>
            <a:pPr marL="0" indent="0">
              <a:buNone/>
            </a:pPr>
            <a:r>
              <a:rPr lang="en-US" dirty="0"/>
              <a:t>3	static String format(String format, Object... args)	returns a formatted string.</a:t>
            </a:r>
          </a:p>
          <a:p>
            <a:pPr marL="0" indent="0">
              <a:buNone/>
            </a:pPr>
            <a:r>
              <a:rPr lang="en-US" dirty="0"/>
              <a:t>4	static String format(Locale l, String format, Object... args)	returns formatted string with given locale.</a:t>
            </a:r>
          </a:p>
          <a:p>
            <a:pPr marL="0" indent="0">
              <a:buNone/>
            </a:pPr>
            <a:r>
              <a:rPr lang="en-US" dirty="0"/>
              <a:t>5	String substring(int beginIndex)	returns substring for given begin index.</a:t>
            </a:r>
          </a:p>
          <a:p>
            <a:pPr marL="0" indent="0">
              <a:buNone/>
            </a:pPr>
            <a:r>
              <a:rPr lang="en-US" dirty="0"/>
              <a:t>6	String substring(int beginIndex, int endIndex)	returns substring for given begin index and end index.</a:t>
            </a:r>
          </a:p>
          <a:p>
            <a:pPr marL="0" indent="0">
              <a:buNone/>
            </a:pPr>
            <a:r>
              <a:rPr lang="en-US" dirty="0"/>
              <a:t>7	boolean contains(CharSequence s)	returns true or false after matching the sequence of char value.</a:t>
            </a:r>
          </a:p>
          <a:p>
            <a:pPr marL="0" indent="0">
              <a:buNone/>
            </a:pPr>
            <a:r>
              <a:rPr lang="en-US" dirty="0"/>
              <a:t>8	static String join(CharSequence delimiter, CharSequence... elements)	returns a joined string.</a:t>
            </a:r>
          </a:p>
          <a:p>
            <a:pPr marL="0" indent="0">
              <a:buNone/>
            </a:pPr>
            <a:r>
              <a:rPr lang="en-US" dirty="0"/>
              <a:t>9	static String join(CharSequence delimiter, Iterable&lt;? extends CharSequence&gt; elements)	returns a joined string.</a:t>
            </a:r>
          </a:p>
          <a:p>
            <a:pPr marL="0" indent="0">
              <a:buNone/>
            </a:pPr>
            <a:r>
              <a:rPr lang="en-US" dirty="0"/>
              <a:t>10	boolean equals(Object another)	checks the equality of string with the given object.</a:t>
            </a:r>
          </a:p>
          <a:p>
            <a:pPr marL="0" indent="0">
              <a:buNone/>
            </a:pPr>
            <a:r>
              <a:rPr lang="en-US" dirty="0"/>
              <a:t>11	boolean isEmpty()	checks if string is empty.</a:t>
            </a:r>
          </a:p>
          <a:p>
            <a:pPr marL="0" indent="0">
              <a:buNone/>
            </a:pPr>
            <a:r>
              <a:rPr lang="en-US" dirty="0"/>
              <a:t>12	String concat(String str)	concatenates the specified string.</a:t>
            </a:r>
          </a:p>
          <a:p>
            <a:pPr marL="0" indent="0">
              <a:buNone/>
            </a:pPr>
            <a:r>
              <a:rPr lang="en-US" dirty="0"/>
              <a:t>13	String replace(char old, char new)	replaces all occurrences of the specified char value.</a:t>
            </a:r>
          </a:p>
          <a:p>
            <a:pPr marL="0" indent="0">
              <a:buNone/>
            </a:pPr>
            <a:r>
              <a:rPr lang="en-US" dirty="0"/>
              <a:t>14	String replace(CharSequence old, CharSequence new)	replaces all occurrences of the specified CharSequence</a:t>
            </a:r>
            <a:r>
              <a:rPr lang="en-US" dirty="0" smtClean="0"/>
              <a:t>.</a:t>
            </a:r>
            <a:endParaRPr lang="en-US" dirty="0"/>
          </a:p>
        </p:txBody>
      </p:sp>
    </p:spTree>
    <p:extLst>
      <p:ext uri="{BB962C8B-B14F-4D97-AF65-F5344CB8AC3E}">
        <p14:creationId xmlns:p14="http://schemas.microsoft.com/office/powerpoint/2010/main" val="18863818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525344"/>
          </a:xfrm>
        </p:spPr>
        <p:txBody>
          <a:bodyPr>
            <a:normAutofit fontScale="62500" lnSpcReduction="20000"/>
          </a:bodyPr>
          <a:lstStyle/>
          <a:p>
            <a:pPr marL="0" indent="0">
              <a:buNone/>
            </a:pPr>
            <a:r>
              <a:rPr lang="en-US" dirty="0"/>
              <a:t>15	static String equalsIgnoreCase(String another)	compares another string. It doesn't check case.</a:t>
            </a:r>
          </a:p>
          <a:p>
            <a:pPr marL="0" indent="0">
              <a:buNone/>
            </a:pPr>
            <a:r>
              <a:rPr lang="en-US" dirty="0"/>
              <a:t>16	String[] split(String regex)	returns a split string matching regex.</a:t>
            </a:r>
          </a:p>
          <a:p>
            <a:pPr marL="0" indent="0">
              <a:buNone/>
            </a:pPr>
            <a:r>
              <a:rPr lang="en-US" dirty="0"/>
              <a:t>17	String[] split(String regex, int limit)	returns a split string matching regex and limit.</a:t>
            </a:r>
          </a:p>
          <a:p>
            <a:pPr marL="0" indent="0">
              <a:buNone/>
            </a:pPr>
            <a:r>
              <a:rPr lang="en-US" dirty="0"/>
              <a:t>18	String intern()	returns an interned string.</a:t>
            </a:r>
          </a:p>
          <a:p>
            <a:pPr marL="0" indent="0">
              <a:buNone/>
            </a:pPr>
            <a:r>
              <a:rPr lang="en-US" dirty="0"/>
              <a:t>19	int indexOf(int ch)	returns the specified char value index.</a:t>
            </a:r>
          </a:p>
          <a:p>
            <a:pPr marL="0" indent="0">
              <a:buNone/>
            </a:pPr>
            <a:r>
              <a:rPr lang="en-US" dirty="0"/>
              <a:t>20	int indexOf(int ch, int fromIndex)	returns the specified char value index starting with given index.</a:t>
            </a:r>
          </a:p>
          <a:p>
            <a:pPr marL="0" indent="0">
              <a:buNone/>
            </a:pPr>
            <a:r>
              <a:rPr lang="en-US" dirty="0"/>
              <a:t>21	int indexOf(String substring)	returns the specified substring index.</a:t>
            </a:r>
          </a:p>
          <a:p>
            <a:pPr marL="0" indent="0">
              <a:buNone/>
            </a:pPr>
            <a:r>
              <a:rPr lang="en-US" dirty="0"/>
              <a:t>22	int indexOf(String substring, int fromIndex)	returns the specified substring index starting with given index.</a:t>
            </a:r>
          </a:p>
          <a:p>
            <a:pPr marL="0" indent="0">
              <a:buNone/>
            </a:pPr>
            <a:r>
              <a:rPr lang="en-US" dirty="0"/>
              <a:t>23	String toLowerCase()	returns a string in lowercase.</a:t>
            </a:r>
          </a:p>
          <a:p>
            <a:pPr marL="0" indent="0">
              <a:buNone/>
            </a:pPr>
            <a:r>
              <a:rPr lang="en-US" dirty="0"/>
              <a:t>24	String toLowerCase(Locale l)	returns a string in lowercase using specified locale.</a:t>
            </a:r>
          </a:p>
          <a:p>
            <a:pPr marL="0" indent="0">
              <a:buNone/>
            </a:pPr>
            <a:r>
              <a:rPr lang="en-US" dirty="0"/>
              <a:t>25	String toUpperCase()	returns a string in uppercase.</a:t>
            </a:r>
          </a:p>
          <a:p>
            <a:pPr marL="0" indent="0">
              <a:buNone/>
            </a:pPr>
            <a:r>
              <a:rPr lang="en-US" dirty="0"/>
              <a:t>26	String toUpperCase(Locale l)	returns a string in uppercase using specified locale.</a:t>
            </a:r>
          </a:p>
          <a:p>
            <a:pPr marL="0" indent="0">
              <a:buNone/>
            </a:pPr>
            <a:r>
              <a:rPr lang="en-US" dirty="0"/>
              <a:t>27	String trim()	removes beginning and ending spaces of this string.</a:t>
            </a:r>
          </a:p>
          <a:p>
            <a:pPr marL="0" indent="0">
              <a:buNone/>
            </a:pPr>
            <a:r>
              <a:rPr lang="en-US" dirty="0"/>
              <a:t>28	static String valueOf(int value)	converts given type into string. It is an overloaded method.</a:t>
            </a:r>
          </a:p>
          <a:p>
            <a:endParaRPr lang="en-US" dirty="0"/>
          </a:p>
        </p:txBody>
      </p:sp>
    </p:spTree>
    <p:extLst>
      <p:ext uri="{BB962C8B-B14F-4D97-AF65-F5344CB8AC3E}">
        <p14:creationId xmlns:p14="http://schemas.microsoft.com/office/powerpoint/2010/main" val="17592476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Immutable String in Java</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a:t>
            </a:r>
            <a:r>
              <a:rPr lang="en-US" dirty="0"/>
              <a:t>java, string objects are immutable. Immutable simply means unmodifiable or unchangeable.</a:t>
            </a:r>
          </a:p>
          <a:p>
            <a:endParaRPr lang="en-US" dirty="0"/>
          </a:p>
          <a:p>
            <a:r>
              <a:rPr lang="en-US" dirty="0"/>
              <a:t>Once string object is created its data or state can't be changed but a new string object is created.</a:t>
            </a:r>
          </a:p>
          <a:p>
            <a:endParaRPr lang="en-US" dirty="0"/>
          </a:p>
          <a:p>
            <a:r>
              <a:rPr lang="en-US" dirty="0"/>
              <a:t>Let's try to understand the immutability concept by the example given below:</a:t>
            </a:r>
          </a:p>
        </p:txBody>
      </p:sp>
    </p:spTree>
    <p:extLst>
      <p:ext uri="{BB962C8B-B14F-4D97-AF65-F5344CB8AC3E}">
        <p14:creationId xmlns:p14="http://schemas.microsoft.com/office/powerpoint/2010/main" val="417504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55000" lnSpcReduction="20000"/>
          </a:bodyPr>
          <a:lstStyle/>
          <a:p>
            <a:r>
              <a:rPr lang="en-IN" dirty="0" smtClean="0"/>
              <a:t>Note − A subclass inherits all the members (fields, methods, and nested classes) from its superclass. Constructors are not members, so they are not inherited by subclasses, but the constructor of the superclass can be invoked from the subclass.</a:t>
            </a:r>
          </a:p>
          <a:p>
            <a:endParaRPr lang="en-IN" dirty="0" smtClean="0"/>
          </a:p>
          <a:p>
            <a:r>
              <a:rPr lang="en-IN" dirty="0" smtClean="0"/>
              <a:t>The super keyword</a:t>
            </a:r>
          </a:p>
          <a:p>
            <a:r>
              <a:rPr lang="en-IN" dirty="0" smtClean="0"/>
              <a:t>The super keyword is similar to this keyword. Following are the scenarios where the super keyword is used.</a:t>
            </a:r>
          </a:p>
          <a:p>
            <a:endParaRPr lang="en-IN" dirty="0" smtClean="0"/>
          </a:p>
          <a:p>
            <a:r>
              <a:rPr lang="en-IN" dirty="0" smtClean="0"/>
              <a:t>It is used to differentiate the members of superclass from the members of subclass, if they have same names.</a:t>
            </a:r>
          </a:p>
          <a:p>
            <a:endParaRPr lang="en-IN" dirty="0" smtClean="0"/>
          </a:p>
          <a:p>
            <a:r>
              <a:rPr lang="en-IN" dirty="0" smtClean="0"/>
              <a:t>It is used to invoke the superclass constructor from subclass.</a:t>
            </a:r>
          </a:p>
          <a:p>
            <a:endParaRPr lang="en-IN" dirty="0" smtClean="0"/>
          </a:p>
          <a:p>
            <a:r>
              <a:rPr lang="en-IN" dirty="0" smtClean="0"/>
              <a:t>Differentiating the Members</a:t>
            </a:r>
          </a:p>
          <a:p>
            <a:r>
              <a:rPr lang="en-IN" dirty="0" smtClean="0"/>
              <a:t>If a class is inheriting the properties of another class. And if the members of the superclass have the names same as the sub class, to differentiate these variables we use super keyword as shown below.</a:t>
            </a:r>
          </a:p>
          <a:p>
            <a:endParaRPr lang="en-IN" dirty="0" smtClean="0"/>
          </a:p>
          <a:p>
            <a:r>
              <a:rPr lang="en-IN" dirty="0" err="1" smtClean="0"/>
              <a:t>super.variable</a:t>
            </a:r>
            <a:endParaRPr lang="en-IN" dirty="0" smtClean="0"/>
          </a:p>
          <a:p>
            <a:r>
              <a:rPr lang="en-IN" dirty="0" err="1" smtClean="0"/>
              <a:t>super.method</a:t>
            </a:r>
            <a:r>
              <a:rPr lang="en-IN" dirty="0" smtClean="0"/>
              <a:t>();</a:t>
            </a:r>
            <a:endParaRPr lang="en-IN" dirty="0"/>
          </a:p>
        </p:txBody>
      </p:sp>
    </p:spTree>
    <p:extLst>
      <p:ext uri="{BB962C8B-B14F-4D97-AF65-F5344CB8AC3E}">
        <p14:creationId xmlns:p14="http://schemas.microsoft.com/office/powerpoint/2010/main" val="39328075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class Testimmutablestring{  </a:t>
            </a:r>
          </a:p>
          <a:p>
            <a:pPr marL="0" indent="0">
              <a:buNone/>
            </a:pPr>
            <a:r>
              <a:rPr lang="en-US" dirty="0" smtClean="0"/>
              <a:t> public static void main(String args[]){  </a:t>
            </a:r>
          </a:p>
          <a:p>
            <a:pPr marL="0" indent="0">
              <a:buNone/>
            </a:pPr>
            <a:r>
              <a:rPr lang="en-US" dirty="0" smtClean="0"/>
              <a:t>   String s="Sachin";  </a:t>
            </a:r>
          </a:p>
          <a:p>
            <a:pPr marL="0" indent="0">
              <a:buNone/>
            </a:pPr>
            <a:r>
              <a:rPr lang="en-US" dirty="0" smtClean="0"/>
              <a:t>   s.concat(" Tendulkar");//concat() method appends the string at the end  </a:t>
            </a:r>
          </a:p>
          <a:p>
            <a:pPr marL="0" indent="0">
              <a:buNone/>
            </a:pPr>
            <a:r>
              <a:rPr lang="en-US" dirty="0" smtClean="0"/>
              <a:t>   System.out.println(s);//will print Sachin because strings are immutable objects  </a:t>
            </a:r>
          </a:p>
          <a:p>
            <a:pPr marL="0" indent="0">
              <a:buNone/>
            </a:pPr>
            <a:r>
              <a:rPr lang="en-US" dirty="0" smtClean="0"/>
              <a:t> }  </a:t>
            </a:r>
          </a:p>
          <a:p>
            <a:pPr marL="0" indent="0">
              <a:buNone/>
            </a:pPr>
            <a:r>
              <a:rPr lang="en-US" dirty="0"/>
              <a:t>} </a:t>
            </a:r>
            <a:endParaRPr lang="en-US" dirty="0" smtClean="0"/>
          </a:p>
          <a:p>
            <a:pPr marL="0" indent="0">
              <a:buNone/>
            </a:pPr>
            <a:r>
              <a:rPr lang="en-US" dirty="0" smtClean="0"/>
              <a:t>Output:Sachin</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879313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US" dirty="0"/>
              <a:t>Now it can be understood by the diagram given below. Here Sachin is not changed but a new object is created with sachintendulkar. That is why string is known as immutable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2123728" y="2420888"/>
            <a:ext cx="5184576" cy="3841016"/>
          </a:xfrm>
          <a:prstGeom prst="rect">
            <a:avLst/>
          </a:prstGeom>
        </p:spPr>
      </p:pic>
    </p:spTree>
    <p:extLst>
      <p:ext uri="{BB962C8B-B14F-4D97-AF65-F5344CB8AC3E}">
        <p14:creationId xmlns:p14="http://schemas.microsoft.com/office/powerpoint/2010/main" val="21892023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you can see in the above figure that two objects are created but s reference variable still refers to "Sachin" not to "Sachin Tendulkar".</a:t>
            </a:r>
          </a:p>
          <a:p>
            <a:endParaRPr lang="en-US" dirty="0"/>
          </a:p>
        </p:txBody>
      </p:sp>
    </p:spTree>
    <p:extLst>
      <p:ext uri="{BB962C8B-B14F-4D97-AF65-F5344CB8AC3E}">
        <p14:creationId xmlns:p14="http://schemas.microsoft.com/office/powerpoint/2010/main" val="2424052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10000"/>
          </a:bodyPr>
          <a:lstStyle/>
          <a:p>
            <a:r>
              <a:rPr lang="en-US" dirty="0"/>
              <a:t>But if we explicitely assign it to the reference variable, it will refer to "Sachin Tendulkar" object</a:t>
            </a:r>
            <a:r>
              <a:rPr lang="en-US" dirty="0" smtClean="0"/>
              <a:t>.</a:t>
            </a:r>
          </a:p>
          <a:p>
            <a:r>
              <a:rPr lang="en-US" dirty="0" smtClean="0"/>
              <a:t>For </a:t>
            </a:r>
            <a:r>
              <a:rPr lang="en-US" dirty="0"/>
              <a:t>example:</a:t>
            </a:r>
          </a:p>
          <a:p>
            <a:pPr marL="0" indent="0">
              <a:buNone/>
            </a:pPr>
            <a:r>
              <a:rPr lang="en-US" dirty="0" smtClean="0"/>
              <a:t>class </a:t>
            </a:r>
            <a:r>
              <a:rPr lang="en-US" dirty="0"/>
              <a:t>Testimmutablestring1{  </a:t>
            </a:r>
          </a:p>
          <a:p>
            <a:pPr marL="0" indent="0">
              <a:buNone/>
            </a:pPr>
            <a:r>
              <a:rPr lang="en-US" dirty="0"/>
              <a:t> public static void main(String args[]){  </a:t>
            </a:r>
          </a:p>
          <a:p>
            <a:pPr marL="0" indent="0">
              <a:buNone/>
            </a:pPr>
            <a:r>
              <a:rPr lang="en-US" dirty="0"/>
              <a:t>   String s="Sachin";  </a:t>
            </a:r>
          </a:p>
          <a:p>
            <a:pPr marL="0" indent="0">
              <a:buNone/>
            </a:pPr>
            <a:r>
              <a:rPr lang="en-US" dirty="0"/>
              <a:t>   s=s.concat(" Tendulkar");  </a:t>
            </a:r>
          </a:p>
          <a:p>
            <a:pPr marL="0" indent="0">
              <a:buNone/>
            </a:pPr>
            <a:r>
              <a:rPr lang="en-US" dirty="0"/>
              <a:t>   System.out.println(s);  </a:t>
            </a:r>
          </a:p>
          <a:p>
            <a:pPr marL="0" indent="0">
              <a:buNone/>
            </a:pPr>
            <a:r>
              <a:rPr lang="en-US" dirty="0"/>
              <a:t> }  </a:t>
            </a:r>
          </a:p>
          <a:p>
            <a:pPr marL="0" indent="0">
              <a:buNone/>
            </a:pPr>
            <a:r>
              <a:rPr lang="en-US" dirty="0"/>
              <a:t>} </a:t>
            </a:r>
            <a:endParaRPr lang="en-US" dirty="0" smtClean="0"/>
          </a:p>
          <a:p>
            <a:r>
              <a:rPr lang="en-US" dirty="0"/>
              <a:t>Output:Sachin </a:t>
            </a:r>
            <a:r>
              <a:rPr lang="en-US" dirty="0" smtClean="0"/>
              <a:t>Tendulkar</a:t>
            </a:r>
          </a:p>
          <a:p>
            <a:r>
              <a:rPr lang="en-US" dirty="0"/>
              <a:t>In such case, s points to the "Sachin Tendulkar". Please notice that still sachin object is not modified.</a:t>
            </a:r>
          </a:p>
        </p:txBody>
      </p:sp>
    </p:spTree>
    <p:extLst>
      <p:ext uri="{BB962C8B-B14F-4D97-AF65-F5344CB8AC3E}">
        <p14:creationId xmlns:p14="http://schemas.microsoft.com/office/powerpoint/2010/main" val="1514060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Why string objects are immutable in java?</a:t>
            </a:r>
          </a:p>
          <a:p>
            <a:r>
              <a:rPr lang="en-US" dirty="0"/>
              <a:t>Because java uses the concept of string literal.Suppose there are 5 reference variables,all referes to one object "sachin".If one reference variable changes the value of the object, it will be affected to all the reference variables. That is why string objects are immutable in java.</a:t>
            </a:r>
          </a:p>
        </p:txBody>
      </p:sp>
    </p:spTree>
    <p:extLst>
      <p:ext uri="{BB962C8B-B14F-4D97-AF65-F5344CB8AC3E}">
        <p14:creationId xmlns:p14="http://schemas.microsoft.com/office/powerpoint/2010/main" val="25858620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to answer</a:t>
            </a:r>
            <a:endParaRPr lang="en-US" dirty="0"/>
          </a:p>
        </p:txBody>
      </p:sp>
      <p:sp>
        <p:nvSpPr>
          <p:cNvPr id="3" name="Content Placeholder 2"/>
          <p:cNvSpPr>
            <a:spLocks noGrp="1"/>
          </p:cNvSpPr>
          <p:nvPr>
            <p:ph idx="1"/>
          </p:nvPr>
        </p:nvSpPr>
        <p:spPr/>
        <p:txBody>
          <a:bodyPr/>
          <a:lstStyle/>
          <a:p>
            <a:r>
              <a:rPr lang="en-US" dirty="0"/>
              <a:t>Why are String objects immutable?</a:t>
            </a:r>
          </a:p>
          <a:p>
            <a:r>
              <a:rPr lang="en-US" dirty="0"/>
              <a:t>How to create an immutable class?</a:t>
            </a:r>
          </a:p>
          <a:p>
            <a:r>
              <a:rPr lang="en-US" dirty="0"/>
              <a:t>What is string constant pool?</a:t>
            </a:r>
          </a:p>
          <a:p>
            <a:r>
              <a:rPr lang="en-US" dirty="0"/>
              <a:t>What code is written by the compiler if you concatenate any string by + (string concatenation operator)?</a:t>
            </a:r>
          </a:p>
          <a:p>
            <a:r>
              <a:rPr lang="en-US" dirty="0"/>
              <a:t>What is the difference between StringBuffer and StringBuilder class?</a:t>
            </a:r>
          </a:p>
        </p:txBody>
      </p:sp>
    </p:spTree>
    <p:extLst>
      <p:ext uri="{BB962C8B-B14F-4D97-AF65-F5344CB8AC3E}">
        <p14:creationId xmlns:p14="http://schemas.microsoft.com/office/powerpoint/2010/main" val="3407455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r>
              <a:rPr lang="en-US" dirty="0"/>
              <a:t>Java </a:t>
            </a:r>
            <a:r>
              <a:rPr lang="en-US" dirty="0" smtClean="0"/>
              <a:t>ArrayList</a:t>
            </a:r>
            <a:endParaRPr lang="en-US" dirty="0"/>
          </a:p>
        </p:txBody>
      </p:sp>
      <p:sp>
        <p:nvSpPr>
          <p:cNvPr id="3" name="Content Placeholder 2"/>
          <p:cNvSpPr>
            <a:spLocks noGrp="1"/>
          </p:cNvSpPr>
          <p:nvPr>
            <p:ph idx="1"/>
          </p:nvPr>
        </p:nvSpPr>
        <p:spPr>
          <a:xfrm>
            <a:off x="457200" y="692696"/>
            <a:ext cx="8229600" cy="5433467"/>
          </a:xfrm>
        </p:spPr>
        <p:txBody>
          <a:bodyPr>
            <a:normAutofit fontScale="70000" lnSpcReduction="20000"/>
          </a:bodyPr>
          <a:lstStyle/>
          <a:p>
            <a:r>
              <a:rPr lang="en-US" dirty="0" smtClean="0"/>
              <a:t>The </a:t>
            </a:r>
            <a:r>
              <a:rPr lang="en-US" dirty="0"/>
              <a:t>ArrayList class is a resizable array, which can be found in the java.util package.</a:t>
            </a:r>
          </a:p>
          <a:p>
            <a:endParaRPr lang="en-US" dirty="0"/>
          </a:p>
          <a:p>
            <a:r>
              <a:rPr lang="en-US" dirty="0"/>
              <a:t>The difference between a built-in array and an ArrayList in Java, is that the size of an array cannot be modified (if you want to add or remove elements to/from an array, you have to create a new one). While elements can be added and removed from an ArrayList whenever you want. The syntax is also slightly different:</a:t>
            </a:r>
          </a:p>
          <a:p>
            <a:endParaRPr lang="en-US" dirty="0"/>
          </a:p>
          <a:p>
            <a:r>
              <a:rPr lang="en-US" dirty="0"/>
              <a:t>Example</a:t>
            </a:r>
          </a:p>
          <a:p>
            <a:r>
              <a:rPr lang="en-US" dirty="0"/>
              <a:t>Create an ArrayList object called cars that will store strings:</a:t>
            </a:r>
          </a:p>
          <a:p>
            <a:endParaRPr lang="en-US" dirty="0"/>
          </a:p>
          <a:p>
            <a:pPr marL="0" indent="0">
              <a:buNone/>
            </a:pPr>
            <a:r>
              <a:rPr lang="en-US" dirty="0"/>
              <a:t>import java.util.ArrayList; // import the ArrayList class</a:t>
            </a:r>
          </a:p>
          <a:p>
            <a:pPr marL="0" indent="0">
              <a:buNone/>
            </a:pPr>
            <a:endParaRPr lang="en-US" dirty="0"/>
          </a:p>
          <a:p>
            <a:pPr marL="0" indent="0">
              <a:buNone/>
            </a:pPr>
            <a:r>
              <a:rPr lang="en-US" dirty="0"/>
              <a:t>ArrayList&lt;String&gt; cars = new ArrayList&lt;String&gt;(); // Create an ArrayList object</a:t>
            </a:r>
          </a:p>
        </p:txBody>
      </p:sp>
    </p:spTree>
    <p:extLst>
      <p:ext uri="{BB962C8B-B14F-4D97-AF65-F5344CB8AC3E}">
        <p14:creationId xmlns:p14="http://schemas.microsoft.com/office/powerpoint/2010/main" val="27046348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Add </a:t>
            </a:r>
            <a:r>
              <a:rPr lang="en-US" dirty="0" smtClean="0"/>
              <a:t>Items</a:t>
            </a:r>
            <a:endParaRPr lang="en-US" dirty="0"/>
          </a:p>
        </p:txBody>
      </p:sp>
      <p:sp>
        <p:nvSpPr>
          <p:cNvPr id="3" name="Content Placeholder 2"/>
          <p:cNvSpPr>
            <a:spLocks noGrp="1"/>
          </p:cNvSpPr>
          <p:nvPr>
            <p:ph idx="1"/>
          </p:nvPr>
        </p:nvSpPr>
        <p:spPr>
          <a:xfrm>
            <a:off x="457200" y="764704"/>
            <a:ext cx="8229600" cy="5361459"/>
          </a:xfrm>
        </p:spPr>
        <p:txBody>
          <a:bodyPr>
            <a:normAutofit fontScale="70000" lnSpcReduction="20000"/>
          </a:bodyPr>
          <a:lstStyle/>
          <a:p>
            <a:r>
              <a:rPr lang="en-US" dirty="0" smtClean="0"/>
              <a:t>The </a:t>
            </a:r>
            <a:r>
              <a:rPr lang="en-US" dirty="0"/>
              <a:t>ArrayList class has many useful methods. For example, to add elements to the ArrayList, use the add() method:</a:t>
            </a:r>
          </a:p>
          <a:p>
            <a:endParaRPr lang="en-US" dirty="0"/>
          </a:p>
          <a:p>
            <a:r>
              <a:rPr lang="en-US" dirty="0"/>
              <a:t>Example</a:t>
            </a:r>
          </a:p>
          <a:p>
            <a:pPr marL="0" indent="0">
              <a:buNone/>
            </a:pPr>
            <a:r>
              <a:rPr lang="en-US" dirty="0"/>
              <a:t>import java.util.ArrayList;</a:t>
            </a:r>
          </a:p>
          <a:p>
            <a:pPr marL="0" indent="0">
              <a:buNone/>
            </a:pPr>
            <a:endParaRPr lang="en-US" dirty="0"/>
          </a:p>
          <a:p>
            <a:pPr marL="0" indent="0">
              <a:buNone/>
            </a:pPr>
            <a:r>
              <a:rPr lang="en-US" dirty="0"/>
              <a:t>public class MyClass { </a:t>
            </a:r>
          </a:p>
          <a:p>
            <a:pPr marL="0" indent="0">
              <a:buNone/>
            </a:pPr>
            <a:r>
              <a:rPr lang="en-US" dirty="0"/>
              <a:t>  public static void main(String[] args) { </a:t>
            </a:r>
          </a:p>
          <a:p>
            <a:pPr marL="0" indent="0">
              <a:buNone/>
            </a:pPr>
            <a:r>
              <a:rPr lang="en-US" dirty="0"/>
              <a:t>    ArrayList&lt;String&gt; cars = new ArrayList&lt;String&gt;();</a:t>
            </a:r>
          </a:p>
          <a:p>
            <a:pPr marL="0" indent="0">
              <a:buNone/>
            </a:pPr>
            <a:r>
              <a:rPr lang="en-US" dirty="0"/>
              <a:t>    cars.add("Volvo");</a:t>
            </a:r>
          </a:p>
          <a:p>
            <a:pPr marL="0" indent="0">
              <a:buNone/>
            </a:pPr>
            <a:r>
              <a:rPr lang="en-US" dirty="0"/>
              <a:t>    cars.add("BMW");</a:t>
            </a:r>
          </a:p>
          <a:p>
            <a:pPr marL="0" indent="0">
              <a:buNone/>
            </a:pPr>
            <a:r>
              <a:rPr lang="en-US" dirty="0"/>
              <a:t>    cars.add("Ford");</a:t>
            </a:r>
          </a:p>
          <a:p>
            <a:pPr marL="0" indent="0">
              <a:buNone/>
            </a:pPr>
            <a:r>
              <a:rPr lang="en-US" dirty="0"/>
              <a:t>    cars.add("Mazda");</a:t>
            </a:r>
          </a:p>
          <a:p>
            <a:pPr marL="0" indent="0">
              <a:buNone/>
            </a:pPr>
            <a:r>
              <a:rPr lang="en-US" dirty="0"/>
              <a:t>    System.out.println(cars);</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17481222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 an Item</a:t>
            </a:r>
            <a:br>
              <a:rPr lang="en-US" dirty="0"/>
            </a:br>
            <a:endParaRPr lang="en-US" dirty="0"/>
          </a:p>
        </p:txBody>
      </p:sp>
      <p:sp>
        <p:nvSpPr>
          <p:cNvPr id="3" name="Content Placeholder 2"/>
          <p:cNvSpPr>
            <a:spLocks noGrp="1"/>
          </p:cNvSpPr>
          <p:nvPr>
            <p:ph idx="1"/>
          </p:nvPr>
        </p:nvSpPr>
        <p:spPr/>
        <p:txBody>
          <a:bodyPr/>
          <a:lstStyle/>
          <a:p>
            <a:r>
              <a:rPr lang="en-US" dirty="0" smtClean="0"/>
              <a:t>To </a:t>
            </a:r>
            <a:r>
              <a:rPr lang="en-US" dirty="0"/>
              <a:t>access an element in the ArrayList, use the get() method and refer to the index number:</a:t>
            </a:r>
          </a:p>
          <a:p>
            <a:endParaRPr lang="en-US" dirty="0"/>
          </a:p>
          <a:p>
            <a:r>
              <a:rPr lang="en-US" dirty="0"/>
              <a:t>Example</a:t>
            </a:r>
          </a:p>
          <a:p>
            <a:r>
              <a:rPr lang="en-US" dirty="0"/>
              <a:t>cars.get(0</a:t>
            </a:r>
            <a:r>
              <a:rPr lang="en-US" dirty="0" smtClean="0"/>
              <a:t>);</a:t>
            </a:r>
          </a:p>
          <a:p>
            <a:r>
              <a:rPr lang="en-US" b="1" dirty="0"/>
              <a:t>Remember:</a:t>
            </a:r>
            <a:r>
              <a:rPr lang="en-US" dirty="0"/>
              <a:t> Array indexes start with 0: [0] is the first element. [1] is the second element, etc.</a:t>
            </a:r>
          </a:p>
        </p:txBody>
      </p:sp>
    </p:spTree>
    <p:extLst>
      <p:ext uri="{BB962C8B-B14F-4D97-AF65-F5344CB8AC3E}">
        <p14:creationId xmlns:p14="http://schemas.microsoft.com/office/powerpoint/2010/main" val="31521078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 an Item</a:t>
            </a:r>
            <a:br>
              <a:rPr lang="en-US" dirty="0"/>
            </a:br>
            <a:endParaRPr lang="en-US" dirty="0"/>
          </a:p>
        </p:txBody>
      </p:sp>
      <p:sp>
        <p:nvSpPr>
          <p:cNvPr id="3" name="Content Placeholder 2"/>
          <p:cNvSpPr>
            <a:spLocks noGrp="1"/>
          </p:cNvSpPr>
          <p:nvPr>
            <p:ph idx="1"/>
          </p:nvPr>
        </p:nvSpPr>
        <p:spPr/>
        <p:txBody>
          <a:bodyPr/>
          <a:lstStyle/>
          <a:p>
            <a:r>
              <a:rPr lang="en-US" dirty="0" smtClean="0"/>
              <a:t>To </a:t>
            </a:r>
            <a:r>
              <a:rPr lang="en-US" dirty="0"/>
              <a:t>modify an element, use the set() method and refer to the index number:</a:t>
            </a:r>
          </a:p>
          <a:p>
            <a:endParaRPr lang="en-US" dirty="0"/>
          </a:p>
          <a:p>
            <a:r>
              <a:rPr lang="en-US" dirty="0"/>
              <a:t>Example</a:t>
            </a:r>
          </a:p>
          <a:p>
            <a:r>
              <a:rPr lang="en-US" dirty="0"/>
              <a:t>cars.set(0, "Opel");</a:t>
            </a:r>
          </a:p>
        </p:txBody>
      </p:sp>
    </p:spTree>
    <p:extLst>
      <p:ext uri="{BB962C8B-B14F-4D97-AF65-F5344CB8AC3E}">
        <p14:creationId xmlns:p14="http://schemas.microsoft.com/office/powerpoint/2010/main" val="317440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Sample Code</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This section provides you a program that demonstrates the usage of the super keyword.</a:t>
            </a:r>
          </a:p>
          <a:p>
            <a:endParaRPr lang="en-IN" dirty="0" smtClean="0"/>
          </a:p>
          <a:p>
            <a:r>
              <a:rPr lang="en-IN" dirty="0" smtClean="0"/>
              <a:t>In the given program, you have two classes namely </a:t>
            </a:r>
            <a:r>
              <a:rPr lang="en-IN" dirty="0" err="1" smtClean="0"/>
              <a:t>Sub_class</a:t>
            </a:r>
            <a:r>
              <a:rPr lang="en-IN" dirty="0" smtClean="0"/>
              <a:t> and </a:t>
            </a:r>
            <a:r>
              <a:rPr lang="en-IN" dirty="0" err="1" smtClean="0"/>
              <a:t>Super_class</a:t>
            </a:r>
            <a:r>
              <a:rPr lang="en-IN" dirty="0" smtClean="0"/>
              <a:t>, both have a method named display() with different implementations, and a variable named </a:t>
            </a:r>
            <a:r>
              <a:rPr lang="en-IN" dirty="0" err="1" smtClean="0"/>
              <a:t>num</a:t>
            </a:r>
            <a:r>
              <a:rPr lang="en-IN" dirty="0" smtClean="0"/>
              <a:t> with different values. We are invoking display() method of both classes and printing the value of the variable </a:t>
            </a:r>
            <a:r>
              <a:rPr lang="en-IN" dirty="0" err="1" smtClean="0"/>
              <a:t>num</a:t>
            </a:r>
            <a:r>
              <a:rPr lang="en-IN" dirty="0" smtClean="0"/>
              <a:t> of both classes. Here you can observe that we have used super keyword to differentiate the members of superclass from subclass.</a:t>
            </a:r>
          </a:p>
          <a:p>
            <a:endParaRPr lang="en-IN" dirty="0" smtClean="0"/>
          </a:p>
          <a:p>
            <a:r>
              <a:rPr lang="en-IN" dirty="0" smtClean="0"/>
              <a:t>Copy and paste the program in a file with name Sub_class.java.</a:t>
            </a:r>
            <a:endParaRPr lang="en-IN" dirty="0"/>
          </a:p>
        </p:txBody>
      </p:sp>
    </p:spTree>
    <p:extLst>
      <p:ext uri="{BB962C8B-B14F-4D97-AF65-F5344CB8AC3E}">
        <p14:creationId xmlns:p14="http://schemas.microsoft.com/office/powerpoint/2010/main" val="28803575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an Item</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a:t>
            </a:r>
            <a:r>
              <a:rPr lang="en-US" dirty="0"/>
              <a:t>remove an element, use the remove() method and refer to the index number:</a:t>
            </a:r>
          </a:p>
          <a:p>
            <a:endParaRPr lang="en-US" dirty="0"/>
          </a:p>
          <a:p>
            <a:r>
              <a:rPr lang="en-US" dirty="0"/>
              <a:t>Example</a:t>
            </a:r>
          </a:p>
          <a:p>
            <a:r>
              <a:rPr lang="en-US" dirty="0" smtClean="0"/>
              <a:t>cars.remove(0);</a:t>
            </a:r>
          </a:p>
          <a:p>
            <a:r>
              <a:rPr lang="en-US" dirty="0"/>
              <a:t>To remove all the elements in the ArrayList, use the clear() method:</a:t>
            </a:r>
          </a:p>
          <a:p>
            <a:endParaRPr lang="en-US" dirty="0"/>
          </a:p>
          <a:p>
            <a:r>
              <a:rPr lang="en-US" dirty="0"/>
              <a:t>Example</a:t>
            </a:r>
          </a:p>
          <a:p>
            <a:r>
              <a:rPr lang="en-US" dirty="0"/>
              <a:t>cars.clear();</a:t>
            </a:r>
          </a:p>
        </p:txBody>
      </p:sp>
    </p:spTree>
    <p:extLst>
      <p:ext uri="{BB962C8B-B14F-4D97-AF65-F5344CB8AC3E}">
        <p14:creationId xmlns:p14="http://schemas.microsoft.com/office/powerpoint/2010/main" val="12630071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ArrayList Size</a:t>
            </a:r>
            <a:br>
              <a:rPr lang="en-US" dirty="0"/>
            </a:br>
            <a:endParaRPr lang="en-US" dirty="0"/>
          </a:p>
        </p:txBody>
      </p:sp>
      <p:sp>
        <p:nvSpPr>
          <p:cNvPr id="3" name="Content Placeholder 2"/>
          <p:cNvSpPr>
            <a:spLocks noGrp="1"/>
          </p:cNvSpPr>
          <p:nvPr>
            <p:ph idx="1"/>
          </p:nvPr>
        </p:nvSpPr>
        <p:spPr/>
        <p:txBody>
          <a:bodyPr/>
          <a:lstStyle/>
          <a:p>
            <a:r>
              <a:rPr lang="en-US" dirty="0" smtClean="0"/>
              <a:t>To </a:t>
            </a:r>
            <a:r>
              <a:rPr lang="en-US" dirty="0"/>
              <a:t>find out how many elements an ArrayList have, use the size method:</a:t>
            </a:r>
          </a:p>
          <a:p>
            <a:endParaRPr lang="en-US" dirty="0"/>
          </a:p>
          <a:p>
            <a:r>
              <a:rPr lang="en-US" dirty="0"/>
              <a:t>Example</a:t>
            </a:r>
          </a:p>
          <a:p>
            <a:r>
              <a:rPr lang="en-US" dirty="0"/>
              <a:t>cars.size();</a:t>
            </a:r>
          </a:p>
        </p:txBody>
      </p:sp>
    </p:spTree>
    <p:extLst>
      <p:ext uri="{BB962C8B-B14F-4D97-AF65-F5344CB8AC3E}">
        <p14:creationId xmlns:p14="http://schemas.microsoft.com/office/powerpoint/2010/main" val="16256515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US" dirty="0"/>
              <a:t>Loop Through an </a:t>
            </a:r>
            <a:r>
              <a:rPr lang="en-US" dirty="0" smtClean="0"/>
              <a:t>ArrayList</a:t>
            </a:r>
            <a:endParaRPr lang="en-US" dirty="0"/>
          </a:p>
        </p:txBody>
      </p:sp>
      <p:sp>
        <p:nvSpPr>
          <p:cNvPr id="3" name="Content Placeholder 2"/>
          <p:cNvSpPr>
            <a:spLocks noGrp="1"/>
          </p:cNvSpPr>
          <p:nvPr>
            <p:ph idx="1"/>
          </p:nvPr>
        </p:nvSpPr>
        <p:spPr>
          <a:xfrm>
            <a:off x="457200" y="764704"/>
            <a:ext cx="8229600" cy="5361459"/>
          </a:xfrm>
        </p:spPr>
        <p:txBody>
          <a:bodyPr>
            <a:normAutofit fontScale="70000" lnSpcReduction="20000"/>
          </a:bodyPr>
          <a:lstStyle/>
          <a:p>
            <a:r>
              <a:rPr lang="en-US" dirty="0" smtClean="0"/>
              <a:t>Loop </a:t>
            </a:r>
            <a:r>
              <a:rPr lang="en-US" dirty="0"/>
              <a:t>through the elements of an ArrayList with a for loop, and use the size() method to specify how many times the loop should run:</a:t>
            </a:r>
          </a:p>
          <a:p>
            <a:endParaRPr lang="en-US" dirty="0"/>
          </a:p>
          <a:p>
            <a:r>
              <a:rPr lang="en-US" dirty="0"/>
              <a:t>Example</a:t>
            </a:r>
          </a:p>
          <a:p>
            <a:pPr marL="0" indent="0">
              <a:buNone/>
            </a:pPr>
            <a:r>
              <a:rPr lang="en-US" dirty="0"/>
              <a:t>public class MyClass { </a:t>
            </a:r>
          </a:p>
          <a:p>
            <a:pPr marL="0" indent="0">
              <a:buNone/>
            </a:pPr>
            <a:r>
              <a:rPr lang="en-US" dirty="0"/>
              <a:t>  public static void main(String[] args) { </a:t>
            </a:r>
          </a:p>
          <a:p>
            <a:pPr marL="0" indent="0">
              <a:buNone/>
            </a:pPr>
            <a:r>
              <a:rPr lang="en-US" dirty="0"/>
              <a:t>    ArrayList&lt;String&gt; cars = new ArrayList&lt;String&gt;();</a:t>
            </a:r>
          </a:p>
          <a:p>
            <a:pPr marL="0" indent="0">
              <a:buNone/>
            </a:pPr>
            <a:r>
              <a:rPr lang="en-US" dirty="0"/>
              <a:t>    cars.add("Volvo");</a:t>
            </a:r>
          </a:p>
          <a:p>
            <a:pPr marL="0" indent="0">
              <a:buNone/>
            </a:pPr>
            <a:r>
              <a:rPr lang="en-US" dirty="0"/>
              <a:t>    cars.add("BMW");</a:t>
            </a:r>
          </a:p>
          <a:p>
            <a:pPr marL="0" indent="0">
              <a:buNone/>
            </a:pPr>
            <a:r>
              <a:rPr lang="en-US" dirty="0"/>
              <a:t>    cars.add("Ford");</a:t>
            </a:r>
          </a:p>
          <a:p>
            <a:pPr marL="0" indent="0">
              <a:buNone/>
            </a:pPr>
            <a:r>
              <a:rPr lang="en-US" dirty="0"/>
              <a:t>    cars.add("Mazda");</a:t>
            </a:r>
          </a:p>
          <a:p>
            <a:pPr marL="0" indent="0">
              <a:buNone/>
            </a:pPr>
            <a:r>
              <a:rPr lang="en-US" dirty="0"/>
              <a:t>    for (int i = 0; i &lt; cars.size(); i++) {</a:t>
            </a:r>
          </a:p>
          <a:p>
            <a:pPr marL="0" indent="0">
              <a:buNone/>
            </a:pPr>
            <a:r>
              <a:rPr lang="en-US" dirty="0"/>
              <a:t>      System.out.println(cars.get(i));</a:t>
            </a:r>
          </a:p>
          <a:p>
            <a:pPr marL="0" indent="0">
              <a:buNone/>
            </a:pPr>
            <a:r>
              <a:rPr lang="en-US" dirty="0"/>
              <a:t>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15169319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ArrayList with the for-each loop </a:t>
            </a:r>
            <a:r>
              <a:rPr lang="en-US" dirty="0" smtClean="0"/>
              <a:t>:</a:t>
            </a:r>
            <a:endParaRPr lang="en-US" dirty="0"/>
          </a:p>
        </p:txBody>
      </p:sp>
      <p:sp>
        <p:nvSpPr>
          <p:cNvPr id="3" name="Content Placeholder 2"/>
          <p:cNvSpPr>
            <a:spLocks noGrp="1"/>
          </p:cNvSpPr>
          <p:nvPr>
            <p:ph idx="1"/>
          </p:nvPr>
        </p:nvSpPr>
        <p:spPr>
          <a:xfrm>
            <a:off x="457200" y="1052736"/>
            <a:ext cx="8229600" cy="5073427"/>
          </a:xfrm>
        </p:spPr>
        <p:txBody>
          <a:bodyPr>
            <a:normAutofit fontScale="77500" lnSpcReduction="20000"/>
          </a:bodyPr>
          <a:lstStyle/>
          <a:p>
            <a:r>
              <a:rPr lang="en-US" dirty="0" smtClean="0"/>
              <a:t>Example</a:t>
            </a:r>
            <a:endParaRPr lang="en-US" dirty="0"/>
          </a:p>
          <a:p>
            <a:pPr marL="0" indent="0">
              <a:buNone/>
            </a:pPr>
            <a:r>
              <a:rPr lang="en-US" dirty="0"/>
              <a:t>public class MyClass { </a:t>
            </a:r>
          </a:p>
          <a:p>
            <a:pPr marL="0" indent="0">
              <a:buNone/>
            </a:pPr>
            <a:r>
              <a:rPr lang="en-US" dirty="0"/>
              <a:t>  public static void main(String[] args) { </a:t>
            </a:r>
          </a:p>
          <a:p>
            <a:pPr marL="0" indent="0">
              <a:buNone/>
            </a:pPr>
            <a:r>
              <a:rPr lang="en-US" dirty="0"/>
              <a:t>    ArrayList&lt;String&gt; cars = new ArrayList&lt;String&gt;();</a:t>
            </a:r>
          </a:p>
          <a:p>
            <a:pPr marL="0" indent="0">
              <a:buNone/>
            </a:pPr>
            <a:r>
              <a:rPr lang="en-US" dirty="0"/>
              <a:t>    cars.add("Volvo");</a:t>
            </a:r>
          </a:p>
          <a:p>
            <a:pPr marL="0" indent="0">
              <a:buNone/>
            </a:pPr>
            <a:r>
              <a:rPr lang="en-US" dirty="0"/>
              <a:t>    cars.add("BMW");</a:t>
            </a:r>
          </a:p>
          <a:p>
            <a:pPr marL="0" indent="0">
              <a:buNone/>
            </a:pPr>
            <a:r>
              <a:rPr lang="en-US" dirty="0"/>
              <a:t>    cars.add("Ford");</a:t>
            </a:r>
          </a:p>
          <a:p>
            <a:pPr marL="0" indent="0">
              <a:buNone/>
            </a:pPr>
            <a:r>
              <a:rPr lang="en-US" dirty="0"/>
              <a:t>    cars.add("Mazda");</a:t>
            </a:r>
          </a:p>
          <a:p>
            <a:pPr marL="0" indent="0">
              <a:buNone/>
            </a:pPr>
            <a:r>
              <a:rPr lang="en-US" dirty="0"/>
              <a:t>    for (String i : cars) {</a:t>
            </a:r>
          </a:p>
          <a:p>
            <a:pPr marL="0" indent="0">
              <a:buNone/>
            </a:pPr>
            <a:r>
              <a:rPr lang="en-US" dirty="0"/>
              <a:t>      System.out.println(i);</a:t>
            </a:r>
          </a:p>
          <a:p>
            <a:pPr marL="0" indent="0">
              <a:buNone/>
            </a:pPr>
            <a:r>
              <a:rPr lang="en-US" dirty="0"/>
              <a:t>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1773171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Other Types</a:t>
            </a:r>
          </a:p>
          <a:p>
            <a:r>
              <a:rPr lang="en-US" dirty="0"/>
              <a:t>Elements in an ArrayList are actually objects. In the examples above, we created elements (objects) of type "String". Remember that a String in Java is an object (not a primitive type). To use other types, such as int, you must specify an equivalent wrapper class: Integer. For other primitive types, use: Boolean for boolean, Character for char, Double for double, etc:</a:t>
            </a:r>
          </a:p>
        </p:txBody>
      </p:sp>
    </p:spTree>
    <p:extLst>
      <p:ext uri="{BB962C8B-B14F-4D97-AF65-F5344CB8AC3E}">
        <p14:creationId xmlns:p14="http://schemas.microsoft.com/office/powerpoint/2010/main" val="34922570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fontScale="70000" lnSpcReduction="20000"/>
          </a:bodyPr>
          <a:lstStyle/>
          <a:p>
            <a:r>
              <a:rPr lang="en-US" dirty="0"/>
              <a:t>Example</a:t>
            </a:r>
          </a:p>
          <a:p>
            <a:r>
              <a:rPr lang="en-US" dirty="0"/>
              <a:t>Create an ArrayList to store numbers (add elements of type Integer):</a:t>
            </a:r>
          </a:p>
          <a:p>
            <a:endParaRPr lang="en-US" dirty="0"/>
          </a:p>
          <a:p>
            <a:pPr marL="0" indent="0">
              <a:buNone/>
            </a:pPr>
            <a:r>
              <a:rPr lang="en-US" dirty="0"/>
              <a:t>import java.util.ArrayList;</a:t>
            </a:r>
          </a:p>
          <a:p>
            <a:pPr marL="0" indent="0">
              <a:buNone/>
            </a:pPr>
            <a:endParaRPr lang="en-US" dirty="0"/>
          </a:p>
          <a:p>
            <a:pPr marL="0" indent="0">
              <a:buNone/>
            </a:pPr>
            <a:r>
              <a:rPr lang="en-US" dirty="0"/>
              <a:t>public class MyClass { </a:t>
            </a:r>
          </a:p>
          <a:p>
            <a:pPr marL="0" indent="0">
              <a:buNone/>
            </a:pPr>
            <a:r>
              <a:rPr lang="en-US" dirty="0"/>
              <a:t>  public static void main(String[] args) { </a:t>
            </a:r>
          </a:p>
          <a:p>
            <a:pPr marL="0" indent="0">
              <a:buNone/>
            </a:pPr>
            <a:r>
              <a:rPr lang="en-US" dirty="0"/>
              <a:t>    ArrayList&lt;Integer&gt; myNumbers = new ArrayList&lt;Integer&gt;();</a:t>
            </a:r>
          </a:p>
          <a:p>
            <a:pPr marL="0" indent="0">
              <a:buNone/>
            </a:pPr>
            <a:r>
              <a:rPr lang="en-US" dirty="0"/>
              <a:t>    myNumbers.add(10);</a:t>
            </a:r>
          </a:p>
          <a:p>
            <a:pPr marL="0" indent="0">
              <a:buNone/>
            </a:pPr>
            <a:r>
              <a:rPr lang="en-US" dirty="0"/>
              <a:t>    myNumbers.add(15);</a:t>
            </a:r>
          </a:p>
          <a:p>
            <a:pPr marL="0" indent="0">
              <a:buNone/>
            </a:pPr>
            <a:r>
              <a:rPr lang="en-US" dirty="0"/>
              <a:t>    myNumbers.add(20);</a:t>
            </a:r>
          </a:p>
          <a:p>
            <a:pPr marL="0" indent="0">
              <a:buNone/>
            </a:pPr>
            <a:r>
              <a:rPr lang="en-US" dirty="0"/>
              <a:t>    myNumbers.add(25);</a:t>
            </a:r>
          </a:p>
          <a:p>
            <a:pPr marL="0" indent="0">
              <a:buNone/>
            </a:pPr>
            <a:r>
              <a:rPr lang="en-US" dirty="0"/>
              <a:t>    for (int i : myNumbers) {</a:t>
            </a:r>
          </a:p>
          <a:p>
            <a:pPr marL="0" indent="0">
              <a:buNone/>
            </a:pPr>
            <a:r>
              <a:rPr lang="en-US" dirty="0"/>
              <a:t>      System.out.println(i);</a:t>
            </a:r>
          </a:p>
          <a:p>
            <a:pPr marL="0" indent="0">
              <a:buNone/>
            </a:pPr>
            <a:r>
              <a:rPr lang="en-US" dirty="0"/>
              <a:t>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37206902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r>
              <a:rPr lang="en-US" dirty="0"/>
              <a:t>Sort an </a:t>
            </a:r>
            <a:r>
              <a:rPr lang="en-US" dirty="0" smtClean="0"/>
              <a:t>ArrayList</a:t>
            </a:r>
            <a:endParaRPr lang="en-US" dirty="0"/>
          </a:p>
        </p:txBody>
      </p:sp>
      <p:sp>
        <p:nvSpPr>
          <p:cNvPr id="3" name="Content Placeholder 2"/>
          <p:cNvSpPr>
            <a:spLocks noGrp="1"/>
          </p:cNvSpPr>
          <p:nvPr>
            <p:ph idx="1"/>
          </p:nvPr>
        </p:nvSpPr>
        <p:spPr>
          <a:xfrm>
            <a:off x="457200" y="620688"/>
            <a:ext cx="8229600" cy="5976664"/>
          </a:xfrm>
        </p:spPr>
        <p:txBody>
          <a:bodyPr>
            <a:normAutofit fontScale="47500" lnSpcReduction="20000"/>
          </a:bodyPr>
          <a:lstStyle/>
          <a:p>
            <a:r>
              <a:rPr lang="en-US" dirty="0" smtClean="0"/>
              <a:t>Another </a:t>
            </a:r>
            <a:r>
              <a:rPr lang="en-US" dirty="0"/>
              <a:t>useful class in the java.util package is the Collections class, which include the sort() method for sorting lists alphabetically or numerically:</a:t>
            </a:r>
          </a:p>
          <a:p>
            <a:endParaRPr lang="en-US" dirty="0"/>
          </a:p>
          <a:p>
            <a:r>
              <a:rPr lang="en-US" dirty="0"/>
              <a:t>Example</a:t>
            </a:r>
          </a:p>
          <a:p>
            <a:r>
              <a:rPr lang="en-US" dirty="0"/>
              <a:t>Sort an ArrayList of Strings:</a:t>
            </a:r>
          </a:p>
          <a:p>
            <a:endParaRPr lang="en-US" dirty="0"/>
          </a:p>
          <a:p>
            <a:pPr marL="0" indent="0">
              <a:buNone/>
            </a:pPr>
            <a:r>
              <a:rPr lang="en-US" dirty="0"/>
              <a:t>import java.util.ArrayList;</a:t>
            </a:r>
          </a:p>
          <a:p>
            <a:pPr marL="0" indent="0">
              <a:buNone/>
            </a:pPr>
            <a:r>
              <a:rPr lang="en-US" dirty="0"/>
              <a:t>import java.util.Collections;  // Import the Collections class</a:t>
            </a:r>
          </a:p>
          <a:p>
            <a:pPr marL="0" indent="0">
              <a:buNone/>
            </a:pPr>
            <a:endParaRPr lang="en-US" dirty="0"/>
          </a:p>
          <a:p>
            <a:pPr marL="0" indent="0">
              <a:buNone/>
            </a:pPr>
            <a:r>
              <a:rPr lang="en-US" dirty="0"/>
              <a:t>public class MyClass { </a:t>
            </a:r>
          </a:p>
          <a:p>
            <a:pPr marL="0" indent="0">
              <a:buNone/>
            </a:pPr>
            <a:r>
              <a:rPr lang="en-US" dirty="0"/>
              <a:t>  public static void main(String[] args) { </a:t>
            </a:r>
          </a:p>
          <a:p>
            <a:pPr marL="0" indent="0">
              <a:buNone/>
            </a:pPr>
            <a:r>
              <a:rPr lang="en-US" dirty="0"/>
              <a:t>    ArrayList&lt;String&gt; cars = new ArrayList&lt;String&gt;();</a:t>
            </a:r>
          </a:p>
          <a:p>
            <a:pPr marL="0" indent="0">
              <a:buNone/>
            </a:pPr>
            <a:r>
              <a:rPr lang="en-US" dirty="0"/>
              <a:t>    cars.add("Volvo");</a:t>
            </a:r>
          </a:p>
          <a:p>
            <a:pPr marL="0" indent="0">
              <a:buNone/>
            </a:pPr>
            <a:r>
              <a:rPr lang="en-US" dirty="0"/>
              <a:t>    cars.add("BMW");</a:t>
            </a:r>
          </a:p>
          <a:p>
            <a:pPr marL="0" indent="0">
              <a:buNone/>
            </a:pPr>
            <a:r>
              <a:rPr lang="en-US" dirty="0"/>
              <a:t>    cars.add("Ford");</a:t>
            </a:r>
          </a:p>
          <a:p>
            <a:pPr marL="0" indent="0">
              <a:buNone/>
            </a:pPr>
            <a:r>
              <a:rPr lang="en-US" dirty="0"/>
              <a:t>    cars.add("Mazda");</a:t>
            </a:r>
          </a:p>
          <a:p>
            <a:pPr marL="0" indent="0">
              <a:buNone/>
            </a:pPr>
            <a:endParaRPr lang="en-US" dirty="0"/>
          </a:p>
          <a:p>
            <a:pPr marL="0" indent="0">
              <a:buNone/>
            </a:pPr>
            <a:r>
              <a:rPr lang="en-US" dirty="0"/>
              <a:t>    Collections.sort(cars);  // Sort cars</a:t>
            </a:r>
          </a:p>
          <a:p>
            <a:pPr marL="0" indent="0">
              <a:buNone/>
            </a:pPr>
            <a:endParaRPr lang="en-US" dirty="0"/>
          </a:p>
          <a:p>
            <a:pPr marL="0" indent="0">
              <a:buNone/>
            </a:pPr>
            <a:r>
              <a:rPr lang="en-US" dirty="0"/>
              <a:t>    for (String i : cars) {</a:t>
            </a:r>
          </a:p>
          <a:p>
            <a:pPr marL="0" indent="0">
              <a:buNone/>
            </a:pPr>
            <a:r>
              <a:rPr lang="en-US" dirty="0"/>
              <a:t>      System.out.println(i);</a:t>
            </a:r>
          </a:p>
          <a:p>
            <a:pPr marL="0" indent="0">
              <a:buNone/>
            </a:pPr>
            <a:r>
              <a:rPr lang="en-US" dirty="0"/>
              <a:t>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16795606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408712"/>
          </a:xfrm>
        </p:spPr>
        <p:txBody>
          <a:bodyPr>
            <a:normAutofit fontScale="55000" lnSpcReduction="20000"/>
          </a:bodyPr>
          <a:lstStyle/>
          <a:p>
            <a:r>
              <a:rPr lang="en-US" dirty="0"/>
              <a:t>Example</a:t>
            </a:r>
          </a:p>
          <a:p>
            <a:r>
              <a:rPr lang="en-US" dirty="0"/>
              <a:t>Sort an ArrayList of Integers:</a:t>
            </a:r>
          </a:p>
          <a:p>
            <a:endParaRPr lang="en-US" dirty="0"/>
          </a:p>
          <a:p>
            <a:r>
              <a:rPr lang="en-US" dirty="0"/>
              <a:t>import java.util.ArrayList;</a:t>
            </a:r>
          </a:p>
          <a:p>
            <a:r>
              <a:rPr lang="en-US" dirty="0"/>
              <a:t>import java.util.Collections;  // Import the Collections class</a:t>
            </a:r>
          </a:p>
          <a:p>
            <a:endParaRPr lang="en-US" dirty="0"/>
          </a:p>
          <a:p>
            <a:r>
              <a:rPr lang="en-US" dirty="0"/>
              <a:t>public class MyClass { </a:t>
            </a:r>
          </a:p>
          <a:p>
            <a:r>
              <a:rPr lang="en-US" dirty="0"/>
              <a:t>  public static void main(String[] args) { </a:t>
            </a:r>
          </a:p>
          <a:p>
            <a:r>
              <a:rPr lang="en-US" dirty="0"/>
              <a:t>    ArrayList&lt;Integer&gt; myNumbers = new ArrayList&lt;Integer&gt;();</a:t>
            </a:r>
          </a:p>
          <a:p>
            <a:r>
              <a:rPr lang="en-US" dirty="0"/>
              <a:t>    myNumbers.add(33);</a:t>
            </a:r>
          </a:p>
          <a:p>
            <a:r>
              <a:rPr lang="en-US" dirty="0"/>
              <a:t>    myNumbers.add(15);</a:t>
            </a:r>
          </a:p>
          <a:p>
            <a:r>
              <a:rPr lang="en-US" dirty="0"/>
              <a:t>    myNumbers.add(20);</a:t>
            </a:r>
          </a:p>
          <a:p>
            <a:r>
              <a:rPr lang="en-US" dirty="0"/>
              <a:t>    myNumbers.add(34);</a:t>
            </a:r>
          </a:p>
          <a:p>
            <a:r>
              <a:rPr lang="en-US" dirty="0"/>
              <a:t>    myNumbers.add(8);</a:t>
            </a:r>
          </a:p>
          <a:p>
            <a:r>
              <a:rPr lang="en-US" dirty="0"/>
              <a:t>    myNumbers.add(12);</a:t>
            </a:r>
          </a:p>
          <a:p>
            <a:endParaRPr lang="en-US" dirty="0"/>
          </a:p>
          <a:p>
            <a:r>
              <a:rPr lang="en-US" dirty="0"/>
              <a:t>    Collections.sort(myNumbers);  // Sort myNumbers</a:t>
            </a:r>
          </a:p>
          <a:p>
            <a:endParaRPr lang="en-US" dirty="0"/>
          </a:p>
          <a:p>
            <a:r>
              <a:rPr lang="en-US" dirty="0"/>
              <a:t>    for (int i : myNumbers) {</a:t>
            </a:r>
          </a:p>
          <a:p>
            <a:r>
              <a:rPr lang="en-US" dirty="0"/>
              <a:t>      System.out.println(i);</a:t>
            </a:r>
          </a:p>
          <a:p>
            <a:r>
              <a:rPr lang="en-US" dirty="0"/>
              <a:t>    }</a:t>
            </a:r>
          </a:p>
          <a:p>
            <a:r>
              <a:rPr lang="en-US" dirty="0"/>
              <a:t>  } </a:t>
            </a:r>
          </a:p>
          <a:p>
            <a:r>
              <a:rPr lang="en-US" dirty="0"/>
              <a:t>}</a:t>
            </a:r>
          </a:p>
        </p:txBody>
      </p:sp>
    </p:spTree>
    <p:extLst>
      <p:ext uri="{BB962C8B-B14F-4D97-AF65-F5344CB8AC3E}">
        <p14:creationId xmlns:p14="http://schemas.microsoft.com/office/powerpoint/2010/main" val="3131854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Wrapper Classes</a:t>
            </a:r>
            <a:br>
              <a:rPr lang="en-US" dirty="0"/>
            </a:br>
            <a:endParaRPr lang="en-US" dirty="0"/>
          </a:p>
        </p:txBody>
      </p:sp>
      <p:sp>
        <p:nvSpPr>
          <p:cNvPr id="3" name="Content Placeholder 2"/>
          <p:cNvSpPr>
            <a:spLocks noGrp="1"/>
          </p:cNvSpPr>
          <p:nvPr>
            <p:ph idx="1"/>
          </p:nvPr>
        </p:nvSpPr>
        <p:spPr/>
        <p:txBody>
          <a:bodyPr/>
          <a:lstStyle/>
          <a:p>
            <a:r>
              <a:rPr lang="en-US" dirty="0" smtClean="0"/>
              <a:t>Wrapper </a:t>
            </a:r>
            <a:r>
              <a:rPr lang="en-US" dirty="0"/>
              <a:t>classes provide a way to use primitive data types (int, boolean, etc..) as objects.</a:t>
            </a:r>
          </a:p>
          <a:p>
            <a:endParaRPr lang="en-US" dirty="0"/>
          </a:p>
          <a:p>
            <a:r>
              <a:rPr lang="en-US" dirty="0"/>
              <a:t>The table below shows the primitive type and the equivalent wrapper class:</a:t>
            </a:r>
          </a:p>
        </p:txBody>
      </p:sp>
    </p:spTree>
    <p:extLst>
      <p:ext uri="{BB962C8B-B14F-4D97-AF65-F5344CB8AC3E}">
        <p14:creationId xmlns:p14="http://schemas.microsoft.com/office/powerpoint/2010/main" val="42685699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999038"/>
          <a:ext cx="8229600" cy="3728286"/>
        </p:xfrm>
        <a:graphic>
          <a:graphicData uri="http://schemas.openxmlformats.org/drawingml/2006/table">
            <a:tbl>
              <a:tblPr/>
              <a:tblGrid>
                <a:gridCol w="4105553">
                  <a:extLst>
                    <a:ext uri="{9D8B030D-6E8A-4147-A177-3AD203B41FA5}">
                      <a16:colId xmlns:a16="http://schemas.microsoft.com/office/drawing/2014/main" val="1680924351"/>
                    </a:ext>
                  </a:extLst>
                </a:gridCol>
                <a:gridCol w="4124047">
                  <a:extLst>
                    <a:ext uri="{9D8B030D-6E8A-4147-A177-3AD203B41FA5}">
                      <a16:colId xmlns:a16="http://schemas.microsoft.com/office/drawing/2014/main" val="691770729"/>
                    </a:ext>
                  </a:extLst>
                </a:gridCol>
              </a:tblGrid>
              <a:tr h="414254">
                <a:tc>
                  <a:txBody>
                    <a:bodyPr/>
                    <a:lstStyle/>
                    <a:p>
                      <a:pPr algn="l" fontAlgn="t"/>
                      <a:r>
                        <a:rPr lang="en-US" sz="1700">
                          <a:effectLst/>
                        </a:rPr>
                        <a:t>Primitive Data Type</a:t>
                      </a:r>
                    </a:p>
                  </a:txBody>
                  <a:tcPr marL="147948"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Wrapper Class</a:t>
                      </a:r>
                    </a:p>
                  </a:txBody>
                  <a:tcPr marL="73974"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6541545"/>
                  </a:ext>
                </a:extLst>
              </a:tr>
              <a:tr h="414254">
                <a:tc>
                  <a:txBody>
                    <a:bodyPr/>
                    <a:lstStyle/>
                    <a:p>
                      <a:pPr algn="l" fontAlgn="t"/>
                      <a:r>
                        <a:rPr lang="en-US" sz="1700">
                          <a:effectLst/>
                        </a:rPr>
                        <a:t>byte</a:t>
                      </a:r>
                    </a:p>
                  </a:txBody>
                  <a:tcPr marL="147948"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Byte</a:t>
                      </a:r>
                    </a:p>
                  </a:txBody>
                  <a:tcPr marL="73974"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25413132"/>
                  </a:ext>
                </a:extLst>
              </a:tr>
              <a:tr h="414254">
                <a:tc>
                  <a:txBody>
                    <a:bodyPr/>
                    <a:lstStyle/>
                    <a:p>
                      <a:pPr algn="l" fontAlgn="t"/>
                      <a:r>
                        <a:rPr lang="en-US" sz="1700">
                          <a:effectLst/>
                        </a:rPr>
                        <a:t>short</a:t>
                      </a:r>
                    </a:p>
                  </a:txBody>
                  <a:tcPr marL="147948"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Short</a:t>
                      </a:r>
                    </a:p>
                  </a:txBody>
                  <a:tcPr marL="73974"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99002115"/>
                  </a:ext>
                </a:extLst>
              </a:tr>
              <a:tr h="414254">
                <a:tc>
                  <a:txBody>
                    <a:bodyPr/>
                    <a:lstStyle/>
                    <a:p>
                      <a:pPr algn="l" fontAlgn="t"/>
                      <a:r>
                        <a:rPr lang="en-US" sz="1700">
                          <a:effectLst/>
                        </a:rPr>
                        <a:t>int</a:t>
                      </a:r>
                    </a:p>
                  </a:txBody>
                  <a:tcPr marL="147948"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Integer</a:t>
                      </a:r>
                    </a:p>
                  </a:txBody>
                  <a:tcPr marL="73974"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84244833"/>
                  </a:ext>
                </a:extLst>
              </a:tr>
              <a:tr h="414254">
                <a:tc>
                  <a:txBody>
                    <a:bodyPr/>
                    <a:lstStyle/>
                    <a:p>
                      <a:pPr algn="l" fontAlgn="t"/>
                      <a:r>
                        <a:rPr lang="en-US" sz="1700">
                          <a:effectLst/>
                        </a:rPr>
                        <a:t>long</a:t>
                      </a:r>
                    </a:p>
                  </a:txBody>
                  <a:tcPr marL="147948"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Long</a:t>
                      </a:r>
                    </a:p>
                  </a:txBody>
                  <a:tcPr marL="73974"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72877908"/>
                  </a:ext>
                </a:extLst>
              </a:tr>
              <a:tr h="414254">
                <a:tc>
                  <a:txBody>
                    <a:bodyPr/>
                    <a:lstStyle/>
                    <a:p>
                      <a:pPr algn="l" fontAlgn="t"/>
                      <a:r>
                        <a:rPr lang="en-US" sz="1700">
                          <a:effectLst/>
                        </a:rPr>
                        <a:t>float</a:t>
                      </a:r>
                    </a:p>
                  </a:txBody>
                  <a:tcPr marL="147948"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Float</a:t>
                      </a:r>
                    </a:p>
                  </a:txBody>
                  <a:tcPr marL="73974"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163308982"/>
                  </a:ext>
                </a:extLst>
              </a:tr>
              <a:tr h="414254">
                <a:tc>
                  <a:txBody>
                    <a:bodyPr/>
                    <a:lstStyle/>
                    <a:p>
                      <a:pPr algn="l" fontAlgn="t"/>
                      <a:r>
                        <a:rPr lang="en-US" sz="1700">
                          <a:effectLst/>
                        </a:rPr>
                        <a:t>double</a:t>
                      </a:r>
                    </a:p>
                  </a:txBody>
                  <a:tcPr marL="147948"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Double</a:t>
                      </a:r>
                    </a:p>
                  </a:txBody>
                  <a:tcPr marL="73974"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20823309"/>
                  </a:ext>
                </a:extLst>
              </a:tr>
              <a:tr h="414254">
                <a:tc>
                  <a:txBody>
                    <a:bodyPr/>
                    <a:lstStyle/>
                    <a:p>
                      <a:pPr algn="l" fontAlgn="t"/>
                      <a:r>
                        <a:rPr lang="en-US" sz="1700">
                          <a:effectLst/>
                        </a:rPr>
                        <a:t>boolean</a:t>
                      </a:r>
                    </a:p>
                  </a:txBody>
                  <a:tcPr marL="147948"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Boolean</a:t>
                      </a:r>
                    </a:p>
                  </a:txBody>
                  <a:tcPr marL="73974"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106449013"/>
                  </a:ext>
                </a:extLst>
              </a:tr>
              <a:tr h="414254">
                <a:tc>
                  <a:txBody>
                    <a:bodyPr/>
                    <a:lstStyle/>
                    <a:p>
                      <a:pPr algn="l" fontAlgn="t"/>
                      <a:r>
                        <a:rPr lang="en-US" sz="1700">
                          <a:effectLst/>
                        </a:rPr>
                        <a:t>char</a:t>
                      </a:r>
                    </a:p>
                  </a:txBody>
                  <a:tcPr marL="147948"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Character</a:t>
                      </a:r>
                    </a:p>
                  </a:txBody>
                  <a:tcPr marL="73974" marR="73974" marT="73974" marB="739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38567177"/>
                  </a:ext>
                </a:extLst>
              </a:tr>
            </a:tbl>
          </a:graphicData>
        </a:graphic>
      </p:graphicFrame>
    </p:spTree>
    <p:extLst>
      <p:ext uri="{BB962C8B-B14F-4D97-AF65-F5344CB8AC3E}">
        <p14:creationId xmlns:p14="http://schemas.microsoft.com/office/powerpoint/2010/main" val="293342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numCol="2">
            <a:normAutofit fontScale="47500" lnSpcReduction="20000"/>
          </a:bodyPr>
          <a:lstStyle/>
          <a:p>
            <a:pPr marL="0" indent="0">
              <a:buNone/>
            </a:pPr>
            <a:r>
              <a:rPr lang="en-IN" dirty="0" smtClean="0"/>
              <a:t>class </a:t>
            </a:r>
            <a:r>
              <a:rPr lang="en-IN" dirty="0" err="1" smtClean="0"/>
              <a:t>Super_class</a:t>
            </a:r>
            <a:r>
              <a:rPr lang="en-IN" dirty="0" smtClean="0"/>
              <a:t> {</a:t>
            </a:r>
          </a:p>
          <a:p>
            <a:pPr marL="0" indent="0">
              <a:buNone/>
            </a:pPr>
            <a:r>
              <a:rPr lang="en-IN" dirty="0" smtClean="0"/>
              <a:t>   </a:t>
            </a:r>
            <a:r>
              <a:rPr lang="en-IN" dirty="0" err="1" smtClean="0"/>
              <a:t>int</a:t>
            </a:r>
            <a:r>
              <a:rPr lang="en-IN" dirty="0" smtClean="0"/>
              <a:t> </a:t>
            </a:r>
            <a:r>
              <a:rPr lang="en-IN" dirty="0" err="1" smtClean="0"/>
              <a:t>num</a:t>
            </a:r>
            <a:r>
              <a:rPr lang="en-IN" dirty="0" smtClean="0"/>
              <a:t> = 20;</a:t>
            </a:r>
          </a:p>
          <a:p>
            <a:pPr marL="0" indent="0">
              <a:buNone/>
            </a:pPr>
            <a:endParaRPr lang="en-IN" dirty="0" smtClean="0"/>
          </a:p>
          <a:p>
            <a:pPr marL="0" indent="0">
              <a:buNone/>
            </a:pPr>
            <a:r>
              <a:rPr lang="en-IN" dirty="0" smtClean="0"/>
              <a:t>   // display method of superclass</a:t>
            </a:r>
          </a:p>
          <a:p>
            <a:pPr marL="0" indent="0">
              <a:buNone/>
            </a:pPr>
            <a:r>
              <a:rPr lang="en-IN" dirty="0" smtClean="0"/>
              <a:t>   public void display() {</a:t>
            </a:r>
          </a:p>
          <a:p>
            <a:pPr marL="0" indent="0">
              <a:buNone/>
            </a:pPr>
            <a:r>
              <a:rPr lang="en-IN" dirty="0" smtClean="0"/>
              <a:t>      </a:t>
            </a:r>
            <a:r>
              <a:rPr lang="en-IN" dirty="0" err="1" smtClean="0"/>
              <a:t>System.out.println</a:t>
            </a:r>
            <a:r>
              <a:rPr lang="en-IN" dirty="0" smtClean="0"/>
              <a:t>("This is the display method of superclass");</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public class </a:t>
            </a:r>
            <a:r>
              <a:rPr lang="en-IN" dirty="0" err="1" smtClean="0"/>
              <a:t>Sub_class</a:t>
            </a:r>
            <a:r>
              <a:rPr lang="en-IN" dirty="0" smtClean="0"/>
              <a:t> extends </a:t>
            </a:r>
            <a:r>
              <a:rPr lang="en-IN" dirty="0" err="1" smtClean="0"/>
              <a:t>Super_class</a:t>
            </a:r>
            <a:r>
              <a:rPr lang="en-IN" dirty="0" smtClean="0"/>
              <a:t> {</a:t>
            </a:r>
          </a:p>
          <a:p>
            <a:pPr marL="0" indent="0">
              <a:buNone/>
            </a:pPr>
            <a:r>
              <a:rPr lang="en-IN" dirty="0" smtClean="0"/>
              <a:t>   </a:t>
            </a:r>
            <a:r>
              <a:rPr lang="en-IN" dirty="0" err="1" smtClean="0"/>
              <a:t>int</a:t>
            </a:r>
            <a:r>
              <a:rPr lang="en-IN" dirty="0" smtClean="0"/>
              <a:t> </a:t>
            </a:r>
            <a:r>
              <a:rPr lang="en-IN" dirty="0" err="1" smtClean="0"/>
              <a:t>num</a:t>
            </a:r>
            <a:r>
              <a:rPr lang="en-IN" dirty="0" smtClean="0"/>
              <a:t> = 10;</a:t>
            </a:r>
          </a:p>
          <a:p>
            <a:pPr marL="0" indent="0">
              <a:buNone/>
            </a:pPr>
            <a:endParaRPr lang="en-IN" dirty="0" smtClean="0"/>
          </a:p>
          <a:p>
            <a:pPr marL="0" indent="0">
              <a:buNone/>
            </a:pPr>
            <a:r>
              <a:rPr lang="en-IN" dirty="0" smtClean="0"/>
              <a:t>   // display method of sub class</a:t>
            </a:r>
          </a:p>
          <a:p>
            <a:pPr marL="0" indent="0">
              <a:buNone/>
            </a:pPr>
            <a:r>
              <a:rPr lang="en-IN" dirty="0" smtClean="0"/>
              <a:t>   public void display() {</a:t>
            </a:r>
          </a:p>
          <a:p>
            <a:pPr marL="0" indent="0">
              <a:buNone/>
            </a:pPr>
            <a:r>
              <a:rPr lang="en-IN" dirty="0" smtClean="0"/>
              <a:t>      </a:t>
            </a:r>
            <a:r>
              <a:rPr lang="en-IN" dirty="0" err="1" smtClean="0"/>
              <a:t>System.out.println</a:t>
            </a:r>
            <a:r>
              <a:rPr lang="en-IN" dirty="0" smtClean="0"/>
              <a:t>("This is the display method of subclass");</a:t>
            </a:r>
          </a:p>
          <a:p>
            <a:pPr marL="0" indent="0">
              <a:buNone/>
            </a:pPr>
            <a:r>
              <a:rPr lang="en-IN" dirty="0" smtClean="0"/>
              <a:t>   }</a:t>
            </a:r>
          </a:p>
          <a:p>
            <a:pPr marL="0" indent="0">
              <a:buNone/>
            </a:pPr>
            <a:endParaRPr lang="en-IN" dirty="0" smtClean="0"/>
          </a:p>
          <a:p>
            <a:pPr marL="0" indent="0">
              <a:buNone/>
            </a:pPr>
            <a:r>
              <a:rPr lang="en-IN" dirty="0" smtClean="0"/>
              <a:t>   public void </a:t>
            </a:r>
            <a:r>
              <a:rPr lang="en-IN" dirty="0" err="1" smtClean="0"/>
              <a:t>my_method</a:t>
            </a:r>
            <a:r>
              <a:rPr lang="en-IN" dirty="0" smtClean="0"/>
              <a:t>() {</a:t>
            </a:r>
          </a:p>
          <a:p>
            <a:pPr marL="0" indent="0">
              <a:buNone/>
            </a:pPr>
            <a:r>
              <a:rPr lang="en-IN" dirty="0" smtClean="0"/>
              <a:t>      // Instantiating subclass</a:t>
            </a:r>
          </a:p>
          <a:p>
            <a:pPr marL="0" indent="0">
              <a:buNone/>
            </a:pPr>
            <a:r>
              <a:rPr lang="en-IN" dirty="0" smtClean="0"/>
              <a:t>      </a:t>
            </a:r>
            <a:r>
              <a:rPr lang="en-IN" dirty="0" err="1" smtClean="0"/>
              <a:t>Sub_class</a:t>
            </a:r>
            <a:r>
              <a:rPr lang="en-IN" dirty="0" smtClean="0"/>
              <a:t> sub = new </a:t>
            </a:r>
            <a:r>
              <a:rPr lang="en-IN" dirty="0" err="1" smtClean="0"/>
              <a:t>Sub_class</a:t>
            </a:r>
            <a:r>
              <a:rPr lang="en-IN" dirty="0" smtClean="0"/>
              <a:t>();</a:t>
            </a:r>
          </a:p>
          <a:p>
            <a:pPr marL="0" indent="0">
              <a:buNone/>
            </a:pPr>
            <a:endParaRPr lang="en-IN" dirty="0" smtClean="0"/>
          </a:p>
          <a:p>
            <a:pPr marL="0" indent="0">
              <a:buNone/>
            </a:pPr>
            <a:r>
              <a:rPr lang="en-IN" dirty="0" smtClean="0"/>
              <a:t>      // Invoking the display() method of sub class</a:t>
            </a:r>
          </a:p>
          <a:p>
            <a:pPr marL="0" indent="0">
              <a:buNone/>
            </a:pPr>
            <a:r>
              <a:rPr lang="en-IN" dirty="0" smtClean="0"/>
              <a:t>      </a:t>
            </a:r>
            <a:r>
              <a:rPr lang="en-IN" dirty="0" err="1" smtClean="0"/>
              <a:t>sub.display</a:t>
            </a:r>
            <a:r>
              <a:rPr lang="en-IN" dirty="0" smtClean="0"/>
              <a:t>();</a:t>
            </a:r>
          </a:p>
          <a:p>
            <a:pPr marL="0" indent="0">
              <a:buNone/>
            </a:pPr>
            <a:endParaRPr lang="en-IN" dirty="0" smtClean="0"/>
          </a:p>
          <a:p>
            <a:pPr marL="0" indent="0">
              <a:buNone/>
            </a:pPr>
            <a:r>
              <a:rPr lang="en-IN" dirty="0" smtClean="0"/>
              <a:t>      // Invoking the display() method of superclass</a:t>
            </a:r>
          </a:p>
          <a:p>
            <a:pPr marL="0" indent="0">
              <a:buNone/>
            </a:pPr>
            <a:r>
              <a:rPr lang="en-IN" dirty="0" smtClean="0"/>
              <a:t>      </a:t>
            </a:r>
            <a:r>
              <a:rPr lang="en-IN" dirty="0" err="1" smtClean="0"/>
              <a:t>super.display</a:t>
            </a:r>
            <a:r>
              <a:rPr lang="en-IN" dirty="0" smtClean="0"/>
              <a:t>();</a:t>
            </a:r>
          </a:p>
          <a:p>
            <a:pPr marL="0" indent="0">
              <a:buNone/>
            </a:pPr>
            <a:endParaRPr lang="en-IN" dirty="0" smtClean="0"/>
          </a:p>
          <a:p>
            <a:pPr marL="0" indent="0">
              <a:buNone/>
            </a:pPr>
            <a:r>
              <a:rPr lang="en-IN" dirty="0" smtClean="0"/>
              <a:t>      // printing the value of variable </a:t>
            </a:r>
            <a:r>
              <a:rPr lang="en-IN" dirty="0" err="1" smtClean="0"/>
              <a:t>num</a:t>
            </a:r>
            <a:r>
              <a:rPr lang="en-IN" dirty="0" smtClean="0"/>
              <a:t> of subclass</a:t>
            </a:r>
          </a:p>
          <a:p>
            <a:pPr marL="0" indent="0">
              <a:buNone/>
            </a:pPr>
            <a:r>
              <a:rPr lang="en-IN" dirty="0" smtClean="0"/>
              <a:t>      </a:t>
            </a:r>
            <a:r>
              <a:rPr lang="en-IN" dirty="0" err="1" smtClean="0"/>
              <a:t>System.out.println</a:t>
            </a:r>
            <a:r>
              <a:rPr lang="en-IN" dirty="0" smtClean="0"/>
              <a:t>("value of the variable named </a:t>
            </a:r>
            <a:r>
              <a:rPr lang="en-IN" dirty="0" err="1" smtClean="0"/>
              <a:t>num</a:t>
            </a:r>
            <a:r>
              <a:rPr lang="en-IN" dirty="0" smtClean="0"/>
              <a:t> in sub class:"+ </a:t>
            </a:r>
            <a:r>
              <a:rPr lang="en-IN" dirty="0" err="1" smtClean="0"/>
              <a:t>sub.num</a:t>
            </a:r>
            <a:r>
              <a:rPr lang="en-IN" dirty="0" smtClean="0"/>
              <a:t>);</a:t>
            </a:r>
          </a:p>
          <a:p>
            <a:pPr marL="0" indent="0">
              <a:buNone/>
            </a:pPr>
            <a:endParaRPr lang="en-IN" dirty="0" smtClean="0"/>
          </a:p>
          <a:p>
            <a:pPr marL="0" indent="0">
              <a:buNone/>
            </a:pPr>
            <a:r>
              <a:rPr lang="en-IN" dirty="0" smtClean="0"/>
              <a:t>      // printing the value of variable </a:t>
            </a:r>
            <a:r>
              <a:rPr lang="en-IN" dirty="0" err="1" smtClean="0"/>
              <a:t>num</a:t>
            </a:r>
            <a:r>
              <a:rPr lang="en-IN" dirty="0" smtClean="0"/>
              <a:t> of superclass</a:t>
            </a:r>
          </a:p>
          <a:p>
            <a:pPr marL="0" indent="0">
              <a:buNone/>
            </a:pPr>
            <a:r>
              <a:rPr lang="en-IN" dirty="0" smtClean="0"/>
              <a:t>      </a:t>
            </a:r>
            <a:r>
              <a:rPr lang="en-IN" dirty="0" err="1" smtClean="0"/>
              <a:t>System.out.println</a:t>
            </a:r>
            <a:r>
              <a:rPr lang="en-IN" dirty="0" smtClean="0"/>
              <a:t>("value of the variable named </a:t>
            </a:r>
            <a:r>
              <a:rPr lang="en-IN" dirty="0" err="1" smtClean="0"/>
              <a:t>num</a:t>
            </a:r>
            <a:r>
              <a:rPr lang="en-IN" dirty="0" smtClean="0"/>
              <a:t> in super class:"+ </a:t>
            </a:r>
            <a:r>
              <a:rPr lang="en-IN" dirty="0" err="1" smtClean="0"/>
              <a:t>super.num</a:t>
            </a:r>
            <a:r>
              <a:rPr lang="en-IN" dirty="0" smtClean="0"/>
              <a:t>);</a:t>
            </a:r>
          </a:p>
          <a:p>
            <a:pPr marL="0" indent="0">
              <a:buNone/>
            </a:pPr>
            <a:r>
              <a:rPr lang="en-IN" dirty="0" smtClean="0"/>
              <a:t>   }</a:t>
            </a:r>
          </a:p>
          <a:p>
            <a:pPr marL="0" indent="0">
              <a:buNone/>
            </a:pPr>
            <a:endParaRPr lang="en-IN" dirty="0" smtClean="0"/>
          </a:p>
          <a:p>
            <a:pPr marL="0" indent="0">
              <a:buNone/>
            </a:pPr>
            <a:r>
              <a:rPr lang="en-IN" dirty="0" smtClean="0"/>
              <a:t>   public static void main(String </a:t>
            </a:r>
            <a:r>
              <a:rPr lang="en-IN" dirty="0" err="1" smtClean="0"/>
              <a:t>args</a:t>
            </a:r>
            <a:r>
              <a:rPr lang="en-IN" dirty="0" smtClean="0"/>
              <a:t>[]) {</a:t>
            </a:r>
          </a:p>
          <a:p>
            <a:pPr marL="0" indent="0">
              <a:buNone/>
            </a:pPr>
            <a:r>
              <a:rPr lang="en-IN" dirty="0" smtClean="0"/>
              <a:t>      </a:t>
            </a:r>
            <a:r>
              <a:rPr lang="en-IN" dirty="0" err="1" smtClean="0"/>
              <a:t>Sub_class</a:t>
            </a:r>
            <a:r>
              <a:rPr lang="en-IN" dirty="0" smtClean="0"/>
              <a:t> </a:t>
            </a:r>
            <a:r>
              <a:rPr lang="en-IN" dirty="0" err="1" smtClean="0"/>
              <a:t>obj</a:t>
            </a:r>
            <a:r>
              <a:rPr lang="en-IN" dirty="0" smtClean="0"/>
              <a:t> = new </a:t>
            </a:r>
            <a:r>
              <a:rPr lang="en-IN" dirty="0" err="1" smtClean="0"/>
              <a:t>Sub_class</a:t>
            </a:r>
            <a:r>
              <a:rPr lang="en-IN" dirty="0" smtClean="0"/>
              <a:t>();</a:t>
            </a:r>
          </a:p>
          <a:p>
            <a:pPr marL="0" indent="0">
              <a:buNone/>
            </a:pPr>
            <a:r>
              <a:rPr lang="en-IN" dirty="0" smtClean="0"/>
              <a:t>      </a:t>
            </a:r>
            <a:r>
              <a:rPr lang="en-IN" dirty="0" err="1" smtClean="0"/>
              <a:t>obj.my_method</a:t>
            </a:r>
            <a:r>
              <a:rPr lang="en-IN" dirty="0" smtClean="0"/>
              <a:t>();</a:t>
            </a:r>
          </a:p>
          <a:p>
            <a:pPr marL="0" indent="0">
              <a:buNone/>
            </a:pPr>
            <a:r>
              <a:rPr lang="en-IN" dirty="0" smtClean="0"/>
              <a:t>   }</a:t>
            </a:r>
          </a:p>
          <a:p>
            <a:pPr marL="0" indent="0">
              <a:buNone/>
            </a:pPr>
            <a:r>
              <a:rPr lang="en-IN" dirty="0" smtClean="0"/>
              <a:t>}</a:t>
            </a:r>
            <a:endParaRPr lang="en-IN" dirty="0"/>
          </a:p>
        </p:txBody>
      </p:sp>
    </p:spTree>
    <p:extLst>
      <p:ext uri="{BB962C8B-B14F-4D97-AF65-F5344CB8AC3E}">
        <p14:creationId xmlns:p14="http://schemas.microsoft.com/office/powerpoint/2010/main" val="30958729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Sometimes you must use wrapper classes, for example when working with Collection objects, such as ArrayList, where primitive types cannot be used (the list can only store objects):</a:t>
            </a:r>
          </a:p>
          <a:p>
            <a:endParaRPr lang="en-US" dirty="0"/>
          </a:p>
          <a:p>
            <a:r>
              <a:rPr lang="en-US" dirty="0"/>
              <a:t>Example</a:t>
            </a:r>
          </a:p>
          <a:p>
            <a:r>
              <a:rPr lang="en-US" dirty="0"/>
              <a:t>ArrayList&lt;int&gt; myNumbers = new ArrayList&lt;int&gt;(); // Invalid</a:t>
            </a:r>
          </a:p>
          <a:p>
            <a:r>
              <a:rPr lang="en-US" dirty="0"/>
              <a:t>ArrayList&lt;Integer&gt; myNumbers = new ArrayList&lt;Integer&gt;(); // Valid</a:t>
            </a:r>
          </a:p>
        </p:txBody>
      </p:sp>
    </p:spTree>
    <p:extLst>
      <p:ext uri="{BB962C8B-B14F-4D97-AF65-F5344CB8AC3E}">
        <p14:creationId xmlns:p14="http://schemas.microsoft.com/office/powerpoint/2010/main" val="28197829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a:t>Creating Wrapper </a:t>
            </a:r>
            <a:r>
              <a:rPr lang="en-US" dirty="0" smtClean="0"/>
              <a:t>Objects</a:t>
            </a:r>
            <a:endParaRPr lang="en-US" dirty="0"/>
          </a:p>
        </p:txBody>
      </p:sp>
      <p:sp>
        <p:nvSpPr>
          <p:cNvPr id="3" name="Content Placeholder 2"/>
          <p:cNvSpPr>
            <a:spLocks noGrp="1"/>
          </p:cNvSpPr>
          <p:nvPr>
            <p:ph idx="1"/>
          </p:nvPr>
        </p:nvSpPr>
        <p:spPr>
          <a:xfrm>
            <a:off x="457200" y="836712"/>
            <a:ext cx="8229600" cy="5289451"/>
          </a:xfrm>
        </p:spPr>
        <p:txBody>
          <a:bodyPr>
            <a:normAutofit fontScale="70000" lnSpcReduction="20000"/>
          </a:bodyPr>
          <a:lstStyle/>
          <a:p>
            <a:r>
              <a:rPr lang="en-US" dirty="0" smtClean="0"/>
              <a:t>To </a:t>
            </a:r>
            <a:r>
              <a:rPr lang="en-US" dirty="0"/>
              <a:t>create a wrapper object, use the wrapper class instead of the primitive type. To get the value, you can just print the object:</a:t>
            </a:r>
          </a:p>
          <a:p>
            <a:endParaRPr lang="en-US" dirty="0"/>
          </a:p>
          <a:p>
            <a:r>
              <a:rPr lang="en-US" dirty="0"/>
              <a:t>Example</a:t>
            </a:r>
          </a:p>
          <a:p>
            <a:pPr marL="0" indent="0">
              <a:buNone/>
            </a:pPr>
            <a:r>
              <a:rPr lang="en-US" dirty="0"/>
              <a:t>public class MyClass { </a:t>
            </a:r>
          </a:p>
          <a:p>
            <a:pPr marL="0" indent="0">
              <a:buNone/>
            </a:pPr>
            <a:r>
              <a:rPr lang="en-US" dirty="0"/>
              <a:t>  public static void main(String[] args) { </a:t>
            </a:r>
          </a:p>
          <a:p>
            <a:pPr marL="0" indent="0">
              <a:buNone/>
            </a:pPr>
            <a:r>
              <a:rPr lang="en-US" dirty="0"/>
              <a:t>    Integer myInt = 5; </a:t>
            </a:r>
          </a:p>
          <a:p>
            <a:pPr marL="0" indent="0">
              <a:buNone/>
            </a:pPr>
            <a:r>
              <a:rPr lang="en-US" dirty="0"/>
              <a:t>    Double myDouble = 5.99; </a:t>
            </a:r>
          </a:p>
          <a:p>
            <a:pPr marL="0" indent="0">
              <a:buNone/>
            </a:pPr>
            <a:r>
              <a:rPr lang="en-US" dirty="0"/>
              <a:t>    Character myChar = 'A'; </a:t>
            </a:r>
          </a:p>
          <a:p>
            <a:pPr marL="0" indent="0">
              <a:buNone/>
            </a:pPr>
            <a:r>
              <a:rPr lang="en-US" dirty="0"/>
              <a:t>    System.out.println(myInt);</a:t>
            </a:r>
          </a:p>
          <a:p>
            <a:pPr marL="0" indent="0">
              <a:buNone/>
            </a:pPr>
            <a:r>
              <a:rPr lang="en-US" dirty="0"/>
              <a:t>    System.out.println(myDouble);</a:t>
            </a:r>
          </a:p>
          <a:p>
            <a:pPr marL="0" indent="0">
              <a:buNone/>
            </a:pPr>
            <a:r>
              <a:rPr lang="en-US" dirty="0"/>
              <a:t>    System.out.println(myChar);</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6594643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Since you're now working with objects, you can use certain methods to get information about the specific object.</a:t>
            </a:r>
          </a:p>
          <a:p>
            <a:endParaRPr lang="en-US" dirty="0"/>
          </a:p>
          <a:p>
            <a:r>
              <a:rPr lang="en-US" dirty="0"/>
              <a:t>For example, the following methods are used to get the value associated with the corresponding wrapper object: intValue(), byteValue(), shortValue(), longValue(), floatValue(), doubleValue(), charValue(), booleanValue().</a:t>
            </a:r>
          </a:p>
        </p:txBody>
      </p:sp>
    </p:spTree>
    <p:extLst>
      <p:ext uri="{BB962C8B-B14F-4D97-AF65-F5344CB8AC3E}">
        <p14:creationId xmlns:p14="http://schemas.microsoft.com/office/powerpoint/2010/main" val="33820227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20000"/>
          </a:bodyPr>
          <a:lstStyle/>
          <a:p>
            <a:r>
              <a:rPr lang="en-US" dirty="0"/>
              <a:t>This example will output the same result as the example above:</a:t>
            </a:r>
          </a:p>
          <a:p>
            <a:endParaRPr lang="en-US" dirty="0"/>
          </a:p>
          <a:p>
            <a:r>
              <a:rPr lang="en-US" dirty="0"/>
              <a:t>Example</a:t>
            </a:r>
          </a:p>
          <a:p>
            <a:pPr marL="0" indent="0">
              <a:buNone/>
            </a:pPr>
            <a:r>
              <a:rPr lang="en-US" dirty="0"/>
              <a:t>public class MyClass { </a:t>
            </a:r>
          </a:p>
          <a:p>
            <a:pPr marL="0" indent="0">
              <a:buNone/>
            </a:pPr>
            <a:r>
              <a:rPr lang="en-US" dirty="0"/>
              <a:t>  public static void main(String[] args) { </a:t>
            </a:r>
          </a:p>
          <a:p>
            <a:pPr marL="0" indent="0">
              <a:buNone/>
            </a:pPr>
            <a:r>
              <a:rPr lang="en-US" dirty="0"/>
              <a:t>    Integer myInt = 5; </a:t>
            </a:r>
          </a:p>
          <a:p>
            <a:pPr marL="0" indent="0">
              <a:buNone/>
            </a:pPr>
            <a:r>
              <a:rPr lang="en-US" dirty="0"/>
              <a:t>    Double myDouble = 5.99; </a:t>
            </a:r>
          </a:p>
          <a:p>
            <a:pPr marL="0" indent="0">
              <a:buNone/>
            </a:pPr>
            <a:r>
              <a:rPr lang="en-US" dirty="0"/>
              <a:t>    Character myChar = 'A'; </a:t>
            </a:r>
          </a:p>
          <a:p>
            <a:pPr marL="0" indent="0">
              <a:buNone/>
            </a:pPr>
            <a:r>
              <a:rPr lang="en-US" dirty="0"/>
              <a:t>    System.out.println(myInt.intValue());</a:t>
            </a:r>
          </a:p>
          <a:p>
            <a:pPr marL="0" indent="0">
              <a:buNone/>
            </a:pPr>
            <a:r>
              <a:rPr lang="en-US" dirty="0"/>
              <a:t>    System.out.println(myDouble.doubleValue());</a:t>
            </a:r>
          </a:p>
          <a:p>
            <a:pPr marL="0" indent="0">
              <a:buNone/>
            </a:pPr>
            <a:r>
              <a:rPr lang="en-US" dirty="0"/>
              <a:t>    System.out.println(myChar.charValue());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6243611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7500" lnSpcReduction="20000"/>
          </a:bodyPr>
          <a:lstStyle/>
          <a:p>
            <a:r>
              <a:rPr lang="en-US" dirty="0"/>
              <a:t>Another useful method is the toString() method, which is used to convert wrapper objects to strings.</a:t>
            </a:r>
          </a:p>
          <a:p>
            <a:endParaRPr lang="en-US" dirty="0"/>
          </a:p>
          <a:p>
            <a:r>
              <a:rPr lang="en-US" dirty="0"/>
              <a:t>In the following example, we convert an Integer to a String, and use the length() method of the String class to output the length of the "string":</a:t>
            </a:r>
          </a:p>
          <a:p>
            <a:endParaRPr lang="en-US" dirty="0"/>
          </a:p>
          <a:p>
            <a:r>
              <a:rPr lang="en-US" dirty="0"/>
              <a:t>Example</a:t>
            </a:r>
          </a:p>
          <a:p>
            <a:pPr marL="0" indent="0">
              <a:buNone/>
            </a:pPr>
            <a:r>
              <a:rPr lang="en-US" dirty="0"/>
              <a:t>public class MyClass { </a:t>
            </a:r>
          </a:p>
          <a:p>
            <a:pPr marL="0" indent="0">
              <a:buNone/>
            </a:pPr>
            <a:r>
              <a:rPr lang="en-US" dirty="0"/>
              <a:t>  public static void main(String[] args) { </a:t>
            </a:r>
          </a:p>
          <a:p>
            <a:pPr marL="0" indent="0">
              <a:buNone/>
            </a:pPr>
            <a:r>
              <a:rPr lang="en-US" dirty="0"/>
              <a:t>    Integer myInt = 100; </a:t>
            </a:r>
          </a:p>
          <a:p>
            <a:pPr marL="0" indent="0">
              <a:buNone/>
            </a:pPr>
            <a:r>
              <a:rPr lang="en-US" dirty="0"/>
              <a:t>    String myString = myInt.toString();</a:t>
            </a:r>
          </a:p>
          <a:p>
            <a:pPr marL="0" indent="0">
              <a:buNone/>
            </a:pPr>
            <a:r>
              <a:rPr lang="en-US" dirty="0"/>
              <a:t>    System.out.println(myString.length());</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4897606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a:t>Interface in </a:t>
            </a:r>
            <a:r>
              <a:rPr lang="en-US" dirty="0" smtClean="0"/>
              <a:t>Java</a:t>
            </a:r>
            <a:endParaRPr lang="en-US" dirty="0"/>
          </a:p>
        </p:txBody>
      </p:sp>
      <p:sp>
        <p:nvSpPr>
          <p:cNvPr id="3" name="Content Placeholder 2"/>
          <p:cNvSpPr>
            <a:spLocks noGrp="1"/>
          </p:cNvSpPr>
          <p:nvPr>
            <p:ph idx="1"/>
          </p:nvPr>
        </p:nvSpPr>
        <p:spPr>
          <a:xfrm>
            <a:off x="457200" y="1124744"/>
            <a:ext cx="8229600" cy="5001419"/>
          </a:xfrm>
        </p:spPr>
        <p:txBody>
          <a:bodyPr>
            <a:normAutofit fontScale="62500" lnSpcReduction="20000"/>
          </a:bodyPr>
          <a:lstStyle/>
          <a:p>
            <a:r>
              <a:rPr lang="en-US" dirty="0"/>
              <a:t>An </a:t>
            </a:r>
            <a:r>
              <a:rPr lang="en-US" b="1" dirty="0"/>
              <a:t>interface in java</a:t>
            </a:r>
            <a:r>
              <a:rPr lang="en-US" dirty="0"/>
              <a:t> is a blueprint of a class. It has static constants and abstract methods.</a:t>
            </a:r>
          </a:p>
          <a:p>
            <a:r>
              <a:rPr lang="en-US" dirty="0"/>
              <a:t>The interface in Java is </a:t>
            </a:r>
            <a:r>
              <a:rPr lang="en-US" i="1" dirty="0"/>
              <a:t>a mechanism to achieve abstraction</a:t>
            </a:r>
            <a:r>
              <a:rPr lang="en-US" dirty="0"/>
              <a:t>. There can be only abstract methods in the Java interface, not method body. It is used to achieve abstraction and multiple inheritance in Java</a:t>
            </a:r>
            <a:r>
              <a:rPr lang="en-US" dirty="0" smtClean="0"/>
              <a:t>.</a:t>
            </a:r>
          </a:p>
          <a:p>
            <a:r>
              <a:rPr lang="en-US" dirty="0"/>
              <a:t>In other words, you can say that interfaces can have abstract methods and variables. It cannot have a method body.</a:t>
            </a:r>
          </a:p>
          <a:p>
            <a:r>
              <a:rPr lang="en-US" dirty="0"/>
              <a:t/>
            </a:r>
            <a:br>
              <a:rPr lang="en-US" dirty="0"/>
            </a:br>
            <a:r>
              <a:rPr lang="en-US" dirty="0"/>
              <a:t>Java Interface also represents the IS-A relationship.</a:t>
            </a:r>
          </a:p>
          <a:p>
            <a:endParaRPr lang="en-US" dirty="0"/>
          </a:p>
          <a:p>
            <a:r>
              <a:rPr lang="en-US" dirty="0"/>
              <a:t>It cannot be instantiated just like the abstract class.</a:t>
            </a:r>
          </a:p>
          <a:p>
            <a:endParaRPr lang="en-US" dirty="0"/>
          </a:p>
          <a:p>
            <a:r>
              <a:rPr lang="en-US" dirty="0"/>
              <a:t>Since Java 8, we can have default and static methods in an interface.</a:t>
            </a:r>
          </a:p>
          <a:p>
            <a:endParaRPr lang="en-US" dirty="0"/>
          </a:p>
          <a:p>
            <a:r>
              <a:rPr lang="en-US" dirty="0"/>
              <a:t>Since Java 9, we can have private methods in an interface.</a:t>
            </a:r>
          </a:p>
        </p:txBody>
      </p:sp>
    </p:spTree>
    <p:extLst>
      <p:ext uri="{BB962C8B-B14F-4D97-AF65-F5344CB8AC3E}">
        <p14:creationId xmlns:p14="http://schemas.microsoft.com/office/powerpoint/2010/main" val="1779915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use Java interface?</a:t>
            </a:r>
            <a:br>
              <a:rPr lang="en-US" dirty="0"/>
            </a:br>
            <a:endParaRPr lang="en-US" dirty="0"/>
          </a:p>
        </p:txBody>
      </p:sp>
      <p:sp>
        <p:nvSpPr>
          <p:cNvPr id="3" name="Content Placeholder 2"/>
          <p:cNvSpPr>
            <a:spLocks noGrp="1"/>
          </p:cNvSpPr>
          <p:nvPr>
            <p:ph idx="1"/>
          </p:nvPr>
        </p:nvSpPr>
        <p:spPr/>
        <p:txBody>
          <a:bodyPr/>
          <a:lstStyle/>
          <a:p>
            <a:r>
              <a:rPr lang="en-US" dirty="0" smtClean="0"/>
              <a:t>There </a:t>
            </a:r>
            <a:r>
              <a:rPr lang="en-US" dirty="0"/>
              <a:t>are mainly three reasons to use interface. They are given below.</a:t>
            </a:r>
          </a:p>
          <a:p>
            <a:r>
              <a:rPr lang="en-US" dirty="0"/>
              <a:t>It is used to achieve abstraction.</a:t>
            </a:r>
          </a:p>
          <a:p>
            <a:r>
              <a:rPr lang="en-US" dirty="0"/>
              <a:t>By interface, we can support the functionality of multiple inheritance.</a:t>
            </a:r>
          </a:p>
          <a:p>
            <a:r>
              <a:rPr lang="en-US" dirty="0"/>
              <a:t>It can be used to achieve loose coupling.</a:t>
            </a:r>
          </a:p>
          <a:p>
            <a:endParaRPr lang="en-US" dirty="0"/>
          </a:p>
        </p:txBody>
      </p:sp>
    </p:spTree>
    <p:extLst>
      <p:ext uri="{BB962C8B-B14F-4D97-AF65-F5344CB8AC3E}">
        <p14:creationId xmlns:p14="http://schemas.microsoft.com/office/powerpoint/2010/main" val="380826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declare an interface</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An </a:t>
            </a:r>
            <a:r>
              <a:rPr lang="en-US" dirty="0"/>
              <a:t>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p>
          <a:p>
            <a:endParaRPr lang="en-US" dirty="0"/>
          </a:p>
          <a:p>
            <a:r>
              <a:rPr lang="en-US" dirty="0"/>
              <a:t>Syntax:</a:t>
            </a:r>
          </a:p>
          <a:p>
            <a:pPr marL="0" indent="0">
              <a:buNone/>
            </a:pPr>
            <a:r>
              <a:rPr lang="en-US" dirty="0"/>
              <a:t>interface &lt;interface_name&gt;{  </a:t>
            </a:r>
          </a:p>
          <a:p>
            <a:pPr marL="0" indent="0">
              <a:buNone/>
            </a:pPr>
            <a:r>
              <a:rPr lang="en-US" dirty="0"/>
              <a:t>      </a:t>
            </a:r>
          </a:p>
          <a:p>
            <a:pPr marL="0" indent="0">
              <a:buNone/>
            </a:pPr>
            <a:r>
              <a:rPr lang="en-US" dirty="0"/>
              <a:t>    // declare constant fields  </a:t>
            </a:r>
          </a:p>
          <a:p>
            <a:pPr marL="0" indent="0">
              <a:buNone/>
            </a:pPr>
            <a:r>
              <a:rPr lang="en-US" dirty="0"/>
              <a:t>    // declare methods that abstract   </a:t>
            </a:r>
          </a:p>
          <a:p>
            <a:pPr marL="0" indent="0">
              <a:buNone/>
            </a:pPr>
            <a:r>
              <a:rPr lang="en-US" dirty="0"/>
              <a:t>    // by default.  </a:t>
            </a:r>
          </a:p>
          <a:p>
            <a:pPr marL="0" indent="0">
              <a:buNone/>
            </a:pPr>
            <a:r>
              <a:rPr lang="en-US" dirty="0"/>
              <a:t>} </a:t>
            </a:r>
          </a:p>
        </p:txBody>
      </p:sp>
    </p:spTree>
    <p:extLst>
      <p:ext uri="{BB962C8B-B14F-4D97-AF65-F5344CB8AC3E}">
        <p14:creationId xmlns:p14="http://schemas.microsoft.com/office/powerpoint/2010/main" val="32893911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other words, Interface fields are public, static and final by default, and the methods are public and abstract.</a:t>
            </a:r>
          </a:p>
          <a:p>
            <a:endParaRPr lang="en-US" dirty="0"/>
          </a:p>
          <a:p>
            <a:r>
              <a:rPr lang="en-US" dirty="0"/>
              <a:t>interface in </a:t>
            </a:r>
            <a:r>
              <a:rPr lang="en-US" dirty="0" smtClean="0"/>
              <a:t>java</a:t>
            </a:r>
          </a:p>
          <a:p>
            <a:endParaRPr lang="en-US" dirty="0"/>
          </a:p>
        </p:txBody>
      </p:sp>
    </p:spTree>
    <p:extLst>
      <p:ext uri="{BB962C8B-B14F-4D97-AF65-F5344CB8AC3E}">
        <p14:creationId xmlns:p14="http://schemas.microsoft.com/office/powerpoint/2010/main" val="42871718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US" dirty="0"/>
              <a:t>The relationship between classes and interfaces</a:t>
            </a:r>
          </a:p>
          <a:p>
            <a:r>
              <a:rPr lang="en-US" dirty="0"/>
              <a:t>As shown in the figure given below, a class extends another class, an interface extends another interface, but a </a:t>
            </a:r>
            <a:r>
              <a:rPr lang="en-US" b="1" dirty="0"/>
              <a:t>class implements an interface</a:t>
            </a:r>
            <a:r>
              <a:rPr lang="en-US" dirty="0"/>
              <a:t>.</a:t>
            </a:r>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403648" y="3411538"/>
            <a:ext cx="5619750" cy="2714625"/>
          </a:xfrm>
          <a:prstGeom prst="rect">
            <a:avLst/>
          </a:prstGeom>
        </p:spPr>
      </p:pic>
    </p:spTree>
    <p:extLst>
      <p:ext uri="{BB962C8B-B14F-4D97-AF65-F5344CB8AC3E}">
        <p14:creationId xmlns:p14="http://schemas.microsoft.com/office/powerpoint/2010/main" val="297488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Invoking Superclass Constructor</a:t>
            </a:r>
          </a:p>
          <a:p>
            <a:r>
              <a:rPr lang="en-IN" dirty="0" smtClean="0"/>
              <a:t>If a class is inheriting the properties of another class, the subclass automatically acquires the default constructor of the superclass. But if you want to call a parameterized constructor of the superclass, you need to use the super keyword as shown below.</a:t>
            </a:r>
          </a:p>
          <a:p>
            <a:r>
              <a:rPr lang="en-IN" dirty="0" smtClean="0"/>
              <a:t>super(values);</a:t>
            </a:r>
            <a:endParaRPr lang="en-IN" dirty="0"/>
          </a:p>
        </p:txBody>
      </p:sp>
    </p:spTree>
    <p:extLst>
      <p:ext uri="{BB962C8B-B14F-4D97-AF65-F5344CB8AC3E}">
        <p14:creationId xmlns:p14="http://schemas.microsoft.com/office/powerpoint/2010/main" val="8120997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7500" lnSpcReduction="20000"/>
          </a:bodyPr>
          <a:lstStyle/>
          <a:p>
            <a:r>
              <a:rPr lang="en-US" dirty="0" smtClean="0"/>
              <a:t>Java </a:t>
            </a:r>
            <a:r>
              <a:rPr lang="en-US" dirty="0"/>
              <a:t>Interface Example</a:t>
            </a:r>
          </a:p>
          <a:p>
            <a:r>
              <a:rPr lang="en-US" dirty="0"/>
              <a:t>In this example, the Printable interface has only one method, and its implementation is provided in the A6 class.</a:t>
            </a:r>
          </a:p>
          <a:p>
            <a:endParaRPr lang="en-US" dirty="0"/>
          </a:p>
          <a:p>
            <a:pPr marL="0" indent="0">
              <a:buNone/>
            </a:pPr>
            <a:r>
              <a:rPr lang="en-US" dirty="0"/>
              <a:t>interface printable{  </a:t>
            </a:r>
          </a:p>
          <a:p>
            <a:pPr marL="0" indent="0">
              <a:buNone/>
            </a:pPr>
            <a:r>
              <a:rPr lang="en-US" dirty="0"/>
              <a:t>void print();  </a:t>
            </a:r>
          </a:p>
          <a:p>
            <a:pPr marL="0" indent="0">
              <a:buNone/>
            </a:pPr>
            <a:r>
              <a:rPr lang="en-US" dirty="0"/>
              <a:t>}  </a:t>
            </a:r>
          </a:p>
          <a:p>
            <a:pPr marL="0" indent="0">
              <a:buNone/>
            </a:pPr>
            <a:r>
              <a:rPr lang="en-US" dirty="0"/>
              <a:t>class A6 implements printable{  </a:t>
            </a:r>
          </a:p>
          <a:p>
            <a:pPr marL="0" indent="0">
              <a:buNone/>
            </a:pPr>
            <a:r>
              <a:rPr lang="en-US" dirty="0"/>
              <a:t>public void print(){System.out.println("Hello");}  </a:t>
            </a:r>
          </a:p>
          <a:p>
            <a:pPr marL="0" indent="0">
              <a:buNone/>
            </a:pPr>
            <a:r>
              <a:rPr lang="en-US" dirty="0"/>
              <a:t>  </a:t>
            </a:r>
          </a:p>
          <a:p>
            <a:pPr marL="0" indent="0">
              <a:buNone/>
            </a:pPr>
            <a:r>
              <a:rPr lang="en-US" dirty="0"/>
              <a:t>public static void main(String args[]){  </a:t>
            </a:r>
          </a:p>
          <a:p>
            <a:pPr marL="0" indent="0">
              <a:buNone/>
            </a:pPr>
            <a:r>
              <a:rPr lang="en-US" dirty="0"/>
              <a:t>A6 obj = new A6();  </a:t>
            </a:r>
          </a:p>
          <a:p>
            <a:pPr marL="0" indent="0">
              <a:buNone/>
            </a:pPr>
            <a:r>
              <a:rPr lang="en-US" dirty="0"/>
              <a:t>obj.print();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0658879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Java Interface Example: Drawable</a:t>
            </a:r>
          </a:p>
          <a:p>
            <a:r>
              <a:rPr lang="en-US" dirty="0"/>
              <a:t>In this example, the Drawable interface has only one method. Its implementation is provided by Rectangle and Circle classes. In a real scenario, an interface is defined by someone else, but its implementation is provided by different implementation providers. Moreover, it is used by someone else. The implementation part is hidden by the user who uses the interface.</a:t>
            </a:r>
          </a:p>
        </p:txBody>
      </p:sp>
    </p:spTree>
    <p:extLst>
      <p:ext uri="{BB962C8B-B14F-4D97-AF65-F5344CB8AC3E}">
        <p14:creationId xmlns:p14="http://schemas.microsoft.com/office/powerpoint/2010/main" val="40615536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381328"/>
          </a:xfrm>
        </p:spPr>
        <p:txBody>
          <a:bodyPr>
            <a:normAutofit fontScale="70000" lnSpcReduction="20000"/>
          </a:bodyPr>
          <a:lstStyle/>
          <a:p>
            <a:r>
              <a:rPr lang="en-US" dirty="0"/>
              <a:t>//Interface declaration: by first user  </a:t>
            </a:r>
          </a:p>
          <a:p>
            <a:pPr marL="0" indent="0">
              <a:buNone/>
            </a:pPr>
            <a:r>
              <a:rPr lang="en-US" dirty="0"/>
              <a:t>interface Drawable{  </a:t>
            </a:r>
          </a:p>
          <a:p>
            <a:pPr marL="0" indent="0">
              <a:buNone/>
            </a:pPr>
            <a:r>
              <a:rPr lang="en-US" dirty="0"/>
              <a:t>void draw();  </a:t>
            </a:r>
          </a:p>
          <a:p>
            <a:pPr marL="0" indent="0">
              <a:buNone/>
            </a:pPr>
            <a:r>
              <a:rPr lang="en-US" dirty="0"/>
              <a:t>}  </a:t>
            </a:r>
          </a:p>
          <a:p>
            <a:pPr marL="0" indent="0">
              <a:buNone/>
            </a:pPr>
            <a:r>
              <a:rPr lang="en-US" dirty="0"/>
              <a:t>//Implementation: by second user  </a:t>
            </a:r>
          </a:p>
          <a:p>
            <a:pPr marL="0" indent="0">
              <a:buNone/>
            </a:pPr>
            <a:r>
              <a:rPr lang="en-US" dirty="0"/>
              <a:t>class Rectangle implements Drawable{  </a:t>
            </a:r>
          </a:p>
          <a:p>
            <a:pPr marL="0" indent="0">
              <a:buNone/>
            </a:pPr>
            <a:r>
              <a:rPr lang="en-US" dirty="0"/>
              <a:t>public void draw(){System.out.println("drawing rectangle");}  </a:t>
            </a:r>
          </a:p>
          <a:p>
            <a:pPr marL="0" indent="0">
              <a:buNone/>
            </a:pPr>
            <a:r>
              <a:rPr lang="en-US" dirty="0"/>
              <a:t>}  </a:t>
            </a:r>
          </a:p>
          <a:p>
            <a:pPr marL="0" indent="0">
              <a:buNone/>
            </a:pPr>
            <a:r>
              <a:rPr lang="en-US" dirty="0"/>
              <a:t>class Circle implements Drawable{  </a:t>
            </a:r>
          </a:p>
          <a:p>
            <a:pPr marL="0" indent="0">
              <a:buNone/>
            </a:pPr>
            <a:r>
              <a:rPr lang="en-US" dirty="0"/>
              <a:t>public void draw(){System.out.println("drawing circle");}  </a:t>
            </a:r>
          </a:p>
          <a:p>
            <a:pPr marL="0" indent="0">
              <a:buNone/>
            </a:pPr>
            <a:r>
              <a:rPr lang="en-US" dirty="0"/>
              <a:t>}  </a:t>
            </a:r>
          </a:p>
          <a:p>
            <a:pPr marL="0" indent="0">
              <a:buNone/>
            </a:pPr>
            <a:r>
              <a:rPr lang="en-US" dirty="0"/>
              <a:t>//Using interface: by third user  </a:t>
            </a:r>
          </a:p>
          <a:p>
            <a:pPr marL="0" indent="0">
              <a:buNone/>
            </a:pPr>
            <a:r>
              <a:rPr lang="en-US" dirty="0"/>
              <a:t>class TestInterface1{  </a:t>
            </a:r>
          </a:p>
          <a:p>
            <a:pPr marL="0" indent="0">
              <a:buNone/>
            </a:pPr>
            <a:r>
              <a:rPr lang="en-US" dirty="0"/>
              <a:t>public static void main(String args[]){  </a:t>
            </a:r>
          </a:p>
          <a:p>
            <a:pPr marL="0" indent="0">
              <a:buNone/>
            </a:pPr>
            <a:r>
              <a:rPr lang="en-US" dirty="0"/>
              <a:t>Drawable d=new Circle();//In real scenario, object is provided by method e.g. getDrawable()  </a:t>
            </a:r>
          </a:p>
          <a:p>
            <a:pPr marL="0" indent="0">
              <a:buNone/>
            </a:pPr>
            <a:r>
              <a:rPr lang="en-US" dirty="0"/>
              <a:t>d.draw();  </a:t>
            </a:r>
          </a:p>
          <a:p>
            <a:pPr marL="0" indent="0">
              <a:buNone/>
            </a:pPr>
            <a:r>
              <a:rPr lang="en-US" dirty="0"/>
              <a:t>}} </a:t>
            </a:r>
          </a:p>
        </p:txBody>
      </p:sp>
    </p:spTree>
    <p:extLst>
      <p:ext uri="{BB962C8B-B14F-4D97-AF65-F5344CB8AC3E}">
        <p14:creationId xmlns:p14="http://schemas.microsoft.com/office/powerpoint/2010/main" val="17051708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US" dirty="0"/>
              <a:t>Interface </a:t>
            </a:r>
            <a:r>
              <a:rPr lang="en-US" dirty="0" smtClean="0"/>
              <a:t>inheritance</a:t>
            </a:r>
            <a:endParaRPr lang="en-US" dirty="0"/>
          </a:p>
        </p:txBody>
      </p:sp>
      <p:sp>
        <p:nvSpPr>
          <p:cNvPr id="3" name="Content Placeholder 2"/>
          <p:cNvSpPr>
            <a:spLocks noGrp="1"/>
          </p:cNvSpPr>
          <p:nvPr>
            <p:ph idx="1"/>
          </p:nvPr>
        </p:nvSpPr>
        <p:spPr>
          <a:xfrm>
            <a:off x="457200" y="620688"/>
            <a:ext cx="8229600" cy="5976664"/>
          </a:xfrm>
        </p:spPr>
        <p:txBody>
          <a:bodyPr>
            <a:normAutofit fontScale="62500" lnSpcReduction="20000"/>
          </a:bodyPr>
          <a:lstStyle/>
          <a:p>
            <a:r>
              <a:rPr lang="en-US" dirty="0" smtClean="0"/>
              <a:t>A </a:t>
            </a:r>
            <a:r>
              <a:rPr lang="en-US" dirty="0"/>
              <a:t>class implements an interface, but one interface extends another interface.</a:t>
            </a:r>
          </a:p>
          <a:p>
            <a:endParaRPr lang="en-US" dirty="0"/>
          </a:p>
          <a:p>
            <a:pPr marL="0" indent="0">
              <a:buNone/>
            </a:pPr>
            <a:r>
              <a:rPr lang="en-US" dirty="0"/>
              <a:t>interface Printable{  </a:t>
            </a:r>
          </a:p>
          <a:p>
            <a:pPr marL="0" indent="0">
              <a:buNone/>
            </a:pPr>
            <a:r>
              <a:rPr lang="en-US" dirty="0"/>
              <a:t>void print();  </a:t>
            </a:r>
          </a:p>
          <a:p>
            <a:pPr marL="0" indent="0">
              <a:buNone/>
            </a:pPr>
            <a:r>
              <a:rPr lang="en-US" dirty="0"/>
              <a:t>}  </a:t>
            </a:r>
          </a:p>
          <a:p>
            <a:pPr marL="0" indent="0">
              <a:buNone/>
            </a:pPr>
            <a:r>
              <a:rPr lang="en-US" dirty="0"/>
              <a:t>interface Showable extends Printable{  </a:t>
            </a:r>
          </a:p>
          <a:p>
            <a:pPr marL="0" indent="0">
              <a:buNone/>
            </a:pPr>
            <a:r>
              <a:rPr lang="en-US" dirty="0"/>
              <a:t>void show();  </a:t>
            </a:r>
          </a:p>
          <a:p>
            <a:pPr marL="0" indent="0">
              <a:buNone/>
            </a:pPr>
            <a:r>
              <a:rPr lang="en-US" dirty="0"/>
              <a:t>}  </a:t>
            </a:r>
          </a:p>
          <a:p>
            <a:pPr marL="0" indent="0">
              <a:buNone/>
            </a:pPr>
            <a:r>
              <a:rPr lang="en-US" dirty="0"/>
              <a:t>class TestInterface4 implements Showable{  </a:t>
            </a:r>
          </a:p>
          <a:p>
            <a:pPr marL="0" indent="0">
              <a:buNone/>
            </a:pPr>
            <a:r>
              <a:rPr lang="en-US" dirty="0"/>
              <a:t>public void print(){System.out.println("Hello");}  </a:t>
            </a:r>
          </a:p>
          <a:p>
            <a:pPr marL="0" indent="0">
              <a:buNone/>
            </a:pPr>
            <a:r>
              <a:rPr lang="en-US" dirty="0"/>
              <a:t>public void show(){System.out.println("Welcome");}  </a:t>
            </a:r>
          </a:p>
          <a:p>
            <a:pPr marL="0" indent="0">
              <a:buNone/>
            </a:pPr>
            <a:r>
              <a:rPr lang="en-US" dirty="0"/>
              <a:t>  </a:t>
            </a:r>
          </a:p>
          <a:p>
            <a:pPr marL="0" indent="0">
              <a:buNone/>
            </a:pPr>
            <a:r>
              <a:rPr lang="en-US" dirty="0"/>
              <a:t>public static void main(String args[]){  </a:t>
            </a:r>
          </a:p>
          <a:p>
            <a:pPr marL="0" indent="0">
              <a:buNone/>
            </a:pPr>
            <a:r>
              <a:rPr lang="en-US" dirty="0"/>
              <a:t>TestInterface4 obj = new TestInterface4();  </a:t>
            </a:r>
          </a:p>
          <a:p>
            <a:pPr marL="0" indent="0">
              <a:buNone/>
            </a:pPr>
            <a:r>
              <a:rPr lang="en-US" dirty="0"/>
              <a:t>obj.print();  </a:t>
            </a:r>
          </a:p>
          <a:p>
            <a:pPr marL="0" indent="0">
              <a:buNone/>
            </a:pPr>
            <a:r>
              <a:rPr lang="en-US" dirty="0"/>
              <a:t>obj.show();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0082020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453336"/>
          </a:xfrm>
        </p:spPr>
        <p:txBody>
          <a:bodyPr>
            <a:normAutofit fontScale="62500" lnSpcReduction="20000"/>
          </a:bodyPr>
          <a:lstStyle/>
          <a:p>
            <a:r>
              <a:rPr lang="en-US" dirty="0" smtClean="0"/>
              <a:t>Multiple inheritance is not supported through class in java, but it is possible by an interface, why?</a:t>
            </a:r>
          </a:p>
          <a:p>
            <a:r>
              <a:rPr lang="en-US" dirty="0" smtClean="0"/>
              <a:t>As </a:t>
            </a:r>
            <a:r>
              <a:rPr lang="en-US" dirty="0"/>
              <a:t>we have explained in the inheritance chapter, multiple inheritance is not supported in the case of class because of ambiguity. However, it is supported in case of an interface because there is no ambiguity. It is because its implementation is provided by the implementation class. For example:</a:t>
            </a:r>
          </a:p>
          <a:p>
            <a:endParaRPr lang="en-US" dirty="0"/>
          </a:p>
          <a:p>
            <a:pPr marL="0" indent="0">
              <a:buNone/>
            </a:pPr>
            <a:r>
              <a:rPr lang="en-US" dirty="0"/>
              <a:t>interface Printable{  </a:t>
            </a:r>
          </a:p>
          <a:p>
            <a:pPr marL="0" indent="0">
              <a:buNone/>
            </a:pPr>
            <a:r>
              <a:rPr lang="en-US" dirty="0"/>
              <a:t>void print();  </a:t>
            </a:r>
          </a:p>
          <a:p>
            <a:pPr marL="0" indent="0">
              <a:buNone/>
            </a:pPr>
            <a:r>
              <a:rPr lang="en-US" dirty="0"/>
              <a:t>}  </a:t>
            </a:r>
          </a:p>
          <a:p>
            <a:pPr marL="0" indent="0">
              <a:buNone/>
            </a:pPr>
            <a:r>
              <a:rPr lang="en-US" dirty="0"/>
              <a:t>interface Showable{  </a:t>
            </a:r>
          </a:p>
          <a:p>
            <a:pPr marL="0" indent="0">
              <a:buNone/>
            </a:pPr>
            <a:r>
              <a:rPr lang="en-US" dirty="0"/>
              <a:t>void print();  </a:t>
            </a:r>
          </a:p>
          <a:p>
            <a:pPr marL="0" indent="0">
              <a:buNone/>
            </a:pPr>
            <a:r>
              <a:rPr lang="en-US" dirty="0"/>
              <a:t>}  </a:t>
            </a:r>
          </a:p>
          <a:p>
            <a:pPr marL="0" indent="0">
              <a:buNone/>
            </a:pPr>
            <a:r>
              <a:rPr lang="en-US" dirty="0"/>
              <a:t>  </a:t>
            </a:r>
          </a:p>
          <a:p>
            <a:pPr marL="0" indent="0">
              <a:buNone/>
            </a:pPr>
            <a:r>
              <a:rPr lang="en-US" dirty="0"/>
              <a:t>class TestInterface3 implements Printable, Showable{  </a:t>
            </a:r>
          </a:p>
          <a:p>
            <a:pPr marL="0" indent="0">
              <a:buNone/>
            </a:pPr>
            <a:r>
              <a:rPr lang="en-US" dirty="0"/>
              <a:t>public void print(){System.out.println("Hello");}  </a:t>
            </a:r>
          </a:p>
          <a:p>
            <a:pPr marL="0" indent="0">
              <a:buNone/>
            </a:pPr>
            <a:r>
              <a:rPr lang="en-US" dirty="0"/>
              <a:t>public static void main(String args[]){  </a:t>
            </a:r>
          </a:p>
          <a:p>
            <a:pPr marL="0" indent="0">
              <a:buNone/>
            </a:pPr>
            <a:r>
              <a:rPr lang="en-US" dirty="0"/>
              <a:t>TestInterface3 obj = new TestInterface3();  </a:t>
            </a:r>
          </a:p>
          <a:p>
            <a:pPr marL="0" indent="0">
              <a:buNone/>
            </a:pPr>
            <a:r>
              <a:rPr lang="en-US" dirty="0"/>
              <a:t>obj.print();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6784361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5516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pPr marL="0" indent="0">
              <a:buNone/>
            </a:pPr>
            <a:r>
              <a:rPr lang="en-IN" dirty="0" smtClean="0"/>
              <a:t>class Superclass {</a:t>
            </a:r>
          </a:p>
          <a:p>
            <a:pPr marL="0" indent="0">
              <a:buNone/>
            </a:pPr>
            <a:r>
              <a:rPr lang="en-IN" dirty="0" smtClean="0"/>
              <a:t>   </a:t>
            </a:r>
            <a:r>
              <a:rPr lang="en-IN" dirty="0" err="1" smtClean="0"/>
              <a:t>int</a:t>
            </a:r>
            <a:r>
              <a:rPr lang="en-IN" dirty="0" smtClean="0"/>
              <a:t> age;</a:t>
            </a:r>
          </a:p>
          <a:p>
            <a:pPr marL="0" indent="0">
              <a:buNone/>
            </a:pPr>
            <a:endParaRPr lang="en-IN" dirty="0" smtClean="0"/>
          </a:p>
          <a:p>
            <a:pPr marL="0" indent="0">
              <a:buNone/>
            </a:pPr>
            <a:r>
              <a:rPr lang="en-IN" dirty="0" smtClean="0"/>
              <a:t>   Superclass(</a:t>
            </a:r>
            <a:r>
              <a:rPr lang="en-IN" dirty="0" err="1" smtClean="0"/>
              <a:t>int</a:t>
            </a:r>
            <a:r>
              <a:rPr lang="en-IN" dirty="0" smtClean="0"/>
              <a:t> age) {</a:t>
            </a:r>
          </a:p>
          <a:p>
            <a:pPr marL="0" indent="0">
              <a:buNone/>
            </a:pPr>
            <a:r>
              <a:rPr lang="en-IN" dirty="0" smtClean="0"/>
              <a:t>      </a:t>
            </a:r>
            <a:r>
              <a:rPr lang="en-IN" dirty="0" err="1" smtClean="0"/>
              <a:t>this.age</a:t>
            </a:r>
            <a:r>
              <a:rPr lang="en-IN" dirty="0" smtClean="0"/>
              <a:t> = age; 		 </a:t>
            </a:r>
          </a:p>
          <a:p>
            <a:pPr marL="0" indent="0">
              <a:buNone/>
            </a:pPr>
            <a:r>
              <a:rPr lang="en-IN" dirty="0" smtClean="0"/>
              <a:t>   }</a:t>
            </a:r>
          </a:p>
          <a:p>
            <a:pPr marL="0" indent="0">
              <a:buNone/>
            </a:pPr>
            <a:endParaRPr lang="en-IN" dirty="0" smtClean="0"/>
          </a:p>
          <a:p>
            <a:pPr marL="0" indent="0">
              <a:buNone/>
            </a:pPr>
            <a:r>
              <a:rPr lang="en-IN" dirty="0" smtClean="0"/>
              <a:t>   public void </a:t>
            </a:r>
            <a:r>
              <a:rPr lang="en-IN" dirty="0" err="1" smtClean="0"/>
              <a:t>getAge</a:t>
            </a:r>
            <a:r>
              <a:rPr lang="en-IN" dirty="0" smtClean="0"/>
              <a:t>() {</a:t>
            </a:r>
          </a:p>
          <a:p>
            <a:pPr marL="0" indent="0">
              <a:buNone/>
            </a:pPr>
            <a:r>
              <a:rPr lang="en-IN" dirty="0" smtClean="0"/>
              <a:t>      </a:t>
            </a:r>
            <a:r>
              <a:rPr lang="en-IN" dirty="0" err="1" smtClean="0"/>
              <a:t>System.out.println</a:t>
            </a:r>
            <a:r>
              <a:rPr lang="en-IN" dirty="0" smtClean="0"/>
              <a:t>("The value of the variable named age in super class is: " +age);</a:t>
            </a:r>
          </a:p>
          <a:p>
            <a:pPr marL="0" indent="0">
              <a:buNone/>
            </a:pPr>
            <a:r>
              <a:rPr lang="en-IN" dirty="0" smtClean="0"/>
              <a:t>   }</a:t>
            </a:r>
          </a:p>
          <a:p>
            <a:pPr marL="0" indent="0">
              <a:buNone/>
            </a:pPr>
            <a:r>
              <a:rPr lang="en-IN" dirty="0" smtClean="0"/>
              <a:t>}</a:t>
            </a:r>
          </a:p>
          <a:p>
            <a:pPr marL="0" indent="0">
              <a:buNone/>
            </a:pPr>
            <a:endParaRPr lang="en-IN" dirty="0" smtClean="0"/>
          </a:p>
          <a:p>
            <a:pPr marL="0" indent="0">
              <a:buNone/>
            </a:pPr>
            <a:r>
              <a:rPr lang="en-IN" dirty="0" smtClean="0"/>
              <a:t>public class Subclass extends Superclass {</a:t>
            </a:r>
          </a:p>
          <a:p>
            <a:pPr marL="0" indent="0">
              <a:buNone/>
            </a:pPr>
            <a:r>
              <a:rPr lang="en-IN" dirty="0" smtClean="0"/>
              <a:t>   Subclass(</a:t>
            </a:r>
            <a:r>
              <a:rPr lang="en-IN" dirty="0" err="1" smtClean="0"/>
              <a:t>int</a:t>
            </a:r>
            <a:r>
              <a:rPr lang="en-IN" dirty="0" smtClean="0"/>
              <a:t> age) {</a:t>
            </a:r>
          </a:p>
          <a:p>
            <a:pPr marL="0" indent="0">
              <a:buNone/>
            </a:pPr>
            <a:r>
              <a:rPr lang="en-IN" dirty="0" smtClean="0"/>
              <a:t>      super(age);</a:t>
            </a:r>
          </a:p>
          <a:p>
            <a:pPr marL="0" indent="0">
              <a:buNone/>
            </a:pPr>
            <a:r>
              <a:rPr lang="en-IN" dirty="0" smtClean="0"/>
              <a:t>   }</a:t>
            </a:r>
          </a:p>
          <a:p>
            <a:pPr marL="0" indent="0">
              <a:buNone/>
            </a:pPr>
            <a:endParaRPr lang="en-IN" dirty="0" smtClean="0"/>
          </a:p>
          <a:p>
            <a:pPr marL="0" indent="0">
              <a:buNone/>
            </a:pPr>
            <a:r>
              <a:rPr lang="en-IN" dirty="0" smtClean="0"/>
              <a:t>   public static void main(String </a:t>
            </a:r>
            <a:r>
              <a:rPr lang="en-IN" dirty="0" err="1" smtClean="0"/>
              <a:t>argd</a:t>
            </a:r>
            <a:r>
              <a:rPr lang="en-IN" dirty="0" smtClean="0"/>
              <a:t>[]) {</a:t>
            </a:r>
          </a:p>
          <a:p>
            <a:pPr marL="0" indent="0">
              <a:buNone/>
            </a:pPr>
            <a:r>
              <a:rPr lang="en-IN" dirty="0" smtClean="0"/>
              <a:t>      Subclass s = new Subclass(24);</a:t>
            </a:r>
          </a:p>
          <a:p>
            <a:pPr marL="0" indent="0">
              <a:buNone/>
            </a:pPr>
            <a:r>
              <a:rPr lang="en-IN" dirty="0" smtClean="0"/>
              <a:t>      </a:t>
            </a:r>
            <a:r>
              <a:rPr lang="en-IN" dirty="0" err="1" smtClean="0"/>
              <a:t>s.getAge</a:t>
            </a:r>
            <a:r>
              <a:rPr lang="en-IN" dirty="0" smtClean="0"/>
              <a:t>();</a:t>
            </a:r>
          </a:p>
          <a:p>
            <a:pPr marL="0" indent="0">
              <a:buNone/>
            </a:pPr>
            <a:r>
              <a:rPr lang="en-IN" dirty="0" smtClean="0"/>
              <a:t>   }</a:t>
            </a:r>
          </a:p>
          <a:p>
            <a:pPr marL="0" indent="0">
              <a:buNone/>
            </a:pPr>
            <a:r>
              <a:rPr lang="en-IN" dirty="0" smtClean="0"/>
              <a:t>}</a:t>
            </a:r>
            <a:endParaRPr lang="en-IN" dirty="0"/>
          </a:p>
        </p:txBody>
      </p:sp>
    </p:spTree>
    <p:extLst>
      <p:ext uri="{BB962C8B-B14F-4D97-AF65-F5344CB8AC3E}">
        <p14:creationId xmlns:p14="http://schemas.microsoft.com/office/powerpoint/2010/main" val="1760302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5872</Words>
  <Application>Microsoft Office PowerPoint</Application>
  <PresentationFormat>On-screen Show (4:3)</PresentationFormat>
  <Paragraphs>968</Paragraphs>
  <Slides>85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85</vt:i4>
      </vt:variant>
    </vt:vector>
  </HeadingPairs>
  <TitlesOfParts>
    <vt:vector size="89" baseType="lpstr">
      <vt:lpstr>Arial</vt:lpstr>
      <vt:lpstr>Calibri</vt:lpstr>
      <vt:lpstr>Wingdings</vt:lpstr>
      <vt:lpstr>Office Theme</vt:lpstr>
      <vt:lpstr>UNIT II</vt:lpstr>
      <vt:lpstr>Java Inheritance (Subclass and Superclass) </vt:lpstr>
      <vt:lpstr>PowerPoint Presentation</vt:lpstr>
      <vt:lpstr>PowerPoint Presentation</vt:lpstr>
      <vt:lpstr>PowerPoint Presentation</vt:lpstr>
      <vt:lpstr>Sample Code </vt:lpstr>
      <vt:lpstr>PowerPoint Presentation</vt:lpstr>
      <vt:lpstr>PowerPoint Presentation</vt:lpstr>
      <vt:lpstr>PowerPoint Presentation</vt:lpstr>
      <vt:lpstr>IS-A Relationship </vt:lpstr>
      <vt:lpstr>PowerPoint Presentation</vt:lpstr>
      <vt:lpstr>The instanceof Keyword</vt:lpstr>
      <vt:lpstr>HAS-A relationship </vt:lpstr>
      <vt:lpstr>PowerPoint Presentation</vt:lpstr>
      <vt:lpstr>Types of Inheritance </vt:lpstr>
      <vt:lpstr>PowerPoint Presentation</vt:lpstr>
      <vt:lpstr>Java Polymorphism </vt:lpstr>
      <vt:lpstr>Example </vt:lpstr>
      <vt:lpstr>Now we can create Pig and Dog objects and call the animalSound() method on both of them: </vt:lpstr>
      <vt:lpstr>Java Inner Classes</vt:lpstr>
      <vt:lpstr>Private Inner Class </vt:lpstr>
      <vt:lpstr>Static Inner Class </vt:lpstr>
      <vt:lpstr>PowerPoint Presentation</vt:lpstr>
      <vt:lpstr>Java Abstraction</vt:lpstr>
      <vt:lpstr>PowerPoint Presentation</vt:lpstr>
      <vt:lpstr>PowerPoint Presentation</vt:lpstr>
      <vt:lpstr>PowerPoint Presentation</vt:lpstr>
      <vt:lpstr>Java - Overriding </vt:lpstr>
      <vt:lpstr>PowerPoint Presentation</vt:lpstr>
      <vt:lpstr>Rules for Method Overriding</vt:lpstr>
      <vt:lpstr>PowerPoint Presentation</vt:lpstr>
      <vt:lpstr>Object Cloning in Java</vt:lpstr>
      <vt:lpstr>Why use clone() method ? </vt:lpstr>
      <vt:lpstr>Disadvantage of Object cloning</vt:lpstr>
      <vt:lpstr>PowerPoint Presentation</vt:lpstr>
      <vt:lpstr>Java String </vt:lpstr>
      <vt:lpstr>PowerPoint Presentation</vt:lpstr>
      <vt:lpstr>PowerPoint Presentation</vt:lpstr>
      <vt:lpstr>PowerPoint Presentation</vt:lpstr>
      <vt:lpstr>PowerPoint Presentation</vt:lpstr>
      <vt:lpstr>PowerPoint Presentation</vt:lpstr>
      <vt:lpstr>1) String Literal</vt:lpstr>
      <vt:lpstr>PowerPoint Presentation</vt:lpstr>
      <vt:lpstr>2) By new keyword </vt:lpstr>
      <vt:lpstr>PowerPoint Presentation</vt:lpstr>
      <vt:lpstr>PowerPoint Presentation</vt:lpstr>
      <vt:lpstr>PowerPoint Presentation</vt:lpstr>
      <vt:lpstr>PowerPoint Presentation</vt:lpstr>
      <vt:lpstr>Immutable String in Java </vt:lpstr>
      <vt:lpstr>PowerPoint Presentation</vt:lpstr>
      <vt:lpstr>PowerPoint Presentation</vt:lpstr>
      <vt:lpstr>PowerPoint Presentation</vt:lpstr>
      <vt:lpstr>PowerPoint Presentation</vt:lpstr>
      <vt:lpstr>PowerPoint Presentation</vt:lpstr>
      <vt:lpstr>Try to answer</vt:lpstr>
      <vt:lpstr>Java ArrayList</vt:lpstr>
      <vt:lpstr>Add Items</vt:lpstr>
      <vt:lpstr>Access an Item </vt:lpstr>
      <vt:lpstr>Change an Item </vt:lpstr>
      <vt:lpstr>Remove an Item </vt:lpstr>
      <vt:lpstr>ArrayList Size </vt:lpstr>
      <vt:lpstr>Loop Through an ArrayList</vt:lpstr>
      <vt:lpstr>an ArrayList with the for-each loop :</vt:lpstr>
      <vt:lpstr>PowerPoint Presentation</vt:lpstr>
      <vt:lpstr>PowerPoint Presentation</vt:lpstr>
      <vt:lpstr>Sort an ArrayList</vt:lpstr>
      <vt:lpstr>PowerPoint Presentation</vt:lpstr>
      <vt:lpstr>Java Wrapper Classes </vt:lpstr>
      <vt:lpstr>PowerPoint Presentation</vt:lpstr>
      <vt:lpstr>PowerPoint Presentation</vt:lpstr>
      <vt:lpstr>Creating Wrapper Objects</vt:lpstr>
      <vt:lpstr>PowerPoint Presentation</vt:lpstr>
      <vt:lpstr>PowerPoint Presentation</vt:lpstr>
      <vt:lpstr>PowerPoint Presentation</vt:lpstr>
      <vt:lpstr>Interface in Java</vt:lpstr>
      <vt:lpstr>Why use Java interface? </vt:lpstr>
      <vt:lpstr>How to declare an interface?</vt:lpstr>
      <vt:lpstr>PowerPoint Presentation</vt:lpstr>
      <vt:lpstr>PowerPoint Presentation</vt:lpstr>
      <vt:lpstr>PowerPoint Presentation</vt:lpstr>
      <vt:lpstr>PowerPoint Presentation</vt:lpstr>
      <vt:lpstr>PowerPoint Presentation</vt:lpstr>
      <vt:lpstr>Interface inheritance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Windows User</dc:creator>
  <cp:lastModifiedBy>Admin</cp:lastModifiedBy>
  <cp:revision>23</cp:revision>
  <dcterms:created xsi:type="dcterms:W3CDTF">2019-07-23T04:38:19Z</dcterms:created>
  <dcterms:modified xsi:type="dcterms:W3CDTF">2019-08-09T04:08:01Z</dcterms:modified>
</cp:coreProperties>
</file>