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83" r:id="rId11"/>
    <p:sldId id="282" r:id="rId12"/>
    <p:sldId id="267" r:id="rId13"/>
    <p:sldId id="268" r:id="rId14"/>
    <p:sldId id="277" r:id="rId15"/>
    <p:sldId id="265" r:id="rId16"/>
    <p:sldId id="266" r:id="rId17"/>
    <p:sldId id="279" r:id="rId18"/>
    <p:sldId id="280" r:id="rId19"/>
    <p:sldId id="281" r:id="rId20"/>
    <p:sldId id="284" r:id="rId21"/>
    <p:sldId id="287" r:id="rId22"/>
    <p:sldId id="285" r:id="rId23"/>
    <p:sldId id="288" r:id="rId24"/>
    <p:sldId id="286" r:id="rId25"/>
    <p:sldId id="269" r:id="rId26"/>
    <p:sldId id="289" r:id="rId27"/>
    <p:sldId id="278" r:id="rId28"/>
    <p:sldId id="270" r:id="rId29"/>
    <p:sldId id="271" r:id="rId30"/>
    <p:sldId id="272" r:id="rId31"/>
    <p:sldId id="273" r:id="rId32"/>
    <p:sldId id="274" r:id="rId33"/>
    <p:sldId id="275" r:id="rId34"/>
    <p:sldId id="276" r:id="rId35"/>
    <p:sldId id="290" r:id="rId36"/>
    <p:sldId id="291" r:id="rId37"/>
    <p:sldId id="292" r:id="rId38"/>
    <p:sldId id="293" r:id="rId39"/>
    <p:sldId id="294" r:id="rId40"/>
    <p:sldId id="295" r:id="rId41"/>
    <p:sldId id="296" r:id="rId42"/>
    <p:sldId id="297" r:id="rId43"/>
    <p:sldId id="298" r:id="rId44"/>
    <p:sldId id="299" r:id="rId45"/>
    <p:sldId id="300" r:id="rId46"/>
    <p:sldId id="325" r:id="rId47"/>
    <p:sldId id="326" r:id="rId48"/>
    <p:sldId id="327" r:id="rId49"/>
    <p:sldId id="328" r:id="rId50"/>
    <p:sldId id="329" r:id="rId51"/>
    <p:sldId id="330" r:id="rId52"/>
    <p:sldId id="331" r:id="rId53"/>
    <p:sldId id="332" r:id="rId54"/>
    <p:sldId id="333" r:id="rId55"/>
    <p:sldId id="334" r:id="rId56"/>
    <p:sldId id="301" r:id="rId57"/>
    <p:sldId id="302" r:id="rId58"/>
    <p:sldId id="303" r:id="rId59"/>
    <p:sldId id="304" r:id="rId60"/>
    <p:sldId id="321" r:id="rId61"/>
    <p:sldId id="305" r:id="rId62"/>
    <p:sldId id="306" r:id="rId63"/>
    <p:sldId id="307" r:id="rId64"/>
    <p:sldId id="308" r:id="rId65"/>
    <p:sldId id="309" r:id="rId66"/>
    <p:sldId id="313" r:id="rId67"/>
    <p:sldId id="320" r:id="rId68"/>
    <p:sldId id="310" r:id="rId69"/>
    <p:sldId id="311" r:id="rId70"/>
    <p:sldId id="312" r:id="rId71"/>
    <p:sldId id="314" r:id="rId72"/>
    <p:sldId id="315" r:id="rId73"/>
    <p:sldId id="316" r:id="rId74"/>
    <p:sldId id="317" r:id="rId75"/>
    <p:sldId id="318" r:id="rId76"/>
    <p:sldId id="319" r:id="rId77"/>
    <p:sldId id="322" r:id="rId78"/>
    <p:sldId id="323" r:id="rId79"/>
    <p:sldId id="324"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0" d="100"/>
          <a:sy n="70" d="100"/>
        </p:scale>
        <p:origin x="64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4C275C-2647-4335-B33A-5D3A1A9F9119}" type="datetimeFigureOut">
              <a:rPr lang="en-US" smtClean="0"/>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452C5-66EB-404D-8FF7-6680899C2DAF}" type="slidenum">
              <a:rPr lang="en-US" smtClean="0"/>
              <a:t>‹#›</a:t>
            </a:fld>
            <a:endParaRPr lang="en-US"/>
          </a:p>
        </p:txBody>
      </p:sp>
    </p:spTree>
    <p:extLst>
      <p:ext uri="{BB962C8B-B14F-4D97-AF65-F5344CB8AC3E}">
        <p14:creationId xmlns:p14="http://schemas.microsoft.com/office/powerpoint/2010/main" val="2654384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4C275C-2647-4335-B33A-5D3A1A9F9119}" type="datetimeFigureOut">
              <a:rPr lang="en-US" smtClean="0"/>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452C5-66EB-404D-8FF7-6680899C2DAF}" type="slidenum">
              <a:rPr lang="en-US" smtClean="0"/>
              <a:t>‹#›</a:t>
            </a:fld>
            <a:endParaRPr lang="en-US"/>
          </a:p>
        </p:txBody>
      </p:sp>
    </p:spTree>
    <p:extLst>
      <p:ext uri="{BB962C8B-B14F-4D97-AF65-F5344CB8AC3E}">
        <p14:creationId xmlns:p14="http://schemas.microsoft.com/office/powerpoint/2010/main" val="3027668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4C275C-2647-4335-B33A-5D3A1A9F9119}" type="datetimeFigureOut">
              <a:rPr lang="en-US" smtClean="0"/>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452C5-66EB-404D-8FF7-6680899C2DAF}" type="slidenum">
              <a:rPr lang="en-US" smtClean="0"/>
              <a:t>‹#›</a:t>
            </a:fld>
            <a:endParaRPr lang="en-US"/>
          </a:p>
        </p:txBody>
      </p:sp>
    </p:spTree>
    <p:extLst>
      <p:ext uri="{BB962C8B-B14F-4D97-AF65-F5344CB8AC3E}">
        <p14:creationId xmlns:p14="http://schemas.microsoft.com/office/powerpoint/2010/main" val="1758262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4C275C-2647-4335-B33A-5D3A1A9F9119}" type="datetimeFigureOut">
              <a:rPr lang="en-US" smtClean="0"/>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452C5-66EB-404D-8FF7-6680899C2DAF}" type="slidenum">
              <a:rPr lang="en-US" smtClean="0"/>
              <a:t>‹#›</a:t>
            </a:fld>
            <a:endParaRPr lang="en-US"/>
          </a:p>
        </p:txBody>
      </p:sp>
    </p:spTree>
    <p:extLst>
      <p:ext uri="{BB962C8B-B14F-4D97-AF65-F5344CB8AC3E}">
        <p14:creationId xmlns:p14="http://schemas.microsoft.com/office/powerpoint/2010/main" val="2298150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F4C275C-2647-4335-B33A-5D3A1A9F9119}" type="datetimeFigureOut">
              <a:rPr lang="en-US" smtClean="0"/>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452C5-66EB-404D-8FF7-6680899C2DAF}" type="slidenum">
              <a:rPr lang="en-US" smtClean="0"/>
              <a:t>‹#›</a:t>
            </a:fld>
            <a:endParaRPr lang="en-US"/>
          </a:p>
        </p:txBody>
      </p:sp>
    </p:spTree>
    <p:extLst>
      <p:ext uri="{BB962C8B-B14F-4D97-AF65-F5344CB8AC3E}">
        <p14:creationId xmlns:p14="http://schemas.microsoft.com/office/powerpoint/2010/main" val="3681791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4C275C-2647-4335-B33A-5D3A1A9F9119}" type="datetimeFigureOut">
              <a:rPr lang="en-US" smtClean="0"/>
              <a:t>8/26/2019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4452C5-66EB-404D-8FF7-6680899C2DAF}" type="slidenum">
              <a:rPr lang="en-US" smtClean="0"/>
              <a:t>‹#›</a:t>
            </a:fld>
            <a:endParaRPr lang="en-US"/>
          </a:p>
        </p:txBody>
      </p:sp>
    </p:spTree>
    <p:extLst>
      <p:ext uri="{BB962C8B-B14F-4D97-AF65-F5344CB8AC3E}">
        <p14:creationId xmlns:p14="http://schemas.microsoft.com/office/powerpoint/2010/main" val="4184733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4C275C-2647-4335-B33A-5D3A1A9F9119}" type="datetimeFigureOut">
              <a:rPr lang="en-US" smtClean="0"/>
              <a:t>8/26/2019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4452C5-66EB-404D-8FF7-6680899C2DAF}" type="slidenum">
              <a:rPr lang="en-US" smtClean="0"/>
              <a:t>‹#›</a:t>
            </a:fld>
            <a:endParaRPr lang="en-US"/>
          </a:p>
        </p:txBody>
      </p:sp>
    </p:spTree>
    <p:extLst>
      <p:ext uri="{BB962C8B-B14F-4D97-AF65-F5344CB8AC3E}">
        <p14:creationId xmlns:p14="http://schemas.microsoft.com/office/powerpoint/2010/main" val="390336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4C275C-2647-4335-B33A-5D3A1A9F9119}" type="datetimeFigureOut">
              <a:rPr lang="en-US" smtClean="0"/>
              <a:t>8/26/2019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4452C5-66EB-404D-8FF7-6680899C2DAF}" type="slidenum">
              <a:rPr lang="en-US" smtClean="0"/>
              <a:t>‹#›</a:t>
            </a:fld>
            <a:endParaRPr lang="en-US"/>
          </a:p>
        </p:txBody>
      </p:sp>
    </p:spTree>
    <p:extLst>
      <p:ext uri="{BB962C8B-B14F-4D97-AF65-F5344CB8AC3E}">
        <p14:creationId xmlns:p14="http://schemas.microsoft.com/office/powerpoint/2010/main" val="3548150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C275C-2647-4335-B33A-5D3A1A9F9119}" type="datetimeFigureOut">
              <a:rPr lang="en-US" smtClean="0"/>
              <a:t>8/26/2019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4452C5-66EB-404D-8FF7-6680899C2DAF}" type="slidenum">
              <a:rPr lang="en-US" smtClean="0"/>
              <a:t>‹#›</a:t>
            </a:fld>
            <a:endParaRPr lang="en-US"/>
          </a:p>
        </p:txBody>
      </p:sp>
    </p:spTree>
    <p:extLst>
      <p:ext uri="{BB962C8B-B14F-4D97-AF65-F5344CB8AC3E}">
        <p14:creationId xmlns:p14="http://schemas.microsoft.com/office/powerpoint/2010/main" val="3406139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4C275C-2647-4335-B33A-5D3A1A9F9119}" type="datetimeFigureOut">
              <a:rPr lang="en-US" smtClean="0"/>
              <a:t>8/26/2019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4452C5-66EB-404D-8FF7-6680899C2DAF}" type="slidenum">
              <a:rPr lang="en-US" smtClean="0"/>
              <a:t>‹#›</a:t>
            </a:fld>
            <a:endParaRPr lang="en-US"/>
          </a:p>
        </p:txBody>
      </p:sp>
    </p:spTree>
    <p:extLst>
      <p:ext uri="{BB962C8B-B14F-4D97-AF65-F5344CB8AC3E}">
        <p14:creationId xmlns:p14="http://schemas.microsoft.com/office/powerpoint/2010/main" val="3770502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4C275C-2647-4335-B33A-5D3A1A9F9119}" type="datetimeFigureOut">
              <a:rPr lang="en-US" smtClean="0"/>
              <a:t>8/26/2019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4452C5-66EB-404D-8FF7-6680899C2DAF}" type="slidenum">
              <a:rPr lang="en-US" smtClean="0"/>
              <a:t>‹#›</a:t>
            </a:fld>
            <a:endParaRPr lang="en-US"/>
          </a:p>
        </p:txBody>
      </p:sp>
    </p:spTree>
    <p:extLst>
      <p:ext uri="{BB962C8B-B14F-4D97-AF65-F5344CB8AC3E}">
        <p14:creationId xmlns:p14="http://schemas.microsoft.com/office/powerpoint/2010/main" val="2364884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4C275C-2647-4335-B33A-5D3A1A9F9119}" type="datetimeFigureOut">
              <a:rPr lang="en-US" smtClean="0"/>
              <a:t>8/26/2019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4452C5-66EB-404D-8FF7-6680899C2DAF}" type="slidenum">
              <a:rPr lang="en-US" smtClean="0"/>
              <a:t>‹#›</a:t>
            </a:fld>
            <a:endParaRPr lang="en-US"/>
          </a:p>
        </p:txBody>
      </p:sp>
    </p:spTree>
    <p:extLst>
      <p:ext uri="{BB962C8B-B14F-4D97-AF65-F5344CB8AC3E}">
        <p14:creationId xmlns:p14="http://schemas.microsoft.com/office/powerpoint/2010/main" val="3085254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533155"/>
          </a:xfrm>
        </p:spPr>
        <p:txBody>
          <a:bodyPr/>
          <a:lstStyle/>
          <a:p>
            <a:r>
              <a:rPr lang="en-US" dirty="0"/>
              <a:t>U</a:t>
            </a:r>
            <a:r>
              <a:rPr lang="en-US" dirty="0" smtClean="0"/>
              <a:t>NIT III</a:t>
            </a:r>
            <a:endParaRPr lang="en-US" dirty="0"/>
          </a:p>
        </p:txBody>
      </p:sp>
      <p:sp>
        <p:nvSpPr>
          <p:cNvPr id="3" name="Subtitle 2"/>
          <p:cNvSpPr>
            <a:spLocks noGrp="1"/>
          </p:cNvSpPr>
          <p:nvPr>
            <p:ph type="subTitle" idx="1"/>
          </p:nvPr>
        </p:nvSpPr>
        <p:spPr/>
        <p:txBody>
          <a:bodyPr>
            <a:normAutofit fontScale="92500" lnSpcReduction="10000"/>
          </a:bodyPr>
          <a:lstStyle/>
          <a:p>
            <a:r>
              <a:rPr lang="en-US" sz="3000" dirty="0" smtClean="0"/>
              <a:t>EXCEPTION HANDLING AND I/O </a:t>
            </a:r>
          </a:p>
          <a:p>
            <a:pPr algn="just"/>
            <a:r>
              <a:rPr lang="en-US" dirty="0" smtClean="0"/>
              <a:t>Exceptions – exception hierarchy – throwing and catching exceptions – built-in exceptions, creating own exceptions, Stack Trace Elements. Input / Output Basics – Streams – Byte streams and Character streams – Reading and Writing Console – Reading and Writing Files</a:t>
            </a:r>
          </a:p>
          <a:p>
            <a:endParaRPr lang="en-US" dirty="0"/>
          </a:p>
        </p:txBody>
      </p:sp>
    </p:spTree>
    <p:extLst>
      <p:ext uri="{BB962C8B-B14F-4D97-AF65-F5344CB8AC3E}">
        <p14:creationId xmlns:p14="http://schemas.microsoft.com/office/powerpoint/2010/main" val="1788636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try </a:t>
            </a:r>
          </a:p>
          <a:p>
            <a:pPr marL="0" indent="0">
              <a:buNone/>
            </a:pPr>
            <a:r>
              <a:rPr lang="en-US" dirty="0" smtClean="0"/>
              <a:t>{</a:t>
            </a:r>
          </a:p>
          <a:p>
            <a:pPr marL="0" indent="0">
              <a:buNone/>
            </a:pPr>
            <a:r>
              <a:rPr lang="en-US" dirty="0" smtClean="0"/>
              <a:t>   // Protected code</a:t>
            </a:r>
          </a:p>
          <a:p>
            <a:pPr marL="0" indent="0">
              <a:buNone/>
            </a:pPr>
            <a:r>
              <a:rPr lang="en-US" dirty="0" smtClean="0"/>
              <a:t>} </a:t>
            </a:r>
          </a:p>
          <a:p>
            <a:pPr marL="0" indent="0">
              <a:buNone/>
            </a:pPr>
            <a:r>
              <a:rPr lang="en-US" dirty="0" smtClean="0"/>
              <a:t>catch (ExceptionName e1)</a:t>
            </a:r>
          </a:p>
          <a:p>
            <a:pPr marL="0" indent="0">
              <a:buNone/>
            </a:pPr>
            <a:r>
              <a:rPr lang="en-US" dirty="0" smtClean="0"/>
              <a:t> {</a:t>
            </a:r>
          </a:p>
          <a:p>
            <a:pPr marL="0" indent="0">
              <a:buNone/>
            </a:pPr>
            <a:r>
              <a:rPr lang="en-US" dirty="0" smtClean="0"/>
              <a:t>   // Catch block</a:t>
            </a:r>
          </a:p>
          <a:p>
            <a:pPr marL="0" indent="0">
              <a:buNone/>
            </a:pPr>
            <a:r>
              <a:rPr lang="en-US" dirty="0" smtClean="0"/>
              <a:t>}</a:t>
            </a:r>
            <a:endParaRPr lang="en-US" dirty="0"/>
          </a:p>
        </p:txBody>
      </p:sp>
    </p:spTree>
    <p:extLst>
      <p:ext uri="{BB962C8B-B14F-4D97-AF65-F5344CB8AC3E}">
        <p14:creationId xmlns:p14="http://schemas.microsoft.com/office/powerpoint/2010/main" val="9609631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working of java try-catch block</a:t>
            </a:r>
            <a:br>
              <a:rPr lang="en-US" dirty="0" smtClean="0"/>
            </a:br>
            <a:endParaRPr lang="en-US" dirty="0"/>
          </a:p>
        </p:txBody>
      </p:sp>
      <p:pic>
        <p:nvPicPr>
          <p:cNvPr id="3074" name="Picture 2" descr="internal working of try-catch bl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738" y="1464609"/>
            <a:ext cx="6959209" cy="4798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4817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48650"/>
          </a:xfrm>
        </p:spPr>
        <p:txBody>
          <a:bodyPr>
            <a:normAutofit fontScale="90000"/>
          </a:bodyPr>
          <a:lstStyle/>
          <a:p>
            <a:r>
              <a:rPr lang="en-US" dirty="0" smtClean="0"/>
              <a:t>Common Scenarios of Java Exceptions</a:t>
            </a:r>
            <a:endParaRPr lang="en-US" dirty="0"/>
          </a:p>
        </p:txBody>
      </p:sp>
      <p:sp>
        <p:nvSpPr>
          <p:cNvPr id="3" name="Content Placeholder 2"/>
          <p:cNvSpPr>
            <a:spLocks noGrp="1"/>
          </p:cNvSpPr>
          <p:nvPr>
            <p:ph idx="1"/>
          </p:nvPr>
        </p:nvSpPr>
        <p:spPr>
          <a:xfrm>
            <a:off x="838200" y="1014608"/>
            <a:ext cx="10515600" cy="5162355"/>
          </a:xfrm>
        </p:spPr>
        <p:txBody>
          <a:bodyPr>
            <a:normAutofit fontScale="85000" lnSpcReduction="20000"/>
          </a:bodyPr>
          <a:lstStyle/>
          <a:p>
            <a:pPr marL="0" indent="0">
              <a:buNone/>
            </a:pPr>
            <a:r>
              <a:rPr lang="en-US" dirty="0" smtClean="0"/>
              <a:t>There are given some scenarios where unchecked exceptions may occur. They are as follows:</a:t>
            </a:r>
          </a:p>
          <a:p>
            <a:endParaRPr lang="en-US" dirty="0" smtClean="0"/>
          </a:p>
          <a:p>
            <a:pPr marL="0" indent="0">
              <a:buNone/>
            </a:pPr>
            <a:r>
              <a:rPr lang="en-US" dirty="0" smtClean="0"/>
              <a:t>1) A scenario where ArithmeticException occurs</a:t>
            </a:r>
          </a:p>
          <a:p>
            <a:pPr marL="0" indent="0">
              <a:buNone/>
            </a:pPr>
            <a:r>
              <a:rPr lang="en-US" dirty="0" smtClean="0"/>
              <a:t>If we divide any number by zero, there occurs an ArithmeticException.</a:t>
            </a:r>
          </a:p>
          <a:p>
            <a:pPr marL="0" indent="0">
              <a:buNone/>
            </a:pPr>
            <a:endParaRPr lang="en-US" dirty="0" smtClean="0"/>
          </a:p>
          <a:p>
            <a:pPr marL="0" indent="0">
              <a:buNone/>
            </a:pPr>
            <a:r>
              <a:rPr lang="en-US" dirty="0" smtClean="0"/>
              <a:t>int a=50/0;//ArithmeticException  </a:t>
            </a:r>
          </a:p>
          <a:p>
            <a:pPr marL="0" indent="0">
              <a:buNone/>
            </a:pPr>
            <a:endParaRPr lang="en-US" dirty="0" smtClean="0"/>
          </a:p>
          <a:p>
            <a:pPr marL="0" indent="0">
              <a:buNone/>
            </a:pPr>
            <a:r>
              <a:rPr lang="en-US" dirty="0" smtClean="0"/>
              <a:t>2) A scenario where NullPointerException occurs</a:t>
            </a:r>
          </a:p>
          <a:p>
            <a:pPr marL="0" indent="0">
              <a:buNone/>
            </a:pPr>
            <a:r>
              <a:rPr lang="en-US" dirty="0" smtClean="0"/>
              <a:t>If we have a null value in any variable, performing any operation on the variable throws a NullPointerException.</a:t>
            </a:r>
          </a:p>
          <a:p>
            <a:pPr marL="0" indent="0">
              <a:buNone/>
            </a:pPr>
            <a:endParaRPr lang="en-US" dirty="0" smtClean="0"/>
          </a:p>
          <a:p>
            <a:pPr marL="0" indent="0">
              <a:buNone/>
            </a:pPr>
            <a:r>
              <a:rPr lang="en-US" dirty="0" smtClean="0"/>
              <a:t>String s=null;  </a:t>
            </a:r>
          </a:p>
          <a:p>
            <a:pPr marL="0" indent="0">
              <a:buNone/>
            </a:pPr>
            <a:r>
              <a:rPr lang="en-US" dirty="0" smtClean="0"/>
              <a:t>System.out.println(s.length());//NullPointerException  </a:t>
            </a:r>
          </a:p>
        </p:txBody>
      </p:sp>
    </p:spTree>
    <p:extLst>
      <p:ext uri="{BB962C8B-B14F-4D97-AF65-F5344CB8AC3E}">
        <p14:creationId xmlns:p14="http://schemas.microsoft.com/office/powerpoint/2010/main" val="8428199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3775"/>
            <a:ext cx="10515600" cy="5563188"/>
          </a:xfrm>
        </p:spPr>
        <p:txBody>
          <a:bodyPr>
            <a:normAutofit fontScale="92500" lnSpcReduction="20000"/>
          </a:bodyPr>
          <a:lstStyle/>
          <a:p>
            <a:pPr marL="0" indent="0">
              <a:buNone/>
            </a:pPr>
            <a:r>
              <a:rPr lang="en-US" dirty="0" smtClean="0"/>
              <a:t>3) A scenario where NumberFormatException occurs</a:t>
            </a:r>
          </a:p>
          <a:p>
            <a:pPr marL="0" indent="0">
              <a:buNone/>
            </a:pPr>
            <a:r>
              <a:rPr lang="en-US" dirty="0" smtClean="0"/>
              <a:t>The wrong formatting of any value may occur NumberFormatException. Suppose I have a string variable that has characters, converting this variable into digit will occur NumberFormatException.</a:t>
            </a:r>
          </a:p>
          <a:p>
            <a:pPr marL="0" indent="0">
              <a:buNone/>
            </a:pPr>
            <a:endParaRPr lang="en-US" dirty="0" smtClean="0"/>
          </a:p>
          <a:p>
            <a:pPr marL="0" indent="0">
              <a:buNone/>
            </a:pPr>
            <a:r>
              <a:rPr lang="en-US" dirty="0" smtClean="0"/>
              <a:t>String s="abc";  </a:t>
            </a:r>
          </a:p>
          <a:p>
            <a:pPr marL="0" indent="0">
              <a:buNone/>
            </a:pPr>
            <a:r>
              <a:rPr lang="en-US" dirty="0" smtClean="0"/>
              <a:t>int i=Integer.parseInt(s);//NumberFormatException  </a:t>
            </a:r>
          </a:p>
          <a:p>
            <a:pPr marL="0" indent="0">
              <a:buNone/>
            </a:pPr>
            <a:endParaRPr lang="en-US" dirty="0" smtClean="0"/>
          </a:p>
          <a:p>
            <a:pPr marL="0" indent="0">
              <a:buNone/>
            </a:pPr>
            <a:r>
              <a:rPr lang="en-US" dirty="0" smtClean="0"/>
              <a:t>4) A scenario where ArrayIndexOutOfBoundsException occurs</a:t>
            </a:r>
          </a:p>
          <a:p>
            <a:pPr marL="0" indent="0">
              <a:buNone/>
            </a:pPr>
            <a:r>
              <a:rPr lang="en-US" dirty="0" smtClean="0"/>
              <a:t>If you are inserting any value in the wrong index, it would result in ArrayIndexOutOfBoundsException as shown below:</a:t>
            </a:r>
          </a:p>
          <a:p>
            <a:pPr marL="0" indent="0">
              <a:buNone/>
            </a:pPr>
            <a:endParaRPr lang="en-US" dirty="0" smtClean="0"/>
          </a:p>
          <a:p>
            <a:pPr marL="0" indent="0">
              <a:buNone/>
            </a:pPr>
            <a:r>
              <a:rPr lang="en-US" dirty="0" smtClean="0"/>
              <a:t>int a[]=new int[5];  </a:t>
            </a:r>
          </a:p>
          <a:p>
            <a:pPr marL="0" indent="0">
              <a:buNone/>
            </a:pPr>
            <a:r>
              <a:rPr lang="en-US" dirty="0" smtClean="0"/>
              <a:t>a[10]=50; //ArrayIndexOutOfBoundsException</a:t>
            </a:r>
          </a:p>
          <a:p>
            <a:endParaRPr lang="en-US" dirty="0"/>
          </a:p>
        </p:txBody>
      </p:sp>
    </p:spTree>
    <p:extLst>
      <p:ext uri="{BB962C8B-B14F-4D97-AF65-F5344CB8AC3E}">
        <p14:creationId xmlns:p14="http://schemas.microsoft.com/office/powerpoint/2010/main" val="39557392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26302"/>
          </a:xfrm>
        </p:spPr>
        <p:txBody>
          <a:bodyPr>
            <a:normAutofit fontScale="90000"/>
          </a:bodyPr>
          <a:lstStyle/>
          <a:p>
            <a:r>
              <a:rPr lang="en-US" dirty="0" smtClean="0"/>
              <a:t>Problem without exception handling</a:t>
            </a:r>
            <a:endParaRPr lang="en-US" dirty="0"/>
          </a:p>
        </p:txBody>
      </p:sp>
      <p:sp>
        <p:nvSpPr>
          <p:cNvPr id="3" name="Content Placeholder 2"/>
          <p:cNvSpPr>
            <a:spLocks noGrp="1"/>
          </p:cNvSpPr>
          <p:nvPr>
            <p:ph idx="1"/>
          </p:nvPr>
        </p:nvSpPr>
        <p:spPr>
          <a:xfrm>
            <a:off x="838200" y="626302"/>
            <a:ext cx="10515600" cy="5550661"/>
          </a:xfrm>
        </p:spPr>
        <p:txBody>
          <a:bodyPr>
            <a:normAutofit fontScale="77500" lnSpcReduction="20000"/>
          </a:bodyPr>
          <a:lstStyle/>
          <a:p>
            <a:pPr marL="0" indent="0">
              <a:buNone/>
            </a:pPr>
            <a:r>
              <a:rPr lang="en-US" dirty="0" smtClean="0"/>
              <a:t>public class TryCatchExample1 </a:t>
            </a:r>
          </a:p>
          <a:p>
            <a:pPr marL="0" indent="0">
              <a:buNone/>
            </a:pPr>
            <a:r>
              <a:rPr lang="en-US" dirty="0" smtClean="0"/>
              <a:t>{  </a:t>
            </a:r>
          </a:p>
          <a:p>
            <a:pPr marL="0" indent="0">
              <a:buNone/>
            </a:pPr>
            <a:r>
              <a:rPr lang="en-US" dirty="0" smtClean="0"/>
              <a:t>      public static void main(String[] args) </a:t>
            </a:r>
          </a:p>
          <a:p>
            <a:pPr marL="0" indent="0">
              <a:buNone/>
            </a:pPr>
            <a:r>
              <a:rPr lang="en-US" dirty="0" smtClean="0"/>
              <a:t>{  </a:t>
            </a:r>
          </a:p>
          <a:p>
            <a:pPr marL="0" indent="0">
              <a:buNone/>
            </a:pPr>
            <a:r>
              <a:rPr lang="en-US" dirty="0" smtClean="0"/>
              <a:t>                  int data=50/0; //may throw exception   </a:t>
            </a:r>
          </a:p>
          <a:p>
            <a:pPr marL="0" indent="0">
              <a:buNone/>
            </a:pPr>
            <a:r>
              <a:rPr lang="en-US" dirty="0" smtClean="0"/>
              <a:t>                  System.out.println("rest of the code");  </a:t>
            </a:r>
          </a:p>
          <a:p>
            <a:pPr marL="0" indent="0">
              <a:buNone/>
            </a:pPr>
            <a:r>
              <a:rPr lang="en-US" dirty="0" smtClean="0"/>
              <a:t>              }  </a:t>
            </a:r>
          </a:p>
          <a:p>
            <a:pPr marL="0" indent="0">
              <a:buNone/>
            </a:pPr>
            <a:r>
              <a:rPr lang="en-US" dirty="0" smtClean="0"/>
              <a:t>      } </a:t>
            </a:r>
          </a:p>
          <a:p>
            <a:pPr marL="0" indent="0">
              <a:buNone/>
            </a:pPr>
            <a:r>
              <a:rPr lang="en-US" dirty="0" smtClean="0"/>
              <a:t>Output:</a:t>
            </a:r>
          </a:p>
          <a:p>
            <a:pPr marL="0" indent="0">
              <a:buNone/>
            </a:pPr>
            <a:endParaRPr lang="en-US" dirty="0" smtClean="0"/>
          </a:p>
          <a:p>
            <a:pPr marL="0" indent="0">
              <a:buNone/>
            </a:pPr>
            <a:r>
              <a:rPr lang="en-US" dirty="0" smtClean="0"/>
              <a:t>Exception in thread "main" java.lang.ArithmeticException: / by zero</a:t>
            </a:r>
          </a:p>
          <a:p>
            <a:r>
              <a:rPr lang="en-US" dirty="0" smtClean="0"/>
              <a:t>As displayed in the above example, the rest of the code is not executed (in such case, the rest of the code statement is not printed).</a:t>
            </a:r>
          </a:p>
          <a:p>
            <a:endParaRPr lang="en-US" dirty="0" smtClean="0"/>
          </a:p>
          <a:p>
            <a:r>
              <a:rPr lang="en-US" dirty="0" smtClean="0"/>
              <a:t>There can be 100 lines of code after exception. So all the code after exception will not be executed.</a:t>
            </a:r>
            <a:endParaRPr lang="en-US" dirty="0"/>
          </a:p>
        </p:txBody>
      </p:sp>
    </p:spTree>
    <p:extLst>
      <p:ext uri="{BB962C8B-B14F-4D97-AF65-F5344CB8AC3E}">
        <p14:creationId xmlns:p14="http://schemas.microsoft.com/office/powerpoint/2010/main" val="42417337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86437"/>
          </a:xfrm>
        </p:spPr>
        <p:txBody>
          <a:bodyPr>
            <a:normAutofit fontScale="90000"/>
          </a:bodyPr>
          <a:lstStyle/>
          <a:p>
            <a:r>
              <a:rPr lang="en-US" dirty="0" smtClean="0"/>
              <a:t>Java Exception Handling Example</a:t>
            </a:r>
            <a:endParaRPr lang="en-US" dirty="0"/>
          </a:p>
        </p:txBody>
      </p:sp>
      <p:sp>
        <p:nvSpPr>
          <p:cNvPr id="3" name="Content Placeholder 2"/>
          <p:cNvSpPr>
            <a:spLocks noGrp="1"/>
          </p:cNvSpPr>
          <p:nvPr>
            <p:ph idx="1"/>
          </p:nvPr>
        </p:nvSpPr>
        <p:spPr>
          <a:xfrm>
            <a:off x="838200" y="977030"/>
            <a:ext cx="10515600" cy="5436296"/>
          </a:xfrm>
        </p:spPr>
        <p:txBody>
          <a:bodyPr>
            <a:normAutofit fontScale="77500" lnSpcReduction="20000"/>
          </a:bodyPr>
          <a:lstStyle/>
          <a:p>
            <a:r>
              <a:rPr lang="en-US" dirty="0" smtClean="0"/>
              <a:t>Let's see an example of Java Exception Handling where we using a try-catch statement to handle the exception.</a:t>
            </a:r>
          </a:p>
          <a:p>
            <a:endParaRPr lang="en-US" dirty="0" smtClean="0"/>
          </a:p>
          <a:p>
            <a:pPr marL="0" indent="0">
              <a:buNone/>
            </a:pPr>
            <a:r>
              <a:rPr lang="en-US" dirty="0" smtClean="0"/>
              <a:t>public class JavaExceptionExample</a:t>
            </a:r>
          </a:p>
          <a:p>
            <a:pPr marL="0" indent="0">
              <a:buNone/>
            </a:pPr>
            <a:r>
              <a:rPr lang="en-US" dirty="0" smtClean="0"/>
              <a:t>{  </a:t>
            </a:r>
          </a:p>
          <a:p>
            <a:pPr marL="0" indent="0">
              <a:buNone/>
            </a:pPr>
            <a:r>
              <a:rPr lang="en-US" dirty="0" smtClean="0"/>
              <a:t>  public static void main(String args[])</a:t>
            </a:r>
          </a:p>
          <a:p>
            <a:pPr marL="0" indent="0">
              <a:buNone/>
            </a:pPr>
            <a:r>
              <a:rPr lang="en-US" dirty="0" smtClean="0"/>
              <a:t>{  </a:t>
            </a:r>
          </a:p>
          <a:p>
            <a:pPr marL="0" indent="0">
              <a:buNone/>
            </a:pPr>
            <a:r>
              <a:rPr lang="en-US" dirty="0" smtClean="0"/>
              <a:t>   try{  </a:t>
            </a:r>
          </a:p>
          <a:p>
            <a:pPr marL="0" indent="0">
              <a:buNone/>
            </a:pPr>
            <a:r>
              <a:rPr lang="en-US" dirty="0" smtClean="0"/>
              <a:t>      //code that may raise exception  </a:t>
            </a:r>
          </a:p>
          <a:p>
            <a:pPr marL="0" indent="0">
              <a:buNone/>
            </a:pPr>
            <a:r>
              <a:rPr lang="en-US" dirty="0" smtClean="0"/>
              <a:t>      int data=100/0;  </a:t>
            </a:r>
          </a:p>
          <a:p>
            <a:pPr marL="0" indent="0">
              <a:buNone/>
            </a:pPr>
            <a:r>
              <a:rPr lang="en-US" dirty="0" smtClean="0"/>
              <a:t>   }catch(ArithmeticException e){System.out.println(e);}  </a:t>
            </a:r>
          </a:p>
          <a:p>
            <a:pPr marL="0" indent="0">
              <a:buNone/>
            </a:pPr>
            <a:r>
              <a:rPr lang="en-US" dirty="0" smtClean="0"/>
              <a:t>   //rest code of the program   </a:t>
            </a:r>
          </a:p>
          <a:p>
            <a:pPr marL="0" indent="0">
              <a:buNone/>
            </a:pPr>
            <a:r>
              <a:rPr lang="en-US" dirty="0" smtClean="0"/>
              <a:t>   System.out.println("rest of the code...");  </a:t>
            </a:r>
          </a:p>
          <a:p>
            <a:pPr marL="0" indent="0">
              <a:buNone/>
            </a:pPr>
            <a:r>
              <a:rPr lang="en-US" dirty="0" smtClean="0"/>
              <a:t>  }  </a:t>
            </a:r>
          </a:p>
          <a:p>
            <a:pPr marL="0" indent="0">
              <a:buNone/>
            </a:pPr>
            <a:r>
              <a:rPr lang="en-US" dirty="0" smtClean="0"/>
              <a:t>} </a:t>
            </a:r>
            <a:endParaRPr lang="en-US" dirty="0"/>
          </a:p>
        </p:txBody>
      </p:sp>
    </p:spTree>
    <p:extLst>
      <p:ext uri="{BB962C8B-B14F-4D97-AF65-F5344CB8AC3E}">
        <p14:creationId xmlns:p14="http://schemas.microsoft.com/office/powerpoint/2010/main" val="34945521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Output:</a:t>
            </a:r>
          </a:p>
          <a:p>
            <a:endParaRPr lang="en-US" dirty="0" smtClean="0"/>
          </a:p>
          <a:p>
            <a:pPr marL="0" indent="0">
              <a:buNone/>
            </a:pPr>
            <a:r>
              <a:rPr lang="en-US" dirty="0" smtClean="0"/>
              <a:t>Exception in thread main java.lang.ArithmeticException:/ by zero</a:t>
            </a:r>
          </a:p>
          <a:p>
            <a:pPr marL="0" indent="0">
              <a:buNone/>
            </a:pPr>
            <a:r>
              <a:rPr lang="en-US" dirty="0" smtClean="0"/>
              <a:t>rest of the code...</a:t>
            </a:r>
          </a:p>
          <a:p>
            <a:pPr marL="0" indent="0">
              <a:buNone/>
            </a:pPr>
            <a:endParaRPr lang="en-US" dirty="0" smtClean="0"/>
          </a:p>
          <a:p>
            <a:r>
              <a:rPr lang="en-US" dirty="0"/>
              <a:t>In the above example, 100/0 raises an ArithmeticException which is handled by a try-catch block.</a:t>
            </a:r>
          </a:p>
        </p:txBody>
      </p:sp>
    </p:spTree>
    <p:extLst>
      <p:ext uri="{BB962C8B-B14F-4D97-AF65-F5344CB8AC3E}">
        <p14:creationId xmlns:p14="http://schemas.microsoft.com/office/powerpoint/2010/main" val="42562957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0208"/>
            <a:ext cx="10515600" cy="6076755"/>
          </a:xfrm>
        </p:spPr>
        <p:txBody>
          <a:bodyPr>
            <a:normAutofit fontScale="77500" lnSpcReduction="20000"/>
          </a:bodyPr>
          <a:lstStyle/>
          <a:p>
            <a:pPr marL="0" indent="0">
              <a:buNone/>
            </a:pPr>
            <a:r>
              <a:rPr lang="en-US" dirty="0" smtClean="0"/>
              <a:t>public class TryCatchExample3 </a:t>
            </a:r>
          </a:p>
          <a:p>
            <a:pPr marL="0" indent="0">
              <a:buNone/>
            </a:pPr>
            <a:r>
              <a:rPr lang="en-US" dirty="0" smtClean="0"/>
              <a:t>{  </a:t>
            </a:r>
          </a:p>
          <a:p>
            <a:pPr marL="0" indent="0">
              <a:buNone/>
            </a:pPr>
            <a:r>
              <a:rPr lang="en-US" dirty="0" smtClean="0"/>
              <a:t>      public static void main(String[] args) {  </a:t>
            </a:r>
          </a:p>
          <a:p>
            <a:pPr marL="0" indent="0">
              <a:buNone/>
            </a:pPr>
            <a:r>
              <a:rPr lang="en-US" dirty="0" smtClean="0"/>
              <a:t>        try  </a:t>
            </a:r>
          </a:p>
          <a:p>
            <a:pPr marL="0" indent="0">
              <a:buNone/>
            </a:pPr>
            <a:r>
              <a:rPr lang="en-US" dirty="0" smtClean="0"/>
              <a:t>        {  </a:t>
            </a:r>
          </a:p>
          <a:p>
            <a:pPr marL="0" indent="0">
              <a:buNone/>
            </a:pPr>
            <a:r>
              <a:rPr lang="en-US" dirty="0" smtClean="0"/>
              <a:t>        int data=50/0; //may throw exception   </a:t>
            </a:r>
          </a:p>
          <a:p>
            <a:pPr marL="0" indent="0">
              <a:buNone/>
            </a:pPr>
            <a:r>
              <a:rPr lang="en-US" dirty="0" smtClean="0"/>
              <a:t>                         // if exception occurs, the remaining statement will not exceute  </a:t>
            </a:r>
          </a:p>
          <a:p>
            <a:pPr marL="0" indent="0">
              <a:buNone/>
            </a:pPr>
            <a:r>
              <a:rPr lang="en-US" dirty="0" smtClean="0"/>
              <a:t>        System.out.println("rest of the code");  </a:t>
            </a:r>
          </a:p>
          <a:p>
            <a:pPr marL="0" indent="0">
              <a:buNone/>
            </a:pPr>
            <a:r>
              <a:rPr lang="en-US" dirty="0" smtClean="0"/>
              <a:t>        }  </a:t>
            </a:r>
          </a:p>
          <a:p>
            <a:pPr marL="0" indent="0">
              <a:buNone/>
            </a:pPr>
            <a:r>
              <a:rPr lang="en-US" dirty="0" smtClean="0"/>
              <a:t>             // handling the exception   </a:t>
            </a:r>
          </a:p>
          <a:p>
            <a:pPr marL="0" indent="0">
              <a:buNone/>
            </a:pPr>
            <a:r>
              <a:rPr lang="en-US" dirty="0" smtClean="0"/>
              <a:t>        catch(ArithmeticException e)  </a:t>
            </a:r>
          </a:p>
          <a:p>
            <a:pPr marL="0" indent="0">
              <a:buNone/>
            </a:pPr>
            <a:r>
              <a:rPr lang="en-US" dirty="0" smtClean="0"/>
              <a:t>        {  </a:t>
            </a:r>
          </a:p>
          <a:p>
            <a:pPr marL="0" indent="0">
              <a:buNone/>
            </a:pPr>
            <a:r>
              <a:rPr lang="en-US" dirty="0" smtClean="0"/>
              <a:t>            System.out.println(e);  </a:t>
            </a:r>
          </a:p>
          <a:p>
            <a:pPr marL="0" indent="0">
              <a:buNone/>
            </a:pPr>
            <a:r>
              <a:rPr lang="en-US" dirty="0" smtClean="0"/>
              <a:t>        }  </a:t>
            </a:r>
          </a:p>
          <a:p>
            <a:pPr marL="0" indent="0">
              <a:buNone/>
            </a:pPr>
            <a:r>
              <a:rPr lang="en-US" dirty="0" smtClean="0"/>
              <a:t>              }  </a:t>
            </a:r>
          </a:p>
          <a:p>
            <a:pPr marL="0" indent="0">
              <a:buNone/>
            </a:pPr>
            <a:r>
              <a:rPr lang="en-US" dirty="0" smtClean="0"/>
              <a:t>      } </a:t>
            </a:r>
            <a:endParaRPr lang="en-US" dirty="0"/>
          </a:p>
        </p:txBody>
      </p:sp>
    </p:spTree>
    <p:extLst>
      <p:ext uri="{BB962C8B-B14F-4D97-AF65-F5344CB8AC3E}">
        <p14:creationId xmlns:p14="http://schemas.microsoft.com/office/powerpoint/2010/main" val="15294396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Output:</a:t>
            </a:r>
          </a:p>
          <a:p>
            <a:pPr marL="0" indent="0">
              <a:buNone/>
            </a:pPr>
            <a:r>
              <a:rPr lang="en-US" dirty="0" smtClean="0"/>
              <a:t>java.lang.ArithmeticException: / by zero</a:t>
            </a:r>
          </a:p>
          <a:p>
            <a:pPr marL="0" indent="0">
              <a:buNone/>
            </a:pPr>
            <a:endParaRPr lang="en-US" dirty="0" smtClean="0"/>
          </a:p>
          <a:p>
            <a:r>
              <a:rPr lang="en-US" dirty="0" smtClean="0"/>
              <a:t>Here, we can see that if an exception occurs in the try block, the rest of the block code will not execute.</a:t>
            </a:r>
            <a:endParaRPr lang="en-US" dirty="0"/>
          </a:p>
        </p:txBody>
      </p:sp>
    </p:spTree>
    <p:extLst>
      <p:ext uri="{BB962C8B-B14F-4D97-AF65-F5344CB8AC3E}">
        <p14:creationId xmlns:p14="http://schemas.microsoft.com/office/powerpoint/2010/main" val="41627518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63463"/>
          </a:xfrm>
        </p:spPr>
        <p:txBody>
          <a:bodyPr>
            <a:normAutofit fontScale="90000"/>
          </a:bodyPr>
          <a:lstStyle/>
          <a:p>
            <a:r>
              <a:rPr lang="en-US" dirty="0" smtClean="0"/>
              <a:t>displaying the custom message </a:t>
            </a:r>
            <a:endParaRPr lang="en-US" dirty="0"/>
          </a:p>
        </p:txBody>
      </p:sp>
      <p:sp>
        <p:nvSpPr>
          <p:cNvPr id="3" name="Content Placeholder 2"/>
          <p:cNvSpPr>
            <a:spLocks noGrp="1"/>
          </p:cNvSpPr>
          <p:nvPr>
            <p:ph idx="1"/>
          </p:nvPr>
        </p:nvSpPr>
        <p:spPr>
          <a:xfrm>
            <a:off x="838200" y="551145"/>
            <a:ext cx="10515600" cy="5625818"/>
          </a:xfrm>
        </p:spPr>
        <p:txBody>
          <a:bodyPr>
            <a:normAutofit fontScale="62500" lnSpcReduction="20000"/>
          </a:bodyPr>
          <a:lstStyle/>
          <a:p>
            <a:pPr marL="0" indent="0">
              <a:buNone/>
            </a:pPr>
            <a:r>
              <a:rPr lang="en-US" dirty="0" smtClean="0"/>
              <a:t>public class TryCatchExample5 {  </a:t>
            </a:r>
          </a:p>
          <a:p>
            <a:pPr marL="0" indent="0">
              <a:buNone/>
            </a:pPr>
            <a:r>
              <a:rPr lang="en-US" dirty="0" smtClean="0"/>
              <a:t>      public static void main(String[] args) {  </a:t>
            </a:r>
          </a:p>
          <a:p>
            <a:pPr marL="0" indent="0">
              <a:buNone/>
            </a:pPr>
            <a:r>
              <a:rPr lang="en-US" dirty="0" smtClean="0"/>
              <a:t>        try  </a:t>
            </a:r>
          </a:p>
          <a:p>
            <a:pPr marL="0" indent="0">
              <a:buNone/>
            </a:pPr>
            <a:r>
              <a:rPr lang="en-US" dirty="0" smtClean="0"/>
              <a:t>        {  </a:t>
            </a:r>
          </a:p>
          <a:p>
            <a:pPr marL="0" indent="0">
              <a:buNone/>
            </a:pPr>
            <a:r>
              <a:rPr lang="en-US" dirty="0" smtClean="0"/>
              <a:t>        int data=50/0; //may throw exception   </a:t>
            </a:r>
          </a:p>
          <a:p>
            <a:pPr marL="0" indent="0">
              <a:buNone/>
            </a:pPr>
            <a:r>
              <a:rPr lang="en-US" dirty="0" smtClean="0"/>
              <a:t>        }  </a:t>
            </a:r>
          </a:p>
          <a:p>
            <a:pPr marL="0" indent="0">
              <a:buNone/>
            </a:pPr>
            <a:r>
              <a:rPr lang="en-US" dirty="0" smtClean="0"/>
              <a:t>             // handling the exception  </a:t>
            </a:r>
          </a:p>
          <a:p>
            <a:pPr marL="0" indent="0">
              <a:buNone/>
            </a:pPr>
            <a:r>
              <a:rPr lang="en-US" dirty="0" smtClean="0"/>
              <a:t>        catch(Exception e)  </a:t>
            </a:r>
          </a:p>
          <a:p>
            <a:pPr marL="0" indent="0">
              <a:buNone/>
            </a:pPr>
            <a:r>
              <a:rPr lang="en-US" dirty="0" smtClean="0"/>
              <a:t>        {  </a:t>
            </a:r>
          </a:p>
          <a:p>
            <a:pPr marL="0" indent="0">
              <a:buNone/>
            </a:pPr>
            <a:r>
              <a:rPr lang="en-US" dirty="0" smtClean="0"/>
              <a:t>                  // displaying the custom message  </a:t>
            </a:r>
          </a:p>
          <a:p>
            <a:pPr marL="0" indent="0">
              <a:buNone/>
            </a:pPr>
            <a:r>
              <a:rPr lang="en-US" dirty="0" smtClean="0"/>
              <a:t>            System.out.println("Can't divided by zero");  </a:t>
            </a:r>
          </a:p>
          <a:p>
            <a:pPr marL="0" indent="0">
              <a:buNone/>
            </a:pPr>
            <a:r>
              <a:rPr lang="en-US" dirty="0" smtClean="0"/>
              <a:t>        }  </a:t>
            </a:r>
          </a:p>
          <a:p>
            <a:pPr marL="0" indent="0">
              <a:buNone/>
            </a:pPr>
            <a:r>
              <a:rPr lang="en-US" dirty="0" smtClean="0"/>
              <a:t>    }  </a:t>
            </a:r>
          </a:p>
          <a:p>
            <a:pPr marL="0" indent="0">
              <a:buNone/>
            </a:pPr>
            <a:r>
              <a:rPr lang="en-US" dirty="0" smtClean="0"/>
              <a:t> } </a:t>
            </a:r>
          </a:p>
          <a:p>
            <a:pPr marL="0" indent="0">
              <a:buNone/>
            </a:pPr>
            <a:r>
              <a:rPr lang="en-US" dirty="0" smtClean="0"/>
              <a:t>Output:</a:t>
            </a:r>
          </a:p>
          <a:p>
            <a:pPr marL="0" indent="0">
              <a:buNone/>
            </a:pPr>
            <a:endParaRPr lang="en-US" dirty="0" smtClean="0"/>
          </a:p>
          <a:p>
            <a:pPr marL="0" indent="0">
              <a:buNone/>
            </a:pPr>
            <a:r>
              <a:rPr lang="en-US" dirty="0" smtClean="0"/>
              <a:t>Can't divided by zero</a:t>
            </a:r>
          </a:p>
          <a:p>
            <a:endParaRPr lang="en-US" dirty="0"/>
          </a:p>
        </p:txBody>
      </p:sp>
    </p:spTree>
    <p:extLst>
      <p:ext uri="{BB962C8B-B14F-4D97-AF65-F5344CB8AC3E}">
        <p14:creationId xmlns:p14="http://schemas.microsoft.com/office/powerpoint/2010/main" val="229251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 in Java</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The Exception Handling in Java is one of the powerful mechanism to handle the runtime errors so that normal flow of the application can be maintained.</a:t>
            </a:r>
          </a:p>
          <a:p>
            <a:endParaRPr lang="en-US" dirty="0" smtClean="0"/>
          </a:p>
          <a:p>
            <a:r>
              <a:rPr lang="en-US" dirty="0" smtClean="0"/>
              <a:t>What is Exception in Java?</a:t>
            </a:r>
          </a:p>
          <a:p>
            <a:pPr>
              <a:buFontTx/>
              <a:buChar char="-"/>
            </a:pPr>
            <a:r>
              <a:rPr lang="en-US" dirty="0" smtClean="0"/>
              <a:t>Dictionary Meaning: Exception is an abnormal condition.</a:t>
            </a:r>
          </a:p>
          <a:p>
            <a:pPr>
              <a:buFontTx/>
              <a:buChar char="-"/>
            </a:pPr>
            <a:r>
              <a:rPr lang="en-US" dirty="0"/>
              <a:t>In Java, an exception is an event that disrupts the normal flow of the program. It is an object which is thrown at runtime.</a:t>
            </a:r>
          </a:p>
        </p:txBody>
      </p:sp>
    </p:spTree>
    <p:extLst>
      <p:ext uri="{BB962C8B-B14F-4D97-AF65-F5344CB8AC3E}">
        <p14:creationId xmlns:p14="http://schemas.microsoft.com/office/powerpoint/2010/main" val="12825479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Catch Blocks</a:t>
            </a:r>
            <a:br>
              <a:rPr lang="en-US" dirty="0" smtClean="0"/>
            </a:br>
            <a:endParaRPr lang="en-US" dirty="0"/>
          </a:p>
        </p:txBody>
      </p:sp>
      <p:sp>
        <p:nvSpPr>
          <p:cNvPr id="3" name="Content Placeholder 2"/>
          <p:cNvSpPr>
            <a:spLocks noGrp="1"/>
          </p:cNvSpPr>
          <p:nvPr>
            <p:ph idx="1"/>
          </p:nvPr>
        </p:nvSpPr>
        <p:spPr>
          <a:xfrm>
            <a:off x="838200" y="1102290"/>
            <a:ext cx="10515600" cy="5074673"/>
          </a:xfrm>
        </p:spPr>
        <p:txBody>
          <a:bodyPr>
            <a:normAutofit fontScale="85000" lnSpcReduction="20000"/>
          </a:bodyPr>
          <a:lstStyle/>
          <a:p>
            <a:r>
              <a:rPr lang="en-US" dirty="0" smtClean="0"/>
              <a:t>A try block can be followed by multiple catch blocks. The syntax for multiple catch blocks looks like the following −</a:t>
            </a:r>
          </a:p>
          <a:p>
            <a:endParaRPr lang="en-US" dirty="0" smtClean="0"/>
          </a:p>
          <a:p>
            <a:r>
              <a:rPr lang="en-US" dirty="0" smtClean="0"/>
              <a:t>Syntax</a:t>
            </a:r>
          </a:p>
          <a:p>
            <a:pPr marL="0" indent="0">
              <a:buNone/>
            </a:pPr>
            <a:r>
              <a:rPr lang="en-US" dirty="0" smtClean="0"/>
              <a:t>try {</a:t>
            </a:r>
          </a:p>
          <a:p>
            <a:pPr marL="0" indent="0">
              <a:buNone/>
            </a:pPr>
            <a:r>
              <a:rPr lang="en-US" dirty="0" smtClean="0"/>
              <a:t>   // Protected code</a:t>
            </a:r>
          </a:p>
          <a:p>
            <a:pPr marL="0" indent="0">
              <a:buNone/>
            </a:pPr>
            <a:r>
              <a:rPr lang="en-US" dirty="0" smtClean="0"/>
              <a:t>} catch (ExceptionType1 e1) {</a:t>
            </a:r>
          </a:p>
          <a:p>
            <a:pPr marL="0" indent="0">
              <a:buNone/>
            </a:pPr>
            <a:r>
              <a:rPr lang="en-US" dirty="0" smtClean="0"/>
              <a:t>   // Catch block</a:t>
            </a:r>
          </a:p>
          <a:p>
            <a:pPr marL="0" indent="0">
              <a:buNone/>
            </a:pPr>
            <a:r>
              <a:rPr lang="en-US" dirty="0" smtClean="0"/>
              <a:t>} catch (ExceptionType2 e2) {</a:t>
            </a:r>
          </a:p>
          <a:p>
            <a:pPr marL="0" indent="0">
              <a:buNone/>
            </a:pPr>
            <a:r>
              <a:rPr lang="en-US" dirty="0" smtClean="0"/>
              <a:t>   // Catch block</a:t>
            </a:r>
          </a:p>
          <a:p>
            <a:pPr marL="0" indent="0">
              <a:buNone/>
            </a:pPr>
            <a:r>
              <a:rPr lang="en-US" dirty="0" smtClean="0"/>
              <a:t>} catch (ExceptionType3 e3) {</a:t>
            </a:r>
          </a:p>
          <a:p>
            <a:pPr marL="0" indent="0">
              <a:buNone/>
            </a:pPr>
            <a:r>
              <a:rPr lang="en-US" dirty="0" smtClean="0"/>
              <a:t>   // Catch block</a:t>
            </a:r>
          </a:p>
          <a:p>
            <a:pPr marL="0" indent="0">
              <a:buNone/>
            </a:pPr>
            <a:r>
              <a:rPr lang="en-US" dirty="0" smtClean="0"/>
              <a:t>}</a:t>
            </a:r>
            <a:endParaRPr lang="en-US" dirty="0"/>
          </a:p>
        </p:txBody>
      </p:sp>
    </p:spTree>
    <p:extLst>
      <p:ext uri="{BB962C8B-B14F-4D97-AF65-F5344CB8AC3E}">
        <p14:creationId xmlns:p14="http://schemas.microsoft.com/office/powerpoint/2010/main" val="19570275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catch multiple exceptions</a:t>
            </a:r>
            <a:br>
              <a:rPr lang="en-US" dirty="0"/>
            </a:br>
            <a:endParaRPr lang="en-US" dirty="0"/>
          </a:p>
        </p:txBody>
      </p:sp>
      <p:sp>
        <p:nvSpPr>
          <p:cNvPr id="3" name="Content Placeholder 2"/>
          <p:cNvSpPr>
            <a:spLocks noGrp="1"/>
          </p:cNvSpPr>
          <p:nvPr>
            <p:ph idx="1"/>
          </p:nvPr>
        </p:nvSpPr>
        <p:spPr/>
        <p:txBody>
          <a:bodyPr/>
          <a:lstStyle/>
          <a:p>
            <a:r>
              <a:rPr lang="en-US" dirty="0" smtClean="0"/>
              <a:t>Points to remember</a:t>
            </a:r>
          </a:p>
          <a:p>
            <a:r>
              <a:rPr lang="en-US" dirty="0" smtClean="0"/>
              <a:t>At a time only one exception occurs and at a time only one catch block is executed.</a:t>
            </a:r>
          </a:p>
          <a:p>
            <a:r>
              <a:rPr lang="en-US" dirty="0" smtClean="0"/>
              <a:t>All catch blocks must be ordered from most specific to most general, i.e. catch for ArithmeticException must come before catch for Exception.</a:t>
            </a:r>
            <a:endParaRPr lang="en-US" dirty="0"/>
          </a:p>
        </p:txBody>
      </p:sp>
    </p:spTree>
    <p:extLst>
      <p:ext uri="{BB962C8B-B14F-4D97-AF65-F5344CB8AC3E}">
        <p14:creationId xmlns:p14="http://schemas.microsoft.com/office/powerpoint/2010/main" val="25347186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7786"/>
            <a:ext cx="10515600" cy="6626269"/>
          </a:xfrm>
        </p:spPr>
        <p:txBody>
          <a:bodyPr>
            <a:normAutofit fontScale="55000" lnSpcReduction="20000"/>
          </a:bodyPr>
          <a:lstStyle/>
          <a:p>
            <a:pPr marL="0" indent="0">
              <a:buNone/>
            </a:pPr>
            <a:r>
              <a:rPr lang="en-US" dirty="0" smtClean="0"/>
              <a:t>public class MultipleCatchBlock1 {  </a:t>
            </a:r>
          </a:p>
          <a:p>
            <a:pPr marL="0" indent="0">
              <a:buNone/>
            </a:pPr>
            <a:r>
              <a:rPr lang="en-US" dirty="0" smtClean="0"/>
              <a:t>      public static void main(String[] args) {  </a:t>
            </a:r>
          </a:p>
          <a:p>
            <a:pPr marL="0" indent="0">
              <a:buNone/>
            </a:pPr>
            <a:r>
              <a:rPr lang="en-US" dirty="0" smtClean="0"/>
              <a:t>                     try{    </a:t>
            </a:r>
          </a:p>
          <a:p>
            <a:pPr marL="0" indent="0">
              <a:buNone/>
            </a:pPr>
            <a:r>
              <a:rPr lang="en-US" dirty="0" smtClean="0"/>
              <a:t>                int a[]=new int[5];    </a:t>
            </a:r>
          </a:p>
          <a:p>
            <a:pPr marL="0" indent="0">
              <a:buNone/>
            </a:pPr>
            <a:r>
              <a:rPr lang="en-US" dirty="0" smtClean="0"/>
              <a:t>                a[5]=30/0;    </a:t>
            </a:r>
          </a:p>
          <a:p>
            <a:pPr marL="0" indent="0">
              <a:buNone/>
            </a:pPr>
            <a:r>
              <a:rPr lang="en-US" dirty="0" smtClean="0"/>
              <a:t>               }    </a:t>
            </a:r>
          </a:p>
          <a:p>
            <a:pPr marL="0" indent="0">
              <a:buNone/>
            </a:pPr>
            <a:r>
              <a:rPr lang="en-US" dirty="0" smtClean="0"/>
              <a:t>               catch(ArithmeticException e)  </a:t>
            </a:r>
          </a:p>
          <a:p>
            <a:pPr marL="0" indent="0">
              <a:buNone/>
            </a:pPr>
            <a:r>
              <a:rPr lang="en-US" dirty="0" smtClean="0"/>
              <a:t>                  {  </a:t>
            </a:r>
          </a:p>
          <a:p>
            <a:pPr marL="0" indent="0">
              <a:buNone/>
            </a:pPr>
            <a:r>
              <a:rPr lang="en-US" dirty="0" smtClean="0"/>
              <a:t>                   System.out.println("Arithmetic Exception occurs");  </a:t>
            </a:r>
          </a:p>
          <a:p>
            <a:pPr marL="0" indent="0">
              <a:buNone/>
            </a:pPr>
            <a:r>
              <a:rPr lang="en-US" dirty="0" smtClean="0"/>
              <a:t>                  }    </a:t>
            </a:r>
          </a:p>
          <a:p>
            <a:pPr marL="0" indent="0">
              <a:buNone/>
            </a:pPr>
            <a:r>
              <a:rPr lang="en-US" dirty="0" smtClean="0"/>
              <a:t>               catch(ArrayIndexOutOfBoundsException e)  </a:t>
            </a:r>
          </a:p>
          <a:p>
            <a:pPr marL="0" indent="0">
              <a:buNone/>
            </a:pPr>
            <a:r>
              <a:rPr lang="en-US" dirty="0" smtClean="0"/>
              <a:t>                  {  </a:t>
            </a:r>
          </a:p>
          <a:p>
            <a:pPr marL="0" indent="0">
              <a:buNone/>
            </a:pPr>
            <a:r>
              <a:rPr lang="en-US" dirty="0" smtClean="0"/>
              <a:t>                   System.out.println("ArrayIndexOutOfBounds Exception occurs");  </a:t>
            </a:r>
          </a:p>
          <a:p>
            <a:pPr marL="0" indent="0">
              <a:buNone/>
            </a:pPr>
            <a:r>
              <a:rPr lang="en-US" dirty="0" smtClean="0"/>
              <a:t>                  }    </a:t>
            </a:r>
          </a:p>
          <a:p>
            <a:pPr marL="0" indent="0">
              <a:buNone/>
            </a:pPr>
            <a:r>
              <a:rPr lang="en-US" dirty="0" smtClean="0"/>
              <a:t>               catch(Exception e)  </a:t>
            </a:r>
          </a:p>
          <a:p>
            <a:pPr marL="0" indent="0">
              <a:buNone/>
            </a:pPr>
            <a:r>
              <a:rPr lang="en-US" dirty="0" smtClean="0"/>
              <a:t>                  {  </a:t>
            </a:r>
          </a:p>
          <a:p>
            <a:pPr marL="0" indent="0">
              <a:buNone/>
            </a:pPr>
            <a:r>
              <a:rPr lang="en-US" dirty="0" smtClean="0"/>
              <a:t>                   System.out.println("Parent Exception occurs");  </a:t>
            </a:r>
          </a:p>
          <a:p>
            <a:pPr marL="0" indent="0">
              <a:buNone/>
            </a:pPr>
            <a:r>
              <a:rPr lang="en-US" dirty="0" smtClean="0"/>
              <a:t>                  }             </a:t>
            </a:r>
          </a:p>
          <a:p>
            <a:pPr marL="0" indent="0">
              <a:buNone/>
            </a:pPr>
            <a:r>
              <a:rPr lang="en-US" dirty="0" smtClean="0"/>
              <a:t>               System.out.println("rest of the code");    </a:t>
            </a:r>
          </a:p>
          <a:p>
            <a:pPr marL="0" indent="0">
              <a:buNone/>
            </a:pPr>
            <a:r>
              <a:rPr lang="en-US" dirty="0" smtClean="0"/>
              <a:t>    }  } </a:t>
            </a:r>
          </a:p>
          <a:p>
            <a:pPr marL="0" indent="0">
              <a:buNone/>
            </a:pPr>
            <a:r>
              <a:rPr lang="en-US" dirty="0" smtClean="0"/>
              <a:t>OUTPUT:</a:t>
            </a:r>
          </a:p>
          <a:p>
            <a:pPr marL="0" indent="0">
              <a:buNone/>
            </a:pPr>
            <a:r>
              <a:rPr lang="en-US" dirty="0" smtClean="0"/>
              <a:t>Arithmetic Exception occurs</a:t>
            </a:r>
          </a:p>
          <a:p>
            <a:pPr marL="0" indent="0">
              <a:buNone/>
            </a:pPr>
            <a:r>
              <a:rPr lang="en-US" dirty="0" smtClean="0"/>
              <a:t>rest of the code</a:t>
            </a:r>
          </a:p>
          <a:p>
            <a:pPr marL="0" indent="0">
              <a:buNone/>
            </a:pPr>
            <a:endParaRPr lang="en-US" dirty="0"/>
          </a:p>
        </p:txBody>
      </p:sp>
    </p:spTree>
    <p:extLst>
      <p:ext uri="{BB962C8B-B14F-4D97-AF65-F5344CB8AC3E}">
        <p14:creationId xmlns:p14="http://schemas.microsoft.com/office/powerpoint/2010/main" val="14491705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7890"/>
            <a:ext cx="10515600" cy="5989073"/>
          </a:xfrm>
        </p:spPr>
        <p:txBody>
          <a:bodyPr>
            <a:normAutofit fontScale="70000" lnSpcReduction="20000"/>
          </a:bodyPr>
          <a:lstStyle/>
          <a:p>
            <a:r>
              <a:rPr lang="en-US" dirty="0" smtClean="0"/>
              <a:t>Let's see an example, to handle the exception without maintaining the order of exceptions (i.e. from most specific to most general).</a:t>
            </a:r>
          </a:p>
          <a:p>
            <a:endParaRPr lang="en-US" dirty="0" smtClean="0"/>
          </a:p>
          <a:p>
            <a:pPr marL="0" indent="0">
              <a:buNone/>
            </a:pPr>
            <a:r>
              <a:rPr lang="en-US" dirty="0" smtClean="0"/>
              <a:t>class MultipleCatchBlock5{    </a:t>
            </a:r>
          </a:p>
          <a:p>
            <a:pPr marL="0" indent="0">
              <a:buNone/>
            </a:pPr>
            <a:r>
              <a:rPr lang="en-US" dirty="0" smtClean="0"/>
              <a:t>  public static void main(String args[]){    </a:t>
            </a:r>
          </a:p>
          <a:p>
            <a:pPr marL="0" indent="0">
              <a:buNone/>
            </a:pPr>
            <a:r>
              <a:rPr lang="en-US" dirty="0" smtClean="0"/>
              <a:t>   try{    </a:t>
            </a:r>
          </a:p>
          <a:p>
            <a:pPr marL="0" indent="0">
              <a:buNone/>
            </a:pPr>
            <a:r>
              <a:rPr lang="en-US" dirty="0" smtClean="0"/>
              <a:t>    int a[]=new int[5];    </a:t>
            </a:r>
          </a:p>
          <a:p>
            <a:pPr marL="0" indent="0">
              <a:buNone/>
            </a:pPr>
            <a:r>
              <a:rPr lang="en-US" dirty="0" smtClean="0"/>
              <a:t>    a[5]=30/0;    </a:t>
            </a:r>
          </a:p>
          <a:p>
            <a:pPr marL="0" indent="0">
              <a:buNone/>
            </a:pPr>
            <a:r>
              <a:rPr lang="en-US" dirty="0" smtClean="0"/>
              <a:t>   }    </a:t>
            </a:r>
          </a:p>
          <a:p>
            <a:pPr marL="0" indent="0">
              <a:buNone/>
            </a:pPr>
            <a:r>
              <a:rPr lang="en-US" dirty="0" smtClean="0"/>
              <a:t>   catch(Exception e){System.out.println("common task completed");}    </a:t>
            </a:r>
          </a:p>
          <a:p>
            <a:pPr marL="0" indent="0">
              <a:buNone/>
            </a:pPr>
            <a:r>
              <a:rPr lang="en-US" dirty="0" smtClean="0"/>
              <a:t>   catch(ArithmeticException e){System.out.println("task1 is completed");}    </a:t>
            </a:r>
          </a:p>
          <a:p>
            <a:pPr marL="0" indent="0">
              <a:buNone/>
            </a:pPr>
            <a:r>
              <a:rPr lang="en-US" dirty="0" smtClean="0"/>
              <a:t>   catch(ArrayIndexOutOfBoundsException e){System.out.println("task 2 completed");}    </a:t>
            </a:r>
          </a:p>
          <a:p>
            <a:pPr marL="0" indent="0">
              <a:buNone/>
            </a:pPr>
            <a:r>
              <a:rPr lang="en-US" dirty="0" smtClean="0"/>
              <a:t>   System.out.println("rest of the code...");    </a:t>
            </a:r>
          </a:p>
          <a:p>
            <a:pPr marL="0" indent="0">
              <a:buNone/>
            </a:pPr>
            <a:r>
              <a:rPr lang="en-US" dirty="0" smtClean="0"/>
              <a:t> }    </a:t>
            </a:r>
          </a:p>
          <a:p>
            <a:pPr marL="0" indent="0">
              <a:buNone/>
            </a:pPr>
            <a:r>
              <a:rPr lang="en-US" dirty="0" smtClean="0"/>
              <a:t>}   </a:t>
            </a:r>
          </a:p>
          <a:p>
            <a:r>
              <a:rPr lang="en-US" dirty="0" smtClean="0"/>
              <a:t>Output:</a:t>
            </a:r>
          </a:p>
          <a:p>
            <a:endParaRPr lang="en-US" dirty="0" smtClean="0"/>
          </a:p>
          <a:p>
            <a:pPr marL="0" indent="0">
              <a:buNone/>
            </a:pPr>
            <a:r>
              <a:rPr lang="en-US" dirty="0" smtClean="0"/>
              <a:t>Compile-time error</a:t>
            </a:r>
            <a:endParaRPr lang="en-US" dirty="0"/>
          </a:p>
        </p:txBody>
      </p:sp>
    </p:spTree>
    <p:extLst>
      <p:ext uri="{BB962C8B-B14F-4D97-AF65-F5344CB8AC3E}">
        <p14:creationId xmlns:p14="http://schemas.microsoft.com/office/powerpoint/2010/main" val="16297441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Catching Multiple Type of Exceptions</a:t>
            </a:r>
            <a:br>
              <a:rPr lang="en-US" dirty="0" smtClean="0"/>
            </a:br>
            <a:endParaRPr lang="en-US" dirty="0"/>
          </a:p>
        </p:txBody>
      </p:sp>
      <p:sp>
        <p:nvSpPr>
          <p:cNvPr id="3" name="Content Placeholder 2"/>
          <p:cNvSpPr>
            <a:spLocks noGrp="1"/>
          </p:cNvSpPr>
          <p:nvPr>
            <p:ph idx="1"/>
          </p:nvPr>
        </p:nvSpPr>
        <p:spPr/>
        <p:txBody>
          <a:bodyPr/>
          <a:lstStyle/>
          <a:p>
            <a:r>
              <a:rPr lang="en-US" dirty="0" smtClean="0"/>
              <a:t>Since Java 7, you can handle more than one exception using a single catch block, this feature simplifies the code. Here is how you would do it −</a:t>
            </a:r>
          </a:p>
          <a:p>
            <a:endParaRPr lang="en-US" dirty="0" smtClean="0"/>
          </a:p>
          <a:p>
            <a:pPr marL="0" indent="0">
              <a:buNone/>
            </a:pPr>
            <a:r>
              <a:rPr lang="en-US" dirty="0" smtClean="0"/>
              <a:t>catch (IOException|FileNotFoundException ex) {</a:t>
            </a:r>
          </a:p>
          <a:p>
            <a:pPr marL="0" indent="0">
              <a:buNone/>
            </a:pPr>
            <a:r>
              <a:rPr lang="en-US" dirty="0" smtClean="0"/>
              <a:t>   logger.log(ex);</a:t>
            </a:r>
          </a:p>
          <a:p>
            <a:pPr marL="0" indent="0">
              <a:buNone/>
            </a:pPr>
            <a:r>
              <a:rPr lang="en-US" dirty="0" smtClean="0"/>
              <a:t>   throw ex;</a:t>
            </a:r>
          </a:p>
          <a:p>
            <a:pPr marL="0" indent="0">
              <a:buNone/>
            </a:pPr>
            <a:r>
              <a:rPr lang="en-US" dirty="0"/>
              <a:t>}</a:t>
            </a:r>
          </a:p>
        </p:txBody>
      </p:sp>
    </p:spTree>
    <p:extLst>
      <p:ext uri="{BB962C8B-B14F-4D97-AF65-F5344CB8AC3E}">
        <p14:creationId xmlns:p14="http://schemas.microsoft.com/office/powerpoint/2010/main" val="31677910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734"/>
            <a:ext cx="10515600" cy="488516"/>
          </a:xfrm>
        </p:spPr>
        <p:txBody>
          <a:bodyPr>
            <a:normAutofit fontScale="90000"/>
          </a:bodyPr>
          <a:lstStyle/>
          <a:p>
            <a:r>
              <a:rPr lang="en-US" dirty="0" smtClean="0"/>
              <a:t>Finally</a:t>
            </a:r>
            <a:endParaRPr lang="en-US" dirty="0"/>
          </a:p>
        </p:txBody>
      </p:sp>
      <p:sp>
        <p:nvSpPr>
          <p:cNvPr id="3" name="Content Placeholder 2"/>
          <p:cNvSpPr>
            <a:spLocks noGrp="1"/>
          </p:cNvSpPr>
          <p:nvPr>
            <p:ph idx="1"/>
          </p:nvPr>
        </p:nvSpPr>
        <p:spPr>
          <a:xfrm>
            <a:off x="838200" y="601250"/>
            <a:ext cx="10515600" cy="6075123"/>
          </a:xfrm>
        </p:spPr>
        <p:txBody>
          <a:bodyPr>
            <a:normAutofit fontScale="62500" lnSpcReduction="20000"/>
          </a:bodyPr>
          <a:lstStyle/>
          <a:p>
            <a:r>
              <a:rPr lang="en-US" dirty="0" smtClean="0"/>
              <a:t>The finally statement lets you execute code, after try...catch, regardless of the result:</a:t>
            </a:r>
          </a:p>
          <a:p>
            <a:pPr marL="0" indent="0">
              <a:buNone/>
            </a:pPr>
            <a:endParaRPr lang="en-US" dirty="0" smtClean="0"/>
          </a:p>
          <a:p>
            <a:pPr marL="0" indent="0">
              <a:buNone/>
            </a:pPr>
            <a:r>
              <a:rPr lang="en-US" dirty="0" smtClean="0"/>
              <a:t>public class MyClass {</a:t>
            </a:r>
          </a:p>
          <a:p>
            <a:pPr marL="0" indent="0">
              <a:buNone/>
            </a:pPr>
            <a:r>
              <a:rPr lang="en-US" dirty="0" smtClean="0"/>
              <a:t>  public static void main(String[] args) {</a:t>
            </a:r>
          </a:p>
          <a:p>
            <a:pPr marL="0" indent="0">
              <a:buNone/>
            </a:pPr>
            <a:r>
              <a:rPr lang="en-US" dirty="0" smtClean="0"/>
              <a:t>    try {</a:t>
            </a:r>
          </a:p>
          <a:p>
            <a:pPr marL="0" indent="0">
              <a:buNone/>
            </a:pPr>
            <a:r>
              <a:rPr lang="en-US" dirty="0" smtClean="0"/>
              <a:t>      int[] myNumbers = {1, 2, 3};</a:t>
            </a:r>
          </a:p>
          <a:p>
            <a:pPr marL="0" indent="0">
              <a:buNone/>
            </a:pPr>
            <a:r>
              <a:rPr lang="en-US" dirty="0" smtClean="0"/>
              <a:t>      System.out.println(myNumbers[10]);</a:t>
            </a:r>
          </a:p>
          <a:p>
            <a:pPr marL="0" indent="0">
              <a:buNone/>
            </a:pPr>
            <a:r>
              <a:rPr lang="en-US" dirty="0" smtClean="0"/>
              <a:t>    } catch (Exception e) {</a:t>
            </a:r>
          </a:p>
          <a:p>
            <a:pPr marL="0" indent="0">
              <a:buNone/>
            </a:pPr>
            <a:r>
              <a:rPr lang="en-US" dirty="0" smtClean="0"/>
              <a:t>      System.out.println("Something went wrong.");</a:t>
            </a:r>
          </a:p>
          <a:p>
            <a:pPr marL="0" indent="0">
              <a:buNone/>
            </a:pPr>
            <a:r>
              <a:rPr lang="en-US" dirty="0" smtClean="0"/>
              <a:t>    } finally {</a:t>
            </a:r>
          </a:p>
          <a:p>
            <a:pPr marL="0" indent="0">
              <a:buNone/>
            </a:pPr>
            <a:r>
              <a:rPr lang="en-US" dirty="0" smtClean="0"/>
              <a:t>      System.out.println("The 'try catch' is finished.");</a:t>
            </a:r>
          </a:p>
          <a:p>
            <a:pPr marL="0" indent="0">
              <a:buNone/>
            </a:pPr>
            <a:r>
              <a:rPr lang="en-US" dirty="0" smtClean="0"/>
              <a:t>    }</a:t>
            </a:r>
          </a:p>
          <a:p>
            <a:pPr marL="0" indent="0">
              <a:buNone/>
            </a:pPr>
            <a:r>
              <a:rPr lang="en-US" dirty="0" smtClean="0"/>
              <a:t>  }</a:t>
            </a:r>
          </a:p>
          <a:p>
            <a:pPr marL="0" indent="0">
              <a:buNone/>
            </a:pPr>
            <a:r>
              <a:rPr lang="en-US" dirty="0" smtClean="0"/>
              <a:t>}</a:t>
            </a:r>
          </a:p>
          <a:p>
            <a:pPr marL="0" indent="0">
              <a:buNone/>
            </a:pPr>
            <a:r>
              <a:rPr lang="en-US" dirty="0" smtClean="0"/>
              <a:t>The output will be:</a:t>
            </a:r>
          </a:p>
          <a:p>
            <a:pPr marL="0" indent="0">
              <a:buNone/>
            </a:pPr>
            <a:endParaRPr lang="en-US" dirty="0" smtClean="0"/>
          </a:p>
          <a:p>
            <a:pPr marL="0" indent="0">
              <a:buNone/>
            </a:pPr>
            <a:r>
              <a:rPr lang="en-US" dirty="0" smtClean="0"/>
              <a:t>Something went wrong.</a:t>
            </a:r>
          </a:p>
          <a:p>
            <a:pPr marL="0" indent="0">
              <a:buNone/>
            </a:pPr>
            <a:r>
              <a:rPr lang="en-US" dirty="0" smtClean="0"/>
              <a:t>The 'try catch' is finished.</a:t>
            </a:r>
            <a:endParaRPr lang="en-US" dirty="0"/>
          </a:p>
        </p:txBody>
      </p:sp>
    </p:spTree>
    <p:extLst>
      <p:ext uri="{BB962C8B-B14F-4D97-AF65-F5344CB8AC3E}">
        <p14:creationId xmlns:p14="http://schemas.microsoft.com/office/powerpoint/2010/main" val="21389354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2839"/>
            <a:ext cx="10515600" cy="1089764"/>
          </a:xfrm>
        </p:spPr>
        <p:txBody>
          <a:bodyPr>
            <a:normAutofit/>
          </a:bodyPr>
          <a:lstStyle/>
          <a:p>
            <a:pPr marL="342900" indent="-342900">
              <a:buFont typeface="Arial" panose="020B0604020202020204" pitchFamily="34" charset="0"/>
              <a:buChar char="•"/>
            </a:pPr>
            <a:r>
              <a:rPr lang="en-US" sz="2000" dirty="0" smtClean="0"/>
              <a:t>to execute important code such as closing connection, stream etc. </a:t>
            </a:r>
            <a:br>
              <a:rPr lang="en-US" sz="2000" dirty="0" smtClean="0"/>
            </a:br>
            <a:r>
              <a:rPr lang="en-US" sz="2000" dirty="0" smtClean="0"/>
              <a:t>	always executed whether exception is handled or not.</a:t>
            </a:r>
            <a:br>
              <a:rPr lang="en-US" sz="2000" dirty="0" smtClean="0"/>
            </a:br>
            <a:r>
              <a:rPr lang="en-US" sz="2000" dirty="0" smtClean="0"/>
              <a:t>		follows try or catch block.</a:t>
            </a:r>
            <a:endParaRPr lang="en-US" sz="2000" dirty="0"/>
          </a:p>
        </p:txBody>
      </p:sp>
      <p:pic>
        <p:nvPicPr>
          <p:cNvPr id="4098" name="Picture 2" descr="java finall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06455" y="1352812"/>
            <a:ext cx="6438378" cy="458185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38200" y="5734254"/>
            <a:ext cx="8275530" cy="923330"/>
          </a:xfrm>
          <a:prstGeom prst="rect">
            <a:avLst/>
          </a:prstGeom>
        </p:spPr>
        <p:txBody>
          <a:bodyPr wrap="square">
            <a:spAutoFit/>
          </a:bodyPr>
          <a:lstStyle/>
          <a:p>
            <a:r>
              <a:rPr lang="en-US" dirty="0" smtClean="0"/>
              <a:t>Why use java finally?</a:t>
            </a:r>
          </a:p>
          <a:p>
            <a:r>
              <a:rPr lang="en-US" dirty="0" smtClean="0"/>
              <a:t>	Finally block in java can be used to put "cleanup" code such as closing a file, 	closing connection etc.</a:t>
            </a:r>
            <a:endParaRPr lang="en-US" dirty="0"/>
          </a:p>
        </p:txBody>
      </p:sp>
    </p:spTree>
    <p:extLst>
      <p:ext uri="{BB962C8B-B14F-4D97-AF65-F5344CB8AC3E}">
        <p14:creationId xmlns:p14="http://schemas.microsoft.com/office/powerpoint/2010/main" val="9234622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5883" y="264917"/>
            <a:ext cx="10515600" cy="135916"/>
          </a:xfrm>
        </p:spPr>
        <p:txBody>
          <a:bodyPr>
            <a:normAutofit fontScale="90000"/>
          </a:bodyPr>
          <a:lstStyle/>
          <a:p>
            <a:r>
              <a:rPr lang="en-US" dirty="0" smtClean="0"/>
              <a:t>Java Nested try block</a:t>
            </a:r>
            <a:endParaRPr lang="en-US" dirty="0"/>
          </a:p>
        </p:txBody>
      </p:sp>
      <p:sp>
        <p:nvSpPr>
          <p:cNvPr id="3" name="Content Placeholder 2"/>
          <p:cNvSpPr>
            <a:spLocks noGrp="1"/>
          </p:cNvSpPr>
          <p:nvPr>
            <p:ph idx="1"/>
          </p:nvPr>
        </p:nvSpPr>
        <p:spPr>
          <a:xfrm>
            <a:off x="838200" y="501041"/>
            <a:ext cx="10515600" cy="6150280"/>
          </a:xfrm>
        </p:spPr>
        <p:txBody>
          <a:bodyPr>
            <a:normAutofit fontScale="40000" lnSpcReduction="20000"/>
          </a:bodyPr>
          <a:lstStyle/>
          <a:p>
            <a:r>
              <a:rPr lang="en-US" dirty="0" smtClean="0"/>
              <a:t>The try block within a try block is known as nested try block in java.</a:t>
            </a:r>
          </a:p>
          <a:p>
            <a:r>
              <a:rPr lang="en-US" dirty="0" smtClean="0"/>
              <a:t>Why use nested try block?</a:t>
            </a:r>
          </a:p>
          <a:p>
            <a:r>
              <a:rPr lang="en-US" dirty="0" smtClean="0"/>
              <a:t>Sometimes a situation may arise where a part of a block may cause one error and the entire block itself may cause another error. In such cases, exception handlers have to be nested.</a:t>
            </a:r>
          </a:p>
          <a:p>
            <a:endParaRPr lang="en-US" dirty="0" smtClean="0"/>
          </a:p>
          <a:p>
            <a:r>
              <a:rPr lang="en-US" dirty="0" smtClean="0"/>
              <a:t>Syntax:</a:t>
            </a:r>
          </a:p>
          <a:p>
            <a:pPr marL="0" indent="0">
              <a:buNone/>
            </a:pPr>
            <a:r>
              <a:rPr lang="en-US" dirty="0" smtClean="0"/>
              <a:t>....  </a:t>
            </a:r>
          </a:p>
          <a:p>
            <a:pPr marL="0" indent="0">
              <a:buNone/>
            </a:pPr>
            <a:r>
              <a:rPr lang="en-US" dirty="0" smtClean="0"/>
              <a:t>try  </a:t>
            </a:r>
          </a:p>
          <a:p>
            <a:pPr marL="0" indent="0">
              <a:buNone/>
            </a:pPr>
            <a:r>
              <a:rPr lang="en-US" dirty="0" smtClean="0"/>
              <a:t>{  </a:t>
            </a:r>
          </a:p>
          <a:p>
            <a:pPr marL="0" indent="0">
              <a:buNone/>
            </a:pPr>
            <a:r>
              <a:rPr lang="en-US" dirty="0" smtClean="0"/>
              <a:t>    statement 1;  </a:t>
            </a:r>
          </a:p>
          <a:p>
            <a:pPr marL="0" indent="0">
              <a:buNone/>
            </a:pPr>
            <a:r>
              <a:rPr lang="en-US" dirty="0" smtClean="0"/>
              <a:t>    statement 2;  </a:t>
            </a:r>
          </a:p>
          <a:p>
            <a:pPr marL="0" indent="0">
              <a:buNone/>
            </a:pPr>
            <a:r>
              <a:rPr lang="en-US" dirty="0" smtClean="0"/>
              <a:t>    try  </a:t>
            </a:r>
          </a:p>
          <a:p>
            <a:pPr marL="0" indent="0">
              <a:buNone/>
            </a:pPr>
            <a:r>
              <a:rPr lang="en-US" dirty="0" smtClean="0"/>
              <a:t>    {  </a:t>
            </a:r>
          </a:p>
          <a:p>
            <a:pPr marL="0" indent="0">
              <a:buNone/>
            </a:pPr>
            <a:r>
              <a:rPr lang="en-US" dirty="0" smtClean="0"/>
              <a:t>        statement 1;  </a:t>
            </a:r>
          </a:p>
          <a:p>
            <a:pPr marL="0" indent="0">
              <a:buNone/>
            </a:pPr>
            <a:r>
              <a:rPr lang="en-US" dirty="0" smtClean="0"/>
              <a:t>        statement 2;  </a:t>
            </a:r>
          </a:p>
          <a:p>
            <a:pPr marL="0" indent="0">
              <a:buNone/>
            </a:pPr>
            <a:r>
              <a:rPr lang="en-US" dirty="0" smtClean="0"/>
              <a:t>    }  </a:t>
            </a:r>
          </a:p>
          <a:p>
            <a:pPr marL="0" indent="0">
              <a:buNone/>
            </a:pPr>
            <a:r>
              <a:rPr lang="en-US" dirty="0" smtClean="0"/>
              <a:t>    catch(Exception e)  </a:t>
            </a:r>
          </a:p>
          <a:p>
            <a:pPr marL="0" indent="0">
              <a:buNone/>
            </a:pPr>
            <a:r>
              <a:rPr lang="en-US" dirty="0" smtClean="0"/>
              <a:t>    {  </a:t>
            </a:r>
          </a:p>
          <a:p>
            <a:pPr marL="0" indent="0">
              <a:buNone/>
            </a:pPr>
            <a:r>
              <a:rPr lang="en-US" dirty="0" smtClean="0"/>
              <a:t>    }  </a:t>
            </a:r>
          </a:p>
          <a:p>
            <a:pPr marL="0" indent="0">
              <a:buNone/>
            </a:pPr>
            <a:r>
              <a:rPr lang="en-US" dirty="0" smtClean="0"/>
              <a:t>}  </a:t>
            </a:r>
          </a:p>
          <a:p>
            <a:pPr marL="0" indent="0">
              <a:buNone/>
            </a:pPr>
            <a:r>
              <a:rPr lang="en-US" dirty="0" smtClean="0"/>
              <a:t>catch(Exception e)  </a:t>
            </a:r>
          </a:p>
          <a:p>
            <a:pPr marL="0" indent="0">
              <a:buNone/>
            </a:pPr>
            <a:r>
              <a:rPr lang="en-US" dirty="0" smtClean="0"/>
              <a:t>{  </a:t>
            </a:r>
          </a:p>
          <a:p>
            <a:pPr marL="0" indent="0">
              <a:buNone/>
            </a:pPr>
            <a:r>
              <a:rPr lang="en-US" dirty="0" smtClean="0"/>
              <a:t>}  </a:t>
            </a:r>
          </a:p>
          <a:p>
            <a:pPr marL="0" indent="0">
              <a:buNone/>
            </a:pPr>
            <a:r>
              <a:rPr lang="en-US" dirty="0" smtClean="0"/>
              <a:t>.... </a:t>
            </a:r>
            <a:endParaRPr lang="en-US" dirty="0"/>
          </a:p>
        </p:txBody>
      </p:sp>
    </p:spTree>
    <p:extLst>
      <p:ext uri="{BB962C8B-B14F-4D97-AF65-F5344CB8AC3E}">
        <p14:creationId xmlns:p14="http://schemas.microsoft.com/office/powerpoint/2010/main" val="41188600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0521"/>
            <a:ext cx="10515600" cy="6438378"/>
          </a:xfrm>
        </p:spPr>
        <p:txBody>
          <a:bodyPr>
            <a:normAutofit fontScale="70000" lnSpcReduction="20000"/>
          </a:bodyPr>
          <a:lstStyle/>
          <a:p>
            <a:pPr marL="0" indent="0">
              <a:buNone/>
            </a:pPr>
            <a:r>
              <a:rPr lang="en-US" dirty="0" smtClean="0"/>
              <a:t>class Excep6{  </a:t>
            </a:r>
          </a:p>
          <a:p>
            <a:pPr marL="0" indent="0">
              <a:buNone/>
            </a:pPr>
            <a:r>
              <a:rPr lang="en-US" dirty="0" smtClean="0"/>
              <a:t> public static void main(String args[]){  </a:t>
            </a:r>
          </a:p>
          <a:p>
            <a:pPr marL="0" indent="0">
              <a:buNone/>
            </a:pPr>
            <a:r>
              <a:rPr lang="en-US" dirty="0" smtClean="0"/>
              <a:t>  try{  </a:t>
            </a:r>
          </a:p>
          <a:p>
            <a:pPr marL="0" indent="0">
              <a:buNone/>
            </a:pPr>
            <a:r>
              <a:rPr lang="en-US" dirty="0" smtClean="0"/>
              <a:t>    try{  </a:t>
            </a:r>
          </a:p>
          <a:p>
            <a:pPr marL="0" indent="0">
              <a:buNone/>
            </a:pPr>
            <a:r>
              <a:rPr lang="en-US" dirty="0" smtClean="0"/>
              <a:t>     System.out.println("going to divide");  </a:t>
            </a:r>
          </a:p>
          <a:p>
            <a:pPr marL="0" indent="0">
              <a:buNone/>
            </a:pPr>
            <a:r>
              <a:rPr lang="en-US" dirty="0" smtClean="0"/>
              <a:t>     int b =39/0;  </a:t>
            </a:r>
          </a:p>
          <a:p>
            <a:pPr marL="0" indent="0">
              <a:buNone/>
            </a:pPr>
            <a:r>
              <a:rPr lang="en-US" dirty="0" smtClean="0"/>
              <a:t>    }catch(ArithmeticException e){System.out.println(e);}  </a:t>
            </a:r>
          </a:p>
          <a:p>
            <a:pPr marL="0" indent="0">
              <a:buNone/>
            </a:pPr>
            <a:r>
              <a:rPr lang="en-US" dirty="0" smtClean="0"/>
              <a:t>   </a:t>
            </a:r>
          </a:p>
          <a:p>
            <a:pPr marL="0" indent="0">
              <a:buNone/>
            </a:pPr>
            <a:r>
              <a:rPr lang="en-US" dirty="0" smtClean="0"/>
              <a:t>    try{  </a:t>
            </a:r>
          </a:p>
          <a:p>
            <a:pPr marL="0" indent="0">
              <a:buNone/>
            </a:pPr>
            <a:r>
              <a:rPr lang="en-US" dirty="0" smtClean="0"/>
              <a:t>    int a[]=new int[5];  </a:t>
            </a:r>
          </a:p>
          <a:p>
            <a:pPr marL="0" indent="0">
              <a:buNone/>
            </a:pPr>
            <a:r>
              <a:rPr lang="en-US" dirty="0" smtClean="0"/>
              <a:t>    a[5]=4;  </a:t>
            </a:r>
          </a:p>
          <a:p>
            <a:pPr marL="0" indent="0">
              <a:buNone/>
            </a:pPr>
            <a:r>
              <a:rPr lang="en-US" dirty="0" smtClean="0"/>
              <a:t>    }catch(ArrayIndexOutOfBoundsException e){System.out.println(e);}  </a:t>
            </a:r>
          </a:p>
          <a:p>
            <a:pPr marL="0" indent="0">
              <a:buNone/>
            </a:pPr>
            <a:r>
              <a:rPr lang="en-US" dirty="0" smtClean="0"/>
              <a:t>     </a:t>
            </a:r>
          </a:p>
          <a:p>
            <a:pPr marL="0" indent="0">
              <a:buNone/>
            </a:pPr>
            <a:r>
              <a:rPr lang="en-US" dirty="0" smtClean="0"/>
              <a:t>    System.out.println("other statement);  </a:t>
            </a:r>
          </a:p>
          <a:p>
            <a:pPr marL="0" indent="0">
              <a:buNone/>
            </a:pPr>
            <a:r>
              <a:rPr lang="en-US" dirty="0" smtClean="0"/>
              <a:t>  }catch(Exception e){System.out.println("handeled");}  </a:t>
            </a:r>
          </a:p>
          <a:p>
            <a:pPr marL="0" indent="0">
              <a:buNone/>
            </a:pPr>
            <a:r>
              <a:rPr lang="en-US" dirty="0" smtClean="0"/>
              <a:t>  </a:t>
            </a:r>
          </a:p>
          <a:p>
            <a:pPr marL="0" indent="0">
              <a:buNone/>
            </a:pPr>
            <a:r>
              <a:rPr lang="en-US" dirty="0" smtClean="0"/>
              <a:t>  System.out.println("normal flow..");  </a:t>
            </a:r>
          </a:p>
          <a:p>
            <a:pPr marL="0" indent="0">
              <a:buNone/>
            </a:pPr>
            <a:r>
              <a:rPr lang="en-US" dirty="0" smtClean="0"/>
              <a:t> }  </a:t>
            </a:r>
          </a:p>
          <a:p>
            <a:pPr marL="0" indent="0">
              <a:buNone/>
            </a:pPr>
            <a:r>
              <a:rPr lang="en-US" dirty="0" smtClean="0"/>
              <a:t>} </a:t>
            </a:r>
            <a:endParaRPr lang="en-US" dirty="0"/>
          </a:p>
        </p:txBody>
      </p:sp>
    </p:spTree>
    <p:extLst>
      <p:ext uri="{BB962C8B-B14F-4D97-AF65-F5344CB8AC3E}">
        <p14:creationId xmlns:p14="http://schemas.microsoft.com/office/powerpoint/2010/main" val="18640565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throw exception</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Java throw keyword</a:t>
            </a:r>
          </a:p>
          <a:p>
            <a:r>
              <a:rPr lang="en-US" dirty="0" smtClean="0"/>
              <a:t>The Java throw keyword is used to explicitly throw an exception.</a:t>
            </a:r>
          </a:p>
          <a:p>
            <a:endParaRPr lang="en-US" dirty="0" smtClean="0"/>
          </a:p>
          <a:p>
            <a:r>
              <a:rPr lang="en-US" dirty="0" smtClean="0"/>
              <a:t>We can throw either checked or uncheked exception in java by throw keyword. The throw keyword is mainly used to throw custom exception. We will see custom exceptions later.</a:t>
            </a:r>
          </a:p>
          <a:p>
            <a:endParaRPr lang="en-US" dirty="0" smtClean="0"/>
          </a:p>
          <a:p>
            <a:r>
              <a:rPr lang="en-US" dirty="0" smtClean="0"/>
              <a:t>The syntax of java throw keyword is given below.</a:t>
            </a:r>
          </a:p>
          <a:p>
            <a:pPr marL="0" indent="0">
              <a:buNone/>
            </a:pPr>
            <a:r>
              <a:rPr lang="en-US" dirty="0" smtClean="0"/>
              <a:t>throw exception;  </a:t>
            </a:r>
          </a:p>
        </p:txBody>
      </p:sp>
    </p:spTree>
    <p:extLst>
      <p:ext uri="{BB962C8B-B14F-4D97-AF65-F5344CB8AC3E}">
        <p14:creationId xmlns:p14="http://schemas.microsoft.com/office/powerpoint/2010/main" val="3035217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What is Exception Handling?</a:t>
            </a:r>
          </a:p>
          <a:p>
            <a:pPr marL="0" indent="0">
              <a:buNone/>
            </a:pPr>
            <a:r>
              <a:rPr lang="en-US" dirty="0" smtClean="0"/>
              <a:t>Exception Handling is a mechanism to handle runtime errors such as ClassNotFoundException, IOException, SQLException, RemoteException, etc.</a:t>
            </a:r>
          </a:p>
          <a:p>
            <a:r>
              <a:rPr lang="en-US" dirty="0"/>
              <a:t>Advantage of Exception Handling</a:t>
            </a:r>
          </a:p>
          <a:p>
            <a:pPr marL="0" indent="0">
              <a:buNone/>
            </a:pPr>
            <a:r>
              <a:rPr lang="en-US" dirty="0"/>
              <a:t>The core advantage of exception handling is </a:t>
            </a:r>
            <a:r>
              <a:rPr lang="en-US" b="1" dirty="0"/>
              <a:t>to maintain the normal flow of the application</a:t>
            </a:r>
            <a:r>
              <a:rPr lang="en-US" dirty="0"/>
              <a:t>. An exception normally disrupts the normal flow of the application that is why we use exception handling. Let's take a scenario:</a:t>
            </a:r>
          </a:p>
          <a:p>
            <a:endParaRPr lang="en-US" dirty="0"/>
          </a:p>
        </p:txBody>
      </p:sp>
    </p:spTree>
    <p:extLst>
      <p:ext uri="{BB962C8B-B14F-4D97-AF65-F5344CB8AC3E}">
        <p14:creationId xmlns:p14="http://schemas.microsoft.com/office/powerpoint/2010/main" val="11756349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5781"/>
            <a:ext cx="10515600" cy="5801182"/>
          </a:xfrm>
        </p:spPr>
        <p:txBody>
          <a:bodyPr>
            <a:normAutofit fontScale="85000" lnSpcReduction="20000"/>
          </a:bodyPr>
          <a:lstStyle/>
          <a:p>
            <a:pPr marL="0" indent="0">
              <a:buNone/>
            </a:pPr>
            <a:r>
              <a:rPr lang="en-US" dirty="0" smtClean="0"/>
              <a:t>public class TestThrow1{  </a:t>
            </a:r>
          </a:p>
          <a:p>
            <a:pPr marL="0" indent="0">
              <a:buNone/>
            </a:pPr>
            <a:r>
              <a:rPr lang="en-US" dirty="0" smtClean="0"/>
              <a:t>   static void validate(int age){  </a:t>
            </a:r>
          </a:p>
          <a:p>
            <a:pPr marL="0" indent="0">
              <a:buNone/>
            </a:pPr>
            <a:r>
              <a:rPr lang="en-US" dirty="0" smtClean="0"/>
              <a:t>     if(age&lt;18)  </a:t>
            </a:r>
          </a:p>
          <a:p>
            <a:pPr marL="0" indent="0">
              <a:buNone/>
            </a:pPr>
            <a:r>
              <a:rPr lang="en-US" dirty="0" smtClean="0"/>
              <a:t>      throw new ArithmeticException("not valid");  </a:t>
            </a:r>
          </a:p>
          <a:p>
            <a:pPr marL="0" indent="0">
              <a:buNone/>
            </a:pPr>
            <a:r>
              <a:rPr lang="en-US" dirty="0" smtClean="0"/>
              <a:t>     else  </a:t>
            </a:r>
          </a:p>
          <a:p>
            <a:pPr marL="0" indent="0">
              <a:buNone/>
            </a:pPr>
            <a:r>
              <a:rPr lang="en-US" dirty="0" smtClean="0"/>
              <a:t>      System.out.println("welcome to vote");  </a:t>
            </a:r>
          </a:p>
          <a:p>
            <a:pPr marL="0" indent="0">
              <a:buNone/>
            </a:pPr>
            <a:r>
              <a:rPr lang="en-US" dirty="0" smtClean="0"/>
              <a:t>   }  </a:t>
            </a:r>
          </a:p>
          <a:p>
            <a:pPr marL="0" indent="0">
              <a:buNone/>
            </a:pPr>
            <a:r>
              <a:rPr lang="en-US" dirty="0" smtClean="0"/>
              <a:t>   public static void main(String args[]){  </a:t>
            </a:r>
          </a:p>
          <a:p>
            <a:pPr marL="0" indent="0">
              <a:buNone/>
            </a:pPr>
            <a:r>
              <a:rPr lang="en-US" dirty="0" smtClean="0"/>
              <a:t>      validate(13);  </a:t>
            </a:r>
          </a:p>
          <a:p>
            <a:pPr marL="0" indent="0">
              <a:buNone/>
            </a:pPr>
            <a:r>
              <a:rPr lang="en-US" dirty="0" smtClean="0"/>
              <a:t>      System.out.println("rest of the code...");  </a:t>
            </a:r>
          </a:p>
          <a:p>
            <a:pPr marL="0" indent="0">
              <a:buNone/>
            </a:pPr>
            <a:r>
              <a:rPr lang="en-US" dirty="0" smtClean="0"/>
              <a:t>  }  </a:t>
            </a:r>
          </a:p>
          <a:p>
            <a:pPr marL="0" indent="0">
              <a:buNone/>
            </a:pPr>
            <a:r>
              <a:rPr lang="en-US" dirty="0" smtClean="0"/>
              <a:t>} </a:t>
            </a:r>
          </a:p>
          <a:p>
            <a:pPr marL="0" indent="0">
              <a:buNone/>
            </a:pPr>
            <a:r>
              <a:rPr lang="en-US" dirty="0" smtClean="0"/>
              <a:t>Output:</a:t>
            </a:r>
          </a:p>
          <a:p>
            <a:pPr marL="0" indent="0">
              <a:buNone/>
            </a:pPr>
            <a:endParaRPr lang="en-US" dirty="0" smtClean="0"/>
          </a:p>
          <a:p>
            <a:pPr marL="0" indent="0">
              <a:buNone/>
            </a:pPr>
            <a:r>
              <a:rPr lang="en-US" dirty="0" smtClean="0"/>
              <a:t>Exception in thread main java.lang.ArithmeticException:not valid</a:t>
            </a:r>
          </a:p>
          <a:p>
            <a:endParaRPr lang="en-US" dirty="0"/>
          </a:p>
        </p:txBody>
      </p:sp>
    </p:spTree>
    <p:extLst>
      <p:ext uri="{BB962C8B-B14F-4D97-AF65-F5344CB8AC3E}">
        <p14:creationId xmlns:p14="http://schemas.microsoft.com/office/powerpoint/2010/main" val="16652700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throws keyword</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Java throws keyword is used to declare an exception. It gives an information to the programmer that there may occur an exception so it is better for the programmer to provide the exception handling code so that normal flow can be maintained.</a:t>
            </a:r>
          </a:p>
          <a:p>
            <a:endParaRPr lang="en-US" dirty="0" smtClean="0"/>
          </a:p>
          <a:p>
            <a:r>
              <a:rPr lang="en-US" dirty="0" smtClean="0"/>
              <a:t>Exception Handling is mainly used to handle the checked exceptions. If there occurs any unchecked exception such as NullPointerException, it is programmers fault that he is not performing check up before the code being used.</a:t>
            </a:r>
          </a:p>
          <a:p>
            <a:endParaRPr lang="en-US" dirty="0" smtClean="0"/>
          </a:p>
          <a:p>
            <a:r>
              <a:rPr lang="en-US" dirty="0" smtClean="0"/>
              <a:t>Syntax of java throws</a:t>
            </a:r>
          </a:p>
          <a:p>
            <a:pPr marL="0" indent="0">
              <a:buNone/>
            </a:pPr>
            <a:r>
              <a:rPr lang="en-US" dirty="0" smtClean="0"/>
              <a:t>return_type method_name() throws exception_class_name{  </a:t>
            </a:r>
          </a:p>
          <a:p>
            <a:pPr marL="0" indent="0">
              <a:buNone/>
            </a:pPr>
            <a:r>
              <a:rPr lang="en-US" dirty="0" smtClean="0"/>
              <a:t>//method code  </a:t>
            </a:r>
          </a:p>
          <a:p>
            <a:pPr marL="0" indent="0">
              <a:buNone/>
            </a:pPr>
            <a:r>
              <a:rPr lang="en-US" dirty="0" smtClean="0"/>
              <a:t>} </a:t>
            </a:r>
            <a:endParaRPr lang="en-US" dirty="0"/>
          </a:p>
        </p:txBody>
      </p:sp>
    </p:spTree>
    <p:extLst>
      <p:ext uri="{BB962C8B-B14F-4D97-AF65-F5344CB8AC3E}">
        <p14:creationId xmlns:p14="http://schemas.microsoft.com/office/powerpoint/2010/main" val="35839041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11280"/>
          </a:xfrm>
        </p:spPr>
        <p:txBody>
          <a:bodyPr>
            <a:normAutofit fontScale="90000"/>
          </a:bodyPr>
          <a:lstStyle/>
          <a:p>
            <a:r>
              <a:rPr lang="en-US" dirty="0" smtClean="0"/>
              <a:t>Difference between throw and throws in Java</a:t>
            </a:r>
            <a:endParaRPr lang="en-US" dirty="0"/>
          </a:p>
        </p:txBody>
      </p:sp>
      <p:sp>
        <p:nvSpPr>
          <p:cNvPr id="3" name="Content Placeholder 2"/>
          <p:cNvSpPr>
            <a:spLocks noGrp="1"/>
          </p:cNvSpPr>
          <p:nvPr>
            <p:ph idx="1"/>
          </p:nvPr>
        </p:nvSpPr>
        <p:spPr>
          <a:xfrm>
            <a:off x="838200" y="951978"/>
            <a:ext cx="10515600" cy="5224985"/>
          </a:xfrm>
        </p:spPr>
        <p:txBody>
          <a:bodyPr>
            <a:normAutofit/>
          </a:bodyPr>
          <a:lstStyle/>
          <a:p>
            <a:r>
              <a:rPr lang="en-US" dirty="0" smtClean="0"/>
              <a:t>There are many differences between throw and throws keywords. A list of differences between throw and throws are given below:</a:t>
            </a:r>
          </a:p>
          <a:p>
            <a:endParaRPr lang="en-US" dirty="0" smtClean="0"/>
          </a:p>
          <a:p>
            <a:endParaRPr lang="en-US" dirty="0" smtClean="0"/>
          </a:p>
          <a:p>
            <a:endParaRPr lang="en-US" dirty="0"/>
          </a:p>
          <a:p>
            <a:endParaRPr lang="en-US" dirty="0" smtClean="0"/>
          </a:p>
          <a:p>
            <a:pPr marL="0" indent="0">
              <a:buNone/>
            </a:pPr>
            <a:r>
              <a:rPr lang="en-US" dirty="0" smtClean="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24021400"/>
              </p:ext>
            </p:extLst>
          </p:nvPr>
        </p:nvGraphicFramePr>
        <p:xfrm>
          <a:off x="838200" y="2072477"/>
          <a:ext cx="9679836" cy="3576320"/>
        </p:xfrm>
        <a:graphic>
          <a:graphicData uri="http://schemas.openxmlformats.org/drawingml/2006/table">
            <a:tbl>
              <a:tblPr firstRow="1" bandRow="1">
                <a:tableStyleId>{5C22544A-7EE6-4342-B048-85BDC9FD1C3A}</a:tableStyleId>
              </a:tblPr>
              <a:tblGrid>
                <a:gridCol w="4839918">
                  <a:extLst>
                    <a:ext uri="{9D8B030D-6E8A-4147-A177-3AD203B41FA5}">
                      <a16:colId xmlns:a16="http://schemas.microsoft.com/office/drawing/2014/main" val="1537934129"/>
                    </a:ext>
                  </a:extLst>
                </a:gridCol>
                <a:gridCol w="4839918">
                  <a:extLst>
                    <a:ext uri="{9D8B030D-6E8A-4147-A177-3AD203B41FA5}">
                      <a16:colId xmlns:a16="http://schemas.microsoft.com/office/drawing/2014/main" val="2043818629"/>
                    </a:ext>
                  </a:extLst>
                </a:gridCol>
              </a:tblGrid>
              <a:tr h="370840">
                <a:tc>
                  <a:txBody>
                    <a:bodyPr/>
                    <a:lstStyle/>
                    <a:p>
                      <a:pPr algn="ctr"/>
                      <a:r>
                        <a:rPr lang="en-US" dirty="0" smtClean="0"/>
                        <a:t>throw	</a:t>
                      </a:r>
                      <a:endParaRPr lang="en-US" dirty="0"/>
                    </a:p>
                  </a:txBody>
                  <a:tcPr/>
                </a:tc>
                <a:tc>
                  <a:txBody>
                    <a:bodyPr/>
                    <a:lstStyle/>
                    <a:p>
                      <a:pPr algn="ctr"/>
                      <a:r>
                        <a:rPr lang="en-US" dirty="0" smtClean="0"/>
                        <a:t>throws</a:t>
                      </a:r>
                      <a:endParaRPr lang="en-US" dirty="0"/>
                    </a:p>
                  </a:txBody>
                  <a:tcPr/>
                </a:tc>
                <a:extLst>
                  <a:ext uri="{0D108BD9-81ED-4DB2-BD59-A6C34878D82A}">
                    <a16:rowId xmlns:a16="http://schemas.microsoft.com/office/drawing/2014/main" val="3051833931"/>
                  </a:ext>
                </a:extLst>
              </a:tr>
              <a:tr h="370840">
                <a:tc>
                  <a:txBody>
                    <a:bodyPr/>
                    <a:lstStyle/>
                    <a:p>
                      <a:r>
                        <a:rPr lang="en-US" dirty="0" smtClean="0"/>
                        <a:t>1)	Java throw keyword is used to explicitly throw an exception.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Java throws keyword is used to declare an exception</a:t>
                      </a:r>
                      <a:endParaRPr lang="en-US" dirty="0"/>
                    </a:p>
                  </a:txBody>
                  <a:tcPr/>
                </a:tc>
                <a:extLst>
                  <a:ext uri="{0D108BD9-81ED-4DB2-BD59-A6C34878D82A}">
                    <a16:rowId xmlns:a16="http://schemas.microsoft.com/office/drawing/2014/main" val="2330963190"/>
                  </a:ext>
                </a:extLst>
              </a:tr>
              <a:tr h="370840">
                <a:tc>
                  <a:txBody>
                    <a:bodyPr/>
                    <a:lstStyle/>
                    <a:p>
                      <a:r>
                        <a:rPr lang="en-US" dirty="0" smtClean="0"/>
                        <a:t>2)	Checked exception cannot be propagated using throw only.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Checked exception can be propagated with throws.</a:t>
                      </a:r>
                      <a:endParaRPr lang="en-US" dirty="0"/>
                    </a:p>
                  </a:txBody>
                  <a:tcPr/>
                </a:tc>
                <a:extLst>
                  <a:ext uri="{0D108BD9-81ED-4DB2-BD59-A6C34878D82A}">
                    <a16:rowId xmlns:a16="http://schemas.microsoft.com/office/drawing/2014/main" val="3189324883"/>
                  </a:ext>
                </a:extLst>
              </a:tr>
              <a:tr h="370840">
                <a:tc>
                  <a:txBody>
                    <a:bodyPr/>
                    <a:lstStyle/>
                    <a:p>
                      <a:r>
                        <a:rPr lang="en-US" dirty="0" smtClean="0"/>
                        <a:t>3)	Throw is followed by an instance.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Throws is followed by class.</a:t>
                      </a:r>
                    </a:p>
                    <a:p>
                      <a:endParaRPr lang="en-US" dirty="0"/>
                    </a:p>
                  </a:txBody>
                  <a:tcPr/>
                </a:tc>
                <a:extLst>
                  <a:ext uri="{0D108BD9-81ED-4DB2-BD59-A6C34878D82A}">
                    <a16:rowId xmlns:a16="http://schemas.microsoft.com/office/drawing/2014/main" val="2359416297"/>
                  </a:ext>
                </a:extLst>
              </a:tr>
              <a:tr h="370840">
                <a:tc>
                  <a:txBody>
                    <a:bodyPr/>
                    <a:lstStyle/>
                    <a:p>
                      <a:r>
                        <a:rPr lang="en-US" dirty="0" smtClean="0"/>
                        <a:t>4)	Throw is used within the method.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Throws is used with the method signature.</a:t>
                      </a:r>
                      <a:endParaRPr lang="en-US" dirty="0"/>
                    </a:p>
                  </a:txBody>
                  <a:tcPr/>
                </a:tc>
                <a:extLst>
                  <a:ext uri="{0D108BD9-81ED-4DB2-BD59-A6C34878D82A}">
                    <a16:rowId xmlns:a16="http://schemas.microsoft.com/office/drawing/2014/main" val="4102796185"/>
                  </a:ext>
                </a:extLst>
              </a:tr>
              <a:tr h="370840">
                <a:tc>
                  <a:txBody>
                    <a:bodyPr/>
                    <a:lstStyle/>
                    <a:p>
                      <a:r>
                        <a:rPr lang="en-US" dirty="0" smtClean="0"/>
                        <a:t>5)	You cannot throw multiple exceptions.</a:t>
                      </a:r>
                      <a:endParaRPr lang="en-US" dirty="0"/>
                    </a:p>
                  </a:txBody>
                  <a:tcPr/>
                </a:tc>
                <a:tc>
                  <a:txBody>
                    <a:bodyPr/>
                    <a:lstStyle/>
                    <a:p>
                      <a:r>
                        <a:rPr lang="en-US" dirty="0" smtClean="0"/>
                        <a:t>You can declare multiple exceptions e.g.</a:t>
                      </a:r>
                    </a:p>
                    <a:p>
                      <a:r>
                        <a:rPr lang="en-US" dirty="0" smtClean="0"/>
                        <a:t>public void method()throws IOException,SQLException.</a:t>
                      </a:r>
                      <a:endParaRPr lang="en-US" dirty="0"/>
                    </a:p>
                  </a:txBody>
                  <a:tcPr/>
                </a:tc>
                <a:extLst>
                  <a:ext uri="{0D108BD9-81ED-4DB2-BD59-A6C34878D82A}">
                    <a16:rowId xmlns:a16="http://schemas.microsoft.com/office/drawing/2014/main" val="559003465"/>
                  </a:ext>
                </a:extLst>
              </a:tr>
            </a:tbl>
          </a:graphicData>
        </a:graphic>
      </p:graphicFrame>
    </p:spTree>
    <p:extLst>
      <p:ext uri="{BB962C8B-B14F-4D97-AF65-F5344CB8AC3E}">
        <p14:creationId xmlns:p14="http://schemas.microsoft.com/office/powerpoint/2010/main" val="27172769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final, finally and finalize</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There are many differences between final, finally and finalize. A list of differences between final, finally and finalize are given below:</a:t>
            </a:r>
          </a:p>
          <a:p>
            <a:pPr marL="0" indent="0">
              <a:buNone/>
            </a:pPr>
            <a:r>
              <a:rPr lang="en-US" dirty="0" smtClean="0"/>
              <a:t>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5210726"/>
              </p:ext>
            </p:extLst>
          </p:nvPr>
        </p:nvGraphicFramePr>
        <p:xfrm>
          <a:off x="691715" y="2849090"/>
          <a:ext cx="11007594" cy="2743200"/>
        </p:xfrm>
        <a:graphic>
          <a:graphicData uri="http://schemas.openxmlformats.org/drawingml/2006/table">
            <a:tbl>
              <a:tblPr firstRow="1" bandRow="1">
                <a:tableStyleId>{5C22544A-7EE6-4342-B048-85BDC9FD1C3A}</a:tableStyleId>
              </a:tblPr>
              <a:tblGrid>
                <a:gridCol w="595862">
                  <a:extLst>
                    <a:ext uri="{9D8B030D-6E8A-4147-A177-3AD203B41FA5}">
                      <a16:colId xmlns:a16="http://schemas.microsoft.com/office/drawing/2014/main" val="3104991229"/>
                    </a:ext>
                  </a:extLst>
                </a:gridCol>
                <a:gridCol w="4198823">
                  <a:extLst>
                    <a:ext uri="{9D8B030D-6E8A-4147-A177-3AD203B41FA5}">
                      <a16:colId xmlns:a16="http://schemas.microsoft.com/office/drawing/2014/main" val="1984767546"/>
                    </a:ext>
                  </a:extLst>
                </a:gridCol>
                <a:gridCol w="3532340">
                  <a:extLst>
                    <a:ext uri="{9D8B030D-6E8A-4147-A177-3AD203B41FA5}">
                      <a16:colId xmlns:a16="http://schemas.microsoft.com/office/drawing/2014/main" val="2617307508"/>
                    </a:ext>
                  </a:extLst>
                </a:gridCol>
                <a:gridCol w="2680569">
                  <a:extLst>
                    <a:ext uri="{9D8B030D-6E8A-4147-A177-3AD203B41FA5}">
                      <a16:colId xmlns:a16="http://schemas.microsoft.com/office/drawing/2014/main" val="2417281003"/>
                    </a:ext>
                  </a:extLst>
                </a:gridCol>
              </a:tblGrid>
              <a:tr h="370840">
                <a:tc>
                  <a:txBody>
                    <a:bodyPr/>
                    <a:lstStyle/>
                    <a:p>
                      <a:r>
                        <a:rPr lang="en-US" dirty="0" smtClean="0"/>
                        <a:t>No.	</a:t>
                      </a:r>
                      <a:endParaRPr lang="en-US" dirty="0"/>
                    </a:p>
                  </a:txBody>
                  <a:tcPr/>
                </a:tc>
                <a:tc>
                  <a:txBody>
                    <a:bodyPr/>
                    <a:lstStyle/>
                    <a:p>
                      <a:r>
                        <a:rPr lang="en-US" dirty="0" smtClean="0"/>
                        <a:t>final	</a:t>
                      </a:r>
                      <a:endParaRPr lang="en-US" dirty="0"/>
                    </a:p>
                  </a:txBody>
                  <a:tcPr/>
                </a:tc>
                <a:tc>
                  <a:txBody>
                    <a:bodyPr/>
                    <a:lstStyle/>
                    <a:p>
                      <a:r>
                        <a:rPr lang="en-US" dirty="0" smtClean="0"/>
                        <a:t>finally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finalize</a:t>
                      </a:r>
                    </a:p>
                    <a:p>
                      <a:endParaRPr lang="en-US" dirty="0"/>
                    </a:p>
                  </a:txBody>
                  <a:tcPr/>
                </a:tc>
                <a:extLst>
                  <a:ext uri="{0D108BD9-81ED-4DB2-BD59-A6C34878D82A}">
                    <a16:rowId xmlns:a16="http://schemas.microsoft.com/office/drawing/2014/main" val="1190762371"/>
                  </a:ext>
                </a:extLst>
              </a:tr>
              <a:tr h="370840">
                <a:tc>
                  <a:txBody>
                    <a:bodyPr/>
                    <a:lstStyle/>
                    <a:p>
                      <a:r>
                        <a:rPr lang="en-US" dirty="0" smtClean="0"/>
                        <a:t>1.</a:t>
                      </a:r>
                      <a:endParaRPr lang="en-US" dirty="0"/>
                    </a:p>
                  </a:txBody>
                  <a:tcPr/>
                </a:tc>
                <a:tc>
                  <a:txBody>
                    <a:bodyPr/>
                    <a:lstStyle/>
                    <a:p>
                      <a:r>
                        <a:rPr lang="en-US" dirty="0" smtClean="0"/>
                        <a:t>Final is used to apply restrictions on class, method and variable. Final class can't be inherited, final method can't be overridden and final variable value can't be changed.</a:t>
                      </a:r>
                      <a:endParaRPr lang="en-US" dirty="0"/>
                    </a:p>
                  </a:txBody>
                  <a:tcPr/>
                </a:tc>
                <a:tc>
                  <a:txBody>
                    <a:bodyPr/>
                    <a:lstStyle/>
                    <a:p>
                      <a:r>
                        <a:rPr lang="en-US" dirty="0" smtClean="0"/>
                        <a:t>Finally is used to place important code, it will be executed whether exception is handled or not.</a:t>
                      </a:r>
                      <a:endParaRPr lang="en-US" dirty="0"/>
                    </a:p>
                  </a:txBody>
                  <a:tcPr/>
                </a:tc>
                <a:tc>
                  <a:txBody>
                    <a:bodyPr/>
                    <a:lstStyle/>
                    <a:p>
                      <a:r>
                        <a:rPr lang="en-US" dirty="0" smtClean="0"/>
                        <a:t>Finalize is used to perform clean up processing just before object is garbage collected.</a:t>
                      </a:r>
                      <a:endParaRPr lang="en-US" dirty="0"/>
                    </a:p>
                  </a:txBody>
                  <a:tcPr/>
                </a:tc>
                <a:extLst>
                  <a:ext uri="{0D108BD9-81ED-4DB2-BD59-A6C34878D82A}">
                    <a16:rowId xmlns:a16="http://schemas.microsoft.com/office/drawing/2014/main" val="1152510520"/>
                  </a:ext>
                </a:extLst>
              </a:tr>
              <a:tr h="370840">
                <a:tc>
                  <a:txBody>
                    <a:bodyPr/>
                    <a:lstStyle/>
                    <a:p>
                      <a:r>
                        <a:rPr lang="en-US" dirty="0" smtClean="0"/>
                        <a:t>2.</a:t>
                      </a:r>
                      <a:endParaRPr lang="en-US" dirty="0"/>
                    </a:p>
                  </a:txBody>
                  <a:tcPr/>
                </a:tc>
                <a:tc>
                  <a:txBody>
                    <a:bodyPr/>
                    <a:lstStyle/>
                    <a:p>
                      <a:r>
                        <a:rPr lang="en-US" dirty="0" smtClean="0"/>
                        <a:t>Final is a keyword.</a:t>
                      </a:r>
                      <a:endParaRPr lang="en-US" dirty="0"/>
                    </a:p>
                  </a:txBody>
                  <a:tcPr/>
                </a:tc>
                <a:tc>
                  <a:txBody>
                    <a:bodyPr/>
                    <a:lstStyle/>
                    <a:p>
                      <a:r>
                        <a:rPr lang="en-US" dirty="0" smtClean="0"/>
                        <a:t>Finally is a block.</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Finalize is a method.</a:t>
                      </a:r>
                    </a:p>
                    <a:p>
                      <a:endParaRPr lang="en-US" dirty="0"/>
                    </a:p>
                  </a:txBody>
                  <a:tcPr/>
                </a:tc>
                <a:extLst>
                  <a:ext uri="{0D108BD9-81ED-4DB2-BD59-A6C34878D82A}">
                    <a16:rowId xmlns:a16="http://schemas.microsoft.com/office/drawing/2014/main" val="4201857002"/>
                  </a:ext>
                </a:extLst>
              </a:tr>
            </a:tbl>
          </a:graphicData>
        </a:graphic>
      </p:graphicFrame>
    </p:spTree>
    <p:extLst>
      <p:ext uri="{BB962C8B-B14F-4D97-AF65-F5344CB8AC3E}">
        <p14:creationId xmlns:p14="http://schemas.microsoft.com/office/powerpoint/2010/main" val="4366151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Java Custom Exception</a:t>
            </a:r>
          </a:p>
          <a:p>
            <a:r>
              <a:rPr lang="en-US" dirty="0" smtClean="0"/>
              <a:t>If you are creating your own Exception that is known as custom exception or user-defined exception. Java custom exceptions are used to customize the exception according to user need.</a:t>
            </a:r>
          </a:p>
          <a:p>
            <a:endParaRPr lang="en-US" dirty="0" smtClean="0"/>
          </a:p>
          <a:p>
            <a:r>
              <a:rPr lang="en-US" dirty="0" smtClean="0"/>
              <a:t>By the help of custom exception, you can have your own exception and message.</a:t>
            </a:r>
          </a:p>
          <a:p>
            <a:endParaRPr lang="en-US" dirty="0" smtClean="0"/>
          </a:p>
          <a:p>
            <a:r>
              <a:rPr lang="en-US" dirty="0" smtClean="0"/>
              <a:t>Let's see a simple example of java custom exception.</a:t>
            </a:r>
            <a:endParaRPr lang="en-US" dirty="0"/>
          </a:p>
        </p:txBody>
      </p:sp>
    </p:spTree>
    <p:extLst>
      <p:ext uri="{BB962C8B-B14F-4D97-AF65-F5344CB8AC3E}">
        <p14:creationId xmlns:p14="http://schemas.microsoft.com/office/powerpoint/2010/main" val="20481550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2734"/>
            <a:ext cx="10515600" cy="6638795"/>
          </a:xfrm>
        </p:spPr>
        <p:txBody>
          <a:bodyPr>
            <a:normAutofit fontScale="47500" lnSpcReduction="20000"/>
          </a:bodyPr>
          <a:lstStyle/>
          <a:p>
            <a:pPr marL="0" indent="0">
              <a:buNone/>
            </a:pPr>
            <a:r>
              <a:rPr lang="en-US" dirty="0" smtClean="0"/>
              <a:t>class InvalidAgeException extends Exception{  </a:t>
            </a:r>
          </a:p>
          <a:p>
            <a:pPr marL="0" indent="0">
              <a:buNone/>
            </a:pPr>
            <a:r>
              <a:rPr lang="en-US" dirty="0" smtClean="0"/>
              <a:t> InvalidAgeException(String s){  </a:t>
            </a:r>
          </a:p>
          <a:p>
            <a:pPr marL="0" indent="0">
              <a:buNone/>
            </a:pPr>
            <a:r>
              <a:rPr lang="en-US" dirty="0" smtClean="0"/>
              <a:t>  super(s);  </a:t>
            </a:r>
          </a:p>
          <a:p>
            <a:pPr marL="0" indent="0">
              <a:buNone/>
            </a:pPr>
            <a:r>
              <a:rPr lang="en-US" dirty="0" smtClean="0"/>
              <a:t> }  </a:t>
            </a:r>
          </a:p>
          <a:p>
            <a:pPr marL="0" indent="0">
              <a:buNone/>
            </a:pPr>
            <a:r>
              <a:rPr lang="en-US" dirty="0" smtClean="0"/>
              <a:t>}  </a:t>
            </a:r>
          </a:p>
          <a:p>
            <a:pPr marL="0" indent="0">
              <a:buNone/>
            </a:pPr>
            <a:r>
              <a:rPr lang="en-US" dirty="0" smtClean="0"/>
              <a:t>class TestCustomException1{  </a:t>
            </a:r>
          </a:p>
          <a:p>
            <a:pPr marL="0" indent="0">
              <a:buNone/>
            </a:pPr>
            <a:r>
              <a:rPr lang="en-US" dirty="0" smtClean="0"/>
              <a:t>  </a:t>
            </a:r>
          </a:p>
          <a:p>
            <a:pPr marL="0" indent="0">
              <a:buNone/>
            </a:pPr>
            <a:r>
              <a:rPr lang="en-US" dirty="0" smtClean="0"/>
              <a:t>   static void validate(int age)throws InvalidAgeException{  </a:t>
            </a:r>
          </a:p>
          <a:p>
            <a:pPr marL="0" indent="0">
              <a:buNone/>
            </a:pPr>
            <a:r>
              <a:rPr lang="en-US" dirty="0" smtClean="0"/>
              <a:t>     if(age&lt;18)  </a:t>
            </a:r>
          </a:p>
          <a:p>
            <a:pPr marL="0" indent="0">
              <a:buNone/>
            </a:pPr>
            <a:r>
              <a:rPr lang="en-US" dirty="0" smtClean="0"/>
              <a:t>      throw new InvalidAgeException("not valid");  </a:t>
            </a:r>
          </a:p>
          <a:p>
            <a:pPr marL="0" indent="0">
              <a:buNone/>
            </a:pPr>
            <a:r>
              <a:rPr lang="en-US" dirty="0" smtClean="0"/>
              <a:t>     else  </a:t>
            </a:r>
          </a:p>
          <a:p>
            <a:pPr marL="0" indent="0">
              <a:buNone/>
            </a:pPr>
            <a:r>
              <a:rPr lang="en-US" dirty="0" smtClean="0"/>
              <a:t>      System.out.println("welcome to vote");  </a:t>
            </a:r>
          </a:p>
          <a:p>
            <a:pPr marL="0" indent="0">
              <a:buNone/>
            </a:pPr>
            <a:r>
              <a:rPr lang="en-US" dirty="0" smtClean="0"/>
              <a:t>   }  </a:t>
            </a:r>
          </a:p>
          <a:p>
            <a:pPr marL="0" indent="0">
              <a:buNone/>
            </a:pPr>
            <a:r>
              <a:rPr lang="en-US" dirty="0" smtClean="0"/>
              <a:t>     </a:t>
            </a:r>
          </a:p>
          <a:p>
            <a:pPr marL="0" indent="0">
              <a:buNone/>
            </a:pPr>
            <a:r>
              <a:rPr lang="en-US" dirty="0" smtClean="0"/>
              <a:t>   public static void main(String args[]){  </a:t>
            </a:r>
          </a:p>
          <a:p>
            <a:pPr marL="0" indent="0">
              <a:buNone/>
            </a:pPr>
            <a:r>
              <a:rPr lang="en-US" dirty="0" smtClean="0"/>
              <a:t>      try{  </a:t>
            </a:r>
          </a:p>
          <a:p>
            <a:pPr marL="0" indent="0">
              <a:buNone/>
            </a:pPr>
            <a:r>
              <a:rPr lang="en-US" dirty="0" smtClean="0"/>
              <a:t>      validate(13);  </a:t>
            </a:r>
          </a:p>
          <a:p>
            <a:pPr marL="0" indent="0">
              <a:buNone/>
            </a:pPr>
            <a:r>
              <a:rPr lang="en-US" dirty="0" smtClean="0"/>
              <a:t>      }catch(Exception m){System.out.println("Exception occured: "+m);}  </a:t>
            </a:r>
          </a:p>
          <a:p>
            <a:pPr marL="0" indent="0">
              <a:buNone/>
            </a:pPr>
            <a:r>
              <a:rPr lang="en-US" dirty="0" smtClean="0"/>
              <a:t>  </a:t>
            </a:r>
          </a:p>
          <a:p>
            <a:pPr marL="0" indent="0">
              <a:buNone/>
            </a:pPr>
            <a:r>
              <a:rPr lang="en-US" dirty="0" smtClean="0"/>
              <a:t>      System.out.println("rest of the code...");  </a:t>
            </a:r>
          </a:p>
          <a:p>
            <a:pPr marL="0" indent="0">
              <a:buNone/>
            </a:pPr>
            <a:r>
              <a:rPr lang="en-US" dirty="0" smtClean="0"/>
              <a:t>  }  </a:t>
            </a:r>
          </a:p>
          <a:p>
            <a:pPr marL="0" indent="0">
              <a:buNone/>
            </a:pPr>
            <a:r>
              <a:rPr lang="en-US" dirty="0" smtClean="0"/>
              <a:t>} </a:t>
            </a:r>
          </a:p>
          <a:p>
            <a:pPr marL="0" indent="0">
              <a:buNone/>
            </a:pPr>
            <a:r>
              <a:rPr lang="en-US" dirty="0" smtClean="0"/>
              <a:t>Output:Exception occured: InvalidAgeException:not valid</a:t>
            </a:r>
          </a:p>
          <a:p>
            <a:pPr marL="0" indent="0">
              <a:buNone/>
            </a:pPr>
            <a:r>
              <a:rPr lang="en-US" dirty="0" smtClean="0"/>
              <a:t>       rest of the code...</a:t>
            </a:r>
            <a:endParaRPr lang="en-US" dirty="0"/>
          </a:p>
        </p:txBody>
      </p:sp>
    </p:spTree>
    <p:extLst>
      <p:ext uri="{BB962C8B-B14F-4D97-AF65-F5344CB8AC3E}">
        <p14:creationId xmlns:p14="http://schemas.microsoft.com/office/powerpoint/2010/main" val="22976494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StackTraceElement Example</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When a Java virtual machine runs a program, it needs memory to store many things. The memory is organized based on the following need</a:t>
            </a:r>
            <a:r>
              <a:rPr lang="en-US" dirty="0" smtClean="0"/>
              <a:t>:</a:t>
            </a:r>
          </a:p>
          <a:p>
            <a:pPr fontAlgn="base"/>
            <a:r>
              <a:rPr lang="en-US" dirty="0"/>
              <a:t>Loading classes – Extracts information from class files and stores them in method area.</a:t>
            </a:r>
          </a:p>
          <a:p>
            <a:pPr fontAlgn="base"/>
            <a:r>
              <a:rPr lang="en-US" dirty="0"/>
              <a:t>Creating Objects – As the program runs, JVM creates new objects and places them onto the heap area</a:t>
            </a:r>
          </a:p>
          <a:p>
            <a:pPr fontAlgn="base"/>
            <a:r>
              <a:rPr lang="en-US" dirty="0"/>
              <a:t>Calling Methods – As each new thread comes into existence, it gets its own program counter (pc) and Java stack. The value of the pc register indicates the next instruction to execute. If the thread is executing a Java method, the thread’s Java stack stores the method’s local variables, the parameters with which it was invoked, its return value (if any), and intermediate calculations. All this is put onto the stack</a:t>
            </a:r>
          </a:p>
          <a:p>
            <a:pPr fontAlgn="base"/>
            <a:r>
              <a:rPr lang="en-US" dirty="0"/>
              <a:t>In this article we will see an example of extracting the stack trace elements but before that let’s see Java Stack’s composition and what happens to it when a method is invoked and after it is complete.</a:t>
            </a:r>
          </a:p>
          <a:p>
            <a:endParaRPr lang="en-US" dirty="0"/>
          </a:p>
        </p:txBody>
      </p:sp>
    </p:spTree>
    <p:extLst>
      <p:ext uri="{BB962C8B-B14F-4D97-AF65-F5344CB8AC3E}">
        <p14:creationId xmlns:p14="http://schemas.microsoft.com/office/powerpoint/2010/main" val="39177190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Java Stack</a:t>
            </a:r>
          </a:p>
          <a:p>
            <a:r>
              <a:rPr lang="en-US" dirty="0"/>
              <a:t>The Java stack is composed of stack frames where each frame contains the state of one Java method invocation. When a thread invokes a method, the JVM pushes a new frame onto that thread’s Java stack. When the method completes, the JVM pops and discards the frame for that method</a:t>
            </a:r>
            <a:r>
              <a:rPr lang="en-US" dirty="0" smtClean="0"/>
              <a:t>.</a:t>
            </a:r>
          </a:p>
          <a:p>
            <a:r>
              <a:rPr lang="en-US" dirty="0"/>
              <a:t>StackTraceElement Structure</a:t>
            </a:r>
          </a:p>
          <a:p>
            <a:r>
              <a:rPr lang="en-US" dirty="0"/>
              <a:t>Each stack frame is represented by StackTraceElement. The frame at the top of the stack at the zeroth element represents the execution point at which the stack trace was generated. The last element of the array represents the bottom of the stack, which is the first method invocation in the sequence. Throwable.getStackTrace() provides programmatic access to the stack trace information.</a:t>
            </a:r>
          </a:p>
          <a:p>
            <a:r>
              <a:rPr lang="en-US" dirty="0"/>
              <a:t>In this example we will use the StackTraceElement array to deduce the main method in the stack trace.</a:t>
            </a:r>
          </a:p>
        </p:txBody>
      </p:sp>
    </p:spTree>
    <p:extLst>
      <p:ext uri="{BB962C8B-B14F-4D97-AF65-F5344CB8AC3E}">
        <p14:creationId xmlns:p14="http://schemas.microsoft.com/office/powerpoint/2010/main" val="9467262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JDK 1.4 added the getStackTrace method to Throwable and this method returns an array of StackTraceElement. The StackTraceElement class provides easy access to information about each stack frame in the stack trace</a:t>
            </a:r>
            <a:r>
              <a:rPr lang="en-US" dirty="0" smtClean="0"/>
              <a:t>.</a:t>
            </a:r>
          </a:p>
          <a:p>
            <a:r>
              <a:rPr lang="en-US" dirty="0"/>
              <a:t>There are two obvious uses of the StackTraceElement that come to mind. One is for parsing the contents of an exception stack trace for specific details. The other obvious use of StackTraceElement is to provide metadata when implementing simple logging messages.</a:t>
            </a:r>
          </a:p>
        </p:txBody>
      </p:sp>
    </p:spTree>
    <p:extLst>
      <p:ext uri="{BB962C8B-B14F-4D97-AF65-F5344CB8AC3E}">
        <p14:creationId xmlns:p14="http://schemas.microsoft.com/office/powerpoint/2010/main" val="25410992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The java.lang.StackTraceElement class element represents a single stack frame. All stack frames except for the one at the top of the stack represent a method invocation. The frame at the top of the stack represents the execution point at which the stack trace was generated.</a:t>
            </a:r>
          </a:p>
          <a:p>
            <a:endParaRPr lang="en-US" dirty="0"/>
          </a:p>
          <a:p>
            <a:r>
              <a:rPr lang="en-US" dirty="0"/>
              <a:t>Class Declaration</a:t>
            </a:r>
          </a:p>
          <a:p>
            <a:pPr marL="0" indent="0">
              <a:buNone/>
            </a:pPr>
            <a:r>
              <a:rPr lang="en-US" dirty="0"/>
              <a:t>Following is the declaration for java.lang.StackTraceElement class −</a:t>
            </a:r>
          </a:p>
          <a:p>
            <a:endParaRPr lang="en-US" dirty="0"/>
          </a:p>
          <a:p>
            <a:pPr marL="0" indent="0">
              <a:buNone/>
            </a:pPr>
            <a:r>
              <a:rPr lang="en-US" dirty="0"/>
              <a:t>public final class StackTraceElement</a:t>
            </a:r>
          </a:p>
          <a:p>
            <a:pPr marL="0" indent="0">
              <a:buNone/>
            </a:pPr>
            <a:r>
              <a:rPr lang="en-US" dirty="0"/>
              <a:t>   extends Object</a:t>
            </a:r>
          </a:p>
          <a:p>
            <a:pPr marL="0" indent="0">
              <a:buNone/>
            </a:pPr>
            <a:r>
              <a:rPr lang="en-US" dirty="0"/>
              <a:t>      implements Serializable</a:t>
            </a:r>
          </a:p>
        </p:txBody>
      </p:sp>
    </p:spTree>
    <p:extLst>
      <p:ext uri="{BB962C8B-B14F-4D97-AF65-F5344CB8AC3E}">
        <p14:creationId xmlns:p14="http://schemas.microsoft.com/office/powerpoint/2010/main" val="11339513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3255"/>
            <a:ext cx="10515600" cy="5813708"/>
          </a:xfrm>
        </p:spPr>
        <p:txBody>
          <a:bodyPr>
            <a:normAutofit fontScale="92500" lnSpcReduction="20000"/>
          </a:bodyPr>
          <a:lstStyle/>
          <a:p>
            <a:pPr marL="0" indent="0">
              <a:buNone/>
            </a:pPr>
            <a:r>
              <a:rPr lang="en-US" dirty="0" smtClean="0"/>
              <a:t>statement 1;  </a:t>
            </a:r>
          </a:p>
          <a:p>
            <a:pPr marL="0" indent="0">
              <a:buNone/>
            </a:pPr>
            <a:r>
              <a:rPr lang="en-US" dirty="0" smtClean="0"/>
              <a:t>statement 2;  </a:t>
            </a:r>
          </a:p>
          <a:p>
            <a:pPr marL="0" indent="0">
              <a:buNone/>
            </a:pPr>
            <a:r>
              <a:rPr lang="en-US" dirty="0" smtClean="0"/>
              <a:t>statement 3;  </a:t>
            </a:r>
          </a:p>
          <a:p>
            <a:pPr marL="0" indent="0">
              <a:buNone/>
            </a:pPr>
            <a:r>
              <a:rPr lang="en-US" dirty="0" smtClean="0"/>
              <a:t>statement 4;  </a:t>
            </a:r>
          </a:p>
          <a:p>
            <a:pPr marL="0" indent="0">
              <a:buNone/>
            </a:pPr>
            <a:r>
              <a:rPr lang="en-US" dirty="0" smtClean="0"/>
              <a:t>statement 5;//exception occurs  </a:t>
            </a:r>
          </a:p>
          <a:p>
            <a:pPr marL="0" indent="0">
              <a:buNone/>
            </a:pPr>
            <a:r>
              <a:rPr lang="en-US" dirty="0" smtClean="0"/>
              <a:t>statement 6;  </a:t>
            </a:r>
          </a:p>
          <a:p>
            <a:pPr marL="0" indent="0">
              <a:buNone/>
            </a:pPr>
            <a:r>
              <a:rPr lang="en-US" dirty="0" smtClean="0"/>
              <a:t>statement 7;  </a:t>
            </a:r>
          </a:p>
          <a:p>
            <a:pPr marL="0" indent="0">
              <a:buNone/>
            </a:pPr>
            <a:r>
              <a:rPr lang="en-US" dirty="0" smtClean="0"/>
              <a:t>statement 8;  </a:t>
            </a:r>
          </a:p>
          <a:p>
            <a:pPr marL="0" indent="0">
              <a:buNone/>
            </a:pPr>
            <a:r>
              <a:rPr lang="en-US" dirty="0" smtClean="0"/>
              <a:t>statement 9;  </a:t>
            </a:r>
          </a:p>
          <a:p>
            <a:pPr marL="0" indent="0">
              <a:buNone/>
            </a:pPr>
            <a:r>
              <a:rPr lang="en-US" dirty="0" smtClean="0"/>
              <a:t>statement 10;  </a:t>
            </a:r>
          </a:p>
          <a:p>
            <a:r>
              <a:rPr lang="en-US" dirty="0" smtClean="0"/>
              <a:t>Suppose there are 10 statements in your program and there occurs an exception at statement 5, the rest of the code will not be executed i.e. statement 6 to 10 will not be executed. If we perform exception handling, the rest of the statement will be executed. That is why we use exception handling in Java.</a:t>
            </a:r>
            <a:endParaRPr lang="en-US" dirty="0"/>
          </a:p>
        </p:txBody>
      </p:sp>
    </p:spTree>
    <p:extLst>
      <p:ext uri="{BB962C8B-B14F-4D97-AF65-F5344CB8AC3E}">
        <p14:creationId xmlns:p14="http://schemas.microsoft.com/office/powerpoint/2010/main" val="10823920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Class constructors</a:t>
            </a:r>
          </a:p>
          <a:p>
            <a:r>
              <a:rPr lang="en-US" dirty="0" smtClean="0"/>
              <a:t>StackTraceElement(String </a:t>
            </a:r>
            <a:r>
              <a:rPr lang="en-US" dirty="0"/>
              <a:t>declaringClass, String methodName, String fileName, int lineNumber)</a:t>
            </a:r>
          </a:p>
          <a:p>
            <a:r>
              <a:rPr lang="en-US" dirty="0" smtClean="0"/>
              <a:t>This </a:t>
            </a:r>
            <a:r>
              <a:rPr lang="en-US" dirty="0"/>
              <a:t>creates a stack trace element representing the specified execution point.</a:t>
            </a:r>
          </a:p>
        </p:txBody>
      </p:sp>
    </p:spTree>
    <p:extLst>
      <p:ext uri="{BB962C8B-B14F-4D97-AF65-F5344CB8AC3E}">
        <p14:creationId xmlns:p14="http://schemas.microsoft.com/office/powerpoint/2010/main" val="9027711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12797"/>
          </a:xfrm>
        </p:spPr>
        <p:txBody>
          <a:bodyPr>
            <a:normAutofit fontScale="90000"/>
          </a:bodyPr>
          <a:lstStyle/>
          <a:p>
            <a:r>
              <a:rPr lang="en-US" dirty="0"/>
              <a:t>Class </a:t>
            </a:r>
            <a:r>
              <a:rPr lang="en-US" dirty="0" smtClean="0"/>
              <a:t>methods</a:t>
            </a:r>
            <a:endParaRPr lang="en-US" dirty="0"/>
          </a:p>
        </p:txBody>
      </p:sp>
      <p:sp>
        <p:nvSpPr>
          <p:cNvPr id="3" name="Content Placeholder 2"/>
          <p:cNvSpPr>
            <a:spLocks noGrp="1"/>
          </p:cNvSpPr>
          <p:nvPr>
            <p:ph idx="1"/>
          </p:nvPr>
        </p:nvSpPr>
        <p:spPr>
          <a:xfrm>
            <a:off x="838200" y="777922"/>
            <a:ext cx="10515600" cy="5399041"/>
          </a:xfrm>
        </p:spPr>
        <p:txBody>
          <a:bodyPr>
            <a:normAutofit fontScale="85000" lnSpcReduction="20000"/>
          </a:bodyPr>
          <a:lstStyle/>
          <a:p>
            <a:r>
              <a:rPr lang="en-US" dirty="0" smtClean="0"/>
              <a:t>boolean </a:t>
            </a:r>
            <a:r>
              <a:rPr lang="en-US" dirty="0"/>
              <a:t>equals(Object obj</a:t>
            </a:r>
            <a:r>
              <a:rPr lang="en-US" dirty="0" smtClean="0"/>
              <a:t>) - This </a:t>
            </a:r>
            <a:r>
              <a:rPr lang="en-US" dirty="0"/>
              <a:t>method returns true if the specified object is another StackTraceElement instance representing the same execution point as this instance.</a:t>
            </a:r>
          </a:p>
          <a:p>
            <a:r>
              <a:rPr lang="en-US" dirty="0" smtClean="0"/>
              <a:t>String </a:t>
            </a:r>
            <a:r>
              <a:rPr lang="en-US" dirty="0"/>
              <a:t>getClassName</a:t>
            </a:r>
            <a:r>
              <a:rPr lang="en-US" dirty="0" smtClean="0"/>
              <a:t>() - This </a:t>
            </a:r>
            <a:r>
              <a:rPr lang="en-US" dirty="0"/>
              <a:t>method returns the fully qualified name of the class containing the execution point represented by this stack trace element.</a:t>
            </a:r>
          </a:p>
          <a:p>
            <a:r>
              <a:rPr lang="en-US" dirty="0" smtClean="0"/>
              <a:t>String </a:t>
            </a:r>
            <a:r>
              <a:rPr lang="en-US" dirty="0"/>
              <a:t>getFileName</a:t>
            </a:r>
            <a:r>
              <a:rPr lang="en-US" dirty="0" smtClean="0"/>
              <a:t>() - This </a:t>
            </a:r>
            <a:r>
              <a:rPr lang="en-US" dirty="0"/>
              <a:t>method returns the name of the source file containing the execution point represented by this stack trace element.</a:t>
            </a:r>
          </a:p>
          <a:p>
            <a:r>
              <a:rPr lang="en-US" dirty="0" smtClean="0"/>
              <a:t>int </a:t>
            </a:r>
            <a:r>
              <a:rPr lang="en-US" dirty="0"/>
              <a:t>getLineNumber</a:t>
            </a:r>
            <a:r>
              <a:rPr lang="en-US" dirty="0" smtClean="0"/>
              <a:t>() - This </a:t>
            </a:r>
            <a:r>
              <a:rPr lang="en-US" dirty="0"/>
              <a:t>method returns the line number of the source line containing the execution point represented by this stack trace element.</a:t>
            </a:r>
          </a:p>
          <a:p>
            <a:r>
              <a:rPr lang="en-US" dirty="0" smtClean="0"/>
              <a:t>String </a:t>
            </a:r>
            <a:r>
              <a:rPr lang="en-US" dirty="0"/>
              <a:t>getMethodName</a:t>
            </a:r>
            <a:r>
              <a:rPr lang="en-US" dirty="0" smtClean="0"/>
              <a:t>() - This </a:t>
            </a:r>
            <a:r>
              <a:rPr lang="en-US" dirty="0"/>
              <a:t>method returns the name of the method containing the execution point represented by this stack trace element.</a:t>
            </a:r>
          </a:p>
          <a:p>
            <a:r>
              <a:rPr lang="en-US" dirty="0" smtClean="0"/>
              <a:t>int </a:t>
            </a:r>
            <a:r>
              <a:rPr lang="en-US" dirty="0"/>
              <a:t>hashCode</a:t>
            </a:r>
            <a:r>
              <a:rPr lang="en-US" dirty="0" smtClean="0"/>
              <a:t>() - This </a:t>
            </a:r>
            <a:r>
              <a:rPr lang="en-US" dirty="0"/>
              <a:t>method returns a hash code value for this stack trace element.</a:t>
            </a:r>
          </a:p>
          <a:p>
            <a:r>
              <a:rPr lang="en-US" dirty="0" smtClean="0"/>
              <a:t>boolean </a:t>
            </a:r>
            <a:r>
              <a:rPr lang="en-US" dirty="0"/>
              <a:t>isNativeMethod</a:t>
            </a:r>
            <a:r>
              <a:rPr lang="en-US" dirty="0" smtClean="0"/>
              <a:t>() - This </a:t>
            </a:r>
            <a:r>
              <a:rPr lang="en-US" dirty="0"/>
              <a:t>method returns true if the method containing the execution point represented by this stack trace element is a native method.</a:t>
            </a:r>
          </a:p>
          <a:p>
            <a:r>
              <a:rPr lang="en-US" dirty="0" smtClean="0"/>
              <a:t>String </a:t>
            </a:r>
            <a:r>
              <a:rPr lang="en-US" dirty="0"/>
              <a:t>toString</a:t>
            </a:r>
            <a:r>
              <a:rPr lang="en-US" dirty="0" smtClean="0"/>
              <a:t>() - This </a:t>
            </a:r>
            <a:r>
              <a:rPr lang="en-US" dirty="0"/>
              <a:t>method returns a string representation of this stack trace element.</a:t>
            </a:r>
          </a:p>
        </p:txBody>
      </p:sp>
    </p:spTree>
    <p:extLst>
      <p:ext uri="{BB962C8B-B14F-4D97-AF65-F5344CB8AC3E}">
        <p14:creationId xmlns:p14="http://schemas.microsoft.com/office/powerpoint/2010/main" val="14092385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9182"/>
            <a:ext cx="10515600" cy="6632812"/>
          </a:xfrm>
        </p:spPr>
        <p:txBody>
          <a:bodyPr>
            <a:normAutofit fontScale="77500" lnSpcReduction="20000"/>
          </a:bodyPr>
          <a:lstStyle/>
          <a:p>
            <a:endParaRPr lang="en-US" dirty="0"/>
          </a:p>
          <a:p>
            <a:pPr marL="0" indent="0">
              <a:buNone/>
            </a:pPr>
            <a:r>
              <a:rPr lang="en-US" dirty="0"/>
              <a:t>import java.util.Arrays;</a:t>
            </a:r>
          </a:p>
          <a:p>
            <a:pPr marL="0" indent="0">
              <a:buNone/>
            </a:pPr>
            <a:endParaRPr lang="en-US" dirty="0"/>
          </a:p>
          <a:p>
            <a:pPr marL="0" indent="0">
              <a:buNone/>
            </a:pPr>
            <a:r>
              <a:rPr lang="en-US" dirty="0"/>
              <a:t>public class SomeApplication {</a:t>
            </a:r>
          </a:p>
          <a:p>
            <a:pPr marL="0" indent="0">
              <a:buNone/>
            </a:pPr>
            <a:r>
              <a:rPr lang="en-US" dirty="0"/>
              <a:t>    private Class&lt;?&gt; mainClass;</a:t>
            </a:r>
          </a:p>
          <a:p>
            <a:pPr marL="0" indent="0">
              <a:buNone/>
            </a:pPr>
            <a:r>
              <a:rPr lang="en-US" dirty="0"/>
              <a:t>    public SomeApplication(Object... sources) {</a:t>
            </a:r>
          </a:p>
          <a:p>
            <a:pPr marL="0" indent="0">
              <a:buNone/>
            </a:pPr>
            <a:r>
              <a:rPr lang="en-US" dirty="0"/>
              <a:t>        initialize(sources);</a:t>
            </a:r>
          </a:p>
          <a:p>
            <a:pPr marL="0" indent="0">
              <a:buNone/>
            </a:pPr>
            <a:r>
              <a:rPr lang="en-US" dirty="0"/>
              <a:t>    }</a:t>
            </a:r>
          </a:p>
          <a:p>
            <a:pPr marL="0" indent="0">
              <a:buNone/>
            </a:pPr>
            <a:r>
              <a:rPr lang="en-US" dirty="0"/>
              <a:t>    </a:t>
            </a:r>
            <a:r>
              <a:rPr lang="en-US" dirty="0" smtClean="0"/>
              <a:t>    </a:t>
            </a:r>
            <a:r>
              <a:rPr lang="en-US" dirty="0"/>
              <a:t>private void initialize(Object[] sources) {</a:t>
            </a:r>
          </a:p>
          <a:p>
            <a:pPr marL="0" indent="0">
              <a:buNone/>
            </a:pPr>
            <a:r>
              <a:rPr lang="en-US" dirty="0"/>
              <a:t>        mainClass = deriveMainClass(); </a:t>
            </a:r>
          </a:p>
          <a:p>
            <a:pPr marL="0" indent="0">
              <a:buNone/>
            </a:pPr>
            <a:r>
              <a:rPr lang="en-US" dirty="0"/>
              <a:t>        System.out.println("Initialize application, main class: " + mainClass);</a:t>
            </a:r>
          </a:p>
          <a:p>
            <a:pPr marL="0" indent="0">
              <a:buNone/>
            </a:pPr>
            <a:r>
              <a:rPr lang="en-US" dirty="0"/>
              <a:t>    }</a:t>
            </a:r>
          </a:p>
          <a:p>
            <a:pPr marL="0" indent="0">
              <a:buNone/>
            </a:pPr>
            <a:r>
              <a:rPr lang="en-US" dirty="0" smtClean="0"/>
              <a:t>    </a:t>
            </a:r>
            <a:r>
              <a:rPr lang="en-US" dirty="0"/>
              <a:t>public static void launch(Object source, String... args) {</a:t>
            </a:r>
          </a:p>
          <a:p>
            <a:pPr marL="0" indent="0">
              <a:buNone/>
            </a:pPr>
            <a:r>
              <a:rPr lang="en-US" dirty="0"/>
              <a:t>       new SomeApplication(new Object[]{source}).run(args);    </a:t>
            </a:r>
          </a:p>
          <a:p>
            <a:pPr marL="0" indent="0">
              <a:buNone/>
            </a:pPr>
            <a:r>
              <a:rPr lang="en-US" dirty="0"/>
              <a:t>    }</a:t>
            </a:r>
          </a:p>
          <a:p>
            <a:pPr marL="0" indent="0">
              <a:buNone/>
            </a:pPr>
            <a:r>
              <a:rPr lang="en-US" dirty="0" smtClean="0"/>
              <a:t>    </a:t>
            </a:r>
            <a:r>
              <a:rPr lang="en-US" dirty="0"/>
              <a:t>private void run(String[] args) {</a:t>
            </a:r>
          </a:p>
          <a:p>
            <a:pPr marL="0" indent="0">
              <a:buNone/>
            </a:pPr>
            <a:r>
              <a:rPr lang="en-US" dirty="0"/>
              <a:t>        System.out.println("Run application with args [" + args + "]");</a:t>
            </a:r>
          </a:p>
          <a:p>
            <a:pPr marL="0" indent="0">
              <a:buNone/>
            </a:pPr>
            <a:r>
              <a:rPr lang="en-US" dirty="0"/>
              <a:t>    }</a:t>
            </a:r>
          </a:p>
          <a:p>
            <a:pPr marL="0" indent="0">
              <a:buNone/>
            </a:pPr>
            <a:endParaRPr lang="en-US" dirty="0"/>
          </a:p>
          <a:p>
            <a:endParaRPr lang="en-US" dirty="0"/>
          </a:p>
        </p:txBody>
      </p:sp>
    </p:spTree>
    <p:extLst>
      <p:ext uri="{BB962C8B-B14F-4D97-AF65-F5344CB8AC3E}">
        <p14:creationId xmlns:p14="http://schemas.microsoft.com/office/powerpoint/2010/main" val="37749713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7546"/>
            <a:ext cx="10515600" cy="6530454"/>
          </a:xfrm>
        </p:spPr>
        <p:txBody>
          <a:bodyPr>
            <a:normAutofit fontScale="70000" lnSpcReduction="20000"/>
          </a:bodyPr>
          <a:lstStyle/>
          <a:p>
            <a:pPr marL="0" indent="0">
              <a:buNone/>
            </a:pPr>
            <a:r>
              <a:rPr lang="en-US" dirty="0"/>
              <a:t>package com.javarticles.concurrency;</a:t>
            </a:r>
          </a:p>
          <a:p>
            <a:pPr marL="0" indent="0">
              <a:buNone/>
            </a:pPr>
            <a:r>
              <a:rPr lang="en-US" dirty="0" smtClean="0"/>
              <a:t>private </a:t>
            </a:r>
            <a:r>
              <a:rPr lang="en-US" dirty="0"/>
              <a:t>Class&lt;?&gt; deriveMainClass() {</a:t>
            </a:r>
          </a:p>
          <a:p>
            <a:pPr marL="0" indent="0">
              <a:buNone/>
            </a:pPr>
            <a:r>
              <a:rPr lang="en-US" dirty="0"/>
              <a:t>        try {</a:t>
            </a:r>
          </a:p>
          <a:p>
            <a:pPr marL="0" indent="0">
              <a:buNone/>
            </a:pPr>
            <a:r>
              <a:rPr lang="en-US" dirty="0"/>
              <a:t>            StackTraceElement[] stackTrace = new RuntimeException().getStackTrace();</a:t>
            </a:r>
          </a:p>
          <a:p>
            <a:pPr marL="0" indent="0">
              <a:buNone/>
            </a:pPr>
            <a:r>
              <a:rPr lang="en-US" dirty="0"/>
              <a:t>            System.out.println("Stack Trace");</a:t>
            </a:r>
          </a:p>
          <a:p>
            <a:pPr marL="0" indent="0">
              <a:buNone/>
            </a:pPr>
            <a:r>
              <a:rPr lang="en-US" dirty="0"/>
              <a:t>            for (Object stack : Arrays.asList(stackTrace)) {</a:t>
            </a:r>
          </a:p>
          <a:p>
            <a:pPr marL="0" indent="0">
              <a:buNone/>
            </a:pPr>
            <a:r>
              <a:rPr lang="en-US" dirty="0"/>
              <a:t>                System.out.println(stack);</a:t>
            </a:r>
          </a:p>
          <a:p>
            <a:pPr marL="0" indent="0">
              <a:buNone/>
            </a:pPr>
            <a:r>
              <a:rPr lang="en-US" dirty="0"/>
              <a:t>            }</a:t>
            </a:r>
          </a:p>
          <a:p>
            <a:pPr marL="0" indent="0">
              <a:buNone/>
            </a:pPr>
            <a:r>
              <a:rPr lang="en-US" dirty="0"/>
              <a:t>            for (StackTraceElement stackTraceElement : stackTrace) {</a:t>
            </a:r>
          </a:p>
          <a:p>
            <a:pPr marL="0" indent="0">
              <a:buNone/>
            </a:pPr>
            <a:r>
              <a:rPr lang="en-US" dirty="0"/>
              <a:t>                if ("main".equals(stackTraceElement.getMethodName())) {</a:t>
            </a:r>
          </a:p>
          <a:p>
            <a:pPr marL="0" indent="0">
              <a:buNone/>
            </a:pPr>
            <a:r>
              <a:rPr lang="en-US" dirty="0"/>
              <a:t>                    return Class.forName(stackTraceElement.getClassName());</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catch (ClassNotFoundException ex) {</a:t>
            </a:r>
          </a:p>
          <a:p>
            <a:pPr marL="0" indent="0">
              <a:buNone/>
            </a:pPr>
            <a:r>
              <a:rPr lang="en-US" dirty="0"/>
              <a:t>        }</a:t>
            </a:r>
          </a:p>
          <a:p>
            <a:pPr marL="0" indent="0">
              <a:buNone/>
            </a:pPr>
            <a:r>
              <a:rPr lang="en-US" dirty="0"/>
              <a:t>        return null;</a:t>
            </a:r>
          </a:p>
          <a:p>
            <a:pPr marL="0" indent="0">
              <a:buNone/>
            </a:pPr>
            <a:r>
              <a:rPr lang="en-US" dirty="0"/>
              <a:t>    }</a:t>
            </a:r>
          </a:p>
          <a:p>
            <a:pPr marL="0" indent="0">
              <a:buNone/>
            </a:pPr>
            <a:r>
              <a:rPr lang="en-US" dirty="0" smtClean="0"/>
              <a:t>}</a:t>
            </a:r>
            <a:endParaRPr lang="en-US" dirty="0"/>
          </a:p>
        </p:txBody>
      </p:sp>
    </p:spTree>
    <p:extLst>
      <p:ext uri="{BB962C8B-B14F-4D97-AF65-F5344CB8AC3E}">
        <p14:creationId xmlns:p14="http://schemas.microsoft.com/office/powerpoint/2010/main" val="21355182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Stack Trace</a:t>
            </a:r>
          </a:p>
          <a:p>
            <a:pPr marL="0" indent="0">
              <a:buNone/>
            </a:pPr>
            <a:r>
              <a:rPr lang="en-US" dirty="0"/>
              <a:t>com.javarticles.concurrency.SomeApplication.deriveMainClass(SomeApplication.java:26)</a:t>
            </a:r>
          </a:p>
          <a:p>
            <a:pPr marL="0" indent="0">
              <a:buNone/>
            </a:pPr>
            <a:r>
              <a:rPr lang="en-US" dirty="0"/>
              <a:t>com.javarticles.concurrency.SomeApplication.initialize(SomeApplication.java:12)</a:t>
            </a:r>
          </a:p>
          <a:p>
            <a:pPr marL="0" indent="0">
              <a:buNone/>
            </a:pPr>
            <a:r>
              <a:rPr lang="en-US" dirty="0"/>
              <a:t>com.javarticles.concurrency.SomeApplication.(SomeApplication.java:8)</a:t>
            </a:r>
          </a:p>
          <a:p>
            <a:pPr marL="0" indent="0">
              <a:buNone/>
            </a:pPr>
            <a:r>
              <a:rPr lang="en-US" dirty="0"/>
              <a:t>com.javarticles.concurrency.SomeApplication.launch(SomeApplication.java:17)</a:t>
            </a:r>
          </a:p>
          <a:p>
            <a:pPr marL="0" indent="0">
              <a:buNone/>
            </a:pPr>
            <a:r>
              <a:rPr lang="en-US" dirty="0"/>
              <a:t>com.javarticles.concurrency.StackTraceElementExample.main(StackTraceElementExample.java:6)</a:t>
            </a:r>
          </a:p>
          <a:p>
            <a:pPr marL="0" indent="0">
              <a:buNone/>
            </a:pPr>
            <a:r>
              <a:rPr lang="en-US" dirty="0"/>
              <a:t>Initialize application, main class: class com.javarticles.concurrency.StackTraceElementExample</a:t>
            </a:r>
          </a:p>
          <a:p>
            <a:pPr marL="0" indent="0">
              <a:buNone/>
            </a:pPr>
            <a:r>
              <a:rPr lang="en-US" dirty="0"/>
              <a:t>Run application with args [[Ljava.lang.String;@15db9742]</a:t>
            </a:r>
          </a:p>
        </p:txBody>
      </p:sp>
    </p:spTree>
    <p:extLst>
      <p:ext uri="{BB962C8B-B14F-4D97-AF65-F5344CB8AC3E}">
        <p14:creationId xmlns:p14="http://schemas.microsoft.com/office/powerpoint/2010/main" val="39276841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 I/O</a:t>
            </a:r>
            <a:endParaRPr lang="en-US" dirty="0"/>
          </a:p>
        </p:txBody>
      </p:sp>
      <p:sp>
        <p:nvSpPr>
          <p:cNvPr id="3" name="Content Placeholder 2"/>
          <p:cNvSpPr>
            <a:spLocks noGrp="1"/>
          </p:cNvSpPr>
          <p:nvPr>
            <p:ph idx="1"/>
          </p:nvPr>
        </p:nvSpPr>
        <p:spPr/>
        <p:txBody>
          <a:bodyPr/>
          <a:lstStyle/>
          <a:p>
            <a:r>
              <a:rPr lang="en-US" b="1" dirty="0"/>
              <a:t>Java I/O</a:t>
            </a:r>
            <a:r>
              <a:rPr lang="en-US" dirty="0"/>
              <a:t> (Input and Output) is used </a:t>
            </a:r>
            <a:r>
              <a:rPr lang="en-US" i="1" dirty="0"/>
              <a:t>to process the input</a:t>
            </a:r>
            <a:r>
              <a:rPr lang="en-US" dirty="0"/>
              <a:t> and </a:t>
            </a:r>
            <a:r>
              <a:rPr lang="en-US" i="1" dirty="0"/>
              <a:t>produce the output</a:t>
            </a:r>
            <a:r>
              <a:rPr lang="en-US" dirty="0"/>
              <a:t>.</a:t>
            </a:r>
          </a:p>
          <a:p>
            <a:r>
              <a:rPr lang="en-US" dirty="0"/>
              <a:t>Java uses the concept of a stream to make I/O operation fast. The java.io package contains all the classes required for input and output operations.</a:t>
            </a:r>
          </a:p>
          <a:p>
            <a:r>
              <a:rPr lang="en-US" dirty="0"/>
              <a:t>We can perform </a:t>
            </a:r>
            <a:r>
              <a:rPr lang="en-US" b="1" dirty="0"/>
              <a:t>file handling in Java</a:t>
            </a:r>
            <a:r>
              <a:rPr lang="en-US" dirty="0"/>
              <a:t> by Java I/O API.</a:t>
            </a:r>
          </a:p>
          <a:p>
            <a:endParaRPr lang="en-US" dirty="0"/>
          </a:p>
        </p:txBody>
      </p:sp>
    </p:spTree>
    <p:extLst>
      <p:ext uri="{BB962C8B-B14F-4D97-AF65-F5344CB8AC3E}">
        <p14:creationId xmlns:p14="http://schemas.microsoft.com/office/powerpoint/2010/main" val="42161246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8740"/>
            <a:ext cx="10515600" cy="5508223"/>
          </a:xfrm>
        </p:spPr>
        <p:txBody>
          <a:bodyPr>
            <a:normAutofit fontScale="92500" lnSpcReduction="10000"/>
          </a:bodyPr>
          <a:lstStyle/>
          <a:p>
            <a:r>
              <a:rPr lang="en-US" dirty="0"/>
              <a:t>Java performs I/O through Streams. A Stream is linked to a physical layer by java I/O system to make input and output operation in java. In general, a stream means continuous flow of data. Streams are clean way to deal with input/output without having every part of your code understand the physical.</a:t>
            </a:r>
          </a:p>
          <a:p>
            <a:endParaRPr lang="en-US" dirty="0"/>
          </a:p>
          <a:p>
            <a:r>
              <a:rPr lang="en-US" dirty="0"/>
              <a:t>Java encapsulates Stream under java.io package. Java defines two types of streams. They are,</a:t>
            </a:r>
          </a:p>
          <a:p>
            <a:endParaRPr lang="en-US" dirty="0"/>
          </a:p>
          <a:p>
            <a:r>
              <a:rPr lang="en-US" dirty="0"/>
              <a:t>Byte Stream : It provides a convenient means for handling input and output of byte.</a:t>
            </a:r>
          </a:p>
          <a:p>
            <a:r>
              <a:rPr lang="en-US" dirty="0"/>
              <a:t>Character Stream : It provides a convenient means for handling input and output of characters. Character stream uses Unicode and therefore can be internationalized.</a:t>
            </a:r>
          </a:p>
        </p:txBody>
      </p:sp>
    </p:spTree>
    <p:extLst>
      <p:ext uri="{BB962C8B-B14F-4D97-AF65-F5344CB8AC3E}">
        <p14:creationId xmlns:p14="http://schemas.microsoft.com/office/powerpoint/2010/main" val="30792632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Java Byte Stream Classes</a:t>
            </a:r>
          </a:p>
          <a:p>
            <a:r>
              <a:rPr lang="en-US" dirty="0"/>
              <a:t>Byte stream is defined by using two abstract class at the top of hierarchy, they are InputStream and OutputStream.</a:t>
            </a:r>
          </a:p>
          <a:p>
            <a:r>
              <a:rPr lang="en-US" dirty="0" smtClean="0"/>
              <a:t> </a:t>
            </a:r>
            <a:endParaRPr lang="en-US" dirty="0"/>
          </a:p>
          <a:p>
            <a:endParaRPr lang="en-US" dirty="0" smtClean="0"/>
          </a:p>
          <a:p>
            <a:endParaRPr lang="en-US" dirty="0"/>
          </a:p>
          <a:p>
            <a:r>
              <a:rPr lang="en-US" dirty="0" smtClean="0"/>
              <a:t>byte </a:t>
            </a:r>
            <a:r>
              <a:rPr lang="en-US" dirty="0"/>
              <a:t>stream classification</a:t>
            </a:r>
          </a:p>
          <a:p>
            <a:r>
              <a:rPr lang="en-US" dirty="0"/>
              <a:t>These two abstract classes have several concrete classes that handle various devices such as disk files, network connection etc.</a:t>
            </a:r>
          </a:p>
        </p:txBody>
      </p:sp>
      <p:pic>
        <p:nvPicPr>
          <p:cNvPr id="4" name="Picture 3"/>
          <p:cNvPicPr>
            <a:picLocks noChangeAspect="1"/>
          </p:cNvPicPr>
          <p:nvPr/>
        </p:nvPicPr>
        <p:blipFill>
          <a:blip r:embed="rId2"/>
          <a:stretch>
            <a:fillRect/>
          </a:stretch>
        </p:blipFill>
        <p:spPr>
          <a:xfrm>
            <a:off x="4123045" y="3101099"/>
            <a:ext cx="3383223" cy="1731888"/>
          </a:xfrm>
          <a:prstGeom prst="rect">
            <a:avLst/>
          </a:prstGeom>
        </p:spPr>
      </p:pic>
    </p:spTree>
    <p:extLst>
      <p:ext uri="{BB962C8B-B14F-4D97-AF65-F5344CB8AC3E}">
        <p14:creationId xmlns:p14="http://schemas.microsoft.com/office/powerpoint/2010/main" val="4170419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0125"/>
            <a:ext cx="10515600" cy="6026838"/>
          </a:xfrm>
        </p:spPr>
        <p:txBody>
          <a:bodyPr>
            <a:normAutofit fontScale="85000" lnSpcReduction="20000"/>
          </a:bodyPr>
          <a:lstStyle/>
          <a:p>
            <a:r>
              <a:rPr lang="en-US" dirty="0"/>
              <a:t>Some important Byte stream classes.</a:t>
            </a:r>
          </a:p>
          <a:p>
            <a:pPr marL="0" indent="0">
              <a:buNone/>
            </a:pPr>
            <a:r>
              <a:rPr lang="en-US" dirty="0"/>
              <a:t>Stream class	</a:t>
            </a:r>
            <a:r>
              <a:rPr lang="en-US" dirty="0" smtClean="0"/>
              <a:t>		Description</a:t>
            </a:r>
            <a:endParaRPr lang="en-US" dirty="0"/>
          </a:p>
          <a:p>
            <a:pPr marL="0" indent="0">
              <a:buNone/>
            </a:pPr>
            <a:r>
              <a:rPr lang="en-US" dirty="0"/>
              <a:t>BufferedInputStream	</a:t>
            </a:r>
            <a:r>
              <a:rPr lang="en-US" dirty="0" smtClean="0"/>
              <a:t>	Used </a:t>
            </a:r>
            <a:r>
              <a:rPr lang="en-US" dirty="0"/>
              <a:t>for Buffered Input Stream.</a:t>
            </a:r>
          </a:p>
          <a:p>
            <a:pPr marL="0" indent="0">
              <a:buNone/>
            </a:pPr>
            <a:r>
              <a:rPr lang="en-US" dirty="0"/>
              <a:t>BufferedOutputStream	Used for Buffered Output Stream.</a:t>
            </a:r>
          </a:p>
          <a:p>
            <a:pPr marL="0" indent="0">
              <a:buNone/>
            </a:pPr>
            <a:r>
              <a:rPr lang="en-US" dirty="0"/>
              <a:t>DataInputStream	</a:t>
            </a:r>
            <a:r>
              <a:rPr lang="en-US" dirty="0" smtClean="0"/>
              <a:t>	Contains </a:t>
            </a:r>
            <a:r>
              <a:rPr lang="en-US" dirty="0"/>
              <a:t>method for reading java standard datatype</a:t>
            </a:r>
          </a:p>
          <a:p>
            <a:pPr marL="0" indent="0">
              <a:buNone/>
            </a:pPr>
            <a:r>
              <a:rPr lang="en-US" dirty="0"/>
              <a:t>DataOutputStream	</a:t>
            </a:r>
            <a:r>
              <a:rPr lang="en-US" dirty="0" smtClean="0"/>
              <a:t>	An </a:t>
            </a:r>
            <a:r>
              <a:rPr lang="en-US" dirty="0"/>
              <a:t>output stream that contain method for writing java standard data type</a:t>
            </a:r>
          </a:p>
          <a:p>
            <a:pPr marL="0" indent="0">
              <a:buNone/>
            </a:pPr>
            <a:r>
              <a:rPr lang="en-US" dirty="0"/>
              <a:t>FileInputStream	</a:t>
            </a:r>
            <a:r>
              <a:rPr lang="en-US" dirty="0" smtClean="0"/>
              <a:t>	Input </a:t>
            </a:r>
            <a:r>
              <a:rPr lang="en-US" dirty="0"/>
              <a:t>stream that reads from a file</a:t>
            </a:r>
          </a:p>
          <a:p>
            <a:pPr marL="0" indent="0">
              <a:buNone/>
            </a:pPr>
            <a:r>
              <a:rPr lang="en-US" dirty="0"/>
              <a:t>FileOutputStream	</a:t>
            </a:r>
            <a:r>
              <a:rPr lang="en-US" dirty="0" smtClean="0"/>
              <a:t>	Output </a:t>
            </a:r>
            <a:r>
              <a:rPr lang="en-US" dirty="0"/>
              <a:t>stream that write to a file.</a:t>
            </a:r>
          </a:p>
          <a:p>
            <a:pPr marL="0" indent="0">
              <a:buNone/>
            </a:pPr>
            <a:r>
              <a:rPr lang="en-US" dirty="0"/>
              <a:t>InputStream	</a:t>
            </a:r>
            <a:r>
              <a:rPr lang="en-US" dirty="0" smtClean="0"/>
              <a:t>	Abstract </a:t>
            </a:r>
            <a:r>
              <a:rPr lang="en-US" dirty="0"/>
              <a:t>class that describe stream input.</a:t>
            </a:r>
          </a:p>
          <a:p>
            <a:pPr marL="0" indent="0">
              <a:buNone/>
            </a:pPr>
            <a:r>
              <a:rPr lang="en-US" dirty="0"/>
              <a:t>OutputStream	</a:t>
            </a:r>
            <a:r>
              <a:rPr lang="en-US" dirty="0" smtClean="0"/>
              <a:t>	Abstract </a:t>
            </a:r>
            <a:r>
              <a:rPr lang="en-US" dirty="0"/>
              <a:t>class that describe stream output.</a:t>
            </a:r>
          </a:p>
          <a:p>
            <a:pPr marL="0" indent="0">
              <a:buNone/>
            </a:pPr>
            <a:r>
              <a:rPr lang="en-US" dirty="0"/>
              <a:t>PrintStream	</a:t>
            </a:r>
            <a:r>
              <a:rPr lang="en-US" dirty="0" smtClean="0"/>
              <a:t>	Output </a:t>
            </a:r>
            <a:r>
              <a:rPr lang="en-US" dirty="0"/>
              <a:t>Stream that contain print() and println() </a:t>
            </a:r>
            <a:r>
              <a:rPr lang="en-US" dirty="0" smtClean="0"/>
              <a:t>method</a:t>
            </a:r>
          </a:p>
          <a:p>
            <a:pPr marL="0" indent="0">
              <a:buNone/>
            </a:pPr>
            <a:endParaRPr lang="en-US" dirty="0" smtClean="0"/>
          </a:p>
          <a:p>
            <a:pPr marL="0" indent="0">
              <a:buNone/>
            </a:pPr>
            <a:r>
              <a:rPr lang="en-US" dirty="0" smtClean="0"/>
              <a:t>These </a:t>
            </a:r>
            <a:r>
              <a:rPr lang="en-US" dirty="0"/>
              <a:t>classes define several key methods. Two most important are</a:t>
            </a:r>
          </a:p>
          <a:p>
            <a:pPr marL="0" indent="0">
              <a:buNone/>
            </a:pPr>
            <a:r>
              <a:rPr lang="en-US" dirty="0" smtClean="0"/>
              <a:t>read</a:t>
            </a:r>
            <a:r>
              <a:rPr lang="en-US" dirty="0"/>
              <a:t>() : reads byte of data.</a:t>
            </a:r>
          </a:p>
          <a:p>
            <a:pPr marL="0" indent="0">
              <a:buNone/>
            </a:pPr>
            <a:r>
              <a:rPr lang="en-US" dirty="0"/>
              <a:t>write() : Writes byte of data.</a:t>
            </a:r>
          </a:p>
        </p:txBody>
      </p:sp>
    </p:spTree>
    <p:extLst>
      <p:ext uri="{BB962C8B-B14F-4D97-AF65-F5344CB8AC3E}">
        <p14:creationId xmlns:p14="http://schemas.microsoft.com/office/powerpoint/2010/main" val="41020915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9433"/>
            <a:ext cx="10515600" cy="5767530"/>
          </a:xfrm>
        </p:spPr>
        <p:txBody>
          <a:bodyPr/>
          <a:lstStyle/>
          <a:p>
            <a:r>
              <a:rPr lang="en-US" dirty="0"/>
              <a:t>Java Character Stream Classes</a:t>
            </a:r>
          </a:p>
          <a:p>
            <a:r>
              <a:rPr lang="en-US" dirty="0"/>
              <a:t>Character stream is also defined by using two abstract class at the top of hierarchy, they are Reader and Writer.</a:t>
            </a:r>
          </a:p>
          <a:p>
            <a:endParaRPr lang="en-US" dirty="0" smtClean="0"/>
          </a:p>
          <a:p>
            <a:endParaRPr lang="en-US" dirty="0"/>
          </a:p>
          <a:p>
            <a:endParaRPr lang="en-US" dirty="0"/>
          </a:p>
          <a:p>
            <a:r>
              <a:rPr lang="en-US" dirty="0"/>
              <a:t>character stream classification</a:t>
            </a:r>
          </a:p>
          <a:p>
            <a:r>
              <a:rPr lang="en-US" dirty="0"/>
              <a:t>These two abstract classes have several concrete classes that handle unicode character.</a:t>
            </a:r>
          </a:p>
        </p:txBody>
      </p:sp>
      <p:pic>
        <p:nvPicPr>
          <p:cNvPr id="4" name="Picture 3"/>
          <p:cNvPicPr>
            <a:picLocks noChangeAspect="1"/>
          </p:cNvPicPr>
          <p:nvPr/>
        </p:nvPicPr>
        <p:blipFill>
          <a:blip r:embed="rId2"/>
          <a:stretch>
            <a:fillRect/>
          </a:stretch>
        </p:blipFill>
        <p:spPr>
          <a:xfrm>
            <a:off x="3972920" y="1668083"/>
            <a:ext cx="3506053" cy="1794765"/>
          </a:xfrm>
          <a:prstGeom prst="rect">
            <a:avLst/>
          </a:prstGeom>
        </p:spPr>
      </p:pic>
    </p:spTree>
    <p:extLst>
      <p:ext uri="{BB962C8B-B14F-4D97-AF65-F5344CB8AC3E}">
        <p14:creationId xmlns:p14="http://schemas.microsoft.com/office/powerpoint/2010/main" val="1571930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11072"/>
          </a:xfrm>
        </p:spPr>
        <p:txBody>
          <a:bodyPr>
            <a:normAutofit fontScale="90000"/>
          </a:bodyPr>
          <a:lstStyle/>
          <a:p>
            <a:r>
              <a:rPr lang="en-US" dirty="0" smtClean="0"/>
              <a:t>Hierarchy of Java Exception classes</a:t>
            </a:r>
            <a:endParaRPr lang="en-US" dirty="0"/>
          </a:p>
        </p:txBody>
      </p:sp>
      <p:sp>
        <p:nvSpPr>
          <p:cNvPr id="3" name="Content Placeholder 2"/>
          <p:cNvSpPr>
            <a:spLocks noGrp="1"/>
          </p:cNvSpPr>
          <p:nvPr>
            <p:ph idx="1"/>
          </p:nvPr>
        </p:nvSpPr>
        <p:spPr>
          <a:xfrm>
            <a:off x="838200" y="764088"/>
            <a:ext cx="10515600" cy="5412875"/>
          </a:xfrm>
        </p:spPr>
        <p:txBody>
          <a:bodyPr/>
          <a:lstStyle/>
          <a:p>
            <a:r>
              <a:rPr lang="en-US" dirty="0" smtClean="0"/>
              <a:t>The java.lang.Throwable class is the root class of Java Exception hierarchy which is inherited by two subclasses: Exception and Error. A hierarchy of Java Exception classes are given below:</a:t>
            </a:r>
            <a:endParaRPr lang="en-US" dirty="0"/>
          </a:p>
        </p:txBody>
      </p:sp>
      <p:pic>
        <p:nvPicPr>
          <p:cNvPr id="4" name="Picture 3"/>
          <p:cNvPicPr>
            <a:picLocks noChangeAspect="1"/>
          </p:cNvPicPr>
          <p:nvPr/>
        </p:nvPicPr>
        <p:blipFill>
          <a:blip r:embed="rId2"/>
          <a:stretch>
            <a:fillRect/>
          </a:stretch>
        </p:blipFill>
        <p:spPr>
          <a:xfrm>
            <a:off x="3125765" y="2470433"/>
            <a:ext cx="5715000" cy="3706530"/>
          </a:xfrm>
          <a:prstGeom prst="rect">
            <a:avLst/>
          </a:prstGeom>
        </p:spPr>
      </p:pic>
    </p:spTree>
    <p:extLst>
      <p:ext uri="{BB962C8B-B14F-4D97-AF65-F5344CB8AC3E}">
        <p14:creationId xmlns:p14="http://schemas.microsoft.com/office/powerpoint/2010/main" val="18644677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Some important Charcter stream classes</a:t>
            </a:r>
          </a:p>
          <a:p>
            <a:pPr marL="0" indent="0">
              <a:buNone/>
            </a:pPr>
            <a:r>
              <a:rPr lang="en-US" dirty="0"/>
              <a:t>Stream class	</a:t>
            </a:r>
            <a:r>
              <a:rPr lang="en-US" dirty="0" smtClean="0"/>
              <a:t>		Description</a:t>
            </a:r>
            <a:endParaRPr lang="en-US" dirty="0"/>
          </a:p>
          <a:p>
            <a:pPr marL="0" indent="0">
              <a:buNone/>
            </a:pPr>
            <a:r>
              <a:rPr lang="en-US" dirty="0"/>
              <a:t>BufferedReader	</a:t>
            </a:r>
            <a:r>
              <a:rPr lang="en-US" dirty="0" smtClean="0"/>
              <a:t>		Handles </a:t>
            </a:r>
            <a:r>
              <a:rPr lang="en-US" dirty="0"/>
              <a:t>buffered input stream.</a:t>
            </a:r>
          </a:p>
          <a:p>
            <a:pPr marL="0" indent="0">
              <a:buNone/>
            </a:pPr>
            <a:r>
              <a:rPr lang="en-US" dirty="0"/>
              <a:t>BufferedWriter	</a:t>
            </a:r>
            <a:r>
              <a:rPr lang="en-US" dirty="0" smtClean="0"/>
              <a:t>		Handles </a:t>
            </a:r>
            <a:r>
              <a:rPr lang="en-US" dirty="0"/>
              <a:t>buffered output stream.</a:t>
            </a:r>
          </a:p>
          <a:p>
            <a:pPr marL="0" indent="0">
              <a:buNone/>
            </a:pPr>
            <a:r>
              <a:rPr lang="en-US" dirty="0"/>
              <a:t>FileReader	</a:t>
            </a:r>
            <a:r>
              <a:rPr lang="en-US" dirty="0" smtClean="0"/>
              <a:t>		Input </a:t>
            </a:r>
            <a:r>
              <a:rPr lang="en-US" dirty="0"/>
              <a:t>stream that reads from file.</a:t>
            </a:r>
          </a:p>
          <a:p>
            <a:pPr marL="0" indent="0">
              <a:buNone/>
            </a:pPr>
            <a:r>
              <a:rPr lang="en-US" dirty="0"/>
              <a:t>FileWriter	</a:t>
            </a:r>
            <a:r>
              <a:rPr lang="en-US" dirty="0" smtClean="0"/>
              <a:t>		Output </a:t>
            </a:r>
            <a:r>
              <a:rPr lang="en-US" dirty="0"/>
              <a:t>stream that writes to file.</a:t>
            </a:r>
          </a:p>
          <a:p>
            <a:pPr marL="0" indent="0">
              <a:buNone/>
            </a:pPr>
            <a:r>
              <a:rPr lang="en-US" dirty="0"/>
              <a:t>InputStreamReader	</a:t>
            </a:r>
            <a:r>
              <a:rPr lang="en-US" dirty="0" smtClean="0"/>
              <a:t>	Input </a:t>
            </a:r>
            <a:r>
              <a:rPr lang="en-US" dirty="0"/>
              <a:t>stream that translate byte to character</a:t>
            </a:r>
          </a:p>
          <a:p>
            <a:pPr marL="0" indent="0">
              <a:buNone/>
            </a:pPr>
            <a:r>
              <a:rPr lang="en-US" dirty="0"/>
              <a:t>OutputStreamReader	</a:t>
            </a:r>
            <a:r>
              <a:rPr lang="en-US" dirty="0" smtClean="0"/>
              <a:t>	Output </a:t>
            </a:r>
            <a:r>
              <a:rPr lang="en-US" dirty="0"/>
              <a:t>stream that translate character to byte.</a:t>
            </a:r>
          </a:p>
          <a:p>
            <a:pPr marL="0" indent="0">
              <a:buNone/>
            </a:pPr>
            <a:r>
              <a:rPr lang="en-US" dirty="0"/>
              <a:t>PrintWriter	</a:t>
            </a:r>
            <a:r>
              <a:rPr lang="en-US" dirty="0" smtClean="0"/>
              <a:t>		Output </a:t>
            </a:r>
            <a:r>
              <a:rPr lang="en-US" dirty="0"/>
              <a:t>Stream that contain print() and println() method.</a:t>
            </a:r>
          </a:p>
          <a:p>
            <a:pPr marL="0" indent="0">
              <a:buNone/>
            </a:pPr>
            <a:r>
              <a:rPr lang="en-US" dirty="0"/>
              <a:t>Reader	</a:t>
            </a:r>
            <a:r>
              <a:rPr lang="en-US" dirty="0" smtClean="0"/>
              <a:t>			Abstract </a:t>
            </a:r>
            <a:r>
              <a:rPr lang="en-US" dirty="0"/>
              <a:t>class that define character stream input</a:t>
            </a:r>
          </a:p>
          <a:p>
            <a:pPr marL="0" indent="0">
              <a:buNone/>
            </a:pPr>
            <a:r>
              <a:rPr lang="en-US" dirty="0"/>
              <a:t>Writer	</a:t>
            </a:r>
            <a:r>
              <a:rPr lang="en-US" dirty="0" smtClean="0"/>
              <a:t>			Abstract </a:t>
            </a:r>
            <a:r>
              <a:rPr lang="en-US" dirty="0"/>
              <a:t>class that define character stream output</a:t>
            </a:r>
          </a:p>
        </p:txBody>
      </p:sp>
    </p:spTree>
    <p:extLst>
      <p:ext uri="{BB962C8B-B14F-4D97-AF65-F5344CB8AC3E}">
        <p14:creationId xmlns:p14="http://schemas.microsoft.com/office/powerpoint/2010/main" val="18683048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0251"/>
            <a:ext cx="10515600" cy="5876712"/>
          </a:xfrm>
        </p:spPr>
        <p:txBody>
          <a:bodyPr/>
          <a:lstStyle/>
          <a:p>
            <a:r>
              <a:rPr lang="en-US" dirty="0"/>
              <a:t>Reading Console Input</a:t>
            </a:r>
          </a:p>
          <a:p>
            <a:r>
              <a:rPr lang="en-US" dirty="0"/>
              <a:t>We use the object of BufferedReader class to take inputs from the keyboard.</a:t>
            </a:r>
          </a:p>
          <a:p>
            <a:endParaRPr lang="en-US" dirty="0"/>
          </a:p>
          <a:p>
            <a:r>
              <a:rPr lang="en-US" dirty="0"/>
              <a:t>BufferedReader </a:t>
            </a:r>
            <a:r>
              <a:rPr lang="en-US" dirty="0" smtClean="0"/>
              <a:t>class explanation</a:t>
            </a:r>
          </a:p>
          <a:p>
            <a:endParaRPr lang="en-US" dirty="0"/>
          </a:p>
        </p:txBody>
      </p:sp>
      <p:pic>
        <p:nvPicPr>
          <p:cNvPr id="4" name="Picture 3"/>
          <p:cNvPicPr>
            <a:picLocks noChangeAspect="1"/>
          </p:cNvPicPr>
          <p:nvPr/>
        </p:nvPicPr>
        <p:blipFill>
          <a:blip r:embed="rId2"/>
          <a:stretch>
            <a:fillRect/>
          </a:stretch>
        </p:blipFill>
        <p:spPr>
          <a:xfrm>
            <a:off x="3142966" y="2866313"/>
            <a:ext cx="7945558" cy="3310649"/>
          </a:xfrm>
          <a:prstGeom prst="rect">
            <a:avLst/>
          </a:prstGeom>
        </p:spPr>
      </p:pic>
    </p:spTree>
    <p:extLst>
      <p:ext uri="{BB962C8B-B14F-4D97-AF65-F5344CB8AC3E}">
        <p14:creationId xmlns:p14="http://schemas.microsoft.com/office/powerpoint/2010/main" val="9094459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67388"/>
          </a:xfrm>
        </p:spPr>
        <p:txBody>
          <a:bodyPr>
            <a:normAutofit fontScale="90000"/>
          </a:bodyPr>
          <a:lstStyle/>
          <a:p>
            <a:r>
              <a:rPr lang="en-US" dirty="0"/>
              <a:t>Reading </a:t>
            </a:r>
            <a:r>
              <a:rPr lang="en-US" dirty="0" smtClean="0"/>
              <a:t>Characters</a:t>
            </a:r>
            <a:endParaRPr lang="en-US" dirty="0"/>
          </a:p>
        </p:txBody>
      </p:sp>
      <p:sp>
        <p:nvSpPr>
          <p:cNvPr id="3" name="Content Placeholder 2"/>
          <p:cNvSpPr>
            <a:spLocks noGrp="1"/>
          </p:cNvSpPr>
          <p:nvPr>
            <p:ph idx="1"/>
          </p:nvPr>
        </p:nvSpPr>
        <p:spPr>
          <a:xfrm>
            <a:off x="838200" y="832514"/>
            <a:ext cx="10515600" cy="5344449"/>
          </a:xfrm>
        </p:spPr>
        <p:txBody>
          <a:bodyPr>
            <a:normAutofit fontScale="77500" lnSpcReduction="20000"/>
          </a:bodyPr>
          <a:lstStyle/>
          <a:p>
            <a:r>
              <a:rPr lang="en-US" dirty="0" smtClean="0"/>
              <a:t>read</a:t>
            </a:r>
            <a:r>
              <a:rPr lang="en-US" dirty="0"/>
              <a:t>() method is used with BufferedReader object to read characters. As this function returns integer type value has we need to use typecasting to convert it into char type.</a:t>
            </a:r>
          </a:p>
          <a:p>
            <a:endParaRPr lang="en-US" dirty="0"/>
          </a:p>
          <a:p>
            <a:pPr marL="0" indent="0">
              <a:buNone/>
            </a:pPr>
            <a:r>
              <a:rPr lang="en-US" dirty="0" smtClean="0"/>
              <a:t>	int </a:t>
            </a:r>
            <a:r>
              <a:rPr lang="en-US" dirty="0"/>
              <a:t>read() throws IOException</a:t>
            </a:r>
          </a:p>
          <a:p>
            <a:r>
              <a:rPr lang="en-US" dirty="0"/>
              <a:t>Below is a simple example explaining character input.</a:t>
            </a:r>
          </a:p>
          <a:p>
            <a:endParaRPr lang="en-US" dirty="0"/>
          </a:p>
          <a:p>
            <a:pPr marL="0" indent="0">
              <a:buNone/>
            </a:pPr>
            <a:r>
              <a:rPr lang="en-US" dirty="0"/>
              <a:t>class CharRead</a:t>
            </a:r>
          </a:p>
          <a:p>
            <a:pPr marL="0" indent="0">
              <a:buNone/>
            </a:pPr>
            <a:r>
              <a:rPr lang="en-US" dirty="0"/>
              <a:t>{</a:t>
            </a:r>
          </a:p>
          <a:p>
            <a:pPr marL="0" indent="0">
              <a:buNone/>
            </a:pPr>
            <a:r>
              <a:rPr lang="en-US" dirty="0"/>
              <a:t>  public static void main( String args[])</a:t>
            </a:r>
          </a:p>
          <a:p>
            <a:pPr marL="0" indent="0">
              <a:buNone/>
            </a:pPr>
            <a:r>
              <a:rPr lang="en-US" dirty="0"/>
              <a:t>  {</a:t>
            </a:r>
          </a:p>
          <a:p>
            <a:pPr marL="0" indent="0">
              <a:buNone/>
            </a:pPr>
            <a:r>
              <a:rPr lang="en-US" dirty="0"/>
              <a:t>    BufferedReader br = new Bufferedreader(new InputstreamReader(System.in));</a:t>
            </a:r>
          </a:p>
          <a:p>
            <a:pPr marL="0" indent="0">
              <a:buNone/>
            </a:pPr>
            <a:r>
              <a:rPr lang="en-US" dirty="0"/>
              <a:t>    char c = (char)br.read();   //Reading character</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3731186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6478"/>
            <a:ext cx="10515600" cy="6400800"/>
          </a:xfrm>
        </p:spPr>
        <p:txBody>
          <a:bodyPr>
            <a:normAutofit fontScale="77500" lnSpcReduction="20000"/>
          </a:bodyPr>
          <a:lstStyle/>
          <a:p>
            <a:pPr marL="0" indent="0">
              <a:buNone/>
            </a:pPr>
            <a:r>
              <a:rPr lang="en-US" dirty="0"/>
              <a:t>Reading Strings in Java</a:t>
            </a:r>
          </a:p>
          <a:p>
            <a:r>
              <a:rPr lang="en-US" dirty="0"/>
              <a:t>To read string we have to use readLine() function with BufferedReader class's object.</a:t>
            </a:r>
          </a:p>
          <a:p>
            <a:endParaRPr lang="en-US" dirty="0"/>
          </a:p>
          <a:p>
            <a:pPr marL="0" indent="0">
              <a:buNone/>
            </a:pPr>
            <a:r>
              <a:rPr lang="en-US" dirty="0"/>
              <a:t>String readLine() throws IOException</a:t>
            </a:r>
          </a:p>
          <a:p>
            <a:pPr marL="0" indent="0">
              <a:buNone/>
            </a:pPr>
            <a:r>
              <a:rPr lang="en-US" dirty="0"/>
              <a:t>Program to take String input from Keyboard in Java</a:t>
            </a:r>
          </a:p>
          <a:p>
            <a:pPr marL="0" indent="0">
              <a:buNone/>
            </a:pPr>
            <a:r>
              <a:rPr lang="en-US" dirty="0"/>
              <a:t>import java.io.*;</a:t>
            </a:r>
          </a:p>
          <a:p>
            <a:pPr marL="0" indent="0">
              <a:buNone/>
            </a:pPr>
            <a:r>
              <a:rPr lang="en-US" dirty="0"/>
              <a:t>class MyInput</a:t>
            </a:r>
          </a:p>
          <a:p>
            <a:pPr marL="0" indent="0">
              <a:buNone/>
            </a:pPr>
            <a:r>
              <a:rPr lang="en-US" dirty="0"/>
              <a:t>{</a:t>
            </a:r>
          </a:p>
          <a:p>
            <a:pPr marL="0" indent="0">
              <a:buNone/>
            </a:pPr>
            <a:r>
              <a:rPr lang="en-US" dirty="0"/>
              <a:t>  public static void main(String[] args)</a:t>
            </a:r>
          </a:p>
          <a:p>
            <a:pPr marL="0" indent="0">
              <a:buNone/>
            </a:pPr>
            <a:r>
              <a:rPr lang="en-US" dirty="0"/>
              <a:t>  {</a:t>
            </a:r>
          </a:p>
          <a:p>
            <a:pPr marL="0" indent="0">
              <a:buNone/>
            </a:pPr>
            <a:r>
              <a:rPr lang="en-US" dirty="0"/>
              <a:t>    String text;</a:t>
            </a:r>
          </a:p>
          <a:p>
            <a:pPr marL="0" indent="0">
              <a:buNone/>
            </a:pPr>
            <a:r>
              <a:rPr lang="en-US" dirty="0"/>
              <a:t>    InputStreamReader isr = new InputStreamReader(System.in);</a:t>
            </a:r>
          </a:p>
          <a:p>
            <a:pPr marL="0" indent="0">
              <a:buNone/>
            </a:pPr>
            <a:r>
              <a:rPr lang="en-US" dirty="0"/>
              <a:t>    BufferedReader br = new BufferedReader(isr);</a:t>
            </a:r>
          </a:p>
          <a:p>
            <a:pPr marL="0" indent="0">
              <a:buNone/>
            </a:pPr>
            <a:r>
              <a:rPr lang="en-US" dirty="0"/>
              <a:t>    text = br.readLine();    //Reading String</a:t>
            </a:r>
          </a:p>
          <a:p>
            <a:pPr marL="0" indent="0">
              <a:buNone/>
            </a:pPr>
            <a:r>
              <a:rPr lang="en-US" dirty="0"/>
              <a:t>    System.out.println(text);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68587875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9269" y="255943"/>
            <a:ext cx="10515600" cy="658457"/>
          </a:xfrm>
        </p:spPr>
        <p:txBody>
          <a:bodyPr>
            <a:normAutofit/>
          </a:bodyPr>
          <a:lstStyle/>
          <a:p>
            <a:r>
              <a:rPr lang="en-US" sz="3600" dirty="0"/>
              <a:t>Program to read from a file using BufferedReader </a:t>
            </a:r>
            <a:r>
              <a:rPr lang="en-US" sz="3600" dirty="0" smtClean="0"/>
              <a:t>class</a:t>
            </a:r>
            <a:endParaRPr lang="en-US" sz="3600" dirty="0"/>
          </a:p>
        </p:txBody>
      </p:sp>
      <p:sp>
        <p:nvSpPr>
          <p:cNvPr id="3" name="Content Placeholder 2"/>
          <p:cNvSpPr>
            <a:spLocks noGrp="1"/>
          </p:cNvSpPr>
          <p:nvPr>
            <p:ph idx="1"/>
          </p:nvPr>
        </p:nvSpPr>
        <p:spPr>
          <a:xfrm>
            <a:off x="838200" y="914400"/>
            <a:ext cx="10515600" cy="5704764"/>
          </a:xfrm>
        </p:spPr>
        <p:txBody>
          <a:bodyPr>
            <a:noAutofit/>
          </a:bodyPr>
          <a:lstStyle/>
          <a:p>
            <a:pPr marL="0" indent="0">
              <a:buNone/>
            </a:pPr>
            <a:r>
              <a:rPr lang="en-US" sz="1800" dirty="0" smtClean="0"/>
              <a:t>import </a:t>
            </a:r>
            <a:r>
              <a:rPr lang="en-US" sz="1800" dirty="0"/>
              <a:t>java. Io *;</a:t>
            </a:r>
          </a:p>
          <a:p>
            <a:pPr marL="0" indent="0">
              <a:buNone/>
            </a:pPr>
            <a:r>
              <a:rPr lang="en-US" sz="1800" dirty="0"/>
              <a:t>class </a:t>
            </a:r>
            <a:r>
              <a:rPr lang="en-US" sz="1800" dirty="0" smtClean="0"/>
              <a:t>ReadTest {</a:t>
            </a:r>
            <a:endParaRPr lang="en-US" sz="1800" dirty="0"/>
          </a:p>
          <a:p>
            <a:pPr marL="0" indent="0">
              <a:buNone/>
            </a:pPr>
            <a:r>
              <a:rPr lang="en-US" sz="1800" dirty="0"/>
              <a:t>  public static void main(String[] args</a:t>
            </a:r>
            <a:r>
              <a:rPr lang="en-US" sz="1800" dirty="0" smtClean="0"/>
              <a:t>)   </a:t>
            </a:r>
            <a:r>
              <a:rPr lang="en-US" sz="1800" dirty="0"/>
              <a:t>{</a:t>
            </a:r>
          </a:p>
          <a:p>
            <a:pPr marL="0" indent="0">
              <a:buNone/>
            </a:pPr>
            <a:r>
              <a:rPr lang="en-US" sz="1800" dirty="0"/>
              <a:t>    </a:t>
            </a:r>
            <a:r>
              <a:rPr lang="en-US" sz="1800" dirty="0" smtClean="0"/>
              <a:t>try     </a:t>
            </a:r>
            <a:r>
              <a:rPr lang="en-US" sz="1800" dirty="0"/>
              <a:t>{</a:t>
            </a:r>
          </a:p>
          <a:p>
            <a:pPr marL="0" indent="0">
              <a:buNone/>
            </a:pPr>
            <a:r>
              <a:rPr lang="en-US" sz="1800" dirty="0"/>
              <a:t>      File fl = new File("d:/myfile.txt");</a:t>
            </a:r>
          </a:p>
          <a:p>
            <a:pPr marL="0" indent="0">
              <a:buNone/>
            </a:pPr>
            <a:r>
              <a:rPr lang="en-US" sz="1800" dirty="0"/>
              <a:t>      BufferedReader br = new BufferedReader(new FileReader(fl)) ;</a:t>
            </a:r>
          </a:p>
          <a:p>
            <a:pPr marL="0" indent="0">
              <a:buNone/>
            </a:pPr>
            <a:r>
              <a:rPr lang="en-US" sz="1800" dirty="0"/>
              <a:t>      String str;</a:t>
            </a:r>
          </a:p>
          <a:p>
            <a:pPr marL="0" indent="0">
              <a:buNone/>
            </a:pPr>
            <a:r>
              <a:rPr lang="en-US" sz="1800" dirty="0"/>
              <a:t>      while ((str=br.readLine())!=null</a:t>
            </a:r>
            <a:r>
              <a:rPr lang="en-US" sz="1800" dirty="0" smtClean="0"/>
              <a:t>)       </a:t>
            </a:r>
            <a:r>
              <a:rPr lang="en-US" sz="1800" dirty="0"/>
              <a:t>{</a:t>
            </a:r>
          </a:p>
          <a:p>
            <a:pPr marL="0" indent="0">
              <a:buNone/>
            </a:pPr>
            <a:r>
              <a:rPr lang="en-US" sz="1800" dirty="0"/>
              <a:t>        System.out.println(str);</a:t>
            </a:r>
          </a:p>
          <a:p>
            <a:pPr marL="0" indent="0">
              <a:buNone/>
            </a:pPr>
            <a:r>
              <a:rPr lang="en-US" sz="1800" dirty="0"/>
              <a:t>      }</a:t>
            </a:r>
          </a:p>
          <a:p>
            <a:pPr marL="0" indent="0">
              <a:buNone/>
            </a:pPr>
            <a:r>
              <a:rPr lang="en-US" sz="1800" dirty="0"/>
              <a:t>      br.close();</a:t>
            </a:r>
          </a:p>
          <a:p>
            <a:pPr marL="0" indent="0">
              <a:buNone/>
            </a:pPr>
            <a:r>
              <a:rPr lang="en-US" sz="1800" dirty="0"/>
              <a:t>      fl.close();</a:t>
            </a:r>
          </a:p>
          <a:p>
            <a:pPr marL="0" indent="0">
              <a:buNone/>
            </a:pPr>
            <a:r>
              <a:rPr lang="en-US" sz="1800" dirty="0"/>
              <a:t>    }</a:t>
            </a:r>
          </a:p>
          <a:p>
            <a:pPr marL="0" indent="0">
              <a:buNone/>
            </a:pPr>
            <a:r>
              <a:rPr lang="en-US" sz="1800" dirty="0"/>
              <a:t>    catch(IOException  e) { </a:t>
            </a:r>
          </a:p>
          <a:p>
            <a:pPr marL="0" indent="0">
              <a:buNone/>
            </a:pPr>
            <a:r>
              <a:rPr lang="en-US" sz="1800" dirty="0"/>
              <a:t>      e.printStackTrace(); </a:t>
            </a:r>
          </a:p>
          <a:p>
            <a:pPr marL="0" indent="0">
              <a:buNone/>
            </a:pPr>
            <a:r>
              <a:rPr lang="en-US" sz="1800" dirty="0"/>
              <a:t>    </a:t>
            </a:r>
            <a:r>
              <a:rPr lang="en-US" sz="1800" dirty="0" smtClean="0"/>
              <a:t>}   } }</a:t>
            </a:r>
            <a:endParaRPr lang="en-US" sz="1800" dirty="0"/>
          </a:p>
        </p:txBody>
      </p:sp>
    </p:spTree>
    <p:extLst>
      <p:ext uri="{BB962C8B-B14F-4D97-AF65-F5344CB8AC3E}">
        <p14:creationId xmlns:p14="http://schemas.microsoft.com/office/powerpoint/2010/main" val="12860046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0124"/>
            <a:ext cx="10515600" cy="6469039"/>
          </a:xfrm>
        </p:spPr>
        <p:txBody>
          <a:bodyPr>
            <a:normAutofit fontScale="70000" lnSpcReduction="20000"/>
          </a:bodyPr>
          <a:lstStyle/>
          <a:p>
            <a:r>
              <a:rPr lang="en-US" dirty="0"/>
              <a:t>Program to write to a File using FileWriter class</a:t>
            </a:r>
          </a:p>
          <a:p>
            <a:pPr marL="0" indent="0">
              <a:buNone/>
            </a:pPr>
            <a:r>
              <a:rPr lang="en-US" dirty="0"/>
              <a:t>import java. Io *;</a:t>
            </a:r>
          </a:p>
          <a:p>
            <a:pPr marL="0" indent="0">
              <a:buNone/>
            </a:pPr>
            <a:r>
              <a:rPr lang="en-US" dirty="0"/>
              <a:t>class WriteTest</a:t>
            </a:r>
          </a:p>
          <a:p>
            <a:pPr marL="0" indent="0">
              <a:buNone/>
            </a:pPr>
            <a:r>
              <a:rPr lang="en-US" dirty="0"/>
              <a:t>{</a:t>
            </a:r>
          </a:p>
          <a:p>
            <a:pPr marL="0" indent="0">
              <a:buNone/>
            </a:pPr>
            <a:r>
              <a:rPr lang="en-US" dirty="0"/>
              <a:t> public static void main(String[] args)</a:t>
            </a:r>
          </a:p>
          <a:p>
            <a:pPr marL="0" indent="0">
              <a:buNone/>
            </a:pPr>
            <a:r>
              <a:rPr lang="en-US" dirty="0"/>
              <a:t> {</a:t>
            </a:r>
          </a:p>
          <a:p>
            <a:pPr marL="0" indent="0">
              <a:buNone/>
            </a:pPr>
            <a:r>
              <a:rPr lang="en-US" dirty="0"/>
              <a:t>  try</a:t>
            </a:r>
          </a:p>
          <a:p>
            <a:pPr marL="0" indent="0">
              <a:buNone/>
            </a:pPr>
            <a:r>
              <a:rPr lang="en-US" dirty="0"/>
              <a:t>  {</a:t>
            </a:r>
          </a:p>
          <a:p>
            <a:pPr marL="0" indent="0">
              <a:buNone/>
            </a:pPr>
            <a:r>
              <a:rPr lang="en-US" dirty="0"/>
              <a:t>   File fl = new File("d:/myfile.txt");</a:t>
            </a:r>
          </a:p>
          <a:p>
            <a:pPr marL="0" indent="0">
              <a:buNone/>
            </a:pPr>
            <a:r>
              <a:rPr lang="en-US" dirty="0"/>
              <a:t>   String str="Write this string to my file";</a:t>
            </a:r>
          </a:p>
          <a:p>
            <a:pPr marL="0" indent="0">
              <a:buNone/>
            </a:pPr>
            <a:r>
              <a:rPr lang="en-US" dirty="0"/>
              <a:t>   FileWriter fw = new FileWriter(fl) ;</a:t>
            </a:r>
          </a:p>
          <a:p>
            <a:pPr marL="0" indent="0">
              <a:buNone/>
            </a:pPr>
            <a:r>
              <a:rPr lang="en-US" dirty="0"/>
              <a:t>   fw.write(str);</a:t>
            </a:r>
          </a:p>
          <a:p>
            <a:pPr marL="0" indent="0">
              <a:buNone/>
            </a:pPr>
            <a:r>
              <a:rPr lang="en-US" dirty="0"/>
              <a:t>   fw.close();</a:t>
            </a:r>
          </a:p>
          <a:p>
            <a:pPr marL="0" indent="0">
              <a:buNone/>
            </a:pPr>
            <a:r>
              <a:rPr lang="en-US" dirty="0"/>
              <a:t>   fl.close();</a:t>
            </a:r>
          </a:p>
          <a:p>
            <a:pPr marL="0" indent="0">
              <a:buNone/>
            </a:pPr>
            <a:r>
              <a:rPr lang="en-US" dirty="0"/>
              <a:t>  }</a:t>
            </a:r>
          </a:p>
          <a:p>
            <a:pPr marL="0" indent="0">
              <a:buNone/>
            </a:pPr>
            <a:r>
              <a:rPr lang="en-US" dirty="0"/>
              <a:t>  catch (IOException  e)</a:t>
            </a:r>
          </a:p>
          <a:p>
            <a:pPr marL="0" indent="0">
              <a:buNone/>
            </a:pPr>
            <a:r>
              <a:rPr lang="en-US" dirty="0"/>
              <a:t>  { e.printStackTrace();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1886831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Stream</a:t>
            </a:r>
          </a:p>
          <a:p>
            <a:r>
              <a:rPr lang="en-US" dirty="0"/>
              <a:t>A stream is a sequence of data. In Java, a stream is composed of bytes. It's called a stream because it is like a stream of water that continues to flow.</a:t>
            </a:r>
          </a:p>
          <a:p>
            <a:endParaRPr lang="en-US" dirty="0"/>
          </a:p>
          <a:p>
            <a:r>
              <a:rPr lang="en-US" dirty="0"/>
              <a:t>In Java, 3 streams are created for us automatically. All these streams are attached with the console.</a:t>
            </a:r>
          </a:p>
          <a:p>
            <a:endParaRPr lang="en-US" dirty="0"/>
          </a:p>
          <a:p>
            <a:r>
              <a:rPr lang="en-US" dirty="0"/>
              <a:t>1) System.out: standard output stream</a:t>
            </a:r>
          </a:p>
          <a:p>
            <a:endParaRPr lang="en-US" dirty="0"/>
          </a:p>
          <a:p>
            <a:r>
              <a:rPr lang="en-US" dirty="0"/>
              <a:t>2) System.in: standard input stream</a:t>
            </a:r>
          </a:p>
          <a:p>
            <a:endParaRPr lang="en-US" dirty="0"/>
          </a:p>
          <a:p>
            <a:r>
              <a:rPr lang="en-US" dirty="0"/>
              <a:t>3) System.err: standard error stream</a:t>
            </a:r>
          </a:p>
        </p:txBody>
      </p:sp>
    </p:spTree>
    <p:extLst>
      <p:ext uri="{BB962C8B-B14F-4D97-AF65-F5344CB8AC3E}">
        <p14:creationId xmlns:p14="http://schemas.microsoft.com/office/powerpoint/2010/main" val="5592661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Let's </a:t>
            </a:r>
            <a:r>
              <a:rPr lang="en-US" dirty="0"/>
              <a:t>see the code to print output and an error message to the console.</a:t>
            </a:r>
          </a:p>
          <a:p>
            <a:endParaRPr lang="en-US" dirty="0"/>
          </a:p>
          <a:p>
            <a:r>
              <a:rPr lang="en-US" dirty="0"/>
              <a:t>System.out.println("simple message");  </a:t>
            </a:r>
          </a:p>
          <a:p>
            <a:r>
              <a:rPr lang="en-US" dirty="0"/>
              <a:t>System.err.println("error message");  </a:t>
            </a:r>
          </a:p>
          <a:p>
            <a:r>
              <a:rPr lang="en-US" dirty="0"/>
              <a:t>Let's see the code to get input from console.</a:t>
            </a:r>
          </a:p>
          <a:p>
            <a:endParaRPr lang="en-US" dirty="0"/>
          </a:p>
          <a:p>
            <a:r>
              <a:rPr lang="en-US" dirty="0"/>
              <a:t>int i=System.in.read();//returns ASCII code of 1st character  </a:t>
            </a:r>
          </a:p>
          <a:p>
            <a:r>
              <a:rPr lang="en-US" dirty="0"/>
              <a:t>System.out.println((char)i);//will print the character </a:t>
            </a:r>
          </a:p>
        </p:txBody>
      </p:sp>
    </p:spTree>
    <p:extLst>
      <p:ext uri="{BB962C8B-B14F-4D97-AF65-F5344CB8AC3E}">
        <p14:creationId xmlns:p14="http://schemas.microsoft.com/office/powerpoint/2010/main" val="4374701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OutputStream vs InputStream</a:t>
            </a:r>
          </a:p>
          <a:p>
            <a:r>
              <a:rPr lang="en-US" dirty="0"/>
              <a:t>The explanation of OutputStream and InputStream classes are given below:</a:t>
            </a:r>
          </a:p>
          <a:p>
            <a:endParaRPr lang="en-US" dirty="0"/>
          </a:p>
          <a:p>
            <a:r>
              <a:rPr lang="en-US" dirty="0"/>
              <a:t>OutputStream</a:t>
            </a:r>
          </a:p>
          <a:p>
            <a:r>
              <a:rPr lang="en-US" dirty="0"/>
              <a:t>Java application uses an output stream to write data to a destination; it may be a file, an array, peripheral device or socket.</a:t>
            </a:r>
          </a:p>
          <a:p>
            <a:endParaRPr lang="en-US" dirty="0"/>
          </a:p>
          <a:p>
            <a:r>
              <a:rPr lang="en-US" dirty="0"/>
              <a:t>InputStream</a:t>
            </a:r>
          </a:p>
          <a:p>
            <a:r>
              <a:rPr lang="en-US" dirty="0"/>
              <a:t>Java application uses an input stream to read data from a source; it may be a file, an array, peripheral device or socket.</a:t>
            </a:r>
          </a:p>
        </p:txBody>
      </p:sp>
    </p:spTree>
    <p:extLst>
      <p:ext uri="{BB962C8B-B14F-4D97-AF65-F5344CB8AC3E}">
        <p14:creationId xmlns:p14="http://schemas.microsoft.com/office/powerpoint/2010/main" val="13382013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r>
              <a:rPr lang="en-US" dirty="0"/>
              <a:t>Java IO</a:t>
            </a:r>
          </a:p>
          <a:p>
            <a:r>
              <a:rPr lang="en-US" dirty="0"/>
              <a:t>OutputStream class</a:t>
            </a:r>
          </a:p>
          <a:p>
            <a:r>
              <a:rPr lang="en-US" dirty="0"/>
              <a:t>OutputStream class is an abstract class. It is the superclass of all classes representing an output stream of bytes. An output stream accepts output bytes and sends them to some sink.</a:t>
            </a:r>
          </a:p>
        </p:txBody>
      </p:sp>
    </p:spTree>
    <p:extLst>
      <p:ext uri="{BB962C8B-B14F-4D97-AF65-F5344CB8AC3E}">
        <p14:creationId xmlns:p14="http://schemas.microsoft.com/office/powerpoint/2010/main" val="1823514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ierarchy of exception handl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8566" y="0"/>
            <a:ext cx="658869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5094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4000" dirty="0"/>
              <a:t>working of Java OutputStream and InputStream </a:t>
            </a:r>
          </a:p>
        </p:txBody>
      </p:sp>
      <p:pic>
        <p:nvPicPr>
          <p:cNvPr id="6146" name="Picture 2" descr="Java I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1003" y="2445473"/>
            <a:ext cx="9648967" cy="3066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6604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Useful methods of OutputStream</a:t>
            </a:r>
          </a:p>
          <a:p>
            <a:pPr marL="0" indent="0">
              <a:buNone/>
            </a:pPr>
            <a:r>
              <a:rPr lang="en-US" dirty="0" smtClean="0"/>
              <a:t>1</a:t>
            </a:r>
            <a:r>
              <a:rPr lang="en-US" dirty="0"/>
              <a:t>) public void write(int)throws </a:t>
            </a:r>
            <a:r>
              <a:rPr lang="en-US" dirty="0" smtClean="0"/>
              <a:t>IOException - is </a:t>
            </a:r>
            <a:r>
              <a:rPr lang="en-US" dirty="0"/>
              <a:t>used to write a byte to the current output stream.</a:t>
            </a:r>
          </a:p>
          <a:p>
            <a:pPr marL="0" indent="0">
              <a:buNone/>
            </a:pPr>
            <a:r>
              <a:rPr lang="en-US" dirty="0"/>
              <a:t>2) public void write(byte[])throws </a:t>
            </a:r>
            <a:r>
              <a:rPr lang="en-US" dirty="0" smtClean="0"/>
              <a:t>IOException - is </a:t>
            </a:r>
            <a:r>
              <a:rPr lang="en-US" dirty="0"/>
              <a:t>used to write an array of byte to the current output stream.</a:t>
            </a:r>
          </a:p>
          <a:p>
            <a:pPr marL="0" indent="0">
              <a:buNone/>
            </a:pPr>
            <a:r>
              <a:rPr lang="en-US" dirty="0"/>
              <a:t>3) public void flush()throws </a:t>
            </a:r>
            <a:r>
              <a:rPr lang="en-US" dirty="0" smtClean="0"/>
              <a:t>IOException - flushes </a:t>
            </a:r>
            <a:r>
              <a:rPr lang="en-US" dirty="0"/>
              <a:t>the current output stream.</a:t>
            </a:r>
          </a:p>
          <a:p>
            <a:pPr marL="0" indent="0">
              <a:buNone/>
            </a:pPr>
            <a:r>
              <a:rPr lang="en-US" dirty="0"/>
              <a:t>4) public void close()throws </a:t>
            </a:r>
            <a:r>
              <a:rPr lang="en-US" dirty="0" smtClean="0"/>
              <a:t>IOException - is </a:t>
            </a:r>
            <a:r>
              <a:rPr lang="en-US" dirty="0"/>
              <a:t>used to close the current output stream.</a:t>
            </a:r>
          </a:p>
        </p:txBody>
      </p:sp>
    </p:spTree>
    <p:extLst>
      <p:ext uri="{BB962C8B-B14F-4D97-AF65-F5344CB8AC3E}">
        <p14:creationId xmlns:p14="http://schemas.microsoft.com/office/powerpoint/2010/main" val="5497777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OutputStream Hierarchy</a:t>
            </a:r>
          </a:p>
        </p:txBody>
      </p:sp>
      <p:pic>
        <p:nvPicPr>
          <p:cNvPr id="3076" name="Picture 4" descr="Java output stream hierarch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9934" y="1690688"/>
            <a:ext cx="10549720" cy="387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9138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InputStream class</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smtClean="0"/>
              <a:t>InputStream </a:t>
            </a:r>
            <a:r>
              <a:rPr lang="en-US" dirty="0"/>
              <a:t>class is an abstract class. It is the superclass of all classes representing an input stream of bytes.</a:t>
            </a:r>
          </a:p>
          <a:p>
            <a:endParaRPr lang="en-US" dirty="0"/>
          </a:p>
          <a:p>
            <a:r>
              <a:rPr lang="en-US" dirty="0"/>
              <a:t>Useful methods of InputStream</a:t>
            </a:r>
          </a:p>
          <a:p>
            <a:pPr marL="0" indent="0">
              <a:buNone/>
            </a:pPr>
            <a:r>
              <a:rPr lang="en-US" dirty="0" smtClean="0"/>
              <a:t>1</a:t>
            </a:r>
            <a:r>
              <a:rPr lang="en-US" dirty="0"/>
              <a:t>) public abstract int read()throws </a:t>
            </a:r>
            <a:r>
              <a:rPr lang="en-US" dirty="0" smtClean="0"/>
              <a:t>IOException - reads </a:t>
            </a:r>
            <a:r>
              <a:rPr lang="en-US" dirty="0"/>
              <a:t>the next byte of data from the input stream. It returns -1 at the end of the file.</a:t>
            </a:r>
          </a:p>
          <a:p>
            <a:pPr marL="0" indent="0">
              <a:buNone/>
            </a:pPr>
            <a:r>
              <a:rPr lang="en-US" dirty="0"/>
              <a:t>2) public int available()throws </a:t>
            </a:r>
            <a:r>
              <a:rPr lang="en-US" dirty="0" smtClean="0"/>
              <a:t>IOException - returns </a:t>
            </a:r>
            <a:r>
              <a:rPr lang="en-US" dirty="0"/>
              <a:t>an estimate of the number of bytes that can be read from the current input stream.</a:t>
            </a:r>
          </a:p>
          <a:p>
            <a:pPr marL="0" indent="0">
              <a:buNone/>
            </a:pPr>
            <a:r>
              <a:rPr lang="en-US" dirty="0"/>
              <a:t>3) public void close()throws </a:t>
            </a:r>
            <a:r>
              <a:rPr lang="en-US" dirty="0" smtClean="0"/>
              <a:t>IOException - is </a:t>
            </a:r>
            <a:r>
              <a:rPr lang="en-US" dirty="0"/>
              <a:t>used to close the current input stream.</a:t>
            </a:r>
          </a:p>
        </p:txBody>
      </p:sp>
    </p:spTree>
    <p:extLst>
      <p:ext uri="{BB962C8B-B14F-4D97-AF65-F5344CB8AC3E}">
        <p14:creationId xmlns:p14="http://schemas.microsoft.com/office/powerpoint/2010/main" val="26190481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InputStream Hierarchy</a:t>
            </a:r>
          </a:p>
        </p:txBody>
      </p:sp>
      <p:sp>
        <p:nvSpPr>
          <p:cNvPr id="3" name="Content Placeholder 2"/>
          <p:cNvSpPr>
            <a:spLocks noGrp="1"/>
          </p:cNvSpPr>
          <p:nvPr>
            <p:ph idx="1"/>
          </p:nvPr>
        </p:nvSpPr>
        <p:spPr>
          <a:xfrm>
            <a:off x="2557818" y="5360395"/>
            <a:ext cx="10515600" cy="4351338"/>
          </a:xfrm>
        </p:spPr>
        <p:txBody>
          <a:bodyPr/>
          <a:lstStyle/>
          <a:p>
            <a:endParaRPr lang="en-US" dirty="0" smtClean="0"/>
          </a:p>
          <a:p>
            <a:endParaRPr lang="en-US" dirty="0"/>
          </a:p>
        </p:txBody>
      </p:sp>
      <p:pic>
        <p:nvPicPr>
          <p:cNvPr id="4098" name="Picture 2" descr="Java input stream hierarc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5594" y="2040932"/>
            <a:ext cx="9860709" cy="3595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5076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Java FileOutputStream Class</a:t>
            </a:r>
          </a:p>
          <a:p>
            <a:r>
              <a:rPr lang="en-US" dirty="0"/>
              <a:t>Java FileOutputStream is an output stream used for writing data to a file.</a:t>
            </a:r>
          </a:p>
          <a:p>
            <a:endParaRPr lang="en-US" dirty="0"/>
          </a:p>
          <a:p>
            <a:r>
              <a:rPr lang="en-US" dirty="0"/>
              <a:t>If you have to write primitive values into a file, use FileOutputStream class. You can write byte-oriented as well as character-oriented data through FileOutputStream class. But, for character-oriented data, it is preferred to use FileWriter than FileOutputStream.</a:t>
            </a:r>
          </a:p>
        </p:txBody>
      </p:sp>
    </p:spTree>
    <p:extLst>
      <p:ext uri="{BB962C8B-B14F-4D97-AF65-F5344CB8AC3E}">
        <p14:creationId xmlns:p14="http://schemas.microsoft.com/office/powerpoint/2010/main" val="15102631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FileOutputStream class declaration</a:t>
            </a:r>
          </a:p>
          <a:p>
            <a:r>
              <a:rPr lang="en-US" dirty="0"/>
              <a:t>Let's see the declaration for Java.io.FileOutputStream class:</a:t>
            </a:r>
          </a:p>
          <a:p>
            <a:pPr marL="0" indent="0">
              <a:buNone/>
            </a:pPr>
            <a:r>
              <a:rPr lang="en-US" dirty="0"/>
              <a:t>public class FileOutputStream extends OutputStream </a:t>
            </a:r>
          </a:p>
        </p:txBody>
      </p:sp>
    </p:spTree>
    <p:extLst>
      <p:ext uri="{BB962C8B-B14F-4D97-AF65-F5344CB8AC3E}">
        <p14:creationId xmlns:p14="http://schemas.microsoft.com/office/powerpoint/2010/main" val="33379264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255001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FileOutputStream class methods</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protected </a:t>
            </a:r>
            <a:r>
              <a:rPr lang="en-US" dirty="0"/>
              <a:t>void finalize</a:t>
            </a:r>
            <a:r>
              <a:rPr lang="en-US" dirty="0" smtClean="0"/>
              <a:t>()- It </a:t>
            </a:r>
            <a:r>
              <a:rPr lang="en-US" dirty="0"/>
              <a:t>is used to clean up the connection with the file output stream.</a:t>
            </a:r>
          </a:p>
          <a:p>
            <a:r>
              <a:rPr lang="en-US" dirty="0"/>
              <a:t>void write(byte[] ary</a:t>
            </a:r>
            <a:r>
              <a:rPr lang="en-US" dirty="0" smtClean="0"/>
              <a:t>)- It </a:t>
            </a:r>
            <a:r>
              <a:rPr lang="en-US" dirty="0"/>
              <a:t>is used to write ary.length bytes from the byte array to the file output stream.</a:t>
            </a:r>
          </a:p>
          <a:p>
            <a:r>
              <a:rPr lang="en-US" dirty="0"/>
              <a:t>void write(byte[] ary, int off, int len</a:t>
            </a:r>
            <a:r>
              <a:rPr lang="en-US" dirty="0" smtClean="0"/>
              <a:t>) - It </a:t>
            </a:r>
            <a:r>
              <a:rPr lang="en-US" dirty="0"/>
              <a:t>is used to write len bytes from the byte array starting at offset off to the file output stream.</a:t>
            </a:r>
          </a:p>
          <a:p>
            <a:r>
              <a:rPr lang="en-US" dirty="0"/>
              <a:t>void write(int </a:t>
            </a:r>
            <a:r>
              <a:rPr lang="en-US" dirty="0" smtClean="0"/>
              <a:t>b) - It </a:t>
            </a:r>
            <a:r>
              <a:rPr lang="en-US" dirty="0"/>
              <a:t>is used to write the specified byte to the file output stream.</a:t>
            </a:r>
          </a:p>
          <a:p>
            <a:r>
              <a:rPr lang="en-US" dirty="0"/>
              <a:t>FileChannel getChannel</a:t>
            </a:r>
            <a:r>
              <a:rPr lang="en-US" dirty="0" smtClean="0"/>
              <a:t>() - It </a:t>
            </a:r>
            <a:r>
              <a:rPr lang="en-US" dirty="0"/>
              <a:t>is used to return the file channel object associated with the file output stream.</a:t>
            </a:r>
          </a:p>
          <a:p>
            <a:r>
              <a:rPr lang="en-US" dirty="0"/>
              <a:t>FileDescriptor getFD</a:t>
            </a:r>
            <a:r>
              <a:rPr lang="en-US" dirty="0" smtClean="0"/>
              <a:t>() - It </a:t>
            </a:r>
            <a:r>
              <a:rPr lang="en-US" dirty="0"/>
              <a:t>is used to return the file descriptor associated with the stream.</a:t>
            </a:r>
          </a:p>
          <a:p>
            <a:r>
              <a:rPr lang="en-US" dirty="0"/>
              <a:t>void close</a:t>
            </a:r>
            <a:r>
              <a:rPr lang="en-US" dirty="0" smtClean="0"/>
              <a:t>() - It </a:t>
            </a:r>
            <a:r>
              <a:rPr lang="en-US" dirty="0"/>
              <a:t>is used to closes the file output stream.</a:t>
            </a:r>
          </a:p>
        </p:txBody>
      </p:sp>
    </p:spTree>
    <p:extLst>
      <p:ext uri="{BB962C8B-B14F-4D97-AF65-F5344CB8AC3E}">
        <p14:creationId xmlns:p14="http://schemas.microsoft.com/office/powerpoint/2010/main" val="6592616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FileOutputStream Example 1: write byte</a:t>
            </a:r>
            <a:br>
              <a:rPr lang="en-US" dirty="0"/>
            </a:br>
            <a:endParaRPr lang="en-US" dirty="0"/>
          </a:p>
        </p:txBody>
      </p:sp>
      <p:sp>
        <p:nvSpPr>
          <p:cNvPr id="3" name="Content Placeholder 2"/>
          <p:cNvSpPr>
            <a:spLocks noGrp="1"/>
          </p:cNvSpPr>
          <p:nvPr>
            <p:ph idx="1"/>
          </p:nvPr>
        </p:nvSpPr>
        <p:spPr>
          <a:xfrm>
            <a:off x="838200" y="1050878"/>
            <a:ext cx="10515600" cy="5650173"/>
          </a:xfrm>
        </p:spPr>
        <p:txBody>
          <a:bodyPr>
            <a:normAutofit fontScale="55000" lnSpcReduction="20000"/>
          </a:bodyPr>
          <a:lstStyle/>
          <a:p>
            <a:pPr marL="0" indent="0">
              <a:buNone/>
            </a:pPr>
            <a:r>
              <a:rPr lang="en-US" dirty="0" smtClean="0"/>
              <a:t>import </a:t>
            </a:r>
            <a:r>
              <a:rPr lang="en-US" dirty="0"/>
              <a:t>java.io.FileOutputStream;  </a:t>
            </a:r>
          </a:p>
          <a:p>
            <a:pPr marL="0" indent="0">
              <a:buNone/>
            </a:pPr>
            <a:r>
              <a:rPr lang="en-US" dirty="0"/>
              <a:t>public class FileOutputStreamExample {  </a:t>
            </a:r>
          </a:p>
          <a:p>
            <a:pPr marL="0" indent="0">
              <a:buNone/>
            </a:pPr>
            <a:r>
              <a:rPr lang="en-US" dirty="0"/>
              <a:t>    public static void main(String args[]){    </a:t>
            </a:r>
          </a:p>
          <a:p>
            <a:pPr marL="0" indent="0">
              <a:buNone/>
            </a:pPr>
            <a:r>
              <a:rPr lang="en-US" dirty="0"/>
              <a:t>           try{    </a:t>
            </a:r>
          </a:p>
          <a:p>
            <a:pPr marL="0" indent="0">
              <a:buNone/>
            </a:pPr>
            <a:r>
              <a:rPr lang="en-US" dirty="0"/>
              <a:t>             FileOutputStream fout=new FileOutputStream("D:\\testout.txt");    </a:t>
            </a:r>
          </a:p>
          <a:p>
            <a:pPr marL="0" indent="0">
              <a:buNone/>
            </a:pPr>
            <a:r>
              <a:rPr lang="en-US" dirty="0"/>
              <a:t>             fout.write(65);    </a:t>
            </a:r>
          </a:p>
          <a:p>
            <a:pPr marL="0" indent="0">
              <a:buNone/>
            </a:pPr>
            <a:r>
              <a:rPr lang="en-US" dirty="0"/>
              <a:t>             fout.close();    </a:t>
            </a:r>
          </a:p>
          <a:p>
            <a:pPr marL="0" indent="0">
              <a:buNone/>
            </a:pPr>
            <a:r>
              <a:rPr lang="en-US" dirty="0"/>
              <a:t>             System.out.println("success...");    </a:t>
            </a:r>
          </a:p>
          <a:p>
            <a:pPr marL="0" indent="0">
              <a:buNone/>
            </a:pPr>
            <a:r>
              <a:rPr lang="en-US" dirty="0"/>
              <a:t>            }catch(Exception e){System.out.println(e);}    </a:t>
            </a:r>
          </a:p>
          <a:p>
            <a:pPr marL="0" indent="0">
              <a:buNone/>
            </a:pPr>
            <a:r>
              <a:rPr lang="en-US" dirty="0"/>
              <a:t>      }    </a:t>
            </a:r>
          </a:p>
          <a:p>
            <a:pPr marL="0" indent="0">
              <a:buNone/>
            </a:pPr>
            <a:r>
              <a:rPr lang="en-US" dirty="0"/>
              <a:t>}  </a:t>
            </a:r>
          </a:p>
          <a:p>
            <a:pPr marL="0" indent="0">
              <a:buNone/>
            </a:pPr>
            <a:endParaRPr lang="en-US" dirty="0" smtClean="0"/>
          </a:p>
          <a:p>
            <a:pPr marL="0" indent="0">
              <a:buNone/>
            </a:pPr>
            <a:r>
              <a:rPr lang="en-US" dirty="0" smtClean="0"/>
              <a:t>Output</a:t>
            </a:r>
            <a:r>
              <a:rPr lang="en-US" dirty="0"/>
              <a:t>:</a:t>
            </a:r>
          </a:p>
          <a:p>
            <a:pPr marL="0" indent="0">
              <a:buNone/>
            </a:pPr>
            <a:r>
              <a:rPr lang="en-US" dirty="0"/>
              <a:t>Success</a:t>
            </a:r>
            <a:r>
              <a:rPr lang="en-US" dirty="0" smtClean="0"/>
              <a:t>...</a:t>
            </a:r>
          </a:p>
          <a:p>
            <a:pPr marL="0" indent="0">
              <a:buNone/>
            </a:pPr>
            <a:endParaRPr lang="en-US" dirty="0"/>
          </a:p>
          <a:p>
            <a:pPr marL="0" indent="0">
              <a:buNone/>
            </a:pPr>
            <a:r>
              <a:rPr lang="en-US" dirty="0" smtClean="0"/>
              <a:t> </a:t>
            </a:r>
            <a:r>
              <a:rPr lang="en-US" dirty="0"/>
              <a:t>The content of a text file testout.txt is set with the data A.</a:t>
            </a:r>
          </a:p>
          <a:p>
            <a:pPr marL="0" indent="0">
              <a:buNone/>
            </a:pPr>
            <a:r>
              <a:rPr lang="en-US" dirty="0" smtClean="0"/>
              <a:t>testout.txt</a:t>
            </a:r>
            <a:endParaRPr lang="en-US" dirty="0"/>
          </a:p>
          <a:p>
            <a:pPr marL="0" indent="0">
              <a:buNone/>
            </a:pPr>
            <a:r>
              <a:rPr lang="en-US" dirty="0" smtClean="0"/>
              <a:t>A</a:t>
            </a:r>
          </a:p>
        </p:txBody>
      </p:sp>
    </p:spTree>
    <p:extLst>
      <p:ext uri="{BB962C8B-B14F-4D97-AF65-F5344CB8AC3E}">
        <p14:creationId xmlns:p14="http://schemas.microsoft.com/office/powerpoint/2010/main" val="2624919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Java Exceptions</a:t>
            </a:r>
            <a:endParaRPr lang="en-US" dirty="0"/>
          </a:p>
        </p:txBody>
      </p:sp>
      <p:sp>
        <p:nvSpPr>
          <p:cNvPr id="3" name="Content Placeholder 2"/>
          <p:cNvSpPr>
            <a:spLocks noGrp="1"/>
          </p:cNvSpPr>
          <p:nvPr>
            <p:ph idx="1"/>
          </p:nvPr>
        </p:nvSpPr>
        <p:spPr/>
        <p:txBody>
          <a:bodyPr/>
          <a:lstStyle/>
          <a:p>
            <a:r>
              <a:rPr lang="en-US" dirty="0" smtClean="0"/>
              <a:t>There </a:t>
            </a:r>
            <a:r>
              <a:rPr lang="en-US" dirty="0"/>
              <a:t>are mainly two types of exceptions: checked and unchecked. Here, an error is considered as the unchecked exception. According to Oracle, there are three types of exceptions:</a:t>
            </a:r>
          </a:p>
          <a:p>
            <a:r>
              <a:rPr lang="en-US" dirty="0"/>
              <a:t>Checked Exception</a:t>
            </a:r>
          </a:p>
          <a:p>
            <a:r>
              <a:rPr lang="en-US" dirty="0"/>
              <a:t>Unchecked Exception</a:t>
            </a:r>
          </a:p>
          <a:p>
            <a:r>
              <a:rPr lang="en-US" dirty="0"/>
              <a:t>Error</a:t>
            </a:r>
          </a:p>
          <a:p>
            <a:endParaRPr lang="en-US" dirty="0"/>
          </a:p>
        </p:txBody>
      </p:sp>
    </p:spTree>
    <p:extLst>
      <p:ext uri="{BB962C8B-B14F-4D97-AF65-F5344CB8AC3E}">
        <p14:creationId xmlns:p14="http://schemas.microsoft.com/office/powerpoint/2010/main" val="41132781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1979"/>
          </a:xfrm>
        </p:spPr>
        <p:txBody>
          <a:bodyPr>
            <a:normAutofit fontScale="90000"/>
          </a:bodyPr>
          <a:lstStyle/>
          <a:p>
            <a:r>
              <a:rPr lang="en-US" dirty="0"/>
              <a:t>Java FileOutputStream example 2: write </a:t>
            </a:r>
            <a:r>
              <a:rPr lang="en-US" dirty="0" smtClean="0"/>
              <a:t>string</a:t>
            </a:r>
            <a:endParaRPr lang="en-US" dirty="0"/>
          </a:p>
        </p:txBody>
      </p:sp>
      <p:sp>
        <p:nvSpPr>
          <p:cNvPr id="3" name="Content Placeholder 2"/>
          <p:cNvSpPr>
            <a:spLocks noGrp="1"/>
          </p:cNvSpPr>
          <p:nvPr>
            <p:ph idx="1"/>
          </p:nvPr>
        </p:nvSpPr>
        <p:spPr>
          <a:xfrm>
            <a:off x="838200" y="887104"/>
            <a:ext cx="10515600" cy="5970896"/>
          </a:xfrm>
        </p:spPr>
        <p:txBody>
          <a:bodyPr>
            <a:normAutofit fontScale="55000" lnSpcReduction="20000"/>
          </a:bodyPr>
          <a:lstStyle/>
          <a:p>
            <a:pPr marL="0" indent="0">
              <a:buNone/>
            </a:pPr>
            <a:r>
              <a:rPr lang="en-US" dirty="0" smtClean="0"/>
              <a:t>import </a:t>
            </a:r>
            <a:r>
              <a:rPr lang="en-US" dirty="0"/>
              <a:t>java.io.FileOutputStream;  </a:t>
            </a:r>
          </a:p>
          <a:p>
            <a:pPr marL="0" indent="0">
              <a:buNone/>
            </a:pPr>
            <a:r>
              <a:rPr lang="en-US" dirty="0"/>
              <a:t>public class FileOutputStreamExample {  </a:t>
            </a:r>
          </a:p>
          <a:p>
            <a:pPr marL="0" indent="0">
              <a:buNone/>
            </a:pPr>
            <a:r>
              <a:rPr lang="en-US" dirty="0"/>
              <a:t>    public static void main(String args[]){    </a:t>
            </a:r>
          </a:p>
          <a:p>
            <a:pPr marL="0" indent="0">
              <a:buNone/>
            </a:pPr>
            <a:r>
              <a:rPr lang="en-US" dirty="0"/>
              <a:t>           try{    </a:t>
            </a:r>
          </a:p>
          <a:p>
            <a:pPr marL="0" indent="0">
              <a:buNone/>
            </a:pPr>
            <a:r>
              <a:rPr lang="en-US" dirty="0"/>
              <a:t>             FileOutputStream fout=new FileOutputStream("D:\\testout.txt");    </a:t>
            </a:r>
          </a:p>
          <a:p>
            <a:pPr marL="0" indent="0">
              <a:buNone/>
            </a:pPr>
            <a:r>
              <a:rPr lang="en-US" dirty="0"/>
              <a:t>             String s="Welcome to javaTpoint.";    </a:t>
            </a:r>
          </a:p>
          <a:p>
            <a:pPr marL="0" indent="0">
              <a:buNone/>
            </a:pPr>
            <a:r>
              <a:rPr lang="en-US" dirty="0"/>
              <a:t>             byte b[]=s.getBytes();//converting string into byte array    </a:t>
            </a:r>
          </a:p>
          <a:p>
            <a:pPr marL="0" indent="0">
              <a:buNone/>
            </a:pPr>
            <a:r>
              <a:rPr lang="en-US" dirty="0"/>
              <a:t>             fout.write(b);    </a:t>
            </a:r>
          </a:p>
          <a:p>
            <a:pPr marL="0" indent="0">
              <a:buNone/>
            </a:pPr>
            <a:r>
              <a:rPr lang="en-US" dirty="0"/>
              <a:t>             fout.close();    </a:t>
            </a:r>
          </a:p>
          <a:p>
            <a:pPr marL="0" indent="0">
              <a:buNone/>
            </a:pPr>
            <a:r>
              <a:rPr lang="en-US" dirty="0"/>
              <a:t>             System.out.println("success...");    </a:t>
            </a:r>
          </a:p>
          <a:p>
            <a:pPr marL="0" indent="0">
              <a:buNone/>
            </a:pPr>
            <a:r>
              <a:rPr lang="en-US" dirty="0"/>
              <a:t>            }catch(Exception e){System.out.println(e);}    </a:t>
            </a:r>
          </a:p>
          <a:p>
            <a:pPr marL="0" indent="0">
              <a:buNone/>
            </a:pPr>
            <a:r>
              <a:rPr lang="en-US" dirty="0"/>
              <a:t>      }    </a:t>
            </a:r>
          </a:p>
          <a:p>
            <a:pPr marL="0" indent="0">
              <a:buNone/>
            </a:pPr>
            <a:r>
              <a:rPr lang="en-US" dirty="0"/>
              <a:t>}  </a:t>
            </a:r>
          </a:p>
          <a:p>
            <a:pPr marL="0" indent="0">
              <a:buNone/>
            </a:pPr>
            <a:r>
              <a:rPr lang="en-US" dirty="0"/>
              <a:t>Output:</a:t>
            </a:r>
          </a:p>
          <a:p>
            <a:pPr marL="0" indent="0">
              <a:buNone/>
            </a:pPr>
            <a:endParaRPr lang="en-US" dirty="0"/>
          </a:p>
          <a:p>
            <a:pPr marL="0" indent="0">
              <a:buNone/>
            </a:pPr>
            <a:r>
              <a:rPr lang="en-US" dirty="0"/>
              <a:t>Success...</a:t>
            </a:r>
          </a:p>
          <a:p>
            <a:pPr marL="0" indent="0">
              <a:buNone/>
            </a:pPr>
            <a:endParaRPr lang="en-US" dirty="0" smtClean="0"/>
          </a:p>
          <a:p>
            <a:pPr marL="0" indent="0">
              <a:buNone/>
            </a:pPr>
            <a:r>
              <a:rPr lang="en-US" dirty="0" smtClean="0"/>
              <a:t>The </a:t>
            </a:r>
            <a:r>
              <a:rPr lang="en-US" dirty="0"/>
              <a:t>content of a text file testout.txt is set with the data Welcome to </a:t>
            </a:r>
            <a:r>
              <a:rPr lang="en-US" dirty="0" smtClean="0"/>
              <a:t>java.</a:t>
            </a:r>
            <a:endParaRPr lang="en-US" dirty="0"/>
          </a:p>
          <a:p>
            <a:pPr marL="0" indent="0">
              <a:buNone/>
            </a:pPr>
            <a:r>
              <a:rPr lang="en-US" dirty="0" smtClean="0"/>
              <a:t>testout.txt</a:t>
            </a:r>
            <a:endParaRPr lang="en-US" dirty="0"/>
          </a:p>
          <a:p>
            <a:pPr marL="0" indent="0">
              <a:buNone/>
            </a:pPr>
            <a:r>
              <a:rPr lang="en-US" dirty="0" smtClean="0"/>
              <a:t>Welcome </a:t>
            </a:r>
            <a:r>
              <a:rPr lang="en-US" dirty="0"/>
              <a:t>to </a:t>
            </a:r>
            <a:r>
              <a:rPr lang="en-US" dirty="0" smtClean="0"/>
              <a:t>java.</a:t>
            </a:r>
            <a:endParaRPr lang="en-US" dirty="0"/>
          </a:p>
        </p:txBody>
      </p:sp>
    </p:spTree>
    <p:extLst>
      <p:ext uri="{BB962C8B-B14F-4D97-AF65-F5344CB8AC3E}">
        <p14:creationId xmlns:p14="http://schemas.microsoft.com/office/powerpoint/2010/main" val="25885262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71854"/>
          </a:xfrm>
        </p:spPr>
        <p:txBody>
          <a:bodyPr>
            <a:normAutofit fontScale="90000"/>
          </a:bodyPr>
          <a:lstStyle/>
          <a:p>
            <a:r>
              <a:rPr lang="en-US" dirty="0" smtClean="0"/>
              <a:t>Java </a:t>
            </a:r>
            <a:r>
              <a:rPr lang="en-US" dirty="0"/>
              <a:t>FileInputStream </a:t>
            </a:r>
            <a:r>
              <a:rPr lang="en-US" dirty="0" smtClean="0"/>
              <a:t>Class</a:t>
            </a:r>
            <a:endParaRPr lang="en-US" dirty="0"/>
          </a:p>
        </p:txBody>
      </p:sp>
      <p:sp>
        <p:nvSpPr>
          <p:cNvPr id="3" name="Content Placeholder 2"/>
          <p:cNvSpPr>
            <a:spLocks noGrp="1"/>
          </p:cNvSpPr>
          <p:nvPr>
            <p:ph idx="1"/>
          </p:nvPr>
        </p:nvSpPr>
        <p:spPr/>
        <p:txBody>
          <a:bodyPr>
            <a:normAutofit/>
          </a:bodyPr>
          <a:lstStyle/>
          <a:p>
            <a:r>
              <a:rPr lang="en-US" dirty="0" smtClean="0"/>
              <a:t>Java </a:t>
            </a:r>
            <a:r>
              <a:rPr lang="en-US" dirty="0"/>
              <a:t>FileInputStream class obtains input bytes from a file. It is used for reading byte-oriented data (streams of raw bytes) such as image data, audio, video etc. You can also read character-stream data. But, for reading streams of characters, it is recommended to use FileReader class.</a:t>
            </a:r>
          </a:p>
          <a:p>
            <a:endParaRPr lang="en-US" dirty="0"/>
          </a:p>
          <a:p>
            <a:r>
              <a:rPr lang="en-US" dirty="0"/>
              <a:t>Java FileInputStream class declaration</a:t>
            </a:r>
          </a:p>
          <a:p>
            <a:pPr marL="0" indent="0">
              <a:buNone/>
            </a:pPr>
            <a:endParaRPr lang="en-US" dirty="0"/>
          </a:p>
          <a:p>
            <a:pPr marL="0" indent="0">
              <a:buNone/>
            </a:pPr>
            <a:r>
              <a:rPr lang="en-US" dirty="0"/>
              <a:t>public class FileInputStream extends InputStream </a:t>
            </a:r>
          </a:p>
        </p:txBody>
      </p:sp>
    </p:spTree>
    <p:extLst>
      <p:ext uri="{BB962C8B-B14F-4D97-AF65-F5344CB8AC3E}">
        <p14:creationId xmlns:p14="http://schemas.microsoft.com/office/powerpoint/2010/main" val="40264183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67388"/>
          </a:xfrm>
        </p:spPr>
        <p:txBody>
          <a:bodyPr>
            <a:normAutofit fontScale="90000"/>
          </a:bodyPr>
          <a:lstStyle/>
          <a:p>
            <a:r>
              <a:rPr lang="en-US" dirty="0"/>
              <a:t>Java FileInputStream class </a:t>
            </a:r>
            <a:r>
              <a:rPr lang="en-US" dirty="0" smtClean="0"/>
              <a:t>methods</a:t>
            </a:r>
            <a:endParaRPr lang="en-US" dirty="0"/>
          </a:p>
        </p:txBody>
      </p:sp>
      <p:sp>
        <p:nvSpPr>
          <p:cNvPr id="3" name="Content Placeholder 2"/>
          <p:cNvSpPr>
            <a:spLocks noGrp="1"/>
          </p:cNvSpPr>
          <p:nvPr>
            <p:ph idx="1"/>
          </p:nvPr>
        </p:nvSpPr>
        <p:spPr>
          <a:xfrm>
            <a:off x="838200" y="832514"/>
            <a:ext cx="10515600" cy="5344449"/>
          </a:xfrm>
        </p:spPr>
        <p:txBody>
          <a:bodyPr>
            <a:normAutofit fontScale="85000" lnSpcReduction="20000"/>
          </a:bodyPr>
          <a:lstStyle/>
          <a:p>
            <a:pPr algn="just"/>
            <a:r>
              <a:rPr lang="en-US" dirty="0" smtClean="0"/>
              <a:t>int </a:t>
            </a:r>
            <a:r>
              <a:rPr lang="en-US" dirty="0"/>
              <a:t>available</a:t>
            </a:r>
            <a:r>
              <a:rPr lang="en-US" dirty="0" smtClean="0"/>
              <a:t>() - It </a:t>
            </a:r>
            <a:r>
              <a:rPr lang="en-US" dirty="0"/>
              <a:t>is used to return the estimated number of bytes that can be read from the input stream.</a:t>
            </a:r>
          </a:p>
          <a:p>
            <a:pPr algn="just"/>
            <a:r>
              <a:rPr lang="en-US" dirty="0"/>
              <a:t>int read</a:t>
            </a:r>
            <a:r>
              <a:rPr lang="en-US" dirty="0" smtClean="0"/>
              <a:t>() - It </a:t>
            </a:r>
            <a:r>
              <a:rPr lang="en-US" dirty="0"/>
              <a:t>is used to read the byte of data from the input stream.</a:t>
            </a:r>
          </a:p>
          <a:p>
            <a:pPr algn="just"/>
            <a:r>
              <a:rPr lang="en-US" dirty="0"/>
              <a:t>int read(byte[] b</a:t>
            </a:r>
            <a:r>
              <a:rPr lang="en-US" dirty="0" smtClean="0"/>
              <a:t>)-</a:t>
            </a:r>
            <a:r>
              <a:rPr lang="en-US" dirty="0"/>
              <a:t>	It is used to read up to b.length bytes of data from the input stream.</a:t>
            </a:r>
          </a:p>
          <a:p>
            <a:pPr algn="just"/>
            <a:r>
              <a:rPr lang="en-US" dirty="0"/>
              <a:t>int read(byte[] b, int off, int len</a:t>
            </a:r>
            <a:r>
              <a:rPr lang="en-US" dirty="0" smtClean="0"/>
              <a:t>)-</a:t>
            </a:r>
            <a:r>
              <a:rPr lang="en-US" dirty="0"/>
              <a:t>	It is used to read up to len bytes of data from the input stream.</a:t>
            </a:r>
          </a:p>
          <a:p>
            <a:pPr algn="just"/>
            <a:r>
              <a:rPr lang="en-US" dirty="0"/>
              <a:t>long skip(long x</a:t>
            </a:r>
            <a:r>
              <a:rPr lang="en-US" dirty="0" smtClean="0"/>
              <a:t>)-</a:t>
            </a:r>
            <a:r>
              <a:rPr lang="en-US" dirty="0"/>
              <a:t>	It is used to skip over and discards x bytes of data from the input stream.</a:t>
            </a:r>
          </a:p>
          <a:p>
            <a:pPr algn="just"/>
            <a:r>
              <a:rPr lang="en-US" dirty="0"/>
              <a:t>FileChannel getChannel</a:t>
            </a:r>
            <a:r>
              <a:rPr lang="en-US" dirty="0" smtClean="0"/>
              <a:t>()-</a:t>
            </a:r>
            <a:r>
              <a:rPr lang="en-US" dirty="0"/>
              <a:t>	It is used to return the unique FileChannel object associated with the file input stream.</a:t>
            </a:r>
          </a:p>
          <a:p>
            <a:pPr algn="just"/>
            <a:r>
              <a:rPr lang="en-US" dirty="0"/>
              <a:t>FileDescriptor getFD</a:t>
            </a:r>
            <a:r>
              <a:rPr lang="en-US" dirty="0" smtClean="0"/>
              <a:t>()-</a:t>
            </a:r>
            <a:r>
              <a:rPr lang="en-US" dirty="0"/>
              <a:t>	It is used to return the FileDescriptor object.</a:t>
            </a:r>
          </a:p>
          <a:p>
            <a:pPr algn="just"/>
            <a:r>
              <a:rPr lang="en-US" dirty="0"/>
              <a:t>protected void finalize</a:t>
            </a:r>
            <a:r>
              <a:rPr lang="en-US" dirty="0" smtClean="0"/>
              <a:t>()-</a:t>
            </a:r>
            <a:r>
              <a:rPr lang="en-US" dirty="0"/>
              <a:t>	It is used to ensure that the close method is call when there is no more reference to the file input stream.</a:t>
            </a:r>
          </a:p>
          <a:p>
            <a:pPr algn="just"/>
            <a:r>
              <a:rPr lang="en-US" dirty="0"/>
              <a:t>void close</a:t>
            </a:r>
            <a:r>
              <a:rPr lang="en-US" dirty="0" smtClean="0"/>
              <a:t>() - It </a:t>
            </a:r>
            <a:r>
              <a:rPr lang="en-US" dirty="0"/>
              <a:t>is used to closes the stream.</a:t>
            </a:r>
          </a:p>
        </p:txBody>
      </p:sp>
    </p:spTree>
    <p:extLst>
      <p:ext uri="{BB962C8B-B14F-4D97-AF65-F5344CB8AC3E}">
        <p14:creationId xmlns:p14="http://schemas.microsoft.com/office/powerpoint/2010/main" val="36611896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44559"/>
          </a:xfrm>
        </p:spPr>
        <p:txBody>
          <a:bodyPr>
            <a:normAutofit fontScale="90000"/>
          </a:bodyPr>
          <a:lstStyle/>
          <a:p>
            <a:r>
              <a:rPr lang="en-US" sz="3600" dirty="0"/>
              <a:t>Java FileInputStream example 1: read single </a:t>
            </a:r>
            <a:r>
              <a:rPr lang="en-US" sz="3600" dirty="0" smtClean="0"/>
              <a:t>character</a:t>
            </a:r>
            <a:endParaRPr lang="en-US" sz="3600" dirty="0"/>
          </a:p>
        </p:txBody>
      </p:sp>
      <p:sp>
        <p:nvSpPr>
          <p:cNvPr id="3" name="Content Placeholder 2"/>
          <p:cNvSpPr>
            <a:spLocks noGrp="1"/>
          </p:cNvSpPr>
          <p:nvPr>
            <p:ph idx="1"/>
          </p:nvPr>
        </p:nvSpPr>
        <p:spPr>
          <a:xfrm>
            <a:off x="838200" y="887104"/>
            <a:ext cx="10515600" cy="5289859"/>
          </a:xfrm>
        </p:spPr>
        <p:txBody>
          <a:bodyPr>
            <a:normAutofit fontScale="85000" lnSpcReduction="20000"/>
          </a:bodyPr>
          <a:lstStyle/>
          <a:p>
            <a:pPr marL="0" indent="0">
              <a:buNone/>
            </a:pPr>
            <a:r>
              <a:rPr lang="en-US" dirty="0" smtClean="0"/>
              <a:t>import </a:t>
            </a:r>
            <a:r>
              <a:rPr lang="en-US" dirty="0"/>
              <a:t>java.io.FileInputStream;  </a:t>
            </a:r>
          </a:p>
          <a:p>
            <a:pPr marL="0" indent="0">
              <a:buNone/>
            </a:pPr>
            <a:r>
              <a:rPr lang="en-US" dirty="0"/>
              <a:t>public class DataStreamExample {  </a:t>
            </a:r>
          </a:p>
          <a:p>
            <a:pPr marL="0" indent="0">
              <a:buNone/>
            </a:pPr>
            <a:r>
              <a:rPr lang="en-US" dirty="0"/>
              <a:t>     public static void main(String args[]){    </a:t>
            </a:r>
          </a:p>
          <a:p>
            <a:pPr marL="0" indent="0">
              <a:buNone/>
            </a:pPr>
            <a:r>
              <a:rPr lang="en-US" dirty="0"/>
              <a:t>          try{    </a:t>
            </a:r>
          </a:p>
          <a:p>
            <a:pPr marL="0" indent="0">
              <a:buNone/>
            </a:pPr>
            <a:r>
              <a:rPr lang="en-US" dirty="0"/>
              <a:t>            FileInputStream fin=new FileInputStream("D:\\testout.txt");    </a:t>
            </a:r>
          </a:p>
          <a:p>
            <a:pPr marL="0" indent="0">
              <a:buNone/>
            </a:pPr>
            <a:r>
              <a:rPr lang="en-US" dirty="0"/>
              <a:t>            int i=fin.read();  </a:t>
            </a:r>
          </a:p>
          <a:p>
            <a:pPr marL="0" indent="0">
              <a:buNone/>
            </a:pPr>
            <a:r>
              <a:rPr lang="en-US" dirty="0"/>
              <a:t>            System.out.print((char)i);    </a:t>
            </a:r>
          </a:p>
          <a:p>
            <a:pPr marL="0" indent="0">
              <a:buNone/>
            </a:pPr>
            <a:r>
              <a:rPr lang="en-US" dirty="0"/>
              <a:t>  </a:t>
            </a:r>
          </a:p>
          <a:p>
            <a:pPr marL="0" indent="0">
              <a:buNone/>
            </a:pPr>
            <a:r>
              <a:rPr lang="en-US" dirty="0"/>
              <a:t>            fin.close();    </a:t>
            </a:r>
          </a:p>
          <a:p>
            <a:pPr marL="0" indent="0">
              <a:buNone/>
            </a:pPr>
            <a:r>
              <a:rPr lang="en-US" dirty="0"/>
              <a:t>          }catch(Exception e){System.out.println(e);}    </a:t>
            </a:r>
          </a:p>
          <a:p>
            <a:pPr marL="0" indent="0">
              <a:buNone/>
            </a:pPr>
            <a:r>
              <a:rPr lang="en-US" dirty="0"/>
              <a:t>         }    </a:t>
            </a:r>
          </a:p>
          <a:p>
            <a:pPr marL="0" indent="0">
              <a:buNone/>
            </a:pPr>
            <a:r>
              <a:rPr lang="en-US" dirty="0"/>
              <a:t>        }  </a:t>
            </a:r>
          </a:p>
          <a:p>
            <a:r>
              <a:rPr lang="en-US" dirty="0"/>
              <a:t>Note: Before running the code, a text file named as "testout.txt" is required to be created. In this file, we are having following content:</a:t>
            </a:r>
          </a:p>
        </p:txBody>
      </p:sp>
    </p:spTree>
    <p:extLst>
      <p:ext uri="{BB962C8B-B14F-4D97-AF65-F5344CB8AC3E}">
        <p14:creationId xmlns:p14="http://schemas.microsoft.com/office/powerpoint/2010/main" val="17341216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Welcome to javatpoint.</a:t>
            </a:r>
          </a:p>
          <a:p>
            <a:r>
              <a:rPr lang="en-US" dirty="0"/>
              <a:t>After executing the above program, you will get a single character from the file which is 87 (in byte form). To see the text, you need to convert it into character.</a:t>
            </a:r>
          </a:p>
          <a:p>
            <a:endParaRPr lang="en-US" dirty="0"/>
          </a:p>
          <a:p>
            <a:r>
              <a:rPr lang="en-US" dirty="0"/>
              <a:t>Output:</a:t>
            </a:r>
          </a:p>
          <a:p>
            <a:endParaRPr lang="en-US" dirty="0"/>
          </a:p>
          <a:p>
            <a:r>
              <a:rPr lang="en-US" dirty="0"/>
              <a:t>W</a:t>
            </a:r>
          </a:p>
        </p:txBody>
      </p:sp>
    </p:spTree>
    <p:extLst>
      <p:ext uri="{BB962C8B-B14F-4D97-AF65-F5344CB8AC3E}">
        <p14:creationId xmlns:p14="http://schemas.microsoft.com/office/powerpoint/2010/main" val="40047283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0125"/>
            <a:ext cx="10515600" cy="6026838"/>
          </a:xfrm>
        </p:spPr>
        <p:txBody>
          <a:bodyPr>
            <a:normAutofit fontScale="62500" lnSpcReduction="20000"/>
          </a:bodyPr>
          <a:lstStyle/>
          <a:p>
            <a:r>
              <a:rPr lang="en-US" dirty="0"/>
              <a:t>Java FileInputStream example 2: read all characters</a:t>
            </a:r>
          </a:p>
          <a:p>
            <a:pPr marL="0" indent="0">
              <a:buNone/>
            </a:pPr>
            <a:r>
              <a:rPr lang="en-US" dirty="0"/>
              <a:t>package com.javatpoint;  </a:t>
            </a:r>
          </a:p>
          <a:p>
            <a:pPr marL="0" indent="0">
              <a:buNone/>
            </a:pPr>
            <a:r>
              <a:rPr lang="en-US" dirty="0"/>
              <a:t>  </a:t>
            </a:r>
          </a:p>
          <a:p>
            <a:pPr marL="0" indent="0">
              <a:buNone/>
            </a:pPr>
            <a:r>
              <a:rPr lang="en-US" dirty="0"/>
              <a:t>import java.io.FileInputStream;  </a:t>
            </a:r>
          </a:p>
          <a:p>
            <a:pPr marL="0" indent="0">
              <a:buNone/>
            </a:pPr>
            <a:r>
              <a:rPr lang="en-US" dirty="0"/>
              <a:t>public class DataStreamExample {  </a:t>
            </a:r>
          </a:p>
          <a:p>
            <a:pPr marL="0" indent="0">
              <a:buNone/>
            </a:pPr>
            <a:r>
              <a:rPr lang="en-US" dirty="0"/>
              <a:t>     public static void main(String args[]){    </a:t>
            </a:r>
          </a:p>
          <a:p>
            <a:pPr marL="0" indent="0">
              <a:buNone/>
            </a:pPr>
            <a:r>
              <a:rPr lang="en-US" dirty="0"/>
              <a:t>          try{    </a:t>
            </a:r>
          </a:p>
          <a:p>
            <a:pPr marL="0" indent="0">
              <a:buNone/>
            </a:pPr>
            <a:r>
              <a:rPr lang="en-US" dirty="0"/>
              <a:t>            FileInputStream fin=new FileInputStream("D:\\testout.txt");    </a:t>
            </a:r>
          </a:p>
          <a:p>
            <a:pPr marL="0" indent="0">
              <a:buNone/>
            </a:pPr>
            <a:r>
              <a:rPr lang="en-US" dirty="0"/>
              <a:t>            int i=0;    </a:t>
            </a:r>
          </a:p>
          <a:p>
            <a:pPr marL="0" indent="0">
              <a:buNone/>
            </a:pPr>
            <a:r>
              <a:rPr lang="en-US" dirty="0"/>
              <a:t>            while((i=fin.read())!=-1){    </a:t>
            </a:r>
          </a:p>
          <a:p>
            <a:pPr marL="0" indent="0">
              <a:buNone/>
            </a:pPr>
            <a:r>
              <a:rPr lang="en-US" dirty="0"/>
              <a:t>             System.out.print((char)i);    </a:t>
            </a:r>
          </a:p>
          <a:p>
            <a:pPr marL="0" indent="0">
              <a:buNone/>
            </a:pPr>
            <a:r>
              <a:rPr lang="en-US" dirty="0"/>
              <a:t>            }    </a:t>
            </a:r>
          </a:p>
          <a:p>
            <a:pPr marL="0" indent="0">
              <a:buNone/>
            </a:pPr>
            <a:r>
              <a:rPr lang="en-US" dirty="0"/>
              <a:t>            fin.close();    </a:t>
            </a:r>
          </a:p>
          <a:p>
            <a:pPr marL="0" indent="0">
              <a:buNone/>
            </a:pPr>
            <a:r>
              <a:rPr lang="en-US" dirty="0"/>
              <a:t>          }catch(Exception e){System.out.println(e);}    </a:t>
            </a:r>
          </a:p>
          <a:p>
            <a:pPr marL="0" indent="0">
              <a:buNone/>
            </a:pPr>
            <a:r>
              <a:rPr lang="en-US" dirty="0"/>
              <a:t>         }    </a:t>
            </a:r>
          </a:p>
          <a:p>
            <a:pPr marL="0" indent="0">
              <a:buNone/>
            </a:pPr>
            <a:r>
              <a:rPr lang="en-US" dirty="0"/>
              <a:t>        }  </a:t>
            </a:r>
          </a:p>
          <a:p>
            <a:pPr marL="0" indent="0">
              <a:buNone/>
            </a:pPr>
            <a:r>
              <a:rPr lang="en-US" dirty="0"/>
              <a:t>Output:</a:t>
            </a:r>
          </a:p>
          <a:p>
            <a:endParaRPr lang="en-US" dirty="0"/>
          </a:p>
          <a:p>
            <a:r>
              <a:rPr lang="en-US" dirty="0"/>
              <a:t>Welcome to javaTpoint</a:t>
            </a:r>
          </a:p>
        </p:txBody>
      </p:sp>
    </p:spTree>
    <p:extLst>
      <p:ext uri="{BB962C8B-B14F-4D97-AF65-F5344CB8AC3E}">
        <p14:creationId xmlns:p14="http://schemas.microsoft.com/office/powerpoint/2010/main" val="3156618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3773"/>
            <a:ext cx="10515600" cy="6013190"/>
          </a:xfrm>
        </p:spPr>
        <p:txBody>
          <a:bodyPr>
            <a:normAutofit fontScale="62500" lnSpcReduction="20000"/>
          </a:bodyPr>
          <a:lstStyle/>
          <a:p>
            <a:pPr marL="0" indent="0">
              <a:buNone/>
            </a:pPr>
            <a:r>
              <a:rPr lang="en-US" dirty="0"/>
              <a:t>import java.io.*;</a:t>
            </a:r>
          </a:p>
          <a:p>
            <a:pPr marL="0" indent="0">
              <a:buNone/>
            </a:pPr>
            <a:r>
              <a:rPr lang="en-US" dirty="0"/>
              <a:t>public class ReadConsole {</a:t>
            </a:r>
          </a:p>
          <a:p>
            <a:pPr marL="0" indent="0">
              <a:buNone/>
            </a:pPr>
            <a:endParaRPr lang="en-US" dirty="0"/>
          </a:p>
          <a:p>
            <a:pPr marL="0" indent="0">
              <a:buNone/>
            </a:pPr>
            <a:r>
              <a:rPr lang="en-US" dirty="0"/>
              <a:t>   public static void main(String args[]) throws IOException {</a:t>
            </a:r>
          </a:p>
          <a:p>
            <a:pPr marL="0" indent="0">
              <a:buNone/>
            </a:pPr>
            <a:r>
              <a:rPr lang="en-US" dirty="0"/>
              <a:t>      InputStreamReader cin = null;</a:t>
            </a:r>
          </a:p>
          <a:p>
            <a:pPr marL="0" indent="0">
              <a:buNone/>
            </a:pPr>
            <a:endParaRPr lang="en-US" dirty="0"/>
          </a:p>
          <a:p>
            <a:pPr marL="0" indent="0">
              <a:buNone/>
            </a:pPr>
            <a:r>
              <a:rPr lang="en-US" dirty="0"/>
              <a:t>      try {</a:t>
            </a:r>
          </a:p>
          <a:p>
            <a:pPr marL="0" indent="0">
              <a:buNone/>
            </a:pPr>
            <a:r>
              <a:rPr lang="en-US" dirty="0"/>
              <a:t>         cin = new InputStreamReader(System.in);</a:t>
            </a:r>
          </a:p>
          <a:p>
            <a:pPr marL="0" indent="0">
              <a:buNone/>
            </a:pPr>
            <a:r>
              <a:rPr lang="en-US" dirty="0"/>
              <a:t>         System.out.println("Enter characters, 'q' to quit.");</a:t>
            </a:r>
          </a:p>
          <a:p>
            <a:pPr marL="0" indent="0">
              <a:buNone/>
            </a:pPr>
            <a:r>
              <a:rPr lang="en-US" dirty="0"/>
              <a:t>         char c;</a:t>
            </a:r>
          </a:p>
          <a:p>
            <a:pPr marL="0" indent="0">
              <a:buNone/>
            </a:pPr>
            <a:r>
              <a:rPr lang="en-US" dirty="0"/>
              <a:t>         do {</a:t>
            </a:r>
          </a:p>
          <a:p>
            <a:pPr marL="0" indent="0">
              <a:buNone/>
            </a:pPr>
            <a:r>
              <a:rPr lang="en-US" dirty="0"/>
              <a:t>            c = (char) cin.read();</a:t>
            </a:r>
          </a:p>
          <a:p>
            <a:pPr marL="0" indent="0">
              <a:buNone/>
            </a:pPr>
            <a:r>
              <a:rPr lang="en-US" dirty="0"/>
              <a:t>            System.out.print(c);</a:t>
            </a:r>
          </a:p>
          <a:p>
            <a:pPr marL="0" indent="0">
              <a:buNone/>
            </a:pPr>
            <a:r>
              <a:rPr lang="en-US" dirty="0"/>
              <a:t>         } while(c != 'q');</a:t>
            </a:r>
          </a:p>
          <a:p>
            <a:pPr marL="0" indent="0">
              <a:buNone/>
            </a:pPr>
            <a:r>
              <a:rPr lang="en-US" dirty="0"/>
              <a:t>      }finally {</a:t>
            </a:r>
          </a:p>
          <a:p>
            <a:pPr marL="0" indent="0">
              <a:buNone/>
            </a:pPr>
            <a:r>
              <a:rPr lang="en-US" dirty="0"/>
              <a:t>         if (cin != null) {</a:t>
            </a:r>
          </a:p>
          <a:p>
            <a:pPr marL="0" indent="0">
              <a:buNone/>
            </a:pPr>
            <a:r>
              <a:rPr lang="en-US" dirty="0"/>
              <a:t>            cin.close();</a:t>
            </a:r>
          </a:p>
          <a:p>
            <a:pPr marL="0" indent="0">
              <a:buNone/>
            </a:pPr>
            <a:r>
              <a:rPr lang="en-US"/>
              <a:t>         </a:t>
            </a:r>
            <a:r>
              <a:rPr lang="en-US" smtClean="0"/>
              <a:t>}       }    } }</a:t>
            </a:r>
            <a:endParaRPr lang="en-US" dirty="0"/>
          </a:p>
        </p:txBody>
      </p:sp>
    </p:spTree>
    <p:extLst>
      <p:ext uri="{BB962C8B-B14F-4D97-AF65-F5344CB8AC3E}">
        <p14:creationId xmlns:p14="http://schemas.microsoft.com/office/powerpoint/2010/main" val="16650124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3048000" y="2136339"/>
            <a:ext cx="6096000" cy="2585323"/>
          </a:xfrm>
          <a:prstGeom prst="rect">
            <a:avLst/>
          </a:prstGeom>
        </p:spPr>
        <p:txBody>
          <a:bodyPr>
            <a:spAutoFit/>
          </a:bodyPr>
          <a:lstStyle/>
          <a:p>
            <a:r>
              <a:rPr lang="en-US" dirty="0"/>
              <a:t>$javac ReadConsole.java</a:t>
            </a:r>
          </a:p>
          <a:p>
            <a:r>
              <a:rPr lang="en-US" dirty="0"/>
              <a:t>$java ReadConsole</a:t>
            </a:r>
          </a:p>
          <a:p>
            <a:r>
              <a:rPr lang="en-US" dirty="0"/>
              <a:t>Enter characters, 'q' to quit.</a:t>
            </a:r>
          </a:p>
          <a:p>
            <a:r>
              <a:rPr lang="en-US" dirty="0"/>
              <a:t>1</a:t>
            </a:r>
          </a:p>
          <a:p>
            <a:r>
              <a:rPr lang="en-US" dirty="0"/>
              <a:t>1</a:t>
            </a:r>
          </a:p>
          <a:p>
            <a:r>
              <a:rPr lang="en-US" dirty="0"/>
              <a:t>e</a:t>
            </a:r>
          </a:p>
          <a:p>
            <a:r>
              <a:rPr lang="en-US" dirty="0"/>
              <a:t>e</a:t>
            </a:r>
          </a:p>
          <a:p>
            <a:r>
              <a:rPr lang="en-US" dirty="0"/>
              <a:t>q</a:t>
            </a:r>
          </a:p>
          <a:p>
            <a:r>
              <a:rPr lang="en-US" dirty="0"/>
              <a:t>q</a:t>
            </a:r>
          </a:p>
        </p:txBody>
      </p:sp>
    </p:spTree>
    <p:extLst>
      <p:ext uri="{BB962C8B-B14F-4D97-AF65-F5344CB8AC3E}">
        <p14:creationId xmlns:p14="http://schemas.microsoft.com/office/powerpoint/2010/main" val="8590283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543097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21885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Checked and Unchecked Exceptions</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1) Checked Exception</a:t>
            </a:r>
          </a:p>
          <a:p>
            <a:pPr marL="0" indent="0">
              <a:buNone/>
            </a:pPr>
            <a:r>
              <a:rPr lang="en-US" dirty="0" smtClean="0"/>
              <a:t>The classes which directly inherit Throwable class except RuntimeException and Error are known as checked exceptions e.g. IOException, SQLException etc. Checked exceptions are checked at compile-time.</a:t>
            </a:r>
          </a:p>
          <a:p>
            <a:pPr marL="0" indent="0">
              <a:buNone/>
            </a:pPr>
            <a:endParaRPr lang="en-US" dirty="0" smtClean="0"/>
          </a:p>
          <a:p>
            <a:pPr marL="0" indent="0">
              <a:buNone/>
            </a:pPr>
            <a:r>
              <a:rPr lang="en-US" dirty="0" smtClean="0"/>
              <a:t>2) Unchecked Exception</a:t>
            </a:r>
          </a:p>
          <a:p>
            <a:pPr marL="0" indent="0">
              <a:buNone/>
            </a:pPr>
            <a:r>
              <a:rPr lang="en-US" dirty="0" smtClean="0"/>
              <a:t>The classes which inherit RuntimeException are known as unchecked exceptions e.g. ArithmeticException, NullPointerException, ArrayIndexOutOfBoundsException etc. Unchecked exceptions are not checked at compile-time, but they are checked at runtime.</a:t>
            </a:r>
          </a:p>
          <a:p>
            <a:pPr marL="0" indent="0">
              <a:buNone/>
            </a:pPr>
            <a:endParaRPr lang="en-US" dirty="0" smtClean="0"/>
          </a:p>
          <a:p>
            <a:pPr marL="0" indent="0">
              <a:buNone/>
            </a:pPr>
            <a:r>
              <a:rPr lang="en-US" dirty="0" smtClean="0"/>
              <a:t>3) Error</a:t>
            </a:r>
          </a:p>
          <a:p>
            <a:pPr marL="0" indent="0">
              <a:buNone/>
            </a:pPr>
            <a:r>
              <a:rPr lang="en-US" dirty="0" smtClean="0"/>
              <a:t>Error is irrecoverable e.g. OutOfMemoryError, VirtualMachineError, AssertionError etc.</a:t>
            </a:r>
            <a:endParaRPr lang="en-US" dirty="0"/>
          </a:p>
        </p:txBody>
      </p:sp>
    </p:spTree>
    <p:extLst>
      <p:ext uri="{BB962C8B-B14F-4D97-AF65-F5344CB8AC3E}">
        <p14:creationId xmlns:p14="http://schemas.microsoft.com/office/powerpoint/2010/main" val="30883780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61176"/>
          </a:xfrm>
        </p:spPr>
        <p:txBody>
          <a:bodyPr>
            <a:normAutofit fontScale="90000"/>
          </a:bodyPr>
          <a:lstStyle/>
          <a:p>
            <a:r>
              <a:rPr lang="en-US" dirty="0" smtClean="0"/>
              <a:t>Java Exception Keywords</a:t>
            </a:r>
            <a:br>
              <a:rPr lang="en-US" dirty="0" smtClean="0"/>
            </a:br>
            <a:endParaRPr lang="en-US" dirty="0"/>
          </a:p>
        </p:txBody>
      </p:sp>
      <p:sp>
        <p:nvSpPr>
          <p:cNvPr id="3" name="Content Placeholder 2"/>
          <p:cNvSpPr>
            <a:spLocks noGrp="1"/>
          </p:cNvSpPr>
          <p:nvPr>
            <p:ph idx="1"/>
          </p:nvPr>
        </p:nvSpPr>
        <p:spPr>
          <a:xfrm>
            <a:off x="838200" y="726510"/>
            <a:ext cx="10515600" cy="5450453"/>
          </a:xfrm>
        </p:spPr>
        <p:txBody>
          <a:bodyPr/>
          <a:lstStyle/>
          <a:p>
            <a:r>
              <a:rPr lang="en-US" dirty="0" smtClean="0"/>
              <a:t>There are 5 keywords which are used in handling exceptions in Java.</a:t>
            </a:r>
            <a:endParaRPr lang="en-US" dirty="0"/>
          </a:p>
        </p:txBody>
      </p:sp>
      <p:sp>
        <p:nvSpPr>
          <p:cNvPr id="4" name="Rectangle 3"/>
          <p:cNvSpPr/>
          <p:nvPr/>
        </p:nvSpPr>
        <p:spPr>
          <a:xfrm>
            <a:off x="3048000" y="1166843"/>
            <a:ext cx="6096000" cy="369332"/>
          </a:xfrm>
          <a:prstGeom prst="rect">
            <a:avLst/>
          </a:prstGeom>
        </p:spPr>
        <p:txBody>
          <a:bodyPr>
            <a:spAutoFit/>
          </a:bodyPr>
          <a:lstStyle/>
          <a:p>
            <a:r>
              <a:rPr lang="en-US" dirty="0" smtClean="0"/>
              <a:t>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882595229"/>
              </p:ext>
            </p:extLst>
          </p:nvPr>
        </p:nvGraphicFramePr>
        <p:xfrm>
          <a:off x="1665962" y="1536175"/>
          <a:ext cx="9457149" cy="4399280"/>
        </p:xfrm>
        <a:graphic>
          <a:graphicData uri="http://schemas.openxmlformats.org/drawingml/2006/table">
            <a:tbl>
              <a:tblPr firstRow="1" bandRow="1">
                <a:tableStyleId>{5C22544A-7EE6-4342-B048-85BDC9FD1C3A}</a:tableStyleId>
              </a:tblPr>
              <a:tblGrid>
                <a:gridCol w="1643665">
                  <a:extLst>
                    <a:ext uri="{9D8B030D-6E8A-4147-A177-3AD203B41FA5}">
                      <a16:colId xmlns:a16="http://schemas.microsoft.com/office/drawing/2014/main" val="4007048058"/>
                    </a:ext>
                  </a:extLst>
                </a:gridCol>
                <a:gridCol w="7813484">
                  <a:extLst>
                    <a:ext uri="{9D8B030D-6E8A-4147-A177-3AD203B41FA5}">
                      <a16:colId xmlns:a16="http://schemas.microsoft.com/office/drawing/2014/main" val="3285795867"/>
                    </a:ext>
                  </a:extLst>
                </a:gridCol>
              </a:tblGrid>
              <a:tr h="370840">
                <a:tc>
                  <a:txBody>
                    <a:bodyPr/>
                    <a:lstStyle/>
                    <a:p>
                      <a:r>
                        <a:rPr lang="en-US" dirty="0" smtClean="0"/>
                        <a:t>Keyword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Description</a:t>
                      </a:r>
                    </a:p>
                  </a:txBody>
                  <a:tcPr/>
                </a:tc>
                <a:extLst>
                  <a:ext uri="{0D108BD9-81ED-4DB2-BD59-A6C34878D82A}">
                    <a16:rowId xmlns:a16="http://schemas.microsoft.com/office/drawing/2014/main" val="2891935598"/>
                  </a:ext>
                </a:extLst>
              </a:tr>
              <a:tr h="370840">
                <a:tc>
                  <a:txBody>
                    <a:bodyPr/>
                    <a:lstStyle/>
                    <a:p>
                      <a:r>
                        <a:rPr lang="en-US" dirty="0" smtClean="0"/>
                        <a:t>try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"try" keyword is used to specify a block where we should place exception code. The try block must be followed by either catch or finally. It means, we can't use try block alone.</a:t>
                      </a:r>
                    </a:p>
                  </a:txBody>
                  <a:tcPr/>
                </a:tc>
                <a:extLst>
                  <a:ext uri="{0D108BD9-81ED-4DB2-BD59-A6C34878D82A}">
                    <a16:rowId xmlns:a16="http://schemas.microsoft.com/office/drawing/2014/main" val="663965785"/>
                  </a:ext>
                </a:extLst>
              </a:tr>
              <a:tr h="370840">
                <a:tc>
                  <a:txBody>
                    <a:bodyPr/>
                    <a:lstStyle/>
                    <a:p>
                      <a:r>
                        <a:rPr lang="en-US" dirty="0" smtClean="0"/>
                        <a:t>catch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"catch" block is used to handle the exception. It must be preceded by try block which means we can't use catch block alone. It can be followed by finally block later.</a:t>
                      </a:r>
                    </a:p>
                  </a:txBody>
                  <a:tcPr/>
                </a:tc>
                <a:extLst>
                  <a:ext uri="{0D108BD9-81ED-4DB2-BD59-A6C34878D82A}">
                    <a16:rowId xmlns:a16="http://schemas.microsoft.com/office/drawing/2014/main" val="2038947299"/>
                  </a:ext>
                </a:extLst>
              </a:tr>
              <a:tr h="370840">
                <a:tc>
                  <a:txBody>
                    <a:bodyPr/>
                    <a:lstStyle/>
                    <a:p>
                      <a:r>
                        <a:rPr lang="en-US" dirty="0" smtClean="0"/>
                        <a:t>finally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"finally" block is used to execute the important code of the program. It is executed whether an exception is handled or not.</a:t>
                      </a:r>
                    </a:p>
                    <a:p>
                      <a:endParaRPr lang="en-US" dirty="0"/>
                    </a:p>
                  </a:txBody>
                  <a:tcPr/>
                </a:tc>
                <a:extLst>
                  <a:ext uri="{0D108BD9-81ED-4DB2-BD59-A6C34878D82A}">
                    <a16:rowId xmlns:a16="http://schemas.microsoft.com/office/drawing/2014/main" val="3451386888"/>
                  </a:ext>
                </a:extLst>
              </a:tr>
              <a:tr h="370840">
                <a:tc>
                  <a:txBody>
                    <a:bodyPr/>
                    <a:lstStyle/>
                    <a:p>
                      <a:r>
                        <a:rPr lang="en-US" dirty="0" smtClean="0"/>
                        <a:t>throw</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"throw" keyword is used to throw an exception.</a:t>
                      </a:r>
                    </a:p>
                  </a:txBody>
                  <a:tcPr/>
                </a:tc>
                <a:extLst>
                  <a:ext uri="{0D108BD9-81ED-4DB2-BD59-A6C34878D82A}">
                    <a16:rowId xmlns:a16="http://schemas.microsoft.com/office/drawing/2014/main" val="223492741"/>
                  </a:ext>
                </a:extLst>
              </a:tr>
              <a:tr h="370840">
                <a:tc>
                  <a:txBody>
                    <a:bodyPr/>
                    <a:lstStyle/>
                    <a:p>
                      <a:r>
                        <a:rPr lang="en-US" dirty="0" smtClean="0"/>
                        <a:t>throws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"throws" keyword is used to declare exceptions. It doesn't throw an exception. It specifies that there may occur an exception in the method. It is always used with method signature.</a:t>
                      </a:r>
                    </a:p>
                  </a:txBody>
                  <a:tcPr/>
                </a:tc>
                <a:extLst>
                  <a:ext uri="{0D108BD9-81ED-4DB2-BD59-A6C34878D82A}">
                    <a16:rowId xmlns:a16="http://schemas.microsoft.com/office/drawing/2014/main" val="1541539360"/>
                  </a:ext>
                </a:extLst>
              </a:tr>
            </a:tbl>
          </a:graphicData>
        </a:graphic>
      </p:graphicFrame>
    </p:spTree>
    <p:extLst>
      <p:ext uri="{BB962C8B-B14F-4D97-AF65-F5344CB8AC3E}">
        <p14:creationId xmlns:p14="http://schemas.microsoft.com/office/powerpoint/2010/main" val="3494947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549</TotalTime>
  <Words>5109</Words>
  <Application>Microsoft Office PowerPoint</Application>
  <PresentationFormat>Widescreen</PresentationFormat>
  <Paragraphs>771</Paragraphs>
  <Slides>79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79</vt:i4>
      </vt:variant>
    </vt:vector>
  </HeadingPairs>
  <TitlesOfParts>
    <vt:vector size="83" baseType="lpstr">
      <vt:lpstr>Arial</vt:lpstr>
      <vt:lpstr>Calibri</vt:lpstr>
      <vt:lpstr>Calibri Light</vt:lpstr>
      <vt:lpstr>Office Theme</vt:lpstr>
      <vt:lpstr>UNIT III</vt:lpstr>
      <vt:lpstr>Exception Handling in Java </vt:lpstr>
      <vt:lpstr>PowerPoint Presentation</vt:lpstr>
      <vt:lpstr>PowerPoint Presentation</vt:lpstr>
      <vt:lpstr>Hierarchy of Java Exception classes</vt:lpstr>
      <vt:lpstr>PowerPoint Presentation</vt:lpstr>
      <vt:lpstr>Types of Java Exceptions</vt:lpstr>
      <vt:lpstr>Difference between Checked and Unchecked Exceptions </vt:lpstr>
      <vt:lpstr>Java Exception Keywords </vt:lpstr>
      <vt:lpstr>Syntax</vt:lpstr>
      <vt:lpstr>Internal working of java try-catch block </vt:lpstr>
      <vt:lpstr>Common Scenarios of Java Exceptions</vt:lpstr>
      <vt:lpstr>PowerPoint Presentation</vt:lpstr>
      <vt:lpstr>Problem without exception handling</vt:lpstr>
      <vt:lpstr>Java Exception Handling Example</vt:lpstr>
      <vt:lpstr>PowerPoint Presentation</vt:lpstr>
      <vt:lpstr>PowerPoint Presentation</vt:lpstr>
      <vt:lpstr>PowerPoint Presentation</vt:lpstr>
      <vt:lpstr>displaying the custom message </vt:lpstr>
      <vt:lpstr>Multiple Catch Blocks </vt:lpstr>
      <vt:lpstr>Java catch multiple exceptions </vt:lpstr>
      <vt:lpstr>PowerPoint Presentation</vt:lpstr>
      <vt:lpstr>PowerPoint Presentation</vt:lpstr>
      <vt:lpstr>Catching Multiple Type of Exceptions </vt:lpstr>
      <vt:lpstr>Finally</vt:lpstr>
      <vt:lpstr>to execute important code such as closing connection, stream etc.   always executed whether exception is handled or not.   follows try or catch block.</vt:lpstr>
      <vt:lpstr>Java Nested try block</vt:lpstr>
      <vt:lpstr>PowerPoint Presentation</vt:lpstr>
      <vt:lpstr>Java throw exception </vt:lpstr>
      <vt:lpstr>PowerPoint Presentation</vt:lpstr>
      <vt:lpstr>Java throws keyword </vt:lpstr>
      <vt:lpstr>Difference between throw and throws in Java</vt:lpstr>
      <vt:lpstr>Difference between final, finally and finalize </vt:lpstr>
      <vt:lpstr>PowerPoint Presentation</vt:lpstr>
      <vt:lpstr>PowerPoint Presentation</vt:lpstr>
      <vt:lpstr>StackTraceElement Example </vt:lpstr>
      <vt:lpstr>PowerPoint Presentation</vt:lpstr>
      <vt:lpstr>PowerPoint Presentation</vt:lpstr>
      <vt:lpstr>PowerPoint Presentation</vt:lpstr>
      <vt:lpstr>PowerPoint Presentation</vt:lpstr>
      <vt:lpstr>Class methods</vt:lpstr>
      <vt:lpstr>PowerPoint Presentation</vt:lpstr>
      <vt:lpstr>PowerPoint Presentation</vt:lpstr>
      <vt:lpstr>Output: </vt:lpstr>
      <vt:lpstr>Java I/O</vt:lpstr>
      <vt:lpstr>PowerPoint Presentation</vt:lpstr>
      <vt:lpstr>PowerPoint Presentation</vt:lpstr>
      <vt:lpstr>PowerPoint Presentation</vt:lpstr>
      <vt:lpstr>PowerPoint Presentation</vt:lpstr>
      <vt:lpstr>PowerPoint Presentation</vt:lpstr>
      <vt:lpstr>PowerPoint Presentation</vt:lpstr>
      <vt:lpstr>Reading Characters</vt:lpstr>
      <vt:lpstr>PowerPoint Presentation</vt:lpstr>
      <vt:lpstr>Program to read from a file using BufferedReader class</vt:lpstr>
      <vt:lpstr>PowerPoint Presentation</vt:lpstr>
      <vt:lpstr>PowerPoint Presentation</vt:lpstr>
      <vt:lpstr>PowerPoint Presentation</vt:lpstr>
      <vt:lpstr>PowerPoint Presentation</vt:lpstr>
      <vt:lpstr>PowerPoint Presentation</vt:lpstr>
      <vt:lpstr> working of Java OutputStream and InputStream </vt:lpstr>
      <vt:lpstr>PowerPoint Presentation</vt:lpstr>
      <vt:lpstr>OutputStream Hierarchy</vt:lpstr>
      <vt:lpstr>InputStream class </vt:lpstr>
      <vt:lpstr>InputStream Hierarchy</vt:lpstr>
      <vt:lpstr>PowerPoint Presentation</vt:lpstr>
      <vt:lpstr>PowerPoint Presentation</vt:lpstr>
      <vt:lpstr>PowerPoint Presentation</vt:lpstr>
      <vt:lpstr>FileOutputStream class methods </vt:lpstr>
      <vt:lpstr>Java FileOutputStream Example 1: write byte </vt:lpstr>
      <vt:lpstr>Java FileOutputStream example 2: write string</vt:lpstr>
      <vt:lpstr>Java FileInputStream Class</vt:lpstr>
      <vt:lpstr>Java FileInputStream class methods</vt:lpstr>
      <vt:lpstr>Java FileInputStream example 1: read single character</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III</dc:title>
  <dc:creator>Admin</dc:creator>
  <cp:lastModifiedBy>Admin</cp:lastModifiedBy>
  <cp:revision>46</cp:revision>
  <dcterms:created xsi:type="dcterms:W3CDTF">2019-08-09T04:04:19Z</dcterms:created>
  <dcterms:modified xsi:type="dcterms:W3CDTF">2019-08-26T10:05:30Z</dcterms:modified>
</cp:coreProperties>
</file>