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257" r:id="rId3"/>
    <p:sldId id="258" r:id="rId4"/>
    <p:sldId id="259" r:id="rId5"/>
    <p:sldId id="260" r:id="rId6"/>
    <p:sldId id="261" r:id="rId7"/>
    <p:sldId id="262" r:id="rId8"/>
    <p:sldId id="263" r:id="rId9"/>
    <p:sldId id="264" r:id="rId10"/>
    <p:sldId id="265" r:id="rId11"/>
    <p:sldId id="266" r:id="rId12"/>
    <p:sldId id="32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22"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26" r:id="rId59"/>
    <p:sldId id="327" r:id="rId60"/>
    <p:sldId id="359" r:id="rId61"/>
    <p:sldId id="360" r:id="rId62"/>
    <p:sldId id="366" r:id="rId63"/>
    <p:sldId id="367" r:id="rId64"/>
    <p:sldId id="368" r:id="rId65"/>
    <p:sldId id="370" r:id="rId66"/>
    <p:sldId id="373" r:id="rId67"/>
    <p:sldId id="372" r:id="rId68"/>
    <p:sldId id="371" r:id="rId69"/>
    <p:sldId id="369" r:id="rId70"/>
    <p:sldId id="374" r:id="rId71"/>
    <p:sldId id="375" r:id="rId72"/>
    <p:sldId id="328" r:id="rId73"/>
    <p:sldId id="329" r:id="rId74"/>
    <p:sldId id="330" r:id="rId75"/>
    <p:sldId id="331" r:id="rId76"/>
    <p:sldId id="325" r:id="rId77"/>
    <p:sldId id="324" r:id="rId78"/>
    <p:sldId id="323" r:id="rId79"/>
    <p:sldId id="312" r:id="rId80"/>
    <p:sldId id="313" r:id="rId81"/>
    <p:sldId id="314" r:id="rId82"/>
    <p:sldId id="315" r:id="rId83"/>
    <p:sldId id="316" r:id="rId84"/>
    <p:sldId id="317" r:id="rId85"/>
    <p:sldId id="318" r:id="rId86"/>
    <p:sldId id="319" r:id="rId87"/>
    <p:sldId id="320" r:id="rId88"/>
    <p:sldId id="332" r:id="rId89"/>
    <p:sldId id="333" r:id="rId90"/>
    <p:sldId id="377" r:id="rId91"/>
    <p:sldId id="378" r:id="rId92"/>
    <p:sldId id="376" r:id="rId93"/>
    <p:sldId id="382" r:id="rId94"/>
    <p:sldId id="381" r:id="rId95"/>
    <p:sldId id="380" r:id="rId96"/>
    <p:sldId id="379" r:id="rId97"/>
    <p:sldId id="383" r:id="rId98"/>
    <p:sldId id="384" r:id="rId99"/>
    <p:sldId id="385" r:id="rId100"/>
    <p:sldId id="386" r:id="rId101"/>
    <p:sldId id="387" r:id="rId102"/>
    <p:sldId id="388" r:id="rId103"/>
    <p:sldId id="389" r:id="rId104"/>
    <p:sldId id="395" r:id="rId105"/>
    <p:sldId id="390" r:id="rId106"/>
    <p:sldId id="396" r:id="rId107"/>
    <p:sldId id="391" r:id="rId108"/>
    <p:sldId id="397" r:id="rId109"/>
    <p:sldId id="348" r:id="rId110"/>
    <p:sldId id="392" r:id="rId111"/>
    <p:sldId id="393" r:id="rId112"/>
    <p:sldId id="394" r:id="rId113"/>
    <p:sldId id="334" r:id="rId114"/>
    <p:sldId id="352" r:id="rId115"/>
    <p:sldId id="335" r:id="rId116"/>
    <p:sldId id="336" r:id="rId117"/>
    <p:sldId id="337" r:id="rId118"/>
    <p:sldId id="338" r:id="rId119"/>
    <p:sldId id="339" r:id="rId120"/>
    <p:sldId id="340" r:id="rId121"/>
    <p:sldId id="341" r:id="rId122"/>
    <p:sldId id="353" r:id="rId123"/>
    <p:sldId id="354" r:id="rId124"/>
    <p:sldId id="355" r:id="rId125"/>
    <p:sldId id="357" r:id="rId126"/>
    <p:sldId id="356" r:id="rId127"/>
    <p:sldId id="358" r:id="rId128"/>
    <p:sldId id="361" r:id="rId129"/>
    <p:sldId id="362" r:id="rId130"/>
    <p:sldId id="363" r:id="rId131"/>
    <p:sldId id="364" r:id="rId132"/>
    <p:sldId id="365" r:id="rId133"/>
    <p:sldId id="342" r:id="rId134"/>
    <p:sldId id="343" r:id="rId135"/>
    <p:sldId id="344" r:id="rId136"/>
    <p:sldId id="345" r:id="rId137"/>
    <p:sldId id="346" r:id="rId138"/>
    <p:sldId id="347" r:id="rId139"/>
    <p:sldId id="349" r:id="rId140"/>
    <p:sldId id="350" r:id="rId141"/>
    <p:sldId id="351"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2" d="100"/>
          <a:sy n="62" d="100"/>
        </p:scale>
        <p:origin x="102" y="2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C9FA9-FF75-4DCD-942A-A161B1C53F29}" type="datetimeFigureOut">
              <a:rPr lang="en-US" smtClean="0"/>
              <a:t>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D5AEF-84FF-4C56-B6FB-7060EF1DB5CE}" type="slidenum">
              <a:rPr lang="en-US" smtClean="0"/>
              <a:t>‹#›</a:t>
            </a:fld>
            <a:endParaRPr lang="en-US"/>
          </a:p>
        </p:txBody>
      </p:sp>
    </p:spTree>
    <p:extLst>
      <p:ext uri="{BB962C8B-B14F-4D97-AF65-F5344CB8AC3E}">
        <p14:creationId xmlns:p14="http://schemas.microsoft.com/office/powerpoint/2010/main" val="3992431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E9D315-9554-4509-9F5C-5E342DA5321B}" type="slidenum">
              <a:rPr lang="en-IN" altLang="en-US"/>
              <a:pPr>
                <a:spcBef>
                  <a:spcPct val="0"/>
                </a:spcBef>
              </a:pPr>
              <a:t>2</a:t>
            </a:fld>
            <a:endParaRPr lang="en-IN" altLang="en-US"/>
          </a:p>
        </p:txBody>
      </p:sp>
    </p:spTree>
    <p:extLst>
      <p:ext uri="{BB962C8B-B14F-4D97-AF65-F5344CB8AC3E}">
        <p14:creationId xmlns:p14="http://schemas.microsoft.com/office/powerpoint/2010/main" val="134316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B937F6-6407-4DA0-8B4C-CD5872F5B074}" type="slidenum">
              <a:rPr lang="en-IN" altLang="en-US"/>
              <a:pPr>
                <a:spcBef>
                  <a:spcPct val="0"/>
                </a:spcBef>
              </a:pPr>
              <a:t>3</a:t>
            </a:fld>
            <a:endParaRPr lang="en-IN" altLang="en-US"/>
          </a:p>
        </p:txBody>
      </p:sp>
    </p:spTree>
    <p:extLst>
      <p:ext uri="{BB962C8B-B14F-4D97-AF65-F5344CB8AC3E}">
        <p14:creationId xmlns:p14="http://schemas.microsoft.com/office/powerpoint/2010/main" val="73720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DACA87-864B-4747-A1CA-55B77DEED252}" type="slidenum">
              <a:rPr lang="en-IN" altLang="en-US"/>
              <a:pPr>
                <a:spcBef>
                  <a:spcPct val="0"/>
                </a:spcBef>
              </a:pPr>
              <a:t>4</a:t>
            </a:fld>
            <a:endParaRPr lang="en-IN" altLang="en-US"/>
          </a:p>
        </p:txBody>
      </p:sp>
    </p:spTree>
    <p:extLst>
      <p:ext uri="{BB962C8B-B14F-4D97-AF65-F5344CB8AC3E}">
        <p14:creationId xmlns:p14="http://schemas.microsoft.com/office/powerpoint/2010/main" val="7402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95FE734-BD5A-456C-B80F-EA718272BDF1}" type="slidenum">
              <a:rPr lang="en-US" altLang="en-US"/>
              <a:pPr algn="r" eaLnBrk="1" hangingPunct="1">
                <a:spcBef>
                  <a:spcPct val="0"/>
                </a:spcBef>
              </a:pPr>
              <a:t>5</a:t>
            </a:fld>
            <a:endParaRPr lang="en-US" altLang="en-US"/>
          </a:p>
        </p:txBody>
      </p:sp>
    </p:spTree>
    <p:extLst>
      <p:ext uri="{BB962C8B-B14F-4D97-AF65-F5344CB8AC3E}">
        <p14:creationId xmlns:p14="http://schemas.microsoft.com/office/powerpoint/2010/main" val="363610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257FE0-BAC4-4880-A630-38C797EE3B0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376531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7FE0-BAC4-4880-A630-38C797EE3B0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209125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7FE0-BAC4-4880-A630-38C797EE3B0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2272687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257FE0-BAC4-4880-A630-38C797EE3B0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258019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257FE0-BAC4-4880-A630-38C797EE3B0D}"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295890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257FE0-BAC4-4880-A630-38C797EE3B0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414231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257FE0-BAC4-4880-A630-38C797EE3B0D}"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195386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257FE0-BAC4-4880-A630-38C797EE3B0D}"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357403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57FE0-BAC4-4880-A630-38C797EE3B0D}"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95857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257FE0-BAC4-4880-A630-38C797EE3B0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253534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257FE0-BAC4-4880-A630-38C797EE3B0D}"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8B4A7-1255-4BB4-8F65-D8DE0A5A9198}" type="slidenum">
              <a:rPr lang="en-US" smtClean="0"/>
              <a:t>‹#›</a:t>
            </a:fld>
            <a:endParaRPr lang="en-US"/>
          </a:p>
        </p:txBody>
      </p:sp>
    </p:spTree>
    <p:extLst>
      <p:ext uri="{BB962C8B-B14F-4D97-AF65-F5344CB8AC3E}">
        <p14:creationId xmlns:p14="http://schemas.microsoft.com/office/powerpoint/2010/main" val="18674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57FE0-BAC4-4880-A630-38C797EE3B0D}" type="datetimeFigureOut">
              <a:rPr lang="en-US" smtClean="0"/>
              <a:t>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8B4A7-1255-4BB4-8F65-D8DE0A5A9198}" type="slidenum">
              <a:rPr lang="en-US" smtClean="0"/>
              <a:t>‹#›</a:t>
            </a:fld>
            <a:endParaRPr lang="en-US"/>
          </a:p>
        </p:txBody>
      </p:sp>
    </p:spTree>
    <p:extLst>
      <p:ext uri="{BB962C8B-B14F-4D97-AF65-F5344CB8AC3E}">
        <p14:creationId xmlns:p14="http://schemas.microsoft.com/office/powerpoint/2010/main" val="99146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png"/><Relationship Id="rId5" Type="http://schemas.openxmlformats.org/officeDocument/2006/relationships/oleObject" Target="../embeddings/oleObject2.bin"/><Relationship Id="rId4" Type="http://schemas.openxmlformats.org/officeDocument/2006/relationships/image" Target="../media/image1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hyperlink" Target="http://en.wikipedia.org/wiki/CPU" TargetMode="Externa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Translation_lookaside_buffer" TargetMode="External"/><Relationship Id="rId2" Type="http://schemas.openxmlformats.org/officeDocument/2006/relationships/hyperlink" Target="http://en.wikipedia.org/wiki/Cache" TargetMode="Externa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gif"/><Relationship Id="rId18" Type="http://schemas.openxmlformats.org/officeDocument/2006/relationships/slide" Target="slide5.xml"/><Relationship Id="rId3" Type="http://schemas.openxmlformats.org/officeDocument/2006/relationships/image" Target="../media/image1.gif"/><Relationship Id="rId21" Type="http://schemas.openxmlformats.org/officeDocument/2006/relationships/slide" Target="slide3.xml"/><Relationship Id="rId7" Type="http://schemas.openxmlformats.org/officeDocument/2006/relationships/image" Target="../media/image5.gif"/><Relationship Id="rId12" Type="http://schemas.openxmlformats.org/officeDocument/2006/relationships/image" Target="../media/image10.gif"/><Relationship Id="rId17" Type="http://schemas.openxmlformats.org/officeDocument/2006/relationships/slide" Target="slide79.xml"/><Relationship Id="rId2" Type="http://schemas.openxmlformats.org/officeDocument/2006/relationships/notesSlide" Target="../notesSlides/notesSlide1.xml"/><Relationship Id="rId16" Type="http://schemas.openxmlformats.org/officeDocument/2006/relationships/image" Target="../media/image13.gif"/><Relationship Id="rId20"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gif"/><Relationship Id="rId5" Type="http://schemas.openxmlformats.org/officeDocument/2006/relationships/image" Target="../media/image3.gif"/><Relationship Id="rId15" Type="http://schemas.openxmlformats.org/officeDocument/2006/relationships/slide" Target="slide57.xml"/><Relationship Id="rId10" Type="http://schemas.openxmlformats.org/officeDocument/2006/relationships/image" Target="../media/image8.gif"/><Relationship Id="rId19" Type="http://schemas.openxmlformats.org/officeDocument/2006/relationships/slide" Target="slide80.xml"/><Relationship Id="rId4" Type="http://schemas.openxmlformats.org/officeDocument/2006/relationships/image" Target="../media/image2.gif"/><Relationship Id="rId9" Type="http://schemas.openxmlformats.org/officeDocument/2006/relationships/image" Target="../media/image7.gif"/><Relationship Id="rId14" Type="http://schemas.openxmlformats.org/officeDocument/2006/relationships/image" Target="../media/image12.gif"/><Relationship Id="rId22" Type="http://schemas.openxmlformats.org/officeDocument/2006/relationships/slide" Target="slide8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gif"/><Relationship Id="rId13" Type="http://schemas.openxmlformats.org/officeDocument/2006/relationships/image" Target="../media/image11.gif"/><Relationship Id="rId3" Type="http://schemas.openxmlformats.org/officeDocument/2006/relationships/image" Target="../media/image1.gif"/><Relationship Id="rId7" Type="http://schemas.openxmlformats.org/officeDocument/2006/relationships/image" Target="../media/image5.gif"/><Relationship Id="rId12"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gif"/><Relationship Id="rId11" Type="http://schemas.openxmlformats.org/officeDocument/2006/relationships/image" Target="../media/image9.gif"/><Relationship Id="rId5" Type="http://schemas.openxmlformats.org/officeDocument/2006/relationships/image" Target="../media/image3.gif"/><Relationship Id="rId10" Type="http://schemas.openxmlformats.org/officeDocument/2006/relationships/image" Target="../media/image8.gif"/><Relationship Id="rId4" Type="http://schemas.openxmlformats.org/officeDocument/2006/relationships/image" Target="../media/image2.gif"/><Relationship Id="rId9" Type="http://schemas.openxmlformats.org/officeDocument/2006/relationships/image" Target="../media/image7.gif"/><Relationship Id="rId14" Type="http://schemas.openxmlformats.org/officeDocument/2006/relationships/image" Target="../media/image12.gif"/></Relationships>
</file>

<file path=ppt/slides/_rels/slide4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slide" Target="slide5.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5.x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5.x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slide" Target="slide5.xml"/><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slide" Target="slide5.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slide" Target="slide5.xml"/><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Central_processing_unit" TargetMode="External"/><Relationship Id="rId2" Type="http://schemas.openxmlformats.org/officeDocument/2006/relationships/hyperlink" Target="http://en.wikipedia.org/wiki/Computer_process" TargetMode="Externa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java.freehosting.co.kr/tutorial/" TargetMode="External"/><Relationship Id="rId2" Type="http://schemas.openxmlformats.org/officeDocument/2006/relationships/hyperlink" Target="http://www.ibiblio.org/javafaq/course/index.html" TargetMode="Externa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hyperlink" Target="http://aspen.csit.fsu.edu/it1spring01/"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Context_switch" TargetMode="External"/><Relationship Id="rId2" Type="http://schemas.openxmlformats.org/officeDocument/2006/relationships/hyperlink" Target="http://en.wikipedia.org/wiki/Scheduling_(computing)" TargetMode="Externa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hyperlink" Target="http://en.wikipedia.org/wiki/Parallel_computing"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IV</a:t>
            </a:r>
            <a:endParaRPr lang="en-US" dirty="0"/>
          </a:p>
        </p:txBody>
      </p:sp>
      <p:sp>
        <p:nvSpPr>
          <p:cNvPr id="3" name="Subtitle 2"/>
          <p:cNvSpPr>
            <a:spLocks noGrp="1"/>
          </p:cNvSpPr>
          <p:nvPr>
            <p:ph type="subTitle" idx="1"/>
          </p:nvPr>
        </p:nvSpPr>
        <p:spPr/>
        <p:txBody>
          <a:bodyPr>
            <a:normAutofit fontScale="92500" lnSpcReduction="10000"/>
          </a:bodyPr>
          <a:lstStyle/>
          <a:p>
            <a:r>
              <a:rPr lang="en-US" b="1" dirty="0" smtClean="0"/>
              <a:t>       MULTITHREADING </a:t>
            </a:r>
            <a:r>
              <a:rPr lang="en-US" b="1" dirty="0"/>
              <a:t>AND GENERIC PROGRAMMING 		</a:t>
            </a:r>
            <a:endParaRPr lang="en-US" b="1" dirty="0" smtClean="0"/>
          </a:p>
          <a:p>
            <a:pPr algn="just"/>
            <a:r>
              <a:rPr lang="en-US" dirty="0" smtClean="0"/>
              <a:t>Differences </a:t>
            </a:r>
            <a:r>
              <a:rPr lang="en-US" dirty="0"/>
              <a:t>between multi-threading and multitasking, thread life cycle, creating </a:t>
            </a:r>
            <a:r>
              <a:rPr lang="en-US" dirty="0" smtClean="0"/>
              <a:t>threads, synchronizing </a:t>
            </a:r>
            <a:r>
              <a:rPr lang="en-US" dirty="0"/>
              <a:t>threads, Inter-thread communication, daemon threads, thread groups. </a:t>
            </a:r>
            <a:r>
              <a:rPr lang="en-US" dirty="0" smtClean="0"/>
              <a:t>Generic Programming </a:t>
            </a:r>
            <a:r>
              <a:rPr lang="en-US" dirty="0"/>
              <a:t>– Generic classes – generic methods – Bounded Types – </a:t>
            </a:r>
            <a:r>
              <a:rPr lang="en-US" dirty="0" smtClean="0"/>
              <a:t>Restrictions and Limitations</a:t>
            </a:r>
            <a:r>
              <a:rPr lang="en-US" dirty="0"/>
              <a:t>.</a:t>
            </a:r>
          </a:p>
          <a:p>
            <a:endParaRPr lang="en-US" dirty="0"/>
          </a:p>
        </p:txBody>
      </p:sp>
    </p:spTree>
    <p:extLst>
      <p:ext uri="{BB962C8B-B14F-4D97-AF65-F5344CB8AC3E}">
        <p14:creationId xmlns:p14="http://schemas.microsoft.com/office/powerpoint/2010/main" val="2931861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p:cNvSpPr>
            <a:spLocks noGrp="1" noChangeArrowheads="1"/>
          </p:cNvSpPr>
          <p:nvPr>
            <p:ph idx="1"/>
          </p:nvPr>
        </p:nvSpPr>
        <p:spPr>
          <a:xfrm>
            <a:off x="1828800" y="876300"/>
            <a:ext cx="8610600" cy="5600700"/>
          </a:xfrm>
        </p:spPr>
        <p:txBody>
          <a:bodyPr/>
          <a:lstStyle/>
          <a:p>
            <a:pPr>
              <a:defRPr/>
            </a:pPr>
            <a:r>
              <a:rPr lang="en-US" smtClean="0"/>
              <a:t>Single task</a:t>
            </a:r>
          </a:p>
          <a:p>
            <a:pPr>
              <a:defRPr/>
            </a:pPr>
            <a:endParaRPr lang="en-US" smtClean="0"/>
          </a:p>
          <a:p>
            <a:pPr>
              <a:defRPr/>
            </a:pPr>
            <a:endParaRPr lang="en-US" smtClean="0"/>
          </a:p>
          <a:p>
            <a:pPr>
              <a:defRPr/>
            </a:pPr>
            <a:endParaRPr lang="en-US" smtClean="0"/>
          </a:p>
          <a:p>
            <a:pPr>
              <a:defRPr/>
            </a:pPr>
            <a:endParaRPr lang="en-US" smtClean="0"/>
          </a:p>
          <a:p>
            <a:pPr>
              <a:lnSpc>
                <a:spcPct val="30000"/>
              </a:lnSpc>
              <a:defRPr/>
            </a:pPr>
            <a:endParaRPr lang="en-US" smtClean="0"/>
          </a:p>
          <a:p>
            <a:pPr>
              <a:lnSpc>
                <a:spcPct val="30000"/>
              </a:lnSpc>
              <a:defRPr/>
            </a:pPr>
            <a:r>
              <a:rPr lang="en-US" smtClean="0"/>
              <a:t>Two tasks</a:t>
            </a:r>
          </a:p>
        </p:txBody>
      </p:sp>
      <p:sp>
        <p:nvSpPr>
          <p:cNvPr id="1028" name="Rectangle 2"/>
          <p:cNvSpPr>
            <a:spLocks noGrp="1" noChangeArrowheads="1"/>
          </p:cNvSpPr>
          <p:nvPr>
            <p:ph type="title"/>
          </p:nvPr>
        </p:nvSpPr>
        <p:spPr>
          <a:xfrm>
            <a:off x="3215680" y="260648"/>
            <a:ext cx="6192688" cy="714398"/>
          </a:xfrm>
        </p:spPr>
        <p:txBody>
          <a:bodyPr>
            <a:normAutofit/>
          </a:bodyPr>
          <a:lstStyle/>
          <a:p>
            <a:pPr eaLnBrk="1" hangingPunct="1">
              <a:defRPr/>
            </a:pPr>
            <a:r>
              <a:rPr lang="en-US" dirty="0" smtClean="0"/>
              <a:t>MULTITASKING</a:t>
            </a:r>
            <a:endParaRPr lang="en-IN" dirty="0"/>
          </a:p>
        </p:txBody>
      </p:sp>
      <p:graphicFrame>
        <p:nvGraphicFramePr>
          <p:cNvPr id="15364" name="Object 2"/>
          <p:cNvGraphicFramePr>
            <a:graphicFrameLocks noChangeAspect="1"/>
          </p:cNvGraphicFramePr>
          <p:nvPr/>
        </p:nvGraphicFramePr>
        <p:xfrm>
          <a:off x="2286000" y="1509713"/>
          <a:ext cx="7621588" cy="2347912"/>
        </p:xfrm>
        <a:graphic>
          <a:graphicData uri="http://schemas.openxmlformats.org/presentationml/2006/ole">
            <mc:AlternateContent xmlns:mc="http://schemas.openxmlformats.org/markup-compatibility/2006">
              <mc:Choice xmlns:v="urn:schemas-microsoft-com:vml" Requires="v">
                <p:oleObj spid="_x0000_s1088" name="Photo Editor Photo" r:id="rId3" imgW="7621064" imgH="2467319" progId="MSPhotoEd.3">
                  <p:embed/>
                </p:oleObj>
              </mc:Choice>
              <mc:Fallback>
                <p:oleObj name="Photo Editor Photo" r:id="rId3" imgW="7621064" imgH="2467319" progId="MSPhotoEd.3">
                  <p:embed/>
                  <p:pic>
                    <p:nvPicPr>
                      <p:cNvPr id="1536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09713"/>
                        <a:ext cx="7621588" cy="234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5" name="Object 3"/>
          <p:cNvGraphicFramePr>
            <a:graphicFrameLocks noChangeAspect="1"/>
          </p:cNvGraphicFramePr>
          <p:nvPr/>
        </p:nvGraphicFramePr>
        <p:xfrm>
          <a:off x="2286000" y="4476750"/>
          <a:ext cx="7621588" cy="2171700"/>
        </p:xfrm>
        <a:graphic>
          <a:graphicData uri="http://schemas.openxmlformats.org/presentationml/2006/ole">
            <mc:AlternateContent xmlns:mc="http://schemas.openxmlformats.org/markup-compatibility/2006">
              <mc:Choice xmlns:v="urn:schemas-microsoft-com:vml" Requires="v">
                <p:oleObj spid="_x0000_s1089" name="Photo Editor Photo" r:id="rId5" imgW="7621064" imgH="2172003" progId="MSPhotoEd.3">
                  <p:embed/>
                </p:oleObj>
              </mc:Choice>
              <mc:Fallback>
                <p:oleObj name="Photo Editor Photo" r:id="rId5" imgW="7621064" imgH="2172003" progId="MSPhotoEd.3">
                  <p:embed/>
                  <p:pic>
                    <p:nvPicPr>
                      <p:cNvPr id="15365"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476750"/>
                        <a:ext cx="7621588"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07759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6040485"/>
          </a:xfrm>
        </p:spPr>
        <p:txBody>
          <a:bodyPr>
            <a:normAutofit fontScale="62500" lnSpcReduction="20000"/>
          </a:bodyPr>
          <a:lstStyle/>
          <a:p>
            <a:pPr marL="0" indent="0">
              <a:buNone/>
            </a:pPr>
            <a:r>
              <a:rPr lang="en-US" dirty="0"/>
              <a:t>Output</a:t>
            </a:r>
          </a:p>
          <a:p>
            <a:pPr marL="0" indent="0">
              <a:buNone/>
            </a:pPr>
            <a:endParaRPr lang="en-US" dirty="0"/>
          </a:p>
          <a:p>
            <a:pPr marL="0" indent="0">
              <a:buNone/>
            </a:pPr>
            <a:r>
              <a:rPr lang="en-US" dirty="0"/>
              <a:t>Printing Integer Array</a:t>
            </a:r>
          </a:p>
          <a:p>
            <a:pPr marL="0" indent="0">
              <a:buNone/>
            </a:pPr>
            <a:r>
              <a:rPr lang="en-US" dirty="0"/>
              <a:t>10</a:t>
            </a:r>
          </a:p>
          <a:p>
            <a:pPr marL="0" indent="0">
              <a:buNone/>
            </a:pPr>
            <a:r>
              <a:rPr lang="en-US" dirty="0"/>
              <a:t>20</a:t>
            </a:r>
          </a:p>
          <a:p>
            <a:pPr marL="0" indent="0">
              <a:buNone/>
            </a:pPr>
            <a:r>
              <a:rPr lang="en-US" dirty="0"/>
              <a:t>30</a:t>
            </a:r>
          </a:p>
          <a:p>
            <a:pPr marL="0" indent="0">
              <a:buNone/>
            </a:pPr>
            <a:r>
              <a:rPr lang="en-US" dirty="0"/>
              <a:t>40</a:t>
            </a:r>
          </a:p>
          <a:p>
            <a:pPr marL="0" indent="0">
              <a:buNone/>
            </a:pPr>
            <a:r>
              <a:rPr lang="en-US" dirty="0"/>
              <a:t>50</a:t>
            </a:r>
          </a:p>
          <a:p>
            <a:pPr marL="0" indent="0">
              <a:buNone/>
            </a:pPr>
            <a:r>
              <a:rPr lang="en-US" dirty="0"/>
              <a:t>Printing Character Array</a:t>
            </a:r>
          </a:p>
          <a:p>
            <a:pPr marL="0" indent="0">
              <a:buNone/>
            </a:pPr>
            <a:r>
              <a:rPr lang="en-US" dirty="0"/>
              <a:t>J</a:t>
            </a:r>
          </a:p>
          <a:p>
            <a:pPr marL="0" indent="0">
              <a:buNone/>
            </a:pPr>
            <a:r>
              <a:rPr lang="en-US" dirty="0"/>
              <a:t>A</a:t>
            </a:r>
          </a:p>
          <a:p>
            <a:pPr marL="0" indent="0">
              <a:buNone/>
            </a:pPr>
            <a:r>
              <a:rPr lang="en-US" dirty="0"/>
              <a:t>V</a:t>
            </a:r>
          </a:p>
          <a:p>
            <a:pPr marL="0" indent="0">
              <a:buNone/>
            </a:pPr>
            <a:r>
              <a:rPr lang="en-US" dirty="0"/>
              <a:t>A</a:t>
            </a:r>
          </a:p>
          <a:p>
            <a:pPr marL="0" indent="0">
              <a:buNone/>
            </a:pPr>
            <a:r>
              <a:rPr lang="en-US" dirty="0"/>
              <a:t>T</a:t>
            </a:r>
          </a:p>
          <a:p>
            <a:pPr marL="0" indent="0">
              <a:buNone/>
            </a:pPr>
            <a:r>
              <a:rPr lang="en-US" dirty="0"/>
              <a:t>P</a:t>
            </a:r>
          </a:p>
          <a:p>
            <a:pPr marL="0" indent="0">
              <a:buNone/>
            </a:pPr>
            <a:r>
              <a:rPr lang="en-US" dirty="0"/>
              <a:t>O</a:t>
            </a:r>
          </a:p>
          <a:p>
            <a:pPr marL="0" indent="0">
              <a:buNone/>
            </a:pPr>
            <a:r>
              <a:rPr lang="en-US" dirty="0"/>
              <a:t>I</a:t>
            </a:r>
          </a:p>
          <a:p>
            <a:pPr marL="0" indent="0">
              <a:buNone/>
            </a:pPr>
            <a:r>
              <a:rPr lang="en-US" dirty="0"/>
              <a:t>N</a:t>
            </a:r>
          </a:p>
          <a:p>
            <a:pPr marL="0" indent="0">
              <a:buNone/>
            </a:pPr>
            <a:r>
              <a:rPr lang="en-US" dirty="0"/>
              <a:t>T</a:t>
            </a:r>
          </a:p>
        </p:txBody>
      </p:sp>
    </p:spTree>
    <p:extLst>
      <p:ext uri="{BB962C8B-B14F-4D97-AF65-F5344CB8AC3E}">
        <p14:creationId xmlns:p14="http://schemas.microsoft.com/office/powerpoint/2010/main" val="368281398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Wildcard in Java Generics</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 (question mark) symbol represents the wildcard element. It means any type. If we write &lt;? extends Number&gt;, it means any child class of Number, e.g., Integer, Float, and double. Now we can call the method of Number class through any child class object.</a:t>
            </a:r>
          </a:p>
          <a:p>
            <a:endParaRPr lang="en-US" dirty="0"/>
          </a:p>
          <a:p>
            <a:r>
              <a:rPr lang="en-US" dirty="0"/>
              <a:t>We can use a wildcard as a type of a parameter, field, return type, or local variable. However, it is not allowed to use a wildcard as a type argument for a generic method invocation, a generic class instance creation, or a supertype.</a:t>
            </a:r>
          </a:p>
        </p:txBody>
      </p:sp>
    </p:spTree>
    <p:extLst>
      <p:ext uri="{BB962C8B-B14F-4D97-AF65-F5344CB8AC3E}">
        <p14:creationId xmlns:p14="http://schemas.microsoft.com/office/powerpoint/2010/main" val="29057691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619164"/>
          </a:xfrm>
        </p:spPr>
        <p:txBody>
          <a:bodyPr>
            <a:normAutofit fontScale="62500" lnSpcReduction="20000"/>
          </a:bodyPr>
          <a:lstStyle/>
          <a:p>
            <a:pPr marL="0" indent="0">
              <a:buNone/>
            </a:pPr>
            <a:r>
              <a:rPr lang="en-US" dirty="0"/>
              <a:t>import java.util.*;  </a:t>
            </a:r>
          </a:p>
          <a:p>
            <a:pPr marL="0" indent="0">
              <a:buNone/>
            </a:pPr>
            <a:r>
              <a:rPr lang="en-US" dirty="0"/>
              <a:t>abstract class Shape{  </a:t>
            </a:r>
          </a:p>
          <a:p>
            <a:pPr marL="0" indent="0">
              <a:buNone/>
            </a:pPr>
            <a:r>
              <a:rPr lang="en-US" dirty="0"/>
              <a:t>abstract void draw();  </a:t>
            </a:r>
            <a:r>
              <a:rPr lang="en-US" dirty="0" smtClean="0"/>
              <a:t>}  </a:t>
            </a:r>
            <a:endParaRPr lang="en-US" dirty="0"/>
          </a:p>
          <a:p>
            <a:pPr marL="0" indent="0">
              <a:buNone/>
            </a:pPr>
            <a:r>
              <a:rPr lang="en-US" dirty="0"/>
              <a:t>class Rectangle extends Shape{  </a:t>
            </a:r>
          </a:p>
          <a:p>
            <a:pPr marL="0" indent="0">
              <a:buNone/>
            </a:pPr>
            <a:r>
              <a:rPr lang="en-US" dirty="0"/>
              <a:t>void draw(){System.out.println("drawing rectangle");}  </a:t>
            </a:r>
            <a:r>
              <a:rPr lang="en-US" dirty="0" smtClean="0"/>
              <a:t>}  </a:t>
            </a:r>
            <a:endParaRPr lang="en-US" dirty="0"/>
          </a:p>
          <a:p>
            <a:pPr marL="0" indent="0">
              <a:buNone/>
            </a:pPr>
            <a:r>
              <a:rPr lang="en-US" dirty="0"/>
              <a:t>class Circle extends Shape{  </a:t>
            </a:r>
          </a:p>
          <a:p>
            <a:pPr marL="0" indent="0">
              <a:buNone/>
            </a:pPr>
            <a:r>
              <a:rPr lang="en-US" dirty="0"/>
              <a:t>void draw(){System.out.println("drawing circle");}  </a:t>
            </a:r>
            <a:r>
              <a:rPr lang="en-US" dirty="0" smtClean="0"/>
              <a:t>}  </a:t>
            </a:r>
            <a:endParaRPr lang="en-US" dirty="0"/>
          </a:p>
          <a:p>
            <a:pPr marL="0" indent="0">
              <a:buNone/>
            </a:pPr>
            <a:r>
              <a:rPr lang="en-US" dirty="0"/>
              <a:t>class GenericTest{  </a:t>
            </a:r>
          </a:p>
          <a:p>
            <a:pPr marL="0" indent="0">
              <a:buNone/>
            </a:pPr>
            <a:r>
              <a:rPr lang="en-US" dirty="0"/>
              <a:t>//creating a method that accepts only child class of Shape  </a:t>
            </a:r>
          </a:p>
          <a:p>
            <a:pPr marL="0" indent="0">
              <a:buNone/>
            </a:pPr>
            <a:r>
              <a:rPr lang="en-US" dirty="0"/>
              <a:t>public static void drawShapes(List&lt;? extends Shape&gt; lists){  </a:t>
            </a:r>
          </a:p>
          <a:p>
            <a:pPr marL="0" indent="0">
              <a:buNone/>
            </a:pPr>
            <a:r>
              <a:rPr lang="en-US" dirty="0"/>
              <a:t>for(Shape s:lists){  </a:t>
            </a:r>
          </a:p>
          <a:p>
            <a:pPr marL="0" indent="0">
              <a:buNone/>
            </a:pPr>
            <a:r>
              <a:rPr lang="en-US" dirty="0"/>
              <a:t>s.draw();//calling method of Shape class by child class instance  </a:t>
            </a:r>
            <a:r>
              <a:rPr lang="en-US" dirty="0" smtClean="0"/>
              <a:t>}  }  </a:t>
            </a:r>
            <a:endParaRPr lang="en-US" dirty="0"/>
          </a:p>
          <a:p>
            <a:pPr marL="0" indent="0">
              <a:buNone/>
            </a:pPr>
            <a:r>
              <a:rPr lang="en-US" dirty="0"/>
              <a:t>public static void main(String args[]){  </a:t>
            </a:r>
          </a:p>
          <a:p>
            <a:pPr marL="0" indent="0">
              <a:buNone/>
            </a:pPr>
            <a:r>
              <a:rPr lang="en-US" dirty="0"/>
              <a:t>List&lt;Rectangle&gt; list1=new ArrayList&lt;Rectangle&gt;();  </a:t>
            </a:r>
          </a:p>
          <a:p>
            <a:pPr marL="0" indent="0">
              <a:buNone/>
            </a:pPr>
            <a:r>
              <a:rPr lang="en-US" dirty="0"/>
              <a:t>list1.add(new Rectangle());  </a:t>
            </a:r>
          </a:p>
          <a:p>
            <a:pPr marL="0" indent="0">
              <a:buNone/>
            </a:pPr>
            <a:r>
              <a:rPr lang="en-US" dirty="0"/>
              <a:t>  </a:t>
            </a:r>
            <a:r>
              <a:rPr lang="en-US" dirty="0" smtClean="0"/>
              <a:t>List&lt;Circle</a:t>
            </a:r>
            <a:r>
              <a:rPr lang="en-US" dirty="0"/>
              <a:t>&gt; list2=new ArrayList&lt;Circle&gt;();  </a:t>
            </a:r>
          </a:p>
          <a:p>
            <a:pPr marL="0" indent="0">
              <a:buNone/>
            </a:pPr>
            <a:r>
              <a:rPr lang="en-US" dirty="0"/>
              <a:t>list2.add(new Circle());  </a:t>
            </a:r>
          </a:p>
          <a:p>
            <a:pPr marL="0" indent="0">
              <a:buNone/>
            </a:pPr>
            <a:r>
              <a:rPr lang="en-US" dirty="0"/>
              <a:t>list2.add(new Circle());  </a:t>
            </a:r>
          </a:p>
          <a:p>
            <a:pPr marL="0" indent="0">
              <a:buNone/>
            </a:pPr>
            <a:r>
              <a:rPr lang="en-US" dirty="0"/>
              <a:t>  </a:t>
            </a:r>
            <a:r>
              <a:rPr lang="en-US" dirty="0" smtClean="0"/>
              <a:t>drawShapes(list1</a:t>
            </a:r>
            <a:r>
              <a:rPr lang="en-US" dirty="0"/>
              <a:t>);  </a:t>
            </a:r>
          </a:p>
          <a:p>
            <a:pPr marL="0" indent="0">
              <a:buNone/>
            </a:pPr>
            <a:r>
              <a:rPr lang="en-US" dirty="0"/>
              <a:t>drawShapes(list2);  </a:t>
            </a:r>
            <a:r>
              <a:rPr lang="en-US" dirty="0" smtClean="0"/>
              <a:t>}} </a:t>
            </a:r>
            <a:endParaRPr lang="en-US" dirty="0"/>
          </a:p>
        </p:txBody>
      </p:sp>
    </p:spTree>
    <p:extLst>
      <p:ext uri="{BB962C8B-B14F-4D97-AF65-F5344CB8AC3E}">
        <p14:creationId xmlns:p14="http://schemas.microsoft.com/office/powerpoint/2010/main" val="142127860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6040485"/>
          </a:xfrm>
        </p:spPr>
        <p:txBody>
          <a:bodyPr>
            <a:normAutofit fontScale="85000" lnSpcReduction="20000"/>
          </a:bodyPr>
          <a:lstStyle/>
          <a:p>
            <a:pPr marL="0" indent="0">
              <a:buNone/>
            </a:pPr>
            <a:r>
              <a:rPr lang="en-US" dirty="0"/>
              <a:t>Upper Bounded Wildcards</a:t>
            </a:r>
          </a:p>
          <a:p>
            <a:r>
              <a:rPr lang="en-US" dirty="0"/>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endParaRPr lang="en-US" dirty="0"/>
          </a:p>
          <a:p>
            <a:r>
              <a:rPr lang="en-US" dirty="0"/>
              <a:t>Syntax</a:t>
            </a:r>
          </a:p>
          <a:p>
            <a:pPr marL="0" indent="0">
              <a:buNone/>
            </a:pPr>
            <a:r>
              <a:rPr lang="en-US" dirty="0" smtClean="0"/>
              <a:t>	</a:t>
            </a:r>
            <a:r>
              <a:rPr lang="en-US" b="1" dirty="0" smtClean="0"/>
              <a:t>List</a:t>
            </a:r>
            <a:r>
              <a:rPr lang="en-US" b="1" dirty="0"/>
              <a:t>&lt;? extends Number&gt;  </a:t>
            </a:r>
          </a:p>
          <a:p>
            <a:pPr marL="0" indent="0">
              <a:buNone/>
            </a:pPr>
            <a:r>
              <a:rPr lang="en-US" dirty="0"/>
              <a:t>Here,</a:t>
            </a:r>
          </a:p>
          <a:p>
            <a:pPr marL="0" indent="0">
              <a:buNone/>
            </a:pPr>
            <a:endParaRPr lang="en-US" dirty="0"/>
          </a:p>
          <a:p>
            <a:pPr marL="457200" lvl="1" indent="0">
              <a:buNone/>
            </a:pPr>
            <a:r>
              <a:rPr lang="en-US" dirty="0"/>
              <a:t>? is a wildcard character.</a:t>
            </a:r>
          </a:p>
          <a:p>
            <a:pPr marL="457200" lvl="1" indent="0">
              <a:buNone/>
            </a:pPr>
            <a:r>
              <a:rPr lang="en-US" dirty="0" smtClean="0"/>
              <a:t>extends</a:t>
            </a:r>
            <a:r>
              <a:rPr lang="en-US" dirty="0"/>
              <a:t>, is a keyword.</a:t>
            </a:r>
          </a:p>
          <a:p>
            <a:pPr marL="457200" lvl="1" indent="0">
              <a:buNone/>
            </a:pPr>
            <a:r>
              <a:rPr lang="en-US" dirty="0" smtClean="0"/>
              <a:t>Number</a:t>
            </a:r>
            <a:r>
              <a:rPr lang="en-US" dirty="0"/>
              <a:t>, is a class present in java.lang package</a:t>
            </a:r>
          </a:p>
          <a:p>
            <a:endParaRPr lang="en-US" dirty="0"/>
          </a:p>
          <a:p>
            <a:r>
              <a:rPr lang="en-US" dirty="0"/>
              <a:t>Suppose, we want to write the method for the list of Number and its subtypes (like Integer, Double). Using List&lt;? extends Number&gt; is suitable for a list of type Number or any of its subclasses whereas List&lt;Number&gt; works with the list of type Number only. So, List&lt;? extends Number&gt; is less restrictive than List&lt;Number&gt;.</a:t>
            </a:r>
          </a:p>
        </p:txBody>
      </p:sp>
    </p:spTree>
    <p:extLst>
      <p:ext uri="{BB962C8B-B14F-4D97-AF65-F5344CB8AC3E}">
        <p14:creationId xmlns:p14="http://schemas.microsoft.com/office/powerpoint/2010/main" val="1513814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6721522"/>
          </a:xfrm>
        </p:spPr>
        <p:txBody>
          <a:bodyPr>
            <a:normAutofit fontScale="62500" lnSpcReduction="20000"/>
          </a:bodyPr>
          <a:lstStyle/>
          <a:p>
            <a:pPr marL="0" indent="0">
              <a:buNone/>
            </a:pPr>
            <a:r>
              <a:rPr lang="en-US" dirty="0"/>
              <a:t>import java.util.ArrayList;  </a:t>
            </a:r>
          </a:p>
          <a:p>
            <a:pPr marL="0" indent="0">
              <a:buNone/>
            </a:pPr>
            <a:r>
              <a:rPr lang="en-US" dirty="0"/>
              <a:t>  </a:t>
            </a:r>
            <a:r>
              <a:rPr lang="en-US" dirty="0" smtClean="0"/>
              <a:t>public </a:t>
            </a:r>
            <a:r>
              <a:rPr lang="en-US" dirty="0"/>
              <a:t>class UpperBoundWildcard {  </a:t>
            </a:r>
          </a:p>
          <a:p>
            <a:pPr marL="0" indent="0">
              <a:buNone/>
            </a:pPr>
            <a:r>
              <a:rPr lang="en-US" dirty="0"/>
              <a:t>  </a:t>
            </a:r>
            <a:r>
              <a:rPr lang="en-US" dirty="0" smtClean="0"/>
              <a:t>          </a:t>
            </a:r>
            <a:r>
              <a:rPr lang="en-US" dirty="0"/>
              <a:t>private static Double add(ArrayList&lt;? extends Number&gt; num) {  </a:t>
            </a:r>
          </a:p>
          <a:p>
            <a:pPr marL="0" indent="0">
              <a:buNone/>
            </a:pPr>
            <a:r>
              <a:rPr lang="en-US" dirty="0"/>
              <a:t>      </a:t>
            </a:r>
            <a:r>
              <a:rPr lang="en-US" dirty="0" smtClean="0"/>
              <a:t>        </a:t>
            </a:r>
            <a:r>
              <a:rPr lang="en-US" dirty="0"/>
              <a:t>double sum=0.0;  </a:t>
            </a:r>
          </a:p>
          <a:p>
            <a:pPr marL="0" indent="0">
              <a:buNone/>
            </a:pPr>
            <a:r>
              <a:rPr lang="en-US" dirty="0"/>
              <a:t>          </a:t>
            </a:r>
            <a:r>
              <a:rPr lang="en-US" dirty="0" smtClean="0"/>
              <a:t>        </a:t>
            </a:r>
            <a:r>
              <a:rPr lang="en-US" dirty="0"/>
              <a:t>for(Number n:num)  </a:t>
            </a:r>
          </a:p>
          <a:p>
            <a:pPr marL="0" indent="0">
              <a:buNone/>
            </a:pPr>
            <a:r>
              <a:rPr lang="en-US" dirty="0"/>
              <a:t>        {  </a:t>
            </a:r>
            <a:r>
              <a:rPr lang="en-US" dirty="0" smtClean="0"/>
              <a:t>            </a:t>
            </a:r>
            <a:r>
              <a:rPr lang="en-US" dirty="0"/>
              <a:t>sum = sum+n.doubleValue();  </a:t>
            </a:r>
            <a:r>
              <a:rPr lang="en-US" dirty="0" smtClean="0"/>
              <a:t>        </a:t>
            </a:r>
            <a:r>
              <a:rPr lang="en-US" dirty="0"/>
              <a:t>}  </a:t>
            </a:r>
          </a:p>
          <a:p>
            <a:pPr marL="0" indent="0">
              <a:buNone/>
            </a:pPr>
            <a:r>
              <a:rPr lang="en-US" dirty="0"/>
              <a:t>          </a:t>
            </a:r>
            <a:r>
              <a:rPr lang="en-US" dirty="0" smtClean="0"/>
              <a:t>        </a:t>
            </a:r>
            <a:r>
              <a:rPr lang="en-US" dirty="0"/>
              <a:t>return sum;  </a:t>
            </a:r>
            <a:r>
              <a:rPr lang="en-US" dirty="0" smtClean="0"/>
              <a:t>    </a:t>
            </a:r>
            <a:r>
              <a:rPr lang="en-US" dirty="0"/>
              <a:t>}  </a:t>
            </a:r>
          </a:p>
          <a:p>
            <a:pPr marL="0" indent="0">
              <a:buNone/>
            </a:pPr>
            <a:r>
              <a:rPr lang="en-US" dirty="0"/>
              <a:t>  </a:t>
            </a:r>
            <a:r>
              <a:rPr lang="en-US" dirty="0" smtClean="0"/>
              <a:t>    </a:t>
            </a:r>
            <a:r>
              <a:rPr lang="en-US" dirty="0"/>
              <a:t>public static void main(String[] args) {  </a:t>
            </a:r>
          </a:p>
          <a:p>
            <a:pPr marL="0" indent="0">
              <a:buNone/>
            </a:pPr>
            <a:r>
              <a:rPr lang="en-US" dirty="0"/>
              <a:t>          </a:t>
            </a:r>
            <a:r>
              <a:rPr lang="en-US" dirty="0" smtClean="0"/>
              <a:t>        </a:t>
            </a:r>
            <a:r>
              <a:rPr lang="en-US" dirty="0"/>
              <a:t>ArrayList&lt;Integer&gt; l1=new ArrayList&lt;Integer&gt;();  </a:t>
            </a:r>
          </a:p>
          <a:p>
            <a:pPr marL="0" indent="0">
              <a:buNone/>
            </a:pPr>
            <a:r>
              <a:rPr lang="en-US" dirty="0"/>
              <a:t>        l1.add(10);  </a:t>
            </a:r>
          </a:p>
          <a:p>
            <a:pPr marL="0" indent="0">
              <a:buNone/>
            </a:pPr>
            <a:r>
              <a:rPr lang="en-US" dirty="0"/>
              <a:t>        l1.add(20);  </a:t>
            </a:r>
          </a:p>
          <a:p>
            <a:pPr marL="0" indent="0">
              <a:buNone/>
            </a:pPr>
            <a:r>
              <a:rPr lang="en-US" dirty="0"/>
              <a:t>        System.out.println("displaying the sum= "+add(l1));  </a:t>
            </a:r>
          </a:p>
          <a:p>
            <a:pPr marL="0" indent="0">
              <a:buNone/>
            </a:pPr>
            <a:r>
              <a:rPr lang="en-US" dirty="0"/>
              <a:t>          </a:t>
            </a:r>
            <a:r>
              <a:rPr lang="en-US" dirty="0" smtClean="0"/>
              <a:t>        </a:t>
            </a:r>
            <a:r>
              <a:rPr lang="en-US" dirty="0"/>
              <a:t>ArrayList&lt;Double&gt; l2=new ArrayList&lt;Double&gt;();  </a:t>
            </a:r>
          </a:p>
          <a:p>
            <a:pPr marL="0" indent="0">
              <a:buNone/>
            </a:pPr>
            <a:r>
              <a:rPr lang="en-US" dirty="0"/>
              <a:t>        l2.add(30.0);  </a:t>
            </a:r>
          </a:p>
          <a:p>
            <a:pPr marL="0" indent="0">
              <a:buNone/>
            </a:pPr>
            <a:r>
              <a:rPr lang="en-US" dirty="0"/>
              <a:t>        l2.add(40.0);  </a:t>
            </a:r>
          </a:p>
          <a:p>
            <a:pPr marL="0" indent="0">
              <a:buNone/>
            </a:pPr>
            <a:r>
              <a:rPr lang="en-US" dirty="0"/>
              <a:t>        System.out.println("displaying the sum= "+add(l2));  </a:t>
            </a:r>
            <a:r>
              <a:rPr lang="en-US" dirty="0" smtClean="0"/>
              <a:t>}        }  </a:t>
            </a:r>
            <a:endParaRPr lang="en-US" dirty="0"/>
          </a:p>
          <a:p>
            <a:endParaRPr lang="en-US" dirty="0"/>
          </a:p>
          <a:p>
            <a:r>
              <a:rPr lang="en-US" dirty="0"/>
              <a:t>Output</a:t>
            </a:r>
          </a:p>
          <a:p>
            <a:endParaRPr lang="en-US" dirty="0"/>
          </a:p>
          <a:p>
            <a:pPr marL="0" indent="0">
              <a:buNone/>
            </a:pPr>
            <a:r>
              <a:rPr lang="en-US" dirty="0"/>
              <a:t>displaying the sum= 30.0</a:t>
            </a:r>
          </a:p>
          <a:p>
            <a:pPr marL="0" indent="0">
              <a:buNone/>
            </a:pPr>
            <a:r>
              <a:rPr lang="en-US" dirty="0"/>
              <a:t>displaying the sum= 70.0</a:t>
            </a:r>
          </a:p>
        </p:txBody>
      </p:sp>
    </p:spTree>
    <p:extLst>
      <p:ext uri="{BB962C8B-B14F-4D97-AF65-F5344CB8AC3E}">
        <p14:creationId xmlns:p14="http://schemas.microsoft.com/office/powerpoint/2010/main" val="16292486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Unbounded Wildcards</a:t>
            </a:r>
          </a:p>
          <a:p>
            <a:r>
              <a:rPr lang="en-US" dirty="0"/>
              <a:t>The unbounded wildcard type represents the list of an unknown type such as List&lt;?&gt;. This approach can be useful in the following scenarios: -</a:t>
            </a:r>
          </a:p>
          <a:p>
            <a:endParaRPr lang="en-US" dirty="0"/>
          </a:p>
          <a:p>
            <a:r>
              <a:rPr lang="en-US" dirty="0"/>
              <a:t>When the given method is implemented by using the functionality provided in the Object class.</a:t>
            </a:r>
          </a:p>
          <a:p>
            <a:r>
              <a:rPr lang="en-US" dirty="0"/>
              <a:t>When the generic class contains the methods that don't depend on the type parameter.</a:t>
            </a:r>
          </a:p>
        </p:txBody>
      </p:sp>
    </p:spTree>
    <p:extLst>
      <p:ext uri="{BB962C8B-B14F-4D97-AF65-F5344CB8AC3E}">
        <p14:creationId xmlns:p14="http://schemas.microsoft.com/office/powerpoint/2010/main" val="3557403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fontScale="62500" lnSpcReduction="20000"/>
          </a:bodyPr>
          <a:lstStyle/>
          <a:p>
            <a:pPr marL="0" indent="0">
              <a:buNone/>
            </a:pPr>
            <a:r>
              <a:rPr lang="en-US" dirty="0"/>
              <a:t>import java.util.Arrays;  </a:t>
            </a:r>
          </a:p>
          <a:p>
            <a:pPr marL="0" indent="0">
              <a:buNone/>
            </a:pPr>
            <a:r>
              <a:rPr lang="en-US" dirty="0"/>
              <a:t>import java.util.List;  </a:t>
            </a:r>
          </a:p>
          <a:p>
            <a:pPr marL="0" indent="0">
              <a:buNone/>
            </a:pPr>
            <a:r>
              <a:rPr lang="en-US" dirty="0"/>
              <a:t>  </a:t>
            </a:r>
            <a:r>
              <a:rPr lang="en-US" dirty="0" smtClean="0"/>
              <a:t>public </a:t>
            </a:r>
            <a:r>
              <a:rPr lang="en-US" dirty="0"/>
              <a:t>class UnboundedWildcard {  </a:t>
            </a:r>
          </a:p>
          <a:p>
            <a:pPr marL="0" indent="0">
              <a:buNone/>
            </a:pPr>
            <a:r>
              <a:rPr lang="en-US" dirty="0"/>
              <a:t>  </a:t>
            </a:r>
            <a:r>
              <a:rPr lang="en-US" dirty="0" smtClean="0"/>
              <a:t>    </a:t>
            </a:r>
            <a:r>
              <a:rPr lang="en-US" dirty="0"/>
              <a:t>public static void display(List&lt;?&gt; list)  </a:t>
            </a:r>
          </a:p>
          <a:p>
            <a:pPr marL="0" indent="0">
              <a:buNone/>
            </a:pPr>
            <a:r>
              <a:rPr lang="en-US" dirty="0"/>
              <a:t>    </a:t>
            </a:r>
            <a:r>
              <a:rPr lang="en-US" dirty="0" smtClean="0"/>
              <a:t>{  for(Object </a:t>
            </a:r>
            <a:r>
              <a:rPr lang="en-US" dirty="0"/>
              <a:t>o:list)  </a:t>
            </a:r>
          </a:p>
          <a:p>
            <a:pPr marL="0" indent="0">
              <a:buNone/>
            </a:pPr>
            <a:r>
              <a:rPr lang="en-US" dirty="0"/>
              <a:t>        {  </a:t>
            </a:r>
            <a:r>
              <a:rPr lang="en-US" dirty="0" smtClean="0"/>
              <a:t>            </a:t>
            </a:r>
            <a:r>
              <a:rPr lang="en-US" dirty="0"/>
              <a:t>System.out.println(o);  </a:t>
            </a:r>
            <a:r>
              <a:rPr lang="en-US" dirty="0" smtClean="0"/>
              <a:t>        </a:t>
            </a:r>
            <a:r>
              <a:rPr lang="en-US" dirty="0"/>
              <a:t>}  </a:t>
            </a:r>
            <a:r>
              <a:rPr lang="en-US" dirty="0" smtClean="0"/>
              <a:t>   </a:t>
            </a:r>
            <a:r>
              <a:rPr lang="en-US" dirty="0"/>
              <a:t>}  </a:t>
            </a:r>
          </a:p>
          <a:p>
            <a:pPr marL="0" indent="0">
              <a:buNone/>
            </a:pPr>
            <a:r>
              <a:rPr lang="en-US" dirty="0"/>
              <a:t>      </a:t>
            </a:r>
            <a:r>
              <a:rPr lang="en-US" dirty="0" smtClean="0"/>
              <a:t>          </a:t>
            </a:r>
            <a:r>
              <a:rPr lang="en-US" dirty="0"/>
              <a:t>public static void main(String[] args) {  </a:t>
            </a:r>
          </a:p>
          <a:p>
            <a:pPr marL="0" indent="0">
              <a:buNone/>
            </a:pPr>
            <a:r>
              <a:rPr lang="en-US" dirty="0"/>
              <a:t>          </a:t>
            </a:r>
            <a:r>
              <a:rPr lang="en-US" dirty="0" smtClean="0"/>
              <a:t>    </a:t>
            </a:r>
            <a:r>
              <a:rPr lang="en-US" dirty="0"/>
              <a:t>List&lt;Integer&gt; l1=Arrays.asList(1,2,3);  </a:t>
            </a:r>
          </a:p>
          <a:p>
            <a:pPr marL="0" indent="0">
              <a:buNone/>
            </a:pPr>
            <a:r>
              <a:rPr lang="en-US" dirty="0"/>
              <a:t>    System.out.println("displaying the Integer values");  </a:t>
            </a:r>
          </a:p>
          <a:p>
            <a:pPr marL="0" indent="0">
              <a:buNone/>
            </a:pPr>
            <a:r>
              <a:rPr lang="en-US" dirty="0"/>
              <a:t>    display(l1);  </a:t>
            </a:r>
          </a:p>
          <a:p>
            <a:pPr marL="0" indent="0">
              <a:buNone/>
            </a:pPr>
            <a:r>
              <a:rPr lang="en-US" dirty="0"/>
              <a:t>    List&lt;String&gt; l2=Arrays.asList("One","Two","Three");  </a:t>
            </a:r>
          </a:p>
          <a:p>
            <a:pPr marL="0" indent="0">
              <a:buNone/>
            </a:pPr>
            <a:r>
              <a:rPr lang="en-US" dirty="0"/>
              <a:t>      System.out.println("displaying the String values");  </a:t>
            </a:r>
          </a:p>
          <a:p>
            <a:pPr marL="0" indent="0">
              <a:buNone/>
            </a:pPr>
            <a:r>
              <a:rPr lang="en-US" dirty="0"/>
              <a:t>        display(l2);  </a:t>
            </a:r>
            <a:r>
              <a:rPr lang="en-US" dirty="0" smtClean="0"/>
              <a:t>    </a:t>
            </a:r>
            <a:r>
              <a:rPr lang="en-US" dirty="0"/>
              <a:t>}  </a:t>
            </a:r>
            <a:r>
              <a:rPr lang="en-US" dirty="0" smtClean="0"/>
              <a:t>  }  </a:t>
            </a:r>
            <a:endParaRPr lang="en-US" dirty="0"/>
          </a:p>
          <a:p>
            <a:pPr marL="0" indent="0">
              <a:buNone/>
            </a:pPr>
            <a:endParaRPr lang="en-US" dirty="0" smtClean="0"/>
          </a:p>
          <a:p>
            <a:pPr marL="0" indent="0">
              <a:buNone/>
            </a:pPr>
            <a:r>
              <a:rPr lang="en-US" sz="1800" dirty="0" smtClean="0"/>
              <a:t>Output</a:t>
            </a:r>
            <a:endParaRPr lang="en-US" sz="1800" dirty="0"/>
          </a:p>
          <a:p>
            <a:pPr marL="0" indent="0">
              <a:buNone/>
            </a:pPr>
            <a:r>
              <a:rPr lang="en-US" sz="1800" dirty="0" smtClean="0"/>
              <a:t>displaying </a:t>
            </a:r>
            <a:r>
              <a:rPr lang="en-US" sz="1800" dirty="0"/>
              <a:t>the Integer values</a:t>
            </a:r>
          </a:p>
          <a:p>
            <a:pPr marL="0" indent="0">
              <a:buNone/>
            </a:pPr>
            <a:r>
              <a:rPr lang="en-US" sz="1800" dirty="0"/>
              <a:t>1</a:t>
            </a:r>
          </a:p>
          <a:p>
            <a:pPr marL="0" indent="0">
              <a:buNone/>
            </a:pPr>
            <a:r>
              <a:rPr lang="en-US" sz="1800" dirty="0"/>
              <a:t>2</a:t>
            </a:r>
          </a:p>
          <a:p>
            <a:pPr marL="0" indent="0">
              <a:buNone/>
            </a:pPr>
            <a:r>
              <a:rPr lang="en-US" sz="1800" dirty="0"/>
              <a:t>3</a:t>
            </a:r>
          </a:p>
          <a:p>
            <a:pPr marL="0" indent="0">
              <a:buNone/>
            </a:pPr>
            <a:r>
              <a:rPr lang="en-US" sz="1800" dirty="0"/>
              <a:t>displaying the String values</a:t>
            </a:r>
          </a:p>
          <a:p>
            <a:pPr marL="0" indent="0">
              <a:buNone/>
            </a:pPr>
            <a:r>
              <a:rPr lang="en-US" sz="1800" dirty="0"/>
              <a:t>One</a:t>
            </a:r>
          </a:p>
          <a:p>
            <a:pPr marL="0" indent="0">
              <a:buNone/>
            </a:pPr>
            <a:r>
              <a:rPr lang="en-US" sz="1800" dirty="0"/>
              <a:t>Two</a:t>
            </a:r>
          </a:p>
          <a:p>
            <a:pPr marL="0" indent="0">
              <a:buNone/>
            </a:pPr>
            <a:r>
              <a:rPr lang="en-US" sz="1800" dirty="0" smtClean="0"/>
              <a:t>Thee</a:t>
            </a:r>
            <a:endParaRPr lang="en-US" sz="1800" dirty="0"/>
          </a:p>
        </p:txBody>
      </p:sp>
    </p:spTree>
    <p:extLst>
      <p:ext uri="{BB962C8B-B14F-4D97-AF65-F5344CB8AC3E}">
        <p14:creationId xmlns:p14="http://schemas.microsoft.com/office/powerpoint/2010/main" val="16683340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478"/>
            <a:ext cx="10515600" cy="6040485"/>
          </a:xfrm>
        </p:spPr>
        <p:txBody>
          <a:bodyPr>
            <a:normAutofit fontScale="85000" lnSpcReduction="20000"/>
          </a:bodyPr>
          <a:lstStyle/>
          <a:p>
            <a:r>
              <a:rPr lang="en-US" dirty="0"/>
              <a:t>Lower Bounded Wildcards</a:t>
            </a:r>
          </a:p>
          <a:p>
            <a:r>
              <a:rPr lang="en-US" dirty="0"/>
              <a:t>The purpose of lower bounded wildcards is to restrict the unknown type to be a specific type or a supertype of that type. It is used by declaring wildcard character ("?") followed by the super keyword, followed by its lower bound.</a:t>
            </a:r>
          </a:p>
          <a:p>
            <a:endParaRPr lang="en-US" dirty="0"/>
          </a:p>
          <a:p>
            <a:r>
              <a:rPr lang="en-US" dirty="0"/>
              <a:t>Syntax</a:t>
            </a:r>
          </a:p>
          <a:p>
            <a:pPr marL="0" indent="0">
              <a:buNone/>
            </a:pPr>
            <a:r>
              <a:rPr lang="en-US" dirty="0" smtClean="0"/>
              <a:t>	</a:t>
            </a:r>
            <a:r>
              <a:rPr lang="en-US" b="1" dirty="0" smtClean="0"/>
              <a:t>List</a:t>
            </a:r>
            <a:r>
              <a:rPr lang="en-US" b="1" dirty="0"/>
              <a:t>&lt;? super Integer&gt;  </a:t>
            </a:r>
          </a:p>
          <a:p>
            <a:pPr marL="0" indent="0">
              <a:buNone/>
            </a:pPr>
            <a:r>
              <a:rPr lang="en-US" dirty="0"/>
              <a:t>Here,</a:t>
            </a:r>
          </a:p>
          <a:p>
            <a:endParaRPr lang="en-US" dirty="0"/>
          </a:p>
          <a:p>
            <a:pPr marL="0" indent="0">
              <a:buNone/>
            </a:pPr>
            <a:r>
              <a:rPr lang="en-US" dirty="0" smtClean="0"/>
              <a:t>	? </a:t>
            </a:r>
            <a:r>
              <a:rPr lang="en-US" dirty="0"/>
              <a:t>is a wildcard character.</a:t>
            </a:r>
          </a:p>
          <a:p>
            <a:pPr marL="0" indent="0">
              <a:buNone/>
            </a:pPr>
            <a:r>
              <a:rPr lang="en-US" dirty="0" smtClean="0"/>
              <a:t>	super</a:t>
            </a:r>
            <a:r>
              <a:rPr lang="en-US" dirty="0"/>
              <a:t>, is a keyword.</a:t>
            </a:r>
          </a:p>
          <a:p>
            <a:pPr marL="0" indent="0">
              <a:buNone/>
            </a:pPr>
            <a:r>
              <a:rPr lang="en-US" dirty="0" smtClean="0"/>
              <a:t>	Integer</a:t>
            </a:r>
            <a:r>
              <a:rPr lang="en-US" dirty="0"/>
              <a:t>, is a wrapper class.</a:t>
            </a:r>
          </a:p>
          <a:p>
            <a:endParaRPr lang="en-US" dirty="0"/>
          </a:p>
          <a:p>
            <a:r>
              <a:rPr lang="en-US" dirty="0"/>
              <a:t>Suppose, we want to write the method for the list of Integer and its supertype (like Number, Object). Using List&lt;? super Integer&gt; is suitable for a list of type Integer or any of its superclasses whereas List&lt;Integer&gt; works with the list of type Integer only. So, List&lt;? super Integer&gt; is less restrictive than List&lt;Integer&gt;.</a:t>
            </a:r>
          </a:p>
        </p:txBody>
      </p:sp>
    </p:spTree>
    <p:extLst>
      <p:ext uri="{BB962C8B-B14F-4D97-AF65-F5344CB8AC3E}">
        <p14:creationId xmlns:p14="http://schemas.microsoft.com/office/powerpoint/2010/main" val="380006075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439" y="0"/>
            <a:ext cx="10515600" cy="6858000"/>
          </a:xfrm>
        </p:spPr>
        <p:txBody>
          <a:bodyPr>
            <a:normAutofit fontScale="62500" lnSpcReduction="20000"/>
          </a:bodyPr>
          <a:lstStyle/>
          <a:p>
            <a:pPr marL="0" indent="0">
              <a:buNone/>
            </a:pPr>
            <a:r>
              <a:rPr lang="en-US" dirty="0"/>
              <a:t>import java.util.Arrays;  </a:t>
            </a:r>
          </a:p>
          <a:p>
            <a:pPr marL="0" indent="0">
              <a:buNone/>
            </a:pPr>
            <a:r>
              <a:rPr lang="en-US" dirty="0"/>
              <a:t>import java.util.List;  </a:t>
            </a:r>
          </a:p>
          <a:p>
            <a:pPr marL="0" indent="0">
              <a:buNone/>
            </a:pPr>
            <a:r>
              <a:rPr lang="en-US" dirty="0"/>
              <a:t>  </a:t>
            </a:r>
            <a:r>
              <a:rPr lang="en-US" dirty="0" smtClean="0"/>
              <a:t>public </a:t>
            </a:r>
            <a:r>
              <a:rPr lang="en-US" dirty="0"/>
              <a:t>class LowerBoundWildcard {  </a:t>
            </a:r>
          </a:p>
          <a:p>
            <a:pPr marL="0" indent="0">
              <a:buNone/>
            </a:pPr>
            <a:r>
              <a:rPr lang="en-US" dirty="0"/>
              <a:t>  </a:t>
            </a:r>
            <a:r>
              <a:rPr lang="en-US" dirty="0" smtClean="0"/>
              <a:t>    </a:t>
            </a:r>
            <a:r>
              <a:rPr lang="en-US" dirty="0"/>
              <a:t>public static void addNumbers(List&lt;? super Integer&gt; list) {  </a:t>
            </a:r>
          </a:p>
          <a:p>
            <a:pPr marL="0" indent="0">
              <a:buNone/>
            </a:pPr>
            <a:r>
              <a:rPr lang="en-US" dirty="0"/>
              <a:t>  </a:t>
            </a:r>
            <a:r>
              <a:rPr lang="en-US" dirty="0" smtClean="0"/>
              <a:t>        </a:t>
            </a:r>
            <a:r>
              <a:rPr lang="en-US" dirty="0"/>
              <a:t>for(Object n:list)  </a:t>
            </a:r>
            <a:r>
              <a:rPr lang="en-US" dirty="0" smtClean="0"/>
              <a:t>        </a:t>
            </a:r>
            <a:r>
              <a:rPr lang="en-US" dirty="0"/>
              <a:t>{  </a:t>
            </a:r>
          </a:p>
          <a:p>
            <a:pPr marL="0" indent="0">
              <a:buNone/>
            </a:pPr>
            <a:r>
              <a:rPr lang="en-US" dirty="0"/>
              <a:t>              System.out.println(n);  </a:t>
            </a:r>
            <a:r>
              <a:rPr lang="en-US" dirty="0" smtClean="0"/>
              <a:t>        } }  </a:t>
            </a:r>
            <a:endParaRPr lang="en-US" dirty="0"/>
          </a:p>
          <a:p>
            <a:pPr marL="0" indent="0">
              <a:buNone/>
            </a:pPr>
            <a:r>
              <a:rPr lang="en-US" dirty="0"/>
              <a:t>public static void main(String[] args) {  </a:t>
            </a:r>
          </a:p>
          <a:p>
            <a:pPr marL="0" indent="0">
              <a:buNone/>
            </a:pPr>
            <a:r>
              <a:rPr lang="en-US" dirty="0"/>
              <a:t>      </a:t>
            </a:r>
            <a:r>
              <a:rPr lang="en-US" dirty="0" smtClean="0"/>
              <a:t>    </a:t>
            </a:r>
            <a:r>
              <a:rPr lang="en-US" dirty="0"/>
              <a:t>List&lt;Integer&gt; l1=Arrays.asList(1,2,3);  </a:t>
            </a:r>
          </a:p>
          <a:p>
            <a:pPr marL="0" indent="0">
              <a:buNone/>
            </a:pPr>
            <a:r>
              <a:rPr lang="en-US" dirty="0"/>
              <a:t>      System.out.println("displaying the Integer values");  </a:t>
            </a:r>
          </a:p>
          <a:p>
            <a:pPr marL="0" indent="0">
              <a:buNone/>
            </a:pPr>
            <a:r>
              <a:rPr lang="en-US" dirty="0"/>
              <a:t>    addNumbers(l1);  </a:t>
            </a:r>
          </a:p>
          <a:p>
            <a:pPr marL="0" indent="0">
              <a:buNone/>
            </a:pPr>
            <a:r>
              <a:rPr lang="en-US" dirty="0" smtClean="0"/>
              <a:t>          List&lt;Number&gt; l2=Arrays.asList(1.0,2.0,3.0);  </a:t>
            </a:r>
          </a:p>
          <a:p>
            <a:pPr marL="0" indent="0">
              <a:buNone/>
            </a:pPr>
            <a:r>
              <a:rPr lang="en-US" dirty="0" smtClean="0"/>
              <a:t>      </a:t>
            </a:r>
            <a:r>
              <a:rPr lang="en-US" dirty="0"/>
              <a:t>System.out.println("displaying the Number values");  </a:t>
            </a:r>
          </a:p>
          <a:p>
            <a:pPr marL="0" indent="0">
              <a:buNone/>
            </a:pPr>
            <a:r>
              <a:rPr lang="en-US" dirty="0"/>
              <a:t>    addNumbers(l2);  </a:t>
            </a:r>
          </a:p>
          <a:p>
            <a:pPr marL="0" indent="0">
              <a:buNone/>
            </a:pPr>
            <a:r>
              <a:rPr lang="en-US" dirty="0" smtClean="0"/>
              <a:t>} }  </a:t>
            </a:r>
            <a:endParaRPr lang="en-US" dirty="0"/>
          </a:p>
          <a:p>
            <a:r>
              <a:rPr lang="en-US" sz="1800" dirty="0" smtClean="0"/>
              <a:t>Output</a:t>
            </a:r>
            <a:endParaRPr lang="en-US" sz="1800" dirty="0"/>
          </a:p>
          <a:p>
            <a:pPr marL="0" indent="0">
              <a:buNone/>
            </a:pPr>
            <a:r>
              <a:rPr lang="en-US" sz="1800" dirty="0" smtClean="0"/>
              <a:t>displaying </a:t>
            </a:r>
            <a:r>
              <a:rPr lang="en-US" sz="1800" dirty="0"/>
              <a:t>the Integer values</a:t>
            </a:r>
          </a:p>
          <a:p>
            <a:pPr marL="0" indent="0">
              <a:buNone/>
            </a:pPr>
            <a:r>
              <a:rPr lang="en-US" sz="1800" dirty="0"/>
              <a:t>1</a:t>
            </a:r>
          </a:p>
          <a:p>
            <a:pPr marL="0" indent="0">
              <a:buNone/>
            </a:pPr>
            <a:r>
              <a:rPr lang="en-US" sz="1800" dirty="0"/>
              <a:t>2</a:t>
            </a:r>
          </a:p>
          <a:p>
            <a:pPr marL="0" indent="0">
              <a:buNone/>
            </a:pPr>
            <a:r>
              <a:rPr lang="en-US" sz="1800" dirty="0"/>
              <a:t>3</a:t>
            </a:r>
          </a:p>
          <a:p>
            <a:pPr marL="0" indent="0">
              <a:buNone/>
            </a:pPr>
            <a:r>
              <a:rPr lang="en-US" sz="1800" dirty="0"/>
              <a:t>displaying the Number values</a:t>
            </a:r>
          </a:p>
          <a:p>
            <a:pPr marL="0" indent="0">
              <a:buNone/>
            </a:pPr>
            <a:r>
              <a:rPr lang="en-US" sz="1800" dirty="0"/>
              <a:t>1.0</a:t>
            </a:r>
          </a:p>
          <a:p>
            <a:pPr marL="0" indent="0">
              <a:buNone/>
            </a:pPr>
            <a:r>
              <a:rPr lang="en-US" sz="1800" dirty="0"/>
              <a:t>2.0</a:t>
            </a:r>
          </a:p>
          <a:p>
            <a:pPr marL="0" indent="0">
              <a:buNone/>
            </a:pPr>
            <a:r>
              <a:rPr lang="en-US" sz="1800" dirty="0"/>
              <a:t>3.0</a:t>
            </a:r>
          </a:p>
        </p:txBody>
      </p:sp>
    </p:spTree>
    <p:extLst>
      <p:ext uri="{BB962C8B-B14F-4D97-AF65-F5344CB8AC3E}">
        <p14:creationId xmlns:p14="http://schemas.microsoft.com/office/powerpoint/2010/main" val="34005045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8B5C02-6AD1-4A7C-A4FE-F076AF07C781}" type="slidenum">
              <a:rPr lang="fi-FI" altLang="en-US"/>
              <a:pPr/>
              <a:t>109</a:t>
            </a:fld>
            <a:endParaRPr lang="fi-FI" altLang="en-US"/>
          </a:p>
        </p:txBody>
      </p:sp>
      <p:sp>
        <p:nvSpPr>
          <p:cNvPr id="20483" name="Rectangle 2"/>
          <p:cNvSpPr>
            <a:spLocks noGrp="1" noChangeArrowheads="1"/>
          </p:cNvSpPr>
          <p:nvPr>
            <p:ph type="title"/>
          </p:nvPr>
        </p:nvSpPr>
        <p:spPr>
          <a:xfrm>
            <a:off x="2279650" y="115889"/>
            <a:ext cx="8066088" cy="561975"/>
          </a:xfrm>
        </p:spPr>
        <p:txBody>
          <a:bodyPr>
            <a:normAutofit fontScale="90000"/>
          </a:bodyPr>
          <a:lstStyle/>
          <a:p>
            <a:pPr eaLnBrk="1" hangingPunct="1"/>
            <a:r>
              <a:rPr lang="fi-FI" altLang="en-US" dirty="0" smtClean="0"/>
              <a:t>Restrictions and limitations (cont.)</a:t>
            </a:r>
          </a:p>
        </p:txBody>
      </p:sp>
      <p:sp>
        <p:nvSpPr>
          <p:cNvPr id="20484" name="Rectangle 3"/>
          <p:cNvSpPr>
            <a:spLocks noGrp="1" noChangeArrowheads="1"/>
          </p:cNvSpPr>
          <p:nvPr>
            <p:ph type="body" idx="1"/>
          </p:nvPr>
        </p:nvSpPr>
        <p:spPr>
          <a:xfrm>
            <a:off x="2351088" y="765176"/>
            <a:ext cx="8316912" cy="5903913"/>
          </a:xfrm>
        </p:spPr>
        <p:txBody>
          <a:bodyPr/>
          <a:lstStyle/>
          <a:p>
            <a:pPr eaLnBrk="1" hangingPunct="1"/>
            <a:r>
              <a:rPr lang="fi-FI" altLang="en-US" dirty="0" smtClean="0"/>
              <a:t>instantiations of generic parameter T are not allowed</a:t>
            </a:r>
          </a:p>
          <a:p>
            <a:pPr lvl="2" eaLnBrk="1" hangingPunct="1">
              <a:buFontTx/>
              <a:buNone/>
            </a:pPr>
            <a:r>
              <a:rPr lang="fi-FI" altLang="en-US" i="1" dirty="0" smtClean="0"/>
              <a:t>new T ()          // ERROR: whatever T to produce?</a:t>
            </a:r>
          </a:p>
          <a:p>
            <a:pPr lvl="2" eaLnBrk="1" hangingPunct="1">
              <a:buFontTx/>
              <a:buNone/>
            </a:pPr>
            <a:r>
              <a:rPr lang="fi-FI" altLang="en-US" i="1" dirty="0" smtClean="0"/>
              <a:t>new T [10]</a:t>
            </a:r>
            <a:endParaRPr lang="fi-FI" altLang="en-US" sz="800" i="1" dirty="0"/>
          </a:p>
          <a:p>
            <a:pPr eaLnBrk="1" hangingPunct="1"/>
            <a:r>
              <a:rPr lang="fi-FI" altLang="en-US" dirty="0" smtClean="0"/>
              <a:t>arrays of parameterized types are not allowed</a:t>
            </a:r>
          </a:p>
          <a:p>
            <a:pPr lvl="2" eaLnBrk="1" hangingPunct="1">
              <a:buFontTx/>
              <a:buNone/>
            </a:pPr>
            <a:r>
              <a:rPr lang="fi-FI" altLang="en-US" i="1" dirty="0" smtClean="0"/>
              <a:t>new Pair &lt;String&gt; [10];         //  ERROR</a:t>
            </a:r>
          </a:p>
          <a:p>
            <a:pPr lvl="1" eaLnBrk="1" hangingPunct="1"/>
            <a:r>
              <a:rPr lang="fi-FI" altLang="en-US" dirty="0" smtClean="0"/>
              <a:t>since type erasure removes type information needed for checks of array assignments</a:t>
            </a:r>
            <a:endParaRPr lang="fi-FI" altLang="en-US" sz="1000" dirty="0"/>
          </a:p>
          <a:p>
            <a:pPr eaLnBrk="1" hangingPunct="1"/>
            <a:r>
              <a:rPr lang="fi-FI" altLang="en-US" dirty="0" smtClean="0"/>
              <a:t>static fields and static methods with type parameters are not allowed </a:t>
            </a:r>
          </a:p>
          <a:p>
            <a:pPr lvl="2" eaLnBrk="1" hangingPunct="1">
              <a:buFontTx/>
              <a:buNone/>
            </a:pPr>
            <a:r>
              <a:rPr lang="fi-FI" altLang="en-US" dirty="0" smtClean="0"/>
              <a:t>class Singleton &lt;T&gt; {</a:t>
            </a:r>
          </a:p>
          <a:p>
            <a:pPr lvl="3" eaLnBrk="1" hangingPunct="1">
              <a:buFontTx/>
              <a:buNone/>
            </a:pPr>
            <a:r>
              <a:rPr lang="fi-FI" altLang="en-US" i="1" dirty="0" smtClean="0"/>
              <a:t>private static T singleOne;         // ERROR</a:t>
            </a:r>
          </a:p>
          <a:p>
            <a:pPr lvl="1" eaLnBrk="1" hangingPunct="1"/>
            <a:r>
              <a:rPr lang="fi-FI" altLang="en-US" dirty="0" smtClean="0"/>
              <a:t>since after type erasure, </a:t>
            </a:r>
            <a:r>
              <a:rPr lang="fi-FI" altLang="en-US" i="1" dirty="0" smtClean="0"/>
              <a:t>one</a:t>
            </a:r>
            <a:r>
              <a:rPr lang="fi-FI" altLang="en-US" dirty="0" smtClean="0"/>
              <a:t> class and </a:t>
            </a:r>
            <a:r>
              <a:rPr lang="fi-FI" altLang="en-US" i="1" dirty="0" smtClean="0"/>
              <a:t>one</a:t>
            </a:r>
            <a:r>
              <a:rPr lang="fi-FI" altLang="en-US" dirty="0" smtClean="0"/>
              <a:t> shared static field for all instantiations and their objects</a:t>
            </a:r>
          </a:p>
          <a:p>
            <a:pPr lvl="1" eaLnBrk="1" hangingPunct="1"/>
            <a:endParaRPr lang="fi-FI" altLang="en-US" sz="1000" dirty="0"/>
          </a:p>
        </p:txBody>
      </p:sp>
    </p:spTree>
    <p:extLst>
      <p:ext uri="{BB962C8B-B14F-4D97-AF65-F5344CB8AC3E}">
        <p14:creationId xmlns:p14="http://schemas.microsoft.com/office/powerpoint/2010/main" val="2776416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1774825" y="1052514"/>
            <a:ext cx="8713788" cy="5113337"/>
          </a:xfrm>
        </p:spPr>
        <p:txBody>
          <a:bodyPr/>
          <a:lstStyle/>
          <a:p>
            <a:pPr algn="just">
              <a:spcBef>
                <a:spcPts val="0"/>
              </a:spcBef>
              <a:defRPr/>
            </a:pPr>
            <a:r>
              <a:rPr lang="en-IN" dirty="0" smtClean="0">
                <a:solidFill>
                  <a:srgbClr val="C00000"/>
                </a:solidFill>
              </a:rPr>
              <a:t>Multiprocessing</a:t>
            </a:r>
            <a:r>
              <a:rPr lang="en-IN" dirty="0" smtClean="0"/>
              <a:t> mainly deals with the hardware. Here more than one processing unit (CPU) comes into the picture. Multiprocessing leads to parallel computing.</a:t>
            </a:r>
          </a:p>
          <a:p>
            <a:pPr algn="just">
              <a:spcBef>
                <a:spcPts val="0"/>
              </a:spcBef>
              <a:defRPr/>
            </a:pPr>
            <a:r>
              <a:rPr lang="en-IN" dirty="0" smtClean="0">
                <a:solidFill>
                  <a:srgbClr val="C00000"/>
                </a:solidFill>
              </a:rPr>
              <a:t>Multiprocessing</a:t>
            </a:r>
            <a:r>
              <a:rPr lang="en-IN" dirty="0" smtClean="0"/>
              <a:t> is the use of two or more </a:t>
            </a:r>
            <a:r>
              <a:rPr lang="en-IN" dirty="0" smtClean="0">
                <a:hlinkClick r:id="rId2" action="ppaction://hlinkfile" tooltip="CPU"/>
              </a:rPr>
              <a:t>central processing units</a:t>
            </a:r>
            <a:r>
              <a:rPr lang="en-IN" dirty="0" smtClean="0"/>
              <a:t> (CPUs) within a single computer system. </a:t>
            </a:r>
          </a:p>
          <a:p>
            <a:pPr algn="just">
              <a:spcBef>
                <a:spcPts val="0"/>
              </a:spcBef>
              <a:defRPr/>
            </a:pPr>
            <a:r>
              <a:rPr lang="en-IN" dirty="0" smtClean="0"/>
              <a:t>The term also refers to the ability of a system to support more than one processor and/or the ability to allocate tasks between them.</a:t>
            </a:r>
          </a:p>
        </p:txBody>
      </p:sp>
      <p:sp>
        <p:nvSpPr>
          <p:cNvPr id="4" name="Rectangle 3"/>
          <p:cNvSpPr/>
          <p:nvPr/>
        </p:nvSpPr>
        <p:spPr>
          <a:xfrm>
            <a:off x="4266764" y="260648"/>
            <a:ext cx="4043607" cy="707886"/>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MULTIPROCESSING</a:t>
            </a:r>
            <a:endPar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endParaRPr>
          </a:p>
        </p:txBody>
      </p:sp>
      <p:sp>
        <p:nvSpPr>
          <p:cNvPr id="5" name="Action Button: Home 4">
            <a:hlinkClick r:id="rId3"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4099114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0483">
                                            <p:txEl>
                                              <p:pRg st="0" end="0"/>
                                            </p:txEl>
                                          </p:spTgt>
                                        </p:tgtEl>
                                        <p:attrNameLst>
                                          <p:attrName>style.opacity</p:attrName>
                                        </p:attrNameLst>
                                      </p:cBhvr>
                                      <p:to>
                                        <p:strVal val="0.0"/>
                                      </p:to>
                                    </p:set>
                                    <p:animEffect filter="image" prLst="opacity: 0.0">
                                      <p:cBhvr rctx="IE">
                                        <p:cTn id="7" dur="indefinite"/>
                                        <p:tgtEl>
                                          <p:spTgt spid="20483">
                                            <p:txEl>
                                              <p:pRg st="0" end="0"/>
                                            </p:txEl>
                                          </p:spTgt>
                                        </p:tgtEl>
                                      </p:cBhvr>
                                    </p:animEffect>
                                  </p:childTnLst>
                                </p:cTn>
                              </p:par>
                              <p:par>
                                <p:cTn id="8" presetID="9" presetClass="emph" presetSubtype="0" grpId="0" nodeType="withEffect">
                                  <p:stCondLst>
                                    <p:cond delay="0"/>
                                  </p:stCondLst>
                                  <p:childTnLst>
                                    <p:set>
                                      <p:cBhvr rctx="PPT">
                                        <p:cTn id="9" dur="indefinite"/>
                                        <p:tgtEl>
                                          <p:spTgt spid="20483">
                                            <p:txEl>
                                              <p:pRg st="1" end="1"/>
                                            </p:txEl>
                                          </p:spTgt>
                                        </p:tgtEl>
                                        <p:attrNameLst>
                                          <p:attrName>style.opacity</p:attrName>
                                        </p:attrNameLst>
                                      </p:cBhvr>
                                      <p:to>
                                        <p:strVal val="0.0"/>
                                      </p:to>
                                    </p:set>
                                    <p:animEffect filter="image" prLst="opacity: 0.0">
                                      <p:cBhvr rctx="IE">
                                        <p:cTn id="10" dur="indefinite"/>
                                        <p:tgtEl>
                                          <p:spTgt spid="20483">
                                            <p:txEl>
                                              <p:pRg st="1" end="1"/>
                                            </p:txEl>
                                          </p:spTgt>
                                        </p:tgtEl>
                                      </p:cBhvr>
                                    </p:animEffect>
                                  </p:childTnLst>
                                </p:cTn>
                              </p:par>
                              <p:par>
                                <p:cTn id="11" presetID="9" presetClass="emph" presetSubtype="0" grpId="0" nodeType="withEffect">
                                  <p:stCondLst>
                                    <p:cond delay="0"/>
                                  </p:stCondLst>
                                  <p:childTnLst>
                                    <p:set>
                                      <p:cBhvr rctx="PPT">
                                        <p:cTn id="12" dur="indefinite"/>
                                        <p:tgtEl>
                                          <p:spTgt spid="20483">
                                            <p:txEl>
                                              <p:pRg st="2" end="2"/>
                                            </p:txEl>
                                          </p:spTgt>
                                        </p:tgtEl>
                                        <p:attrNameLst>
                                          <p:attrName>style.opacity</p:attrName>
                                        </p:attrNameLst>
                                      </p:cBhvr>
                                      <p:to>
                                        <p:strVal val="0.0"/>
                                      </p:to>
                                    </p:set>
                                    <p:animEffect filter="image" prLst="opacity: 0.0">
                                      <p:cBhvr rctx="IE">
                                        <p:cTn id="13" dur="indefinite"/>
                                        <p:tgtEl>
                                          <p:spTgt spid="2048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20483">
                                            <p:txEl>
                                              <p:pRg st="0" end="0"/>
                                            </p:txEl>
                                          </p:spTgt>
                                        </p:tgtEl>
                                        <p:attrNameLst>
                                          <p:attrName>style.opacity</p:attrName>
                                        </p:attrNameLst>
                                      </p:cBhvr>
                                      <p:to>
                                        <p:strVal val="0.99"/>
                                      </p:to>
                                    </p:set>
                                    <p:animEffect filter="image" prLst="opacity: 0.99">
                                      <p:cBhvr rctx="IE">
                                        <p:cTn id="18" dur="indefinite"/>
                                        <p:tgtEl>
                                          <p:spTgt spid="2048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20483">
                                            <p:txEl>
                                              <p:pRg st="1" end="1"/>
                                            </p:txEl>
                                          </p:spTgt>
                                        </p:tgtEl>
                                        <p:attrNameLst>
                                          <p:attrName>style.opacity</p:attrName>
                                        </p:attrNameLst>
                                      </p:cBhvr>
                                      <p:to>
                                        <p:strVal val="0.99"/>
                                      </p:to>
                                    </p:set>
                                    <p:animEffect filter="image" prLst="opacity: 0.99">
                                      <p:cBhvr rctx="IE">
                                        <p:cTn id="23" dur="indefinite"/>
                                        <p:tgtEl>
                                          <p:spTgt spid="20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allAtOnce"/>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361656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17280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3083347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134C54-14D6-4732-8714-6A1821B3F58A}" type="slidenum">
              <a:rPr lang="fi-FI" altLang="en-US"/>
              <a:pPr/>
              <a:t>113</a:t>
            </a:fld>
            <a:endParaRPr lang="fi-FI" altLang="en-US"/>
          </a:p>
        </p:txBody>
      </p:sp>
      <p:sp>
        <p:nvSpPr>
          <p:cNvPr id="6147" name="Rectangle 2"/>
          <p:cNvSpPr>
            <a:spLocks noGrp="1" noChangeArrowheads="1"/>
          </p:cNvSpPr>
          <p:nvPr>
            <p:ph type="title"/>
          </p:nvPr>
        </p:nvSpPr>
        <p:spPr>
          <a:xfrm>
            <a:off x="2351089" y="274639"/>
            <a:ext cx="8066087" cy="490537"/>
          </a:xfrm>
        </p:spPr>
        <p:txBody>
          <a:bodyPr>
            <a:normAutofit fontScale="90000"/>
          </a:bodyPr>
          <a:lstStyle/>
          <a:p>
            <a:pPr eaLnBrk="1" hangingPunct="1"/>
            <a:r>
              <a:rPr lang="fi-FI" altLang="en-US" smtClean="0"/>
              <a:t>Why generic programming</a:t>
            </a:r>
          </a:p>
        </p:txBody>
      </p:sp>
      <p:sp>
        <p:nvSpPr>
          <p:cNvPr id="6148" name="Rectangle 3"/>
          <p:cNvSpPr>
            <a:spLocks noGrp="1" noChangeArrowheads="1"/>
          </p:cNvSpPr>
          <p:nvPr>
            <p:ph type="body" idx="1"/>
          </p:nvPr>
        </p:nvSpPr>
        <p:spPr>
          <a:xfrm>
            <a:off x="2351088" y="981075"/>
            <a:ext cx="8316912" cy="5545138"/>
          </a:xfrm>
        </p:spPr>
        <p:txBody>
          <a:bodyPr>
            <a:normAutofit lnSpcReduction="10000"/>
          </a:bodyPr>
          <a:lstStyle/>
          <a:p>
            <a:pPr eaLnBrk="1" hangingPunct="1">
              <a:buFontTx/>
              <a:buNone/>
            </a:pPr>
            <a:r>
              <a:rPr lang="fi-FI" altLang="en-US" smtClean="0"/>
              <a:t>Background</a:t>
            </a:r>
          </a:p>
          <a:p>
            <a:pPr eaLnBrk="1" hangingPunct="1"/>
            <a:r>
              <a:rPr lang="fi-FI" altLang="en-US" smtClean="0"/>
              <a:t>old version 1.4 Java collections were </a:t>
            </a:r>
            <a:r>
              <a:rPr lang="fi-FI" altLang="en-US" i="1" smtClean="0"/>
              <a:t>Object</a:t>
            </a:r>
            <a:r>
              <a:rPr lang="fi-FI" altLang="en-US" smtClean="0"/>
              <a:t>-based and required the use of ugly casts</a:t>
            </a:r>
          </a:p>
          <a:p>
            <a:pPr lvl="1" eaLnBrk="1" hangingPunct="1"/>
            <a:r>
              <a:rPr lang="fi-FI" altLang="en-US" smtClean="0"/>
              <a:t>cannot specify the exact type of elements</a:t>
            </a:r>
          </a:p>
          <a:p>
            <a:pPr lvl="1" eaLnBrk="1" hangingPunct="1"/>
            <a:r>
              <a:rPr lang="fi-FI" altLang="en-US" smtClean="0"/>
              <a:t>must cast to specific classes when accessing</a:t>
            </a:r>
          </a:p>
          <a:p>
            <a:pPr eaLnBrk="1" hangingPunct="1"/>
            <a:endParaRPr lang="fi-FI" altLang="en-US" sz="1000"/>
          </a:p>
          <a:p>
            <a:pPr eaLnBrk="1" hangingPunct="1">
              <a:buFontTx/>
              <a:buNone/>
            </a:pPr>
            <a:r>
              <a:rPr lang="fi-FI" altLang="en-US" smtClean="0"/>
              <a:t>Java generics </a:t>
            </a:r>
          </a:p>
          <a:p>
            <a:pPr eaLnBrk="1" hangingPunct="1"/>
            <a:r>
              <a:rPr lang="fi-FI" altLang="en-US" smtClean="0"/>
              <a:t>lets you write code that is safer and easier to read </a:t>
            </a:r>
          </a:p>
          <a:p>
            <a:pPr eaLnBrk="1" hangingPunct="1"/>
            <a:r>
              <a:rPr lang="fi-FI" altLang="en-US" smtClean="0"/>
              <a:t>is especially useful for general data structures, such as ArrayList</a:t>
            </a:r>
          </a:p>
          <a:p>
            <a:pPr eaLnBrk="1" hangingPunct="1"/>
            <a:endParaRPr lang="fi-FI" altLang="en-US" sz="1400"/>
          </a:p>
          <a:p>
            <a:pPr eaLnBrk="1" hangingPunct="1"/>
            <a:r>
              <a:rPr lang="fi-FI" altLang="en-US" smtClean="0"/>
              <a:t>generic programming = programming with classes and methods parameterized with types </a:t>
            </a:r>
          </a:p>
        </p:txBody>
      </p:sp>
    </p:spTree>
    <p:extLst>
      <p:ext uri="{BB962C8B-B14F-4D97-AF65-F5344CB8AC3E}">
        <p14:creationId xmlns:p14="http://schemas.microsoft.com/office/powerpoint/2010/main" val="29450036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Using generics, it is possible to </a:t>
            </a:r>
            <a:r>
              <a:rPr lang="en-US" dirty="0" smtClean="0"/>
              <a:t>create a </a:t>
            </a:r>
            <a:r>
              <a:rPr lang="en-US" dirty="0"/>
              <a:t>single class, for example, that automatically works with different types of data. </a:t>
            </a:r>
            <a:endParaRPr lang="en-US" dirty="0" smtClean="0"/>
          </a:p>
          <a:p>
            <a:r>
              <a:rPr lang="en-US" dirty="0" smtClean="0"/>
              <a:t>A </a:t>
            </a:r>
            <a:r>
              <a:rPr lang="en-US" dirty="0"/>
              <a:t>class</a:t>
            </a:r>
            <a:r>
              <a:rPr lang="en-US" dirty="0" smtClean="0"/>
              <a:t>, interface</a:t>
            </a:r>
            <a:r>
              <a:rPr lang="en-US" dirty="0"/>
              <a:t>, or method that operates on a parameterized type is called generic, as in generic </a:t>
            </a:r>
            <a:r>
              <a:rPr lang="en-US" dirty="0" smtClean="0"/>
              <a:t>class or </a:t>
            </a:r>
            <a:r>
              <a:rPr lang="en-US" dirty="0"/>
              <a:t>generic method</a:t>
            </a:r>
          </a:p>
        </p:txBody>
      </p:sp>
    </p:spTree>
    <p:extLst>
      <p:ext uri="{BB962C8B-B14F-4D97-AF65-F5344CB8AC3E}">
        <p14:creationId xmlns:p14="http://schemas.microsoft.com/office/powerpoint/2010/main" val="104798184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25E621-C0E8-4C99-89DC-E032D839ADE2}" type="slidenum">
              <a:rPr lang="fi-FI" altLang="en-US"/>
              <a:pPr/>
              <a:t>115</a:t>
            </a:fld>
            <a:endParaRPr lang="fi-FI" altLang="en-US"/>
          </a:p>
        </p:txBody>
      </p:sp>
      <p:sp>
        <p:nvSpPr>
          <p:cNvPr id="7171" name="Rectangle 2"/>
          <p:cNvSpPr>
            <a:spLocks noGrp="1" noChangeArrowheads="1"/>
          </p:cNvSpPr>
          <p:nvPr>
            <p:ph type="title"/>
          </p:nvPr>
        </p:nvSpPr>
        <p:spPr>
          <a:xfrm>
            <a:off x="2351089" y="274639"/>
            <a:ext cx="8066087" cy="490537"/>
          </a:xfrm>
        </p:spPr>
        <p:txBody>
          <a:bodyPr>
            <a:normAutofit fontScale="90000"/>
          </a:bodyPr>
          <a:lstStyle/>
          <a:p>
            <a:pPr eaLnBrk="1" hangingPunct="1"/>
            <a:r>
              <a:rPr lang="fi-FI" altLang="en-US" smtClean="0"/>
              <a:t>Why generic programming (cont.)</a:t>
            </a:r>
          </a:p>
        </p:txBody>
      </p:sp>
      <p:sp>
        <p:nvSpPr>
          <p:cNvPr id="7172" name="Rectangle 3"/>
          <p:cNvSpPr>
            <a:spLocks noGrp="1" noChangeArrowheads="1"/>
          </p:cNvSpPr>
          <p:nvPr>
            <p:ph type="body" idx="1"/>
          </p:nvPr>
        </p:nvSpPr>
        <p:spPr>
          <a:xfrm>
            <a:off x="2351088" y="981075"/>
            <a:ext cx="8316912" cy="5399088"/>
          </a:xfrm>
        </p:spPr>
        <p:txBody>
          <a:bodyPr>
            <a:normAutofit lnSpcReduction="10000"/>
          </a:bodyPr>
          <a:lstStyle/>
          <a:p>
            <a:pPr eaLnBrk="1" hangingPunct="1"/>
            <a:r>
              <a:rPr lang="fi-FI" altLang="en-US" smtClean="0"/>
              <a:t>generic types are a powerful tool to write reusable object-oriented components and libraries</a:t>
            </a:r>
          </a:p>
          <a:p>
            <a:pPr eaLnBrk="1" hangingPunct="1"/>
            <a:r>
              <a:rPr lang="fi-FI" altLang="en-US" smtClean="0"/>
              <a:t>however, the generic language features are not easy to master and can be misused</a:t>
            </a:r>
          </a:p>
          <a:p>
            <a:pPr eaLnBrk="1" hangingPunct="1"/>
            <a:endParaRPr lang="fi-FI" altLang="en-US" sz="1000"/>
          </a:p>
          <a:p>
            <a:pPr lvl="1" eaLnBrk="1" hangingPunct="1"/>
            <a:r>
              <a:rPr lang="fi-FI" altLang="en-US" smtClean="0"/>
              <a:t>their full understanding requires the knowledge of the type theory of programming languages</a:t>
            </a:r>
          </a:p>
          <a:p>
            <a:pPr lvl="2" eaLnBrk="1" hangingPunct="1"/>
            <a:r>
              <a:rPr lang="fi-FI" altLang="en-US" smtClean="0"/>
              <a:t>especially </a:t>
            </a:r>
            <a:r>
              <a:rPr lang="fi-FI" altLang="en-US" i="1" smtClean="0"/>
              <a:t>covariant</a:t>
            </a:r>
            <a:r>
              <a:rPr lang="fi-FI" altLang="en-US" smtClean="0"/>
              <a:t> and </a:t>
            </a:r>
            <a:r>
              <a:rPr lang="fi-FI" altLang="en-US" i="1" smtClean="0"/>
              <a:t>contravariant</a:t>
            </a:r>
            <a:r>
              <a:rPr lang="fi-FI" altLang="en-US" smtClean="0"/>
              <a:t> typing</a:t>
            </a:r>
          </a:p>
          <a:p>
            <a:pPr lvl="2" eaLnBrk="1" hangingPunct="1"/>
            <a:endParaRPr lang="fi-FI" altLang="en-US" sz="1200"/>
          </a:p>
          <a:p>
            <a:pPr eaLnBrk="1" hangingPunct="1"/>
            <a:r>
              <a:rPr lang="fi-FI" altLang="en-US" smtClean="0"/>
              <a:t>the following introduces the main aspects of Java generics and their use and limitations</a:t>
            </a:r>
          </a:p>
          <a:p>
            <a:pPr eaLnBrk="1" hangingPunct="1"/>
            <a:r>
              <a:rPr lang="fi-FI" altLang="en-US" smtClean="0"/>
              <a:t>we mostly inspect illustrative samples of what is and what is not allowed, with some short glimpses inside the JVM implementation</a:t>
            </a:r>
          </a:p>
        </p:txBody>
      </p:sp>
    </p:spTree>
    <p:extLst>
      <p:ext uri="{BB962C8B-B14F-4D97-AF65-F5344CB8AC3E}">
        <p14:creationId xmlns:p14="http://schemas.microsoft.com/office/powerpoint/2010/main" val="3778123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C25B70-C876-4F57-A0D6-97ECD30E2B7A}" type="slidenum">
              <a:rPr lang="fi-FI" altLang="en-US"/>
              <a:pPr/>
              <a:t>116</a:t>
            </a:fld>
            <a:endParaRPr lang="fi-FI" altLang="en-US"/>
          </a:p>
        </p:txBody>
      </p:sp>
      <p:sp>
        <p:nvSpPr>
          <p:cNvPr id="8195" name="Rectangle 2"/>
          <p:cNvSpPr>
            <a:spLocks noGrp="1" noChangeArrowheads="1"/>
          </p:cNvSpPr>
          <p:nvPr>
            <p:ph type="title"/>
          </p:nvPr>
        </p:nvSpPr>
        <p:spPr>
          <a:xfrm>
            <a:off x="2351089" y="274639"/>
            <a:ext cx="8066087" cy="490537"/>
          </a:xfrm>
        </p:spPr>
        <p:txBody>
          <a:bodyPr>
            <a:normAutofit fontScale="90000"/>
          </a:bodyPr>
          <a:lstStyle/>
          <a:p>
            <a:pPr eaLnBrk="1" hangingPunct="1"/>
            <a:r>
              <a:rPr lang="fi-FI" altLang="en-US" smtClean="0"/>
              <a:t>Why generic programming (cont.)</a:t>
            </a:r>
          </a:p>
        </p:txBody>
      </p:sp>
      <p:sp>
        <p:nvSpPr>
          <p:cNvPr id="8196" name="Rectangle 3"/>
          <p:cNvSpPr>
            <a:spLocks noGrp="1" noChangeArrowheads="1"/>
          </p:cNvSpPr>
          <p:nvPr>
            <p:ph type="body" idx="1"/>
          </p:nvPr>
        </p:nvSpPr>
        <p:spPr>
          <a:xfrm>
            <a:off x="2351088" y="981076"/>
            <a:ext cx="8316912" cy="5616575"/>
          </a:xfrm>
        </p:spPr>
        <p:txBody>
          <a:bodyPr/>
          <a:lstStyle/>
          <a:p>
            <a:pPr eaLnBrk="1" hangingPunct="1">
              <a:buFontTx/>
              <a:buNone/>
            </a:pPr>
            <a:r>
              <a:rPr lang="fi-FI" altLang="en-US" smtClean="0"/>
              <a:t>Java generics </a:t>
            </a:r>
          </a:p>
          <a:p>
            <a:pPr eaLnBrk="1" hangingPunct="1"/>
            <a:endParaRPr lang="fi-FI" altLang="en-US" sz="800"/>
          </a:p>
          <a:p>
            <a:pPr eaLnBrk="1" hangingPunct="1"/>
            <a:r>
              <a:rPr lang="fi-FI" altLang="en-US" smtClean="0"/>
              <a:t>in principle, supports </a:t>
            </a:r>
            <a:r>
              <a:rPr lang="fi-FI" altLang="en-US" i="1" smtClean="0"/>
              <a:t>statically-typed</a:t>
            </a:r>
            <a:r>
              <a:rPr lang="fi-FI" altLang="en-US" smtClean="0"/>
              <a:t> data structures</a:t>
            </a:r>
          </a:p>
          <a:p>
            <a:pPr lvl="1" eaLnBrk="1" hangingPunct="1"/>
            <a:r>
              <a:rPr lang="fi-FI" altLang="en-US" i="1" smtClean="0"/>
              <a:t>early detection</a:t>
            </a:r>
            <a:r>
              <a:rPr lang="fi-FI" altLang="en-US" smtClean="0"/>
              <a:t> of type violations</a:t>
            </a:r>
          </a:p>
          <a:p>
            <a:pPr lvl="2" eaLnBrk="1" hangingPunct="1"/>
            <a:r>
              <a:rPr lang="fi-FI" altLang="en-US" smtClean="0"/>
              <a:t>cannot insert a string into ArrayList &lt;Number&gt;</a:t>
            </a:r>
          </a:p>
          <a:p>
            <a:pPr lvl="1" eaLnBrk="1" hangingPunct="1"/>
            <a:r>
              <a:rPr lang="fi-FI" altLang="en-US" smtClean="0"/>
              <a:t>also, hides automatically generated casts </a:t>
            </a:r>
          </a:p>
          <a:p>
            <a:pPr eaLnBrk="1" hangingPunct="1"/>
            <a:r>
              <a:rPr lang="fi-FI" altLang="en-US" i="1" smtClean="0"/>
              <a:t>superficially</a:t>
            </a:r>
            <a:r>
              <a:rPr lang="fi-FI" altLang="en-US" smtClean="0"/>
              <a:t> resembles C++ templates </a:t>
            </a:r>
          </a:p>
          <a:p>
            <a:pPr lvl="1" eaLnBrk="1" hangingPunct="1"/>
            <a:r>
              <a:rPr lang="fi-FI" altLang="en-US" smtClean="0"/>
              <a:t>C++ templates are factories for ordinary classes and functions</a:t>
            </a:r>
          </a:p>
          <a:p>
            <a:pPr lvl="2" eaLnBrk="1" hangingPunct="1"/>
            <a:r>
              <a:rPr lang="fi-FI" altLang="en-US" smtClean="0"/>
              <a:t>a new class is always instantiated for given distinct generic parameters (type or other)</a:t>
            </a:r>
          </a:p>
          <a:p>
            <a:pPr eaLnBrk="1" hangingPunct="1"/>
            <a:r>
              <a:rPr lang="fi-FI" altLang="en-US" smtClean="0"/>
              <a:t>in Java, generic types are factories for </a:t>
            </a:r>
            <a:r>
              <a:rPr lang="fi-FI" altLang="en-US" i="1" smtClean="0"/>
              <a:t>compile-time</a:t>
            </a:r>
            <a:r>
              <a:rPr lang="fi-FI" altLang="en-US" smtClean="0"/>
              <a:t> entities related to types and methods</a:t>
            </a:r>
          </a:p>
        </p:txBody>
      </p:sp>
    </p:spTree>
    <p:extLst>
      <p:ext uri="{BB962C8B-B14F-4D97-AF65-F5344CB8AC3E}">
        <p14:creationId xmlns:p14="http://schemas.microsoft.com/office/powerpoint/2010/main" val="68410044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C18A6F-DA29-4B97-AFBB-FF1941196946}" type="slidenum">
              <a:rPr lang="fi-FI" altLang="en-US"/>
              <a:pPr/>
              <a:t>117</a:t>
            </a:fld>
            <a:endParaRPr lang="fi-FI" altLang="en-US"/>
          </a:p>
        </p:txBody>
      </p:sp>
      <p:sp>
        <p:nvSpPr>
          <p:cNvPr id="9219" name="Rectangle 2"/>
          <p:cNvSpPr>
            <a:spLocks noGrp="1" noChangeArrowheads="1"/>
          </p:cNvSpPr>
          <p:nvPr>
            <p:ph type="title"/>
          </p:nvPr>
        </p:nvSpPr>
        <p:spPr>
          <a:xfrm>
            <a:off x="2351089" y="274638"/>
            <a:ext cx="8066087" cy="417512"/>
          </a:xfrm>
        </p:spPr>
        <p:txBody>
          <a:bodyPr>
            <a:normAutofit fontScale="90000"/>
          </a:bodyPr>
          <a:lstStyle/>
          <a:p>
            <a:pPr eaLnBrk="1" hangingPunct="1"/>
            <a:r>
              <a:rPr lang="fi-FI" altLang="en-US" smtClean="0"/>
              <a:t>Definition of a simple generic class</a:t>
            </a:r>
          </a:p>
        </p:txBody>
      </p:sp>
      <p:sp>
        <p:nvSpPr>
          <p:cNvPr id="9220" name="Rectangle 3"/>
          <p:cNvSpPr>
            <a:spLocks noGrp="1" noChangeArrowheads="1"/>
          </p:cNvSpPr>
          <p:nvPr>
            <p:ph type="body" idx="1"/>
          </p:nvPr>
        </p:nvSpPr>
        <p:spPr>
          <a:xfrm>
            <a:off x="2351088" y="908050"/>
            <a:ext cx="8316912" cy="5761038"/>
          </a:xfrm>
        </p:spPr>
        <p:txBody>
          <a:bodyPr/>
          <a:lstStyle/>
          <a:p>
            <a:pPr lvl="1" eaLnBrk="1" hangingPunct="1">
              <a:buFontTx/>
              <a:buNone/>
            </a:pPr>
            <a:r>
              <a:rPr lang="fi-FI" altLang="en-US" smtClean="0"/>
              <a:t>  class</a:t>
            </a:r>
            <a:r>
              <a:rPr lang="fi-FI" altLang="en-US" smtClean="0">
                <a:solidFill>
                  <a:schemeClr val="accent2"/>
                </a:solidFill>
              </a:rPr>
              <a:t> Pair &lt;T&gt; {</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T first;</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T second;</a:t>
            </a:r>
            <a:br>
              <a:rPr lang="fi-FI" altLang="en-US" smtClean="0">
                <a:solidFill>
                  <a:schemeClr val="accent2"/>
                </a:solidFill>
              </a:rPr>
            </a:br>
            <a:r>
              <a:rPr lang="fi-FI" altLang="en-US" sz="800">
                <a:solidFill>
                  <a:schemeClr val="accent2"/>
                </a:solidFill>
              </a:rPr>
              <a:t/>
            </a:r>
            <a:br>
              <a:rPr lang="fi-FI" altLang="en-US" sz="80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Pair (T f, T s) { first = f; second = s; }</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Pair () { first = </a:t>
            </a:r>
            <a:r>
              <a:rPr lang="fi-FI" altLang="en-US" smtClean="0"/>
              <a:t>null</a:t>
            </a:r>
            <a:r>
              <a:rPr lang="fi-FI" altLang="en-US" smtClean="0">
                <a:solidFill>
                  <a:schemeClr val="accent2"/>
                </a:solidFill>
              </a:rPr>
              <a:t>; second = </a:t>
            </a:r>
            <a:r>
              <a:rPr lang="fi-FI" altLang="en-US" smtClean="0"/>
              <a:t>null</a:t>
            </a:r>
            <a:r>
              <a:rPr lang="fi-FI" altLang="en-US" smtClean="0">
                <a:solidFill>
                  <a:schemeClr val="accent2"/>
                </a:solidFill>
              </a:rPr>
              <a:t>; }</a:t>
            </a:r>
            <a:br>
              <a:rPr lang="fi-FI" altLang="en-US" smtClean="0">
                <a:solidFill>
                  <a:schemeClr val="accent2"/>
                </a:solidFill>
              </a:rPr>
            </a:br>
            <a:r>
              <a:rPr lang="fi-FI" altLang="en-US" smtClean="0">
                <a:solidFill>
                  <a:schemeClr val="accent2"/>
                </a:solidFill>
              </a:rPr>
              <a:t>}</a:t>
            </a:r>
          </a:p>
          <a:p>
            <a:pPr eaLnBrk="1" hangingPunct="1"/>
            <a:r>
              <a:rPr lang="fi-FI" altLang="en-US" smtClean="0"/>
              <a:t>you instantiate the generic class by substituting actual types for type variables, as: </a:t>
            </a:r>
            <a:r>
              <a:rPr lang="fi-FI" altLang="en-US" smtClean="0">
                <a:solidFill>
                  <a:schemeClr val="accent2"/>
                </a:solidFill>
              </a:rPr>
              <a:t>Pair &lt;String&gt; </a:t>
            </a:r>
          </a:p>
          <a:p>
            <a:pPr eaLnBrk="1" hangingPunct="1"/>
            <a:r>
              <a:rPr lang="fi-FI" altLang="en-US" smtClean="0"/>
              <a:t>you can </a:t>
            </a:r>
            <a:r>
              <a:rPr lang="fi-FI" altLang="en-US" i="1" smtClean="0"/>
              <a:t>think</a:t>
            </a:r>
            <a:r>
              <a:rPr lang="fi-FI" altLang="en-US" smtClean="0"/>
              <a:t> the result as a class with a constructor</a:t>
            </a:r>
          </a:p>
          <a:p>
            <a:pPr lvl="2" eaLnBrk="1" hangingPunct="1">
              <a:buFontTx/>
              <a:buNone/>
            </a:pPr>
            <a:r>
              <a:rPr lang="fi-FI" altLang="en-US" smtClean="0"/>
              <a:t>public</a:t>
            </a:r>
            <a:r>
              <a:rPr lang="fi-FI" altLang="en-US" smtClean="0">
                <a:solidFill>
                  <a:schemeClr val="accent2"/>
                </a:solidFill>
              </a:rPr>
              <a:t> Pair (String f, String s)</a:t>
            </a:r>
            <a:r>
              <a:rPr lang="fi-FI" altLang="en-US" smtClean="0"/>
              <a:t>, etc . .</a:t>
            </a:r>
          </a:p>
          <a:p>
            <a:pPr eaLnBrk="1" hangingPunct="1"/>
            <a:r>
              <a:rPr lang="fi-FI" altLang="en-US" smtClean="0"/>
              <a:t>you can then use the instantiated generic class </a:t>
            </a:r>
            <a:r>
              <a:rPr lang="fi-FI" altLang="en-US" i="1" smtClean="0"/>
              <a:t>as</a:t>
            </a:r>
            <a:r>
              <a:rPr lang="fi-FI" altLang="en-US" smtClean="0"/>
              <a:t> it were a normal class (almost):</a:t>
            </a:r>
            <a:endParaRPr lang="fi-FI" altLang="en-US" sz="1000"/>
          </a:p>
          <a:p>
            <a:pPr lvl="2" eaLnBrk="1" hangingPunct="1">
              <a:buFontTx/>
              <a:buNone/>
            </a:pPr>
            <a:r>
              <a:rPr lang="fi-FI" altLang="en-US" smtClean="0">
                <a:solidFill>
                  <a:schemeClr val="accent2"/>
                </a:solidFill>
              </a:rPr>
              <a:t>Pair &lt;String&gt; pair = </a:t>
            </a:r>
            <a:r>
              <a:rPr lang="fi-FI" altLang="en-US" smtClean="0"/>
              <a:t>new</a:t>
            </a:r>
            <a:r>
              <a:rPr lang="fi-FI" altLang="en-US" smtClean="0">
                <a:solidFill>
                  <a:schemeClr val="accent2"/>
                </a:solidFill>
              </a:rPr>
              <a:t> Pair &lt;String&gt; ("1","2");</a:t>
            </a:r>
            <a:endParaRPr lang="fi-FI" altLang="en-US" smtClean="0"/>
          </a:p>
        </p:txBody>
      </p:sp>
    </p:spTree>
    <p:extLst>
      <p:ext uri="{BB962C8B-B14F-4D97-AF65-F5344CB8AC3E}">
        <p14:creationId xmlns:p14="http://schemas.microsoft.com/office/powerpoint/2010/main" val="252072566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815F63-9812-4B97-8771-6F5853132055}" type="slidenum">
              <a:rPr lang="fi-FI" altLang="en-US"/>
              <a:pPr/>
              <a:t>118</a:t>
            </a:fld>
            <a:endParaRPr lang="fi-FI" altLang="en-US"/>
          </a:p>
        </p:txBody>
      </p:sp>
      <p:sp>
        <p:nvSpPr>
          <p:cNvPr id="10243" name="Rectangle 2"/>
          <p:cNvSpPr>
            <a:spLocks noGrp="1" noChangeArrowheads="1"/>
          </p:cNvSpPr>
          <p:nvPr>
            <p:ph type="title"/>
          </p:nvPr>
        </p:nvSpPr>
        <p:spPr>
          <a:xfrm>
            <a:off x="2351089" y="274638"/>
            <a:ext cx="8066087" cy="417512"/>
          </a:xfrm>
        </p:spPr>
        <p:txBody>
          <a:bodyPr>
            <a:normAutofit fontScale="90000"/>
          </a:bodyPr>
          <a:lstStyle/>
          <a:p>
            <a:pPr eaLnBrk="1" hangingPunct="1"/>
            <a:r>
              <a:rPr lang="fi-FI" altLang="en-US" smtClean="0"/>
              <a:t>Multiple type parameters allowed</a:t>
            </a:r>
          </a:p>
        </p:txBody>
      </p:sp>
      <p:sp>
        <p:nvSpPr>
          <p:cNvPr id="10244" name="Rectangle 3"/>
          <p:cNvSpPr>
            <a:spLocks noGrp="1" noChangeArrowheads="1"/>
          </p:cNvSpPr>
          <p:nvPr>
            <p:ph type="body" idx="1"/>
          </p:nvPr>
        </p:nvSpPr>
        <p:spPr>
          <a:xfrm>
            <a:off x="2351088" y="908050"/>
            <a:ext cx="8316912" cy="5761038"/>
          </a:xfrm>
        </p:spPr>
        <p:txBody>
          <a:bodyPr/>
          <a:lstStyle/>
          <a:p>
            <a:pPr eaLnBrk="1" hangingPunct="1"/>
            <a:endParaRPr lang="fi-FI" altLang="en-US" smtClean="0"/>
          </a:p>
          <a:p>
            <a:pPr eaLnBrk="1" hangingPunct="1"/>
            <a:r>
              <a:rPr lang="fi-FI" altLang="en-US" smtClean="0"/>
              <a:t>you can have multiple type parameters</a:t>
            </a:r>
          </a:p>
          <a:p>
            <a:pPr eaLnBrk="1" hangingPunct="1"/>
            <a:endParaRPr lang="fi-FI" altLang="en-US" sz="1000"/>
          </a:p>
          <a:p>
            <a:pPr lvl="1" eaLnBrk="1" hangingPunct="1">
              <a:buFontTx/>
              <a:buNone/>
            </a:pPr>
            <a:r>
              <a:rPr lang="fi-FI" altLang="en-US" smtClean="0"/>
              <a:t>  class</a:t>
            </a:r>
            <a:r>
              <a:rPr lang="fi-FI" altLang="en-US" smtClean="0">
                <a:solidFill>
                  <a:schemeClr val="accent2"/>
                </a:solidFill>
              </a:rPr>
              <a:t> Pair &lt;T, U&gt; {</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T first;</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U second;</a:t>
            </a:r>
            <a:br>
              <a:rPr lang="fi-FI" altLang="en-US" smtClean="0">
                <a:solidFill>
                  <a:schemeClr val="accent2"/>
                </a:solidFill>
              </a:rPr>
            </a:br>
            <a:r>
              <a:rPr lang="fi-FI" altLang="en-US" sz="800">
                <a:solidFill>
                  <a:schemeClr val="accent2"/>
                </a:solidFill>
              </a:rPr>
              <a:t/>
            </a:r>
            <a:br>
              <a:rPr lang="fi-FI" altLang="en-US" sz="80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Pair (T x, U y) { first = x; second = y; }</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Pair () { first = </a:t>
            </a:r>
            <a:r>
              <a:rPr lang="fi-FI" altLang="en-US" smtClean="0"/>
              <a:t>null</a:t>
            </a:r>
            <a:r>
              <a:rPr lang="fi-FI" altLang="en-US" smtClean="0">
                <a:solidFill>
                  <a:schemeClr val="accent2"/>
                </a:solidFill>
              </a:rPr>
              <a:t>; second = </a:t>
            </a:r>
            <a:r>
              <a:rPr lang="fi-FI" altLang="en-US" smtClean="0"/>
              <a:t>null</a:t>
            </a:r>
            <a:r>
              <a:rPr lang="fi-FI" altLang="en-US" smtClean="0">
                <a:solidFill>
                  <a:schemeClr val="accent2"/>
                </a:solidFill>
              </a:rPr>
              <a:t>; }</a:t>
            </a:r>
            <a:br>
              <a:rPr lang="fi-FI" altLang="en-US" smtClean="0">
                <a:solidFill>
                  <a:schemeClr val="accent2"/>
                </a:solidFill>
              </a:rPr>
            </a:br>
            <a:r>
              <a:rPr lang="fi-FI" altLang="en-US" smtClean="0">
                <a:solidFill>
                  <a:schemeClr val="accent2"/>
                </a:solidFill>
              </a:rPr>
              <a:t>}</a:t>
            </a:r>
          </a:p>
          <a:p>
            <a:pPr eaLnBrk="1" hangingPunct="1"/>
            <a:endParaRPr lang="fi-FI" altLang="en-US" sz="1200"/>
          </a:p>
          <a:p>
            <a:pPr eaLnBrk="1" hangingPunct="1"/>
            <a:r>
              <a:rPr lang="fi-FI" altLang="en-US" smtClean="0"/>
              <a:t>to instantiate: </a:t>
            </a:r>
            <a:r>
              <a:rPr lang="fi-FI" altLang="en-US" smtClean="0">
                <a:solidFill>
                  <a:schemeClr val="accent2"/>
                </a:solidFill>
              </a:rPr>
              <a:t>Pair &lt;String, Number&gt; </a:t>
            </a:r>
          </a:p>
          <a:p>
            <a:pPr eaLnBrk="1" hangingPunct="1"/>
            <a:endParaRPr lang="fi-FI" altLang="en-US" smtClean="0"/>
          </a:p>
          <a:p>
            <a:pPr eaLnBrk="1" hangingPunct="1"/>
            <a:endParaRPr lang="fi-FI" altLang="en-US" smtClean="0"/>
          </a:p>
        </p:txBody>
      </p:sp>
    </p:spTree>
    <p:extLst>
      <p:ext uri="{BB962C8B-B14F-4D97-AF65-F5344CB8AC3E}">
        <p14:creationId xmlns:p14="http://schemas.microsoft.com/office/powerpoint/2010/main" val="22944894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043DD3-1D78-4245-A46E-DB11E22E09C0}" type="slidenum">
              <a:rPr lang="fi-FI" altLang="en-US"/>
              <a:pPr/>
              <a:t>119</a:t>
            </a:fld>
            <a:endParaRPr lang="fi-FI" altLang="en-US"/>
          </a:p>
        </p:txBody>
      </p:sp>
      <p:sp>
        <p:nvSpPr>
          <p:cNvPr id="11267" name="Rectangle 2"/>
          <p:cNvSpPr>
            <a:spLocks noGrp="1" noChangeArrowheads="1"/>
          </p:cNvSpPr>
          <p:nvPr>
            <p:ph type="title"/>
          </p:nvPr>
        </p:nvSpPr>
        <p:spPr>
          <a:xfrm>
            <a:off x="2351089" y="274638"/>
            <a:ext cx="8066087" cy="633412"/>
          </a:xfrm>
        </p:spPr>
        <p:txBody>
          <a:bodyPr>
            <a:normAutofit fontScale="90000"/>
          </a:bodyPr>
          <a:lstStyle/>
          <a:p>
            <a:pPr eaLnBrk="1" hangingPunct="1"/>
            <a:r>
              <a:rPr lang="fi-FI" altLang="en-US" smtClean="0"/>
              <a:t>Generic static algorithms</a:t>
            </a:r>
          </a:p>
        </p:txBody>
      </p:sp>
      <p:sp>
        <p:nvSpPr>
          <p:cNvPr id="11268" name="Rectangle 3"/>
          <p:cNvSpPr>
            <a:spLocks noGrp="1" noChangeArrowheads="1"/>
          </p:cNvSpPr>
          <p:nvPr>
            <p:ph type="body" idx="1"/>
          </p:nvPr>
        </p:nvSpPr>
        <p:spPr>
          <a:xfrm>
            <a:off x="2351088" y="981076"/>
            <a:ext cx="8316912" cy="5688013"/>
          </a:xfrm>
        </p:spPr>
        <p:txBody>
          <a:bodyPr/>
          <a:lstStyle/>
          <a:p>
            <a:pPr marL="457200" indent="-457200"/>
            <a:r>
              <a:rPr lang="fi-FI" altLang="en-US" smtClean="0"/>
              <a:t>you can define </a:t>
            </a:r>
            <a:r>
              <a:rPr lang="fi-FI" altLang="en-US" i="1" smtClean="0"/>
              <a:t>generic methods</a:t>
            </a:r>
            <a:r>
              <a:rPr lang="fi-FI" altLang="en-US" smtClean="0"/>
              <a:t> both inside ordinary classes and inside generic classes</a:t>
            </a:r>
          </a:p>
          <a:p>
            <a:pPr marL="457200" indent="-457200">
              <a:buNone/>
            </a:pPr>
            <a:r>
              <a:rPr lang="fi-FI" altLang="en-US" sz="800"/>
              <a:t>    </a:t>
            </a:r>
          </a:p>
          <a:p>
            <a:pPr marL="914400" lvl="1" indent="-457200">
              <a:buNone/>
            </a:pPr>
            <a:r>
              <a:rPr lang="fi-FI" altLang="en-US" smtClean="0"/>
              <a:t>class</a:t>
            </a:r>
            <a:r>
              <a:rPr lang="fi-FI" altLang="en-US" smtClean="0">
                <a:solidFill>
                  <a:schemeClr val="accent2"/>
                </a:solidFill>
              </a:rPr>
              <a:t> Algorithms {            //  some utility class </a:t>
            </a:r>
          </a:p>
          <a:p>
            <a:pPr marL="1371600" lvl="2" indent="-457200">
              <a:buNone/>
            </a:pPr>
            <a:r>
              <a:rPr lang="fi-FI" altLang="en-US" smtClean="0"/>
              <a:t>public</a:t>
            </a:r>
            <a:r>
              <a:rPr lang="fi-FI" altLang="en-US" smtClean="0">
                <a:solidFill>
                  <a:schemeClr val="accent2"/>
                </a:solidFill>
              </a:rPr>
              <a:t> </a:t>
            </a:r>
            <a:r>
              <a:rPr lang="fi-FI" altLang="en-US" smtClean="0"/>
              <a:t>static</a:t>
            </a:r>
            <a:r>
              <a:rPr lang="fi-FI" altLang="en-US" smtClean="0">
                <a:solidFill>
                  <a:schemeClr val="accent2"/>
                </a:solidFill>
              </a:rPr>
              <a:t> &lt;T&gt; T getMiddle (T [ ] a) { </a:t>
            </a:r>
          </a:p>
          <a:p>
            <a:pPr marL="1828800" lvl="3" indent="-457200">
              <a:buNone/>
            </a:pPr>
            <a:r>
              <a:rPr lang="fi-FI" altLang="en-US" smtClean="0"/>
              <a:t>return</a:t>
            </a:r>
            <a:r>
              <a:rPr lang="fi-FI" altLang="en-US" smtClean="0">
                <a:solidFill>
                  <a:schemeClr val="accent2"/>
                </a:solidFill>
              </a:rPr>
              <a:t> a [ a.length / 2 ];</a:t>
            </a:r>
          </a:p>
          <a:p>
            <a:pPr marL="1371600" lvl="2" indent="-457200">
              <a:buNone/>
            </a:pPr>
            <a:r>
              <a:rPr lang="fi-FI" altLang="en-US" smtClean="0">
                <a:solidFill>
                  <a:schemeClr val="accent2"/>
                </a:solidFill>
              </a:rPr>
              <a:t>}</a:t>
            </a:r>
          </a:p>
          <a:p>
            <a:pPr marL="1371600" lvl="2" indent="-457200">
              <a:buNone/>
            </a:pPr>
            <a:r>
              <a:rPr lang="fi-FI" altLang="en-US" sz="1800">
                <a:solidFill>
                  <a:schemeClr val="accent2"/>
                </a:solidFill>
              </a:rPr>
              <a:t>. . .</a:t>
            </a:r>
          </a:p>
          <a:p>
            <a:pPr marL="914400" lvl="1" indent="-457200">
              <a:buNone/>
            </a:pPr>
            <a:r>
              <a:rPr lang="fi-FI" altLang="en-US" smtClean="0">
                <a:solidFill>
                  <a:schemeClr val="accent2"/>
                </a:solidFill>
              </a:rPr>
              <a:t>}</a:t>
            </a:r>
          </a:p>
          <a:p>
            <a:pPr marL="457200" indent="-457200"/>
            <a:r>
              <a:rPr lang="fi-FI" altLang="en-US" smtClean="0"/>
              <a:t>when calling a generic method, you can specify type</a:t>
            </a:r>
          </a:p>
          <a:p>
            <a:pPr marL="914400" lvl="1" indent="-457200">
              <a:buNone/>
            </a:pPr>
            <a:r>
              <a:rPr lang="fi-FI" altLang="en-US" smtClean="0">
                <a:solidFill>
                  <a:schemeClr val="accent2"/>
                </a:solidFill>
              </a:rPr>
              <a:t>   String s = Algorithms.&lt;String&gt;getMiddle (names);</a:t>
            </a:r>
          </a:p>
          <a:p>
            <a:pPr marL="457200" indent="-457200"/>
            <a:r>
              <a:rPr lang="fi-FI" altLang="en-US" smtClean="0"/>
              <a:t>but in most cases, the compiler infers the type:</a:t>
            </a:r>
          </a:p>
          <a:p>
            <a:pPr marL="914400" lvl="1" indent="-457200">
              <a:buNone/>
            </a:pPr>
            <a:r>
              <a:rPr lang="fi-FI" altLang="en-US" smtClean="0">
                <a:solidFill>
                  <a:schemeClr val="accent2"/>
                </a:solidFill>
              </a:rPr>
              <a:t>   String s = Algorithms. getMiddle (names);</a:t>
            </a:r>
            <a:endParaRPr lang="fi-FI" altLang="en-US" smtClean="0"/>
          </a:p>
          <a:p>
            <a:pPr marL="457200" indent="-457200"/>
            <a:endParaRPr lang="fi-FI" altLang="en-US" smtClean="0"/>
          </a:p>
        </p:txBody>
      </p:sp>
    </p:spTree>
    <p:extLst>
      <p:ext uri="{BB962C8B-B14F-4D97-AF65-F5344CB8AC3E}">
        <p14:creationId xmlns:p14="http://schemas.microsoft.com/office/powerpoint/2010/main" val="3968849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Multithreading </a:t>
            </a:r>
            <a:br>
              <a:rPr lang="en-US" dirty="0" smtClean="0"/>
            </a:br>
            <a:r>
              <a:rPr lang="en-US" dirty="0"/>
              <a:t/>
            </a:r>
            <a:br>
              <a:rPr lang="en-US" dirty="0"/>
            </a:br>
            <a:endParaRPr lang="en-US" dirty="0"/>
          </a:p>
        </p:txBody>
      </p:sp>
      <p:sp>
        <p:nvSpPr>
          <p:cNvPr id="3" name="Rectangle 2"/>
          <p:cNvSpPr/>
          <p:nvPr/>
        </p:nvSpPr>
        <p:spPr>
          <a:xfrm>
            <a:off x="1678675" y="2136338"/>
            <a:ext cx="8734567" cy="4401205"/>
          </a:xfrm>
          <a:prstGeom prst="rect">
            <a:avLst/>
          </a:prstGeom>
        </p:spPr>
        <p:txBody>
          <a:bodyPr wrap="square">
            <a:spAutoFit/>
          </a:bodyPr>
          <a:lstStyle/>
          <a:p>
            <a:pPr marL="285750" indent="-285750">
              <a:buFont typeface="Arial" panose="020B0604020202020204" pitchFamily="34" charset="0"/>
              <a:buChar char="•"/>
            </a:pPr>
            <a:r>
              <a:rPr lang="en-US" sz="2800" dirty="0"/>
              <a:t>Multithreading computers have hardware support to efficiently execute multiple threads. These are distinguished from multiprocessing systems (such as multi-core systems) in that the threads have to share the resources of a single </a:t>
            </a:r>
            <a:r>
              <a:rPr lang="en-US" sz="2800" dirty="0" smtClean="0"/>
              <a:t>core</a:t>
            </a:r>
          </a:p>
          <a:p>
            <a:pPr marL="285750" indent="-285750">
              <a:buFont typeface="Arial" panose="020B0604020202020204" pitchFamily="34" charset="0"/>
              <a:buChar char="•"/>
            </a:pPr>
            <a:r>
              <a:rPr lang="en-US" sz="2800" dirty="0" smtClean="0"/>
              <a:t> </a:t>
            </a:r>
            <a:r>
              <a:rPr lang="en-US" sz="2800" dirty="0"/>
              <a:t>Executing program with multiple threads in parallel  - Special form of </a:t>
            </a:r>
            <a:r>
              <a:rPr lang="en-US" sz="2800" dirty="0" smtClean="0"/>
              <a:t>multiprocessing</a:t>
            </a:r>
          </a:p>
          <a:p>
            <a:pPr marL="285750" indent="-285750">
              <a:buFont typeface="Arial" panose="020B0604020202020204" pitchFamily="34" charset="0"/>
              <a:buChar char="•"/>
            </a:pPr>
            <a:r>
              <a:rPr lang="en-US" sz="2800" dirty="0" smtClean="0"/>
              <a:t>Java </a:t>
            </a:r>
            <a:r>
              <a:rPr lang="en-US" sz="2800" dirty="0"/>
              <a:t>enables us to describe within a Java Program two or more lightweight tasks which can be carried out at the same time – known as multithreading</a:t>
            </a:r>
          </a:p>
        </p:txBody>
      </p:sp>
    </p:spTree>
    <p:extLst>
      <p:ext uri="{BB962C8B-B14F-4D97-AF65-F5344CB8AC3E}">
        <p14:creationId xmlns:p14="http://schemas.microsoft.com/office/powerpoint/2010/main" val="319453964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7DE82C-D948-4360-9DF3-56DC383500F0}" type="slidenum">
              <a:rPr lang="fi-FI" altLang="en-US"/>
              <a:pPr/>
              <a:t>120</a:t>
            </a:fld>
            <a:endParaRPr lang="fi-FI" altLang="en-US"/>
          </a:p>
        </p:txBody>
      </p:sp>
      <p:sp>
        <p:nvSpPr>
          <p:cNvPr id="12291" name="Rectangle 2"/>
          <p:cNvSpPr>
            <a:spLocks noGrp="1" noChangeArrowheads="1"/>
          </p:cNvSpPr>
          <p:nvPr>
            <p:ph type="title"/>
          </p:nvPr>
        </p:nvSpPr>
        <p:spPr>
          <a:xfrm>
            <a:off x="2495551" y="188913"/>
            <a:ext cx="7921625" cy="417512"/>
          </a:xfrm>
        </p:spPr>
        <p:txBody>
          <a:bodyPr>
            <a:normAutofit fontScale="90000"/>
          </a:bodyPr>
          <a:lstStyle/>
          <a:p>
            <a:pPr eaLnBrk="1" hangingPunct="1"/>
            <a:r>
              <a:rPr lang="fi-FI" altLang="en-US" smtClean="0"/>
              <a:t>Inheritance rules for generic types</a:t>
            </a:r>
          </a:p>
        </p:txBody>
      </p:sp>
      <p:pic>
        <p:nvPicPr>
          <p:cNvPr id="12292" name="Picture 3" descr="generic_subtype_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908050"/>
            <a:ext cx="8964612"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4711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680E03-A601-4A6F-B571-189623BD3847}" type="slidenum">
              <a:rPr lang="fi-FI" altLang="en-US"/>
              <a:pPr/>
              <a:t>121</a:t>
            </a:fld>
            <a:endParaRPr lang="fi-FI" altLang="en-US"/>
          </a:p>
        </p:txBody>
      </p:sp>
      <p:sp>
        <p:nvSpPr>
          <p:cNvPr id="13315" name="Rectangle 2"/>
          <p:cNvSpPr>
            <a:spLocks noGrp="1" noChangeArrowheads="1"/>
          </p:cNvSpPr>
          <p:nvPr>
            <p:ph type="title"/>
          </p:nvPr>
        </p:nvSpPr>
        <p:spPr>
          <a:xfrm>
            <a:off x="2351089" y="260351"/>
            <a:ext cx="8066087" cy="417513"/>
          </a:xfrm>
        </p:spPr>
        <p:txBody>
          <a:bodyPr>
            <a:normAutofit fontScale="90000"/>
          </a:bodyPr>
          <a:lstStyle/>
          <a:p>
            <a:pPr eaLnBrk="1" hangingPunct="1"/>
            <a:r>
              <a:rPr lang="fi-FI" altLang="en-US" smtClean="0"/>
              <a:t>Comments on inheritance relations</a:t>
            </a:r>
          </a:p>
        </p:txBody>
      </p:sp>
      <p:sp>
        <p:nvSpPr>
          <p:cNvPr id="13316" name="Rectangle 3"/>
          <p:cNvSpPr>
            <a:spLocks noGrp="1" noChangeArrowheads="1"/>
          </p:cNvSpPr>
          <p:nvPr>
            <p:ph type="body" idx="1"/>
          </p:nvPr>
        </p:nvSpPr>
        <p:spPr>
          <a:xfrm>
            <a:off x="2424114" y="908050"/>
            <a:ext cx="8243887" cy="5761038"/>
          </a:xfrm>
        </p:spPr>
        <p:txBody>
          <a:bodyPr>
            <a:normAutofit lnSpcReduction="10000"/>
          </a:bodyPr>
          <a:lstStyle/>
          <a:p>
            <a:pPr eaLnBrk="1" hangingPunct="1"/>
            <a:r>
              <a:rPr lang="fi-FI" altLang="en-US" smtClean="0">
                <a:solidFill>
                  <a:schemeClr val="accent2"/>
                </a:solidFill>
              </a:rPr>
              <a:t>Pair&lt;Manager&gt;</a:t>
            </a:r>
            <a:r>
              <a:rPr lang="fi-FI" altLang="en-US" smtClean="0"/>
              <a:t> matches </a:t>
            </a:r>
            <a:r>
              <a:rPr lang="fi-FI" altLang="en-US" smtClean="0">
                <a:solidFill>
                  <a:schemeClr val="accent2"/>
                </a:solidFill>
              </a:rPr>
              <a:t>Pair&lt;? </a:t>
            </a:r>
            <a:r>
              <a:rPr lang="fi-FI" altLang="en-US" smtClean="0"/>
              <a:t>extends</a:t>
            </a:r>
            <a:r>
              <a:rPr lang="fi-FI" altLang="en-US" smtClean="0">
                <a:solidFill>
                  <a:schemeClr val="accent2"/>
                </a:solidFill>
              </a:rPr>
              <a:t> Employee&gt;</a:t>
            </a:r>
            <a:r>
              <a:rPr lang="fi-FI" altLang="en-US" smtClean="0"/>
              <a:t> =&gt; subtype relation  (</a:t>
            </a:r>
            <a:r>
              <a:rPr lang="fi-FI" altLang="en-US" i="1" smtClean="0"/>
              <a:t>covariant</a:t>
            </a:r>
            <a:r>
              <a:rPr lang="fi-FI" altLang="en-US" smtClean="0"/>
              <a:t> typing)</a:t>
            </a:r>
          </a:p>
          <a:p>
            <a:pPr eaLnBrk="1" hangingPunct="1"/>
            <a:r>
              <a:rPr lang="fi-FI" altLang="en-US" smtClean="0">
                <a:solidFill>
                  <a:schemeClr val="accent2"/>
                </a:solidFill>
              </a:rPr>
              <a:t>Pair&lt;Object&gt;</a:t>
            </a:r>
            <a:r>
              <a:rPr lang="fi-FI" altLang="en-US" smtClean="0"/>
              <a:t> matches </a:t>
            </a:r>
            <a:r>
              <a:rPr lang="fi-FI" altLang="en-US" smtClean="0">
                <a:solidFill>
                  <a:schemeClr val="accent2"/>
                </a:solidFill>
              </a:rPr>
              <a:t>Pair&lt;? </a:t>
            </a:r>
            <a:r>
              <a:rPr lang="fi-FI" altLang="en-US" smtClean="0"/>
              <a:t>super</a:t>
            </a:r>
            <a:r>
              <a:rPr lang="fi-FI" altLang="en-US" smtClean="0">
                <a:solidFill>
                  <a:schemeClr val="accent2"/>
                </a:solidFill>
              </a:rPr>
              <a:t> Employee&gt;</a:t>
            </a:r>
            <a:r>
              <a:rPr lang="fi-FI" altLang="en-US" smtClean="0"/>
              <a:t> </a:t>
            </a:r>
            <a:br>
              <a:rPr lang="fi-FI" altLang="en-US" smtClean="0"/>
            </a:br>
            <a:r>
              <a:rPr lang="fi-FI" altLang="en-US" smtClean="0"/>
              <a:t>=&gt; subtype relation  (</a:t>
            </a:r>
            <a:r>
              <a:rPr lang="fi-FI" altLang="en-US" i="1" smtClean="0"/>
              <a:t>contravariant</a:t>
            </a:r>
            <a:r>
              <a:rPr lang="fi-FI" altLang="en-US" smtClean="0"/>
              <a:t> typing)</a:t>
            </a:r>
          </a:p>
          <a:p>
            <a:pPr eaLnBrk="1" hangingPunct="1"/>
            <a:r>
              <a:rPr lang="fi-FI" altLang="en-US" smtClean="0">
                <a:solidFill>
                  <a:schemeClr val="accent2"/>
                </a:solidFill>
              </a:rPr>
              <a:t>Pair&lt;Employee&gt;</a:t>
            </a:r>
            <a:r>
              <a:rPr lang="fi-FI" altLang="en-US" smtClean="0"/>
              <a:t> can contain only </a:t>
            </a:r>
            <a:r>
              <a:rPr lang="fi-FI" altLang="en-US" i="1" smtClean="0"/>
              <a:t>Employees</a:t>
            </a:r>
            <a:r>
              <a:rPr lang="fi-FI" altLang="en-US" smtClean="0"/>
              <a:t>, but </a:t>
            </a:r>
            <a:br>
              <a:rPr lang="fi-FI" altLang="en-US" smtClean="0"/>
            </a:br>
            <a:r>
              <a:rPr lang="fi-FI" altLang="en-US" smtClean="0">
                <a:solidFill>
                  <a:schemeClr val="accent2"/>
                </a:solidFill>
              </a:rPr>
              <a:t>Pair&lt;Object&gt;</a:t>
            </a:r>
            <a:r>
              <a:rPr lang="fi-FI" altLang="en-US" smtClean="0"/>
              <a:t> may be </a:t>
            </a:r>
            <a:r>
              <a:rPr lang="fi-FI" altLang="en-US" i="1" smtClean="0"/>
              <a:t>assigned</a:t>
            </a:r>
            <a:r>
              <a:rPr lang="fi-FI" altLang="en-US" smtClean="0"/>
              <a:t> anything (</a:t>
            </a:r>
            <a:r>
              <a:rPr lang="fi-FI" altLang="en-US" i="1" smtClean="0"/>
              <a:t>Numbers</a:t>
            </a:r>
            <a:r>
              <a:rPr lang="fi-FI" altLang="en-US" smtClean="0"/>
              <a:t>) </a:t>
            </a:r>
            <a:br>
              <a:rPr lang="fi-FI" altLang="en-US" smtClean="0"/>
            </a:br>
            <a:r>
              <a:rPr lang="fi-FI" altLang="en-US" smtClean="0"/>
              <a:t>=&gt; </a:t>
            </a:r>
            <a:r>
              <a:rPr lang="fi-FI" altLang="en-US" i="1" smtClean="0"/>
              <a:t>no</a:t>
            </a:r>
            <a:r>
              <a:rPr lang="fi-FI" altLang="en-US" smtClean="0"/>
              <a:t> subtype relation</a:t>
            </a:r>
          </a:p>
          <a:p>
            <a:pPr eaLnBrk="1" hangingPunct="1"/>
            <a:endParaRPr lang="fi-FI" altLang="en-US" sz="800"/>
          </a:p>
          <a:p>
            <a:pPr eaLnBrk="1" hangingPunct="1"/>
            <a:r>
              <a:rPr lang="fi-FI" altLang="en-US" smtClean="0"/>
              <a:t>also: </a:t>
            </a:r>
            <a:r>
              <a:rPr lang="fi-FI" altLang="en-US" smtClean="0">
                <a:solidFill>
                  <a:schemeClr val="accent2"/>
                </a:solidFill>
              </a:rPr>
              <a:t>Pair&lt;T&gt;</a:t>
            </a:r>
            <a:r>
              <a:rPr lang="fi-FI" altLang="en-US" smtClean="0"/>
              <a:t>  &lt;=  </a:t>
            </a:r>
            <a:r>
              <a:rPr lang="fi-FI" altLang="en-US" smtClean="0">
                <a:solidFill>
                  <a:schemeClr val="accent2"/>
                </a:solidFill>
              </a:rPr>
              <a:t>Pair&lt;?&gt;</a:t>
            </a:r>
            <a:r>
              <a:rPr lang="fi-FI" altLang="en-US" smtClean="0"/>
              <a:t>  &lt;=  </a:t>
            </a:r>
            <a:r>
              <a:rPr lang="fi-FI" altLang="en-US" smtClean="0">
                <a:solidFill>
                  <a:schemeClr val="accent2"/>
                </a:solidFill>
              </a:rPr>
              <a:t>Pair</a:t>
            </a:r>
            <a:r>
              <a:rPr lang="fi-FI" altLang="en-US" smtClean="0"/>
              <a:t> (</a:t>
            </a:r>
            <a:r>
              <a:rPr lang="fi-FI" altLang="en-US" i="1" smtClean="0"/>
              <a:t>raw</a:t>
            </a:r>
            <a:r>
              <a:rPr lang="fi-FI" altLang="en-US" smtClean="0"/>
              <a:t>)</a:t>
            </a:r>
          </a:p>
          <a:p>
            <a:pPr eaLnBrk="1" hangingPunct="1"/>
            <a:endParaRPr lang="fi-FI" altLang="en-US" sz="800"/>
          </a:p>
          <a:p>
            <a:pPr lvl="1" eaLnBrk="1" hangingPunct="1">
              <a:buFontTx/>
              <a:buNone/>
            </a:pPr>
            <a:r>
              <a:rPr lang="fi-FI" altLang="en-US" smtClean="0"/>
              <a:t>  </a:t>
            </a:r>
            <a:r>
              <a:rPr lang="fi-FI" altLang="en-US" smtClean="0">
                <a:solidFill>
                  <a:schemeClr val="accent2"/>
                </a:solidFill>
              </a:rPr>
              <a:t> List &lt;String&gt; sl = </a:t>
            </a:r>
            <a:r>
              <a:rPr lang="fi-FI" altLang="en-US" smtClean="0"/>
              <a:t>new</a:t>
            </a:r>
            <a:r>
              <a:rPr lang="fi-FI" altLang="en-US" smtClean="0">
                <a:solidFill>
                  <a:schemeClr val="accent2"/>
                </a:solidFill>
              </a:rPr>
              <a:t> LinkedList &lt;String&gt; ();</a:t>
            </a:r>
            <a:br>
              <a:rPr lang="fi-FI" altLang="en-US" smtClean="0">
                <a:solidFill>
                  <a:schemeClr val="accent2"/>
                </a:solidFill>
              </a:rPr>
            </a:br>
            <a:r>
              <a:rPr lang="fi-FI" altLang="en-US" smtClean="0">
                <a:solidFill>
                  <a:schemeClr val="accent2"/>
                </a:solidFill>
              </a:rPr>
              <a:t>List x = sl;                        // OK</a:t>
            </a:r>
            <a:br>
              <a:rPr lang="fi-FI" altLang="en-US" smtClean="0">
                <a:solidFill>
                  <a:schemeClr val="accent2"/>
                </a:solidFill>
              </a:rPr>
            </a:br>
            <a:r>
              <a:rPr lang="fi-FI" altLang="en-US" smtClean="0">
                <a:solidFill>
                  <a:schemeClr val="accent2"/>
                </a:solidFill>
              </a:rPr>
              <a:t>x.add (</a:t>
            </a:r>
            <a:r>
              <a:rPr lang="fi-FI" altLang="en-US" smtClean="0"/>
              <a:t>new</a:t>
            </a:r>
            <a:r>
              <a:rPr lang="fi-FI" altLang="en-US" smtClean="0">
                <a:solidFill>
                  <a:schemeClr val="accent2"/>
                </a:solidFill>
              </a:rPr>
              <a:t> Integer (5));  // type safety </a:t>
            </a:r>
            <a:r>
              <a:rPr lang="fi-FI" altLang="en-US" i="1" smtClean="0">
                <a:solidFill>
                  <a:schemeClr val="accent2"/>
                </a:solidFill>
              </a:rPr>
              <a:t>warning</a:t>
            </a:r>
            <a:r>
              <a:rPr lang="fi-FI" altLang="en-US" smtClean="0">
                <a:solidFill>
                  <a:schemeClr val="accent2"/>
                </a:solidFill>
              </a:rPr>
              <a:t/>
            </a:r>
            <a:br>
              <a:rPr lang="fi-FI" altLang="en-US" smtClean="0">
                <a:solidFill>
                  <a:schemeClr val="accent2"/>
                </a:solidFill>
              </a:rPr>
            </a:br>
            <a:r>
              <a:rPr lang="fi-FI" altLang="en-US" smtClean="0">
                <a:solidFill>
                  <a:schemeClr val="accent2"/>
                </a:solidFill>
              </a:rPr>
              <a:t>. . </a:t>
            </a:r>
            <a:br>
              <a:rPr lang="fi-FI" altLang="en-US" smtClean="0">
                <a:solidFill>
                  <a:schemeClr val="accent2"/>
                </a:solidFill>
              </a:rPr>
            </a:br>
            <a:r>
              <a:rPr lang="fi-FI" altLang="en-US" smtClean="0">
                <a:solidFill>
                  <a:schemeClr val="accent2"/>
                </a:solidFill>
              </a:rPr>
              <a:t>String str = sl.get (0);     //  throws </a:t>
            </a:r>
            <a:r>
              <a:rPr lang="fi-FI" altLang="en-US" i="1" smtClean="0">
                <a:solidFill>
                  <a:schemeClr val="accent2"/>
                </a:solidFill>
              </a:rPr>
              <a:t>ClassCast</a:t>
            </a:r>
            <a:r>
              <a:rPr lang="fi-FI" altLang="en-US" smtClean="0">
                <a:solidFill>
                  <a:schemeClr val="accent2"/>
                </a:solidFill>
              </a:rPr>
              <a:t>.</a:t>
            </a:r>
            <a:r>
              <a:rPr lang="fi-FI" altLang="en-US" smtClean="0"/>
              <a:t/>
            </a:r>
            <a:br>
              <a:rPr lang="fi-FI" altLang="en-US" smtClean="0"/>
            </a:br>
            <a:endParaRPr lang="fi-FI" altLang="en-US" smtClean="0"/>
          </a:p>
        </p:txBody>
      </p:sp>
    </p:spTree>
    <p:extLst>
      <p:ext uri="{BB962C8B-B14F-4D97-AF65-F5344CB8AC3E}">
        <p14:creationId xmlns:p14="http://schemas.microsoft.com/office/powerpoint/2010/main" val="246549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Generics Work Only with Objects - the type argument passed to the type parameter must be a class type, cannot use a primitive </a:t>
            </a:r>
            <a:r>
              <a:rPr lang="en-US" dirty="0" smtClean="0"/>
              <a:t>typ</a:t>
            </a:r>
          </a:p>
          <a:p>
            <a:pPr marL="0" indent="0">
              <a:buNone/>
            </a:pPr>
            <a:r>
              <a:rPr lang="en-US" dirty="0" smtClean="0"/>
              <a:t>	Gen </a:t>
            </a:r>
            <a:r>
              <a:rPr lang="en-US" dirty="0"/>
              <a:t>strOb = new Gen(53); // Error, can't use primitive type</a:t>
            </a:r>
            <a:endParaRPr lang="en-US" dirty="0" smtClean="0"/>
          </a:p>
          <a:p>
            <a:r>
              <a:rPr lang="en-US" dirty="0"/>
              <a:t>Generic Types Differ Based on Their Type Arguments - a reference of one specific version of a generic type is not type compatible with another version of the same generic </a:t>
            </a:r>
            <a:r>
              <a:rPr lang="en-US" dirty="0" smtClean="0"/>
              <a:t>type</a:t>
            </a:r>
          </a:p>
          <a:p>
            <a:pPr marL="0" indent="0">
              <a:buNone/>
            </a:pPr>
            <a:r>
              <a:rPr lang="en-US" dirty="0" smtClean="0"/>
              <a:t>	iOb </a:t>
            </a:r>
            <a:r>
              <a:rPr lang="en-US" dirty="0"/>
              <a:t>= strOb; // Wrong!</a:t>
            </a:r>
            <a:endParaRPr lang="en-US" dirty="0" smtClean="0"/>
          </a:p>
          <a:p>
            <a:r>
              <a:rPr lang="en-US" dirty="0"/>
              <a:t>How Generics Improve Type Safety</a:t>
            </a:r>
          </a:p>
        </p:txBody>
      </p:sp>
    </p:spTree>
    <p:extLst>
      <p:ext uri="{BB962C8B-B14F-4D97-AF65-F5344CB8AC3E}">
        <p14:creationId xmlns:p14="http://schemas.microsoft.com/office/powerpoint/2010/main" val="158991825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Generics 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 simple generic class</a:t>
            </a:r>
            <a:r>
              <a:rPr lang="en-US" dirty="0" smtClean="0"/>
              <a:t>.</a:t>
            </a:r>
          </a:p>
          <a:p>
            <a:pPr marL="0" indent="0">
              <a:buNone/>
            </a:pPr>
            <a:r>
              <a:rPr lang="en-US" dirty="0" smtClean="0"/>
              <a:t> </a:t>
            </a:r>
            <a:r>
              <a:rPr lang="en-US" dirty="0"/>
              <a:t>// Here, T is a type parameter that </a:t>
            </a:r>
            <a:r>
              <a:rPr lang="en-US" dirty="0" smtClean="0"/>
              <a:t>will </a:t>
            </a:r>
            <a:r>
              <a:rPr lang="en-US" dirty="0"/>
              <a:t>be replaced by a real type </a:t>
            </a:r>
            <a:r>
              <a:rPr lang="en-US" dirty="0" smtClean="0"/>
              <a:t>when </a:t>
            </a:r>
            <a:r>
              <a:rPr lang="en-US" dirty="0"/>
              <a:t>an object of type Gen is created. </a:t>
            </a:r>
            <a:endParaRPr lang="en-US" dirty="0" smtClean="0"/>
          </a:p>
          <a:p>
            <a:pPr marL="0" indent="0">
              <a:buNone/>
            </a:pPr>
            <a:r>
              <a:rPr lang="en-US" dirty="0" smtClean="0"/>
              <a:t>class </a:t>
            </a:r>
            <a:r>
              <a:rPr lang="en-US" dirty="0"/>
              <a:t>Gen { </a:t>
            </a:r>
            <a:endParaRPr lang="en-US" dirty="0" smtClean="0"/>
          </a:p>
          <a:p>
            <a:pPr marL="0" indent="0">
              <a:buNone/>
            </a:pPr>
            <a:r>
              <a:rPr lang="en-US" dirty="0" smtClean="0"/>
              <a:t>T </a:t>
            </a:r>
            <a:r>
              <a:rPr lang="en-US" dirty="0"/>
              <a:t>ob; // declare an object of type T </a:t>
            </a:r>
            <a:endParaRPr lang="en-US" dirty="0" smtClean="0"/>
          </a:p>
          <a:p>
            <a:pPr marL="0" indent="0">
              <a:buNone/>
            </a:pPr>
            <a:r>
              <a:rPr lang="en-US" dirty="0" smtClean="0"/>
              <a:t>// </a:t>
            </a:r>
            <a:r>
              <a:rPr lang="en-US" dirty="0"/>
              <a:t>Pass the constructor a reference to </a:t>
            </a:r>
            <a:r>
              <a:rPr lang="en-US" dirty="0" smtClean="0"/>
              <a:t> </a:t>
            </a:r>
            <a:r>
              <a:rPr lang="en-US" dirty="0"/>
              <a:t>an object of type </a:t>
            </a:r>
            <a:r>
              <a:rPr lang="en-US" dirty="0" smtClean="0"/>
              <a:t>T.</a:t>
            </a:r>
          </a:p>
          <a:p>
            <a:pPr marL="0" indent="0">
              <a:buNone/>
            </a:pPr>
            <a:r>
              <a:rPr lang="en-US" dirty="0" smtClean="0"/>
              <a:t>Gen(T </a:t>
            </a:r>
            <a:r>
              <a:rPr lang="en-US" dirty="0"/>
              <a:t>o) { ob = o; } // Return ob. </a:t>
            </a:r>
            <a:endParaRPr lang="en-US" dirty="0" smtClean="0"/>
          </a:p>
          <a:p>
            <a:pPr marL="0" indent="0">
              <a:buNone/>
            </a:pPr>
            <a:r>
              <a:rPr lang="en-US" dirty="0" smtClean="0"/>
              <a:t>T </a:t>
            </a:r>
            <a:r>
              <a:rPr lang="en-US" dirty="0"/>
              <a:t>getob() { return ob; } // Show type of T. </a:t>
            </a:r>
            <a:endParaRPr lang="en-US" dirty="0" smtClean="0"/>
          </a:p>
          <a:p>
            <a:pPr marL="0" indent="0">
              <a:buNone/>
            </a:pPr>
            <a:r>
              <a:rPr lang="en-US" dirty="0" smtClean="0"/>
              <a:t>void </a:t>
            </a:r>
            <a:r>
              <a:rPr lang="en-US" dirty="0"/>
              <a:t>showType() </a:t>
            </a:r>
            <a:endParaRPr lang="en-US" dirty="0" smtClean="0"/>
          </a:p>
          <a:p>
            <a:pPr marL="0" indent="0">
              <a:buNone/>
            </a:pPr>
            <a:r>
              <a:rPr lang="en-US" dirty="0" smtClean="0"/>
              <a:t>{ </a:t>
            </a:r>
            <a:r>
              <a:rPr lang="en-US" dirty="0"/>
              <a:t>System.out.println("Type of T is " + ob.getClass().getName()); } } </a:t>
            </a:r>
            <a:endParaRPr lang="en-US" dirty="0" smtClean="0"/>
          </a:p>
        </p:txBody>
      </p:sp>
    </p:spTree>
    <p:extLst>
      <p:ext uri="{BB962C8B-B14F-4D97-AF65-F5344CB8AC3E}">
        <p14:creationId xmlns:p14="http://schemas.microsoft.com/office/powerpoint/2010/main" val="20790553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672"/>
            <a:ext cx="10515600" cy="5699291"/>
          </a:xfrm>
        </p:spPr>
        <p:txBody>
          <a:bodyPr>
            <a:normAutofit fontScale="92500" lnSpcReduction="20000"/>
          </a:bodyPr>
          <a:lstStyle/>
          <a:p>
            <a:pPr marL="0" indent="0">
              <a:buNone/>
            </a:pPr>
            <a:r>
              <a:rPr lang="en-US" dirty="0"/>
              <a:t>// Demonstrate the generic class.</a:t>
            </a:r>
          </a:p>
          <a:p>
            <a:pPr marL="0" indent="0">
              <a:buNone/>
            </a:pPr>
            <a:r>
              <a:rPr lang="en-US" dirty="0"/>
              <a:t> class GenDemo { public static void main(String args[]) { // Create a Gen reference for Integers. </a:t>
            </a:r>
          </a:p>
          <a:p>
            <a:pPr marL="0" indent="0">
              <a:buNone/>
            </a:pPr>
            <a:r>
              <a:rPr lang="en-US" dirty="0"/>
              <a:t>Gen iOb; // Create a Gen object and assign its reference to iOb. Notice the use of autoboxing to encapsulate the value 88 within an Integer object.</a:t>
            </a:r>
          </a:p>
          <a:p>
            <a:pPr marL="0" indent="0">
              <a:buNone/>
            </a:pPr>
            <a:r>
              <a:rPr lang="en-US" dirty="0"/>
              <a:t> iOb = new Gen(88); // Show the type of data used by iOb.</a:t>
            </a:r>
          </a:p>
          <a:p>
            <a:pPr marL="0" indent="0">
              <a:buNone/>
            </a:pPr>
            <a:r>
              <a:rPr lang="en-US" dirty="0"/>
              <a:t> iOb.showType(); // Get the value in iOb. Notice that </a:t>
            </a:r>
            <a:r>
              <a:rPr lang="en-US" dirty="0" smtClean="0"/>
              <a:t>no </a:t>
            </a:r>
            <a:r>
              <a:rPr lang="en-US" dirty="0"/>
              <a:t>cast is needed. </a:t>
            </a:r>
            <a:endParaRPr lang="en-US" dirty="0" smtClean="0"/>
          </a:p>
          <a:p>
            <a:pPr marL="0" indent="0">
              <a:buNone/>
            </a:pPr>
            <a:r>
              <a:rPr lang="en-US" dirty="0" smtClean="0"/>
              <a:t>int </a:t>
            </a:r>
            <a:r>
              <a:rPr lang="en-US" dirty="0"/>
              <a:t>v = iOb.getob(); </a:t>
            </a:r>
            <a:endParaRPr lang="en-US" dirty="0" smtClean="0"/>
          </a:p>
          <a:p>
            <a:pPr marL="0" indent="0">
              <a:buNone/>
            </a:pPr>
            <a:r>
              <a:rPr lang="en-US" dirty="0" smtClean="0"/>
              <a:t>System.out.println</a:t>
            </a:r>
            <a:r>
              <a:rPr lang="en-US" dirty="0"/>
              <a:t>("value: " + v); </a:t>
            </a:r>
            <a:endParaRPr lang="en-US" dirty="0" smtClean="0"/>
          </a:p>
          <a:p>
            <a:pPr marL="0" indent="0">
              <a:buNone/>
            </a:pPr>
            <a:r>
              <a:rPr lang="en-US" dirty="0" smtClean="0"/>
              <a:t>System.out.println</a:t>
            </a:r>
            <a:r>
              <a:rPr lang="en-US" dirty="0"/>
              <a:t>(); // Create a Gen object for Strings. </a:t>
            </a:r>
            <a:endParaRPr lang="en-US" dirty="0" smtClean="0"/>
          </a:p>
          <a:p>
            <a:pPr marL="0" indent="0">
              <a:buNone/>
            </a:pPr>
            <a:r>
              <a:rPr lang="en-US" dirty="0" smtClean="0"/>
              <a:t>Gen </a:t>
            </a:r>
            <a:r>
              <a:rPr lang="en-US" dirty="0"/>
              <a:t>strOb = new Gen("Generics Test"); // Show the type of data used by strOb. strOb.showType(); // Get the value of strOb. Again, notice </a:t>
            </a:r>
            <a:r>
              <a:rPr lang="en-US" dirty="0" smtClean="0"/>
              <a:t>that </a:t>
            </a:r>
            <a:r>
              <a:rPr lang="en-US" dirty="0"/>
              <a:t>no cast is needed. </a:t>
            </a:r>
            <a:endParaRPr lang="en-US" dirty="0" smtClean="0"/>
          </a:p>
          <a:p>
            <a:pPr marL="0" indent="0">
              <a:buNone/>
            </a:pPr>
            <a:r>
              <a:rPr lang="en-US" dirty="0" smtClean="0"/>
              <a:t>String </a:t>
            </a:r>
            <a:r>
              <a:rPr lang="en-US" dirty="0"/>
              <a:t>str = strOb.getob(); </a:t>
            </a:r>
            <a:endParaRPr lang="en-US" dirty="0" smtClean="0"/>
          </a:p>
          <a:p>
            <a:pPr marL="0" indent="0">
              <a:buNone/>
            </a:pPr>
            <a:r>
              <a:rPr lang="en-US" dirty="0" smtClean="0"/>
              <a:t>System.out.println</a:t>
            </a:r>
            <a:r>
              <a:rPr lang="en-US" dirty="0"/>
              <a:t>("value: " + str); } }</a:t>
            </a:r>
          </a:p>
          <a:p>
            <a:endParaRPr lang="en-US" dirty="0"/>
          </a:p>
        </p:txBody>
      </p:sp>
    </p:spTree>
    <p:extLst>
      <p:ext uri="{BB962C8B-B14F-4D97-AF65-F5344CB8AC3E}">
        <p14:creationId xmlns:p14="http://schemas.microsoft.com/office/powerpoint/2010/main" val="339883568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output produced by the program is shown here: Type of T is java.lang.Integer value: 88 Type of T is java.lang.String value: Generics Test</a:t>
            </a:r>
          </a:p>
          <a:p>
            <a:endParaRPr lang="en-US" dirty="0"/>
          </a:p>
        </p:txBody>
      </p:sp>
    </p:spTree>
    <p:extLst>
      <p:ext uri="{BB962C8B-B14F-4D97-AF65-F5344CB8AC3E}">
        <p14:creationId xmlns:p14="http://schemas.microsoft.com/office/powerpoint/2010/main" val="38333015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Class with Two Type Parameters</a:t>
            </a:r>
          </a:p>
        </p:txBody>
      </p:sp>
      <p:sp>
        <p:nvSpPr>
          <p:cNvPr id="3" name="Content Placeholder 2"/>
          <p:cNvSpPr>
            <a:spLocks noGrp="1"/>
          </p:cNvSpPr>
          <p:nvPr>
            <p:ph idx="1"/>
          </p:nvPr>
        </p:nvSpPr>
        <p:spPr/>
        <p:txBody>
          <a:bodyPr>
            <a:normAutofit fontScale="77500" lnSpcReduction="20000"/>
          </a:bodyPr>
          <a:lstStyle/>
          <a:p>
            <a:r>
              <a:rPr lang="en-US" dirty="0"/>
              <a:t>// A simple generic class with two type </a:t>
            </a:r>
            <a:endParaRPr lang="en-US" dirty="0" smtClean="0"/>
          </a:p>
          <a:p>
            <a:r>
              <a:rPr lang="en-US" dirty="0" smtClean="0"/>
              <a:t>// </a:t>
            </a:r>
            <a:r>
              <a:rPr lang="en-US" dirty="0"/>
              <a:t>parameters: T and V. </a:t>
            </a:r>
            <a:endParaRPr lang="en-US" dirty="0" smtClean="0"/>
          </a:p>
          <a:p>
            <a:r>
              <a:rPr lang="en-US" dirty="0" smtClean="0"/>
              <a:t>class </a:t>
            </a:r>
            <a:r>
              <a:rPr lang="en-US" dirty="0"/>
              <a:t>TwoGen { </a:t>
            </a:r>
            <a:endParaRPr lang="en-US" dirty="0" smtClean="0"/>
          </a:p>
          <a:p>
            <a:r>
              <a:rPr lang="en-US" dirty="0" smtClean="0"/>
              <a:t>T </a:t>
            </a:r>
            <a:r>
              <a:rPr lang="en-US" dirty="0"/>
              <a:t>ob1; V ob2; // Pass the constructor a reference to // an object of type T and an object of type V. TwoGen(T o1, V o2) { ob1 = o1; ob2 = o2; } </a:t>
            </a:r>
            <a:endParaRPr lang="en-US" dirty="0" smtClean="0"/>
          </a:p>
          <a:p>
            <a:r>
              <a:rPr lang="en-US" dirty="0" smtClean="0"/>
              <a:t>// </a:t>
            </a:r>
            <a:r>
              <a:rPr lang="en-US" dirty="0"/>
              <a:t>Show types of T and V. void showTypes() { System.out.println("Type of T is " + ob1.getClass().getName()); System.out.println("Type of V is " + ob2.getClass().getName()); } T getob1() { return ob1; } V getob2() { return ob2; } } // Demonstrate TwoGen. class SimpGen { public static void main(String args[]) { TwoGen tgObj = new TwoGen(88, "Generics"); // Show the types. tgObj.showTypes(); // Obtain and show values. int v = tgObj.getob1(); System.out.println("value: " + v); String str = tgObj.getob2(); System.out.println("value: " + str); } } The output from this program is shown here: Type of T is java.lang.Integer Type of V is java.lang.String value: 88 value: Generics</a:t>
            </a:r>
          </a:p>
        </p:txBody>
      </p:sp>
    </p:spTree>
    <p:extLst>
      <p:ext uri="{BB962C8B-B14F-4D97-AF65-F5344CB8AC3E}">
        <p14:creationId xmlns:p14="http://schemas.microsoft.com/office/powerpoint/2010/main" val="19666505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Generic Method</a:t>
            </a:r>
          </a:p>
        </p:txBody>
      </p:sp>
      <p:sp>
        <p:nvSpPr>
          <p:cNvPr id="3" name="Content Placeholder 2"/>
          <p:cNvSpPr>
            <a:spLocks noGrp="1"/>
          </p:cNvSpPr>
          <p:nvPr>
            <p:ph idx="1"/>
          </p:nvPr>
        </p:nvSpPr>
        <p:spPr/>
        <p:txBody>
          <a:bodyPr>
            <a:normAutofit fontScale="92500" lnSpcReduction="10000"/>
          </a:bodyPr>
          <a:lstStyle/>
          <a:p>
            <a:r>
              <a:rPr lang="en-US" dirty="0"/>
              <a:t>// Demonstrate a simple generic method. class GenMethDemo { // Determine if an object is in an array. static boolean isIn(T x, V[] y) { 334 Part I: The Java Language Chapter 14: Generics 335 for(int i=0; i &lt; y.length; i++) if(x.equals(y[i])) return true; return false; } public static void main(String args[]) { // Use isIn() on Integers. Integer nums[] = { 1, 2, 3, 4, 5 }; if(isIn(2, nums)) System.out.println("2 is in nums"); if(!isIn(7, nums)) System.out.println("7 is not in nums"); System.out.println(); // Use isIn() on Strings. String strs[] = { "one", "two", "three", "four", "five" }; if(isIn("two", strs)) System.out.println("two is in strs"); if(!isIn("seven", strs)) System.out.println("seven is not in strs"); // Oops! Won't compile! Types must be compatible. // if(isIn("two", nums)) // System.out.println("two is in strs"); } } The output from the program is shown here: 2 is in nums 7 is not in nums two is in strs seven is not in strs</a:t>
            </a:r>
          </a:p>
        </p:txBody>
      </p:sp>
    </p:spTree>
    <p:extLst>
      <p:ext uri="{BB962C8B-B14F-4D97-AF65-F5344CB8AC3E}">
        <p14:creationId xmlns:p14="http://schemas.microsoft.com/office/powerpoint/2010/main" val="37604417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Constructors</a:t>
            </a:r>
          </a:p>
        </p:txBody>
      </p:sp>
      <p:sp>
        <p:nvSpPr>
          <p:cNvPr id="3" name="Content Placeholder 2"/>
          <p:cNvSpPr>
            <a:spLocks noGrp="1"/>
          </p:cNvSpPr>
          <p:nvPr>
            <p:ph idx="1"/>
          </p:nvPr>
        </p:nvSpPr>
        <p:spPr/>
        <p:txBody>
          <a:bodyPr/>
          <a:lstStyle/>
          <a:p>
            <a:r>
              <a:rPr lang="en-US" dirty="0"/>
              <a:t>It is also possible for constructors to be generic, even if their class is not. For example, consider the following short program: // Use a generic constructor. class GenCons { private double val; GenCons(T arg) { val = arg.doubleValue(); } void showval() { System.out.println("val: " + val); } } class GenConsDemo { public static void main(String args[]) { GenCons test = new GenCons(100); GenCons test2 = new GenCons(123.5F); test.showval(); test2.showval(); } } The output is shown here: val: 100.0 val: 123.5</a:t>
            </a:r>
          </a:p>
        </p:txBody>
      </p:sp>
    </p:spTree>
    <p:extLst>
      <p:ext uri="{BB962C8B-B14F-4D97-AF65-F5344CB8AC3E}">
        <p14:creationId xmlns:p14="http://schemas.microsoft.com/office/powerpoint/2010/main" val="2378139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7363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1524000" y="1125538"/>
            <a:ext cx="9144000" cy="5732462"/>
          </a:xfrm>
        </p:spPr>
        <p:txBody>
          <a:bodyPr/>
          <a:lstStyle/>
          <a:p>
            <a:pPr marL="323850" indent="-323850" algn="just">
              <a:spcBef>
                <a:spcPct val="0"/>
              </a:spcBef>
              <a:defRPr/>
            </a:pPr>
            <a:r>
              <a:rPr lang="en-IN" sz="3600" dirty="0">
                <a:latin typeface="JasmineUPC" pitchFamily="18" charset="-34"/>
                <a:cs typeface="JasmineUPC" pitchFamily="18" charset="-34"/>
              </a:rPr>
              <a:t> </a:t>
            </a:r>
            <a:r>
              <a:rPr lang="en-IN" dirty="0">
                <a:cs typeface="JasmineUPC" pitchFamily="18" charset="-34"/>
              </a:rPr>
              <a:t>If a thread gets a lot of cache misses, the other thread(s) can continue, taking advantage of the unused computing resources, which thus can lead to faster overall execution, as these resources would have been idle if only a single thread was executed. </a:t>
            </a:r>
          </a:p>
          <a:p>
            <a:pPr marL="323850" indent="-323850" algn="just">
              <a:spcBef>
                <a:spcPct val="0"/>
              </a:spcBef>
              <a:defRPr/>
            </a:pPr>
            <a:r>
              <a:rPr lang="en-IN" dirty="0">
                <a:cs typeface="JasmineUPC" pitchFamily="18" charset="-34"/>
              </a:rPr>
              <a:t>If a thread can not use all the computing resources of the CPU (because instructions depend on each other's result), running another thread permits to not leave these idle. </a:t>
            </a:r>
          </a:p>
          <a:p>
            <a:pPr marL="323850" indent="-323850" algn="just">
              <a:spcBef>
                <a:spcPct val="0"/>
              </a:spcBef>
              <a:defRPr/>
            </a:pPr>
            <a:r>
              <a:rPr lang="en-IN" dirty="0">
                <a:cs typeface="JasmineUPC" pitchFamily="18" charset="-34"/>
              </a:rPr>
              <a:t>If several threads work on the same set of data, they can actually share their cache, leading to better cache usage or synchronization on its values. </a:t>
            </a:r>
          </a:p>
          <a:p>
            <a:pPr marL="323850" indent="-323850">
              <a:buNone/>
              <a:defRPr/>
            </a:pPr>
            <a:endParaRPr lang="en-IN" dirty="0" smtClean="0"/>
          </a:p>
        </p:txBody>
      </p:sp>
      <p:sp>
        <p:nvSpPr>
          <p:cNvPr id="4" name="Rectangle 3"/>
          <p:cNvSpPr/>
          <p:nvPr/>
        </p:nvSpPr>
        <p:spPr>
          <a:xfrm>
            <a:off x="1919536" y="260649"/>
            <a:ext cx="8748464" cy="646331"/>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rPr>
              <a:t>MULTITHREADING - ADVANTAGES</a:t>
            </a:r>
            <a:endParaRPr lang="en-IN"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888452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22531">
                                            <p:txEl>
                                              <p:pRg st="0" end="0"/>
                                            </p:txEl>
                                          </p:spTgt>
                                        </p:tgtEl>
                                        <p:attrNameLst>
                                          <p:attrName>style.opacity</p:attrName>
                                        </p:attrNameLst>
                                      </p:cBhvr>
                                      <p:to>
                                        <p:strVal val="0.1"/>
                                      </p:to>
                                    </p:set>
                                    <p:animEffect filter="image" prLst="opacity: 0.1">
                                      <p:cBhvr rctx="IE">
                                        <p:cTn id="7" dur="indefinite"/>
                                        <p:tgtEl>
                                          <p:spTgt spid="22531">
                                            <p:txEl>
                                              <p:pRg st="0" end="0"/>
                                            </p:txEl>
                                          </p:spTgt>
                                        </p:tgtEl>
                                      </p:cBhvr>
                                    </p:animEffect>
                                  </p:childTnLst>
                                </p:cTn>
                              </p:par>
                              <p:par>
                                <p:cTn id="8" presetID="9" presetClass="emph" presetSubtype="0" nodeType="withEffect">
                                  <p:stCondLst>
                                    <p:cond delay="0"/>
                                  </p:stCondLst>
                                  <p:childTnLst>
                                    <p:set>
                                      <p:cBhvr rctx="PPT">
                                        <p:cTn id="9" dur="indefinite"/>
                                        <p:tgtEl>
                                          <p:spTgt spid="22531">
                                            <p:txEl>
                                              <p:pRg st="1" end="1"/>
                                            </p:txEl>
                                          </p:spTgt>
                                        </p:tgtEl>
                                        <p:attrNameLst>
                                          <p:attrName>style.opacity</p:attrName>
                                        </p:attrNameLst>
                                      </p:cBhvr>
                                      <p:to>
                                        <p:strVal val="0.1"/>
                                      </p:to>
                                    </p:set>
                                    <p:animEffect filter="image" prLst="opacity: 0.1">
                                      <p:cBhvr rctx="IE">
                                        <p:cTn id="10" dur="indefinite"/>
                                        <p:tgtEl>
                                          <p:spTgt spid="22531">
                                            <p:txEl>
                                              <p:pRg st="1" end="1"/>
                                            </p:txEl>
                                          </p:spTgt>
                                        </p:tgtEl>
                                      </p:cBhvr>
                                    </p:animEffect>
                                  </p:childTnLst>
                                </p:cTn>
                              </p:par>
                              <p:par>
                                <p:cTn id="11" presetID="9" presetClass="emph" presetSubtype="0" nodeType="withEffect">
                                  <p:stCondLst>
                                    <p:cond delay="0"/>
                                  </p:stCondLst>
                                  <p:childTnLst>
                                    <p:set>
                                      <p:cBhvr rctx="PPT">
                                        <p:cTn id="12" dur="indefinite"/>
                                        <p:tgtEl>
                                          <p:spTgt spid="22531">
                                            <p:txEl>
                                              <p:pRg st="2" end="2"/>
                                            </p:txEl>
                                          </p:spTgt>
                                        </p:tgtEl>
                                        <p:attrNameLst>
                                          <p:attrName>style.opacity</p:attrName>
                                        </p:attrNameLst>
                                      </p:cBhvr>
                                      <p:to>
                                        <p:strVal val="0.1"/>
                                      </p:to>
                                    </p:set>
                                    <p:animEffect filter="image" prLst="opacity: 0.1">
                                      <p:cBhvr rctx="IE">
                                        <p:cTn id="13" dur="indefinite"/>
                                        <p:tgtEl>
                                          <p:spTgt spid="2253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22531">
                                            <p:txEl>
                                              <p:pRg st="0" end="0"/>
                                            </p:txEl>
                                          </p:spTgt>
                                        </p:tgtEl>
                                        <p:attrNameLst>
                                          <p:attrName>style.opacity</p:attrName>
                                        </p:attrNameLst>
                                      </p:cBhvr>
                                      <p:to>
                                        <p:strVal val="0.99"/>
                                      </p:to>
                                    </p:set>
                                    <p:animEffect filter="image" prLst="opacity: 0.99">
                                      <p:cBhvr rctx="IE">
                                        <p:cTn id="18" dur="indefinite"/>
                                        <p:tgtEl>
                                          <p:spTgt spid="2253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22531">
                                            <p:txEl>
                                              <p:pRg st="1" end="1"/>
                                            </p:txEl>
                                          </p:spTgt>
                                        </p:tgtEl>
                                        <p:attrNameLst>
                                          <p:attrName>style.opacity</p:attrName>
                                        </p:attrNameLst>
                                      </p:cBhvr>
                                      <p:to>
                                        <p:strVal val="0.99"/>
                                      </p:to>
                                    </p:set>
                                    <p:animEffect filter="image" prLst="opacity: 0.99">
                                      <p:cBhvr rctx="IE">
                                        <p:cTn id="23" dur="indefinite"/>
                                        <p:tgtEl>
                                          <p:spTgt spid="2253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22531">
                                            <p:txEl>
                                              <p:pRg st="2" end="2"/>
                                            </p:txEl>
                                          </p:spTgt>
                                        </p:tgtEl>
                                        <p:attrNameLst>
                                          <p:attrName>style.opacity</p:attrName>
                                        </p:attrNameLst>
                                      </p:cBhvr>
                                      <p:to>
                                        <p:strVal val="0.99"/>
                                      </p:to>
                                    </p:set>
                                    <p:animEffect filter="image" prLst="opacity: 0.99">
                                      <p:cBhvr rctx="IE">
                                        <p:cTn id="28" dur="indefinite"/>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Interfaces</a:t>
            </a:r>
          </a:p>
        </p:txBody>
      </p:sp>
      <p:sp>
        <p:nvSpPr>
          <p:cNvPr id="3" name="Content Placeholder 2"/>
          <p:cNvSpPr>
            <a:spLocks noGrp="1"/>
          </p:cNvSpPr>
          <p:nvPr>
            <p:ph idx="1"/>
          </p:nvPr>
        </p:nvSpPr>
        <p:spPr/>
        <p:txBody>
          <a:bodyPr>
            <a:normAutofit fontScale="77500" lnSpcReduction="20000"/>
          </a:bodyPr>
          <a:lstStyle/>
          <a:p>
            <a:r>
              <a:rPr lang="en-US" dirty="0"/>
              <a:t>In addition to generic classes and methods, you can also have generic interfaces. Generic interfaces are specified just like generic classes. Here is an example. It creates an interface called MinMax that declares the methods min( ) and max( ), which are expected to return the minimum and maximum value of some set of objects. // A generic interface example. // A Min/Max interface. interface MinMax&gt; { T min(); T max(); } // Now, implement MinMax class MyClass&gt; implements MinMax { T[] vals; MyClass(T[] o) { vals = o; } // Return the minimum value in vals. public T min() { T v = vals[0]; for(int i=1; i &lt; vals.length; i++) if(vals[i].compareTo(v) &lt; 0) v = vals[i]; return v; } // Return the maximum value in vals. </a:t>
            </a:r>
            <a:r>
              <a:rPr lang="en-US"/>
              <a:t>public T max() { T v = vals[0]; for(int i=1; i &lt; vals.length; i++) if(vals[i].compareTo(v) &gt; 0) v = vals[i]; Chapter 14: Generics 337 return v; } } class GenIFDemo { public static void main(String args[]) { Integer inums[] = {3, 6, 2, 8, 6 }; Character chs[] = {'b', 'r', 'p', 'w' }; MyClass iob = new MyClass(inums); MyClass cob = new MyClass(chs); System.out.println("Max value in inums: " + iob.max()); System.out.println("Min value in inums: " + iob.min()); System.out.println("Max value in chs: " + cob.max()); System.out.println("Min value in chs: " + cob.min()); } } The output is shown here: Max value in inums: 8 Min value in inums: 2 Max value in chs: w Min value in chs: b</a:t>
            </a:r>
          </a:p>
        </p:txBody>
      </p:sp>
    </p:spTree>
    <p:extLst>
      <p:ext uri="{BB962C8B-B14F-4D97-AF65-F5344CB8AC3E}">
        <p14:creationId xmlns:p14="http://schemas.microsoft.com/office/powerpoint/2010/main" val="18073858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056521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775659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8E5DF0-6782-43A1-A0A1-A4FAA41441EA}" type="slidenum">
              <a:rPr lang="fi-FI" altLang="en-US"/>
              <a:pPr/>
              <a:t>133</a:t>
            </a:fld>
            <a:endParaRPr lang="fi-FI" altLang="en-US"/>
          </a:p>
        </p:txBody>
      </p:sp>
      <p:sp>
        <p:nvSpPr>
          <p:cNvPr id="14339" name="Rectangle 2"/>
          <p:cNvSpPr>
            <a:spLocks noGrp="1" noChangeArrowheads="1"/>
          </p:cNvSpPr>
          <p:nvPr>
            <p:ph type="title"/>
          </p:nvPr>
        </p:nvSpPr>
        <p:spPr>
          <a:xfrm>
            <a:off x="2351089" y="188914"/>
            <a:ext cx="8066087" cy="490537"/>
          </a:xfrm>
        </p:spPr>
        <p:txBody>
          <a:bodyPr>
            <a:normAutofit fontScale="90000"/>
          </a:bodyPr>
          <a:lstStyle/>
          <a:p>
            <a:pPr eaLnBrk="1" hangingPunct="1"/>
            <a:r>
              <a:rPr lang="fi-FI" altLang="en-US" smtClean="0"/>
              <a:t>Bounds for type variables</a:t>
            </a:r>
          </a:p>
        </p:txBody>
      </p:sp>
      <p:sp>
        <p:nvSpPr>
          <p:cNvPr id="14340" name="Rectangle 3"/>
          <p:cNvSpPr>
            <a:spLocks noGrp="1" noChangeArrowheads="1"/>
          </p:cNvSpPr>
          <p:nvPr>
            <p:ph type="body" idx="1"/>
          </p:nvPr>
        </p:nvSpPr>
        <p:spPr>
          <a:xfrm>
            <a:off x="2351088" y="765175"/>
            <a:ext cx="8316912" cy="5761038"/>
          </a:xfrm>
        </p:spPr>
        <p:txBody>
          <a:bodyPr/>
          <a:lstStyle/>
          <a:p>
            <a:pPr eaLnBrk="1" hangingPunct="1"/>
            <a:r>
              <a:rPr lang="fi-FI" altLang="en-US" smtClean="0"/>
              <a:t>consider the </a:t>
            </a:r>
            <a:r>
              <a:rPr lang="fi-FI" altLang="en-US" i="1" smtClean="0"/>
              <a:t>min</a:t>
            </a:r>
            <a:r>
              <a:rPr lang="fi-FI" altLang="en-US" smtClean="0"/>
              <a:t> algorithm: find the smallest item in a given array of elements</a:t>
            </a:r>
          </a:p>
          <a:p>
            <a:pPr eaLnBrk="1" hangingPunct="1"/>
            <a:r>
              <a:rPr lang="fi-FI" altLang="en-US" smtClean="0"/>
              <a:t>to compile this, must restrict T to implement the </a:t>
            </a:r>
            <a:r>
              <a:rPr lang="fi-FI" altLang="en-US" i="1" smtClean="0"/>
              <a:t>Comparable</a:t>
            </a:r>
            <a:r>
              <a:rPr lang="fi-FI" altLang="en-US" smtClean="0"/>
              <a:t> interface that provides </a:t>
            </a:r>
            <a:r>
              <a:rPr lang="fi-FI" altLang="en-US" i="1" smtClean="0"/>
              <a:t>compareTo</a:t>
            </a:r>
          </a:p>
          <a:p>
            <a:pPr eaLnBrk="1" hangingPunct="1"/>
            <a:endParaRPr lang="fi-FI" altLang="en-US" sz="800"/>
          </a:p>
          <a:p>
            <a:pPr lvl="1" eaLnBrk="1" hangingPunct="1">
              <a:buFontTx/>
              <a:buNone/>
            </a:pPr>
            <a:r>
              <a:rPr lang="fi-FI" altLang="en-US" smtClean="0"/>
              <a:t>public static</a:t>
            </a:r>
            <a:r>
              <a:rPr lang="fi-FI" altLang="en-US" smtClean="0">
                <a:solidFill>
                  <a:schemeClr val="accent2"/>
                </a:solidFill>
              </a:rPr>
              <a:t> &lt;T </a:t>
            </a:r>
            <a:r>
              <a:rPr lang="fi-FI" altLang="en-US" smtClean="0"/>
              <a:t>extends</a:t>
            </a:r>
            <a:r>
              <a:rPr lang="fi-FI" altLang="en-US" smtClean="0">
                <a:solidFill>
                  <a:schemeClr val="accent2"/>
                </a:solidFill>
              </a:rPr>
              <a:t> Comparable&gt;</a:t>
            </a:r>
          </a:p>
          <a:p>
            <a:pPr lvl="1" eaLnBrk="1" hangingPunct="1">
              <a:buFontTx/>
              <a:buNone/>
            </a:pPr>
            <a:r>
              <a:rPr lang="fi-FI" altLang="en-US" smtClean="0">
                <a:solidFill>
                  <a:schemeClr val="accent2"/>
                </a:solidFill>
              </a:rPr>
              <a:t>T min (T [ ] a) {                  </a:t>
            </a:r>
            <a:r>
              <a:rPr lang="fi-FI" altLang="en-US" i="1" smtClean="0">
                <a:solidFill>
                  <a:schemeClr val="accent2"/>
                </a:solidFill>
              </a:rPr>
              <a:t>// this is almost correct</a:t>
            </a:r>
          </a:p>
          <a:p>
            <a:pPr lvl="2" eaLnBrk="1" hangingPunct="1">
              <a:buFontTx/>
              <a:buNone/>
            </a:pPr>
            <a:r>
              <a:rPr lang="fi-FI" altLang="en-US" smtClean="0"/>
              <a:t>if </a:t>
            </a:r>
            <a:r>
              <a:rPr lang="fi-FI" altLang="en-US" smtClean="0">
                <a:solidFill>
                  <a:schemeClr val="accent2"/>
                </a:solidFill>
              </a:rPr>
              <a:t>(a.length == 0) </a:t>
            </a:r>
            <a:r>
              <a:rPr lang="fi-FI" altLang="en-US" smtClean="0"/>
              <a:t>throw new</a:t>
            </a:r>
            <a:r>
              <a:rPr lang="fi-FI" altLang="en-US" smtClean="0">
                <a:solidFill>
                  <a:schemeClr val="accent2"/>
                </a:solidFill>
              </a:rPr>
              <a:t> InvalidArg.. (..);</a:t>
            </a:r>
          </a:p>
          <a:p>
            <a:pPr lvl="2" eaLnBrk="1" hangingPunct="1">
              <a:buFontTx/>
              <a:buNone/>
            </a:pPr>
            <a:r>
              <a:rPr lang="fi-FI" altLang="en-US" smtClean="0">
                <a:solidFill>
                  <a:schemeClr val="accent2"/>
                </a:solidFill>
              </a:rPr>
              <a:t>T smallest  = a [0];</a:t>
            </a:r>
          </a:p>
          <a:p>
            <a:pPr lvl="2" eaLnBrk="1" hangingPunct="1">
              <a:buFontTx/>
              <a:buNone/>
            </a:pPr>
            <a:r>
              <a:rPr lang="fi-FI" altLang="en-US" smtClean="0"/>
              <a:t>for</a:t>
            </a:r>
            <a:r>
              <a:rPr lang="fi-FI" altLang="en-US" smtClean="0">
                <a:solidFill>
                  <a:schemeClr val="accent2"/>
                </a:solidFill>
              </a:rPr>
              <a:t> (int i = 1; i &lt; a.length; i++)</a:t>
            </a:r>
          </a:p>
          <a:p>
            <a:pPr lvl="2" eaLnBrk="1" hangingPunct="1">
              <a:buFontTx/>
              <a:buNone/>
            </a:pPr>
            <a:r>
              <a:rPr lang="fi-FI" altLang="en-US" smtClean="0">
                <a:solidFill>
                  <a:schemeClr val="accent2"/>
                </a:solidFill>
              </a:rPr>
              <a:t>   </a:t>
            </a:r>
            <a:r>
              <a:rPr lang="fi-FI" altLang="en-US" smtClean="0"/>
              <a:t>if </a:t>
            </a:r>
            <a:r>
              <a:rPr lang="fi-FI" altLang="en-US" smtClean="0">
                <a:solidFill>
                  <a:schemeClr val="accent2"/>
                </a:solidFill>
              </a:rPr>
              <a:t>(smallest.compareTo (a [i]) &gt; 0) // T constraint</a:t>
            </a:r>
          </a:p>
          <a:p>
            <a:pPr lvl="2" eaLnBrk="1" hangingPunct="1">
              <a:buFontTx/>
              <a:buNone/>
            </a:pPr>
            <a:r>
              <a:rPr lang="fi-FI" altLang="en-US" smtClean="0">
                <a:solidFill>
                  <a:schemeClr val="accent2"/>
                </a:solidFill>
              </a:rPr>
              <a:t>      smallest = a [i];      </a:t>
            </a:r>
          </a:p>
          <a:p>
            <a:pPr lvl="2" eaLnBrk="1" hangingPunct="1">
              <a:buFontTx/>
              <a:buNone/>
            </a:pPr>
            <a:r>
              <a:rPr lang="fi-FI" altLang="en-US" smtClean="0"/>
              <a:t>return</a:t>
            </a:r>
            <a:r>
              <a:rPr lang="fi-FI" altLang="en-US" smtClean="0">
                <a:solidFill>
                  <a:schemeClr val="accent2"/>
                </a:solidFill>
              </a:rPr>
              <a:t> smallest;</a:t>
            </a:r>
          </a:p>
          <a:p>
            <a:pPr lvl="1" eaLnBrk="1" hangingPunct="1">
              <a:buFontTx/>
              <a:buNone/>
            </a:pPr>
            <a:r>
              <a:rPr lang="fi-FI" altLang="en-US" smtClean="0">
                <a:solidFill>
                  <a:schemeClr val="accent2"/>
                </a:solidFill>
              </a:rPr>
              <a:t>}</a:t>
            </a:r>
          </a:p>
        </p:txBody>
      </p:sp>
    </p:spTree>
    <p:extLst>
      <p:ext uri="{BB962C8B-B14F-4D97-AF65-F5344CB8AC3E}">
        <p14:creationId xmlns:p14="http://schemas.microsoft.com/office/powerpoint/2010/main" val="12447798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63C0250-468D-48B1-899C-C872B1E48F75}" type="slidenum">
              <a:rPr lang="fi-FI" altLang="en-US"/>
              <a:pPr/>
              <a:t>134</a:t>
            </a:fld>
            <a:endParaRPr lang="fi-FI" altLang="en-US"/>
          </a:p>
        </p:txBody>
      </p:sp>
      <p:sp>
        <p:nvSpPr>
          <p:cNvPr id="15363" name="Rectangle 2"/>
          <p:cNvSpPr>
            <a:spLocks noGrp="1" noChangeArrowheads="1"/>
          </p:cNvSpPr>
          <p:nvPr>
            <p:ph type="title"/>
          </p:nvPr>
        </p:nvSpPr>
        <p:spPr>
          <a:xfrm>
            <a:off x="2351089" y="0"/>
            <a:ext cx="8066087" cy="490538"/>
          </a:xfrm>
        </p:spPr>
        <p:txBody>
          <a:bodyPr>
            <a:normAutofit fontScale="90000"/>
          </a:bodyPr>
          <a:lstStyle/>
          <a:p>
            <a:pPr eaLnBrk="1" hangingPunct="1"/>
            <a:r>
              <a:rPr lang="fi-FI" altLang="en-US" smtClean="0"/>
              <a:t>Bounds for type variables (cont.)</a:t>
            </a:r>
          </a:p>
        </p:txBody>
      </p:sp>
      <p:sp>
        <p:nvSpPr>
          <p:cNvPr id="15364" name="Rectangle 3"/>
          <p:cNvSpPr>
            <a:spLocks noGrp="1" noChangeArrowheads="1"/>
          </p:cNvSpPr>
          <p:nvPr>
            <p:ph type="body" idx="1"/>
          </p:nvPr>
        </p:nvSpPr>
        <p:spPr>
          <a:xfrm>
            <a:off x="2351088" y="620714"/>
            <a:ext cx="8316912" cy="6048375"/>
          </a:xfrm>
        </p:spPr>
        <p:txBody>
          <a:bodyPr/>
          <a:lstStyle/>
          <a:p>
            <a:pPr eaLnBrk="1" hangingPunct="1"/>
            <a:r>
              <a:rPr lang="fi-FI" altLang="en-US" smtClean="0"/>
              <a:t>however, </a:t>
            </a:r>
            <a:r>
              <a:rPr lang="fi-FI" altLang="en-US" i="1" smtClean="0"/>
              <a:t>Comparable</a:t>
            </a:r>
            <a:r>
              <a:rPr lang="fi-FI" altLang="en-US" smtClean="0"/>
              <a:t> is itself a generic interface</a:t>
            </a:r>
          </a:p>
          <a:p>
            <a:pPr eaLnBrk="1" hangingPunct="1"/>
            <a:r>
              <a:rPr lang="fi-FI" altLang="en-US" smtClean="0"/>
              <a:t>moreover, </a:t>
            </a:r>
            <a:r>
              <a:rPr lang="fi-FI" altLang="en-US" i="1" smtClean="0"/>
              <a:t>any</a:t>
            </a:r>
            <a:r>
              <a:rPr lang="fi-FI" altLang="en-US" smtClean="0"/>
              <a:t> supertype of T may have extended it </a:t>
            </a:r>
          </a:p>
          <a:p>
            <a:pPr lvl="1" eaLnBrk="1" hangingPunct="1">
              <a:buFontTx/>
              <a:buNone/>
            </a:pPr>
            <a:r>
              <a:rPr lang="fi-FI" altLang="en-US" smtClean="0"/>
              <a:t>public static</a:t>
            </a:r>
            <a:r>
              <a:rPr lang="fi-FI" altLang="en-US" smtClean="0">
                <a:solidFill>
                  <a:schemeClr val="accent2"/>
                </a:solidFill>
              </a:rPr>
              <a:t> &lt;T </a:t>
            </a:r>
            <a:r>
              <a:rPr lang="fi-FI" altLang="en-US" smtClean="0"/>
              <a:t>extends</a:t>
            </a:r>
            <a:r>
              <a:rPr lang="fi-FI" altLang="en-US" smtClean="0">
                <a:solidFill>
                  <a:schemeClr val="accent2"/>
                </a:solidFill>
              </a:rPr>
              <a:t> Object &amp;  // bounding class</a:t>
            </a:r>
            <a:br>
              <a:rPr lang="fi-FI" altLang="en-US" smtClean="0">
                <a:solidFill>
                  <a:schemeClr val="accent2"/>
                </a:solidFill>
              </a:rPr>
            </a:br>
            <a:r>
              <a:rPr lang="fi-FI" altLang="en-US" smtClean="0">
                <a:solidFill>
                  <a:schemeClr val="accent2"/>
                </a:solidFill>
              </a:rPr>
              <a:t>                                       Comparable &lt;? </a:t>
            </a:r>
            <a:r>
              <a:rPr lang="fi-FI" altLang="en-US" smtClean="0"/>
              <a:t>super</a:t>
            </a:r>
            <a:r>
              <a:rPr lang="fi-FI" altLang="en-US" smtClean="0">
                <a:solidFill>
                  <a:schemeClr val="accent2"/>
                </a:solidFill>
              </a:rPr>
              <a:t> T&gt;&gt;</a:t>
            </a:r>
          </a:p>
          <a:p>
            <a:pPr lvl="1" eaLnBrk="1" hangingPunct="1">
              <a:buFontTx/>
              <a:buNone/>
            </a:pPr>
            <a:r>
              <a:rPr lang="fi-FI" altLang="en-US" smtClean="0">
                <a:solidFill>
                  <a:schemeClr val="accent2"/>
                </a:solidFill>
              </a:rPr>
              <a:t>T min (T [ ] a) { . . .           //  the more general form </a:t>
            </a:r>
          </a:p>
          <a:p>
            <a:pPr lvl="2" eaLnBrk="1" hangingPunct="1">
              <a:buFontTx/>
              <a:buNone/>
            </a:pPr>
            <a:r>
              <a:rPr lang="fi-FI" altLang="en-US" smtClean="0">
                <a:solidFill>
                  <a:schemeClr val="accent2"/>
                </a:solidFill>
              </a:rPr>
              <a:t>T smallest  = a [0];</a:t>
            </a:r>
          </a:p>
          <a:p>
            <a:pPr lvl="2" eaLnBrk="1" hangingPunct="1">
              <a:buFontTx/>
              <a:buNone/>
            </a:pPr>
            <a:r>
              <a:rPr lang="fi-FI" altLang="en-US" smtClean="0"/>
              <a:t>for</a:t>
            </a:r>
            <a:r>
              <a:rPr lang="fi-FI" altLang="en-US" smtClean="0">
                <a:solidFill>
                  <a:schemeClr val="accent2"/>
                </a:solidFill>
              </a:rPr>
              <a:t> (int i = 1; i &lt; a.length; i++)</a:t>
            </a:r>
          </a:p>
          <a:p>
            <a:pPr lvl="2" eaLnBrk="1" hangingPunct="1">
              <a:buFontTx/>
              <a:buNone/>
            </a:pPr>
            <a:r>
              <a:rPr lang="fi-FI" altLang="en-US" smtClean="0">
                <a:solidFill>
                  <a:schemeClr val="accent2"/>
                </a:solidFill>
              </a:rPr>
              <a:t>   </a:t>
            </a:r>
            <a:r>
              <a:rPr lang="fi-FI" altLang="en-US" smtClean="0"/>
              <a:t>if </a:t>
            </a:r>
            <a:r>
              <a:rPr lang="fi-FI" altLang="en-US" smtClean="0">
                <a:solidFill>
                  <a:schemeClr val="accent2"/>
                </a:solidFill>
              </a:rPr>
              <a:t>(smallest.compareTo (a [i]) &gt; 0) // T constraint</a:t>
            </a:r>
          </a:p>
          <a:p>
            <a:pPr lvl="2" eaLnBrk="1" hangingPunct="1">
              <a:buFontTx/>
              <a:buNone/>
            </a:pPr>
            <a:r>
              <a:rPr lang="fi-FI" altLang="en-US" smtClean="0">
                <a:solidFill>
                  <a:schemeClr val="accent2"/>
                </a:solidFill>
              </a:rPr>
              <a:t>      smallest = a [i];</a:t>
            </a:r>
          </a:p>
          <a:p>
            <a:pPr lvl="2" eaLnBrk="1" hangingPunct="1">
              <a:buFontTx/>
              <a:buNone/>
            </a:pPr>
            <a:r>
              <a:rPr lang="fi-FI" altLang="en-US" smtClean="0"/>
              <a:t>return</a:t>
            </a:r>
            <a:r>
              <a:rPr lang="fi-FI" altLang="en-US" smtClean="0">
                <a:solidFill>
                  <a:schemeClr val="accent2"/>
                </a:solidFill>
              </a:rPr>
              <a:t> smallest;</a:t>
            </a:r>
          </a:p>
          <a:p>
            <a:pPr lvl="1" eaLnBrk="1" hangingPunct="1">
              <a:buFontTx/>
              <a:buNone/>
            </a:pPr>
            <a:r>
              <a:rPr lang="fi-FI" altLang="en-US" smtClean="0">
                <a:solidFill>
                  <a:schemeClr val="accent2"/>
                </a:solidFill>
              </a:rPr>
              <a:t>}</a:t>
            </a:r>
          </a:p>
          <a:p>
            <a:pPr eaLnBrk="1" hangingPunct="1"/>
            <a:r>
              <a:rPr lang="fi-FI" altLang="en-US" smtClean="0"/>
              <a:t>cannot inherit multiple different instantiations of the same generic type (class or interface)</a:t>
            </a:r>
          </a:p>
          <a:p>
            <a:pPr eaLnBrk="1" hangingPunct="1"/>
            <a:r>
              <a:rPr lang="fi-FI" altLang="en-US" smtClean="0"/>
              <a:t>an inherited generic type is fixed for subtypes, too</a:t>
            </a:r>
          </a:p>
        </p:txBody>
      </p:sp>
    </p:spTree>
    <p:extLst>
      <p:ext uri="{BB962C8B-B14F-4D97-AF65-F5344CB8AC3E}">
        <p14:creationId xmlns:p14="http://schemas.microsoft.com/office/powerpoint/2010/main" val="96724162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B4F664-DD54-4989-AFE3-5D0C9263ABEE}" type="slidenum">
              <a:rPr lang="fi-FI" altLang="en-US"/>
              <a:pPr/>
              <a:t>135</a:t>
            </a:fld>
            <a:endParaRPr lang="fi-FI" altLang="en-US"/>
          </a:p>
        </p:txBody>
      </p:sp>
      <p:sp>
        <p:nvSpPr>
          <p:cNvPr id="16387" name="Rectangle 2"/>
          <p:cNvSpPr>
            <a:spLocks noGrp="1" noChangeArrowheads="1"/>
          </p:cNvSpPr>
          <p:nvPr>
            <p:ph type="title"/>
          </p:nvPr>
        </p:nvSpPr>
        <p:spPr>
          <a:xfrm>
            <a:off x="2351089" y="274639"/>
            <a:ext cx="8066087" cy="561975"/>
          </a:xfrm>
        </p:spPr>
        <p:txBody>
          <a:bodyPr>
            <a:normAutofit fontScale="90000"/>
          </a:bodyPr>
          <a:lstStyle/>
          <a:p>
            <a:pPr eaLnBrk="1" hangingPunct="1"/>
            <a:r>
              <a:rPr lang="fi-FI" altLang="en-US" smtClean="0"/>
              <a:t>Generic code and the JVM</a:t>
            </a:r>
          </a:p>
        </p:txBody>
      </p:sp>
      <p:sp>
        <p:nvSpPr>
          <p:cNvPr id="16388" name="Rectangle 3"/>
          <p:cNvSpPr>
            <a:spLocks noGrp="1" noChangeArrowheads="1"/>
          </p:cNvSpPr>
          <p:nvPr>
            <p:ph type="body" idx="1"/>
          </p:nvPr>
        </p:nvSpPr>
        <p:spPr>
          <a:xfrm>
            <a:off x="2351088" y="908050"/>
            <a:ext cx="8316912" cy="5689600"/>
          </a:xfrm>
        </p:spPr>
        <p:txBody>
          <a:bodyPr/>
          <a:lstStyle/>
          <a:p>
            <a:pPr eaLnBrk="1" hangingPunct="1"/>
            <a:r>
              <a:rPr lang="fi-FI" altLang="en-US" smtClean="0"/>
              <a:t>the JVM has no instantiations of generic types</a:t>
            </a:r>
          </a:p>
          <a:p>
            <a:pPr eaLnBrk="1" hangingPunct="1"/>
            <a:r>
              <a:rPr lang="fi-FI" altLang="en-US" smtClean="0"/>
              <a:t>a generic type definition is compiled once only, and </a:t>
            </a:r>
            <a:br>
              <a:rPr lang="fi-FI" altLang="en-US" smtClean="0"/>
            </a:br>
            <a:r>
              <a:rPr lang="fi-FI" altLang="en-US" smtClean="0"/>
              <a:t>a corresponding </a:t>
            </a:r>
            <a:r>
              <a:rPr lang="fi-FI" altLang="en-US" i="1" smtClean="0"/>
              <a:t>raw type</a:t>
            </a:r>
            <a:r>
              <a:rPr lang="fi-FI" altLang="en-US" smtClean="0"/>
              <a:t> is produced </a:t>
            </a:r>
          </a:p>
          <a:p>
            <a:pPr lvl="1" eaLnBrk="1" hangingPunct="1"/>
            <a:r>
              <a:rPr lang="fi-FI" altLang="en-US" smtClean="0"/>
              <a:t>the name of the raw type is the same name but type variables removed</a:t>
            </a:r>
          </a:p>
          <a:p>
            <a:pPr eaLnBrk="1" hangingPunct="1"/>
            <a:r>
              <a:rPr lang="fi-FI" altLang="en-US" smtClean="0"/>
              <a:t>type variables are </a:t>
            </a:r>
            <a:r>
              <a:rPr lang="fi-FI" altLang="en-US" i="1" smtClean="0"/>
              <a:t>erased</a:t>
            </a:r>
            <a:r>
              <a:rPr lang="fi-FI" altLang="en-US" smtClean="0"/>
              <a:t> and replaced by their bounding types (or </a:t>
            </a:r>
            <a:r>
              <a:rPr lang="fi-FI" altLang="en-US" i="1" smtClean="0"/>
              <a:t>Object</a:t>
            </a:r>
            <a:r>
              <a:rPr lang="fi-FI" altLang="en-US" smtClean="0"/>
              <a:t> if no bounds); e.g.:</a:t>
            </a:r>
          </a:p>
          <a:p>
            <a:pPr eaLnBrk="1" hangingPunct="1"/>
            <a:endParaRPr lang="fi-FI" altLang="en-US" sz="800"/>
          </a:p>
          <a:p>
            <a:pPr lvl="1" eaLnBrk="1" hangingPunct="1">
              <a:buFontTx/>
              <a:buNone/>
            </a:pPr>
            <a:r>
              <a:rPr lang="fi-FI" altLang="en-US" smtClean="0"/>
              <a:t>  class</a:t>
            </a:r>
            <a:r>
              <a:rPr lang="fi-FI" altLang="en-US" smtClean="0">
                <a:solidFill>
                  <a:schemeClr val="accent2"/>
                </a:solidFill>
              </a:rPr>
              <a:t> Pair  {                // the raw type for Pair &lt;T&gt;</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Object first;</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Object second;</a:t>
            </a:r>
            <a:br>
              <a:rPr lang="fi-FI" altLang="en-US" smtClean="0">
                <a:solidFill>
                  <a:schemeClr val="accent2"/>
                </a:solidFill>
              </a:rPr>
            </a:br>
            <a:r>
              <a:rPr lang="fi-FI" altLang="en-US" smtClean="0">
                <a:solidFill>
                  <a:schemeClr val="accent2"/>
                </a:solidFill>
              </a:rPr>
              <a:t>    </a:t>
            </a:r>
            <a:r>
              <a:rPr lang="fi-FI" altLang="en-US" smtClean="0"/>
              <a:t>public</a:t>
            </a:r>
            <a:r>
              <a:rPr lang="fi-FI" altLang="en-US" smtClean="0">
                <a:solidFill>
                  <a:schemeClr val="accent2"/>
                </a:solidFill>
              </a:rPr>
              <a:t> Pair (Object f, Object s) { . . }</a:t>
            </a:r>
            <a:br>
              <a:rPr lang="fi-FI" altLang="en-US" smtClean="0">
                <a:solidFill>
                  <a:schemeClr val="accent2"/>
                </a:solidFill>
              </a:rPr>
            </a:br>
            <a:r>
              <a:rPr lang="fi-FI" altLang="en-US" smtClean="0">
                <a:solidFill>
                  <a:schemeClr val="accent2"/>
                </a:solidFill>
              </a:rPr>
              <a:t>}</a:t>
            </a:r>
          </a:p>
          <a:p>
            <a:pPr eaLnBrk="1" hangingPunct="1"/>
            <a:r>
              <a:rPr lang="fi-FI" altLang="en-US" i="1" smtClean="0"/>
              <a:t>byte code</a:t>
            </a:r>
            <a:r>
              <a:rPr lang="fi-FI" altLang="en-US" smtClean="0"/>
              <a:t> has some generic info, but objects don't </a:t>
            </a:r>
          </a:p>
        </p:txBody>
      </p:sp>
    </p:spTree>
    <p:extLst>
      <p:ext uri="{BB962C8B-B14F-4D97-AF65-F5344CB8AC3E}">
        <p14:creationId xmlns:p14="http://schemas.microsoft.com/office/powerpoint/2010/main" val="8131324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5A17F3-AF84-4BEE-A38A-CD2CDDE5BE70}" type="slidenum">
              <a:rPr lang="fi-FI" altLang="en-US"/>
              <a:pPr/>
              <a:t>136</a:t>
            </a:fld>
            <a:endParaRPr lang="fi-FI" altLang="en-US"/>
          </a:p>
        </p:txBody>
      </p:sp>
      <p:sp>
        <p:nvSpPr>
          <p:cNvPr id="17411" name="Rectangle 2"/>
          <p:cNvSpPr>
            <a:spLocks noGrp="1" noChangeArrowheads="1"/>
          </p:cNvSpPr>
          <p:nvPr>
            <p:ph type="title"/>
          </p:nvPr>
        </p:nvSpPr>
        <p:spPr>
          <a:xfrm>
            <a:off x="2351089" y="274638"/>
            <a:ext cx="8066087" cy="417512"/>
          </a:xfrm>
        </p:spPr>
        <p:txBody>
          <a:bodyPr>
            <a:normAutofit fontScale="90000"/>
          </a:bodyPr>
          <a:lstStyle/>
          <a:p>
            <a:pPr eaLnBrk="1" hangingPunct="1"/>
            <a:r>
              <a:rPr lang="fi-FI" altLang="en-US" smtClean="0"/>
              <a:t>Generic code and the JVM (cont.)</a:t>
            </a:r>
          </a:p>
        </p:txBody>
      </p:sp>
      <p:sp>
        <p:nvSpPr>
          <p:cNvPr id="17412" name="Rectangle 3"/>
          <p:cNvSpPr>
            <a:spLocks noGrp="1" noChangeArrowheads="1"/>
          </p:cNvSpPr>
          <p:nvPr>
            <p:ph type="body" idx="1"/>
          </p:nvPr>
        </p:nvSpPr>
        <p:spPr>
          <a:xfrm>
            <a:off x="2351088" y="908050"/>
            <a:ext cx="8316912" cy="5689600"/>
          </a:xfrm>
        </p:spPr>
        <p:txBody>
          <a:bodyPr/>
          <a:lstStyle/>
          <a:p>
            <a:pPr eaLnBrk="1" hangingPunct="1"/>
            <a:r>
              <a:rPr lang="fi-FI" altLang="en-US" i="1" smtClean="0"/>
              <a:t>Pair</a:t>
            </a:r>
            <a:r>
              <a:rPr lang="fi-FI" altLang="en-US" smtClean="0"/>
              <a:t> &lt;</a:t>
            </a:r>
            <a:r>
              <a:rPr lang="fi-FI" altLang="en-US" i="1" smtClean="0"/>
              <a:t>String</a:t>
            </a:r>
            <a:r>
              <a:rPr lang="fi-FI" altLang="en-US" smtClean="0"/>
              <a:t>&gt; and </a:t>
            </a:r>
            <a:r>
              <a:rPr lang="fi-FI" altLang="en-US" i="1" smtClean="0"/>
              <a:t>Pair</a:t>
            </a:r>
            <a:r>
              <a:rPr lang="fi-FI" altLang="en-US" smtClean="0"/>
              <a:t> &lt;</a:t>
            </a:r>
            <a:r>
              <a:rPr lang="fi-FI" altLang="en-US" i="1" smtClean="0"/>
              <a:t>Employee</a:t>
            </a:r>
            <a:r>
              <a:rPr lang="fi-FI" altLang="en-US" smtClean="0"/>
              <a:t>&gt; use the same bytecode generated as the raw class </a:t>
            </a:r>
            <a:r>
              <a:rPr lang="fi-FI" altLang="en-US" i="1" smtClean="0"/>
              <a:t>Pair</a:t>
            </a:r>
          </a:p>
          <a:p>
            <a:pPr eaLnBrk="1" hangingPunct="1"/>
            <a:r>
              <a:rPr lang="fi-FI" altLang="en-US" smtClean="0"/>
              <a:t>when translating generic expressions, such as</a:t>
            </a:r>
          </a:p>
          <a:p>
            <a:pPr lvl="2" eaLnBrk="1" hangingPunct="1">
              <a:buFontTx/>
              <a:buNone/>
            </a:pPr>
            <a:r>
              <a:rPr lang="fi-FI" altLang="en-US" smtClean="0">
                <a:solidFill>
                  <a:schemeClr val="accent2"/>
                </a:solidFill>
              </a:rPr>
              <a:t>Pair &lt;Employee&gt; buddies = </a:t>
            </a:r>
            <a:r>
              <a:rPr lang="fi-FI" altLang="en-US" smtClean="0"/>
              <a:t>new</a:t>
            </a:r>
            <a:r>
              <a:rPr lang="fi-FI" altLang="en-US" smtClean="0">
                <a:solidFill>
                  <a:schemeClr val="accent2"/>
                </a:solidFill>
              </a:rPr>
              <a:t> Pair &lt; . .;</a:t>
            </a:r>
          </a:p>
          <a:p>
            <a:pPr lvl="2" eaLnBrk="1" hangingPunct="1">
              <a:buFontTx/>
              <a:buNone/>
            </a:pPr>
            <a:r>
              <a:rPr lang="fi-FI" altLang="en-US" smtClean="0">
                <a:solidFill>
                  <a:schemeClr val="accent2"/>
                </a:solidFill>
              </a:rPr>
              <a:t>Employee buddy = buddies.first; </a:t>
            </a:r>
          </a:p>
          <a:p>
            <a:pPr eaLnBrk="1" hangingPunct="1"/>
            <a:r>
              <a:rPr lang="fi-FI" altLang="en-US" smtClean="0"/>
              <a:t>the compiler uses the raw class and automatically inserts a cast from </a:t>
            </a:r>
            <a:r>
              <a:rPr lang="fi-FI" altLang="en-US" i="1" smtClean="0"/>
              <a:t>Object</a:t>
            </a:r>
            <a:r>
              <a:rPr lang="fi-FI" altLang="en-US" smtClean="0"/>
              <a:t> to </a:t>
            </a:r>
            <a:r>
              <a:rPr lang="fi-FI" altLang="en-US" i="1" smtClean="0"/>
              <a:t>Employee</a:t>
            </a:r>
            <a:r>
              <a:rPr lang="fi-FI" altLang="en-US" smtClean="0"/>
              <a:t>:</a:t>
            </a:r>
          </a:p>
          <a:p>
            <a:pPr eaLnBrk="1" hangingPunct="1"/>
            <a:endParaRPr lang="fi-FI" altLang="en-US" sz="800"/>
          </a:p>
          <a:p>
            <a:pPr lvl="2" eaLnBrk="1" hangingPunct="1">
              <a:buFontTx/>
              <a:buNone/>
            </a:pPr>
            <a:r>
              <a:rPr lang="fi-FI" altLang="en-US" smtClean="0">
                <a:solidFill>
                  <a:schemeClr val="accent2"/>
                </a:solidFill>
              </a:rPr>
              <a:t>Employee buddy = (Employee)buddies.first;</a:t>
            </a:r>
          </a:p>
          <a:p>
            <a:pPr lvl="1" eaLnBrk="1" hangingPunct="1"/>
            <a:endParaRPr lang="fi-FI" altLang="en-US" sz="800"/>
          </a:p>
          <a:p>
            <a:pPr lvl="1" eaLnBrk="1" hangingPunct="1"/>
            <a:r>
              <a:rPr lang="fi-FI" altLang="en-US" smtClean="0"/>
              <a:t>in C++, no such casts are required since class instantiations already use specific types</a:t>
            </a:r>
          </a:p>
          <a:p>
            <a:pPr eaLnBrk="1" hangingPunct="1"/>
            <a:r>
              <a:rPr lang="fi-FI" altLang="en-US" smtClean="0"/>
              <a:t>if multiple constraints (</a:t>
            </a:r>
            <a:r>
              <a:rPr lang="fi-FI" altLang="en-US" i="1" smtClean="0"/>
              <a:t>Object</a:t>
            </a:r>
            <a:r>
              <a:rPr lang="fi-FI" altLang="en-US" smtClean="0"/>
              <a:t> &amp; </a:t>
            </a:r>
            <a:r>
              <a:rPr lang="fi-FI" altLang="en-US" i="1" smtClean="0"/>
              <a:t>Comparable</a:t>
            </a:r>
            <a:r>
              <a:rPr lang="fi-FI" altLang="en-US" smtClean="0"/>
              <a:t>. .) then the type parameter is replaced by the first one </a:t>
            </a:r>
          </a:p>
        </p:txBody>
      </p:sp>
    </p:spTree>
    <p:extLst>
      <p:ext uri="{BB962C8B-B14F-4D97-AF65-F5344CB8AC3E}">
        <p14:creationId xmlns:p14="http://schemas.microsoft.com/office/powerpoint/2010/main" val="223823456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61425B-5171-4C2D-B78E-441AB2B80FAF}" type="slidenum">
              <a:rPr lang="fi-FI" altLang="en-US"/>
              <a:pPr/>
              <a:t>137</a:t>
            </a:fld>
            <a:endParaRPr lang="fi-FI" altLang="en-US"/>
          </a:p>
        </p:txBody>
      </p:sp>
      <p:sp>
        <p:nvSpPr>
          <p:cNvPr id="18435" name="Rectangle 2"/>
          <p:cNvSpPr>
            <a:spLocks noGrp="1" noChangeArrowheads="1"/>
          </p:cNvSpPr>
          <p:nvPr>
            <p:ph type="title"/>
          </p:nvPr>
        </p:nvSpPr>
        <p:spPr>
          <a:xfrm>
            <a:off x="2351089" y="274638"/>
            <a:ext cx="8066087" cy="417512"/>
          </a:xfrm>
        </p:spPr>
        <p:txBody>
          <a:bodyPr>
            <a:normAutofit fontScale="90000"/>
          </a:bodyPr>
          <a:lstStyle/>
          <a:p>
            <a:pPr eaLnBrk="1" hangingPunct="1"/>
            <a:r>
              <a:rPr lang="fi-FI" altLang="en-US" smtClean="0"/>
              <a:t>Overriding of methods of generic type</a:t>
            </a:r>
          </a:p>
        </p:txBody>
      </p:sp>
      <p:sp>
        <p:nvSpPr>
          <p:cNvPr id="18436" name="Rectangle 3"/>
          <p:cNvSpPr>
            <a:spLocks noGrp="1" noChangeArrowheads="1"/>
          </p:cNvSpPr>
          <p:nvPr>
            <p:ph type="body" idx="1"/>
          </p:nvPr>
        </p:nvSpPr>
        <p:spPr>
          <a:xfrm>
            <a:off x="2351088" y="908050"/>
            <a:ext cx="8316912" cy="5689600"/>
          </a:xfrm>
        </p:spPr>
        <p:txBody>
          <a:bodyPr/>
          <a:lstStyle/>
          <a:p>
            <a:pPr eaLnBrk="1" hangingPunct="1"/>
            <a:r>
              <a:rPr lang="fi-FI" altLang="en-US" smtClean="0"/>
              <a:t>consider a generic class with a non-final method:</a:t>
            </a:r>
          </a:p>
          <a:p>
            <a:pPr lvl="1" eaLnBrk="1" hangingPunct="1">
              <a:buFontTx/>
              <a:buNone/>
            </a:pPr>
            <a:r>
              <a:rPr lang="fi-FI" altLang="en-US" smtClean="0"/>
              <a:t>class</a:t>
            </a:r>
            <a:r>
              <a:rPr lang="fi-FI" altLang="en-US" smtClean="0">
                <a:solidFill>
                  <a:schemeClr val="accent2"/>
                </a:solidFill>
              </a:rPr>
              <a:t> Pair &lt;T&gt; {   // parameter T is erased from code</a:t>
            </a:r>
          </a:p>
          <a:p>
            <a:pPr lvl="2" eaLnBrk="1" hangingPunct="1">
              <a:buFontTx/>
              <a:buNone/>
            </a:pPr>
            <a:r>
              <a:rPr lang="fi-FI" altLang="en-US" smtClean="0"/>
              <a:t>public void </a:t>
            </a:r>
            <a:r>
              <a:rPr lang="fi-FI" altLang="en-US" smtClean="0">
                <a:solidFill>
                  <a:schemeClr val="accent2"/>
                </a:solidFill>
              </a:rPr>
              <a:t>setSecond (T s) { second = s; } . .</a:t>
            </a:r>
          </a:p>
          <a:p>
            <a:pPr eaLnBrk="1" hangingPunct="1"/>
            <a:r>
              <a:rPr lang="fi-FI" altLang="en-US" smtClean="0"/>
              <a:t>to override such type-erased methods, the compiler must generate extra </a:t>
            </a:r>
            <a:r>
              <a:rPr lang="fi-FI" altLang="en-US" i="1" smtClean="0"/>
              <a:t>bridge methods</a:t>
            </a:r>
            <a:r>
              <a:rPr lang="fi-FI" altLang="en-US" smtClean="0"/>
              <a:t>:  </a:t>
            </a:r>
          </a:p>
          <a:p>
            <a:pPr lvl="1" eaLnBrk="1" hangingPunct="1">
              <a:buFontTx/>
              <a:buNone/>
            </a:pPr>
            <a:r>
              <a:rPr lang="fi-FI" altLang="en-US" smtClean="0"/>
              <a:t>class</a:t>
            </a:r>
            <a:r>
              <a:rPr lang="fi-FI" altLang="en-US" smtClean="0">
                <a:solidFill>
                  <a:schemeClr val="accent2"/>
                </a:solidFill>
              </a:rPr>
              <a:t> DateInterval </a:t>
            </a:r>
            <a:r>
              <a:rPr lang="fi-FI" altLang="en-US" smtClean="0"/>
              <a:t>extends</a:t>
            </a:r>
            <a:r>
              <a:rPr lang="fi-FI" altLang="en-US" smtClean="0">
                <a:solidFill>
                  <a:schemeClr val="accent2"/>
                </a:solidFill>
              </a:rPr>
              <a:t> Pair &lt;Date&gt; {</a:t>
            </a:r>
          </a:p>
          <a:p>
            <a:pPr lvl="1" eaLnBrk="1" hangingPunct="1">
              <a:buFontTx/>
              <a:buNone/>
            </a:pPr>
            <a:r>
              <a:rPr lang="fi-FI" altLang="en-US" smtClean="0"/>
              <a:t>  public</a:t>
            </a:r>
            <a:r>
              <a:rPr lang="fi-FI" altLang="en-US" smtClean="0">
                <a:solidFill>
                  <a:schemeClr val="accent2"/>
                </a:solidFill>
              </a:rPr>
              <a:t> </a:t>
            </a:r>
            <a:r>
              <a:rPr lang="fi-FI" altLang="en-US" smtClean="0"/>
              <a:t>void </a:t>
            </a:r>
            <a:r>
              <a:rPr lang="fi-FI" altLang="en-US" smtClean="0">
                <a:solidFill>
                  <a:schemeClr val="accent2"/>
                </a:solidFill>
              </a:rPr>
              <a:t>setSecond (Date high) { // override </a:t>
            </a:r>
          </a:p>
          <a:p>
            <a:pPr lvl="2" eaLnBrk="1" hangingPunct="1">
              <a:buFontTx/>
              <a:buNone/>
            </a:pPr>
            <a:r>
              <a:rPr lang="fi-FI" altLang="en-US" smtClean="0"/>
              <a:t>  if</a:t>
            </a:r>
            <a:r>
              <a:rPr lang="fi-FI" altLang="en-US" smtClean="0">
                <a:solidFill>
                  <a:schemeClr val="accent2"/>
                </a:solidFill>
              </a:rPr>
              <a:t> (high.compareTo (first) &lt; 0)  </a:t>
            </a:r>
            <a:r>
              <a:rPr lang="fi-FI" altLang="en-US" smtClean="0"/>
              <a:t>throw new</a:t>
            </a:r>
            <a:r>
              <a:rPr lang="fi-FI" altLang="en-US" smtClean="0">
                <a:solidFill>
                  <a:schemeClr val="accent2"/>
                </a:solidFill>
              </a:rPr>
              <a:t> . .</a:t>
            </a:r>
          </a:p>
          <a:p>
            <a:pPr lvl="2" eaLnBrk="1" hangingPunct="1">
              <a:buFontTx/>
              <a:buNone/>
            </a:pPr>
            <a:r>
              <a:rPr lang="fi-FI" altLang="en-US" smtClean="0">
                <a:solidFill>
                  <a:schemeClr val="accent2"/>
                </a:solidFill>
              </a:rPr>
              <a:t>  second = high;  // otherwise OK</a:t>
            </a:r>
          </a:p>
          <a:p>
            <a:pPr lvl="1" eaLnBrk="1" hangingPunct="1">
              <a:buFontTx/>
              <a:buNone/>
            </a:pPr>
            <a:r>
              <a:rPr lang="fi-FI" altLang="en-US" smtClean="0">
                <a:solidFill>
                  <a:schemeClr val="accent2"/>
                </a:solidFill>
              </a:rPr>
              <a:t>  }</a:t>
            </a:r>
          </a:p>
          <a:p>
            <a:pPr lvl="1" eaLnBrk="1" hangingPunct="1">
              <a:buFontTx/>
              <a:buNone/>
            </a:pPr>
            <a:r>
              <a:rPr lang="fi-FI" altLang="en-US" smtClean="0"/>
              <a:t>  public void </a:t>
            </a:r>
            <a:r>
              <a:rPr lang="fi-FI" altLang="en-US" smtClean="0">
                <a:solidFill>
                  <a:schemeClr val="accent2"/>
                </a:solidFill>
              </a:rPr>
              <a:t>setSecond (Object s) { // bridge method</a:t>
            </a:r>
          </a:p>
          <a:p>
            <a:pPr lvl="2" eaLnBrk="1" hangingPunct="1">
              <a:buFontTx/>
              <a:buNone/>
            </a:pPr>
            <a:r>
              <a:rPr lang="fi-FI" altLang="en-US" smtClean="0">
                <a:solidFill>
                  <a:schemeClr val="accent2"/>
                </a:solidFill>
              </a:rPr>
              <a:t>  setSecond ((Date)s);     // generated by compiler</a:t>
            </a:r>
          </a:p>
          <a:p>
            <a:pPr lvl="1" eaLnBrk="1" hangingPunct="1">
              <a:buFontTx/>
              <a:buNone/>
            </a:pPr>
            <a:r>
              <a:rPr lang="fi-FI" altLang="en-US" smtClean="0">
                <a:solidFill>
                  <a:schemeClr val="accent2"/>
                </a:solidFill>
              </a:rPr>
              <a:t>  } . .</a:t>
            </a:r>
          </a:p>
        </p:txBody>
      </p:sp>
    </p:spTree>
    <p:extLst>
      <p:ext uri="{BB962C8B-B14F-4D97-AF65-F5344CB8AC3E}">
        <p14:creationId xmlns:p14="http://schemas.microsoft.com/office/powerpoint/2010/main" val="175749964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3B8F57-3897-4712-AC1B-9704843EB3D5}" type="slidenum">
              <a:rPr lang="fi-FI" altLang="en-US"/>
              <a:pPr/>
              <a:t>138</a:t>
            </a:fld>
            <a:endParaRPr lang="fi-FI" altLang="en-US"/>
          </a:p>
        </p:txBody>
      </p:sp>
      <p:sp>
        <p:nvSpPr>
          <p:cNvPr id="19459" name="Rectangle 2"/>
          <p:cNvSpPr>
            <a:spLocks noGrp="1" noChangeArrowheads="1"/>
          </p:cNvSpPr>
          <p:nvPr>
            <p:ph type="title"/>
          </p:nvPr>
        </p:nvSpPr>
        <p:spPr>
          <a:xfrm>
            <a:off x="2279650" y="188914"/>
            <a:ext cx="8066088" cy="561975"/>
          </a:xfrm>
        </p:spPr>
        <p:txBody>
          <a:bodyPr>
            <a:normAutofit fontScale="90000"/>
          </a:bodyPr>
          <a:lstStyle/>
          <a:p>
            <a:pPr eaLnBrk="1" hangingPunct="1"/>
            <a:r>
              <a:rPr lang="fi-FI" altLang="en-US" smtClean="0"/>
              <a:t>Restrictions and limitations</a:t>
            </a:r>
          </a:p>
        </p:txBody>
      </p:sp>
      <p:sp>
        <p:nvSpPr>
          <p:cNvPr id="19460" name="Rectangle 3"/>
          <p:cNvSpPr>
            <a:spLocks noGrp="1" noChangeArrowheads="1"/>
          </p:cNvSpPr>
          <p:nvPr>
            <p:ph type="body" idx="1"/>
          </p:nvPr>
        </p:nvSpPr>
        <p:spPr>
          <a:xfrm>
            <a:off x="2351088" y="765176"/>
            <a:ext cx="8316912" cy="5903913"/>
          </a:xfrm>
        </p:spPr>
        <p:txBody>
          <a:bodyPr/>
          <a:lstStyle/>
          <a:p>
            <a:pPr eaLnBrk="1" hangingPunct="1"/>
            <a:r>
              <a:rPr lang="fi-FI" altLang="en-US" smtClean="0"/>
              <a:t>in Java, generic types are </a:t>
            </a:r>
            <a:r>
              <a:rPr lang="fi-FI" altLang="en-US" i="1" smtClean="0"/>
              <a:t>compile-time</a:t>
            </a:r>
            <a:r>
              <a:rPr lang="fi-FI" altLang="en-US" smtClean="0"/>
              <a:t> entities</a:t>
            </a:r>
          </a:p>
          <a:p>
            <a:pPr lvl="1" eaLnBrk="1" hangingPunct="1"/>
            <a:r>
              <a:rPr lang="fi-FI" altLang="en-US" smtClean="0"/>
              <a:t>in C++, </a:t>
            </a:r>
            <a:r>
              <a:rPr lang="fi-FI" altLang="en-US" i="1" smtClean="0"/>
              <a:t>instantiations</a:t>
            </a:r>
            <a:r>
              <a:rPr lang="fi-FI" altLang="en-US" smtClean="0"/>
              <a:t> of a class template are </a:t>
            </a:r>
            <a:r>
              <a:rPr lang="fi-FI" altLang="en-US" i="1" smtClean="0"/>
              <a:t>compiled separately </a:t>
            </a:r>
            <a:r>
              <a:rPr lang="fi-FI" altLang="en-US" smtClean="0"/>
              <a:t>as source code, and </a:t>
            </a:r>
            <a:r>
              <a:rPr lang="fi-FI" altLang="en-US" i="1" smtClean="0"/>
              <a:t>tailored</a:t>
            </a:r>
            <a:r>
              <a:rPr lang="fi-FI" altLang="en-US" smtClean="0"/>
              <a:t> </a:t>
            </a:r>
            <a:r>
              <a:rPr lang="fi-FI" altLang="en-US" i="1" smtClean="0"/>
              <a:t>code</a:t>
            </a:r>
            <a:r>
              <a:rPr lang="fi-FI" altLang="en-US" smtClean="0"/>
              <a:t> is produced for each one </a:t>
            </a:r>
          </a:p>
          <a:p>
            <a:pPr lvl="1" eaLnBrk="1" hangingPunct="1"/>
            <a:endParaRPr lang="fi-FI" altLang="en-US" sz="1000"/>
          </a:p>
          <a:p>
            <a:pPr eaLnBrk="1" hangingPunct="1"/>
            <a:r>
              <a:rPr lang="fi-FI" altLang="en-US" smtClean="0"/>
              <a:t>primitive type parameters (</a:t>
            </a:r>
            <a:r>
              <a:rPr lang="fi-FI" altLang="en-US" smtClean="0">
                <a:solidFill>
                  <a:schemeClr val="accent2"/>
                </a:solidFill>
              </a:rPr>
              <a:t>Pair &lt;</a:t>
            </a:r>
            <a:r>
              <a:rPr lang="fi-FI" altLang="en-US" smtClean="0"/>
              <a:t>int</a:t>
            </a:r>
            <a:r>
              <a:rPr lang="fi-FI" altLang="en-US" smtClean="0">
                <a:solidFill>
                  <a:schemeClr val="accent2"/>
                </a:solidFill>
              </a:rPr>
              <a:t>&gt;</a:t>
            </a:r>
            <a:r>
              <a:rPr lang="fi-FI" altLang="en-US" smtClean="0"/>
              <a:t>) not allowed</a:t>
            </a:r>
          </a:p>
          <a:p>
            <a:pPr lvl="1" eaLnBrk="1" hangingPunct="1"/>
            <a:r>
              <a:rPr lang="fi-FI" altLang="en-US" smtClean="0"/>
              <a:t>in C++, both classes and primitive types allowed</a:t>
            </a:r>
          </a:p>
          <a:p>
            <a:pPr lvl="1" eaLnBrk="1" hangingPunct="1"/>
            <a:endParaRPr lang="fi-FI" altLang="en-US" sz="800"/>
          </a:p>
          <a:p>
            <a:pPr eaLnBrk="1" hangingPunct="1"/>
            <a:r>
              <a:rPr lang="fi-FI" altLang="en-US" smtClean="0"/>
              <a:t>objects in JVM have non-generic classes:</a:t>
            </a:r>
          </a:p>
          <a:p>
            <a:pPr lvl="2" eaLnBrk="1" hangingPunct="1">
              <a:buFontTx/>
              <a:buNone/>
            </a:pPr>
            <a:r>
              <a:rPr lang="fi-FI" altLang="en-US" smtClean="0">
                <a:solidFill>
                  <a:schemeClr val="accent2"/>
                </a:solidFill>
              </a:rPr>
              <a:t>Pair&lt;String&gt; strPair = </a:t>
            </a:r>
            <a:r>
              <a:rPr lang="fi-FI" altLang="en-US" smtClean="0"/>
              <a:t>new</a:t>
            </a:r>
            <a:r>
              <a:rPr lang="fi-FI" altLang="en-US" smtClean="0">
                <a:solidFill>
                  <a:schemeClr val="accent2"/>
                </a:solidFill>
              </a:rPr>
              <a:t> Pair&lt;String&gt; . .; </a:t>
            </a:r>
          </a:p>
          <a:p>
            <a:pPr lvl="2" eaLnBrk="1" hangingPunct="1">
              <a:buFontTx/>
              <a:buNone/>
            </a:pPr>
            <a:r>
              <a:rPr lang="fi-FI" altLang="en-US" smtClean="0">
                <a:solidFill>
                  <a:schemeClr val="accent2"/>
                </a:solidFill>
              </a:rPr>
              <a:t>Pair&lt;Number&gt; numPair = </a:t>
            </a:r>
            <a:r>
              <a:rPr lang="fi-FI" altLang="en-US" smtClean="0"/>
              <a:t>new</a:t>
            </a:r>
            <a:r>
              <a:rPr lang="fi-FI" altLang="en-US" smtClean="0">
                <a:solidFill>
                  <a:schemeClr val="accent2"/>
                </a:solidFill>
              </a:rPr>
              <a:t> Pair&lt;Number&gt; . .; </a:t>
            </a:r>
          </a:p>
          <a:p>
            <a:pPr lvl="2" eaLnBrk="1" hangingPunct="1">
              <a:buFontTx/>
              <a:buNone/>
            </a:pPr>
            <a:r>
              <a:rPr lang="fi-FI" altLang="en-US" smtClean="0">
                <a:solidFill>
                  <a:schemeClr val="accent2"/>
                </a:solidFill>
              </a:rPr>
              <a:t>b = strPair.getClass () == numPair.getClass ();</a:t>
            </a:r>
          </a:p>
          <a:p>
            <a:pPr lvl="2" eaLnBrk="1" hangingPunct="1">
              <a:buFontTx/>
              <a:buNone/>
            </a:pPr>
            <a:r>
              <a:rPr lang="fi-FI" altLang="en-US" smtClean="0"/>
              <a:t>assert</a:t>
            </a:r>
            <a:r>
              <a:rPr lang="fi-FI" altLang="en-US" smtClean="0">
                <a:solidFill>
                  <a:schemeClr val="accent2"/>
                </a:solidFill>
              </a:rPr>
              <a:t> b == true;  // both of the raw class Pair</a:t>
            </a:r>
          </a:p>
          <a:p>
            <a:pPr lvl="1" eaLnBrk="1" hangingPunct="1"/>
            <a:r>
              <a:rPr lang="fi-FI" altLang="en-US" smtClean="0"/>
              <a:t>but byte-code has reflective info about </a:t>
            </a:r>
            <a:r>
              <a:rPr lang="fi-FI" altLang="en-US" i="1" smtClean="0"/>
              <a:t>generics</a:t>
            </a:r>
          </a:p>
        </p:txBody>
      </p:sp>
    </p:spTree>
    <p:extLst>
      <p:ext uri="{BB962C8B-B14F-4D97-AF65-F5344CB8AC3E}">
        <p14:creationId xmlns:p14="http://schemas.microsoft.com/office/powerpoint/2010/main" val="42595271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DF05189-34FC-4E56-8B66-3C87D50A84B7}" type="slidenum">
              <a:rPr lang="fi-FI" altLang="en-US"/>
              <a:pPr/>
              <a:t>139</a:t>
            </a:fld>
            <a:endParaRPr lang="fi-FI" altLang="en-US"/>
          </a:p>
        </p:txBody>
      </p:sp>
      <p:sp>
        <p:nvSpPr>
          <p:cNvPr id="21507" name="Rectangle 2"/>
          <p:cNvSpPr>
            <a:spLocks noGrp="1" noChangeArrowheads="1"/>
          </p:cNvSpPr>
          <p:nvPr>
            <p:ph type="title"/>
          </p:nvPr>
        </p:nvSpPr>
        <p:spPr>
          <a:xfrm>
            <a:off x="2351089" y="1"/>
            <a:ext cx="8066087" cy="620713"/>
          </a:xfrm>
        </p:spPr>
        <p:txBody>
          <a:bodyPr>
            <a:normAutofit fontScale="90000"/>
          </a:bodyPr>
          <a:lstStyle/>
          <a:p>
            <a:pPr eaLnBrk="1" hangingPunct="1"/>
            <a:r>
              <a:rPr lang="fi-FI" altLang="en-US" smtClean="0"/>
              <a:t>Wildcard types</a:t>
            </a:r>
          </a:p>
        </p:txBody>
      </p:sp>
      <p:sp>
        <p:nvSpPr>
          <p:cNvPr id="21508" name="Rectangle 3"/>
          <p:cNvSpPr>
            <a:spLocks noGrp="1" noChangeArrowheads="1"/>
          </p:cNvSpPr>
          <p:nvPr>
            <p:ph type="body" idx="1"/>
          </p:nvPr>
        </p:nvSpPr>
        <p:spPr>
          <a:xfrm>
            <a:off x="2351088" y="620714"/>
            <a:ext cx="8316912" cy="5832475"/>
          </a:xfrm>
        </p:spPr>
        <p:txBody>
          <a:bodyPr/>
          <a:lstStyle/>
          <a:p>
            <a:pPr marL="457200" indent="-457200"/>
            <a:r>
              <a:rPr lang="fi-FI" altLang="en-US" smtClean="0"/>
              <a:t>note that the raw class </a:t>
            </a:r>
            <a:r>
              <a:rPr lang="fi-FI" altLang="en-US" i="1" smtClean="0"/>
              <a:t>Pair</a:t>
            </a:r>
            <a:r>
              <a:rPr lang="fi-FI" altLang="en-US" smtClean="0"/>
              <a:t> is not equal </a:t>
            </a:r>
            <a:r>
              <a:rPr lang="fi-FI" altLang="en-US" i="1" smtClean="0"/>
              <a:t>Pair</a:t>
            </a:r>
            <a:r>
              <a:rPr lang="fi-FI" altLang="en-US" smtClean="0"/>
              <a:t> &lt;?&gt;</a:t>
            </a:r>
          </a:p>
          <a:p>
            <a:pPr marL="1371600" lvl="2" indent="-457200">
              <a:buNone/>
            </a:pPr>
            <a:r>
              <a:rPr lang="fi-FI" altLang="en-US" smtClean="0">
                <a:solidFill>
                  <a:schemeClr val="accent2"/>
                </a:solidFill>
              </a:rPr>
              <a:t>Pair pair1  = . .;  </a:t>
            </a:r>
          </a:p>
          <a:p>
            <a:pPr marL="1371600" lvl="2" indent="-457200">
              <a:buNone/>
            </a:pPr>
            <a:r>
              <a:rPr lang="fi-FI" altLang="en-US" smtClean="0">
                <a:solidFill>
                  <a:schemeClr val="accent2"/>
                </a:solidFill>
              </a:rPr>
              <a:t>pair1.first = </a:t>
            </a:r>
            <a:r>
              <a:rPr lang="fi-FI" altLang="en-US" smtClean="0"/>
              <a:t>new</a:t>
            </a:r>
            <a:r>
              <a:rPr lang="fi-FI" altLang="en-US" smtClean="0">
                <a:solidFill>
                  <a:schemeClr val="accent2"/>
                </a:solidFill>
              </a:rPr>
              <a:t> Double (10.0);   </a:t>
            </a:r>
            <a:r>
              <a:rPr lang="fi-FI" altLang="en-US" i="1" smtClean="0">
                <a:solidFill>
                  <a:schemeClr val="accent2"/>
                </a:solidFill>
              </a:rPr>
              <a:t>//  WARNING</a:t>
            </a:r>
          </a:p>
          <a:p>
            <a:pPr marL="1371600" lvl="2" indent="-457200">
              <a:buNone/>
            </a:pPr>
            <a:r>
              <a:rPr lang="fi-FI" altLang="en-US" smtClean="0">
                <a:solidFill>
                  <a:schemeClr val="accent2"/>
                </a:solidFill>
              </a:rPr>
              <a:t>Pair &lt;?&gt; pair2 = . .; </a:t>
            </a:r>
          </a:p>
          <a:p>
            <a:pPr marL="1371600" lvl="2" indent="-457200">
              <a:buNone/>
            </a:pPr>
            <a:r>
              <a:rPr lang="fi-FI" altLang="en-US" i="1" smtClean="0">
                <a:solidFill>
                  <a:schemeClr val="accent2"/>
                </a:solidFill>
              </a:rPr>
              <a:t>pair2.first = </a:t>
            </a:r>
            <a:r>
              <a:rPr lang="fi-FI" altLang="en-US" i="1" smtClean="0"/>
              <a:t>new</a:t>
            </a:r>
            <a:r>
              <a:rPr lang="fi-FI" altLang="en-US" i="1" smtClean="0">
                <a:solidFill>
                  <a:schemeClr val="accent2"/>
                </a:solidFill>
              </a:rPr>
              <a:t> Double (10.0);   //  ERROR</a:t>
            </a:r>
          </a:p>
          <a:p>
            <a:pPr marL="457200" indent="-457200"/>
            <a:endParaRPr lang="fi-FI" altLang="en-US" sz="800"/>
          </a:p>
          <a:p>
            <a:pPr marL="457200" indent="-457200"/>
            <a:r>
              <a:rPr lang="fi-FI" altLang="en-US" smtClean="0"/>
              <a:t>but some operations have no type constraints:</a:t>
            </a:r>
          </a:p>
          <a:p>
            <a:pPr marL="1371600" lvl="2" indent="-457200">
              <a:buNone/>
            </a:pPr>
            <a:r>
              <a:rPr lang="fi-FI" altLang="en-US" smtClean="0"/>
              <a:t>public static boolean</a:t>
            </a:r>
            <a:r>
              <a:rPr lang="fi-FI" altLang="en-US" smtClean="0">
                <a:solidFill>
                  <a:schemeClr val="accent2"/>
                </a:solidFill>
              </a:rPr>
              <a:t> hasNulls (Pair &lt;?&gt; p) {</a:t>
            </a:r>
          </a:p>
          <a:p>
            <a:pPr marL="1828800" lvl="3" indent="-457200">
              <a:buNone/>
            </a:pPr>
            <a:r>
              <a:rPr lang="fi-FI" altLang="en-US" smtClean="0"/>
              <a:t>return</a:t>
            </a:r>
            <a:r>
              <a:rPr lang="fi-FI" altLang="en-US" smtClean="0">
                <a:solidFill>
                  <a:schemeClr val="accent2"/>
                </a:solidFill>
              </a:rPr>
              <a:t> p.first == </a:t>
            </a:r>
            <a:r>
              <a:rPr lang="fi-FI" altLang="en-US" smtClean="0"/>
              <a:t>null </a:t>
            </a:r>
            <a:r>
              <a:rPr lang="fi-FI" altLang="en-US" smtClean="0">
                <a:solidFill>
                  <a:schemeClr val="accent2"/>
                </a:solidFill>
              </a:rPr>
              <a:t> ||  p.second == </a:t>
            </a:r>
            <a:r>
              <a:rPr lang="fi-FI" altLang="en-US" smtClean="0"/>
              <a:t>null</a:t>
            </a:r>
            <a:r>
              <a:rPr lang="fi-FI" altLang="en-US" smtClean="0">
                <a:solidFill>
                  <a:schemeClr val="accent2"/>
                </a:solidFill>
              </a:rPr>
              <a:t>; </a:t>
            </a:r>
          </a:p>
          <a:p>
            <a:pPr marL="1371600" lvl="2" indent="-457200">
              <a:buNone/>
            </a:pPr>
            <a:r>
              <a:rPr lang="fi-FI" altLang="en-US" smtClean="0">
                <a:solidFill>
                  <a:schemeClr val="accent2"/>
                </a:solidFill>
              </a:rPr>
              <a:t>}</a:t>
            </a:r>
          </a:p>
          <a:p>
            <a:pPr marL="457200" indent="-457200"/>
            <a:r>
              <a:rPr lang="fi-FI" altLang="en-US" smtClean="0"/>
              <a:t>alternatively, you could provide a generic method</a:t>
            </a:r>
          </a:p>
          <a:p>
            <a:pPr marL="1371600" lvl="2" indent="-457200">
              <a:buNone/>
            </a:pPr>
            <a:r>
              <a:rPr lang="fi-FI" altLang="en-US" smtClean="0"/>
              <a:t>public static </a:t>
            </a:r>
            <a:r>
              <a:rPr lang="fi-FI" altLang="en-US" smtClean="0">
                <a:solidFill>
                  <a:schemeClr val="accent2"/>
                </a:solidFill>
              </a:rPr>
              <a:t>&lt;T&gt;</a:t>
            </a:r>
            <a:r>
              <a:rPr lang="fi-FI" altLang="en-US" smtClean="0"/>
              <a:t> boolean</a:t>
            </a:r>
            <a:r>
              <a:rPr lang="fi-FI" altLang="en-US" smtClean="0">
                <a:solidFill>
                  <a:schemeClr val="accent2"/>
                </a:solidFill>
              </a:rPr>
              <a:t> hasNulls (Pair &lt;T&gt; p)</a:t>
            </a:r>
          </a:p>
          <a:p>
            <a:pPr marL="457200" indent="-457200"/>
            <a:r>
              <a:rPr lang="fi-FI" altLang="en-US" smtClean="0"/>
              <a:t>generally, prefer wildcard types (but use generic method with type T when multiple parameters)</a:t>
            </a:r>
          </a:p>
        </p:txBody>
      </p:sp>
    </p:spTree>
    <p:extLst>
      <p:ext uri="{BB962C8B-B14F-4D97-AF65-F5344CB8AC3E}">
        <p14:creationId xmlns:p14="http://schemas.microsoft.com/office/powerpoint/2010/main" val="1292546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1847851" y="1125538"/>
            <a:ext cx="8429625" cy="5327650"/>
          </a:xfrm>
        </p:spPr>
        <p:txBody>
          <a:bodyPr>
            <a:normAutofit/>
          </a:bodyPr>
          <a:lstStyle/>
          <a:p>
            <a:pPr algn="just">
              <a:defRPr/>
            </a:pPr>
            <a:r>
              <a:rPr lang="en-IN" dirty="0"/>
              <a:t>Multiple threads can interfere with each other when sharing hardware resources such as </a:t>
            </a:r>
            <a:r>
              <a:rPr lang="en-IN" dirty="0">
                <a:hlinkClick r:id="rId2" action="ppaction://hlinkfile" tooltip="Cache"/>
              </a:rPr>
              <a:t>caches</a:t>
            </a:r>
            <a:r>
              <a:rPr lang="en-IN" dirty="0"/>
              <a:t> or </a:t>
            </a:r>
            <a:r>
              <a:rPr lang="en-IN" dirty="0">
                <a:hlinkClick r:id="rId3" action="ppaction://hlinkfile" tooltip="Translation lookaside buffer"/>
              </a:rPr>
              <a:t>translation </a:t>
            </a:r>
            <a:r>
              <a:rPr lang="en-IN" dirty="0" err="1">
                <a:hlinkClick r:id="rId3" action="ppaction://hlinkfile" tooltip="Translation lookaside buffer"/>
              </a:rPr>
              <a:t>lookaside</a:t>
            </a:r>
            <a:r>
              <a:rPr lang="en-IN" dirty="0">
                <a:hlinkClick r:id="rId3" action="ppaction://hlinkfile" tooltip="Translation lookaside buffer"/>
              </a:rPr>
              <a:t> buffers</a:t>
            </a:r>
            <a:r>
              <a:rPr lang="en-IN" dirty="0"/>
              <a:t> (TLBs). </a:t>
            </a:r>
          </a:p>
          <a:p>
            <a:pPr algn="just">
              <a:defRPr/>
            </a:pPr>
            <a:r>
              <a:rPr lang="en-IN" dirty="0"/>
              <a:t>Execution times of a single-thread are not improved but can be degraded, even when only one thread is executing. This is due to slower frequencies and/or additional pipeline stages that are necessary to accommodate thread-switching hardware. </a:t>
            </a:r>
          </a:p>
          <a:p>
            <a:pPr algn="just">
              <a:defRPr/>
            </a:pPr>
            <a:r>
              <a:rPr lang="en-IN" dirty="0"/>
              <a:t>Hardware support for Multithreading is more visible to software, thus requiring more changes to both application programs and operating systems than Multiprocessing. </a:t>
            </a:r>
          </a:p>
          <a:p>
            <a:pPr algn="just">
              <a:defRPr/>
            </a:pPr>
            <a:endParaRPr lang="en-IN" dirty="0"/>
          </a:p>
        </p:txBody>
      </p:sp>
      <p:sp>
        <p:nvSpPr>
          <p:cNvPr id="4" name="Rectangle 3"/>
          <p:cNvSpPr/>
          <p:nvPr/>
        </p:nvSpPr>
        <p:spPr>
          <a:xfrm>
            <a:off x="2727063" y="332657"/>
            <a:ext cx="6889322" cy="646331"/>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MULTITHREADING - DISADVANTAGES</a:t>
            </a:r>
            <a:endParaRPr lang="en-IN"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endParaRPr>
          </a:p>
        </p:txBody>
      </p:sp>
      <p:sp>
        <p:nvSpPr>
          <p:cNvPr id="5" name="Action Button: Home 4">
            <a:hlinkClick r:id="rId4"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49479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3555">
                                            <p:txEl>
                                              <p:pRg st="0" end="0"/>
                                            </p:txEl>
                                          </p:spTgt>
                                        </p:tgtEl>
                                        <p:attrNameLst>
                                          <p:attrName>style.opacity</p:attrName>
                                        </p:attrNameLst>
                                      </p:cBhvr>
                                      <p:to>
                                        <p:strVal val="0.1"/>
                                      </p:to>
                                    </p:set>
                                    <p:animEffect filter="image" prLst="opacity: 0.1">
                                      <p:cBhvr rctx="IE">
                                        <p:cTn id="7" dur="indefinite"/>
                                        <p:tgtEl>
                                          <p:spTgt spid="23555">
                                            <p:txEl>
                                              <p:pRg st="0" end="0"/>
                                            </p:txEl>
                                          </p:spTgt>
                                        </p:tgtEl>
                                      </p:cBhvr>
                                    </p:animEffect>
                                  </p:childTnLst>
                                </p:cTn>
                              </p:par>
                              <p:par>
                                <p:cTn id="8" presetID="9" presetClass="emph" presetSubtype="0" grpId="0" nodeType="withEffect">
                                  <p:stCondLst>
                                    <p:cond delay="0"/>
                                  </p:stCondLst>
                                  <p:childTnLst>
                                    <p:set>
                                      <p:cBhvr rctx="PPT">
                                        <p:cTn id="9" dur="indefinite"/>
                                        <p:tgtEl>
                                          <p:spTgt spid="23555">
                                            <p:txEl>
                                              <p:pRg st="1" end="1"/>
                                            </p:txEl>
                                          </p:spTgt>
                                        </p:tgtEl>
                                        <p:attrNameLst>
                                          <p:attrName>style.opacity</p:attrName>
                                        </p:attrNameLst>
                                      </p:cBhvr>
                                      <p:to>
                                        <p:strVal val="0.1"/>
                                      </p:to>
                                    </p:set>
                                    <p:animEffect filter="image" prLst="opacity: 0.1">
                                      <p:cBhvr rctx="IE">
                                        <p:cTn id="10" dur="indefinite"/>
                                        <p:tgtEl>
                                          <p:spTgt spid="23555">
                                            <p:txEl>
                                              <p:pRg st="1" end="1"/>
                                            </p:txEl>
                                          </p:spTgt>
                                        </p:tgtEl>
                                      </p:cBhvr>
                                    </p:animEffect>
                                  </p:childTnLst>
                                </p:cTn>
                              </p:par>
                              <p:par>
                                <p:cTn id="11" presetID="9" presetClass="emph" presetSubtype="0" grpId="0" nodeType="withEffect">
                                  <p:stCondLst>
                                    <p:cond delay="0"/>
                                  </p:stCondLst>
                                  <p:childTnLst>
                                    <p:set>
                                      <p:cBhvr rctx="PPT">
                                        <p:cTn id="12" dur="indefinite"/>
                                        <p:tgtEl>
                                          <p:spTgt spid="23555">
                                            <p:txEl>
                                              <p:pRg st="2" end="2"/>
                                            </p:txEl>
                                          </p:spTgt>
                                        </p:tgtEl>
                                        <p:attrNameLst>
                                          <p:attrName>style.opacity</p:attrName>
                                        </p:attrNameLst>
                                      </p:cBhvr>
                                      <p:to>
                                        <p:strVal val="0.1"/>
                                      </p:to>
                                    </p:set>
                                    <p:animEffect filter="image" prLst="opacity: 0.1">
                                      <p:cBhvr rctx="IE">
                                        <p:cTn id="13" dur="indefinite"/>
                                        <p:tgtEl>
                                          <p:spTgt spid="2355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23555">
                                            <p:txEl>
                                              <p:pRg st="0" end="0"/>
                                            </p:txEl>
                                          </p:spTgt>
                                        </p:tgtEl>
                                        <p:attrNameLst>
                                          <p:attrName>style.opacity</p:attrName>
                                        </p:attrNameLst>
                                      </p:cBhvr>
                                      <p:to>
                                        <p:strVal val="0.99"/>
                                      </p:to>
                                    </p:set>
                                    <p:animEffect filter="image" prLst="opacity: 0.99">
                                      <p:cBhvr rctx="IE">
                                        <p:cTn id="18" dur="indefinite"/>
                                        <p:tgtEl>
                                          <p:spTgt spid="2355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23555">
                                            <p:txEl>
                                              <p:pRg st="1" end="1"/>
                                            </p:txEl>
                                          </p:spTgt>
                                        </p:tgtEl>
                                        <p:attrNameLst>
                                          <p:attrName>style.opacity</p:attrName>
                                        </p:attrNameLst>
                                      </p:cBhvr>
                                      <p:to>
                                        <p:strVal val="0.99"/>
                                      </p:to>
                                    </p:set>
                                    <p:animEffect filter="image" prLst="opacity: 0.99">
                                      <p:cBhvr rctx="IE">
                                        <p:cTn id="23" dur="indefinite"/>
                                        <p:tgtEl>
                                          <p:spTgt spid="2355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23555">
                                            <p:txEl>
                                              <p:pRg st="2" end="2"/>
                                            </p:txEl>
                                          </p:spTgt>
                                        </p:tgtEl>
                                        <p:attrNameLst>
                                          <p:attrName>style.opacity</p:attrName>
                                        </p:attrNameLst>
                                      </p:cBhvr>
                                      <p:to>
                                        <p:strVal val="0.99"/>
                                      </p:to>
                                    </p:set>
                                    <p:animEffect filter="image" prLst="opacity: 0.99">
                                      <p:cBhvr rctx="IE">
                                        <p:cTn id="28" dur="indefinite"/>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allAtOnce"/>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B19C01-0F10-41DA-9D4F-B44E690160F0}" type="slidenum">
              <a:rPr lang="fi-FI" altLang="en-US"/>
              <a:pPr/>
              <a:t>140</a:t>
            </a:fld>
            <a:endParaRPr lang="fi-FI" altLang="en-US"/>
          </a:p>
        </p:txBody>
      </p:sp>
      <p:sp>
        <p:nvSpPr>
          <p:cNvPr id="22531" name="Rectangle 2"/>
          <p:cNvSpPr>
            <a:spLocks noGrp="1" noChangeArrowheads="1"/>
          </p:cNvSpPr>
          <p:nvPr>
            <p:ph type="title"/>
          </p:nvPr>
        </p:nvSpPr>
        <p:spPr>
          <a:xfrm>
            <a:off x="2351089" y="188913"/>
            <a:ext cx="8066087" cy="431800"/>
          </a:xfrm>
        </p:spPr>
        <p:txBody>
          <a:bodyPr>
            <a:normAutofit fontScale="90000"/>
          </a:bodyPr>
          <a:lstStyle/>
          <a:p>
            <a:pPr eaLnBrk="1" hangingPunct="1"/>
            <a:r>
              <a:rPr lang="fi-FI" altLang="en-US" smtClean="0"/>
              <a:t>Wildcard capture</a:t>
            </a:r>
          </a:p>
        </p:txBody>
      </p:sp>
      <p:sp>
        <p:nvSpPr>
          <p:cNvPr id="22532" name="Rectangle 3"/>
          <p:cNvSpPr>
            <a:spLocks noGrp="1" noChangeArrowheads="1"/>
          </p:cNvSpPr>
          <p:nvPr>
            <p:ph type="body" idx="1"/>
          </p:nvPr>
        </p:nvSpPr>
        <p:spPr>
          <a:xfrm>
            <a:off x="2424114" y="908050"/>
            <a:ext cx="8243887" cy="5689600"/>
          </a:xfrm>
        </p:spPr>
        <p:txBody>
          <a:bodyPr/>
          <a:lstStyle/>
          <a:p>
            <a:pPr marL="457200" indent="-457200"/>
            <a:r>
              <a:rPr lang="fi-FI" altLang="en-US" smtClean="0"/>
              <a:t>the wildcard type ? cannot be used as a declared type of any variables (as in the previous slide)</a:t>
            </a:r>
          </a:p>
          <a:p>
            <a:pPr marL="914400" lvl="1" indent="-457200">
              <a:buNone/>
            </a:pPr>
            <a:r>
              <a:rPr lang="fi-FI" altLang="en-US" smtClean="0">
                <a:solidFill>
                  <a:schemeClr val="accent2"/>
                </a:solidFill>
              </a:rPr>
              <a:t>     Pair &lt;?&gt; p = new Pair &lt;String&gt; ("one", "two"); . .</a:t>
            </a:r>
            <a:br>
              <a:rPr lang="fi-FI" altLang="en-US" smtClean="0">
                <a:solidFill>
                  <a:schemeClr val="accent2"/>
                </a:solidFill>
              </a:rPr>
            </a:br>
            <a:r>
              <a:rPr lang="fi-FI" altLang="en-US" i="1" smtClean="0">
                <a:solidFill>
                  <a:schemeClr val="accent2"/>
                </a:solidFill>
              </a:rPr>
              <a:t>p.first =  p.second</a:t>
            </a:r>
            <a:r>
              <a:rPr lang="fi-FI" altLang="en-US" smtClean="0">
                <a:solidFill>
                  <a:schemeClr val="accent2"/>
                </a:solidFill>
              </a:rPr>
              <a:t>;</a:t>
            </a:r>
            <a:r>
              <a:rPr lang="fi-FI" altLang="en-US" i="1" smtClean="0">
                <a:solidFill>
                  <a:schemeClr val="accent2"/>
                </a:solidFill>
              </a:rPr>
              <a:t>   //  ERROR</a:t>
            </a:r>
            <a:r>
              <a:rPr lang="fi-FI" altLang="en-US" smtClean="0">
                <a:solidFill>
                  <a:schemeClr val="accent2"/>
                </a:solidFill>
              </a:rPr>
              <a:t>: unknown type</a:t>
            </a:r>
          </a:p>
          <a:p>
            <a:pPr marL="457200" indent="-457200"/>
            <a:r>
              <a:rPr lang="fi-FI" altLang="en-US" smtClean="0"/>
              <a:t>but, can sometimes use a generic method to </a:t>
            </a:r>
            <a:r>
              <a:rPr lang="fi-FI" altLang="en-US" i="1" smtClean="0"/>
              <a:t>capture the wildcard</a:t>
            </a:r>
            <a:r>
              <a:rPr lang="fi-FI" altLang="en-US" smtClean="0"/>
              <a:t>:</a:t>
            </a:r>
          </a:p>
          <a:p>
            <a:pPr marL="1371600" lvl="2" indent="-457200">
              <a:buNone/>
            </a:pPr>
            <a:r>
              <a:rPr lang="fi-FI" altLang="en-US" smtClean="0"/>
              <a:t>public static </a:t>
            </a:r>
            <a:r>
              <a:rPr lang="fi-FI" altLang="en-US" smtClean="0">
                <a:solidFill>
                  <a:schemeClr val="accent2"/>
                </a:solidFill>
              </a:rPr>
              <a:t>&lt;T&gt;</a:t>
            </a:r>
            <a:r>
              <a:rPr lang="fi-FI" altLang="en-US" smtClean="0"/>
              <a:t> void</a:t>
            </a:r>
            <a:r>
              <a:rPr lang="fi-FI" altLang="en-US" smtClean="0">
                <a:solidFill>
                  <a:schemeClr val="accent2"/>
                </a:solidFill>
              </a:rPr>
              <a:t> rotate (Pair &lt;T&gt; p) {</a:t>
            </a:r>
          </a:p>
          <a:p>
            <a:pPr marL="1828800" lvl="3" indent="-457200">
              <a:buNone/>
            </a:pPr>
            <a:r>
              <a:rPr lang="fi-FI" altLang="en-US" smtClean="0">
                <a:solidFill>
                  <a:schemeClr val="accent2"/>
                </a:solidFill>
              </a:rPr>
              <a:t>T temp = p.first; p.first = p.second;</a:t>
            </a:r>
          </a:p>
          <a:p>
            <a:pPr marL="1828800" lvl="3" indent="-457200">
              <a:buNone/>
            </a:pPr>
            <a:r>
              <a:rPr lang="fi-FI" altLang="en-US" smtClean="0">
                <a:solidFill>
                  <a:schemeClr val="accent2"/>
                </a:solidFill>
              </a:rPr>
              <a:t>p.second = temp;</a:t>
            </a:r>
          </a:p>
          <a:p>
            <a:pPr marL="1371600" lvl="2" indent="-457200">
              <a:buNone/>
            </a:pPr>
            <a:r>
              <a:rPr lang="fi-FI" altLang="en-US" smtClean="0">
                <a:solidFill>
                  <a:schemeClr val="accent2"/>
                </a:solidFill>
              </a:rPr>
              <a:t>}</a:t>
            </a:r>
          </a:p>
          <a:p>
            <a:pPr marL="457200" indent="-457200"/>
            <a:r>
              <a:rPr lang="fi-FI" altLang="en-US" smtClean="0"/>
              <a:t>the compile checks that such a capture is legal</a:t>
            </a:r>
          </a:p>
          <a:p>
            <a:pPr marL="914400" lvl="1" indent="-457200"/>
            <a:r>
              <a:rPr lang="fi-FI" altLang="en-US" smtClean="0"/>
              <a:t>e.g., the context ensures that T is unambiguous</a:t>
            </a:r>
          </a:p>
        </p:txBody>
      </p:sp>
    </p:spTree>
    <p:extLst>
      <p:ext uri="{BB962C8B-B14F-4D97-AF65-F5344CB8AC3E}">
        <p14:creationId xmlns:p14="http://schemas.microsoft.com/office/powerpoint/2010/main" val="193229333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B0DA19-7307-456D-93B9-0C4C9167909E}" type="slidenum">
              <a:rPr lang="fi-FI" altLang="en-US"/>
              <a:pPr/>
              <a:t>141</a:t>
            </a:fld>
            <a:endParaRPr lang="fi-FI" altLang="en-US"/>
          </a:p>
        </p:txBody>
      </p:sp>
      <p:sp>
        <p:nvSpPr>
          <p:cNvPr id="23555" name="Rectangle 2"/>
          <p:cNvSpPr>
            <a:spLocks noGrp="1" noChangeArrowheads="1"/>
          </p:cNvSpPr>
          <p:nvPr>
            <p:ph type="title"/>
          </p:nvPr>
        </p:nvSpPr>
        <p:spPr>
          <a:xfrm>
            <a:off x="2351089" y="188913"/>
            <a:ext cx="8066087" cy="417512"/>
          </a:xfrm>
        </p:spPr>
        <p:txBody>
          <a:bodyPr>
            <a:normAutofit fontScale="90000"/>
          </a:bodyPr>
          <a:lstStyle/>
          <a:p>
            <a:pPr eaLnBrk="1" hangingPunct="1"/>
            <a:r>
              <a:rPr lang="fi-FI" altLang="en-US" smtClean="0"/>
              <a:t>Collections and algorithms</a:t>
            </a:r>
          </a:p>
        </p:txBody>
      </p:sp>
      <p:sp>
        <p:nvSpPr>
          <p:cNvPr id="23556" name="Rectangle 3"/>
          <p:cNvSpPr>
            <a:spLocks noGrp="1" noChangeArrowheads="1"/>
          </p:cNvSpPr>
          <p:nvPr>
            <p:ph type="body" idx="1"/>
          </p:nvPr>
        </p:nvSpPr>
        <p:spPr>
          <a:xfrm>
            <a:off x="2424114" y="692151"/>
            <a:ext cx="8243887" cy="5832475"/>
          </a:xfrm>
        </p:spPr>
        <p:txBody>
          <a:bodyPr/>
          <a:lstStyle/>
          <a:p>
            <a:pPr eaLnBrk="1" hangingPunct="1"/>
            <a:r>
              <a:rPr lang="fi-FI" altLang="en-US" smtClean="0"/>
              <a:t>goal: design a</a:t>
            </a:r>
            <a:r>
              <a:rPr lang="fi-FI" altLang="en-US" i="1" smtClean="0"/>
              <a:t> </a:t>
            </a:r>
            <a:r>
              <a:rPr lang="fi-FI" altLang="en-US" smtClean="0"/>
              <a:t>minimal interface that you need</a:t>
            </a:r>
          </a:p>
          <a:p>
            <a:pPr eaLnBrk="1" hangingPunct="1"/>
            <a:r>
              <a:rPr lang="fi-FI" altLang="en-US" smtClean="0"/>
              <a:t>e.g., for </a:t>
            </a:r>
            <a:r>
              <a:rPr lang="fi-FI" altLang="en-US" i="1" smtClean="0">
                <a:solidFill>
                  <a:schemeClr val="accent2"/>
                </a:solidFill>
              </a:rPr>
              <a:t>max</a:t>
            </a:r>
            <a:r>
              <a:rPr lang="fi-FI" altLang="en-US" smtClean="0"/>
              <a:t>, implement to take any </a:t>
            </a:r>
            <a:r>
              <a:rPr lang="fi-FI" altLang="en-US" i="1" smtClean="0"/>
              <a:t>Collection</a:t>
            </a:r>
            <a:endParaRPr lang="fi-FI" altLang="en-US" sz="800" i="1"/>
          </a:p>
          <a:p>
            <a:pPr eaLnBrk="1" hangingPunct="1">
              <a:buFontTx/>
              <a:buNone/>
            </a:pPr>
            <a:r>
              <a:rPr lang="fi-FI" altLang="en-US" smtClean="0"/>
              <a:t>     public static</a:t>
            </a:r>
            <a:r>
              <a:rPr lang="fi-FI" altLang="en-US" smtClean="0">
                <a:solidFill>
                  <a:schemeClr val="accent2"/>
                </a:solidFill>
              </a:rPr>
              <a:t> &lt;T </a:t>
            </a:r>
            <a:r>
              <a:rPr lang="fi-FI" altLang="en-US" smtClean="0"/>
              <a:t>extends</a:t>
            </a:r>
            <a:r>
              <a:rPr lang="fi-FI" altLang="en-US" smtClean="0">
                <a:solidFill>
                  <a:schemeClr val="accent2"/>
                </a:solidFill>
              </a:rPr>
              <a:t> Object &amp; </a:t>
            </a:r>
            <a:br>
              <a:rPr lang="fi-FI" altLang="en-US" smtClean="0">
                <a:solidFill>
                  <a:schemeClr val="accent2"/>
                </a:solidFill>
              </a:rPr>
            </a:br>
            <a:r>
              <a:rPr lang="fi-FI" altLang="en-US" smtClean="0">
                <a:solidFill>
                  <a:schemeClr val="accent2"/>
                </a:solidFill>
              </a:rPr>
              <a:t>                                           Comparable &lt;? </a:t>
            </a:r>
            <a:r>
              <a:rPr lang="fi-FI" altLang="en-US" smtClean="0"/>
              <a:t>super</a:t>
            </a:r>
            <a:r>
              <a:rPr lang="fi-FI" altLang="en-US" smtClean="0">
                <a:solidFill>
                  <a:schemeClr val="accent2"/>
                </a:solidFill>
              </a:rPr>
              <a:t> T&gt;&gt;</a:t>
            </a:r>
            <a:br>
              <a:rPr lang="fi-FI" altLang="en-US" smtClean="0">
                <a:solidFill>
                  <a:schemeClr val="accent2"/>
                </a:solidFill>
              </a:rPr>
            </a:br>
            <a:r>
              <a:rPr lang="fi-FI" altLang="en-US" smtClean="0">
                <a:solidFill>
                  <a:schemeClr val="accent2"/>
                </a:solidFill>
              </a:rPr>
              <a:t> T max (Collection &lt;? </a:t>
            </a:r>
            <a:r>
              <a:rPr lang="fi-FI" altLang="en-US" smtClean="0"/>
              <a:t>extends</a:t>
            </a:r>
            <a:r>
              <a:rPr lang="fi-FI" altLang="en-US" smtClean="0">
                <a:solidFill>
                  <a:schemeClr val="accent2"/>
                </a:solidFill>
              </a:rPr>
              <a:t> T&gt; c) { </a:t>
            </a:r>
            <a:br>
              <a:rPr lang="fi-FI" altLang="en-US" smtClean="0">
                <a:solidFill>
                  <a:schemeClr val="accent2"/>
                </a:solidFill>
              </a:rPr>
            </a:br>
            <a:r>
              <a:rPr lang="fi-FI" altLang="en-US" smtClean="0">
                <a:solidFill>
                  <a:schemeClr val="accent2"/>
                </a:solidFill>
              </a:rPr>
              <a:t>    // a </a:t>
            </a:r>
            <a:r>
              <a:rPr lang="fi-FI" altLang="en-US" i="1" smtClean="0">
                <a:solidFill>
                  <a:schemeClr val="accent2"/>
                </a:solidFill>
              </a:rPr>
              <a:t>hypothetical</a:t>
            </a:r>
            <a:r>
              <a:rPr lang="fi-FI" altLang="en-US" smtClean="0">
                <a:solidFill>
                  <a:schemeClr val="accent2"/>
                </a:solidFill>
              </a:rPr>
              <a:t> implementation: </a:t>
            </a:r>
            <a:br>
              <a:rPr lang="fi-FI" altLang="en-US" smtClean="0">
                <a:solidFill>
                  <a:schemeClr val="accent2"/>
                </a:solidFill>
              </a:rPr>
            </a:br>
            <a:r>
              <a:rPr lang="fi-FI" altLang="en-US" smtClean="0">
                <a:solidFill>
                  <a:schemeClr val="accent2"/>
                </a:solidFill>
              </a:rPr>
              <a:t>    Iterator &lt;T&gt; it = c.iterator (); </a:t>
            </a:r>
            <a:br>
              <a:rPr lang="fi-FI" altLang="en-US" smtClean="0">
                <a:solidFill>
                  <a:schemeClr val="accent2"/>
                </a:solidFill>
              </a:rPr>
            </a:br>
            <a:r>
              <a:rPr lang="fi-FI" altLang="en-US" smtClean="0">
                <a:solidFill>
                  <a:schemeClr val="accent2"/>
                </a:solidFill>
              </a:rPr>
              <a:t>    T largest = it.next ();  // or throws </a:t>
            </a:r>
            <a:r>
              <a:rPr lang="fi-FI" altLang="en-US" i="1" smtClean="0">
                <a:solidFill>
                  <a:schemeClr val="accent2"/>
                </a:solidFill>
              </a:rPr>
              <a:t>NoSuchElement</a:t>
            </a:r>
            <a:r>
              <a:rPr lang="fi-FI" altLang="en-US" smtClean="0">
                <a:solidFill>
                  <a:schemeClr val="accent2"/>
                </a:solidFill>
              </a:rPr>
              <a:t/>
            </a:r>
            <a:br>
              <a:rPr lang="fi-FI" altLang="en-US" smtClean="0">
                <a:solidFill>
                  <a:schemeClr val="accent2"/>
                </a:solidFill>
              </a:rPr>
            </a:br>
            <a:r>
              <a:rPr lang="fi-FI" altLang="en-US" smtClean="0">
                <a:solidFill>
                  <a:schemeClr val="accent2"/>
                </a:solidFill>
              </a:rPr>
              <a:t>    </a:t>
            </a:r>
            <a:r>
              <a:rPr lang="fi-FI" altLang="en-US" smtClean="0"/>
              <a:t>while</a:t>
            </a:r>
            <a:r>
              <a:rPr lang="fi-FI" altLang="en-US" smtClean="0">
                <a:solidFill>
                  <a:schemeClr val="accent2"/>
                </a:solidFill>
              </a:rPr>
              <a:t> (it.hasNext ()) { </a:t>
            </a:r>
            <a:br>
              <a:rPr lang="fi-FI" altLang="en-US" smtClean="0">
                <a:solidFill>
                  <a:schemeClr val="accent2"/>
                </a:solidFill>
              </a:rPr>
            </a:br>
            <a:r>
              <a:rPr lang="fi-FI" altLang="en-US" smtClean="0">
                <a:solidFill>
                  <a:schemeClr val="accent2"/>
                </a:solidFill>
              </a:rPr>
              <a:t>         T val = it.next (); </a:t>
            </a:r>
            <a:br>
              <a:rPr lang="fi-FI" altLang="en-US" smtClean="0">
                <a:solidFill>
                  <a:schemeClr val="accent2"/>
                </a:solidFill>
              </a:rPr>
            </a:br>
            <a:r>
              <a:rPr lang="fi-FI" altLang="en-US" smtClean="0">
                <a:solidFill>
                  <a:schemeClr val="accent2"/>
                </a:solidFill>
              </a:rPr>
              <a:t>         </a:t>
            </a:r>
            <a:r>
              <a:rPr lang="fi-FI" altLang="en-US" smtClean="0"/>
              <a:t>if</a:t>
            </a:r>
            <a:r>
              <a:rPr lang="fi-FI" altLang="en-US" smtClean="0">
                <a:solidFill>
                  <a:schemeClr val="accent2"/>
                </a:solidFill>
              </a:rPr>
              <a:t> (largest.compareTo (val) &lt; 0) largest = val;</a:t>
            </a:r>
            <a:br>
              <a:rPr lang="fi-FI" altLang="en-US" smtClean="0">
                <a:solidFill>
                  <a:schemeClr val="accent2"/>
                </a:solidFill>
              </a:rPr>
            </a:br>
            <a:r>
              <a:rPr lang="fi-FI" altLang="en-US" smtClean="0">
                <a:solidFill>
                  <a:schemeClr val="accent2"/>
                </a:solidFill>
              </a:rPr>
              <a:t>     }</a:t>
            </a:r>
            <a:br>
              <a:rPr lang="fi-FI" altLang="en-US" smtClean="0">
                <a:solidFill>
                  <a:schemeClr val="accent2"/>
                </a:solidFill>
              </a:rPr>
            </a:br>
            <a:r>
              <a:rPr lang="fi-FI" altLang="en-US" smtClean="0">
                <a:solidFill>
                  <a:schemeClr val="accent2"/>
                </a:solidFill>
              </a:rPr>
              <a:t>     </a:t>
            </a:r>
            <a:r>
              <a:rPr lang="fi-FI" altLang="en-US" smtClean="0"/>
              <a:t>return</a:t>
            </a:r>
            <a:r>
              <a:rPr lang="fi-FI" altLang="en-US" smtClean="0">
                <a:solidFill>
                  <a:schemeClr val="accent2"/>
                </a:solidFill>
              </a:rPr>
              <a:t> largest; </a:t>
            </a:r>
            <a:br>
              <a:rPr lang="fi-FI" altLang="en-US" smtClean="0">
                <a:solidFill>
                  <a:schemeClr val="accent2"/>
                </a:solidFill>
              </a:rPr>
            </a:br>
            <a:r>
              <a:rPr lang="fi-FI" altLang="en-US" smtClean="0">
                <a:solidFill>
                  <a:schemeClr val="accent2"/>
                </a:solidFill>
              </a:rPr>
              <a:t> } </a:t>
            </a:r>
          </a:p>
        </p:txBody>
      </p:sp>
    </p:spTree>
    <p:extLst>
      <p:ext uri="{BB962C8B-B14F-4D97-AF65-F5344CB8AC3E}">
        <p14:creationId xmlns:p14="http://schemas.microsoft.com/office/powerpoint/2010/main" val="118925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2314" y="1412875"/>
            <a:ext cx="8258175" cy="4643438"/>
          </a:xfrm>
        </p:spPr>
        <p:txBody>
          <a:bodyPr>
            <a:normAutofit lnSpcReduction="10000"/>
          </a:bodyPr>
          <a:lstStyle/>
          <a:p>
            <a:pPr>
              <a:buNone/>
              <a:defRPr/>
            </a:pPr>
            <a:r>
              <a:rPr lang="en-IN" dirty="0" smtClean="0"/>
              <a:t>Threading is a </a:t>
            </a:r>
            <a:r>
              <a:rPr lang="en-IN" i="1" dirty="0" smtClean="0"/>
              <a:t>programming abstraction</a:t>
            </a:r>
          </a:p>
          <a:p>
            <a:pPr>
              <a:buNone/>
              <a:defRPr/>
            </a:pPr>
            <a:r>
              <a:rPr lang="en-IN" dirty="0" smtClean="0"/>
              <a:t>• Parallelism refers to multi-processor </a:t>
            </a:r>
            <a:r>
              <a:rPr lang="en-IN" i="1" dirty="0" smtClean="0"/>
              <a:t> hardware environment</a:t>
            </a:r>
          </a:p>
          <a:p>
            <a:pPr>
              <a:buNone/>
              <a:defRPr/>
            </a:pPr>
            <a:r>
              <a:rPr lang="en-IN" dirty="0" smtClean="0"/>
              <a:t>• Multithreading can occur on single  processor</a:t>
            </a:r>
          </a:p>
          <a:p>
            <a:pPr>
              <a:buNone/>
              <a:defRPr/>
            </a:pPr>
            <a:r>
              <a:rPr lang="en-IN" dirty="0" smtClean="0"/>
              <a:t>• </a:t>
            </a:r>
            <a:r>
              <a:rPr lang="en-IN" dirty="0" err="1" smtClean="0"/>
              <a:t>Multicore</a:t>
            </a:r>
            <a:r>
              <a:rPr lang="en-IN" dirty="0" smtClean="0"/>
              <a:t> and multi processor systems can  </a:t>
            </a:r>
          </a:p>
          <a:p>
            <a:pPr>
              <a:buNone/>
              <a:defRPr/>
            </a:pPr>
            <a:r>
              <a:rPr lang="en-IN" dirty="0" smtClean="0"/>
              <a:t>   multi-speed up performance of multithreaded</a:t>
            </a:r>
          </a:p>
          <a:p>
            <a:pPr>
              <a:buNone/>
              <a:defRPr/>
            </a:pPr>
            <a:r>
              <a:rPr lang="en-IN" dirty="0" smtClean="0"/>
              <a:t>   software</a:t>
            </a:r>
          </a:p>
          <a:p>
            <a:pPr>
              <a:buNone/>
              <a:defRPr/>
            </a:pPr>
            <a:r>
              <a:rPr lang="en-IN" dirty="0" smtClean="0"/>
              <a:t>•  The ability of the programming language to support multithreading is called </a:t>
            </a:r>
            <a:r>
              <a:rPr lang="en-IN" dirty="0" smtClean="0">
                <a:solidFill>
                  <a:srgbClr val="C00000"/>
                </a:solidFill>
              </a:rPr>
              <a:t>Concurrency</a:t>
            </a:r>
          </a:p>
          <a:p>
            <a:pPr>
              <a:buNone/>
              <a:defRPr/>
            </a:pPr>
            <a:r>
              <a:rPr lang="en-US" dirty="0" smtClean="0"/>
              <a:t> </a:t>
            </a:r>
            <a:endParaRPr lang="en-IN" dirty="0" smtClean="0"/>
          </a:p>
          <a:p>
            <a:pPr>
              <a:buNone/>
              <a:defRPr/>
            </a:pPr>
            <a:endParaRPr lang="en-IN" dirty="0" smtClean="0"/>
          </a:p>
          <a:p>
            <a:pPr>
              <a:buNone/>
              <a:defRPr/>
            </a:pPr>
            <a:endParaRPr lang="en-IN" dirty="0" smtClean="0"/>
          </a:p>
        </p:txBody>
      </p:sp>
      <p:sp>
        <p:nvSpPr>
          <p:cNvPr id="4" name="Rectangle 3"/>
          <p:cNvSpPr/>
          <p:nvPr/>
        </p:nvSpPr>
        <p:spPr>
          <a:xfrm>
            <a:off x="1847529" y="332656"/>
            <a:ext cx="8540607" cy="52322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rPr>
              <a:t>MULTITHREADING VS. PARALLEL PROCESSING</a:t>
            </a:r>
            <a:endParaRPr lang="en-IN"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0326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
                                            <p:txEl>
                                              <p:pRg st="0" end="0"/>
                                            </p:txEl>
                                          </p:spTgt>
                                        </p:tgtEl>
                                        <p:attrNameLst>
                                          <p:attrName>style.opacity</p:attrName>
                                        </p:attrNameLst>
                                      </p:cBhvr>
                                      <p:to>
                                        <p:strVal val="0.2"/>
                                      </p:to>
                                    </p:set>
                                    <p:animEffect filter="image" prLst="opacity: 0.2">
                                      <p:cBhvr rctx="IE">
                                        <p:cTn id="7" dur="indefinite"/>
                                        <p:tgtEl>
                                          <p:spTgt spid="3">
                                            <p:txEl>
                                              <p:pRg st="0" end="0"/>
                                            </p:txEl>
                                          </p:spTgt>
                                        </p:tgtEl>
                                      </p:cBhvr>
                                    </p:animEffect>
                                  </p:childTnLst>
                                </p:cTn>
                              </p:par>
                              <p:par>
                                <p:cTn id="8" presetID="9" presetClass="emph" presetSubtype="0" grpId="0" nodeType="withEffect">
                                  <p:stCondLst>
                                    <p:cond delay="0"/>
                                  </p:stCondLst>
                                  <p:childTnLst>
                                    <p:set>
                                      <p:cBhvr rctx="PPT">
                                        <p:cTn id="9" dur="indefinite"/>
                                        <p:tgtEl>
                                          <p:spTgt spid="3">
                                            <p:txEl>
                                              <p:pRg st="1" end="1"/>
                                            </p:txEl>
                                          </p:spTgt>
                                        </p:tgtEl>
                                        <p:attrNameLst>
                                          <p:attrName>style.opacity</p:attrName>
                                        </p:attrNameLst>
                                      </p:cBhvr>
                                      <p:to>
                                        <p:strVal val="0.2"/>
                                      </p:to>
                                    </p:set>
                                    <p:animEffect filter="image" prLst="opacity: 0.2">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rctx="PPT">
                                        <p:cTn id="12" dur="indefinite"/>
                                        <p:tgtEl>
                                          <p:spTgt spid="3">
                                            <p:txEl>
                                              <p:pRg st="2" end="2"/>
                                            </p:txEl>
                                          </p:spTgt>
                                        </p:tgtEl>
                                        <p:attrNameLst>
                                          <p:attrName>style.opacity</p:attrName>
                                        </p:attrNameLst>
                                      </p:cBhvr>
                                      <p:to>
                                        <p:strVal val="0.2"/>
                                      </p:to>
                                    </p:set>
                                    <p:animEffect filter="image" prLst="opacity: 0.2">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rctx="PPT">
                                        <p:cTn id="15" dur="indefinite"/>
                                        <p:tgtEl>
                                          <p:spTgt spid="3">
                                            <p:txEl>
                                              <p:pRg st="3" end="3"/>
                                            </p:txEl>
                                          </p:spTgt>
                                        </p:tgtEl>
                                        <p:attrNameLst>
                                          <p:attrName>style.opacity</p:attrName>
                                        </p:attrNameLst>
                                      </p:cBhvr>
                                      <p:to>
                                        <p:strVal val="0.2"/>
                                      </p:to>
                                    </p:set>
                                    <p:animEffect filter="image" prLst="opacity: 0.2">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rctx="PPT">
                                        <p:cTn id="18" dur="indefinite"/>
                                        <p:tgtEl>
                                          <p:spTgt spid="3">
                                            <p:txEl>
                                              <p:pRg st="4" end="4"/>
                                            </p:txEl>
                                          </p:spTgt>
                                        </p:tgtEl>
                                        <p:attrNameLst>
                                          <p:attrName>style.opacity</p:attrName>
                                        </p:attrNameLst>
                                      </p:cBhvr>
                                      <p:to>
                                        <p:strVal val="0.2"/>
                                      </p:to>
                                    </p:set>
                                    <p:animEffect filter="image" prLst="opacity: 0.2">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rctx="PPT">
                                        <p:cTn id="21" dur="indefinite"/>
                                        <p:tgtEl>
                                          <p:spTgt spid="3">
                                            <p:txEl>
                                              <p:pRg st="5" end="5"/>
                                            </p:txEl>
                                          </p:spTgt>
                                        </p:tgtEl>
                                        <p:attrNameLst>
                                          <p:attrName>style.opacity</p:attrName>
                                        </p:attrNameLst>
                                      </p:cBhvr>
                                      <p:to>
                                        <p:strVal val="0.2"/>
                                      </p:to>
                                    </p:set>
                                    <p:animEffect filter="image" prLst="opacity: 0.2">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rctx="PPT">
                                        <p:cTn id="24" dur="indefinite"/>
                                        <p:tgtEl>
                                          <p:spTgt spid="3">
                                            <p:txEl>
                                              <p:pRg st="6" end="6"/>
                                            </p:txEl>
                                          </p:spTgt>
                                        </p:tgtEl>
                                        <p:attrNameLst>
                                          <p:attrName>style.opacity</p:attrName>
                                        </p:attrNameLst>
                                      </p:cBhvr>
                                      <p:to>
                                        <p:strVal val="0.2"/>
                                      </p:to>
                                    </p:set>
                                    <p:animEffect filter="image" prLst="opacity: 0.2">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rctx="PPT">
                                        <p:cTn id="27" dur="indefinite"/>
                                        <p:tgtEl>
                                          <p:spTgt spid="3">
                                            <p:txEl>
                                              <p:pRg st="7" end="7"/>
                                            </p:txEl>
                                          </p:spTgt>
                                        </p:tgtEl>
                                        <p:attrNameLst>
                                          <p:attrName>style.opacity</p:attrName>
                                        </p:attrNameLst>
                                      </p:cBhvr>
                                      <p:to>
                                        <p:strVal val="0.2"/>
                                      </p:to>
                                    </p:set>
                                    <p:animEffect filter="image" prLst="opacity: 0.2">
                                      <p:cBhvr rctx="IE">
                                        <p:cTn id="28" dur="indefinite"/>
                                        <p:tgtEl>
                                          <p:spTgt spid="3">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mph" presetSubtype="0" nodeType="clickEffect">
                                  <p:stCondLst>
                                    <p:cond delay="0"/>
                                  </p:stCondLst>
                                  <p:endCondLst>
                                    <p:cond evt="onNext" delay="0">
                                      <p:tgtEl>
                                        <p:sldTgt/>
                                      </p:tgtEl>
                                    </p:cond>
                                  </p:endCondLst>
                                  <p:childTnLst>
                                    <p:set>
                                      <p:cBhvr rctx="PPT">
                                        <p:cTn id="32" dur="indefinite"/>
                                        <p:tgtEl>
                                          <p:spTgt spid="3">
                                            <p:txEl>
                                              <p:pRg st="0" end="0"/>
                                            </p:txEl>
                                          </p:spTgt>
                                        </p:tgtEl>
                                        <p:attrNameLst>
                                          <p:attrName>style.opacity</p:attrName>
                                        </p:attrNameLst>
                                      </p:cBhvr>
                                      <p:to>
                                        <p:strVal val="0.99"/>
                                      </p:to>
                                    </p:set>
                                    <p:animEffect filter="image" prLst="opacity: 0.99">
                                      <p:cBhvr rctx="IE">
                                        <p:cTn id="33" dur="indefinite"/>
                                        <p:tgtEl>
                                          <p:spTgt spid="3">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mph" presetSubtype="0" nodeType="clickEffect">
                                  <p:stCondLst>
                                    <p:cond delay="0"/>
                                  </p:stCondLst>
                                  <p:endCondLst>
                                    <p:cond evt="onNext" delay="0">
                                      <p:tgtEl>
                                        <p:sldTgt/>
                                      </p:tgtEl>
                                    </p:cond>
                                  </p:endCondLst>
                                  <p:childTnLst>
                                    <p:set>
                                      <p:cBhvr rctx="PPT">
                                        <p:cTn id="37" dur="indefinite"/>
                                        <p:tgtEl>
                                          <p:spTgt spid="3">
                                            <p:txEl>
                                              <p:pRg st="1" end="1"/>
                                            </p:txEl>
                                          </p:spTgt>
                                        </p:tgtEl>
                                        <p:attrNameLst>
                                          <p:attrName>style.opacity</p:attrName>
                                        </p:attrNameLst>
                                      </p:cBhvr>
                                      <p:to>
                                        <p:strVal val="0.99"/>
                                      </p:to>
                                    </p:set>
                                    <p:animEffect filter="image" prLst="opacity: 0.99">
                                      <p:cBhvr rctx="IE">
                                        <p:cTn id="38" dur="indefinite"/>
                                        <p:tgtEl>
                                          <p:spTgt spid="3">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mph" presetSubtype="0" nodeType="clickEffect">
                                  <p:stCondLst>
                                    <p:cond delay="0"/>
                                  </p:stCondLst>
                                  <p:endCondLst>
                                    <p:cond evt="onNext" delay="0">
                                      <p:tgtEl>
                                        <p:sldTgt/>
                                      </p:tgtEl>
                                    </p:cond>
                                  </p:endCondLst>
                                  <p:childTnLst>
                                    <p:set>
                                      <p:cBhvr rctx="PPT">
                                        <p:cTn id="42" dur="indefinite"/>
                                        <p:tgtEl>
                                          <p:spTgt spid="3">
                                            <p:txEl>
                                              <p:pRg st="2" end="2"/>
                                            </p:txEl>
                                          </p:spTgt>
                                        </p:tgtEl>
                                        <p:attrNameLst>
                                          <p:attrName>style.opacity</p:attrName>
                                        </p:attrNameLst>
                                      </p:cBhvr>
                                      <p:to>
                                        <p:strVal val="0.99"/>
                                      </p:to>
                                    </p:set>
                                    <p:animEffect filter="image" prLst="opacity: 0.99">
                                      <p:cBhvr rctx="IE">
                                        <p:cTn id="43" dur="indefinite"/>
                                        <p:tgtEl>
                                          <p:spTgt spid="3">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mph" presetSubtype="0" nodeType="clickEffect">
                                  <p:stCondLst>
                                    <p:cond delay="0"/>
                                  </p:stCondLst>
                                  <p:endCondLst>
                                    <p:cond evt="onNext" delay="0">
                                      <p:tgtEl>
                                        <p:sldTgt/>
                                      </p:tgtEl>
                                    </p:cond>
                                  </p:endCondLst>
                                  <p:childTnLst>
                                    <p:set>
                                      <p:cBhvr rctx="PPT">
                                        <p:cTn id="47" dur="indefinite"/>
                                        <p:tgtEl>
                                          <p:spTgt spid="3">
                                            <p:txEl>
                                              <p:pRg st="3" end="3"/>
                                            </p:txEl>
                                          </p:spTgt>
                                        </p:tgtEl>
                                        <p:attrNameLst>
                                          <p:attrName>style.opacity</p:attrName>
                                        </p:attrNameLst>
                                      </p:cBhvr>
                                      <p:to>
                                        <p:strVal val="0.99"/>
                                      </p:to>
                                    </p:set>
                                    <p:animEffect filter="image" prLst="opacity: 0.99">
                                      <p:cBhvr rctx="IE">
                                        <p:cTn id="48" dur="indefinite"/>
                                        <p:tgtEl>
                                          <p:spTgt spid="3">
                                            <p:txEl>
                                              <p:pRg st="3" end="3"/>
                                            </p:txEl>
                                          </p:spTgt>
                                        </p:tgtEl>
                                      </p:cBhvr>
                                    </p:animEffect>
                                  </p:childTnLst>
                                </p:cTn>
                              </p:par>
                              <p:par>
                                <p:cTn id="49" presetID="9" presetClass="emph" presetSubtype="0" nodeType="withEffect">
                                  <p:stCondLst>
                                    <p:cond delay="0"/>
                                  </p:stCondLst>
                                  <p:endCondLst>
                                    <p:cond evt="onNext" delay="0">
                                      <p:tgtEl>
                                        <p:sldTgt/>
                                      </p:tgtEl>
                                    </p:cond>
                                  </p:endCondLst>
                                  <p:childTnLst>
                                    <p:set>
                                      <p:cBhvr rctx="PPT">
                                        <p:cTn id="50" dur="indefinite"/>
                                        <p:tgtEl>
                                          <p:spTgt spid="3">
                                            <p:txEl>
                                              <p:pRg st="4" end="4"/>
                                            </p:txEl>
                                          </p:spTgt>
                                        </p:tgtEl>
                                        <p:attrNameLst>
                                          <p:attrName>style.opacity</p:attrName>
                                        </p:attrNameLst>
                                      </p:cBhvr>
                                      <p:to>
                                        <p:strVal val="0.99"/>
                                      </p:to>
                                    </p:set>
                                    <p:animEffect filter="image" prLst="opacity: 0.99">
                                      <p:cBhvr rctx="IE">
                                        <p:cTn id="51" dur="indefinite"/>
                                        <p:tgtEl>
                                          <p:spTgt spid="3">
                                            <p:txEl>
                                              <p:pRg st="4" end="4"/>
                                            </p:txEl>
                                          </p:spTgt>
                                        </p:tgtEl>
                                      </p:cBhvr>
                                    </p:animEffect>
                                  </p:childTnLst>
                                </p:cTn>
                              </p:par>
                              <p:par>
                                <p:cTn id="52" presetID="9" presetClass="emph" presetSubtype="0" nodeType="withEffect">
                                  <p:stCondLst>
                                    <p:cond delay="0"/>
                                  </p:stCondLst>
                                  <p:endCondLst>
                                    <p:cond evt="onNext" delay="0">
                                      <p:tgtEl>
                                        <p:sldTgt/>
                                      </p:tgtEl>
                                    </p:cond>
                                  </p:endCondLst>
                                  <p:childTnLst>
                                    <p:set>
                                      <p:cBhvr rctx="PPT">
                                        <p:cTn id="53" dur="indefinite"/>
                                        <p:tgtEl>
                                          <p:spTgt spid="3">
                                            <p:txEl>
                                              <p:pRg st="5" end="5"/>
                                            </p:txEl>
                                          </p:spTgt>
                                        </p:tgtEl>
                                        <p:attrNameLst>
                                          <p:attrName>style.opacity</p:attrName>
                                        </p:attrNameLst>
                                      </p:cBhvr>
                                      <p:to>
                                        <p:strVal val="0.99"/>
                                      </p:to>
                                    </p:set>
                                    <p:animEffect filter="image" prLst="opacity: 0.99">
                                      <p:cBhvr rctx="IE">
                                        <p:cTn id="54" dur="indefinite"/>
                                        <p:tgtEl>
                                          <p:spTgt spid="3">
                                            <p:txEl>
                                              <p:pRg st="5" end="5"/>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mph" presetSubtype="0" nodeType="clickEffect">
                                  <p:stCondLst>
                                    <p:cond delay="0"/>
                                  </p:stCondLst>
                                  <p:childTnLst>
                                    <p:set>
                                      <p:cBhvr rctx="PPT">
                                        <p:cTn id="58" dur="indefinite"/>
                                        <p:tgtEl>
                                          <p:spTgt spid="3">
                                            <p:txEl>
                                              <p:pRg st="6" end="6"/>
                                            </p:txEl>
                                          </p:spTgt>
                                        </p:tgtEl>
                                        <p:attrNameLst>
                                          <p:attrName>style.opacity</p:attrName>
                                        </p:attrNameLst>
                                      </p:cBhvr>
                                      <p:to>
                                        <p:strVal val="0.99"/>
                                      </p:to>
                                    </p:set>
                                    <p:animEffect filter="image" prLst="opacity: 0.99">
                                      <p:cBhvr rctx="IE">
                                        <p:cTn id="59" dur="indefinite"/>
                                        <p:tgtEl>
                                          <p:spTgt spid="3">
                                            <p:txEl>
                                              <p:pRg st="6" end="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mph" presetSubtype="0" nodeType="clickEffect">
                                  <p:stCondLst>
                                    <p:cond delay="0"/>
                                  </p:stCondLst>
                                  <p:childTnLst>
                                    <p:set>
                                      <p:cBhvr rctx="PPT">
                                        <p:cTn id="63" dur="indefinite"/>
                                        <p:tgtEl>
                                          <p:spTgt spid="3">
                                            <p:txEl>
                                              <p:pRg st="7" end="7"/>
                                            </p:txEl>
                                          </p:spTgt>
                                        </p:tgtEl>
                                        <p:attrNameLst>
                                          <p:attrName>style.opacity</p:attrName>
                                        </p:attrNameLst>
                                      </p:cBhvr>
                                      <p:to>
                                        <p:strVal val="0.99"/>
                                      </p:to>
                                    </p:set>
                                    <p:animEffect filter="image" prLst="opacity: 0.99">
                                      <p:cBhvr rctx="IE">
                                        <p:cTn id="64"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1952625" y="1196976"/>
            <a:ext cx="8229600" cy="4752975"/>
          </a:xfrm>
        </p:spPr>
        <p:txBody>
          <a:bodyPr>
            <a:normAutofit/>
          </a:bodyPr>
          <a:lstStyle/>
          <a:p>
            <a:pPr>
              <a:defRPr/>
            </a:pPr>
            <a:r>
              <a:rPr lang="en-US" dirty="0" smtClean="0"/>
              <a:t>A thread is a program unit that is executed independently of other parts of the program.</a:t>
            </a:r>
          </a:p>
          <a:p>
            <a:pPr>
              <a:defRPr/>
            </a:pPr>
            <a:r>
              <a:rPr lang="en-US" dirty="0" smtClean="0"/>
              <a:t>Many threads may be defined and used with in a program. </a:t>
            </a:r>
          </a:p>
          <a:p>
            <a:pPr>
              <a:defRPr/>
            </a:pPr>
            <a:r>
              <a:rPr lang="en-US" dirty="0" smtClean="0"/>
              <a:t>They do not have their own address space but use the memory and other resources of the program in which they run. </a:t>
            </a:r>
          </a:p>
          <a:p>
            <a:pPr>
              <a:defRPr/>
            </a:pPr>
            <a:r>
              <a:rPr lang="en-US" dirty="0" smtClean="0"/>
              <a:t>So the overhead involved is substantially less than that of a full-fledged process.</a:t>
            </a:r>
            <a:endParaRPr lang="en-IN" dirty="0" smtClean="0"/>
          </a:p>
        </p:txBody>
      </p:sp>
      <p:sp>
        <p:nvSpPr>
          <p:cNvPr id="4" name="Rectangle 3"/>
          <p:cNvSpPr/>
          <p:nvPr/>
        </p:nvSpPr>
        <p:spPr>
          <a:xfrm>
            <a:off x="4439817" y="260648"/>
            <a:ext cx="3070071" cy="70788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THREAD</a:t>
            </a:r>
            <a:endPar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123505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Content Placeholder 2"/>
          <p:cNvSpPr>
            <a:spLocks noGrp="1"/>
          </p:cNvSpPr>
          <p:nvPr>
            <p:ph idx="1"/>
          </p:nvPr>
        </p:nvSpPr>
        <p:spPr>
          <a:xfrm>
            <a:off x="1952625" y="1214439"/>
            <a:ext cx="8229600" cy="4878387"/>
          </a:xfrm>
        </p:spPr>
        <p:txBody>
          <a:bodyPr>
            <a:normAutofit/>
          </a:bodyPr>
          <a:lstStyle/>
          <a:p>
            <a:pPr>
              <a:defRPr/>
            </a:pPr>
            <a:r>
              <a:rPr lang="en-US" dirty="0" smtClean="0"/>
              <a:t>The time needed to perform the context switch from one process to another process is less.</a:t>
            </a:r>
          </a:p>
          <a:p>
            <a:pPr>
              <a:defRPr/>
            </a:pPr>
            <a:r>
              <a:rPr lang="en-US" dirty="0" smtClean="0"/>
              <a:t>The JVM schedules the threads in a program  and executes each one of them for a short amount of time called a time slice and then switches to another thread.</a:t>
            </a:r>
          </a:p>
          <a:p>
            <a:pPr>
              <a:defRPr/>
            </a:pPr>
            <a:r>
              <a:rPr lang="en-US" dirty="0" smtClean="0"/>
              <a:t>This gives an impression that threads are executed in parallel to each other, but this is not so actually.</a:t>
            </a:r>
            <a:endParaRPr lang="en-IN" dirty="0" smtClean="0"/>
          </a:p>
        </p:txBody>
      </p:sp>
      <p:sp>
        <p:nvSpPr>
          <p:cNvPr id="4" name="Rectangle 3"/>
          <p:cNvSpPr/>
          <p:nvPr/>
        </p:nvSpPr>
        <p:spPr>
          <a:xfrm>
            <a:off x="4727849" y="260648"/>
            <a:ext cx="3070071" cy="707886"/>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THREAD</a:t>
            </a:r>
            <a:endPar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895023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6627">
                                            <p:txEl>
                                              <p:pRg st="0" end="0"/>
                                            </p:txEl>
                                          </p:spTgt>
                                        </p:tgtEl>
                                        <p:attrNameLst>
                                          <p:attrName>style.opacity</p:attrName>
                                        </p:attrNameLst>
                                      </p:cBhvr>
                                      <p:to>
                                        <p:strVal val="0.2"/>
                                      </p:to>
                                    </p:set>
                                    <p:animEffect filter="image" prLst="opacity: 0.2">
                                      <p:cBhvr rctx="IE">
                                        <p:cTn id="7" dur="indefinite"/>
                                        <p:tgtEl>
                                          <p:spTgt spid="26627">
                                            <p:txEl>
                                              <p:pRg st="0" end="0"/>
                                            </p:txEl>
                                          </p:spTgt>
                                        </p:tgtEl>
                                      </p:cBhvr>
                                    </p:animEffect>
                                  </p:childTnLst>
                                </p:cTn>
                              </p:par>
                              <p:par>
                                <p:cTn id="8" presetID="9" presetClass="emph" presetSubtype="0" grpId="0" nodeType="withEffect">
                                  <p:stCondLst>
                                    <p:cond delay="0"/>
                                  </p:stCondLst>
                                  <p:childTnLst>
                                    <p:set>
                                      <p:cBhvr rctx="PPT">
                                        <p:cTn id="9" dur="indefinite"/>
                                        <p:tgtEl>
                                          <p:spTgt spid="26627">
                                            <p:txEl>
                                              <p:pRg st="1" end="1"/>
                                            </p:txEl>
                                          </p:spTgt>
                                        </p:tgtEl>
                                        <p:attrNameLst>
                                          <p:attrName>style.opacity</p:attrName>
                                        </p:attrNameLst>
                                      </p:cBhvr>
                                      <p:to>
                                        <p:strVal val="0.2"/>
                                      </p:to>
                                    </p:set>
                                    <p:animEffect filter="image" prLst="opacity: 0.2">
                                      <p:cBhvr rctx="IE">
                                        <p:cTn id="10" dur="indefinite"/>
                                        <p:tgtEl>
                                          <p:spTgt spid="26627">
                                            <p:txEl>
                                              <p:pRg st="1" end="1"/>
                                            </p:txEl>
                                          </p:spTgt>
                                        </p:tgtEl>
                                      </p:cBhvr>
                                    </p:animEffect>
                                  </p:childTnLst>
                                </p:cTn>
                              </p:par>
                              <p:par>
                                <p:cTn id="11" presetID="9" presetClass="emph" presetSubtype="0" grpId="0" nodeType="withEffect">
                                  <p:stCondLst>
                                    <p:cond delay="0"/>
                                  </p:stCondLst>
                                  <p:childTnLst>
                                    <p:set>
                                      <p:cBhvr rctx="PPT">
                                        <p:cTn id="12" dur="indefinite"/>
                                        <p:tgtEl>
                                          <p:spTgt spid="26627">
                                            <p:txEl>
                                              <p:pRg st="2" end="2"/>
                                            </p:txEl>
                                          </p:spTgt>
                                        </p:tgtEl>
                                        <p:attrNameLst>
                                          <p:attrName>style.opacity</p:attrName>
                                        </p:attrNameLst>
                                      </p:cBhvr>
                                      <p:to>
                                        <p:strVal val="0.2"/>
                                      </p:to>
                                    </p:set>
                                    <p:animEffect filter="image" prLst="opacity: 0.2">
                                      <p:cBhvr rctx="IE">
                                        <p:cTn id="13" dur="indefinite"/>
                                        <p:tgtEl>
                                          <p:spTgt spid="2662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26627">
                                            <p:txEl>
                                              <p:pRg st="0" end="0"/>
                                            </p:txEl>
                                          </p:spTgt>
                                        </p:tgtEl>
                                        <p:attrNameLst>
                                          <p:attrName>style.opacity</p:attrName>
                                        </p:attrNameLst>
                                      </p:cBhvr>
                                      <p:to>
                                        <p:strVal val="0.99"/>
                                      </p:to>
                                    </p:set>
                                    <p:animEffect filter="image" prLst="opacity: 0.99">
                                      <p:cBhvr rctx="IE">
                                        <p:cTn id="18" dur="indefinite"/>
                                        <p:tgtEl>
                                          <p:spTgt spid="26627">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26627">
                                            <p:txEl>
                                              <p:pRg st="1" end="1"/>
                                            </p:txEl>
                                          </p:spTgt>
                                        </p:tgtEl>
                                        <p:attrNameLst>
                                          <p:attrName>style.opacity</p:attrName>
                                        </p:attrNameLst>
                                      </p:cBhvr>
                                      <p:to>
                                        <p:strVal val="0.99"/>
                                      </p:to>
                                    </p:set>
                                    <p:animEffect filter="image" prLst="opacity: 0.99">
                                      <p:cBhvr rctx="IE">
                                        <p:cTn id="23" dur="indefinite"/>
                                        <p:tgtEl>
                                          <p:spTgt spid="26627">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26627">
                                            <p:txEl>
                                              <p:pRg st="2" end="2"/>
                                            </p:txEl>
                                          </p:spTgt>
                                        </p:tgtEl>
                                        <p:attrNameLst>
                                          <p:attrName>style.opacity</p:attrName>
                                        </p:attrNameLst>
                                      </p:cBhvr>
                                      <p:to>
                                        <p:strVal val="0.99"/>
                                      </p:to>
                                    </p:set>
                                    <p:animEffect filter="image" prLst="opacity: 0.99">
                                      <p:cBhvr rctx="IE">
                                        <p:cTn id="28" dur="indefinite"/>
                                        <p:tgtEl>
                                          <p:spTgt spid="2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7"/>
          <p:cNvSpPr>
            <a:spLocks noGrp="1" noChangeArrowheads="1"/>
          </p:cNvSpPr>
          <p:nvPr>
            <p:ph type="body" idx="4294967295"/>
          </p:nvPr>
        </p:nvSpPr>
        <p:spPr>
          <a:xfrm>
            <a:off x="2166938" y="1071564"/>
            <a:ext cx="7961312" cy="5165725"/>
          </a:xfrm>
        </p:spPr>
        <p:txBody>
          <a:bodyPr vert="horz" lIns="92075" tIns="46038" rIns="92075" bIns="46038" rtlCol="0">
            <a:normAutofit/>
          </a:bodyPr>
          <a:lstStyle/>
          <a:p>
            <a:pPr>
              <a:defRPr/>
            </a:pPr>
            <a:r>
              <a:rPr lang="en-US" sz="3000" dirty="0"/>
              <a:t>A thread is </a:t>
            </a:r>
            <a:r>
              <a:rPr lang="en-US" sz="3000" b="1" u="sng" dirty="0"/>
              <a:t>not</a:t>
            </a:r>
            <a:r>
              <a:rPr lang="en-US" sz="3000" dirty="0"/>
              <a:t> an object</a:t>
            </a:r>
          </a:p>
          <a:p>
            <a:pPr>
              <a:defRPr/>
            </a:pPr>
            <a:r>
              <a:rPr lang="en-US" sz="3000" dirty="0"/>
              <a:t>A thread is a flow of control</a:t>
            </a:r>
          </a:p>
          <a:p>
            <a:pPr>
              <a:defRPr/>
            </a:pPr>
            <a:r>
              <a:rPr lang="en-US" sz="3000" dirty="0"/>
              <a:t>A thread is a series of executed statements</a:t>
            </a:r>
          </a:p>
          <a:p>
            <a:pPr>
              <a:defRPr/>
            </a:pPr>
            <a:r>
              <a:rPr lang="en-US" sz="3000" dirty="0"/>
              <a:t>A thread is a nested sequence of method calls</a:t>
            </a:r>
          </a:p>
          <a:p>
            <a:pPr>
              <a:defRPr/>
            </a:pPr>
            <a:r>
              <a:rPr lang="en-IN" sz="3000" dirty="0"/>
              <a:t>One program may run multiple threads, e.g.,</a:t>
            </a:r>
          </a:p>
          <a:p>
            <a:pPr>
              <a:buNone/>
              <a:defRPr/>
            </a:pPr>
            <a:r>
              <a:rPr lang="en-IN" sz="3000" dirty="0"/>
              <a:t>    for disk access and user I/O</a:t>
            </a:r>
          </a:p>
          <a:p>
            <a:pPr>
              <a:defRPr/>
            </a:pPr>
            <a:r>
              <a:rPr lang="en-IN" sz="3000" dirty="0"/>
              <a:t> The processor executes multiple threads  concurrently</a:t>
            </a:r>
          </a:p>
          <a:p>
            <a:pPr>
              <a:defRPr/>
            </a:pPr>
            <a:r>
              <a:rPr lang="en-IN" sz="3000" dirty="0"/>
              <a:t>Multiple processors may share execution of  Threads</a:t>
            </a:r>
          </a:p>
          <a:p>
            <a:pPr>
              <a:defRPr/>
            </a:pPr>
            <a:endParaRPr lang="en-US" dirty="0"/>
          </a:p>
        </p:txBody>
      </p:sp>
      <p:sp>
        <p:nvSpPr>
          <p:cNvPr id="4" name="Rectangle 3"/>
          <p:cNvSpPr/>
          <p:nvPr/>
        </p:nvSpPr>
        <p:spPr>
          <a:xfrm>
            <a:off x="3935760" y="260649"/>
            <a:ext cx="5184576" cy="830997"/>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4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rPr>
              <a:t>Java THREAD</a:t>
            </a:r>
            <a:endParaRPr lang="en-IN" sz="4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79427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7651">
                                            <p:txEl>
                                              <p:pRg st="0" end="0"/>
                                            </p:txEl>
                                          </p:spTgt>
                                        </p:tgtEl>
                                        <p:attrNameLst>
                                          <p:attrName>style.opacity</p:attrName>
                                        </p:attrNameLst>
                                      </p:cBhvr>
                                      <p:to>
                                        <p:strVal val="0.25"/>
                                      </p:to>
                                    </p:set>
                                    <p:animEffect filter="image" prLst="opacity: 0.25">
                                      <p:cBhvr rctx="IE">
                                        <p:cTn id="7" dur="indefinite"/>
                                        <p:tgtEl>
                                          <p:spTgt spid="27651">
                                            <p:txEl>
                                              <p:pRg st="0" end="0"/>
                                            </p:txEl>
                                          </p:spTgt>
                                        </p:tgtEl>
                                      </p:cBhvr>
                                    </p:animEffect>
                                  </p:childTnLst>
                                </p:cTn>
                              </p:par>
                              <p:par>
                                <p:cTn id="8" presetID="9" presetClass="emph" presetSubtype="0" grpId="0" nodeType="withEffect">
                                  <p:stCondLst>
                                    <p:cond delay="0"/>
                                  </p:stCondLst>
                                  <p:childTnLst>
                                    <p:set>
                                      <p:cBhvr rctx="PPT">
                                        <p:cTn id="9" dur="indefinite"/>
                                        <p:tgtEl>
                                          <p:spTgt spid="27651">
                                            <p:txEl>
                                              <p:pRg st="1" end="1"/>
                                            </p:txEl>
                                          </p:spTgt>
                                        </p:tgtEl>
                                        <p:attrNameLst>
                                          <p:attrName>style.opacity</p:attrName>
                                        </p:attrNameLst>
                                      </p:cBhvr>
                                      <p:to>
                                        <p:strVal val="0.25"/>
                                      </p:to>
                                    </p:set>
                                    <p:animEffect filter="image" prLst="opacity: 0.25">
                                      <p:cBhvr rctx="IE">
                                        <p:cTn id="10" dur="indefinite"/>
                                        <p:tgtEl>
                                          <p:spTgt spid="27651">
                                            <p:txEl>
                                              <p:pRg st="1" end="1"/>
                                            </p:txEl>
                                          </p:spTgt>
                                        </p:tgtEl>
                                      </p:cBhvr>
                                    </p:animEffect>
                                  </p:childTnLst>
                                </p:cTn>
                              </p:par>
                              <p:par>
                                <p:cTn id="11" presetID="9" presetClass="emph" presetSubtype="0" grpId="0" nodeType="withEffect">
                                  <p:stCondLst>
                                    <p:cond delay="0"/>
                                  </p:stCondLst>
                                  <p:childTnLst>
                                    <p:set>
                                      <p:cBhvr rctx="PPT">
                                        <p:cTn id="12" dur="indefinite"/>
                                        <p:tgtEl>
                                          <p:spTgt spid="27651">
                                            <p:txEl>
                                              <p:pRg st="2" end="2"/>
                                            </p:txEl>
                                          </p:spTgt>
                                        </p:tgtEl>
                                        <p:attrNameLst>
                                          <p:attrName>style.opacity</p:attrName>
                                        </p:attrNameLst>
                                      </p:cBhvr>
                                      <p:to>
                                        <p:strVal val="0.25"/>
                                      </p:to>
                                    </p:set>
                                    <p:animEffect filter="image" prLst="opacity: 0.25">
                                      <p:cBhvr rctx="IE">
                                        <p:cTn id="13" dur="indefinite"/>
                                        <p:tgtEl>
                                          <p:spTgt spid="27651">
                                            <p:txEl>
                                              <p:pRg st="2" end="2"/>
                                            </p:txEl>
                                          </p:spTgt>
                                        </p:tgtEl>
                                      </p:cBhvr>
                                    </p:animEffect>
                                  </p:childTnLst>
                                </p:cTn>
                              </p:par>
                              <p:par>
                                <p:cTn id="14" presetID="9" presetClass="emph" presetSubtype="0" grpId="0" nodeType="withEffect">
                                  <p:stCondLst>
                                    <p:cond delay="0"/>
                                  </p:stCondLst>
                                  <p:childTnLst>
                                    <p:set>
                                      <p:cBhvr rctx="PPT">
                                        <p:cTn id="15" dur="indefinite"/>
                                        <p:tgtEl>
                                          <p:spTgt spid="27651">
                                            <p:txEl>
                                              <p:pRg st="3" end="3"/>
                                            </p:txEl>
                                          </p:spTgt>
                                        </p:tgtEl>
                                        <p:attrNameLst>
                                          <p:attrName>style.opacity</p:attrName>
                                        </p:attrNameLst>
                                      </p:cBhvr>
                                      <p:to>
                                        <p:strVal val="0.25"/>
                                      </p:to>
                                    </p:set>
                                    <p:animEffect filter="image" prLst="opacity: 0.25">
                                      <p:cBhvr rctx="IE">
                                        <p:cTn id="16" dur="indefinite"/>
                                        <p:tgtEl>
                                          <p:spTgt spid="27651">
                                            <p:txEl>
                                              <p:pRg st="3" end="3"/>
                                            </p:txEl>
                                          </p:spTgt>
                                        </p:tgtEl>
                                      </p:cBhvr>
                                    </p:animEffect>
                                  </p:childTnLst>
                                </p:cTn>
                              </p:par>
                              <p:par>
                                <p:cTn id="17" presetID="9" presetClass="emph" presetSubtype="0" grpId="0" nodeType="withEffect">
                                  <p:stCondLst>
                                    <p:cond delay="0"/>
                                  </p:stCondLst>
                                  <p:childTnLst>
                                    <p:set>
                                      <p:cBhvr rctx="PPT">
                                        <p:cTn id="18" dur="indefinite"/>
                                        <p:tgtEl>
                                          <p:spTgt spid="27651">
                                            <p:txEl>
                                              <p:pRg st="4" end="4"/>
                                            </p:txEl>
                                          </p:spTgt>
                                        </p:tgtEl>
                                        <p:attrNameLst>
                                          <p:attrName>style.opacity</p:attrName>
                                        </p:attrNameLst>
                                      </p:cBhvr>
                                      <p:to>
                                        <p:strVal val="0.25"/>
                                      </p:to>
                                    </p:set>
                                    <p:animEffect filter="image" prLst="opacity: 0.25">
                                      <p:cBhvr rctx="IE">
                                        <p:cTn id="19" dur="indefinite"/>
                                        <p:tgtEl>
                                          <p:spTgt spid="27651">
                                            <p:txEl>
                                              <p:pRg st="4" end="4"/>
                                            </p:txEl>
                                          </p:spTgt>
                                        </p:tgtEl>
                                      </p:cBhvr>
                                    </p:animEffect>
                                  </p:childTnLst>
                                </p:cTn>
                              </p:par>
                              <p:par>
                                <p:cTn id="20" presetID="9" presetClass="emph" presetSubtype="0" grpId="0" nodeType="withEffect">
                                  <p:stCondLst>
                                    <p:cond delay="0"/>
                                  </p:stCondLst>
                                  <p:childTnLst>
                                    <p:set>
                                      <p:cBhvr rctx="PPT">
                                        <p:cTn id="21" dur="indefinite"/>
                                        <p:tgtEl>
                                          <p:spTgt spid="27651">
                                            <p:txEl>
                                              <p:pRg st="5" end="5"/>
                                            </p:txEl>
                                          </p:spTgt>
                                        </p:tgtEl>
                                        <p:attrNameLst>
                                          <p:attrName>style.opacity</p:attrName>
                                        </p:attrNameLst>
                                      </p:cBhvr>
                                      <p:to>
                                        <p:strVal val="0.25"/>
                                      </p:to>
                                    </p:set>
                                    <p:animEffect filter="image" prLst="opacity: 0.25">
                                      <p:cBhvr rctx="IE">
                                        <p:cTn id="22" dur="indefinite"/>
                                        <p:tgtEl>
                                          <p:spTgt spid="27651">
                                            <p:txEl>
                                              <p:pRg st="5" end="5"/>
                                            </p:txEl>
                                          </p:spTgt>
                                        </p:tgtEl>
                                      </p:cBhvr>
                                    </p:animEffect>
                                  </p:childTnLst>
                                </p:cTn>
                              </p:par>
                              <p:par>
                                <p:cTn id="23" presetID="9" presetClass="emph" presetSubtype="0" grpId="0" nodeType="withEffect">
                                  <p:stCondLst>
                                    <p:cond delay="0"/>
                                  </p:stCondLst>
                                  <p:childTnLst>
                                    <p:set>
                                      <p:cBhvr rctx="PPT">
                                        <p:cTn id="24" dur="indefinite"/>
                                        <p:tgtEl>
                                          <p:spTgt spid="27651">
                                            <p:txEl>
                                              <p:pRg st="6" end="6"/>
                                            </p:txEl>
                                          </p:spTgt>
                                        </p:tgtEl>
                                        <p:attrNameLst>
                                          <p:attrName>style.opacity</p:attrName>
                                        </p:attrNameLst>
                                      </p:cBhvr>
                                      <p:to>
                                        <p:strVal val="0.25"/>
                                      </p:to>
                                    </p:set>
                                    <p:animEffect filter="image" prLst="opacity: 0.25">
                                      <p:cBhvr rctx="IE">
                                        <p:cTn id="25" dur="indefinite"/>
                                        <p:tgtEl>
                                          <p:spTgt spid="27651">
                                            <p:txEl>
                                              <p:pRg st="6" end="6"/>
                                            </p:txEl>
                                          </p:spTgt>
                                        </p:tgtEl>
                                      </p:cBhvr>
                                    </p:animEffect>
                                  </p:childTnLst>
                                </p:cTn>
                              </p:par>
                              <p:par>
                                <p:cTn id="26" presetID="9" presetClass="emph" presetSubtype="0" grpId="0" nodeType="withEffect">
                                  <p:stCondLst>
                                    <p:cond delay="0"/>
                                  </p:stCondLst>
                                  <p:childTnLst>
                                    <p:set>
                                      <p:cBhvr rctx="PPT">
                                        <p:cTn id="27" dur="indefinite"/>
                                        <p:tgtEl>
                                          <p:spTgt spid="27651">
                                            <p:txEl>
                                              <p:pRg st="7" end="7"/>
                                            </p:txEl>
                                          </p:spTgt>
                                        </p:tgtEl>
                                        <p:attrNameLst>
                                          <p:attrName>style.opacity</p:attrName>
                                        </p:attrNameLst>
                                      </p:cBhvr>
                                      <p:to>
                                        <p:strVal val="0.25"/>
                                      </p:to>
                                    </p:set>
                                    <p:animEffect filter="image" prLst="opacity: 0.25">
                                      <p:cBhvr rctx="IE">
                                        <p:cTn id="28" dur="indefinite"/>
                                        <p:tgtEl>
                                          <p:spTgt spid="27651">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mph" presetSubtype="0" nodeType="clickEffect">
                                  <p:stCondLst>
                                    <p:cond delay="0"/>
                                  </p:stCondLst>
                                  <p:endCondLst>
                                    <p:cond evt="onNext" delay="0">
                                      <p:tgtEl>
                                        <p:sldTgt/>
                                      </p:tgtEl>
                                    </p:cond>
                                  </p:endCondLst>
                                  <p:childTnLst>
                                    <p:set>
                                      <p:cBhvr rctx="PPT">
                                        <p:cTn id="32" dur="indefinite"/>
                                        <p:tgtEl>
                                          <p:spTgt spid="27651">
                                            <p:txEl>
                                              <p:pRg st="0" end="0"/>
                                            </p:txEl>
                                          </p:spTgt>
                                        </p:tgtEl>
                                        <p:attrNameLst>
                                          <p:attrName>style.opacity</p:attrName>
                                        </p:attrNameLst>
                                      </p:cBhvr>
                                      <p:to>
                                        <p:strVal val="0.99"/>
                                      </p:to>
                                    </p:set>
                                    <p:animEffect filter="image" prLst="opacity: 0.99">
                                      <p:cBhvr rctx="IE">
                                        <p:cTn id="33" dur="indefinite"/>
                                        <p:tgtEl>
                                          <p:spTgt spid="27651">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mph" presetSubtype="0" nodeType="clickEffect">
                                  <p:stCondLst>
                                    <p:cond delay="0"/>
                                  </p:stCondLst>
                                  <p:endCondLst>
                                    <p:cond evt="onNext" delay="0">
                                      <p:tgtEl>
                                        <p:sldTgt/>
                                      </p:tgtEl>
                                    </p:cond>
                                  </p:endCondLst>
                                  <p:childTnLst>
                                    <p:set>
                                      <p:cBhvr rctx="PPT">
                                        <p:cTn id="37" dur="indefinite"/>
                                        <p:tgtEl>
                                          <p:spTgt spid="27651">
                                            <p:txEl>
                                              <p:pRg st="1" end="1"/>
                                            </p:txEl>
                                          </p:spTgt>
                                        </p:tgtEl>
                                        <p:attrNameLst>
                                          <p:attrName>style.opacity</p:attrName>
                                        </p:attrNameLst>
                                      </p:cBhvr>
                                      <p:to>
                                        <p:strVal val="0.99"/>
                                      </p:to>
                                    </p:set>
                                    <p:animEffect filter="image" prLst="opacity: 0.99">
                                      <p:cBhvr rctx="IE">
                                        <p:cTn id="38" dur="indefinite"/>
                                        <p:tgtEl>
                                          <p:spTgt spid="27651">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mph" presetSubtype="0" nodeType="clickEffect">
                                  <p:stCondLst>
                                    <p:cond delay="0"/>
                                  </p:stCondLst>
                                  <p:endCondLst>
                                    <p:cond evt="onNext" delay="0">
                                      <p:tgtEl>
                                        <p:sldTgt/>
                                      </p:tgtEl>
                                    </p:cond>
                                  </p:endCondLst>
                                  <p:childTnLst>
                                    <p:set>
                                      <p:cBhvr rctx="PPT">
                                        <p:cTn id="42" dur="indefinite"/>
                                        <p:tgtEl>
                                          <p:spTgt spid="27651">
                                            <p:txEl>
                                              <p:pRg st="2" end="2"/>
                                            </p:txEl>
                                          </p:spTgt>
                                        </p:tgtEl>
                                        <p:attrNameLst>
                                          <p:attrName>style.opacity</p:attrName>
                                        </p:attrNameLst>
                                      </p:cBhvr>
                                      <p:to>
                                        <p:strVal val="0.99"/>
                                      </p:to>
                                    </p:set>
                                    <p:animEffect filter="image" prLst="opacity: 0.99">
                                      <p:cBhvr rctx="IE">
                                        <p:cTn id="43" dur="indefinite"/>
                                        <p:tgtEl>
                                          <p:spTgt spid="27651">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mph" presetSubtype="0" nodeType="clickEffect">
                                  <p:stCondLst>
                                    <p:cond delay="0"/>
                                  </p:stCondLst>
                                  <p:endCondLst>
                                    <p:cond evt="onNext" delay="0">
                                      <p:tgtEl>
                                        <p:sldTgt/>
                                      </p:tgtEl>
                                    </p:cond>
                                  </p:endCondLst>
                                  <p:childTnLst>
                                    <p:set>
                                      <p:cBhvr rctx="PPT">
                                        <p:cTn id="47" dur="indefinite"/>
                                        <p:tgtEl>
                                          <p:spTgt spid="27651">
                                            <p:txEl>
                                              <p:pRg st="3" end="3"/>
                                            </p:txEl>
                                          </p:spTgt>
                                        </p:tgtEl>
                                        <p:attrNameLst>
                                          <p:attrName>style.opacity</p:attrName>
                                        </p:attrNameLst>
                                      </p:cBhvr>
                                      <p:to>
                                        <p:strVal val="0.99"/>
                                      </p:to>
                                    </p:set>
                                    <p:animEffect filter="image" prLst="opacity: 0.99">
                                      <p:cBhvr rctx="IE">
                                        <p:cTn id="48" dur="indefinite"/>
                                        <p:tgtEl>
                                          <p:spTgt spid="27651">
                                            <p:txEl>
                                              <p:pRg st="3" end="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mph" presetSubtype="0" nodeType="clickEffect">
                                  <p:stCondLst>
                                    <p:cond delay="0"/>
                                  </p:stCondLst>
                                  <p:endCondLst>
                                    <p:cond evt="onNext" delay="0">
                                      <p:tgtEl>
                                        <p:sldTgt/>
                                      </p:tgtEl>
                                    </p:cond>
                                  </p:endCondLst>
                                  <p:childTnLst>
                                    <p:set>
                                      <p:cBhvr rctx="PPT">
                                        <p:cTn id="52" dur="indefinite"/>
                                        <p:tgtEl>
                                          <p:spTgt spid="27651">
                                            <p:txEl>
                                              <p:pRg st="4" end="4"/>
                                            </p:txEl>
                                          </p:spTgt>
                                        </p:tgtEl>
                                        <p:attrNameLst>
                                          <p:attrName>style.opacity</p:attrName>
                                        </p:attrNameLst>
                                      </p:cBhvr>
                                      <p:to>
                                        <p:strVal val="0.99"/>
                                      </p:to>
                                    </p:set>
                                    <p:animEffect filter="image" prLst="opacity: 0.99">
                                      <p:cBhvr rctx="IE">
                                        <p:cTn id="53" dur="indefinite"/>
                                        <p:tgtEl>
                                          <p:spTgt spid="27651">
                                            <p:txEl>
                                              <p:pRg st="4" end="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mph" presetSubtype="0" nodeType="clickEffect">
                                  <p:stCondLst>
                                    <p:cond delay="0"/>
                                  </p:stCondLst>
                                  <p:endCondLst>
                                    <p:cond evt="onNext" delay="0">
                                      <p:tgtEl>
                                        <p:sldTgt/>
                                      </p:tgtEl>
                                    </p:cond>
                                  </p:endCondLst>
                                  <p:childTnLst>
                                    <p:set>
                                      <p:cBhvr rctx="PPT">
                                        <p:cTn id="57" dur="indefinite"/>
                                        <p:tgtEl>
                                          <p:spTgt spid="27651">
                                            <p:txEl>
                                              <p:pRg st="6" end="6"/>
                                            </p:txEl>
                                          </p:spTgt>
                                        </p:tgtEl>
                                        <p:attrNameLst>
                                          <p:attrName>style.opacity</p:attrName>
                                        </p:attrNameLst>
                                      </p:cBhvr>
                                      <p:to>
                                        <p:strVal val="0.99"/>
                                      </p:to>
                                    </p:set>
                                    <p:animEffect filter="image" prLst="opacity: 0.99">
                                      <p:cBhvr rctx="IE">
                                        <p:cTn id="58" dur="indefinite"/>
                                        <p:tgtEl>
                                          <p:spTgt spid="27651">
                                            <p:txEl>
                                              <p:pRg st="6" end="6"/>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mph" presetSubtype="0" nodeType="clickEffect">
                                  <p:stCondLst>
                                    <p:cond delay="0"/>
                                  </p:stCondLst>
                                  <p:endCondLst>
                                    <p:cond evt="onNext" delay="0">
                                      <p:tgtEl>
                                        <p:sldTgt/>
                                      </p:tgtEl>
                                    </p:cond>
                                  </p:endCondLst>
                                  <p:childTnLst>
                                    <p:set>
                                      <p:cBhvr rctx="PPT">
                                        <p:cTn id="62" dur="indefinite"/>
                                        <p:tgtEl>
                                          <p:spTgt spid="27651">
                                            <p:txEl>
                                              <p:pRg st="7" end="7"/>
                                            </p:txEl>
                                          </p:spTgt>
                                        </p:tgtEl>
                                        <p:attrNameLst>
                                          <p:attrName>style.opacity</p:attrName>
                                        </p:attrNameLst>
                                      </p:cBhvr>
                                      <p:to>
                                        <p:strVal val="0.99"/>
                                      </p:to>
                                    </p:set>
                                    <p:animEffect filter="image" prLst="opacity: 0.99">
                                      <p:cBhvr rctx="IE">
                                        <p:cTn id="63" dur="indefinite"/>
                                        <p:tgtEl>
                                          <p:spTgt spid="27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p:txBody>
          <a:bodyPr/>
          <a:lstStyle/>
          <a:p>
            <a:pPr>
              <a:buNone/>
              <a:defRPr/>
            </a:pPr>
            <a:r>
              <a:rPr lang="en-IN" dirty="0" smtClean="0"/>
              <a:t>• </a:t>
            </a:r>
            <a:r>
              <a:rPr lang="en-IN" i="1" dirty="0" smtClean="0"/>
              <a:t>Downloading </a:t>
            </a:r>
            <a:r>
              <a:rPr lang="en-IN" dirty="0" smtClean="0"/>
              <a:t>video while starting to play it</a:t>
            </a:r>
          </a:p>
          <a:p>
            <a:pPr>
              <a:buNone/>
              <a:defRPr/>
            </a:pPr>
            <a:r>
              <a:rPr lang="en-IN" dirty="0" smtClean="0"/>
              <a:t>• </a:t>
            </a:r>
            <a:r>
              <a:rPr lang="en-IN" i="1" dirty="0" smtClean="0"/>
              <a:t>Printing </a:t>
            </a:r>
            <a:r>
              <a:rPr lang="en-IN" dirty="0" smtClean="0"/>
              <a:t>concurrently with document</a:t>
            </a:r>
          </a:p>
          <a:p>
            <a:pPr>
              <a:buNone/>
              <a:defRPr/>
            </a:pPr>
            <a:r>
              <a:rPr lang="en-IN" dirty="0" smtClean="0"/>
              <a:t>   editing</a:t>
            </a:r>
          </a:p>
          <a:p>
            <a:pPr>
              <a:buNone/>
              <a:defRPr/>
            </a:pPr>
            <a:r>
              <a:rPr lang="en-IN" dirty="0" smtClean="0"/>
              <a:t>• </a:t>
            </a:r>
            <a:r>
              <a:rPr lang="en-IN" i="1" dirty="0" smtClean="0"/>
              <a:t>Garbage collection</a:t>
            </a:r>
            <a:r>
              <a:rPr lang="en-IN" dirty="0" smtClean="0"/>
              <a:t>: Java garbage collector</a:t>
            </a:r>
          </a:p>
          <a:p>
            <a:pPr>
              <a:buNone/>
              <a:defRPr/>
            </a:pPr>
            <a:r>
              <a:rPr lang="en-IN" dirty="0" smtClean="0"/>
              <a:t>runs as a low-priority thread to free up</a:t>
            </a:r>
          </a:p>
          <a:p>
            <a:pPr>
              <a:buNone/>
              <a:defRPr/>
            </a:pPr>
            <a:r>
              <a:rPr lang="en-IN" dirty="0" smtClean="0"/>
              <a:t>memory previously allocated to objects but</a:t>
            </a:r>
          </a:p>
          <a:p>
            <a:pPr>
              <a:buNone/>
              <a:defRPr/>
            </a:pPr>
            <a:r>
              <a:rPr lang="en-IN" dirty="0" smtClean="0"/>
              <a:t>no longer used</a:t>
            </a:r>
          </a:p>
          <a:p>
            <a:pPr>
              <a:defRPr/>
            </a:pPr>
            <a:endParaRPr lang="en-IN" dirty="0" smtClean="0"/>
          </a:p>
        </p:txBody>
      </p:sp>
      <p:sp>
        <p:nvSpPr>
          <p:cNvPr id="4" name="Rectangle 3"/>
          <p:cNvSpPr/>
          <p:nvPr/>
        </p:nvSpPr>
        <p:spPr>
          <a:xfrm>
            <a:off x="2207568" y="620688"/>
            <a:ext cx="8025146" cy="707886"/>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Examples</a:t>
            </a:r>
            <a:r>
              <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rPr>
              <a:t> of multithreading</a:t>
            </a: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389311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8675">
                                            <p:txEl>
                                              <p:pRg st="0" end="0"/>
                                            </p:txEl>
                                          </p:spTgt>
                                        </p:tgtEl>
                                        <p:attrNameLst>
                                          <p:attrName>style.opacity</p:attrName>
                                        </p:attrNameLst>
                                      </p:cBhvr>
                                      <p:to>
                                        <p:strVal val="0.25"/>
                                      </p:to>
                                    </p:set>
                                    <p:animEffect filter="image" prLst="opacity: 0.25">
                                      <p:cBhvr rctx="IE">
                                        <p:cTn id="7" dur="indefinite"/>
                                        <p:tgtEl>
                                          <p:spTgt spid="28675">
                                            <p:txEl>
                                              <p:pRg st="0" end="0"/>
                                            </p:txEl>
                                          </p:spTgt>
                                        </p:tgtEl>
                                      </p:cBhvr>
                                    </p:animEffect>
                                  </p:childTnLst>
                                </p:cTn>
                              </p:par>
                              <p:par>
                                <p:cTn id="8" presetID="9" presetClass="emph" presetSubtype="0" grpId="0" nodeType="withEffect">
                                  <p:stCondLst>
                                    <p:cond delay="0"/>
                                  </p:stCondLst>
                                  <p:childTnLst>
                                    <p:set>
                                      <p:cBhvr rctx="PPT">
                                        <p:cTn id="9" dur="indefinite"/>
                                        <p:tgtEl>
                                          <p:spTgt spid="28675">
                                            <p:txEl>
                                              <p:pRg st="1" end="1"/>
                                            </p:txEl>
                                          </p:spTgt>
                                        </p:tgtEl>
                                        <p:attrNameLst>
                                          <p:attrName>style.opacity</p:attrName>
                                        </p:attrNameLst>
                                      </p:cBhvr>
                                      <p:to>
                                        <p:strVal val="0.25"/>
                                      </p:to>
                                    </p:set>
                                    <p:animEffect filter="image" prLst="opacity: 0.25">
                                      <p:cBhvr rctx="IE">
                                        <p:cTn id="10" dur="indefinite"/>
                                        <p:tgtEl>
                                          <p:spTgt spid="28675">
                                            <p:txEl>
                                              <p:pRg st="1" end="1"/>
                                            </p:txEl>
                                          </p:spTgt>
                                        </p:tgtEl>
                                      </p:cBhvr>
                                    </p:animEffect>
                                  </p:childTnLst>
                                </p:cTn>
                              </p:par>
                              <p:par>
                                <p:cTn id="11" presetID="9" presetClass="emph" presetSubtype="0" grpId="0" nodeType="withEffect">
                                  <p:stCondLst>
                                    <p:cond delay="0"/>
                                  </p:stCondLst>
                                  <p:childTnLst>
                                    <p:set>
                                      <p:cBhvr rctx="PPT">
                                        <p:cTn id="12" dur="indefinite"/>
                                        <p:tgtEl>
                                          <p:spTgt spid="28675">
                                            <p:txEl>
                                              <p:pRg st="2" end="2"/>
                                            </p:txEl>
                                          </p:spTgt>
                                        </p:tgtEl>
                                        <p:attrNameLst>
                                          <p:attrName>style.opacity</p:attrName>
                                        </p:attrNameLst>
                                      </p:cBhvr>
                                      <p:to>
                                        <p:strVal val="0.25"/>
                                      </p:to>
                                    </p:set>
                                    <p:animEffect filter="image" prLst="opacity: 0.25">
                                      <p:cBhvr rctx="IE">
                                        <p:cTn id="13" dur="indefinite"/>
                                        <p:tgtEl>
                                          <p:spTgt spid="28675">
                                            <p:txEl>
                                              <p:pRg st="2" end="2"/>
                                            </p:txEl>
                                          </p:spTgt>
                                        </p:tgtEl>
                                      </p:cBhvr>
                                    </p:animEffect>
                                  </p:childTnLst>
                                </p:cTn>
                              </p:par>
                              <p:par>
                                <p:cTn id="14" presetID="9" presetClass="emph" presetSubtype="0" grpId="0" nodeType="withEffect">
                                  <p:stCondLst>
                                    <p:cond delay="0"/>
                                  </p:stCondLst>
                                  <p:childTnLst>
                                    <p:set>
                                      <p:cBhvr rctx="PPT">
                                        <p:cTn id="15" dur="indefinite"/>
                                        <p:tgtEl>
                                          <p:spTgt spid="28675">
                                            <p:txEl>
                                              <p:pRg st="3" end="3"/>
                                            </p:txEl>
                                          </p:spTgt>
                                        </p:tgtEl>
                                        <p:attrNameLst>
                                          <p:attrName>style.opacity</p:attrName>
                                        </p:attrNameLst>
                                      </p:cBhvr>
                                      <p:to>
                                        <p:strVal val="0.25"/>
                                      </p:to>
                                    </p:set>
                                    <p:animEffect filter="image" prLst="opacity: 0.25">
                                      <p:cBhvr rctx="IE">
                                        <p:cTn id="16" dur="indefinite"/>
                                        <p:tgtEl>
                                          <p:spTgt spid="28675">
                                            <p:txEl>
                                              <p:pRg st="3" end="3"/>
                                            </p:txEl>
                                          </p:spTgt>
                                        </p:tgtEl>
                                      </p:cBhvr>
                                    </p:animEffect>
                                  </p:childTnLst>
                                </p:cTn>
                              </p:par>
                              <p:par>
                                <p:cTn id="17" presetID="9" presetClass="emph" presetSubtype="0" grpId="0" nodeType="withEffect">
                                  <p:stCondLst>
                                    <p:cond delay="0"/>
                                  </p:stCondLst>
                                  <p:childTnLst>
                                    <p:set>
                                      <p:cBhvr rctx="PPT">
                                        <p:cTn id="18" dur="indefinite"/>
                                        <p:tgtEl>
                                          <p:spTgt spid="28675">
                                            <p:txEl>
                                              <p:pRg st="4" end="4"/>
                                            </p:txEl>
                                          </p:spTgt>
                                        </p:tgtEl>
                                        <p:attrNameLst>
                                          <p:attrName>style.opacity</p:attrName>
                                        </p:attrNameLst>
                                      </p:cBhvr>
                                      <p:to>
                                        <p:strVal val="0.25"/>
                                      </p:to>
                                    </p:set>
                                    <p:animEffect filter="image" prLst="opacity: 0.25">
                                      <p:cBhvr rctx="IE">
                                        <p:cTn id="19" dur="indefinite"/>
                                        <p:tgtEl>
                                          <p:spTgt spid="28675">
                                            <p:txEl>
                                              <p:pRg st="4" end="4"/>
                                            </p:txEl>
                                          </p:spTgt>
                                        </p:tgtEl>
                                      </p:cBhvr>
                                    </p:animEffect>
                                  </p:childTnLst>
                                </p:cTn>
                              </p:par>
                              <p:par>
                                <p:cTn id="20" presetID="9" presetClass="emph" presetSubtype="0" grpId="0" nodeType="withEffect">
                                  <p:stCondLst>
                                    <p:cond delay="0"/>
                                  </p:stCondLst>
                                  <p:childTnLst>
                                    <p:set>
                                      <p:cBhvr rctx="PPT">
                                        <p:cTn id="21" dur="indefinite"/>
                                        <p:tgtEl>
                                          <p:spTgt spid="28675">
                                            <p:txEl>
                                              <p:pRg st="5" end="5"/>
                                            </p:txEl>
                                          </p:spTgt>
                                        </p:tgtEl>
                                        <p:attrNameLst>
                                          <p:attrName>style.opacity</p:attrName>
                                        </p:attrNameLst>
                                      </p:cBhvr>
                                      <p:to>
                                        <p:strVal val="0.25"/>
                                      </p:to>
                                    </p:set>
                                    <p:animEffect filter="image" prLst="opacity: 0.25">
                                      <p:cBhvr rctx="IE">
                                        <p:cTn id="22" dur="indefinite"/>
                                        <p:tgtEl>
                                          <p:spTgt spid="28675">
                                            <p:txEl>
                                              <p:pRg st="5" end="5"/>
                                            </p:txEl>
                                          </p:spTgt>
                                        </p:tgtEl>
                                      </p:cBhvr>
                                    </p:animEffect>
                                  </p:childTnLst>
                                </p:cTn>
                              </p:par>
                              <p:par>
                                <p:cTn id="23" presetID="9" presetClass="emph" presetSubtype="0" grpId="0" nodeType="withEffect">
                                  <p:stCondLst>
                                    <p:cond delay="0"/>
                                  </p:stCondLst>
                                  <p:childTnLst>
                                    <p:set>
                                      <p:cBhvr rctx="PPT">
                                        <p:cTn id="24" dur="indefinite"/>
                                        <p:tgtEl>
                                          <p:spTgt spid="28675">
                                            <p:txEl>
                                              <p:pRg st="6" end="6"/>
                                            </p:txEl>
                                          </p:spTgt>
                                        </p:tgtEl>
                                        <p:attrNameLst>
                                          <p:attrName>style.opacity</p:attrName>
                                        </p:attrNameLst>
                                      </p:cBhvr>
                                      <p:to>
                                        <p:strVal val="0.25"/>
                                      </p:to>
                                    </p:set>
                                    <p:animEffect filter="image" prLst="opacity: 0.25">
                                      <p:cBhvr rctx="IE">
                                        <p:cTn id="25" dur="indefinite"/>
                                        <p:tgtEl>
                                          <p:spTgt spid="28675">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mph" presetSubtype="0" nodeType="clickEffect">
                                  <p:stCondLst>
                                    <p:cond delay="0"/>
                                  </p:stCondLst>
                                  <p:endCondLst>
                                    <p:cond evt="onNext" delay="0">
                                      <p:tgtEl>
                                        <p:sldTgt/>
                                      </p:tgtEl>
                                    </p:cond>
                                  </p:endCondLst>
                                  <p:childTnLst>
                                    <p:set>
                                      <p:cBhvr rctx="PPT">
                                        <p:cTn id="29" dur="indefinite"/>
                                        <p:tgtEl>
                                          <p:spTgt spid="28675">
                                            <p:txEl>
                                              <p:pRg st="0" end="0"/>
                                            </p:txEl>
                                          </p:spTgt>
                                        </p:tgtEl>
                                        <p:attrNameLst>
                                          <p:attrName>style.opacity</p:attrName>
                                        </p:attrNameLst>
                                      </p:cBhvr>
                                      <p:to>
                                        <p:strVal val="0.99"/>
                                      </p:to>
                                    </p:set>
                                    <p:animEffect filter="image" prLst="opacity: 0.99">
                                      <p:cBhvr rctx="IE">
                                        <p:cTn id="30" dur="indefinite"/>
                                        <p:tgtEl>
                                          <p:spTgt spid="2867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mph" presetSubtype="0" nodeType="clickEffect">
                                  <p:stCondLst>
                                    <p:cond delay="0"/>
                                  </p:stCondLst>
                                  <p:endCondLst>
                                    <p:cond evt="onNext" delay="0">
                                      <p:tgtEl>
                                        <p:sldTgt/>
                                      </p:tgtEl>
                                    </p:cond>
                                  </p:endCondLst>
                                  <p:childTnLst>
                                    <p:set>
                                      <p:cBhvr rctx="PPT">
                                        <p:cTn id="34" dur="indefinite"/>
                                        <p:tgtEl>
                                          <p:spTgt spid="28675">
                                            <p:txEl>
                                              <p:pRg st="1" end="1"/>
                                            </p:txEl>
                                          </p:spTgt>
                                        </p:tgtEl>
                                        <p:attrNameLst>
                                          <p:attrName>style.opacity</p:attrName>
                                        </p:attrNameLst>
                                      </p:cBhvr>
                                      <p:to>
                                        <p:strVal val="0.99"/>
                                      </p:to>
                                    </p:set>
                                    <p:animEffect filter="image" prLst="opacity: 0.99">
                                      <p:cBhvr rctx="IE">
                                        <p:cTn id="35" dur="indefinite"/>
                                        <p:tgtEl>
                                          <p:spTgt spid="28675">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mph" presetSubtype="0" nodeType="clickEffect">
                                  <p:stCondLst>
                                    <p:cond delay="0"/>
                                  </p:stCondLst>
                                  <p:endCondLst>
                                    <p:cond evt="onNext" delay="0">
                                      <p:tgtEl>
                                        <p:sldTgt/>
                                      </p:tgtEl>
                                    </p:cond>
                                  </p:endCondLst>
                                  <p:childTnLst>
                                    <p:set>
                                      <p:cBhvr rctx="PPT">
                                        <p:cTn id="39" dur="indefinite"/>
                                        <p:tgtEl>
                                          <p:spTgt spid="28675">
                                            <p:txEl>
                                              <p:pRg st="2" end="2"/>
                                            </p:txEl>
                                          </p:spTgt>
                                        </p:tgtEl>
                                        <p:attrNameLst>
                                          <p:attrName>style.opacity</p:attrName>
                                        </p:attrNameLst>
                                      </p:cBhvr>
                                      <p:to>
                                        <p:strVal val="0.99"/>
                                      </p:to>
                                    </p:set>
                                    <p:animEffect filter="image" prLst="opacity: 0.99">
                                      <p:cBhvr rctx="IE">
                                        <p:cTn id="40" dur="indefinite"/>
                                        <p:tgtEl>
                                          <p:spTgt spid="28675">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mph" presetSubtype="0" nodeType="clickEffect">
                                  <p:stCondLst>
                                    <p:cond delay="0"/>
                                  </p:stCondLst>
                                  <p:endCondLst>
                                    <p:cond evt="onNext" delay="0">
                                      <p:tgtEl>
                                        <p:sldTgt/>
                                      </p:tgtEl>
                                    </p:cond>
                                  </p:endCondLst>
                                  <p:childTnLst>
                                    <p:set>
                                      <p:cBhvr rctx="PPT">
                                        <p:cTn id="44" dur="indefinite"/>
                                        <p:tgtEl>
                                          <p:spTgt spid="28675">
                                            <p:txEl>
                                              <p:pRg st="3" end="3"/>
                                            </p:txEl>
                                          </p:spTgt>
                                        </p:tgtEl>
                                        <p:attrNameLst>
                                          <p:attrName>style.opacity</p:attrName>
                                        </p:attrNameLst>
                                      </p:cBhvr>
                                      <p:to>
                                        <p:strVal val="0.99"/>
                                      </p:to>
                                    </p:set>
                                    <p:animEffect filter="image" prLst="opacity: 0.99">
                                      <p:cBhvr rctx="IE">
                                        <p:cTn id="45" dur="indefinite"/>
                                        <p:tgtEl>
                                          <p:spTgt spid="28675">
                                            <p:txEl>
                                              <p:pRg st="3" end="3"/>
                                            </p:txEl>
                                          </p:spTgt>
                                        </p:tgtEl>
                                      </p:cBhvr>
                                    </p:animEffect>
                                  </p:childTnLst>
                                </p:cTn>
                              </p:par>
                              <p:par>
                                <p:cTn id="46" presetID="9" presetClass="emph" presetSubtype="0" nodeType="withEffect">
                                  <p:stCondLst>
                                    <p:cond delay="0"/>
                                  </p:stCondLst>
                                  <p:endCondLst>
                                    <p:cond evt="onNext" delay="0">
                                      <p:tgtEl>
                                        <p:sldTgt/>
                                      </p:tgtEl>
                                    </p:cond>
                                  </p:endCondLst>
                                  <p:childTnLst>
                                    <p:set>
                                      <p:cBhvr rctx="PPT">
                                        <p:cTn id="47" dur="indefinite"/>
                                        <p:tgtEl>
                                          <p:spTgt spid="28675">
                                            <p:txEl>
                                              <p:pRg st="4" end="4"/>
                                            </p:txEl>
                                          </p:spTgt>
                                        </p:tgtEl>
                                        <p:attrNameLst>
                                          <p:attrName>style.opacity</p:attrName>
                                        </p:attrNameLst>
                                      </p:cBhvr>
                                      <p:to>
                                        <p:strVal val="0.99"/>
                                      </p:to>
                                    </p:set>
                                    <p:animEffect filter="image" prLst="opacity: 0.99">
                                      <p:cBhvr rctx="IE">
                                        <p:cTn id="48" dur="indefinite"/>
                                        <p:tgtEl>
                                          <p:spTgt spid="28675">
                                            <p:txEl>
                                              <p:pRg st="4" end="4"/>
                                            </p:txEl>
                                          </p:spTgt>
                                        </p:tgtEl>
                                      </p:cBhvr>
                                    </p:animEffect>
                                  </p:childTnLst>
                                </p:cTn>
                              </p:par>
                              <p:par>
                                <p:cTn id="49" presetID="9" presetClass="emph" presetSubtype="0" nodeType="withEffect">
                                  <p:stCondLst>
                                    <p:cond delay="0"/>
                                  </p:stCondLst>
                                  <p:endCondLst>
                                    <p:cond evt="onNext" delay="0">
                                      <p:tgtEl>
                                        <p:sldTgt/>
                                      </p:tgtEl>
                                    </p:cond>
                                  </p:endCondLst>
                                  <p:childTnLst>
                                    <p:set>
                                      <p:cBhvr rctx="PPT">
                                        <p:cTn id="50" dur="indefinite"/>
                                        <p:tgtEl>
                                          <p:spTgt spid="28675">
                                            <p:txEl>
                                              <p:pRg st="5" end="5"/>
                                            </p:txEl>
                                          </p:spTgt>
                                        </p:tgtEl>
                                        <p:attrNameLst>
                                          <p:attrName>style.opacity</p:attrName>
                                        </p:attrNameLst>
                                      </p:cBhvr>
                                      <p:to>
                                        <p:strVal val="0.99"/>
                                      </p:to>
                                    </p:set>
                                    <p:animEffect filter="image" prLst="opacity: 0.99">
                                      <p:cBhvr rctx="IE">
                                        <p:cTn id="51" dur="indefinite"/>
                                        <p:tgtEl>
                                          <p:spTgt spid="28675">
                                            <p:txEl>
                                              <p:pRg st="5" end="5"/>
                                            </p:txEl>
                                          </p:spTgt>
                                        </p:tgtEl>
                                      </p:cBhvr>
                                    </p:animEffect>
                                  </p:childTnLst>
                                </p:cTn>
                              </p:par>
                              <p:par>
                                <p:cTn id="52" presetID="9" presetClass="emph" presetSubtype="0" nodeType="withEffect">
                                  <p:stCondLst>
                                    <p:cond delay="0"/>
                                  </p:stCondLst>
                                  <p:endCondLst>
                                    <p:cond evt="onNext" delay="0">
                                      <p:tgtEl>
                                        <p:sldTgt/>
                                      </p:tgtEl>
                                    </p:cond>
                                  </p:endCondLst>
                                  <p:childTnLst>
                                    <p:set>
                                      <p:cBhvr rctx="PPT">
                                        <p:cTn id="53" dur="indefinite"/>
                                        <p:tgtEl>
                                          <p:spTgt spid="28675">
                                            <p:txEl>
                                              <p:pRg st="6" end="6"/>
                                            </p:txEl>
                                          </p:spTgt>
                                        </p:tgtEl>
                                        <p:attrNameLst>
                                          <p:attrName>style.opacity</p:attrName>
                                        </p:attrNameLst>
                                      </p:cBhvr>
                                      <p:to>
                                        <p:strVal val="0.99"/>
                                      </p:to>
                                    </p:set>
                                    <p:animEffect filter="image" prLst="opacity: 0.99">
                                      <p:cBhvr rctx="IE">
                                        <p:cTn id="54" dur="indefinite"/>
                                        <p:tgtEl>
                                          <p:spTgt spid="28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32656"/>
            <a:ext cx="8229600" cy="792088"/>
          </a:xfrm>
          <a:solidFill>
            <a:schemeClr val="tx2">
              <a:lumMod val="40000"/>
              <a:lumOff val="60000"/>
            </a:schemeClr>
          </a:solidFill>
        </p:spPr>
        <p:txBody>
          <a:bodyPr/>
          <a:lstStyle/>
          <a:p>
            <a:pPr>
              <a:defRPr/>
            </a:pPr>
            <a:endParaRPr lang="en-IN" dirty="0"/>
          </a:p>
        </p:txBody>
      </p:sp>
      <p:sp>
        <p:nvSpPr>
          <p:cNvPr id="3" name="Content Placeholder 2"/>
          <p:cNvSpPr>
            <a:spLocks noGrp="1"/>
          </p:cNvSpPr>
          <p:nvPr>
            <p:ph idx="1"/>
          </p:nvPr>
        </p:nvSpPr>
        <p:spPr>
          <a:xfrm>
            <a:off x="1981200" y="1341439"/>
            <a:ext cx="8229600" cy="4784725"/>
          </a:xfrm>
        </p:spPr>
        <p:txBody>
          <a:bodyPr wrap="square" numCol="1" anchor="t" anchorCtr="0" compatLnSpc="1">
            <a:prstTxWarp prst="textNoShape">
              <a:avLst/>
            </a:prstTxWarp>
          </a:bodyPr>
          <a:lstStyle/>
          <a:p>
            <a:pPr>
              <a:buFont typeface="Arial" panose="020B0604020202020204" pitchFamily="34" charset="0"/>
              <a:buNone/>
              <a:defRPr/>
            </a:pPr>
            <a:r>
              <a:rPr lang="en-US" altLang="en-US" dirty="0" smtClean="0">
                <a:effectLst>
                  <a:outerShdw blurRad="38100" dist="38100" dir="2700000" algn="tl">
                    <a:srgbClr val="C0C0C0"/>
                  </a:outerShdw>
                </a:effectLst>
              </a:rPr>
              <a:t>      </a:t>
            </a:r>
            <a:r>
              <a:rPr lang="en-US" altLang="en-US" b="1" dirty="0" smtClean="0">
                <a:effectLst>
                  <a:outerShdw blurRad="38100" dist="38100" dir="2700000" algn="tl">
                    <a:srgbClr val="C0C0C0"/>
                  </a:outerShdw>
                </a:effectLst>
                <a:latin typeface="Garamond" panose="02020404030301010803" pitchFamily="18" charset="0"/>
              </a:rPr>
              <a:t>OBJECTIVES</a:t>
            </a:r>
            <a:r>
              <a:rPr lang="en-US" altLang="en-US" b="1" dirty="0" smtClean="0">
                <a:solidFill>
                  <a:srgbClr val="93CDDD"/>
                </a:solidFill>
                <a:effectLst>
                  <a:outerShdw blurRad="38100" dist="38100" dir="2700000" algn="tl">
                    <a:srgbClr val="C0C0C0"/>
                  </a:outerShdw>
                </a:effectLst>
                <a:latin typeface="Garamond" panose="02020404030301010803" pitchFamily="18" charset="0"/>
              </a:rPr>
              <a:t> </a:t>
            </a:r>
          </a:p>
          <a:p>
            <a:pPr>
              <a:buFont typeface="Arial" panose="020B0604020202020204" pitchFamily="34" charset="0"/>
              <a:buNone/>
              <a:defRPr/>
            </a:pPr>
            <a:r>
              <a:rPr lang="en-US" altLang="en-US" b="1" dirty="0" smtClean="0">
                <a:effectLst>
                  <a:outerShdw blurRad="38100" dist="38100" dir="2700000" algn="tl">
                    <a:srgbClr val="C0C0C0"/>
                  </a:outerShdw>
                </a:effectLst>
                <a:latin typeface="Garamond" panose="02020404030301010803" pitchFamily="18" charset="0"/>
              </a:rPr>
              <a:t>       CONTENT </a:t>
            </a:r>
          </a:p>
          <a:p>
            <a:pPr>
              <a:buFont typeface="Arial" panose="020B0604020202020204" pitchFamily="34" charset="0"/>
              <a:buNone/>
              <a:defRPr/>
            </a:pPr>
            <a:r>
              <a:rPr lang="en-US" altLang="en-US" b="1" dirty="0" smtClean="0">
                <a:effectLst>
                  <a:outerShdw blurRad="38100" dist="38100" dir="2700000" algn="tl">
                    <a:srgbClr val="C0C0C0"/>
                  </a:outerShdw>
                </a:effectLst>
                <a:latin typeface="Garamond" panose="02020404030301010803" pitchFamily="18" charset="0"/>
              </a:rPr>
              <a:t>       SUMMARY </a:t>
            </a:r>
          </a:p>
          <a:p>
            <a:pPr>
              <a:buFont typeface="Arial" panose="020B0604020202020204" pitchFamily="34" charset="0"/>
              <a:buNone/>
              <a:defRPr/>
            </a:pPr>
            <a:r>
              <a:rPr lang="en-US" altLang="en-US" dirty="0" smtClean="0">
                <a:effectLst>
                  <a:outerShdw blurRad="38100" dist="38100" dir="2700000" algn="tl">
                    <a:srgbClr val="C0C0C0"/>
                  </a:outerShdw>
                </a:effectLst>
              </a:rPr>
              <a:t> </a:t>
            </a:r>
            <a:r>
              <a:rPr lang="en-US" altLang="en-US" b="1" dirty="0" smtClean="0">
                <a:effectLst>
                  <a:outerShdw blurRad="38100" dist="38100" dir="2700000" algn="tl">
                    <a:srgbClr val="C0C0C0"/>
                  </a:outerShdw>
                </a:effectLst>
                <a:latin typeface="Garamond" panose="02020404030301010803" pitchFamily="18" charset="0"/>
              </a:rPr>
              <a:t>      GLOSSARY</a:t>
            </a:r>
          </a:p>
          <a:p>
            <a:pPr>
              <a:buFont typeface="Arial" panose="020B0604020202020204" pitchFamily="34" charset="0"/>
              <a:buNone/>
              <a:defRPr/>
            </a:pPr>
            <a:r>
              <a:rPr lang="en-US" altLang="en-US" b="1" dirty="0" smtClean="0">
                <a:effectLst>
                  <a:outerShdw blurRad="38100" dist="38100" dir="2700000" algn="tl">
                    <a:srgbClr val="C0C0C0"/>
                  </a:outerShdw>
                </a:effectLst>
                <a:latin typeface="Garamond" panose="02020404030301010803" pitchFamily="18" charset="0"/>
              </a:rPr>
              <a:t>       ASSIGNMENT</a:t>
            </a:r>
          </a:p>
          <a:p>
            <a:pPr>
              <a:buFont typeface="Arial" panose="020B0604020202020204" pitchFamily="34" charset="0"/>
              <a:buNone/>
              <a:defRPr/>
            </a:pPr>
            <a:r>
              <a:rPr lang="en-US" altLang="en-US" b="1" dirty="0" smtClean="0">
                <a:effectLst>
                  <a:outerShdw blurRad="38100" dist="38100" dir="2700000" algn="tl">
                    <a:srgbClr val="C0C0C0"/>
                  </a:outerShdw>
                </a:effectLst>
                <a:latin typeface="Garamond" panose="02020404030301010803" pitchFamily="18" charset="0"/>
              </a:rPr>
              <a:t>       QUIZ</a:t>
            </a:r>
          </a:p>
          <a:p>
            <a:pPr>
              <a:buFont typeface="Arial" panose="020B0604020202020204" pitchFamily="34" charset="0"/>
              <a:buNone/>
              <a:defRPr/>
            </a:pPr>
            <a:r>
              <a:rPr lang="en-US" altLang="en-US" b="1" dirty="0" smtClean="0">
                <a:effectLst>
                  <a:outerShdw blurRad="38100" dist="38100" dir="2700000" algn="tl">
                    <a:srgbClr val="C0C0C0"/>
                  </a:outerShdw>
                </a:effectLst>
                <a:latin typeface="Garamond" panose="02020404030301010803" pitchFamily="18" charset="0"/>
              </a:rPr>
              <a:t>       FAQ</a:t>
            </a:r>
          </a:p>
          <a:p>
            <a:pPr>
              <a:buFont typeface="Arial" panose="020B0604020202020204" pitchFamily="34" charset="0"/>
              <a:buNone/>
              <a:defRPr/>
            </a:pPr>
            <a:r>
              <a:rPr lang="en-US" altLang="en-US" b="1" dirty="0" smtClean="0">
                <a:effectLst>
                  <a:outerShdw blurRad="38100" dist="38100" dir="2700000" algn="tl">
                    <a:srgbClr val="C0C0C0"/>
                  </a:outerShdw>
                </a:effectLst>
                <a:latin typeface="Garamond" panose="02020404030301010803" pitchFamily="18" charset="0"/>
              </a:rPr>
              <a:t>       REFERENCES</a:t>
            </a:r>
          </a:p>
          <a:p>
            <a:pPr>
              <a:buFont typeface="Arial" panose="020B0604020202020204" pitchFamily="34" charset="0"/>
              <a:buNone/>
              <a:defRPr/>
            </a:pPr>
            <a:endParaRPr lang="en-US" altLang="en-US" b="1" dirty="0" smtClean="0">
              <a:effectLst>
                <a:outerShdw blurRad="38100" dist="38100" dir="2700000" algn="tl">
                  <a:srgbClr val="C0C0C0"/>
                </a:outerShdw>
              </a:effectLst>
              <a:latin typeface="Garamond" panose="02020404030301010803" pitchFamily="18" charset="0"/>
            </a:endParaRPr>
          </a:p>
          <a:p>
            <a:pPr>
              <a:buFont typeface="Arial" panose="020B0604020202020204" pitchFamily="34" charset="0"/>
              <a:buNone/>
              <a:defRPr/>
            </a:pPr>
            <a:endParaRPr lang="en-IN" altLang="en-US" dirty="0" smtClean="0">
              <a:effectLst>
                <a:outerShdw blurRad="38100" dist="38100" dir="2700000" algn="tl">
                  <a:srgbClr val="C0C0C0"/>
                </a:outerShdw>
              </a:effectLst>
            </a:endParaRPr>
          </a:p>
        </p:txBody>
      </p:sp>
      <p:pic>
        <p:nvPicPr>
          <p:cNvPr id="3076" name="Picture 2" descr="C:\Users\Germine Mery\Pictures\bf_u03.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549276"/>
            <a:ext cx="5064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3" descr="C:\Users\Germine Mery\Pictures\bf_l0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53542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4" descr="C:\Users\Germine Mery\Pictures\bf_t03.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792539" y="54927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7" descr="C:\Users\Germine Mery\Pictures\bf_h03.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549276"/>
            <a:ext cx="5064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8" descr="C:\Users\Germine Mery\Pictures\bf_r03.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549275"/>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C:\Users\Germine Mery\Pictures\bf_e03.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672264" y="54927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descr="C:\Users\Germine Mery\Pictures\bf_a03.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7248525" y="549275"/>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C:\Users\Germine Mery\Pictures\bf_d03 (1).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824789" y="54927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2" descr="C:\Users\Germine Mery\Pictures\bf_i03.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4367214" y="549275"/>
            <a:ext cx="4984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3" descr="C:\Users\Germine Mery\Pictures\bf_n03.gif"/>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975726" y="549275"/>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4" descr="C:\Users\Germine Mery\Pictures\bf_g03.gif"/>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9551988" y="549275"/>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5" descr="C:\Users\Germine Mery\Pictures\bf_m03.gif"/>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2063750" y="549275"/>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8" name="Picture 4" descr="C:\Users\Germine Mery\Pictures\bf_t03.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943476" y="549275"/>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9" name="Picture 12" descr="C:\Users\Germine Mery\Pictures\bf_i03.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8399464" y="549275"/>
            <a:ext cx="4984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Content Placeholder 10"/>
          <p:cNvSpPr txBox="1">
            <a:spLocks/>
          </p:cNvSpPr>
          <p:nvPr/>
        </p:nvSpPr>
        <p:spPr>
          <a:xfrm>
            <a:off x="2711450" y="1989138"/>
            <a:ext cx="7272338" cy="4176712"/>
          </a:xfrm>
          <a:prstGeom prst="rect">
            <a:avLst/>
          </a:prstGeom>
        </p:spPr>
        <p:txBody>
          <a:bodyPr>
            <a:normAutofit fontScale="25000" lnSpcReduction="20000"/>
          </a:bodyPr>
          <a:lstStyle/>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r>
              <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rPr>
              <a:t>		</a:t>
            </a:r>
          </a:p>
          <a:p>
            <a:pPr marL="342900" indent="-342900">
              <a:spcBef>
                <a:spcPct val="20000"/>
              </a:spcBef>
              <a:defRPr/>
            </a:pPr>
            <a:r>
              <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rPr>
              <a:t>		</a:t>
            </a:r>
          </a:p>
          <a:p>
            <a:pPr marL="342900" indent="-342900">
              <a:spcBef>
                <a:spcPct val="20000"/>
              </a:spcBef>
              <a:defRPr/>
            </a:pPr>
            <a:endPar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endParaRPr>
          </a:p>
          <a:p>
            <a:pPr marL="342900" indent="-342900">
              <a:spcBef>
                <a:spcPct val="20000"/>
              </a:spcBef>
              <a:defRPr/>
            </a:pPr>
            <a:r>
              <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rPr>
              <a:t>	 	</a:t>
            </a:r>
          </a:p>
          <a:p>
            <a:pPr marL="342900" indent="-342900">
              <a:spcBef>
                <a:spcPct val="20000"/>
              </a:spcBef>
              <a:defRPr/>
            </a:pPr>
            <a:r>
              <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rPr>
              <a:t>		</a:t>
            </a:r>
          </a:p>
          <a:p>
            <a:pPr marL="342900" indent="-342900">
              <a:spcBef>
                <a:spcPct val="20000"/>
              </a:spcBef>
              <a:defRPr/>
            </a:pPr>
            <a:r>
              <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rPr>
              <a:t>		</a:t>
            </a:r>
          </a:p>
          <a:p>
            <a:pPr marL="342900" indent="-342900">
              <a:spcBef>
                <a:spcPct val="20000"/>
              </a:spcBef>
              <a:defRPr/>
            </a:pPr>
            <a:r>
              <a:rPr lang="en-US" sz="3200" b="1" dirty="0">
                <a:solidFill>
                  <a:schemeClr val="accent5">
                    <a:lumMod val="60000"/>
                    <a:lumOff val="40000"/>
                  </a:schemeClr>
                </a:solidFill>
                <a:effectLst>
                  <a:outerShdw blurRad="38100" dist="38100" dir="2700000" algn="tl">
                    <a:srgbClr val="000000">
                      <a:alpha val="43137"/>
                    </a:srgbClr>
                  </a:outerShdw>
                </a:effectLst>
                <a:latin typeface="Garamond" pitchFamily="18" charset="0"/>
              </a:rPr>
              <a:t>			</a:t>
            </a:r>
          </a:p>
          <a:p>
            <a:pPr marL="342900" indent="-342900">
              <a:spcBef>
                <a:spcPct val="20000"/>
              </a:spcBef>
              <a:defRPr/>
            </a:pPr>
            <a:r>
              <a:rPr lang="en-US" sz="3200" dirty="0">
                <a:solidFill>
                  <a:schemeClr val="bg1"/>
                </a:solidFill>
                <a:effectLst>
                  <a:outerShdw blurRad="38100" dist="38100" dir="2700000" algn="tl">
                    <a:srgbClr val="000000">
                      <a:alpha val="43137"/>
                    </a:srgbClr>
                  </a:outerShdw>
                </a:effectLst>
              </a:rPr>
              <a:t>		</a:t>
            </a:r>
          </a:p>
          <a:p>
            <a:pPr marL="342900" indent="-342900">
              <a:spcBef>
                <a:spcPct val="20000"/>
              </a:spcBef>
              <a:defRPr/>
            </a:pPr>
            <a:r>
              <a:rPr lang="en-US" sz="3200" dirty="0">
                <a:solidFill>
                  <a:schemeClr val="bg1"/>
                </a:solidFill>
                <a:effectLst>
                  <a:outerShdw blurRad="38100" dist="38100" dir="2700000" algn="tl">
                    <a:srgbClr val="000000">
                      <a:alpha val="43137"/>
                    </a:srgbClr>
                  </a:outerShdw>
                </a:effectLst>
              </a:rPr>
              <a:t>		</a:t>
            </a:r>
          </a:p>
          <a:p>
            <a:pPr marL="342900" indent="-342900">
              <a:spcBef>
                <a:spcPct val="20000"/>
              </a:spcBef>
              <a:defRPr/>
            </a:pPr>
            <a:r>
              <a:rPr lang="en-US" sz="3200" dirty="0">
                <a:solidFill>
                  <a:schemeClr val="bg1"/>
                </a:solidFill>
                <a:effectLst>
                  <a:outerShdw blurRad="38100" dist="38100" dir="2700000" algn="tl">
                    <a:srgbClr val="000000">
                      <a:alpha val="43137"/>
                    </a:srgbClr>
                  </a:outerShdw>
                </a:effectLst>
              </a:rPr>
              <a:t>  </a:t>
            </a:r>
            <a:endParaRPr lang="en-IN" sz="3200" dirty="0">
              <a:solidFill>
                <a:schemeClr val="bg1"/>
              </a:solidFill>
              <a:effectLst>
                <a:outerShdw blurRad="38100" dist="38100" dir="2700000" algn="tl">
                  <a:srgbClr val="000000">
                    <a:alpha val="43137"/>
                  </a:srgbClr>
                </a:outerShdw>
              </a:effectLst>
            </a:endParaRPr>
          </a:p>
        </p:txBody>
      </p:sp>
      <p:pic>
        <p:nvPicPr>
          <p:cNvPr id="3091" name="Picture 11" descr="18anidot5a.gif">
            <a:hlinkClick r:id="rId15"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1484314"/>
            <a:ext cx="2873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2" name="Picture 12" descr="18anidot5a.gif">
            <a:hlinkClick r:id="rId17"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3860800"/>
            <a:ext cx="287337"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3" name="Picture 13" descr="18anidot5a.gif">
            <a:hlinkClick r:id="rId18"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2060576"/>
            <a:ext cx="287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4" name="Picture 14" descr="18anidot5a.gif">
            <a:hlinkClick r:id="rId19"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4437064"/>
            <a:ext cx="28892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5" name="Picture 15" descr="18anidot5a.gif">
            <a:hlinkClick r:id="rId20"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2708275"/>
            <a:ext cx="2889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6" name="Picture 17" descr="18anidot5a.gif">
            <a:hlinkClick r:id="rId21"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3284539"/>
            <a:ext cx="288925"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97" name="Picture 18" descr="18anidot5a.gif">
            <a:hlinkClick r:id="rId22" action="ppaction://hlinksldjump"/>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2208214" y="5013326"/>
            <a:ext cx="2873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Action Button: End 41">
            <a:hlinkClick r:id="" action="ppaction://hlinkshowjump?jump=endshow" highlightClick="1"/>
          </p:cNvPr>
          <p:cNvSpPr/>
          <p:nvPr/>
        </p:nvSpPr>
        <p:spPr>
          <a:xfrm>
            <a:off x="9480550" y="5876926"/>
            <a:ext cx="431800"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14700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1981201" y="1484314"/>
            <a:ext cx="8291513" cy="5373687"/>
          </a:xfrm>
        </p:spPr>
        <p:txBody>
          <a:bodyPr/>
          <a:lstStyle/>
          <a:p>
            <a:pPr>
              <a:buNone/>
              <a:defRPr/>
            </a:pPr>
            <a:r>
              <a:rPr lang="en-IN" smtClean="0"/>
              <a:t>• Threads are each allocated a time quantum (slice) to execute</a:t>
            </a:r>
          </a:p>
          <a:p>
            <a:pPr>
              <a:buNone/>
              <a:defRPr/>
            </a:pPr>
            <a:r>
              <a:rPr lang="en-IN" smtClean="0"/>
              <a:t>• After one thread’s time slice, the thread waits for other processes to take their turns</a:t>
            </a:r>
          </a:p>
          <a:p>
            <a:pPr>
              <a:buNone/>
              <a:defRPr/>
            </a:pPr>
            <a:r>
              <a:rPr lang="en-IN" smtClean="0"/>
              <a:t>• All threads of equal priority take turns, round-robin style</a:t>
            </a:r>
          </a:p>
          <a:p>
            <a:pPr>
              <a:buNone/>
              <a:defRPr/>
            </a:pPr>
            <a:r>
              <a:rPr lang="en-IN" smtClean="0"/>
              <a:t>• Threads are </a:t>
            </a:r>
            <a:r>
              <a:rPr lang="en-IN" i="1" smtClean="0"/>
              <a:t>pre-empted by higher-priority </a:t>
            </a:r>
            <a:r>
              <a:rPr lang="en-IN" smtClean="0"/>
              <a:t>threads or by threads whose turn has come</a:t>
            </a:r>
          </a:p>
        </p:txBody>
      </p:sp>
      <p:sp>
        <p:nvSpPr>
          <p:cNvPr id="4" name="Rectangle 3"/>
          <p:cNvSpPr/>
          <p:nvPr/>
        </p:nvSpPr>
        <p:spPr>
          <a:xfrm>
            <a:off x="4647954" y="548680"/>
            <a:ext cx="2927403" cy="707886"/>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TIME SLICING</a:t>
            </a:r>
          </a:p>
        </p:txBody>
      </p:sp>
      <p:sp>
        <p:nvSpPr>
          <p:cNvPr id="6" name="Action Button: Home 5">
            <a:hlinkClick r:id="" action="ppaction://hlinkshowjump?jump=firstslide" highlightClick="1"/>
          </p:cNvPr>
          <p:cNvSpPr/>
          <p:nvPr/>
        </p:nvSpPr>
        <p:spPr>
          <a:xfrm>
            <a:off x="9409114" y="6021388"/>
            <a:ext cx="790575" cy="57626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357344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29699">
                                            <p:txEl>
                                              <p:pRg st="0" end="0"/>
                                            </p:txEl>
                                          </p:spTgt>
                                        </p:tgtEl>
                                        <p:attrNameLst>
                                          <p:attrName>style.opacity</p:attrName>
                                        </p:attrNameLst>
                                      </p:cBhvr>
                                      <p:to>
                                        <p:strVal val="0.25"/>
                                      </p:to>
                                    </p:set>
                                    <p:animEffect filter="image" prLst="opacity: 0.25">
                                      <p:cBhvr rctx="IE">
                                        <p:cTn id="7" dur="indefinite"/>
                                        <p:tgtEl>
                                          <p:spTgt spid="29699">
                                            <p:txEl>
                                              <p:pRg st="0" end="0"/>
                                            </p:txEl>
                                          </p:spTgt>
                                        </p:tgtEl>
                                      </p:cBhvr>
                                    </p:animEffect>
                                  </p:childTnLst>
                                </p:cTn>
                              </p:par>
                              <p:par>
                                <p:cTn id="8" presetID="9" presetClass="emph" presetSubtype="0" grpId="0" nodeType="withEffect">
                                  <p:stCondLst>
                                    <p:cond delay="0"/>
                                  </p:stCondLst>
                                  <p:childTnLst>
                                    <p:set>
                                      <p:cBhvr rctx="PPT">
                                        <p:cTn id="9" dur="indefinite"/>
                                        <p:tgtEl>
                                          <p:spTgt spid="29699">
                                            <p:txEl>
                                              <p:pRg st="1" end="1"/>
                                            </p:txEl>
                                          </p:spTgt>
                                        </p:tgtEl>
                                        <p:attrNameLst>
                                          <p:attrName>style.opacity</p:attrName>
                                        </p:attrNameLst>
                                      </p:cBhvr>
                                      <p:to>
                                        <p:strVal val="0.25"/>
                                      </p:to>
                                    </p:set>
                                    <p:animEffect filter="image" prLst="opacity: 0.25">
                                      <p:cBhvr rctx="IE">
                                        <p:cTn id="10" dur="indefinite"/>
                                        <p:tgtEl>
                                          <p:spTgt spid="29699">
                                            <p:txEl>
                                              <p:pRg st="1" end="1"/>
                                            </p:txEl>
                                          </p:spTgt>
                                        </p:tgtEl>
                                      </p:cBhvr>
                                    </p:animEffect>
                                  </p:childTnLst>
                                </p:cTn>
                              </p:par>
                              <p:par>
                                <p:cTn id="11" presetID="9" presetClass="emph" presetSubtype="0" grpId="0" nodeType="withEffect">
                                  <p:stCondLst>
                                    <p:cond delay="0"/>
                                  </p:stCondLst>
                                  <p:childTnLst>
                                    <p:set>
                                      <p:cBhvr rctx="PPT">
                                        <p:cTn id="12" dur="indefinite"/>
                                        <p:tgtEl>
                                          <p:spTgt spid="29699">
                                            <p:txEl>
                                              <p:pRg st="2" end="2"/>
                                            </p:txEl>
                                          </p:spTgt>
                                        </p:tgtEl>
                                        <p:attrNameLst>
                                          <p:attrName>style.opacity</p:attrName>
                                        </p:attrNameLst>
                                      </p:cBhvr>
                                      <p:to>
                                        <p:strVal val="0.25"/>
                                      </p:to>
                                    </p:set>
                                    <p:animEffect filter="image" prLst="opacity: 0.25">
                                      <p:cBhvr rctx="IE">
                                        <p:cTn id="13" dur="indefinite"/>
                                        <p:tgtEl>
                                          <p:spTgt spid="29699">
                                            <p:txEl>
                                              <p:pRg st="2" end="2"/>
                                            </p:txEl>
                                          </p:spTgt>
                                        </p:tgtEl>
                                      </p:cBhvr>
                                    </p:animEffect>
                                  </p:childTnLst>
                                </p:cTn>
                              </p:par>
                              <p:par>
                                <p:cTn id="14" presetID="9" presetClass="emph" presetSubtype="0" grpId="0" nodeType="withEffect">
                                  <p:stCondLst>
                                    <p:cond delay="0"/>
                                  </p:stCondLst>
                                  <p:childTnLst>
                                    <p:set>
                                      <p:cBhvr rctx="PPT">
                                        <p:cTn id="15" dur="indefinite"/>
                                        <p:tgtEl>
                                          <p:spTgt spid="29699">
                                            <p:txEl>
                                              <p:pRg st="3" end="3"/>
                                            </p:txEl>
                                          </p:spTgt>
                                        </p:tgtEl>
                                        <p:attrNameLst>
                                          <p:attrName>style.opacity</p:attrName>
                                        </p:attrNameLst>
                                      </p:cBhvr>
                                      <p:to>
                                        <p:strVal val="0.25"/>
                                      </p:to>
                                    </p:set>
                                    <p:animEffect filter="image" prLst="opacity: 0.25">
                                      <p:cBhvr rctx="IE">
                                        <p:cTn id="16" dur="indefinite"/>
                                        <p:tgtEl>
                                          <p:spTgt spid="296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mph" presetSubtype="0" nodeType="clickEffect">
                                  <p:stCondLst>
                                    <p:cond delay="0"/>
                                  </p:stCondLst>
                                  <p:endCondLst>
                                    <p:cond evt="onNext" delay="0">
                                      <p:tgtEl>
                                        <p:sldTgt/>
                                      </p:tgtEl>
                                    </p:cond>
                                  </p:endCondLst>
                                  <p:childTnLst>
                                    <p:set>
                                      <p:cBhvr rctx="PPT">
                                        <p:cTn id="20" dur="indefinite"/>
                                        <p:tgtEl>
                                          <p:spTgt spid="29699">
                                            <p:txEl>
                                              <p:pRg st="0" end="0"/>
                                            </p:txEl>
                                          </p:spTgt>
                                        </p:tgtEl>
                                        <p:attrNameLst>
                                          <p:attrName>style.opacity</p:attrName>
                                        </p:attrNameLst>
                                      </p:cBhvr>
                                      <p:to>
                                        <p:strVal val="0.99"/>
                                      </p:to>
                                    </p:set>
                                    <p:animEffect filter="image" prLst="opacity: 0.99">
                                      <p:cBhvr rctx="IE">
                                        <p:cTn id="21" dur="indefinite"/>
                                        <p:tgtEl>
                                          <p:spTgt spid="2969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mph" presetSubtype="0" nodeType="clickEffect">
                                  <p:stCondLst>
                                    <p:cond delay="0"/>
                                  </p:stCondLst>
                                  <p:endCondLst>
                                    <p:cond evt="onNext" delay="0">
                                      <p:tgtEl>
                                        <p:sldTgt/>
                                      </p:tgtEl>
                                    </p:cond>
                                  </p:endCondLst>
                                  <p:childTnLst>
                                    <p:set>
                                      <p:cBhvr rctx="PPT">
                                        <p:cTn id="25" dur="indefinite"/>
                                        <p:tgtEl>
                                          <p:spTgt spid="29699">
                                            <p:txEl>
                                              <p:pRg st="1" end="1"/>
                                            </p:txEl>
                                          </p:spTgt>
                                        </p:tgtEl>
                                        <p:attrNameLst>
                                          <p:attrName>style.opacity</p:attrName>
                                        </p:attrNameLst>
                                      </p:cBhvr>
                                      <p:to>
                                        <p:strVal val="0.99"/>
                                      </p:to>
                                    </p:set>
                                    <p:animEffect filter="image" prLst="opacity: 0.99">
                                      <p:cBhvr rctx="IE">
                                        <p:cTn id="26" dur="indefinite"/>
                                        <p:tgtEl>
                                          <p:spTgt spid="29699">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mph" presetSubtype="0" nodeType="clickEffect">
                                  <p:stCondLst>
                                    <p:cond delay="0"/>
                                  </p:stCondLst>
                                  <p:endCondLst>
                                    <p:cond evt="onNext" delay="0">
                                      <p:tgtEl>
                                        <p:sldTgt/>
                                      </p:tgtEl>
                                    </p:cond>
                                  </p:endCondLst>
                                  <p:childTnLst>
                                    <p:set>
                                      <p:cBhvr rctx="PPT">
                                        <p:cTn id="30" dur="indefinite"/>
                                        <p:tgtEl>
                                          <p:spTgt spid="29699">
                                            <p:txEl>
                                              <p:pRg st="2" end="2"/>
                                            </p:txEl>
                                          </p:spTgt>
                                        </p:tgtEl>
                                        <p:attrNameLst>
                                          <p:attrName>style.opacity</p:attrName>
                                        </p:attrNameLst>
                                      </p:cBhvr>
                                      <p:to>
                                        <p:strVal val="0.99"/>
                                      </p:to>
                                    </p:set>
                                    <p:animEffect filter="image" prLst="opacity: 0.99">
                                      <p:cBhvr rctx="IE">
                                        <p:cTn id="31" dur="indefinite"/>
                                        <p:tgtEl>
                                          <p:spTgt spid="2969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mph" presetSubtype="0" nodeType="clickEffect">
                                  <p:stCondLst>
                                    <p:cond delay="0"/>
                                  </p:stCondLst>
                                  <p:endCondLst>
                                    <p:cond evt="onNext" delay="0">
                                      <p:tgtEl>
                                        <p:sldTgt/>
                                      </p:tgtEl>
                                    </p:cond>
                                  </p:endCondLst>
                                  <p:childTnLst>
                                    <p:set>
                                      <p:cBhvr rctx="PPT">
                                        <p:cTn id="35" dur="indefinite"/>
                                        <p:tgtEl>
                                          <p:spTgt spid="29699">
                                            <p:txEl>
                                              <p:pRg st="3" end="3"/>
                                            </p:txEl>
                                          </p:spTgt>
                                        </p:tgtEl>
                                        <p:attrNameLst>
                                          <p:attrName>style.opacity</p:attrName>
                                        </p:attrNameLst>
                                      </p:cBhvr>
                                      <p:to>
                                        <p:strVal val="0.99"/>
                                      </p:to>
                                    </p:set>
                                    <p:animEffect filter="image" prLst="opacity: 0.99">
                                      <p:cBhvr rctx="IE">
                                        <p:cTn id="36" dur="indefinite"/>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a:xfrm>
            <a:off x="2063750" y="1268413"/>
            <a:ext cx="8135938" cy="5040312"/>
          </a:xfrm>
        </p:spPr>
        <p:txBody>
          <a:bodyPr>
            <a:normAutofit/>
          </a:bodyPr>
          <a:lstStyle/>
          <a:p>
            <a:pPr>
              <a:buNone/>
              <a:defRPr/>
            </a:pPr>
            <a:r>
              <a:rPr lang="en-IN" smtClean="0"/>
              <a:t>•  </a:t>
            </a:r>
            <a:r>
              <a:rPr lang="en-IN" sz="3000"/>
              <a:t>A thread moves through several states from its creation to its termination .</a:t>
            </a:r>
          </a:p>
          <a:p>
            <a:pPr>
              <a:buNone/>
              <a:defRPr/>
            </a:pPr>
            <a:r>
              <a:rPr lang="en-IN" sz="3000"/>
              <a:t>•  The possible states of thread are → </a:t>
            </a:r>
            <a:r>
              <a:rPr lang="en-IN" sz="3000" b="1">
                <a:solidFill>
                  <a:srgbClr val="C00000"/>
                </a:solidFill>
              </a:rPr>
              <a:t>new, ready, running, waiting and dead</a:t>
            </a:r>
            <a:r>
              <a:rPr lang="en-IN" sz="3000"/>
              <a:t>.</a:t>
            </a:r>
          </a:p>
          <a:p>
            <a:pPr>
              <a:buNone/>
              <a:defRPr/>
            </a:pPr>
            <a:r>
              <a:rPr lang="en-IN" sz="3000"/>
              <a:t>•  A thread is said to be in one of the five states.</a:t>
            </a:r>
          </a:p>
          <a:p>
            <a:pPr>
              <a:buNone/>
              <a:defRPr/>
            </a:pPr>
            <a:r>
              <a:rPr lang="en-IN" sz="3000"/>
              <a:t>•  Immediately after the creation of a thread, it will be in the </a:t>
            </a:r>
            <a:r>
              <a:rPr lang="en-IN" sz="3000" b="1">
                <a:solidFill>
                  <a:srgbClr val="C00000"/>
                </a:solidFill>
              </a:rPr>
              <a:t>new </a:t>
            </a:r>
            <a:r>
              <a:rPr lang="en-IN" sz="3000"/>
              <a:t>state. </a:t>
            </a:r>
          </a:p>
          <a:p>
            <a:pPr>
              <a:buNone/>
              <a:defRPr/>
            </a:pPr>
            <a:r>
              <a:rPr lang="en-IN" sz="3000"/>
              <a:t>•  After the start() method of the Thread class is executed it will move to the </a:t>
            </a:r>
            <a:r>
              <a:rPr lang="en-IN" sz="3000" b="1">
                <a:solidFill>
                  <a:srgbClr val="C00000"/>
                </a:solidFill>
              </a:rPr>
              <a:t>ready </a:t>
            </a:r>
            <a:r>
              <a:rPr lang="en-IN" sz="3000"/>
              <a:t>state.</a:t>
            </a:r>
            <a:r>
              <a:rPr lang="en-IN" sz="3000" i="1"/>
              <a:t> (ready means waiting for processor resource)</a:t>
            </a:r>
            <a:endParaRPr lang="en-IN" sz="3000"/>
          </a:p>
        </p:txBody>
      </p:sp>
      <p:sp>
        <p:nvSpPr>
          <p:cNvPr id="4" name="Rectangle 3"/>
          <p:cNvSpPr/>
          <p:nvPr/>
        </p:nvSpPr>
        <p:spPr>
          <a:xfrm>
            <a:off x="4453153" y="404664"/>
            <a:ext cx="3334887" cy="707886"/>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THREAD STATES</a:t>
            </a: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32867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1981200" y="1196975"/>
            <a:ext cx="8229600" cy="4895850"/>
          </a:xfrm>
        </p:spPr>
        <p:txBody>
          <a:bodyPr>
            <a:normAutofit/>
          </a:bodyPr>
          <a:lstStyle/>
          <a:p>
            <a:pPr>
              <a:buNone/>
              <a:defRPr/>
            </a:pPr>
            <a:r>
              <a:rPr lang="en-IN" dirty="0" smtClean="0"/>
              <a:t>• </a:t>
            </a:r>
            <a:r>
              <a:rPr lang="en-IN" dirty="0"/>
              <a:t>When JVM selects it for execution, it will move to </a:t>
            </a:r>
            <a:r>
              <a:rPr lang="en-IN" b="1" dirty="0">
                <a:solidFill>
                  <a:srgbClr val="C00000"/>
                </a:solidFill>
              </a:rPr>
              <a:t>running</a:t>
            </a:r>
            <a:r>
              <a:rPr lang="en-IN" dirty="0"/>
              <a:t> state.</a:t>
            </a:r>
          </a:p>
          <a:p>
            <a:pPr>
              <a:buNone/>
              <a:defRPr/>
            </a:pPr>
            <a:r>
              <a:rPr lang="en-IN" dirty="0"/>
              <a:t>• When the thread completes its execution, it will move   to the </a:t>
            </a:r>
            <a:r>
              <a:rPr lang="en-IN" b="1" dirty="0">
                <a:solidFill>
                  <a:srgbClr val="C00000"/>
                </a:solidFill>
              </a:rPr>
              <a:t>dead</a:t>
            </a:r>
            <a:r>
              <a:rPr lang="en-IN" dirty="0"/>
              <a:t> state.</a:t>
            </a:r>
          </a:p>
          <a:p>
            <a:pPr>
              <a:buNone/>
              <a:defRPr/>
            </a:pPr>
            <a:r>
              <a:rPr lang="en-IN" dirty="0"/>
              <a:t>• If the thread is instructed to wait, it moves to the </a:t>
            </a:r>
            <a:r>
              <a:rPr lang="en-IN" b="1" dirty="0">
                <a:solidFill>
                  <a:srgbClr val="C00000"/>
                </a:solidFill>
              </a:rPr>
              <a:t>waiting</a:t>
            </a:r>
            <a:r>
              <a:rPr lang="en-IN" dirty="0"/>
              <a:t> state. </a:t>
            </a:r>
          </a:p>
          <a:p>
            <a:pPr>
              <a:buNone/>
              <a:defRPr/>
            </a:pPr>
            <a:r>
              <a:rPr lang="en-IN" dirty="0"/>
              <a:t>• When the </a:t>
            </a:r>
            <a:r>
              <a:rPr lang="en-IN" b="1" dirty="0">
                <a:solidFill>
                  <a:srgbClr val="C00000"/>
                </a:solidFill>
              </a:rPr>
              <a:t>waiting</a:t>
            </a:r>
            <a:r>
              <a:rPr lang="en-IN" dirty="0"/>
              <a:t> state is over, the thread once again moves to the </a:t>
            </a:r>
            <a:r>
              <a:rPr lang="en-IN" b="1" dirty="0">
                <a:solidFill>
                  <a:srgbClr val="C00000"/>
                </a:solidFill>
              </a:rPr>
              <a:t>ready</a:t>
            </a:r>
            <a:r>
              <a:rPr lang="en-IN" dirty="0"/>
              <a:t> state.</a:t>
            </a:r>
            <a:endParaRPr lang="en-IN" i="1" dirty="0"/>
          </a:p>
          <a:p>
            <a:pPr>
              <a:buNone/>
              <a:defRPr/>
            </a:pPr>
            <a:r>
              <a:rPr lang="en-IN" dirty="0"/>
              <a:t>• Sometimes JVM may move a thread from the </a:t>
            </a:r>
            <a:r>
              <a:rPr lang="en-IN" b="1" dirty="0">
                <a:solidFill>
                  <a:srgbClr val="C00000"/>
                </a:solidFill>
              </a:rPr>
              <a:t>running </a:t>
            </a:r>
            <a:r>
              <a:rPr lang="en-IN" dirty="0"/>
              <a:t> state to the </a:t>
            </a:r>
            <a:r>
              <a:rPr lang="en-IN" b="1" dirty="0">
                <a:solidFill>
                  <a:srgbClr val="C00000"/>
                </a:solidFill>
              </a:rPr>
              <a:t>ready</a:t>
            </a:r>
            <a:r>
              <a:rPr lang="en-IN" dirty="0"/>
              <a:t> state in order to offer another thread an opportunity to execute. </a:t>
            </a:r>
          </a:p>
        </p:txBody>
      </p:sp>
      <p:sp>
        <p:nvSpPr>
          <p:cNvPr id="2" name="Title 1"/>
          <p:cNvSpPr>
            <a:spLocks noGrp="1"/>
          </p:cNvSpPr>
          <p:nvPr>
            <p:ph type="title"/>
          </p:nvPr>
        </p:nvSpPr>
        <p:spPr>
          <a:xfrm>
            <a:off x="1981200" y="274638"/>
            <a:ext cx="8229600" cy="706090"/>
          </a:xfrm>
        </p:spPr>
        <p:txBody>
          <a:bodyPr>
            <a:normAutofit fontScale="90000"/>
          </a:bodyPr>
          <a:lstStyle/>
          <a:p>
            <a:pPr>
              <a:defRPr/>
            </a:pPr>
            <a: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dirty="0" smtClean="0"/>
              <a:t>THREAD STATES</a:t>
            </a:r>
            <a:br>
              <a:rPr lang="en-IN" dirty="0" smtClean="0"/>
            </a:b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551556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1747">
                                            <p:txEl>
                                              <p:pRg st="0" end="0"/>
                                            </p:txEl>
                                          </p:spTgt>
                                        </p:tgtEl>
                                        <p:attrNameLst>
                                          <p:attrName>style.opacity</p:attrName>
                                        </p:attrNameLst>
                                      </p:cBhvr>
                                      <p:to>
                                        <p:strVal val="0.25"/>
                                      </p:to>
                                    </p:set>
                                    <p:animEffect filter="image" prLst="opacity: 0.25">
                                      <p:cBhvr rctx="IE">
                                        <p:cTn id="7" dur="indefinite"/>
                                        <p:tgtEl>
                                          <p:spTgt spid="31747">
                                            <p:txEl>
                                              <p:pRg st="0" end="0"/>
                                            </p:txEl>
                                          </p:spTgt>
                                        </p:tgtEl>
                                      </p:cBhvr>
                                    </p:animEffect>
                                  </p:childTnLst>
                                </p:cTn>
                              </p:par>
                              <p:par>
                                <p:cTn id="8" presetID="9" presetClass="emph" presetSubtype="0" grpId="0" nodeType="withEffect">
                                  <p:stCondLst>
                                    <p:cond delay="0"/>
                                  </p:stCondLst>
                                  <p:childTnLst>
                                    <p:set>
                                      <p:cBhvr rctx="PPT">
                                        <p:cTn id="9" dur="indefinite"/>
                                        <p:tgtEl>
                                          <p:spTgt spid="31747">
                                            <p:txEl>
                                              <p:pRg st="1" end="1"/>
                                            </p:txEl>
                                          </p:spTgt>
                                        </p:tgtEl>
                                        <p:attrNameLst>
                                          <p:attrName>style.opacity</p:attrName>
                                        </p:attrNameLst>
                                      </p:cBhvr>
                                      <p:to>
                                        <p:strVal val="0.25"/>
                                      </p:to>
                                    </p:set>
                                    <p:animEffect filter="image" prLst="opacity: 0.25">
                                      <p:cBhvr rctx="IE">
                                        <p:cTn id="10" dur="indefinite"/>
                                        <p:tgtEl>
                                          <p:spTgt spid="31747">
                                            <p:txEl>
                                              <p:pRg st="1" end="1"/>
                                            </p:txEl>
                                          </p:spTgt>
                                        </p:tgtEl>
                                      </p:cBhvr>
                                    </p:animEffect>
                                  </p:childTnLst>
                                </p:cTn>
                              </p:par>
                              <p:par>
                                <p:cTn id="11" presetID="9" presetClass="emph" presetSubtype="0" grpId="0" nodeType="withEffect">
                                  <p:stCondLst>
                                    <p:cond delay="0"/>
                                  </p:stCondLst>
                                  <p:childTnLst>
                                    <p:set>
                                      <p:cBhvr rctx="PPT">
                                        <p:cTn id="12" dur="indefinite"/>
                                        <p:tgtEl>
                                          <p:spTgt spid="31747">
                                            <p:txEl>
                                              <p:pRg st="2" end="2"/>
                                            </p:txEl>
                                          </p:spTgt>
                                        </p:tgtEl>
                                        <p:attrNameLst>
                                          <p:attrName>style.opacity</p:attrName>
                                        </p:attrNameLst>
                                      </p:cBhvr>
                                      <p:to>
                                        <p:strVal val="0.25"/>
                                      </p:to>
                                    </p:set>
                                    <p:animEffect filter="image" prLst="opacity: 0.25">
                                      <p:cBhvr rctx="IE">
                                        <p:cTn id="13" dur="indefinite"/>
                                        <p:tgtEl>
                                          <p:spTgt spid="31747">
                                            <p:txEl>
                                              <p:pRg st="2" end="2"/>
                                            </p:txEl>
                                          </p:spTgt>
                                        </p:tgtEl>
                                      </p:cBhvr>
                                    </p:animEffect>
                                  </p:childTnLst>
                                </p:cTn>
                              </p:par>
                              <p:par>
                                <p:cTn id="14" presetID="9" presetClass="emph" presetSubtype="0" grpId="0" nodeType="withEffect">
                                  <p:stCondLst>
                                    <p:cond delay="0"/>
                                  </p:stCondLst>
                                  <p:childTnLst>
                                    <p:set>
                                      <p:cBhvr rctx="PPT">
                                        <p:cTn id="15" dur="indefinite"/>
                                        <p:tgtEl>
                                          <p:spTgt spid="31747">
                                            <p:txEl>
                                              <p:pRg st="3" end="3"/>
                                            </p:txEl>
                                          </p:spTgt>
                                        </p:tgtEl>
                                        <p:attrNameLst>
                                          <p:attrName>style.opacity</p:attrName>
                                        </p:attrNameLst>
                                      </p:cBhvr>
                                      <p:to>
                                        <p:strVal val="0.25"/>
                                      </p:to>
                                    </p:set>
                                    <p:animEffect filter="image" prLst="opacity: 0.25">
                                      <p:cBhvr rctx="IE">
                                        <p:cTn id="16" dur="indefinite"/>
                                        <p:tgtEl>
                                          <p:spTgt spid="31747">
                                            <p:txEl>
                                              <p:pRg st="3" end="3"/>
                                            </p:txEl>
                                          </p:spTgt>
                                        </p:tgtEl>
                                      </p:cBhvr>
                                    </p:animEffect>
                                  </p:childTnLst>
                                </p:cTn>
                              </p:par>
                              <p:par>
                                <p:cTn id="17" presetID="9" presetClass="emph" presetSubtype="0" grpId="0" nodeType="withEffect">
                                  <p:stCondLst>
                                    <p:cond delay="0"/>
                                  </p:stCondLst>
                                  <p:childTnLst>
                                    <p:set>
                                      <p:cBhvr rctx="PPT">
                                        <p:cTn id="18" dur="indefinite"/>
                                        <p:tgtEl>
                                          <p:spTgt spid="31747">
                                            <p:txEl>
                                              <p:pRg st="4" end="4"/>
                                            </p:txEl>
                                          </p:spTgt>
                                        </p:tgtEl>
                                        <p:attrNameLst>
                                          <p:attrName>style.opacity</p:attrName>
                                        </p:attrNameLst>
                                      </p:cBhvr>
                                      <p:to>
                                        <p:strVal val="0.25"/>
                                      </p:to>
                                    </p:set>
                                    <p:animEffect filter="image" prLst="opacity: 0.25">
                                      <p:cBhvr rctx="IE">
                                        <p:cTn id="19" dur="indefinite"/>
                                        <p:tgtEl>
                                          <p:spTgt spid="3174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mph" presetSubtype="0" nodeType="clickEffect">
                                  <p:stCondLst>
                                    <p:cond delay="0"/>
                                  </p:stCondLst>
                                  <p:endCondLst>
                                    <p:cond evt="onNext" delay="0">
                                      <p:tgtEl>
                                        <p:sldTgt/>
                                      </p:tgtEl>
                                    </p:cond>
                                  </p:endCondLst>
                                  <p:childTnLst>
                                    <p:set>
                                      <p:cBhvr rctx="PPT">
                                        <p:cTn id="23" dur="indefinite"/>
                                        <p:tgtEl>
                                          <p:spTgt spid="31747">
                                            <p:txEl>
                                              <p:pRg st="0" end="0"/>
                                            </p:txEl>
                                          </p:spTgt>
                                        </p:tgtEl>
                                        <p:attrNameLst>
                                          <p:attrName>style.opacity</p:attrName>
                                        </p:attrNameLst>
                                      </p:cBhvr>
                                      <p:to>
                                        <p:strVal val="0.5"/>
                                      </p:to>
                                    </p:set>
                                    <p:animEffect filter="image" prLst="opacity: 0.5">
                                      <p:cBhvr rctx="IE">
                                        <p:cTn id="24" dur="indefinite"/>
                                        <p:tgtEl>
                                          <p:spTgt spid="31747">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mph" presetSubtype="0" nodeType="clickEffect">
                                  <p:stCondLst>
                                    <p:cond delay="0"/>
                                  </p:stCondLst>
                                  <p:endCondLst>
                                    <p:cond evt="onNext" delay="0">
                                      <p:tgtEl>
                                        <p:sldTgt/>
                                      </p:tgtEl>
                                    </p:cond>
                                  </p:endCondLst>
                                  <p:childTnLst>
                                    <p:set>
                                      <p:cBhvr rctx="PPT">
                                        <p:cTn id="28" dur="indefinite"/>
                                        <p:tgtEl>
                                          <p:spTgt spid="31747">
                                            <p:txEl>
                                              <p:pRg st="1" end="1"/>
                                            </p:txEl>
                                          </p:spTgt>
                                        </p:tgtEl>
                                        <p:attrNameLst>
                                          <p:attrName>style.opacity</p:attrName>
                                        </p:attrNameLst>
                                      </p:cBhvr>
                                      <p:to>
                                        <p:strVal val="0.99"/>
                                      </p:to>
                                    </p:set>
                                    <p:animEffect filter="image" prLst="opacity: 0.99">
                                      <p:cBhvr rctx="IE">
                                        <p:cTn id="29" dur="indefinite"/>
                                        <p:tgtEl>
                                          <p:spTgt spid="31747">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mph" presetSubtype="0" nodeType="clickEffect">
                                  <p:stCondLst>
                                    <p:cond delay="0"/>
                                  </p:stCondLst>
                                  <p:endCondLst>
                                    <p:cond evt="onNext" delay="0">
                                      <p:tgtEl>
                                        <p:sldTgt/>
                                      </p:tgtEl>
                                    </p:cond>
                                  </p:endCondLst>
                                  <p:childTnLst>
                                    <p:set>
                                      <p:cBhvr rctx="PPT">
                                        <p:cTn id="33" dur="indefinite"/>
                                        <p:tgtEl>
                                          <p:spTgt spid="31747">
                                            <p:txEl>
                                              <p:pRg st="2" end="2"/>
                                            </p:txEl>
                                          </p:spTgt>
                                        </p:tgtEl>
                                        <p:attrNameLst>
                                          <p:attrName>style.opacity</p:attrName>
                                        </p:attrNameLst>
                                      </p:cBhvr>
                                      <p:to>
                                        <p:strVal val="0.99"/>
                                      </p:to>
                                    </p:set>
                                    <p:animEffect filter="image" prLst="opacity: 0.99">
                                      <p:cBhvr rctx="IE">
                                        <p:cTn id="34" dur="indefinite"/>
                                        <p:tgtEl>
                                          <p:spTgt spid="31747">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mph" presetSubtype="0" nodeType="clickEffect">
                                  <p:stCondLst>
                                    <p:cond delay="0"/>
                                  </p:stCondLst>
                                  <p:endCondLst>
                                    <p:cond evt="onNext" delay="0">
                                      <p:tgtEl>
                                        <p:sldTgt/>
                                      </p:tgtEl>
                                    </p:cond>
                                  </p:endCondLst>
                                  <p:childTnLst>
                                    <p:set>
                                      <p:cBhvr rctx="PPT">
                                        <p:cTn id="38" dur="indefinite"/>
                                        <p:tgtEl>
                                          <p:spTgt spid="31747">
                                            <p:txEl>
                                              <p:pRg st="3" end="3"/>
                                            </p:txEl>
                                          </p:spTgt>
                                        </p:tgtEl>
                                        <p:attrNameLst>
                                          <p:attrName>style.opacity</p:attrName>
                                        </p:attrNameLst>
                                      </p:cBhvr>
                                      <p:to>
                                        <p:strVal val="0.99"/>
                                      </p:to>
                                    </p:set>
                                    <p:animEffect filter="image" prLst="opacity: 0.99">
                                      <p:cBhvr rctx="IE">
                                        <p:cTn id="39" dur="indefinite"/>
                                        <p:tgtEl>
                                          <p:spTgt spid="31747">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mph" presetSubtype="0" nodeType="clickEffect">
                                  <p:stCondLst>
                                    <p:cond delay="0"/>
                                  </p:stCondLst>
                                  <p:endCondLst>
                                    <p:cond evt="onNext" delay="0">
                                      <p:tgtEl>
                                        <p:sldTgt/>
                                      </p:tgtEl>
                                    </p:cond>
                                  </p:endCondLst>
                                  <p:childTnLst>
                                    <p:set>
                                      <p:cBhvr rctx="PPT">
                                        <p:cTn id="43" dur="indefinite"/>
                                        <p:tgtEl>
                                          <p:spTgt spid="31747">
                                            <p:txEl>
                                              <p:pRg st="4" end="4"/>
                                            </p:txEl>
                                          </p:spTgt>
                                        </p:tgtEl>
                                        <p:attrNameLst>
                                          <p:attrName>style.opacity</p:attrName>
                                        </p:attrNameLst>
                                      </p:cBhvr>
                                      <p:to>
                                        <p:strVal val="0.99"/>
                                      </p:to>
                                    </p:set>
                                    <p:animEffect filter="image" prLst="opacity: 0.99">
                                      <p:cBhvr rctx="IE">
                                        <p:cTn id="44" dur="indefinite"/>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idx="4294967295"/>
          </p:nvPr>
        </p:nvSpPr>
        <p:spPr>
          <a:xfrm>
            <a:off x="1919536" y="260648"/>
            <a:ext cx="8229600" cy="1143000"/>
          </a:xfrm>
        </p:spPr>
        <p:txBody>
          <a:bodyPr>
            <a:normAutofit fontScale="90000"/>
          </a:bodyPr>
          <a:lstStyle/>
          <a:p>
            <a:pPr>
              <a:defRPr/>
            </a:pPr>
            <a: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IN" dirty="0" smtClean="0"/>
              <a:t>THREAD STATES</a:t>
            </a:r>
            <a:br>
              <a:rPr lang="en-IN" dirty="0" smtClean="0"/>
            </a:br>
            <a: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US" dirty="0" smtClean="0"/>
          </a:p>
        </p:txBody>
      </p:sp>
      <p:sp>
        <p:nvSpPr>
          <p:cNvPr id="32771" name="Rectangle 1027"/>
          <p:cNvSpPr>
            <a:spLocks noGrp="1" noChangeArrowheads="1"/>
          </p:cNvSpPr>
          <p:nvPr>
            <p:ph type="body" idx="4294967295"/>
          </p:nvPr>
        </p:nvSpPr>
        <p:spPr>
          <a:xfrm>
            <a:off x="1847850" y="1341439"/>
            <a:ext cx="8351838" cy="4784725"/>
          </a:xfrm>
        </p:spPr>
        <p:txBody>
          <a:bodyPr/>
          <a:lstStyle/>
          <a:p>
            <a:pPr>
              <a:buNone/>
              <a:defRPr/>
            </a:pPr>
            <a:r>
              <a:rPr lang="en-US" b="1" dirty="0" smtClean="0">
                <a:solidFill>
                  <a:srgbClr val="C00000"/>
                </a:solidFill>
              </a:rPr>
              <a:t>State diagram</a:t>
            </a:r>
          </a:p>
          <a:p>
            <a:pPr lvl="1">
              <a:defRPr/>
            </a:pPr>
            <a:endParaRPr lang="en-US" dirty="0" smtClean="0"/>
          </a:p>
        </p:txBody>
      </p:sp>
      <p:sp>
        <p:nvSpPr>
          <p:cNvPr id="28676" name="AutoShape 1028"/>
          <p:cNvSpPr>
            <a:spLocks noChangeArrowheads="1"/>
          </p:cNvSpPr>
          <p:nvPr/>
        </p:nvSpPr>
        <p:spPr bwMode="auto">
          <a:xfrm>
            <a:off x="5249863" y="22542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ctr" eaLnBrk="1" hangingPunct="1">
              <a:spcBef>
                <a:spcPct val="0"/>
              </a:spcBef>
              <a:buFontTx/>
              <a:buNone/>
            </a:pPr>
            <a:r>
              <a:rPr lang="en-US" altLang="en-US" sz="2000" b="1">
                <a:solidFill>
                  <a:srgbClr val="C00000"/>
                </a:solidFill>
              </a:rPr>
              <a:t>ready</a:t>
            </a:r>
          </a:p>
        </p:txBody>
      </p:sp>
      <p:cxnSp>
        <p:nvCxnSpPr>
          <p:cNvPr id="28677" name="AutoShape 1029"/>
          <p:cNvCxnSpPr>
            <a:cxnSpLocks noChangeShapeType="1"/>
            <a:stCxn id="28679" idx="3"/>
            <a:endCxn id="28676" idx="1"/>
          </p:cNvCxnSpPr>
          <p:nvPr/>
        </p:nvCxnSpPr>
        <p:spPr bwMode="auto">
          <a:xfrm>
            <a:off x="4173538" y="2549526"/>
            <a:ext cx="1066800" cy="9525"/>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74" name="Text Box 1030"/>
          <p:cNvSpPr txBox="1">
            <a:spLocks noChangeArrowheads="1"/>
          </p:cNvSpPr>
          <p:nvPr/>
        </p:nvSpPr>
        <p:spPr bwMode="auto">
          <a:xfrm>
            <a:off x="4629151" y="3119438"/>
            <a:ext cx="1222375" cy="400050"/>
          </a:xfrm>
          <a:prstGeom prst="rect">
            <a:avLst/>
          </a:prstGeom>
          <a:noFill/>
          <a:ln w="19050">
            <a:noFill/>
            <a:miter lim="800000"/>
            <a:headEnd/>
            <a:tailEnd/>
          </a:ln>
        </p:spPr>
        <p:txBody>
          <a:bodyPr wrap="none">
            <a:spAutoFit/>
          </a:bodyPr>
          <a:lstStyle/>
          <a:p>
            <a:pPr algn="ctr">
              <a:defRPr/>
            </a:pPr>
            <a:r>
              <a:rPr lang="en-US" sz="2000" b="1" dirty="0">
                <a:solidFill>
                  <a:schemeClr val="accent5">
                    <a:lumMod val="50000"/>
                  </a:schemeClr>
                </a:solidFill>
              </a:rPr>
              <a:t>scheduler</a:t>
            </a:r>
          </a:p>
        </p:txBody>
      </p:sp>
      <p:sp>
        <p:nvSpPr>
          <p:cNvPr id="28679" name="AutoShape 1031"/>
          <p:cNvSpPr>
            <a:spLocks noChangeArrowheads="1"/>
          </p:cNvSpPr>
          <p:nvPr/>
        </p:nvSpPr>
        <p:spPr bwMode="auto">
          <a:xfrm>
            <a:off x="2792413" y="2244725"/>
            <a:ext cx="1371600" cy="609600"/>
          </a:xfrm>
          <a:prstGeom prst="roundRect">
            <a:avLst>
              <a:gd name="adj" fmla="val 46616"/>
            </a:avLst>
          </a:prstGeom>
          <a:solidFill>
            <a:srgbClr val="CCFFFF"/>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ctr" eaLnBrk="1" hangingPunct="1">
              <a:spcBef>
                <a:spcPct val="0"/>
              </a:spcBef>
              <a:buFontTx/>
              <a:buNone/>
            </a:pPr>
            <a:r>
              <a:rPr lang="en-US" altLang="en-US" sz="2000">
                <a:solidFill>
                  <a:srgbClr val="C00000"/>
                </a:solidFill>
              </a:rPr>
              <a:t>new</a:t>
            </a:r>
          </a:p>
        </p:txBody>
      </p:sp>
      <p:sp>
        <p:nvSpPr>
          <p:cNvPr id="28680" name="AutoShape 1032"/>
          <p:cNvSpPr>
            <a:spLocks noChangeArrowheads="1"/>
          </p:cNvSpPr>
          <p:nvPr/>
        </p:nvSpPr>
        <p:spPr bwMode="auto">
          <a:xfrm>
            <a:off x="5249863" y="53784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ctr" eaLnBrk="1" hangingPunct="1">
              <a:spcBef>
                <a:spcPct val="0"/>
              </a:spcBef>
              <a:buFontTx/>
              <a:buNone/>
            </a:pPr>
            <a:r>
              <a:rPr lang="en-US" altLang="en-US" sz="2000" b="1">
                <a:solidFill>
                  <a:srgbClr val="C00000"/>
                </a:solidFill>
              </a:rPr>
              <a:t>dead</a:t>
            </a:r>
          </a:p>
        </p:txBody>
      </p:sp>
      <p:sp>
        <p:nvSpPr>
          <p:cNvPr id="28681" name="AutoShape 1033"/>
          <p:cNvSpPr>
            <a:spLocks noChangeArrowheads="1"/>
          </p:cNvSpPr>
          <p:nvPr/>
        </p:nvSpPr>
        <p:spPr bwMode="auto">
          <a:xfrm>
            <a:off x="5249863" y="39306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ctr" eaLnBrk="1" hangingPunct="1">
              <a:spcBef>
                <a:spcPct val="0"/>
              </a:spcBef>
              <a:buFontTx/>
              <a:buNone/>
            </a:pPr>
            <a:r>
              <a:rPr lang="en-US" altLang="en-US" sz="2000" b="1">
                <a:solidFill>
                  <a:srgbClr val="C00000"/>
                </a:solidFill>
              </a:rPr>
              <a:t>running</a:t>
            </a:r>
          </a:p>
        </p:txBody>
      </p:sp>
      <p:sp>
        <p:nvSpPr>
          <p:cNvPr id="28682" name="AutoShape 1034"/>
          <p:cNvSpPr>
            <a:spLocks noChangeArrowheads="1"/>
          </p:cNvSpPr>
          <p:nvPr/>
        </p:nvSpPr>
        <p:spPr bwMode="auto">
          <a:xfrm>
            <a:off x="7931150" y="3930650"/>
            <a:ext cx="1371600" cy="609600"/>
          </a:xfrm>
          <a:prstGeom prst="roundRect">
            <a:avLst>
              <a:gd name="adj" fmla="val 46616"/>
            </a:avLst>
          </a:prstGeom>
          <a:solidFill>
            <a:srgbClr val="CCFFFF"/>
          </a:solidFill>
          <a:ln w="1905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ctr" eaLnBrk="1" hangingPunct="1">
              <a:spcBef>
                <a:spcPct val="0"/>
              </a:spcBef>
              <a:buFontTx/>
              <a:buNone/>
            </a:pPr>
            <a:r>
              <a:rPr lang="en-US" altLang="en-US" sz="2000" b="1">
                <a:solidFill>
                  <a:srgbClr val="C00000"/>
                </a:solidFill>
              </a:rPr>
              <a:t>blocked</a:t>
            </a:r>
          </a:p>
        </p:txBody>
      </p:sp>
      <p:cxnSp>
        <p:nvCxnSpPr>
          <p:cNvPr id="28683" name="AutoShape 1035"/>
          <p:cNvCxnSpPr>
            <a:cxnSpLocks noChangeShapeType="1"/>
          </p:cNvCxnSpPr>
          <p:nvPr/>
        </p:nvCxnSpPr>
        <p:spPr bwMode="auto">
          <a:xfrm>
            <a:off x="5935663" y="2873375"/>
            <a:ext cx="0" cy="1047750"/>
          </a:xfrm>
          <a:prstGeom prst="straightConnector1">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28684" name="Line 1036"/>
          <p:cNvSpPr>
            <a:spLocks noChangeShapeType="1"/>
          </p:cNvSpPr>
          <p:nvPr/>
        </p:nvSpPr>
        <p:spPr bwMode="auto">
          <a:xfrm>
            <a:off x="6621464" y="4235450"/>
            <a:ext cx="13096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037"/>
          <p:cNvSpPr>
            <a:spLocks noChangeShapeType="1"/>
          </p:cNvSpPr>
          <p:nvPr/>
        </p:nvSpPr>
        <p:spPr bwMode="auto">
          <a:xfrm>
            <a:off x="5935663" y="4540250"/>
            <a:ext cx="0" cy="838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Freeform 1038"/>
          <p:cNvSpPr>
            <a:spLocks/>
          </p:cNvSpPr>
          <p:nvPr/>
        </p:nvSpPr>
        <p:spPr bwMode="auto">
          <a:xfrm>
            <a:off x="6240463" y="2863850"/>
            <a:ext cx="76200" cy="1066800"/>
          </a:xfrm>
          <a:custGeom>
            <a:avLst/>
            <a:gdLst>
              <a:gd name="T0" fmla="*/ 0 w 48"/>
              <a:gd name="T1" fmla="*/ 2147483646 h 672"/>
              <a:gd name="T2" fmla="*/ 2147483646 w 48"/>
              <a:gd name="T3" fmla="*/ 2147483646 h 672"/>
              <a:gd name="T4" fmla="*/ 0 w 48"/>
              <a:gd name="T5" fmla="*/ 0 h 672"/>
              <a:gd name="T6" fmla="*/ 0 60000 65536"/>
              <a:gd name="T7" fmla="*/ 0 60000 65536"/>
              <a:gd name="T8" fmla="*/ 0 60000 65536"/>
              <a:gd name="T9" fmla="*/ 0 w 48"/>
              <a:gd name="T10" fmla="*/ 0 h 672"/>
              <a:gd name="T11" fmla="*/ 48 w 48"/>
              <a:gd name="T12" fmla="*/ 672 h 672"/>
            </a:gdLst>
            <a:ahLst/>
            <a:cxnLst>
              <a:cxn ang="T6">
                <a:pos x="T0" y="T1"/>
              </a:cxn>
              <a:cxn ang="T7">
                <a:pos x="T2" y="T3"/>
              </a:cxn>
              <a:cxn ang="T8">
                <a:pos x="T4" y="T5"/>
              </a:cxn>
            </a:cxnLst>
            <a:rect l="T9" t="T10" r="T11" b="T12"/>
            <a:pathLst>
              <a:path w="48" h="672">
                <a:moveTo>
                  <a:pt x="0" y="672"/>
                </a:moveTo>
                <a:cubicBezTo>
                  <a:pt x="24" y="560"/>
                  <a:pt x="48" y="448"/>
                  <a:pt x="48" y="336"/>
                </a:cubicBezTo>
                <a:cubicBezTo>
                  <a:pt x="48" y="224"/>
                  <a:pt x="24" y="112"/>
                  <a:pt x="0"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7" name="Freeform 1039"/>
          <p:cNvSpPr>
            <a:spLocks/>
          </p:cNvSpPr>
          <p:nvPr/>
        </p:nvSpPr>
        <p:spPr bwMode="auto">
          <a:xfrm>
            <a:off x="6621463" y="2711450"/>
            <a:ext cx="1752600" cy="1219200"/>
          </a:xfrm>
          <a:custGeom>
            <a:avLst/>
            <a:gdLst>
              <a:gd name="T0" fmla="*/ 2147483646 w 1104"/>
              <a:gd name="T1" fmla="*/ 2147483646 h 768"/>
              <a:gd name="T2" fmla="*/ 2147483646 w 1104"/>
              <a:gd name="T3" fmla="*/ 2147483646 h 768"/>
              <a:gd name="T4" fmla="*/ 0 w 1104"/>
              <a:gd name="T5" fmla="*/ 0 h 768"/>
              <a:gd name="T6" fmla="*/ 0 60000 65536"/>
              <a:gd name="T7" fmla="*/ 0 60000 65536"/>
              <a:gd name="T8" fmla="*/ 0 60000 65536"/>
              <a:gd name="T9" fmla="*/ 0 w 1104"/>
              <a:gd name="T10" fmla="*/ 0 h 768"/>
              <a:gd name="T11" fmla="*/ 1104 w 1104"/>
              <a:gd name="T12" fmla="*/ 768 h 768"/>
            </a:gdLst>
            <a:ahLst/>
            <a:cxnLst>
              <a:cxn ang="T6">
                <a:pos x="T0" y="T1"/>
              </a:cxn>
              <a:cxn ang="T7">
                <a:pos x="T2" y="T3"/>
              </a:cxn>
              <a:cxn ang="T8">
                <a:pos x="T4" y="T5"/>
              </a:cxn>
            </a:cxnLst>
            <a:rect l="T9" t="T10" r="T11" b="T12"/>
            <a:pathLst>
              <a:path w="1104" h="768">
                <a:moveTo>
                  <a:pt x="1104" y="768"/>
                </a:moveTo>
                <a:cubicBezTo>
                  <a:pt x="1004" y="640"/>
                  <a:pt x="904" y="512"/>
                  <a:pt x="720" y="384"/>
                </a:cubicBezTo>
                <a:cubicBezTo>
                  <a:pt x="536" y="256"/>
                  <a:pt x="268" y="128"/>
                  <a:pt x="0"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88" name="Line 1040"/>
          <p:cNvSpPr>
            <a:spLocks noChangeShapeType="1"/>
          </p:cNvSpPr>
          <p:nvPr/>
        </p:nvSpPr>
        <p:spPr bwMode="auto">
          <a:xfrm>
            <a:off x="2030413" y="2549525"/>
            <a:ext cx="76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1" name="Text Box 1041"/>
          <p:cNvSpPr txBox="1">
            <a:spLocks noChangeArrowheads="1"/>
          </p:cNvSpPr>
          <p:nvPr/>
        </p:nvSpPr>
        <p:spPr bwMode="auto">
          <a:xfrm>
            <a:off x="2030414" y="2051050"/>
            <a:ext cx="630237" cy="400050"/>
          </a:xfrm>
          <a:prstGeom prst="rect">
            <a:avLst/>
          </a:prstGeom>
          <a:noFill/>
          <a:ln w="19050">
            <a:noFill/>
            <a:miter lim="800000"/>
            <a:headEnd/>
            <a:tailEnd/>
          </a:ln>
        </p:spPr>
        <p:txBody>
          <a:bodyPr wrap="none">
            <a:spAutoFit/>
          </a:bodyPr>
          <a:lstStyle/>
          <a:p>
            <a:pPr algn="ctr" eaLnBrk="1" hangingPunct="1">
              <a:defRPr/>
            </a:pPr>
            <a:r>
              <a:rPr lang="en-US" sz="2000" dirty="0">
                <a:solidFill>
                  <a:schemeClr val="accent6">
                    <a:lumMod val="50000"/>
                  </a:schemeClr>
                </a:solidFill>
                <a:latin typeface="Calibri" pitchFamily="34" charset="0"/>
                <a:cs typeface="Arial" charset="0"/>
              </a:rPr>
              <a:t>new</a:t>
            </a:r>
          </a:p>
        </p:txBody>
      </p:sp>
      <p:sp>
        <p:nvSpPr>
          <p:cNvPr id="31762" name="Text Box 1042"/>
          <p:cNvSpPr txBox="1">
            <a:spLocks noChangeArrowheads="1"/>
          </p:cNvSpPr>
          <p:nvPr/>
        </p:nvSpPr>
        <p:spPr bwMode="auto">
          <a:xfrm>
            <a:off x="4416425" y="2044700"/>
            <a:ext cx="666750" cy="400050"/>
          </a:xfrm>
          <a:prstGeom prst="rect">
            <a:avLst/>
          </a:prstGeom>
          <a:noFill/>
          <a:ln w="19050">
            <a:noFill/>
            <a:miter lim="800000"/>
            <a:headEnd/>
            <a:tailEnd/>
          </a:ln>
        </p:spPr>
        <p:txBody>
          <a:bodyPr wrap="none">
            <a:spAutoFit/>
          </a:bodyPr>
          <a:lstStyle/>
          <a:p>
            <a:pPr algn="ctr" eaLnBrk="1" hangingPunct="1">
              <a:defRPr/>
            </a:pPr>
            <a:r>
              <a:rPr lang="en-US" sz="2000" dirty="0">
                <a:solidFill>
                  <a:schemeClr val="accent6">
                    <a:lumMod val="50000"/>
                  </a:schemeClr>
                </a:solidFill>
                <a:latin typeface="Calibri" pitchFamily="34" charset="0"/>
                <a:cs typeface="Arial" charset="0"/>
              </a:rPr>
              <a:t>start</a:t>
            </a:r>
          </a:p>
        </p:txBody>
      </p:sp>
      <p:sp>
        <p:nvSpPr>
          <p:cNvPr id="31763" name="Text Box 1043"/>
          <p:cNvSpPr txBox="1">
            <a:spLocks noChangeArrowheads="1"/>
          </p:cNvSpPr>
          <p:nvPr/>
        </p:nvSpPr>
        <p:spPr bwMode="auto">
          <a:xfrm>
            <a:off x="4437063" y="4643438"/>
            <a:ext cx="1217612" cy="400050"/>
          </a:xfrm>
          <a:prstGeom prst="rect">
            <a:avLst/>
          </a:prstGeom>
          <a:noFill/>
          <a:ln w="19050">
            <a:noFill/>
            <a:miter lim="800000"/>
            <a:headEnd/>
            <a:tailEnd/>
          </a:ln>
        </p:spPr>
        <p:txBody>
          <a:bodyPr wrap="none">
            <a:spAutoFit/>
          </a:bodyPr>
          <a:lstStyle/>
          <a:p>
            <a:pPr algn="ctr" eaLnBrk="1" hangingPunct="1">
              <a:defRPr/>
            </a:pPr>
            <a:r>
              <a:rPr lang="en-US" sz="2000" dirty="0">
                <a:solidFill>
                  <a:schemeClr val="accent6">
                    <a:lumMod val="50000"/>
                  </a:schemeClr>
                </a:solidFill>
                <a:latin typeface="Calibri" pitchFamily="34" charset="0"/>
                <a:cs typeface="Arial" charset="0"/>
              </a:rPr>
              <a:t>terminate</a:t>
            </a:r>
          </a:p>
        </p:txBody>
      </p:sp>
      <p:sp>
        <p:nvSpPr>
          <p:cNvPr id="31764" name="Text Box 1044"/>
          <p:cNvSpPr txBox="1">
            <a:spLocks noChangeArrowheads="1"/>
          </p:cNvSpPr>
          <p:nvPr/>
        </p:nvSpPr>
        <p:spPr bwMode="auto">
          <a:xfrm>
            <a:off x="6700839" y="4338639"/>
            <a:ext cx="1150937" cy="708025"/>
          </a:xfrm>
          <a:prstGeom prst="rect">
            <a:avLst/>
          </a:prstGeom>
          <a:noFill/>
          <a:ln w="19050">
            <a:noFill/>
            <a:miter lim="800000"/>
            <a:headEnd/>
            <a:tailEnd/>
          </a:ln>
        </p:spPr>
        <p:txBody>
          <a:bodyPr wrap="none">
            <a:spAutoFit/>
          </a:bodyPr>
          <a:lstStyle/>
          <a:p>
            <a:pPr algn="ctr" eaLnBrk="1" hangingPunct="1">
              <a:defRPr/>
            </a:pPr>
            <a:r>
              <a:rPr lang="en-US" sz="2000" dirty="0">
                <a:solidFill>
                  <a:schemeClr val="accent6">
                    <a:lumMod val="50000"/>
                  </a:schemeClr>
                </a:solidFill>
                <a:latin typeface="Calibri" pitchFamily="34" charset="0"/>
                <a:cs typeface="Arial" charset="0"/>
              </a:rPr>
              <a:t>IO, sleep,</a:t>
            </a:r>
          </a:p>
          <a:p>
            <a:pPr algn="ctr" eaLnBrk="1" hangingPunct="1">
              <a:defRPr/>
            </a:pPr>
            <a:r>
              <a:rPr lang="en-US" sz="2000" dirty="0">
                <a:solidFill>
                  <a:schemeClr val="accent6">
                    <a:lumMod val="50000"/>
                  </a:schemeClr>
                </a:solidFill>
                <a:latin typeface="Calibri" pitchFamily="34" charset="0"/>
                <a:cs typeface="Arial" charset="0"/>
              </a:rPr>
              <a:t>wait, join</a:t>
            </a:r>
          </a:p>
        </p:txBody>
      </p:sp>
      <p:sp>
        <p:nvSpPr>
          <p:cNvPr id="31765" name="Text Box 1045"/>
          <p:cNvSpPr txBox="1">
            <a:spLocks noChangeArrowheads="1"/>
          </p:cNvSpPr>
          <p:nvPr/>
        </p:nvSpPr>
        <p:spPr bwMode="auto">
          <a:xfrm>
            <a:off x="6240463" y="2940051"/>
            <a:ext cx="1219200" cy="708025"/>
          </a:xfrm>
          <a:prstGeom prst="rect">
            <a:avLst/>
          </a:prstGeom>
          <a:noFill/>
          <a:ln w="19050">
            <a:noFill/>
            <a:miter lim="800000"/>
            <a:headEnd/>
            <a:tailEnd/>
          </a:ln>
        </p:spPr>
        <p:txBody>
          <a:bodyPr>
            <a:spAutoFit/>
          </a:bodyPr>
          <a:lstStyle/>
          <a:p>
            <a:pPr algn="ctr" eaLnBrk="1" hangingPunct="1">
              <a:defRPr/>
            </a:pPr>
            <a:r>
              <a:rPr lang="en-US" sz="2000" dirty="0">
                <a:solidFill>
                  <a:schemeClr val="accent6">
                    <a:lumMod val="50000"/>
                  </a:schemeClr>
                </a:solidFill>
                <a:latin typeface="Calibri" pitchFamily="34" charset="0"/>
                <a:cs typeface="Arial" charset="0"/>
              </a:rPr>
              <a:t>yield,</a:t>
            </a:r>
          </a:p>
          <a:p>
            <a:pPr algn="ctr" eaLnBrk="1" hangingPunct="1">
              <a:defRPr/>
            </a:pPr>
            <a:r>
              <a:rPr lang="en-US" sz="2000" dirty="0">
                <a:solidFill>
                  <a:schemeClr val="accent6">
                    <a:lumMod val="50000"/>
                  </a:schemeClr>
                </a:solidFill>
                <a:latin typeface="Calibri" pitchFamily="34" charset="0"/>
                <a:cs typeface="Arial" charset="0"/>
              </a:rPr>
              <a:t>time slice</a:t>
            </a:r>
          </a:p>
        </p:txBody>
      </p:sp>
      <p:sp>
        <p:nvSpPr>
          <p:cNvPr id="31766" name="Text Box 1046"/>
          <p:cNvSpPr txBox="1">
            <a:spLocks noChangeArrowheads="1"/>
          </p:cNvSpPr>
          <p:nvPr/>
        </p:nvSpPr>
        <p:spPr bwMode="auto">
          <a:xfrm>
            <a:off x="8186739" y="2198689"/>
            <a:ext cx="2232025" cy="1311275"/>
          </a:xfrm>
          <a:prstGeom prst="rect">
            <a:avLst/>
          </a:prstGeom>
          <a:noFill/>
          <a:ln w="19050">
            <a:noFill/>
            <a:miter lim="800000"/>
            <a:headEnd/>
            <a:tailEnd/>
          </a:ln>
        </p:spPr>
        <p:txBody>
          <a:bodyPr>
            <a:spAutoFit/>
          </a:bodyPr>
          <a:lstStyle/>
          <a:p>
            <a:pPr algn="ctr" eaLnBrk="1" hangingPunct="1">
              <a:defRPr/>
            </a:pPr>
            <a:r>
              <a:rPr lang="en-US" sz="2000" dirty="0">
                <a:solidFill>
                  <a:schemeClr val="accent6">
                    <a:lumMod val="50000"/>
                  </a:schemeClr>
                </a:solidFill>
                <a:latin typeface="Calibri" pitchFamily="34" charset="0"/>
                <a:cs typeface="Arial" charset="0"/>
              </a:rPr>
              <a:t>notify, </a:t>
            </a:r>
            <a:r>
              <a:rPr lang="en-US" sz="2000" dirty="0" err="1">
                <a:solidFill>
                  <a:schemeClr val="accent6">
                    <a:lumMod val="50000"/>
                  </a:schemeClr>
                </a:solidFill>
                <a:latin typeface="Calibri" pitchFamily="34" charset="0"/>
                <a:cs typeface="Arial" charset="0"/>
              </a:rPr>
              <a:t>notifyAll</a:t>
            </a:r>
            <a:r>
              <a:rPr lang="en-US" sz="2000" dirty="0">
                <a:solidFill>
                  <a:schemeClr val="accent6">
                    <a:lumMod val="50000"/>
                  </a:schemeClr>
                </a:solidFill>
                <a:latin typeface="Calibri" pitchFamily="34" charset="0"/>
                <a:cs typeface="Arial" charset="0"/>
              </a:rPr>
              <a:t>,</a:t>
            </a:r>
          </a:p>
          <a:p>
            <a:pPr algn="ctr" eaLnBrk="1" hangingPunct="1">
              <a:defRPr/>
            </a:pPr>
            <a:r>
              <a:rPr lang="en-US" sz="2000" dirty="0">
                <a:solidFill>
                  <a:schemeClr val="accent6">
                    <a:lumMod val="50000"/>
                  </a:schemeClr>
                </a:solidFill>
                <a:latin typeface="Calibri" pitchFamily="34" charset="0"/>
                <a:cs typeface="Arial" charset="0"/>
              </a:rPr>
              <a:t>IO complete, sleep expired,</a:t>
            </a:r>
          </a:p>
          <a:p>
            <a:pPr algn="ctr" eaLnBrk="1" hangingPunct="1">
              <a:defRPr/>
            </a:pPr>
            <a:r>
              <a:rPr lang="en-US" sz="2000" dirty="0">
                <a:solidFill>
                  <a:schemeClr val="accent6">
                    <a:lumMod val="50000"/>
                  </a:schemeClr>
                </a:solidFill>
                <a:latin typeface="Calibri" pitchFamily="34" charset="0"/>
                <a:cs typeface="Arial" charset="0"/>
              </a:rPr>
              <a:t>join complete</a:t>
            </a:r>
          </a:p>
        </p:txBody>
      </p:sp>
      <p:sp>
        <p:nvSpPr>
          <p:cNvPr id="23" name="Action Button: Home 22">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24" name="Action Button: End 23">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25" name="Action Button: Beginning 24">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26" name="Action Button: Forward or Next 25">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27" name="Action Button: Back or Previous 26">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576978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2771">
                                            <p:txEl>
                                              <p:pRg st="0" end="0"/>
                                            </p:txEl>
                                          </p:spTgt>
                                        </p:tgtEl>
                                        <p:attrNameLst>
                                          <p:attrName>style.opacity</p:attrName>
                                        </p:attrNameLst>
                                      </p:cBhvr>
                                      <p:to>
                                        <p:strVal val="0.25"/>
                                      </p:to>
                                    </p:set>
                                    <p:animEffect filter="image" prLst="opacity: 0.25">
                                      <p:cBhvr rctx="IE">
                                        <p:cTn id="7" dur="indefinite"/>
                                        <p:tgtEl>
                                          <p:spTgt spid="32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pPr>
              <a:buNone/>
              <a:defRPr/>
            </a:pPr>
            <a:r>
              <a:rPr lang="en-IN" smtClean="0"/>
              <a:t>Above mentioned stages are explained here:</a:t>
            </a:r>
          </a:p>
          <a:p>
            <a:pPr>
              <a:defRPr/>
            </a:pPr>
            <a:r>
              <a:rPr lang="en-IN" b="1" smtClean="0"/>
              <a:t>New:</a:t>
            </a:r>
            <a:r>
              <a:rPr lang="en-IN" smtClean="0"/>
              <a:t> A new thread begins its life cycle in the new state. It remains in this state until the program starts the thread. It is also referred to as a born thread.</a:t>
            </a:r>
          </a:p>
          <a:p>
            <a:pPr>
              <a:defRPr/>
            </a:pPr>
            <a:r>
              <a:rPr lang="en-IN" b="1" smtClean="0"/>
              <a:t>Runnable:(Ready)</a:t>
            </a:r>
            <a:r>
              <a:rPr lang="en-IN" smtClean="0"/>
              <a:t> After a newly born thread is started, the thread becomes runnable. A thread in this state is considered to be executing its task.</a:t>
            </a:r>
          </a:p>
        </p:txBody>
      </p:sp>
      <p:sp>
        <p:nvSpPr>
          <p:cNvPr id="33794" name="Title 1"/>
          <p:cNvSpPr>
            <a:spLocks noGrp="1"/>
          </p:cNvSpPr>
          <p:nvPr>
            <p:ph type="title"/>
          </p:nvPr>
        </p:nvSpPr>
        <p:spPr/>
        <p:txBody>
          <a:bodyPr/>
          <a:lstStyle/>
          <a:p>
            <a:pPr eaLnBrk="1" hangingPunct="1">
              <a:defRPr/>
            </a:pPr>
            <a:r>
              <a:rPr lang="en-IN" dirty="0" smtClean="0"/>
              <a:t>THREAD STATES</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4163602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3795">
                                            <p:txEl>
                                              <p:pRg st="0" end="0"/>
                                            </p:txEl>
                                          </p:spTgt>
                                        </p:tgtEl>
                                        <p:attrNameLst>
                                          <p:attrName>style.opacity</p:attrName>
                                        </p:attrNameLst>
                                      </p:cBhvr>
                                      <p:to>
                                        <p:strVal val="0.25"/>
                                      </p:to>
                                    </p:set>
                                    <p:animEffect filter="image" prLst="opacity: 0.25">
                                      <p:cBhvr rctx="IE">
                                        <p:cTn id="7" dur="indefinite"/>
                                        <p:tgtEl>
                                          <p:spTgt spid="33795">
                                            <p:txEl>
                                              <p:pRg st="0" end="0"/>
                                            </p:txEl>
                                          </p:spTgt>
                                        </p:tgtEl>
                                      </p:cBhvr>
                                    </p:animEffect>
                                  </p:childTnLst>
                                </p:cTn>
                              </p:par>
                              <p:par>
                                <p:cTn id="8" presetID="9" presetClass="emph" presetSubtype="0" grpId="0" nodeType="withEffect">
                                  <p:stCondLst>
                                    <p:cond delay="0"/>
                                  </p:stCondLst>
                                  <p:childTnLst>
                                    <p:set>
                                      <p:cBhvr rctx="PPT">
                                        <p:cTn id="9" dur="indefinite"/>
                                        <p:tgtEl>
                                          <p:spTgt spid="33795">
                                            <p:txEl>
                                              <p:pRg st="1" end="1"/>
                                            </p:txEl>
                                          </p:spTgt>
                                        </p:tgtEl>
                                        <p:attrNameLst>
                                          <p:attrName>style.opacity</p:attrName>
                                        </p:attrNameLst>
                                      </p:cBhvr>
                                      <p:to>
                                        <p:strVal val="0.25"/>
                                      </p:to>
                                    </p:set>
                                    <p:animEffect filter="image" prLst="opacity: 0.25">
                                      <p:cBhvr rctx="IE">
                                        <p:cTn id="10" dur="indefinite"/>
                                        <p:tgtEl>
                                          <p:spTgt spid="33795">
                                            <p:txEl>
                                              <p:pRg st="1" end="1"/>
                                            </p:txEl>
                                          </p:spTgt>
                                        </p:tgtEl>
                                      </p:cBhvr>
                                    </p:animEffect>
                                  </p:childTnLst>
                                </p:cTn>
                              </p:par>
                              <p:par>
                                <p:cTn id="11" presetID="9" presetClass="emph" presetSubtype="0" grpId="0" nodeType="withEffect">
                                  <p:stCondLst>
                                    <p:cond delay="0"/>
                                  </p:stCondLst>
                                  <p:childTnLst>
                                    <p:set>
                                      <p:cBhvr rctx="PPT">
                                        <p:cTn id="12" dur="indefinite"/>
                                        <p:tgtEl>
                                          <p:spTgt spid="33795">
                                            <p:txEl>
                                              <p:pRg st="2" end="2"/>
                                            </p:txEl>
                                          </p:spTgt>
                                        </p:tgtEl>
                                        <p:attrNameLst>
                                          <p:attrName>style.opacity</p:attrName>
                                        </p:attrNameLst>
                                      </p:cBhvr>
                                      <p:to>
                                        <p:strVal val="0.25"/>
                                      </p:to>
                                    </p:set>
                                    <p:animEffect filter="image" prLst="opacity: 0.25">
                                      <p:cBhvr rctx="IE">
                                        <p:cTn id="13" dur="indefinite"/>
                                        <p:tgtEl>
                                          <p:spTgt spid="337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33795">
                                            <p:txEl>
                                              <p:pRg st="0" end="0"/>
                                            </p:txEl>
                                          </p:spTgt>
                                        </p:tgtEl>
                                        <p:attrNameLst>
                                          <p:attrName>style.opacity</p:attrName>
                                        </p:attrNameLst>
                                      </p:cBhvr>
                                      <p:to>
                                        <p:strVal val="0.99"/>
                                      </p:to>
                                    </p:set>
                                    <p:animEffect filter="image" prLst="opacity: 0.99">
                                      <p:cBhvr rctx="IE">
                                        <p:cTn id="18" dur="indefinite"/>
                                        <p:tgtEl>
                                          <p:spTgt spid="3379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33795">
                                            <p:txEl>
                                              <p:pRg st="1" end="1"/>
                                            </p:txEl>
                                          </p:spTgt>
                                        </p:tgtEl>
                                        <p:attrNameLst>
                                          <p:attrName>style.opacity</p:attrName>
                                        </p:attrNameLst>
                                      </p:cBhvr>
                                      <p:to>
                                        <p:strVal val="0.99"/>
                                      </p:to>
                                    </p:set>
                                    <p:animEffect filter="image" prLst="opacity: 0.99">
                                      <p:cBhvr rctx="IE">
                                        <p:cTn id="23" dur="indefinite"/>
                                        <p:tgtEl>
                                          <p:spTgt spid="3379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33795">
                                            <p:txEl>
                                              <p:pRg st="2" end="2"/>
                                            </p:txEl>
                                          </p:spTgt>
                                        </p:tgtEl>
                                        <p:attrNameLst>
                                          <p:attrName>style.opacity</p:attrName>
                                        </p:attrNameLst>
                                      </p:cBhvr>
                                      <p:to>
                                        <p:strVal val="0.99"/>
                                      </p:to>
                                    </p:set>
                                    <p:animEffect filter="image" prLst="opacity: 0.99">
                                      <p:cBhvr rctx="IE">
                                        <p:cTn id="28" dur="indefinite"/>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1774825" y="908050"/>
            <a:ext cx="8642350" cy="5949950"/>
          </a:xfrm>
        </p:spPr>
        <p:txBody>
          <a:bodyPr>
            <a:normAutofit/>
          </a:bodyPr>
          <a:lstStyle/>
          <a:p>
            <a:pPr algn="just">
              <a:spcBef>
                <a:spcPts val="0"/>
              </a:spcBef>
              <a:defRPr/>
            </a:pPr>
            <a:r>
              <a:rPr lang="en-IN" b="1" dirty="0" smtClean="0">
                <a:latin typeface="Garamond" pitchFamily="18" charset="0"/>
              </a:rPr>
              <a:t>Waiting:</a:t>
            </a:r>
            <a:r>
              <a:rPr lang="en-IN" dirty="0" smtClean="0">
                <a:latin typeface="Garamond" pitchFamily="18" charset="0"/>
              </a:rPr>
              <a:t> Sometimes a thread transitions to the waiting state while the thread waits for another thread to perform a </a:t>
            </a:r>
            <a:r>
              <a:rPr lang="en-IN" dirty="0" err="1" smtClean="0">
                <a:latin typeface="Garamond" pitchFamily="18" charset="0"/>
              </a:rPr>
              <a:t>task.A</a:t>
            </a:r>
            <a:r>
              <a:rPr lang="en-IN" dirty="0" smtClean="0">
                <a:latin typeface="Garamond" pitchFamily="18" charset="0"/>
              </a:rPr>
              <a:t> thread transitions back to the </a:t>
            </a:r>
            <a:r>
              <a:rPr lang="en-IN" dirty="0" err="1" smtClean="0">
                <a:latin typeface="Garamond" pitchFamily="18" charset="0"/>
              </a:rPr>
              <a:t>runnable</a:t>
            </a:r>
            <a:r>
              <a:rPr lang="en-IN" dirty="0" smtClean="0">
                <a:latin typeface="Garamond" pitchFamily="18" charset="0"/>
              </a:rPr>
              <a:t> state only when another thread signals the waiting thread to continue executing.</a:t>
            </a:r>
          </a:p>
          <a:p>
            <a:pPr algn="just">
              <a:spcBef>
                <a:spcPts val="0"/>
              </a:spcBef>
              <a:defRPr/>
            </a:pPr>
            <a:r>
              <a:rPr lang="en-IN" b="1" dirty="0" smtClean="0">
                <a:latin typeface="Garamond" pitchFamily="18" charset="0"/>
              </a:rPr>
              <a:t>Timed waiting:</a:t>
            </a:r>
            <a:r>
              <a:rPr lang="en-IN" dirty="0" smtClean="0">
                <a:latin typeface="Garamond" pitchFamily="18" charset="0"/>
              </a:rPr>
              <a:t> A </a:t>
            </a:r>
            <a:r>
              <a:rPr lang="en-IN" dirty="0" err="1" smtClean="0">
                <a:latin typeface="Garamond" pitchFamily="18" charset="0"/>
              </a:rPr>
              <a:t>runnable</a:t>
            </a:r>
            <a:r>
              <a:rPr lang="en-IN" dirty="0" smtClean="0">
                <a:latin typeface="Garamond" pitchFamily="18" charset="0"/>
              </a:rPr>
              <a:t> thread can enter the timed waiting state for a specified interval of time. A thread in this state transitions back to the </a:t>
            </a:r>
            <a:r>
              <a:rPr lang="en-IN" dirty="0" err="1" smtClean="0">
                <a:latin typeface="Garamond" pitchFamily="18" charset="0"/>
              </a:rPr>
              <a:t>runnable</a:t>
            </a:r>
            <a:r>
              <a:rPr lang="en-IN" dirty="0" smtClean="0">
                <a:latin typeface="Garamond" pitchFamily="18" charset="0"/>
              </a:rPr>
              <a:t> state when that time interval expires or when the event it is waiting for occurs.</a:t>
            </a:r>
          </a:p>
          <a:p>
            <a:pPr algn="just">
              <a:spcBef>
                <a:spcPts val="0"/>
              </a:spcBef>
              <a:defRPr/>
            </a:pPr>
            <a:r>
              <a:rPr lang="en-IN" b="1" dirty="0" smtClean="0">
                <a:latin typeface="Garamond" pitchFamily="18" charset="0"/>
              </a:rPr>
              <a:t>Terminated</a:t>
            </a:r>
            <a:r>
              <a:rPr lang="en-IN" b="1" dirty="0" smtClean="0">
                <a:latin typeface="Garamond" pitchFamily="18" charset="0"/>
                <a:sym typeface="Wingdings" pitchFamily="2" charset="2"/>
              </a:rPr>
              <a:t>:</a:t>
            </a:r>
            <a:r>
              <a:rPr lang="en-IN" b="1" dirty="0" smtClean="0">
                <a:latin typeface="Garamond" pitchFamily="18" charset="0"/>
              </a:rPr>
              <a:t>(Dead) </a:t>
            </a:r>
            <a:r>
              <a:rPr lang="en-IN" dirty="0" smtClean="0">
                <a:latin typeface="Garamond" pitchFamily="18" charset="0"/>
              </a:rPr>
              <a:t>A </a:t>
            </a:r>
            <a:r>
              <a:rPr lang="en-IN" dirty="0" err="1" smtClean="0">
                <a:latin typeface="Garamond" pitchFamily="18" charset="0"/>
              </a:rPr>
              <a:t>runnable</a:t>
            </a:r>
            <a:r>
              <a:rPr lang="en-IN" dirty="0" smtClean="0">
                <a:latin typeface="Garamond" pitchFamily="18" charset="0"/>
              </a:rPr>
              <a:t> thread enters the terminated state when it completes its task or otherwise terminates.</a:t>
            </a:r>
          </a:p>
          <a:p>
            <a:pPr algn="just">
              <a:defRPr/>
            </a:pPr>
            <a:endParaRPr lang="en-IN" dirty="0" smtClean="0"/>
          </a:p>
          <a:p>
            <a:pPr algn="just">
              <a:defRPr/>
            </a:pPr>
            <a:endParaRPr lang="en-IN" dirty="0" smtClean="0"/>
          </a:p>
        </p:txBody>
      </p:sp>
      <p:sp>
        <p:nvSpPr>
          <p:cNvPr id="34818" name="Title 1"/>
          <p:cNvSpPr>
            <a:spLocks noGrp="1"/>
          </p:cNvSpPr>
          <p:nvPr>
            <p:ph type="title"/>
          </p:nvPr>
        </p:nvSpPr>
        <p:spPr>
          <a:xfrm>
            <a:off x="1981200" y="0"/>
            <a:ext cx="8229600" cy="1124744"/>
          </a:xfrm>
        </p:spPr>
        <p:txBody>
          <a:bodyPr/>
          <a:lstStyle/>
          <a:p>
            <a:pPr eaLnBrk="1" hangingPunct="1">
              <a:defRPr/>
            </a:pPr>
            <a:r>
              <a:rPr lang="en-IN" dirty="0" smtClean="0"/>
              <a:t>THREAD STATES</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4120185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4819">
                                            <p:txEl>
                                              <p:pRg st="0" end="0"/>
                                            </p:txEl>
                                          </p:spTgt>
                                        </p:tgtEl>
                                        <p:attrNameLst>
                                          <p:attrName>style.opacity</p:attrName>
                                        </p:attrNameLst>
                                      </p:cBhvr>
                                      <p:to>
                                        <p:strVal val="0.25"/>
                                      </p:to>
                                    </p:set>
                                    <p:animEffect filter="image" prLst="opacity: 0.25">
                                      <p:cBhvr rctx="IE">
                                        <p:cTn id="7" dur="indefinite"/>
                                        <p:tgtEl>
                                          <p:spTgt spid="34819">
                                            <p:txEl>
                                              <p:pRg st="0" end="0"/>
                                            </p:txEl>
                                          </p:spTgt>
                                        </p:tgtEl>
                                      </p:cBhvr>
                                    </p:animEffect>
                                  </p:childTnLst>
                                </p:cTn>
                              </p:par>
                              <p:par>
                                <p:cTn id="8" presetID="9" presetClass="emph" presetSubtype="0" grpId="0" nodeType="withEffect">
                                  <p:stCondLst>
                                    <p:cond delay="0"/>
                                  </p:stCondLst>
                                  <p:childTnLst>
                                    <p:set>
                                      <p:cBhvr rctx="PPT">
                                        <p:cTn id="9" dur="indefinite"/>
                                        <p:tgtEl>
                                          <p:spTgt spid="34819">
                                            <p:txEl>
                                              <p:pRg st="1" end="1"/>
                                            </p:txEl>
                                          </p:spTgt>
                                        </p:tgtEl>
                                        <p:attrNameLst>
                                          <p:attrName>style.opacity</p:attrName>
                                        </p:attrNameLst>
                                      </p:cBhvr>
                                      <p:to>
                                        <p:strVal val="0.25"/>
                                      </p:to>
                                    </p:set>
                                    <p:animEffect filter="image" prLst="opacity: 0.25">
                                      <p:cBhvr rctx="IE">
                                        <p:cTn id="10" dur="indefinite"/>
                                        <p:tgtEl>
                                          <p:spTgt spid="34819">
                                            <p:txEl>
                                              <p:pRg st="1" end="1"/>
                                            </p:txEl>
                                          </p:spTgt>
                                        </p:tgtEl>
                                      </p:cBhvr>
                                    </p:animEffect>
                                  </p:childTnLst>
                                </p:cTn>
                              </p:par>
                              <p:par>
                                <p:cTn id="11" presetID="9" presetClass="emph" presetSubtype="0" grpId="0" nodeType="withEffect">
                                  <p:stCondLst>
                                    <p:cond delay="0"/>
                                  </p:stCondLst>
                                  <p:childTnLst>
                                    <p:set>
                                      <p:cBhvr rctx="PPT">
                                        <p:cTn id="12" dur="indefinite"/>
                                        <p:tgtEl>
                                          <p:spTgt spid="34819">
                                            <p:txEl>
                                              <p:pRg st="2" end="2"/>
                                            </p:txEl>
                                          </p:spTgt>
                                        </p:tgtEl>
                                        <p:attrNameLst>
                                          <p:attrName>style.opacity</p:attrName>
                                        </p:attrNameLst>
                                      </p:cBhvr>
                                      <p:to>
                                        <p:strVal val="0.25"/>
                                      </p:to>
                                    </p:set>
                                    <p:animEffect filter="image" prLst="opacity: 0.25">
                                      <p:cBhvr rctx="IE">
                                        <p:cTn id="13" dur="indefinite"/>
                                        <p:tgtEl>
                                          <p:spTgt spid="3481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34819">
                                            <p:txEl>
                                              <p:pRg st="0" end="0"/>
                                            </p:txEl>
                                          </p:spTgt>
                                        </p:tgtEl>
                                        <p:attrNameLst>
                                          <p:attrName>style.opacity</p:attrName>
                                        </p:attrNameLst>
                                      </p:cBhvr>
                                      <p:to>
                                        <p:strVal val="0.99"/>
                                      </p:to>
                                    </p:set>
                                    <p:animEffect filter="image" prLst="opacity: 0.99">
                                      <p:cBhvr rctx="IE">
                                        <p:cTn id="18" dur="indefinite"/>
                                        <p:tgtEl>
                                          <p:spTgt spid="3481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34819">
                                            <p:txEl>
                                              <p:pRg st="1" end="1"/>
                                            </p:txEl>
                                          </p:spTgt>
                                        </p:tgtEl>
                                        <p:attrNameLst>
                                          <p:attrName>style.opacity</p:attrName>
                                        </p:attrNameLst>
                                      </p:cBhvr>
                                      <p:to>
                                        <p:strVal val="0.99"/>
                                      </p:to>
                                    </p:set>
                                    <p:animEffect filter="image" prLst="opacity: 0.99">
                                      <p:cBhvr rctx="IE">
                                        <p:cTn id="23" dur="indefinite"/>
                                        <p:tgtEl>
                                          <p:spTgt spid="3481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34819">
                                            <p:txEl>
                                              <p:pRg st="2" end="2"/>
                                            </p:txEl>
                                          </p:spTgt>
                                        </p:tgtEl>
                                        <p:attrNameLst>
                                          <p:attrName>style.opacity</p:attrName>
                                        </p:attrNameLst>
                                      </p:cBhvr>
                                      <p:to>
                                        <p:strVal val="0.99"/>
                                      </p:to>
                                    </p:set>
                                    <p:animEffect filter="image" prLst="opacity: 0.99">
                                      <p:cBhvr rctx="IE">
                                        <p:cTn id="28" dur="indefinite"/>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2135560" y="274638"/>
            <a:ext cx="7848872" cy="1143000"/>
          </a:xfrm>
        </p:spPr>
        <p:txBody>
          <a:bodyPr/>
          <a:lstStyle/>
          <a:p>
            <a:pPr>
              <a:defRPr/>
            </a:pPr>
            <a:r>
              <a:rPr lang="en-IN" dirty="0" smtClean="0"/>
              <a:t>THREAD STATES - summary</a:t>
            </a:r>
            <a:endParaRPr lang="en-US" dirty="0" smtClean="0"/>
          </a:p>
        </p:txBody>
      </p:sp>
      <p:sp>
        <p:nvSpPr>
          <p:cNvPr id="2095107" name="Rectangle 3"/>
          <p:cNvSpPr>
            <a:spLocks noGrp="1" noChangeArrowheads="1"/>
          </p:cNvSpPr>
          <p:nvPr>
            <p:ph type="body" idx="4294967295"/>
          </p:nvPr>
        </p:nvSpPr>
        <p:spPr>
          <a:xfrm>
            <a:off x="1774826" y="1412876"/>
            <a:ext cx="8893175" cy="5445125"/>
          </a:xfrm>
        </p:spPr>
        <p:txBody>
          <a:bodyPr wrap="square" numCol="1" anchor="t" anchorCtr="0" compatLnSpc="1">
            <a:prstTxWarp prst="textNoShape">
              <a:avLst/>
            </a:prstTxWarp>
          </a:bodyPr>
          <a:lstStyle/>
          <a:p>
            <a:pPr eaLnBrk="1" hangingPunct="1">
              <a:lnSpc>
                <a:spcPct val="80000"/>
              </a:lnSpc>
              <a:buFont typeface="Arial" charset="0"/>
              <a:buChar char="•"/>
              <a:defRPr/>
            </a:pPr>
            <a:r>
              <a:rPr lang="en-US" sz="3000" dirty="0">
                <a:effectLst>
                  <a:outerShdw blurRad="38100" dist="38100" dir="2700000" algn="tl">
                    <a:srgbClr val="C0C0C0"/>
                  </a:outerShdw>
                </a:effectLst>
              </a:rPr>
              <a:t>Java thread can be in one of these states</a:t>
            </a:r>
          </a:p>
          <a:p>
            <a:pPr lvl="1" eaLnBrk="1" hangingPunct="1">
              <a:lnSpc>
                <a:spcPct val="80000"/>
              </a:lnSpc>
              <a:buFont typeface="Arial" charset="0"/>
              <a:buChar char="–"/>
              <a:defRPr/>
            </a:pPr>
            <a:r>
              <a:rPr lang="en-US" sz="2600" dirty="0">
                <a:effectLst>
                  <a:outerShdw blurRad="38100" dist="38100" dir="2700000" algn="tl">
                    <a:srgbClr val="C0C0C0"/>
                  </a:outerShdw>
                </a:effectLst>
              </a:rPr>
              <a:t>New 		– thread allocated &amp; waiting for start()</a:t>
            </a:r>
          </a:p>
          <a:p>
            <a:pPr lvl="1" eaLnBrk="1" hangingPunct="1">
              <a:lnSpc>
                <a:spcPct val="80000"/>
              </a:lnSpc>
              <a:buFont typeface="Arial" charset="0"/>
              <a:buChar char="–"/>
              <a:defRPr/>
            </a:pPr>
            <a:r>
              <a:rPr lang="en-US" sz="2600" dirty="0" err="1">
                <a:effectLst>
                  <a:outerShdw blurRad="38100" dist="38100" dir="2700000" algn="tl">
                    <a:srgbClr val="C0C0C0"/>
                  </a:outerShdw>
                </a:effectLst>
              </a:rPr>
              <a:t>Runnable</a:t>
            </a:r>
            <a:r>
              <a:rPr lang="en-US" sz="2600" dirty="0">
                <a:effectLst>
                  <a:outerShdw blurRad="38100" dist="38100" dir="2700000" algn="tl">
                    <a:srgbClr val="C0C0C0"/>
                  </a:outerShdw>
                </a:effectLst>
              </a:rPr>
              <a:t> 	– thread can begin execution</a:t>
            </a:r>
          </a:p>
          <a:p>
            <a:pPr lvl="1" eaLnBrk="1" hangingPunct="1">
              <a:lnSpc>
                <a:spcPct val="80000"/>
              </a:lnSpc>
              <a:buFont typeface="Arial" charset="0"/>
              <a:buChar char="–"/>
              <a:defRPr/>
            </a:pPr>
            <a:r>
              <a:rPr lang="en-US" sz="2600" dirty="0">
                <a:effectLst>
                  <a:outerShdw blurRad="38100" dist="38100" dir="2700000" algn="tl">
                    <a:srgbClr val="C0C0C0"/>
                  </a:outerShdw>
                </a:effectLst>
              </a:rPr>
              <a:t>Running 	– thread currently executing</a:t>
            </a:r>
          </a:p>
          <a:p>
            <a:pPr lvl="1" eaLnBrk="1" hangingPunct="1">
              <a:lnSpc>
                <a:spcPct val="80000"/>
              </a:lnSpc>
              <a:buFont typeface="Arial" charset="0"/>
              <a:buChar char="–"/>
              <a:defRPr/>
            </a:pPr>
            <a:r>
              <a:rPr lang="en-US" sz="2600" dirty="0">
                <a:effectLst>
                  <a:outerShdw blurRad="38100" dist="38100" dir="2700000" algn="tl">
                    <a:srgbClr val="C0C0C0"/>
                  </a:outerShdw>
                </a:effectLst>
              </a:rPr>
              <a:t>Blocked 	– thread waiting for event (I/O, etc.)</a:t>
            </a:r>
          </a:p>
          <a:p>
            <a:pPr lvl="1" eaLnBrk="1" hangingPunct="1">
              <a:lnSpc>
                <a:spcPct val="80000"/>
              </a:lnSpc>
              <a:buFont typeface="Arial" charset="0"/>
              <a:buChar char="–"/>
              <a:defRPr/>
            </a:pPr>
            <a:r>
              <a:rPr lang="en-US" sz="2600" dirty="0">
                <a:effectLst>
                  <a:outerShdw blurRad="38100" dist="38100" dir="2700000" algn="tl">
                    <a:srgbClr val="C0C0C0"/>
                  </a:outerShdw>
                </a:effectLst>
              </a:rPr>
              <a:t>Dead 		– thread finished</a:t>
            </a:r>
          </a:p>
          <a:p>
            <a:pPr lvl="1" eaLnBrk="1" hangingPunct="1">
              <a:lnSpc>
                <a:spcPct val="80000"/>
              </a:lnSpc>
              <a:buFont typeface="Arial" charset="0"/>
              <a:buNone/>
              <a:defRPr/>
            </a:pPr>
            <a:r>
              <a:rPr lang="en-US" sz="2600" dirty="0">
                <a:effectLst>
                  <a:outerShdw blurRad="38100" dist="38100" dir="2700000" algn="tl">
                    <a:srgbClr val="C0C0C0"/>
                  </a:outerShdw>
                </a:effectLst>
              </a:rPr>
              <a:t>Transitions between states caused by</a:t>
            </a:r>
          </a:p>
          <a:p>
            <a:pPr lvl="1" eaLnBrk="1" hangingPunct="1">
              <a:lnSpc>
                <a:spcPct val="80000"/>
              </a:lnSpc>
              <a:buFont typeface="Arial" charset="0"/>
              <a:buChar char="–"/>
              <a:defRPr/>
            </a:pPr>
            <a:r>
              <a:rPr lang="en-US" sz="2600" dirty="0">
                <a:effectLst>
                  <a:outerShdw blurRad="38100" dist="38100" dir="2700000" algn="tl">
                    <a:srgbClr val="C0C0C0"/>
                  </a:outerShdw>
                </a:effectLst>
              </a:rPr>
              <a:t>Invoking methods in class Thread</a:t>
            </a:r>
          </a:p>
          <a:p>
            <a:pPr lvl="2" eaLnBrk="1" hangingPunct="1">
              <a:lnSpc>
                <a:spcPct val="80000"/>
              </a:lnSpc>
              <a:buFont typeface="Arial" charset="0"/>
              <a:buChar char="•"/>
              <a:defRPr/>
            </a:pPr>
            <a:r>
              <a:rPr lang="en-US" sz="2200" dirty="0">
                <a:effectLst>
                  <a:outerShdw blurRad="38100" dist="38100" dir="2700000" algn="tl">
                    <a:srgbClr val="C0C0C0"/>
                  </a:outerShdw>
                </a:effectLst>
              </a:rPr>
              <a:t>new(), start(), yield(), sleep(), wait(), notify</a:t>
            </a:r>
            <a:r>
              <a:rPr lang="en-US" sz="2200" dirty="0" smtClean="0">
                <a:effectLst>
                  <a:outerShdw blurRad="38100" dist="38100" dir="2700000" algn="tl">
                    <a:srgbClr val="C0C0C0"/>
                  </a:outerShdw>
                </a:effectLst>
              </a:rPr>
              <a:t>(), notifyall()…</a:t>
            </a:r>
            <a:endParaRPr lang="en-US" sz="2200" dirty="0">
              <a:effectLst>
                <a:outerShdw blurRad="38100" dist="38100" dir="2700000" algn="tl">
                  <a:srgbClr val="C0C0C0"/>
                </a:outerShdw>
              </a:effectLst>
            </a:endParaRPr>
          </a:p>
          <a:p>
            <a:pPr lvl="1" eaLnBrk="1" hangingPunct="1">
              <a:lnSpc>
                <a:spcPct val="80000"/>
              </a:lnSpc>
              <a:buFont typeface="Arial" charset="0"/>
              <a:buChar char="–"/>
              <a:defRPr/>
            </a:pPr>
            <a:r>
              <a:rPr lang="en-US" sz="2600" dirty="0">
                <a:effectLst>
                  <a:outerShdw blurRad="38100" dist="38100" dir="2700000" algn="tl">
                    <a:srgbClr val="C0C0C0"/>
                  </a:outerShdw>
                </a:effectLst>
              </a:rPr>
              <a:t>Other (external) events</a:t>
            </a:r>
          </a:p>
          <a:p>
            <a:pPr lvl="2" eaLnBrk="1" hangingPunct="1">
              <a:lnSpc>
                <a:spcPct val="80000"/>
              </a:lnSpc>
              <a:buFont typeface="Arial" charset="0"/>
              <a:buChar char="•"/>
              <a:defRPr/>
            </a:pPr>
            <a:r>
              <a:rPr lang="en-US" sz="2200" dirty="0">
                <a:effectLst>
                  <a:outerShdw blurRad="38100" dist="38100" dir="2700000" algn="tl">
                    <a:srgbClr val="C0C0C0"/>
                  </a:outerShdw>
                </a:effectLst>
              </a:rPr>
              <a:t>Scheduler, I/O, returning from run()…</a:t>
            </a: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162482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2095107">
                                            <p:txEl>
                                              <p:pRg st="0" end="0"/>
                                            </p:txEl>
                                          </p:spTgt>
                                        </p:tgtEl>
                                        <p:attrNameLst>
                                          <p:attrName>style.opacity</p:attrName>
                                        </p:attrNameLst>
                                      </p:cBhvr>
                                      <p:to>
                                        <p:strVal val="0.25"/>
                                      </p:to>
                                    </p:set>
                                    <p:animEffect filter="image" prLst="opacity: 0.25">
                                      <p:cBhvr rctx="IE">
                                        <p:cTn id="7" dur="indefinite"/>
                                        <p:tgtEl>
                                          <p:spTgt spid="2095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mph" presetSubtype="0" nodeType="clickEffect">
                                  <p:stCondLst>
                                    <p:cond delay="0"/>
                                  </p:stCondLst>
                                  <p:endCondLst>
                                    <p:cond evt="onNext" delay="0">
                                      <p:tgtEl>
                                        <p:sldTgt/>
                                      </p:tgtEl>
                                    </p:cond>
                                  </p:endCondLst>
                                  <p:childTnLst>
                                    <p:set>
                                      <p:cBhvr rctx="PPT">
                                        <p:cTn id="11" dur="indefinite"/>
                                        <p:tgtEl>
                                          <p:spTgt spid="2095107">
                                            <p:txEl>
                                              <p:pRg st="1" end="1"/>
                                            </p:txEl>
                                          </p:spTgt>
                                        </p:tgtEl>
                                        <p:attrNameLst>
                                          <p:attrName>style.opacity</p:attrName>
                                        </p:attrNameLst>
                                      </p:cBhvr>
                                      <p:to>
                                        <p:strVal val="0.25"/>
                                      </p:to>
                                    </p:set>
                                    <p:animEffect filter="image" prLst="opacity: 0.25">
                                      <p:cBhvr rctx="IE">
                                        <p:cTn id="12" dur="indefinite"/>
                                        <p:tgtEl>
                                          <p:spTgt spid="2095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mph" presetSubtype="0" nodeType="clickEffect">
                                  <p:stCondLst>
                                    <p:cond delay="0"/>
                                  </p:stCondLst>
                                  <p:endCondLst>
                                    <p:cond evt="onNext" delay="0">
                                      <p:tgtEl>
                                        <p:sldTgt/>
                                      </p:tgtEl>
                                    </p:cond>
                                  </p:endCondLst>
                                  <p:childTnLst>
                                    <p:set>
                                      <p:cBhvr rctx="PPT">
                                        <p:cTn id="16" dur="indefinite"/>
                                        <p:tgtEl>
                                          <p:spTgt spid="2095107">
                                            <p:txEl>
                                              <p:pRg st="2" end="2"/>
                                            </p:txEl>
                                          </p:spTgt>
                                        </p:tgtEl>
                                        <p:attrNameLst>
                                          <p:attrName>style.opacity</p:attrName>
                                        </p:attrNameLst>
                                      </p:cBhvr>
                                      <p:to>
                                        <p:strVal val="0.25"/>
                                      </p:to>
                                    </p:set>
                                    <p:animEffect filter="image" prLst="opacity: 0.25">
                                      <p:cBhvr rctx="IE">
                                        <p:cTn id="17" dur="indefinite"/>
                                        <p:tgtEl>
                                          <p:spTgt spid="2095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mph" presetSubtype="0" nodeType="clickEffect">
                                  <p:stCondLst>
                                    <p:cond delay="0"/>
                                  </p:stCondLst>
                                  <p:endCondLst>
                                    <p:cond evt="onNext" delay="0">
                                      <p:tgtEl>
                                        <p:sldTgt/>
                                      </p:tgtEl>
                                    </p:cond>
                                  </p:endCondLst>
                                  <p:childTnLst>
                                    <p:set>
                                      <p:cBhvr rctx="PPT">
                                        <p:cTn id="21" dur="indefinite"/>
                                        <p:tgtEl>
                                          <p:spTgt spid="2095107">
                                            <p:txEl>
                                              <p:pRg st="3" end="3"/>
                                            </p:txEl>
                                          </p:spTgt>
                                        </p:tgtEl>
                                        <p:attrNameLst>
                                          <p:attrName>style.opacity</p:attrName>
                                        </p:attrNameLst>
                                      </p:cBhvr>
                                      <p:to>
                                        <p:strVal val="0.25"/>
                                      </p:to>
                                    </p:set>
                                    <p:animEffect filter="image" prLst="opacity: 0.25">
                                      <p:cBhvr rctx="IE">
                                        <p:cTn id="22" dur="indefinite"/>
                                        <p:tgtEl>
                                          <p:spTgt spid="2095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mph" presetSubtype="0" nodeType="clickEffect">
                                  <p:stCondLst>
                                    <p:cond delay="0"/>
                                  </p:stCondLst>
                                  <p:endCondLst>
                                    <p:cond evt="onNext" delay="0">
                                      <p:tgtEl>
                                        <p:sldTgt/>
                                      </p:tgtEl>
                                    </p:cond>
                                  </p:endCondLst>
                                  <p:childTnLst>
                                    <p:set>
                                      <p:cBhvr rctx="PPT">
                                        <p:cTn id="26" dur="indefinite"/>
                                        <p:tgtEl>
                                          <p:spTgt spid="2095107">
                                            <p:txEl>
                                              <p:pRg st="4" end="4"/>
                                            </p:txEl>
                                          </p:spTgt>
                                        </p:tgtEl>
                                        <p:attrNameLst>
                                          <p:attrName>style.opacity</p:attrName>
                                        </p:attrNameLst>
                                      </p:cBhvr>
                                      <p:to>
                                        <p:strVal val="0.25"/>
                                      </p:to>
                                    </p:set>
                                    <p:animEffect filter="image" prLst="opacity: 0.25">
                                      <p:cBhvr rctx="IE">
                                        <p:cTn id="27" dur="indefinite"/>
                                        <p:tgtEl>
                                          <p:spTgt spid="2095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mph" presetSubtype="0" nodeType="clickEffect">
                                  <p:stCondLst>
                                    <p:cond delay="0"/>
                                  </p:stCondLst>
                                  <p:endCondLst>
                                    <p:cond evt="onNext" delay="0">
                                      <p:tgtEl>
                                        <p:sldTgt/>
                                      </p:tgtEl>
                                    </p:cond>
                                  </p:endCondLst>
                                  <p:childTnLst>
                                    <p:set>
                                      <p:cBhvr rctx="PPT">
                                        <p:cTn id="31" dur="indefinite"/>
                                        <p:tgtEl>
                                          <p:spTgt spid="2095107">
                                            <p:txEl>
                                              <p:pRg st="5" end="5"/>
                                            </p:txEl>
                                          </p:spTgt>
                                        </p:tgtEl>
                                        <p:attrNameLst>
                                          <p:attrName>style.opacity</p:attrName>
                                        </p:attrNameLst>
                                      </p:cBhvr>
                                      <p:to>
                                        <p:strVal val="0.25"/>
                                      </p:to>
                                    </p:set>
                                    <p:animEffect filter="image" prLst="opacity: 0.25">
                                      <p:cBhvr rctx="IE">
                                        <p:cTn id="32" dur="indefinite"/>
                                        <p:tgtEl>
                                          <p:spTgt spid="20951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mph" presetSubtype="0" nodeType="clickEffect">
                                  <p:stCondLst>
                                    <p:cond delay="0"/>
                                  </p:stCondLst>
                                  <p:endCondLst>
                                    <p:cond evt="onNext" delay="0">
                                      <p:tgtEl>
                                        <p:sldTgt/>
                                      </p:tgtEl>
                                    </p:cond>
                                  </p:endCondLst>
                                  <p:childTnLst>
                                    <p:set>
                                      <p:cBhvr rctx="PPT">
                                        <p:cTn id="36" dur="indefinite"/>
                                        <p:tgtEl>
                                          <p:spTgt spid="2095107">
                                            <p:txEl>
                                              <p:pRg st="6" end="6"/>
                                            </p:txEl>
                                          </p:spTgt>
                                        </p:tgtEl>
                                        <p:attrNameLst>
                                          <p:attrName>style.opacity</p:attrName>
                                        </p:attrNameLst>
                                      </p:cBhvr>
                                      <p:to>
                                        <p:strVal val="0.99"/>
                                      </p:to>
                                    </p:set>
                                    <p:animEffect filter="image" prLst="opacity: 0.99">
                                      <p:cBhvr rctx="IE">
                                        <p:cTn id="37" dur="indefinite"/>
                                        <p:tgtEl>
                                          <p:spTgt spid="2095107">
                                            <p:txEl>
                                              <p:pRg st="6" end="6"/>
                                            </p:txEl>
                                          </p:spTgt>
                                        </p:tgtEl>
                                      </p:cBhvr>
                                    </p:animEffect>
                                  </p:childTnLst>
                                </p:cTn>
                              </p:par>
                              <p:par>
                                <p:cTn id="38" presetID="9" presetClass="emph" presetSubtype="0" nodeType="withEffect">
                                  <p:stCondLst>
                                    <p:cond delay="0"/>
                                  </p:stCondLst>
                                  <p:endCondLst>
                                    <p:cond evt="onNext" delay="0">
                                      <p:tgtEl>
                                        <p:sldTgt/>
                                      </p:tgtEl>
                                    </p:cond>
                                  </p:endCondLst>
                                  <p:childTnLst>
                                    <p:set>
                                      <p:cBhvr rctx="PPT">
                                        <p:cTn id="39" dur="indefinite"/>
                                        <p:tgtEl>
                                          <p:spTgt spid="2095107">
                                            <p:txEl>
                                              <p:pRg st="7" end="7"/>
                                            </p:txEl>
                                          </p:spTgt>
                                        </p:tgtEl>
                                        <p:attrNameLst>
                                          <p:attrName>style.opacity</p:attrName>
                                        </p:attrNameLst>
                                      </p:cBhvr>
                                      <p:to>
                                        <p:strVal val="0.99"/>
                                      </p:to>
                                    </p:set>
                                    <p:animEffect filter="image" prLst="opacity: 0.99">
                                      <p:cBhvr rctx="IE">
                                        <p:cTn id="40" dur="indefinite"/>
                                        <p:tgtEl>
                                          <p:spTgt spid="2095107">
                                            <p:txEl>
                                              <p:pRg st="7" end="7"/>
                                            </p:txEl>
                                          </p:spTgt>
                                        </p:tgtEl>
                                      </p:cBhvr>
                                    </p:animEffect>
                                  </p:childTnLst>
                                </p:cTn>
                              </p:par>
                              <p:par>
                                <p:cTn id="41" presetID="9" presetClass="emph" presetSubtype="0" nodeType="withEffect">
                                  <p:stCondLst>
                                    <p:cond delay="0"/>
                                  </p:stCondLst>
                                  <p:endCondLst>
                                    <p:cond evt="onNext" delay="0">
                                      <p:tgtEl>
                                        <p:sldTgt/>
                                      </p:tgtEl>
                                    </p:cond>
                                  </p:endCondLst>
                                  <p:childTnLst>
                                    <p:set>
                                      <p:cBhvr rctx="PPT">
                                        <p:cTn id="42" dur="indefinite"/>
                                        <p:tgtEl>
                                          <p:spTgt spid="2095107">
                                            <p:txEl>
                                              <p:pRg st="8" end="8"/>
                                            </p:txEl>
                                          </p:spTgt>
                                        </p:tgtEl>
                                        <p:attrNameLst>
                                          <p:attrName>style.opacity</p:attrName>
                                        </p:attrNameLst>
                                      </p:cBhvr>
                                      <p:to>
                                        <p:strVal val="0.99"/>
                                      </p:to>
                                    </p:set>
                                    <p:animEffect filter="image" prLst="opacity: 0.99">
                                      <p:cBhvr rctx="IE">
                                        <p:cTn id="43" dur="indefinite"/>
                                        <p:tgtEl>
                                          <p:spTgt spid="2095107">
                                            <p:txEl>
                                              <p:pRg st="8" end="8"/>
                                            </p:txEl>
                                          </p:spTgt>
                                        </p:tgtEl>
                                      </p:cBhvr>
                                    </p:animEffect>
                                  </p:childTnLst>
                                </p:cTn>
                              </p:par>
                              <p:par>
                                <p:cTn id="44" presetID="9" presetClass="emph" presetSubtype="0" nodeType="withEffect">
                                  <p:stCondLst>
                                    <p:cond delay="0"/>
                                  </p:stCondLst>
                                  <p:endCondLst>
                                    <p:cond evt="onNext" delay="0">
                                      <p:tgtEl>
                                        <p:sldTgt/>
                                      </p:tgtEl>
                                    </p:cond>
                                  </p:endCondLst>
                                  <p:childTnLst>
                                    <p:set>
                                      <p:cBhvr rctx="PPT">
                                        <p:cTn id="45" dur="indefinite"/>
                                        <p:tgtEl>
                                          <p:spTgt spid="2095107">
                                            <p:txEl>
                                              <p:pRg st="9" end="9"/>
                                            </p:txEl>
                                          </p:spTgt>
                                        </p:tgtEl>
                                        <p:attrNameLst>
                                          <p:attrName>style.opacity</p:attrName>
                                        </p:attrNameLst>
                                      </p:cBhvr>
                                      <p:to>
                                        <p:strVal val="0.99"/>
                                      </p:to>
                                    </p:set>
                                    <p:animEffect filter="image" prLst="opacity: 0.99">
                                      <p:cBhvr rctx="IE">
                                        <p:cTn id="46" dur="indefinite"/>
                                        <p:tgtEl>
                                          <p:spTgt spid="2095107">
                                            <p:txEl>
                                              <p:pRg st="9" end="9"/>
                                            </p:txEl>
                                          </p:spTgt>
                                        </p:tgtEl>
                                      </p:cBhvr>
                                    </p:animEffect>
                                  </p:childTnLst>
                                </p:cTn>
                              </p:par>
                              <p:par>
                                <p:cTn id="47" presetID="9" presetClass="emph" presetSubtype="0" nodeType="withEffect">
                                  <p:stCondLst>
                                    <p:cond delay="0"/>
                                  </p:stCondLst>
                                  <p:endCondLst>
                                    <p:cond evt="onNext" delay="0">
                                      <p:tgtEl>
                                        <p:sldTgt/>
                                      </p:tgtEl>
                                    </p:cond>
                                  </p:endCondLst>
                                  <p:childTnLst>
                                    <p:set>
                                      <p:cBhvr rctx="PPT">
                                        <p:cTn id="48" dur="indefinite"/>
                                        <p:tgtEl>
                                          <p:spTgt spid="2095107">
                                            <p:txEl>
                                              <p:pRg st="10" end="10"/>
                                            </p:txEl>
                                          </p:spTgt>
                                        </p:tgtEl>
                                        <p:attrNameLst>
                                          <p:attrName>style.opacity</p:attrName>
                                        </p:attrNameLst>
                                      </p:cBhvr>
                                      <p:to>
                                        <p:strVal val="0.99"/>
                                      </p:to>
                                    </p:set>
                                    <p:animEffect filter="image" prLst="opacity: 0.99">
                                      <p:cBhvr rctx="IE">
                                        <p:cTn id="49" dur="indefinite"/>
                                        <p:tgtEl>
                                          <p:spTgt spid="20951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2197" y="375857"/>
            <a:ext cx="9498841" cy="5503045"/>
          </a:xfrm>
          <a:prstGeom prst="rect">
            <a:avLst/>
          </a:prstGeom>
        </p:spPr>
        <p:txBody>
          <a:bodyPr wrap="square">
            <a:spAutoFit/>
          </a:bodyPr>
          <a:lstStyle/>
          <a:p>
            <a:pPr marL="342900" lvl="0" indent="-342900" fontAlgn="base">
              <a:lnSpc>
                <a:spcPct val="90000"/>
              </a:lnSpc>
              <a:spcBef>
                <a:spcPct val="20000"/>
              </a:spcBef>
              <a:spcAft>
                <a:spcPct val="0"/>
              </a:spcAft>
              <a:buFontTx/>
              <a:buChar char="•"/>
            </a:pPr>
            <a:endParaRPr lang="en-US" altLang="en-US" sz="2400" b="1" dirty="0" smtClean="0">
              <a:solidFill>
                <a:srgbClr val="000000"/>
              </a:solidFill>
              <a:latin typeface="Courier New" panose="02070309020205020404" pitchFamily="49" charset="0"/>
            </a:endParaRPr>
          </a:p>
          <a:p>
            <a:pPr lvl="0" algn="ctr" fontAlgn="base">
              <a:lnSpc>
                <a:spcPct val="90000"/>
              </a:lnSpc>
              <a:spcBef>
                <a:spcPct val="20000"/>
              </a:spcBef>
              <a:spcAft>
                <a:spcPct val="0"/>
              </a:spcAft>
            </a:pPr>
            <a:r>
              <a:rPr lang="en-US" altLang="en-US" sz="2400" b="1" dirty="0" smtClean="0">
                <a:solidFill>
                  <a:srgbClr val="FF0000"/>
                </a:solidFill>
                <a:cs typeface="Times New Roman" panose="02020603050405020304" pitchFamily="18" charset="0"/>
              </a:rPr>
              <a:t>More </a:t>
            </a:r>
            <a:r>
              <a:rPr lang="en-US" altLang="en-US" sz="2400" b="1" dirty="0" smtClean="0">
                <a:solidFill>
                  <a:srgbClr val="FF0000"/>
                </a:solidFill>
                <a:latin typeface="Courier New" panose="02070309020205020404" pitchFamily="49" charset="0"/>
                <a:cs typeface="Courier New" panose="02070309020205020404" pitchFamily="49" charset="0"/>
              </a:rPr>
              <a:t>Thread</a:t>
            </a:r>
            <a:r>
              <a:rPr lang="en-US" altLang="en-US" sz="2400" b="1" dirty="0" smtClean="0">
                <a:solidFill>
                  <a:srgbClr val="FF0000"/>
                </a:solidFill>
                <a:cs typeface="Times New Roman" panose="02020603050405020304" pitchFamily="18" charset="0"/>
              </a:rPr>
              <a:t> Methods</a:t>
            </a:r>
            <a:endParaRPr lang="en-US" altLang="en-US" sz="2400" b="1" dirty="0">
              <a:solidFill>
                <a:srgbClr val="000000"/>
              </a:solidFill>
              <a:latin typeface="Courier New" panose="02070309020205020404" pitchFamily="49" charset="0"/>
            </a:endParaRPr>
          </a:p>
          <a:p>
            <a:pPr marL="342900" lvl="0" indent="-342900" fontAlgn="base">
              <a:lnSpc>
                <a:spcPct val="90000"/>
              </a:lnSpc>
              <a:spcBef>
                <a:spcPct val="20000"/>
              </a:spcBef>
              <a:spcAft>
                <a:spcPct val="0"/>
              </a:spcAft>
              <a:buFontTx/>
              <a:buChar char="•"/>
            </a:pPr>
            <a:r>
              <a:rPr lang="en-US" altLang="en-US" sz="2400" b="1" dirty="0" smtClean="0">
                <a:solidFill>
                  <a:srgbClr val="000000"/>
                </a:solidFill>
                <a:latin typeface="Courier New" panose="02070309020205020404" pitchFamily="49" charset="0"/>
              </a:rPr>
              <a:t>static</a:t>
            </a:r>
            <a:r>
              <a:rPr lang="en-US" altLang="en-US" sz="2400" dirty="0" smtClean="0">
                <a:solidFill>
                  <a:srgbClr val="000000"/>
                </a:solidFill>
                <a:latin typeface="Times New Roman"/>
              </a:rPr>
              <a:t> </a:t>
            </a:r>
            <a:r>
              <a:rPr lang="en-US" altLang="en-US" sz="2400" dirty="0">
                <a:solidFill>
                  <a:srgbClr val="000000"/>
                </a:solidFill>
                <a:latin typeface="Times New Roman"/>
              </a:rPr>
              <a:t>void </a:t>
            </a:r>
            <a:r>
              <a:rPr lang="en-US" altLang="en-US" sz="2400" b="1" dirty="0">
                <a:solidFill>
                  <a:srgbClr val="000000"/>
                </a:solidFill>
                <a:latin typeface="Courier New" panose="02070309020205020404" pitchFamily="49" charset="0"/>
              </a:rPr>
              <a:t>sleep( long milliseconds )</a:t>
            </a:r>
          </a:p>
          <a:p>
            <a:pPr marL="742950" lvl="1" indent="-285750" fontAlgn="base">
              <a:lnSpc>
                <a:spcPct val="90000"/>
              </a:lnSpc>
              <a:spcBef>
                <a:spcPct val="20000"/>
              </a:spcBef>
              <a:spcAft>
                <a:spcPct val="0"/>
              </a:spcAft>
              <a:buFontTx/>
              <a:buChar char="–"/>
            </a:pPr>
            <a:r>
              <a:rPr lang="en-US" altLang="en-US" sz="2000" dirty="0">
                <a:solidFill>
                  <a:srgbClr val="000000"/>
                </a:solidFill>
                <a:latin typeface="Times New Roman"/>
              </a:rPr>
              <a:t>Thread sleeps (does not contend for processor) for number of milliseconds</a:t>
            </a:r>
          </a:p>
          <a:p>
            <a:pPr marL="742950" lvl="1" indent="-285750" fontAlgn="base">
              <a:lnSpc>
                <a:spcPct val="90000"/>
              </a:lnSpc>
              <a:spcBef>
                <a:spcPct val="20000"/>
              </a:spcBef>
              <a:spcAft>
                <a:spcPct val="0"/>
              </a:spcAft>
              <a:buFontTx/>
              <a:buChar char="–"/>
            </a:pPr>
            <a:r>
              <a:rPr lang="en-US" altLang="en-US" sz="2000" dirty="0">
                <a:solidFill>
                  <a:srgbClr val="000000"/>
                </a:solidFill>
                <a:latin typeface="Times New Roman"/>
              </a:rPr>
              <a:t>Why might we want a program to invoke sleep?</a:t>
            </a:r>
          </a:p>
          <a:p>
            <a:pPr marL="742950" lvl="1" indent="-285750" fontAlgn="base">
              <a:lnSpc>
                <a:spcPct val="90000"/>
              </a:lnSpc>
              <a:spcBef>
                <a:spcPct val="20000"/>
              </a:spcBef>
              <a:spcAft>
                <a:spcPct val="0"/>
              </a:spcAft>
              <a:buFontTx/>
              <a:buChar char="–"/>
            </a:pPr>
            <a:r>
              <a:rPr lang="en-US" altLang="en-US" sz="2000" dirty="0">
                <a:solidFill>
                  <a:srgbClr val="000000"/>
                </a:solidFill>
                <a:latin typeface="Times New Roman"/>
              </a:rPr>
              <a:t>Can give lower priority threads a chance to run</a:t>
            </a:r>
          </a:p>
          <a:p>
            <a:pPr marL="342900" lvl="0" indent="-342900" fontAlgn="base">
              <a:lnSpc>
                <a:spcPct val="90000"/>
              </a:lnSpc>
              <a:spcBef>
                <a:spcPct val="20000"/>
              </a:spcBef>
              <a:spcAft>
                <a:spcPct val="0"/>
              </a:spcAft>
              <a:buFontTx/>
              <a:buChar char="•"/>
            </a:pPr>
            <a:r>
              <a:rPr lang="en-US" altLang="en-US" sz="2400" b="1" dirty="0">
                <a:solidFill>
                  <a:srgbClr val="000000"/>
                </a:solidFill>
                <a:latin typeface="Courier New" panose="02070309020205020404" pitchFamily="49" charset="0"/>
              </a:rPr>
              <a:t>void interrupt()</a:t>
            </a:r>
            <a:r>
              <a:rPr lang="en-US" altLang="en-US" sz="2400" dirty="0">
                <a:solidFill>
                  <a:srgbClr val="000000"/>
                </a:solidFill>
                <a:latin typeface="Times New Roman"/>
              </a:rPr>
              <a:t> - interrupts a thread</a:t>
            </a:r>
          </a:p>
          <a:p>
            <a:pPr marL="342900" lvl="0" indent="-342900" fontAlgn="base">
              <a:lnSpc>
                <a:spcPct val="90000"/>
              </a:lnSpc>
              <a:spcBef>
                <a:spcPct val="20000"/>
              </a:spcBef>
              <a:spcAft>
                <a:spcPct val="0"/>
              </a:spcAft>
              <a:buFontTx/>
              <a:buChar char="•"/>
            </a:pPr>
            <a:r>
              <a:rPr lang="en-US" altLang="en-US" sz="2400" b="1" dirty="0">
                <a:solidFill>
                  <a:srgbClr val="000000"/>
                </a:solidFill>
                <a:latin typeface="Courier New" panose="02070309020205020404" pitchFamily="49" charset="0"/>
              </a:rPr>
              <a:t>boolean isInterrupted()</a:t>
            </a:r>
            <a:endParaRPr lang="en-US" altLang="en-US" sz="2400" dirty="0">
              <a:solidFill>
                <a:srgbClr val="000000"/>
              </a:solidFill>
              <a:latin typeface="Times New Roman"/>
            </a:endParaRPr>
          </a:p>
          <a:p>
            <a:pPr marL="742950" lvl="1" indent="-285750" fontAlgn="base">
              <a:lnSpc>
                <a:spcPct val="90000"/>
              </a:lnSpc>
              <a:spcBef>
                <a:spcPct val="20000"/>
              </a:spcBef>
              <a:spcAft>
                <a:spcPct val="0"/>
              </a:spcAft>
              <a:buFontTx/>
              <a:buChar char="–"/>
            </a:pPr>
            <a:r>
              <a:rPr lang="en-US" altLang="en-US" sz="2000" dirty="0">
                <a:solidFill>
                  <a:srgbClr val="000000"/>
                </a:solidFill>
                <a:latin typeface="Times New Roman"/>
              </a:rPr>
              <a:t>Determines if a thread is interrupted</a:t>
            </a:r>
          </a:p>
          <a:p>
            <a:pPr marL="342900" lvl="0" indent="-342900" fontAlgn="base">
              <a:lnSpc>
                <a:spcPct val="90000"/>
              </a:lnSpc>
              <a:spcBef>
                <a:spcPct val="20000"/>
              </a:spcBef>
              <a:spcAft>
                <a:spcPct val="0"/>
              </a:spcAft>
              <a:buFontTx/>
              <a:buChar char="•"/>
            </a:pPr>
            <a:r>
              <a:rPr lang="en-US" altLang="en-US" sz="2400" b="1" dirty="0">
                <a:solidFill>
                  <a:srgbClr val="000000"/>
                </a:solidFill>
                <a:latin typeface="Courier New" panose="02070309020205020404" pitchFamily="49" charset="0"/>
              </a:rPr>
              <a:t>boolean isAlive()</a:t>
            </a:r>
            <a:endParaRPr lang="en-US" altLang="en-US" sz="2400" dirty="0">
              <a:solidFill>
                <a:srgbClr val="000000"/>
              </a:solidFill>
              <a:latin typeface="Times New Roman"/>
            </a:endParaRPr>
          </a:p>
          <a:p>
            <a:pPr marL="742950" lvl="1" indent="-285750" fontAlgn="base">
              <a:lnSpc>
                <a:spcPct val="90000"/>
              </a:lnSpc>
              <a:spcBef>
                <a:spcPct val="20000"/>
              </a:spcBef>
              <a:spcAft>
                <a:spcPct val="0"/>
              </a:spcAft>
              <a:buFontTx/>
              <a:buChar char="–"/>
            </a:pPr>
            <a:r>
              <a:rPr lang="en-US" altLang="en-US" sz="2000" dirty="0">
                <a:solidFill>
                  <a:srgbClr val="000000"/>
                </a:solidFill>
                <a:latin typeface="Times New Roman"/>
              </a:rPr>
              <a:t>Returns </a:t>
            </a:r>
            <a:r>
              <a:rPr lang="en-US" altLang="en-US" sz="2000" b="1" dirty="0">
                <a:solidFill>
                  <a:srgbClr val="000000"/>
                </a:solidFill>
                <a:latin typeface="Courier New" panose="02070309020205020404" pitchFamily="49" charset="0"/>
              </a:rPr>
              <a:t>true</a:t>
            </a:r>
            <a:r>
              <a:rPr lang="en-US" altLang="en-US" sz="2000" dirty="0">
                <a:solidFill>
                  <a:srgbClr val="000000"/>
                </a:solidFill>
                <a:latin typeface="Times New Roman"/>
              </a:rPr>
              <a:t> if </a:t>
            </a:r>
            <a:r>
              <a:rPr lang="en-US" altLang="en-US" sz="2000" b="1" dirty="0">
                <a:solidFill>
                  <a:srgbClr val="000000"/>
                </a:solidFill>
                <a:latin typeface="Courier New" panose="02070309020205020404" pitchFamily="49" charset="0"/>
              </a:rPr>
              <a:t>start</a:t>
            </a:r>
            <a:r>
              <a:rPr lang="en-US" altLang="en-US" sz="2000" dirty="0">
                <a:solidFill>
                  <a:srgbClr val="000000"/>
                </a:solidFill>
                <a:latin typeface="Times New Roman"/>
              </a:rPr>
              <a:t> called and thread not dead (</a:t>
            </a:r>
            <a:r>
              <a:rPr lang="en-US" altLang="en-US" sz="2000" b="1" dirty="0">
                <a:solidFill>
                  <a:srgbClr val="000000"/>
                </a:solidFill>
                <a:latin typeface="Courier New" panose="02070309020205020404" pitchFamily="49" charset="0"/>
              </a:rPr>
              <a:t>run</a:t>
            </a:r>
            <a:r>
              <a:rPr lang="en-US" altLang="en-US" sz="2000" dirty="0">
                <a:solidFill>
                  <a:srgbClr val="000000"/>
                </a:solidFill>
                <a:latin typeface="Times New Roman"/>
              </a:rPr>
              <a:t> has not completed)</a:t>
            </a:r>
          </a:p>
          <a:p>
            <a:pPr marL="342900" lvl="0" indent="-342900" fontAlgn="base">
              <a:lnSpc>
                <a:spcPct val="90000"/>
              </a:lnSpc>
              <a:spcBef>
                <a:spcPct val="20000"/>
              </a:spcBef>
              <a:spcAft>
                <a:spcPct val="0"/>
              </a:spcAft>
              <a:buFontTx/>
              <a:buChar char="•"/>
            </a:pPr>
            <a:r>
              <a:rPr lang="en-US" altLang="en-US" sz="2400" b="1" dirty="0">
                <a:solidFill>
                  <a:srgbClr val="000000"/>
                </a:solidFill>
                <a:latin typeface="Courier New" panose="02070309020205020404" pitchFamily="49" charset="0"/>
              </a:rPr>
              <a:t>getPriority()</a:t>
            </a:r>
            <a:r>
              <a:rPr lang="en-US" altLang="en-US" sz="2400" dirty="0">
                <a:solidFill>
                  <a:srgbClr val="000000"/>
                </a:solidFill>
                <a:latin typeface="Times New Roman"/>
              </a:rPr>
              <a:t> - returns this thread's priority</a:t>
            </a:r>
          </a:p>
          <a:p>
            <a:pPr marL="342900" lvl="0" indent="-342900" fontAlgn="base">
              <a:lnSpc>
                <a:spcPct val="90000"/>
              </a:lnSpc>
              <a:spcBef>
                <a:spcPct val="20000"/>
              </a:spcBef>
              <a:spcAft>
                <a:spcPct val="0"/>
              </a:spcAft>
              <a:buFontTx/>
              <a:buChar char="•"/>
            </a:pPr>
            <a:r>
              <a:rPr lang="en-US" altLang="en-US" sz="2400" b="1" dirty="0">
                <a:solidFill>
                  <a:srgbClr val="000000"/>
                </a:solidFill>
                <a:latin typeface="Courier New" panose="02070309020205020404" pitchFamily="49" charset="0"/>
              </a:rPr>
              <a:t>setPriority()</a:t>
            </a:r>
            <a:r>
              <a:rPr lang="en-US" altLang="en-US" sz="2400" dirty="0">
                <a:solidFill>
                  <a:srgbClr val="000000"/>
                </a:solidFill>
                <a:latin typeface="Times New Roman"/>
              </a:rPr>
              <a:t> – sets this threads priority</a:t>
            </a:r>
          </a:p>
          <a:p>
            <a:pPr marL="342900" lvl="0" indent="-342900" fontAlgn="base">
              <a:lnSpc>
                <a:spcPct val="90000"/>
              </a:lnSpc>
              <a:spcBef>
                <a:spcPct val="20000"/>
              </a:spcBef>
              <a:spcAft>
                <a:spcPct val="0"/>
              </a:spcAft>
              <a:buFontTx/>
              <a:buChar char="•"/>
            </a:pPr>
            <a:r>
              <a:rPr lang="en-US" altLang="en-US" sz="2400" dirty="0">
                <a:solidFill>
                  <a:srgbClr val="000000"/>
                </a:solidFill>
                <a:latin typeface="Times New Roman"/>
              </a:rPr>
              <a:t>Etc.</a:t>
            </a:r>
          </a:p>
        </p:txBody>
      </p:sp>
    </p:spTree>
    <p:extLst>
      <p:ext uri="{BB962C8B-B14F-4D97-AF65-F5344CB8AC3E}">
        <p14:creationId xmlns:p14="http://schemas.microsoft.com/office/powerpoint/2010/main" val="119183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1919288" y="1844675"/>
            <a:ext cx="8229600" cy="3384550"/>
          </a:xfrm>
        </p:spPr>
        <p:txBody>
          <a:bodyPr/>
          <a:lstStyle/>
          <a:p>
            <a:pPr>
              <a:defRPr/>
            </a:pPr>
            <a:r>
              <a:rPr lang="en-IN" dirty="0" smtClean="0"/>
              <a:t>Java defines two ways in which this can be accomplished:</a:t>
            </a:r>
          </a:p>
          <a:p>
            <a:pPr>
              <a:buNone/>
              <a:defRPr/>
            </a:pPr>
            <a:r>
              <a:rPr lang="en-IN" dirty="0" smtClean="0"/>
              <a:t>1. You can extend the Thread class, itself.</a:t>
            </a:r>
          </a:p>
          <a:p>
            <a:pPr>
              <a:buNone/>
              <a:defRPr/>
            </a:pPr>
            <a:r>
              <a:rPr lang="en-IN" dirty="0" smtClean="0"/>
              <a:t>2. You can implement the </a:t>
            </a:r>
            <a:r>
              <a:rPr lang="en-IN" dirty="0" err="1" smtClean="0"/>
              <a:t>Runnable</a:t>
            </a:r>
            <a:r>
              <a:rPr lang="en-IN" dirty="0" smtClean="0"/>
              <a:t> interface.</a:t>
            </a:r>
          </a:p>
          <a:p>
            <a:pPr>
              <a:defRPr/>
            </a:pPr>
            <a:endParaRPr lang="en-IN" dirty="0" smtClean="0"/>
          </a:p>
        </p:txBody>
      </p:sp>
      <p:sp>
        <p:nvSpPr>
          <p:cNvPr id="4" name="Rectangle 3"/>
          <p:cNvSpPr/>
          <p:nvPr/>
        </p:nvSpPr>
        <p:spPr>
          <a:xfrm>
            <a:off x="3376942" y="548680"/>
            <a:ext cx="5828006" cy="707886"/>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CREATING THREADS IN JAVA</a:t>
            </a:r>
            <a:endParaRPr lang="en-IN" sz="4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545883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40963">
                                            <p:txEl>
                                              <p:pRg st="0" end="0"/>
                                            </p:txEl>
                                          </p:spTgt>
                                        </p:tgtEl>
                                        <p:attrNameLst>
                                          <p:attrName>style.opacity</p:attrName>
                                        </p:attrNameLst>
                                      </p:cBhvr>
                                      <p:to>
                                        <p:strVal val="0.25"/>
                                      </p:to>
                                    </p:set>
                                    <p:animEffect filter="image" prLst="opacity: 0.25">
                                      <p:cBhvr rctx="IE">
                                        <p:cTn id="7" dur="indefinite"/>
                                        <p:tgtEl>
                                          <p:spTgt spid="40963">
                                            <p:txEl>
                                              <p:pRg st="0" end="0"/>
                                            </p:txEl>
                                          </p:spTgt>
                                        </p:tgtEl>
                                      </p:cBhvr>
                                    </p:animEffect>
                                  </p:childTnLst>
                                </p:cTn>
                              </p:par>
                              <p:par>
                                <p:cTn id="8" presetID="9" presetClass="emph" presetSubtype="0" nodeType="withEffect">
                                  <p:stCondLst>
                                    <p:cond delay="0"/>
                                  </p:stCondLst>
                                  <p:childTnLst>
                                    <p:set>
                                      <p:cBhvr rctx="PPT">
                                        <p:cTn id="9" dur="indefinite"/>
                                        <p:tgtEl>
                                          <p:spTgt spid="40963">
                                            <p:txEl>
                                              <p:pRg st="1" end="1"/>
                                            </p:txEl>
                                          </p:spTgt>
                                        </p:tgtEl>
                                        <p:attrNameLst>
                                          <p:attrName>style.opacity</p:attrName>
                                        </p:attrNameLst>
                                      </p:cBhvr>
                                      <p:to>
                                        <p:strVal val="0.25"/>
                                      </p:to>
                                    </p:set>
                                    <p:animEffect filter="image" prLst="opacity: 0.25">
                                      <p:cBhvr rctx="IE">
                                        <p:cTn id="10" dur="indefinite"/>
                                        <p:tgtEl>
                                          <p:spTgt spid="40963">
                                            <p:txEl>
                                              <p:pRg st="1" end="1"/>
                                            </p:txEl>
                                          </p:spTgt>
                                        </p:tgtEl>
                                      </p:cBhvr>
                                    </p:animEffect>
                                  </p:childTnLst>
                                </p:cTn>
                              </p:par>
                              <p:par>
                                <p:cTn id="11" presetID="9" presetClass="emph" presetSubtype="0" nodeType="withEffect">
                                  <p:stCondLst>
                                    <p:cond delay="0"/>
                                  </p:stCondLst>
                                  <p:childTnLst>
                                    <p:set>
                                      <p:cBhvr rctx="PPT">
                                        <p:cTn id="12" dur="indefinite"/>
                                        <p:tgtEl>
                                          <p:spTgt spid="40963">
                                            <p:txEl>
                                              <p:pRg st="2" end="2"/>
                                            </p:txEl>
                                          </p:spTgt>
                                        </p:tgtEl>
                                        <p:attrNameLst>
                                          <p:attrName>style.opacity</p:attrName>
                                        </p:attrNameLst>
                                      </p:cBhvr>
                                      <p:to>
                                        <p:strVal val="0.25"/>
                                      </p:to>
                                    </p:set>
                                    <p:animEffect filter="image" prLst="opacity: 0.25">
                                      <p:cBhvr rctx="IE">
                                        <p:cTn id="13" dur="indefinite"/>
                                        <p:tgtEl>
                                          <p:spTgt spid="40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2063552" y="188640"/>
            <a:ext cx="8229600" cy="1143000"/>
          </a:xfrm>
        </p:spPr>
        <p:txBody>
          <a:bodyPr>
            <a:normAutofit fontScale="90000"/>
          </a:bodyPr>
          <a:lstStyle/>
          <a:p>
            <a:pPr>
              <a:defRPr/>
            </a:pPr>
            <a: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dirty="0" smtClean="0"/>
              <a:t>CREATING THREADS IN JAVA</a:t>
            </a:r>
            <a:r>
              <a:rPr lang="en-IN" dirty="0" smtClean="0"/>
              <a:t/>
            </a:r>
            <a:br>
              <a:rPr lang="en-IN" dirty="0" smtClean="0"/>
            </a:br>
            <a:endParaRPr lang="en-US" dirty="0" smtClean="0"/>
          </a:p>
        </p:txBody>
      </p:sp>
      <p:sp>
        <p:nvSpPr>
          <p:cNvPr id="26627" name="Rectangle 3"/>
          <p:cNvSpPr>
            <a:spLocks noGrp="1" noChangeArrowheads="1"/>
          </p:cNvSpPr>
          <p:nvPr>
            <p:ph type="body" idx="4294967295"/>
          </p:nvPr>
        </p:nvSpPr>
        <p:spPr>
          <a:xfrm>
            <a:off x="2438400" y="1484313"/>
            <a:ext cx="8229600" cy="4781550"/>
          </a:xfrm>
        </p:spPr>
        <p:txBody>
          <a:bodyPr/>
          <a:lstStyle/>
          <a:p>
            <a:pPr>
              <a:defRPr/>
            </a:pPr>
            <a:r>
              <a:rPr lang="en-US" dirty="0" smtClean="0"/>
              <a:t>We can create and run a thread in java using a </a:t>
            </a:r>
            <a:r>
              <a:rPr lang="en-US" b="1" dirty="0" smtClean="0">
                <a:solidFill>
                  <a:srgbClr val="C00000"/>
                </a:solidFill>
              </a:rPr>
              <a:t>Thread</a:t>
            </a:r>
            <a:r>
              <a:rPr lang="en-US" dirty="0" smtClean="0"/>
              <a:t> class, which is  available in the </a:t>
            </a:r>
            <a:r>
              <a:rPr lang="en-US" dirty="0" err="1" smtClean="0"/>
              <a:t>java.lang</a:t>
            </a:r>
            <a:r>
              <a:rPr lang="en-US" dirty="0" smtClean="0"/>
              <a:t> package.</a:t>
            </a:r>
          </a:p>
          <a:p>
            <a:pPr lvl="1">
              <a:defRPr/>
            </a:pPr>
            <a:r>
              <a:rPr lang="en-US" dirty="0" smtClean="0"/>
              <a:t>Thread class</a:t>
            </a:r>
          </a:p>
          <a:p>
            <a:pPr lvl="2">
              <a:buNone/>
              <a:defRPr/>
            </a:pPr>
            <a:r>
              <a:rPr lang="en-US" dirty="0" smtClean="0"/>
              <a:t>public class Thread extends Object { … }</a:t>
            </a:r>
          </a:p>
          <a:p>
            <a:pPr marL="342900" lvl="2" indent="-342900">
              <a:defRPr/>
            </a:pPr>
            <a:r>
              <a:rPr lang="en-US" dirty="0" smtClean="0"/>
              <a:t> </a:t>
            </a:r>
            <a:r>
              <a:rPr lang="en-IN" dirty="0" smtClean="0"/>
              <a:t>The extending class must override the </a:t>
            </a:r>
            <a:r>
              <a:rPr lang="en-IN" b="1" dirty="0" smtClean="0"/>
              <a:t>run( )</a:t>
            </a:r>
            <a:r>
              <a:rPr lang="en-IN" dirty="0" smtClean="0"/>
              <a:t> method, which is the entry point for the new thread. It must also call </a:t>
            </a:r>
            <a:r>
              <a:rPr lang="en-IN" b="1" dirty="0" smtClean="0"/>
              <a:t>start( )</a:t>
            </a:r>
            <a:r>
              <a:rPr lang="en-IN" dirty="0" smtClean="0"/>
              <a:t> to begin execution of the new thread.</a:t>
            </a:r>
            <a:endParaRPr lang="en-US" dirty="0" smtClean="0"/>
          </a:p>
          <a:p>
            <a:pPr lvl="2">
              <a:buNone/>
              <a:defRPr/>
            </a:pPr>
            <a:r>
              <a:rPr lang="en-US" b="1" dirty="0" smtClean="0">
                <a:solidFill>
                  <a:schemeClr val="accent1"/>
                </a:solidFill>
              </a:rPr>
              <a:t>Each thread is either an instance of this class  or the instance of a subclass of this class</a:t>
            </a:r>
            <a:r>
              <a:rPr lang="en-US" b="1" dirty="0" smtClean="0">
                <a:solidFill>
                  <a:schemeClr val="tx2">
                    <a:lumMod val="50000"/>
                  </a:schemeClr>
                </a:solidFill>
              </a:rPr>
              <a:t>.</a:t>
            </a: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78265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OBJECTIVEs</a:t>
            </a:r>
            <a:endParaRPr lang="en-IN" dirty="0"/>
          </a:p>
        </p:txBody>
      </p:sp>
      <p:sp>
        <p:nvSpPr>
          <p:cNvPr id="3" name="Content Placeholder 2"/>
          <p:cNvSpPr>
            <a:spLocks noGrp="1"/>
          </p:cNvSpPr>
          <p:nvPr>
            <p:ph idx="1"/>
          </p:nvPr>
        </p:nvSpPr>
        <p:spPr/>
        <p:txBody>
          <a:bodyPr>
            <a:normAutofit fontScale="92500" lnSpcReduction="20000"/>
          </a:bodyPr>
          <a:lstStyle/>
          <a:p>
            <a:pPr>
              <a:buFont typeface="Arial" panose="020B0604020202020204" pitchFamily="34" charset="0"/>
              <a:buNone/>
              <a:defRPr/>
            </a:pPr>
            <a:r>
              <a:rPr lang="en-IN" dirty="0" smtClean="0"/>
              <a:t>By following this course,  you will be able to</a:t>
            </a:r>
          </a:p>
          <a:p>
            <a:pPr>
              <a:buFont typeface="Wingdings" pitchFamily="2" charset="2"/>
              <a:buChar char="v"/>
              <a:defRPr/>
            </a:pPr>
            <a:r>
              <a:rPr lang="en-US" dirty="0" smtClean="0"/>
              <a:t> Understand how the  Java platform supports thread and thread groups and how it uses the API provided to create multithreaded programs.   </a:t>
            </a:r>
          </a:p>
          <a:p>
            <a:pPr>
              <a:buFont typeface="Wingdings" pitchFamily="2" charset="2"/>
              <a:buChar char="v"/>
              <a:defRPr/>
            </a:pPr>
            <a:r>
              <a:rPr lang="en-US" dirty="0" smtClean="0"/>
              <a:t>Understand  the concepts of  Multiprogramming</a:t>
            </a:r>
          </a:p>
          <a:p>
            <a:pPr>
              <a:buFont typeface="Arial" panose="020B0604020202020204" pitchFamily="34" charset="0"/>
              <a:buNone/>
              <a:defRPr/>
            </a:pPr>
            <a:r>
              <a:rPr lang="en-US" dirty="0" smtClean="0"/>
              <a:t>      and Multithreading</a:t>
            </a:r>
          </a:p>
          <a:p>
            <a:pPr>
              <a:buFont typeface="Wingdings" pitchFamily="2" charset="2"/>
              <a:buChar char="v"/>
              <a:defRPr/>
            </a:pPr>
            <a:r>
              <a:rPr lang="en-US" dirty="0" smtClean="0"/>
              <a:t>  Understand the life cycle of a thread</a:t>
            </a:r>
          </a:p>
          <a:p>
            <a:pPr>
              <a:buFont typeface="Wingdings" pitchFamily="2" charset="2"/>
              <a:buChar char="v"/>
              <a:defRPr/>
            </a:pPr>
            <a:r>
              <a:rPr lang="en-US" dirty="0" smtClean="0"/>
              <a:t> Write code to define, instantiate, and start new threads using both </a:t>
            </a:r>
            <a:r>
              <a:rPr lang="en-US" dirty="0" err="1" smtClean="0"/>
              <a:t>java.lang.Thread</a:t>
            </a:r>
            <a:r>
              <a:rPr lang="en-US" dirty="0" smtClean="0"/>
              <a:t> Class  and </a:t>
            </a:r>
            <a:r>
              <a:rPr lang="en-US" dirty="0" err="1" smtClean="0"/>
              <a:t>java.lang.Runnable</a:t>
            </a:r>
            <a:r>
              <a:rPr lang="en-US" dirty="0" smtClean="0"/>
              <a:t>  Interface.</a:t>
            </a:r>
          </a:p>
          <a:p>
            <a:pPr>
              <a:buFont typeface="Wingdings" pitchFamily="2" charset="2"/>
              <a:buChar char="v"/>
              <a:defRPr/>
            </a:pPr>
            <a:r>
              <a:rPr lang="en-US" dirty="0" smtClean="0"/>
              <a:t>  Write Java programs using threads.</a:t>
            </a:r>
          </a:p>
          <a:p>
            <a:pPr>
              <a:buFont typeface="Wingdings" pitchFamily="2" charset="2"/>
              <a:buChar char="v"/>
              <a:defRPr/>
            </a:pPr>
            <a:r>
              <a:rPr lang="en-US" dirty="0" smtClean="0"/>
              <a:t>  Understand the use of various methods in</a:t>
            </a:r>
          </a:p>
          <a:p>
            <a:pPr>
              <a:buFont typeface="Arial" panose="020B0604020202020204" pitchFamily="34" charset="0"/>
              <a:buNone/>
              <a:defRPr/>
            </a:pPr>
            <a:r>
              <a:rPr lang="en-US" dirty="0" smtClean="0"/>
              <a:t>      Thread Class</a:t>
            </a:r>
            <a:endParaRPr lang="en-IN" dirty="0" smtClean="0"/>
          </a:p>
          <a:p>
            <a:pPr>
              <a:buFont typeface="Arial" panose="020B0604020202020204" pitchFamily="34" charset="0"/>
              <a:buNone/>
              <a:defRPr/>
            </a:pPr>
            <a:endParaRPr lang="en-IN" dirty="0"/>
          </a:p>
        </p:txBody>
      </p:sp>
      <p:sp>
        <p:nvSpPr>
          <p:cNvPr id="4" name="Action Button: Home 3">
            <a:hlinkClick r:id="" action="ppaction://hlinkshowjump?jump=firstslide" highlightClick="1"/>
          </p:cNvPr>
          <p:cNvSpPr/>
          <p:nvPr/>
        </p:nvSpPr>
        <p:spPr>
          <a:xfrm>
            <a:off x="9120189" y="5300664"/>
            <a:ext cx="504825" cy="504825"/>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8440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2438400" y="260350"/>
            <a:ext cx="8229600" cy="1143000"/>
          </a:xfrm>
        </p:spPr>
        <p:txBody>
          <a:bodyPr>
            <a:normAutofit fontScale="90000"/>
          </a:bodyPr>
          <a:lstStyle/>
          <a:p>
            <a:pPr>
              <a:defRPr/>
            </a:pPr>
            <a: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dirty="0" smtClean="0"/>
              <a:t>CREATING THREADS IN JAVA</a:t>
            </a:r>
            <a:r>
              <a:rPr lang="en-IN" dirty="0" smtClean="0"/>
              <a:t/>
            </a:r>
            <a:br>
              <a:rPr lang="en-IN" dirty="0" smtClean="0"/>
            </a:br>
            <a:endParaRPr lang="en-US" dirty="0" smtClean="0"/>
          </a:p>
        </p:txBody>
      </p:sp>
      <p:sp>
        <p:nvSpPr>
          <p:cNvPr id="43011" name="Rectangle 3"/>
          <p:cNvSpPr>
            <a:spLocks noGrp="1" noChangeArrowheads="1"/>
          </p:cNvSpPr>
          <p:nvPr>
            <p:ph type="body" idx="4294967295"/>
          </p:nvPr>
        </p:nvSpPr>
        <p:spPr>
          <a:xfrm>
            <a:off x="2063750" y="1143000"/>
            <a:ext cx="8604250" cy="5094288"/>
          </a:xfrm>
        </p:spPr>
        <p:txBody>
          <a:bodyPr/>
          <a:lstStyle/>
          <a:p>
            <a:pPr marL="533400" indent="-533400">
              <a:buFont typeface="Wingdings" pitchFamily="2" charset="2"/>
              <a:buAutoNum type="arabicPeriod"/>
              <a:defRPr/>
            </a:pPr>
            <a:r>
              <a:rPr lang="en-US" dirty="0" smtClean="0"/>
              <a:t>Thread class</a:t>
            </a:r>
          </a:p>
          <a:p>
            <a:pPr marL="914400" lvl="1" indent="-457200">
              <a:defRPr/>
            </a:pPr>
            <a:r>
              <a:rPr lang="en-US" dirty="0" smtClean="0"/>
              <a:t>Extend Thread class and override the run method</a:t>
            </a:r>
          </a:p>
          <a:p>
            <a:pPr marL="533400" indent="-533400">
              <a:defRPr/>
            </a:pPr>
            <a:r>
              <a:rPr lang="en-US" dirty="0" smtClean="0"/>
              <a:t>Example</a:t>
            </a:r>
          </a:p>
          <a:p>
            <a:pPr marL="914400" lvl="1" indent="-457200">
              <a:spcBef>
                <a:spcPct val="0"/>
              </a:spcBef>
              <a:buNone/>
              <a:defRPr/>
            </a:pPr>
            <a:r>
              <a:rPr lang="en-US" dirty="0" smtClean="0"/>
              <a:t>public class </a:t>
            </a:r>
            <a:r>
              <a:rPr lang="en-US" dirty="0" err="1" smtClean="0"/>
              <a:t>MyT</a:t>
            </a:r>
            <a:r>
              <a:rPr lang="en-US" dirty="0" smtClean="0"/>
              <a:t> extends Thread {</a:t>
            </a:r>
          </a:p>
          <a:p>
            <a:pPr marL="914400" lvl="1" indent="-457200">
              <a:spcBef>
                <a:spcPct val="0"/>
              </a:spcBef>
              <a:buNone/>
              <a:defRPr/>
            </a:pPr>
            <a:r>
              <a:rPr lang="en-US" dirty="0" smtClean="0"/>
              <a:t>    public void run() {</a:t>
            </a:r>
          </a:p>
          <a:p>
            <a:pPr marL="914400" lvl="1" indent="-457200">
              <a:spcBef>
                <a:spcPct val="0"/>
              </a:spcBef>
              <a:buNone/>
              <a:defRPr/>
            </a:pPr>
            <a:r>
              <a:rPr lang="en-US" dirty="0" smtClean="0"/>
              <a:t>        … 			</a:t>
            </a:r>
            <a:r>
              <a:rPr lang="en-US" dirty="0" smtClean="0">
                <a:solidFill>
                  <a:srgbClr val="FF3300"/>
                </a:solidFill>
              </a:rPr>
              <a:t>// work for thread</a:t>
            </a:r>
          </a:p>
          <a:p>
            <a:pPr marL="914400" lvl="1" indent="-457200">
              <a:spcBef>
                <a:spcPct val="0"/>
              </a:spcBef>
              <a:buNone/>
              <a:defRPr/>
            </a:pPr>
            <a:r>
              <a:rPr lang="en-US" dirty="0" smtClean="0"/>
              <a:t>    }    }</a:t>
            </a:r>
          </a:p>
          <a:p>
            <a:pPr marL="914400" lvl="1" indent="-457200">
              <a:spcBef>
                <a:spcPct val="0"/>
              </a:spcBef>
              <a:buNone/>
              <a:defRPr/>
            </a:pPr>
            <a:r>
              <a:rPr lang="en-US" dirty="0" err="1" smtClean="0"/>
              <a:t>MyT</a:t>
            </a:r>
            <a:r>
              <a:rPr lang="en-US" dirty="0" smtClean="0"/>
              <a:t> T = new </a:t>
            </a:r>
            <a:r>
              <a:rPr lang="en-US" dirty="0" err="1" smtClean="0"/>
              <a:t>MyT</a:t>
            </a:r>
            <a:r>
              <a:rPr lang="en-US" dirty="0" smtClean="0"/>
              <a:t> () ;	</a:t>
            </a:r>
            <a:r>
              <a:rPr lang="en-US" dirty="0" smtClean="0">
                <a:solidFill>
                  <a:srgbClr val="FF3300"/>
                </a:solidFill>
              </a:rPr>
              <a:t>// create thread</a:t>
            </a:r>
          </a:p>
          <a:p>
            <a:pPr marL="914400" lvl="1" indent="-457200">
              <a:spcBef>
                <a:spcPct val="0"/>
              </a:spcBef>
              <a:buNone/>
              <a:defRPr/>
            </a:pPr>
            <a:r>
              <a:rPr lang="en-US" dirty="0" err="1" smtClean="0"/>
              <a:t>T.start</a:t>
            </a:r>
            <a:r>
              <a:rPr lang="en-US" dirty="0" smtClean="0"/>
              <a:t>();		       	</a:t>
            </a:r>
            <a:r>
              <a:rPr lang="en-US" dirty="0" smtClean="0">
                <a:solidFill>
                  <a:srgbClr val="FF3300"/>
                </a:solidFill>
              </a:rPr>
              <a:t>// begin running thread</a:t>
            </a:r>
          </a:p>
          <a:p>
            <a:pPr marL="914400" lvl="1" indent="-457200">
              <a:spcBef>
                <a:spcPct val="0"/>
              </a:spcBef>
              <a:buNone/>
              <a:defRPr/>
            </a:pPr>
            <a:r>
              <a:rPr lang="en-US" dirty="0" smtClean="0"/>
              <a:t>…</a:t>
            </a:r>
            <a:r>
              <a:rPr lang="en-US" dirty="0" smtClean="0">
                <a:solidFill>
                  <a:srgbClr val="FF3300"/>
                </a:solidFill>
              </a:rPr>
              <a:t>				// thread executing in parallel</a:t>
            </a: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36797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grpId="0" nodeType="clickEffect">
                                  <p:stCondLst>
                                    <p:cond delay="0"/>
                                  </p:stCondLst>
                                  <p:childTnLst>
                                    <p:set>
                                      <p:cBhvr rctx="PPT">
                                        <p:cTn id="6" dur="indefinite"/>
                                        <p:tgtEl>
                                          <p:spTgt spid="43011">
                                            <p:txEl>
                                              <p:pRg st="0" end="0"/>
                                            </p:txEl>
                                          </p:spTgt>
                                        </p:tgtEl>
                                        <p:attrNameLst>
                                          <p:attrName>style.opacity</p:attrName>
                                        </p:attrNameLst>
                                      </p:cBhvr>
                                      <p:to>
                                        <p:strVal val="0.15"/>
                                      </p:to>
                                    </p:set>
                                    <p:animEffect filter="image" prLst="opacity: 0.15">
                                      <p:cBhvr rctx="IE">
                                        <p:cTn id="7" dur="indefinite"/>
                                        <p:tgtEl>
                                          <p:spTgt spid="43011">
                                            <p:txEl>
                                              <p:pRg st="0" end="0"/>
                                            </p:txEl>
                                          </p:spTgt>
                                        </p:tgtEl>
                                      </p:cBhvr>
                                    </p:animEffect>
                                  </p:childTnLst>
                                </p:cTn>
                              </p:par>
                              <p:par>
                                <p:cTn id="8" presetID="9" presetClass="emph" presetSubtype="0" grpId="0" nodeType="withEffect">
                                  <p:stCondLst>
                                    <p:cond delay="0"/>
                                  </p:stCondLst>
                                  <p:childTnLst>
                                    <p:set>
                                      <p:cBhvr rctx="PPT">
                                        <p:cTn id="9" dur="indefinite"/>
                                        <p:tgtEl>
                                          <p:spTgt spid="43011">
                                            <p:txEl>
                                              <p:pRg st="1" end="1"/>
                                            </p:txEl>
                                          </p:spTgt>
                                        </p:tgtEl>
                                        <p:attrNameLst>
                                          <p:attrName>style.opacity</p:attrName>
                                        </p:attrNameLst>
                                      </p:cBhvr>
                                      <p:to>
                                        <p:strVal val="0.15"/>
                                      </p:to>
                                    </p:set>
                                    <p:animEffect filter="image" prLst="opacity: 0.15">
                                      <p:cBhvr rctx="IE">
                                        <p:cTn id="10" dur="indefinite"/>
                                        <p:tgtEl>
                                          <p:spTgt spid="4301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mph" presetSubtype="0" grpId="0" nodeType="clickEffect">
                                  <p:stCondLst>
                                    <p:cond delay="0"/>
                                  </p:stCondLst>
                                  <p:childTnLst>
                                    <p:set>
                                      <p:cBhvr rctx="PPT">
                                        <p:cTn id="14" dur="indefinite"/>
                                        <p:tgtEl>
                                          <p:spTgt spid="43011">
                                            <p:txEl>
                                              <p:pRg st="2" end="2"/>
                                            </p:txEl>
                                          </p:spTgt>
                                        </p:tgtEl>
                                        <p:attrNameLst>
                                          <p:attrName>style.opacity</p:attrName>
                                        </p:attrNameLst>
                                      </p:cBhvr>
                                      <p:to>
                                        <p:strVal val="0.15"/>
                                      </p:to>
                                    </p:set>
                                    <p:animEffect filter="image" prLst="opacity: 0.15">
                                      <p:cBhvr rctx="IE">
                                        <p:cTn id="15" dur="indefinite"/>
                                        <p:tgtEl>
                                          <p:spTgt spid="43011">
                                            <p:txEl>
                                              <p:pRg st="2" end="2"/>
                                            </p:txEl>
                                          </p:spTgt>
                                        </p:tgtEl>
                                      </p:cBhvr>
                                    </p:animEffect>
                                  </p:childTnLst>
                                </p:cTn>
                              </p:par>
                              <p:par>
                                <p:cTn id="16" presetID="9" presetClass="emph" presetSubtype="0" grpId="0" nodeType="withEffect">
                                  <p:stCondLst>
                                    <p:cond delay="0"/>
                                  </p:stCondLst>
                                  <p:childTnLst>
                                    <p:set>
                                      <p:cBhvr rctx="PPT">
                                        <p:cTn id="17" dur="indefinite"/>
                                        <p:tgtEl>
                                          <p:spTgt spid="43011">
                                            <p:txEl>
                                              <p:pRg st="3" end="3"/>
                                            </p:txEl>
                                          </p:spTgt>
                                        </p:tgtEl>
                                        <p:attrNameLst>
                                          <p:attrName>style.opacity</p:attrName>
                                        </p:attrNameLst>
                                      </p:cBhvr>
                                      <p:to>
                                        <p:strVal val="0.15"/>
                                      </p:to>
                                    </p:set>
                                    <p:animEffect filter="image" prLst="opacity: 0.15">
                                      <p:cBhvr rctx="IE">
                                        <p:cTn id="18" dur="indefinite"/>
                                        <p:tgtEl>
                                          <p:spTgt spid="43011">
                                            <p:txEl>
                                              <p:pRg st="3" end="3"/>
                                            </p:txEl>
                                          </p:spTgt>
                                        </p:tgtEl>
                                      </p:cBhvr>
                                    </p:animEffect>
                                  </p:childTnLst>
                                </p:cTn>
                              </p:par>
                              <p:par>
                                <p:cTn id="19" presetID="9" presetClass="emph" presetSubtype="0" grpId="0" nodeType="withEffect">
                                  <p:stCondLst>
                                    <p:cond delay="0"/>
                                  </p:stCondLst>
                                  <p:childTnLst>
                                    <p:set>
                                      <p:cBhvr rctx="PPT">
                                        <p:cTn id="20" dur="indefinite"/>
                                        <p:tgtEl>
                                          <p:spTgt spid="43011">
                                            <p:txEl>
                                              <p:pRg st="4" end="4"/>
                                            </p:txEl>
                                          </p:spTgt>
                                        </p:tgtEl>
                                        <p:attrNameLst>
                                          <p:attrName>style.opacity</p:attrName>
                                        </p:attrNameLst>
                                      </p:cBhvr>
                                      <p:to>
                                        <p:strVal val="0.15"/>
                                      </p:to>
                                    </p:set>
                                    <p:animEffect filter="image" prLst="opacity: 0.15">
                                      <p:cBhvr rctx="IE">
                                        <p:cTn id="21" dur="indefinite"/>
                                        <p:tgtEl>
                                          <p:spTgt spid="43011">
                                            <p:txEl>
                                              <p:pRg st="4" end="4"/>
                                            </p:txEl>
                                          </p:spTgt>
                                        </p:tgtEl>
                                      </p:cBhvr>
                                    </p:animEffect>
                                  </p:childTnLst>
                                </p:cTn>
                              </p:par>
                              <p:par>
                                <p:cTn id="22" presetID="9" presetClass="emph" presetSubtype="0" grpId="0" nodeType="withEffect">
                                  <p:stCondLst>
                                    <p:cond delay="0"/>
                                  </p:stCondLst>
                                  <p:childTnLst>
                                    <p:set>
                                      <p:cBhvr rctx="PPT">
                                        <p:cTn id="23" dur="indefinite"/>
                                        <p:tgtEl>
                                          <p:spTgt spid="43011">
                                            <p:txEl>
                                              <p:pRg st="5" end="5"/>
                                            </p:txEl>
                                          </p:spTgt>
                                        </p:tgtEl>
                                        <p:attrNameLst>
                                          <p:attrName>style.opacity</p:attrName>
                                        </p:attrNameLst>
                                      </p:cBhvr>
                                      <p:to>
                                        <p:strVal val="0.15"/>
                                      </p:to>
                                    </p:set>
                                    <p:animEffect filter="image" prLst="opacity: 0.15">
                                      <p:cBhvr rctx="IE">
                                        <p:cTn id="24" dur="indefinite"/>
                                        <p:tgtEl>
                                          <p:spTgt spid="43011">
                                            <p:txEl>
                                              <p:pRg st="5" end="5"/>
                                            </p:txEl>
                                          </p:spTgt>
                                        </p:tgtEl>
                                      </p:cBhvr>
                                    </p:animEffect>
                                  </p:childTnLst>
                                </p:cTn>
                              </p:par>
                              <p:par>
                                <p:cTn id="25" presetID="9" presetClass="emph" presetSubtype="0" grpId="0" nodeType="withEffect">
                                  <p:stCondLst>
                                    <p:cond delay="0"/>
                                  </p:stCondLst>
                                  <p:childTnLst>
                                    <p:set>
                                      <p:cBhvr rctx="PPT">
                                        <p:cTn id="26" dur="indefinite"/>
                                        <p:tgtEl>
                                          <p:spTgt spid="43011">
                                            <p:txEl>
                                              <p:pRg st="6" end="6"/>
                                            </p:txEl>
                                          </p:spTgt>
                                        </p:tgtEl>
                                        <p:attrNameLst>
                                          <p:attrName>style.opacity</p:attrName>
                                        </p:attrNameLst>
                                      </p:cBhvr>
                                      <p:to>
                                        <p:strVal val="0.15"/>
                                      </p:to>
                                    </p:set>
                                    <p:animEffect filter="image" prLst="opacity: 0.15">
                                      <p:cBhvr rctx="IE">
                                        <p:cTn id="27" dur="indefinite"/>
                                        <p:tgtEl>
                                          <p:spTgt spid="43011">
                                            <p:txEl>
                                              <p:pRg st="6" end="6"/>
                                            </p:txEl>
                                          </p:spTgt>
                                        </p:tgtEl>
                                      </p:cBhvr>
                                    </p:animEffect>
                                  </p:childTnLst>
                                </p:cTn>
                              </p:par>
                              <p:par>
                                <p:cTn id="28" presetID="9" presetClass="emph" presetSubtype="0" grpId="0" nodeType="withEffect">
                                  <p:stCondLst>
                                    <p:cond delay="0"/>
                                  </p:stCondLst>
                                  <p:childTnLst>
                                    <p:set>
                                      <p:cBhvr rctx="PPT">
                                        <p:cTn id="29" dur="indefinite"/>
                                        <p:tgtEl>
                                          <p:spTgt spid="43011">
                                            <p:txEl>
                                              <p:pRg st="7" end="7"/>
                                            </p:txEl>
                                          </p:spTgt>
                                        </p:tgtEl>
                                        <p:attrNameLst>
                                          <p:attrName>style.opacity</p:attrName>
                                        </p:attrNameLst>
                                      </p:cBhvr>
                                      <p:to>
                                        <p:strVal val="0.15"/>
                                      </p:to>
                                    </p:set>
                                    <p:animEffect filter="image" prLst="opacity: 0.15">
                                      <p:cBhvr rctx="IE">
                                        <p:cTn id="30" dur="indefinite"/>
                                        <p:tgtEl>
                                          <p:spTgt spid="43011">
                                            <p:txEl>
                                              <p:pRg st="7" end="7"/>
                                            </p:txEl>
                                          </p:spTgt>
                                        </p:tgtEl>
                                      </p:cBhvr>
                                    </p:animEffect>
                                  </p:childTnLst>
                                </p:cTn>
                              </p:par>
                              <p:par>
                                <p:cTn id="31" presetID="9" presetClass="emph" presetSubtype="0" grpId="0" nodeType="withEffect">
                                  <p:stCondLst>
                                    <p:cond delay="0"/>
                                  </p:stCondLst>
                                  <p:childTnLst>
                                    <p:set>
                                      <p:cBhvr rctx="PPT">
                                        <p:cTn id="32" dur="indefinite"/>
                                        <p:tgtEl>
                                          <p:spTgt spid="43011">
                                            <p:txEl>
                                              <p:pRg st="8" end="8"/>
                                            </p:txEl>
                                          </p:spTgt>
                                        </p:tgtEl>
                                        <p:attrNameLst>
                                          <p:attrName>style.opacity</p:attrName>
                                        </p:attrNameLst>
                                      </p:cBhvr>
                                      <p:to>
                                        <p:strVal val="0.15"/>
                                      </p:to>
                                    </p:set>
                                    <p:animEffect filter="image" prLst="opacity: 0.15">
                                      <p:cBhvr rctx="IE">
                                        <p:cTn id="33" dur="indefinite"/>
                                        <p:tgtEl>
                                          <p:spTgt spid="43011">
                                            <p:txEl>
                                              <p:pRg st="8" end="8"/>
                                            </p:txEl>
                                          </p:spTgt>
                                        </p:tgtEl>
                                      </p:cBhvr>
                                    </p:animEffect>
                                  </p:childTnLst>
                                </p:cTn>
                              </p:par>
                              <p:par>
                                <p:cTn id="34" presetID="9" presetClass="emph" presetSubtype="0" grpId="0" nodeType="withEffect">
                                  <p:stCondLst>
                                    <p:cond delay="0"/>
                                  </p:stCondLst>
                                  <p:childTnLst>
                                    <p:set>
                                      <p:cBhvr rctx="PPT">
                                        <p:cTn id="35" dur="indefinite"/>
                                        <p:tgtEl>
                                          <p:spTgt spid="43011">
                                            <p:txEl>
                                              <p:pRg st="9" end="9"/>
                                            </p:txEl>
                                          </p:spTgt>
                                        </p:tgtEl>
                                        <p:attrNameLst>
                                          <p:attrName>style.opacity</p:attrName>
                                        </p:attrNameLst>
                                      </p:cBhvr>
                                      <p:to>
                                        <p:strVal val="0.15"/>
                                      </p:to>
                                    </p:set>
                                    <p:animEffect filter="image" prLst="opacity: 0.15">
                                      <p:cBhvr rctx="IE">
                                        <p:cTn id="36" dur="indefinite"/>
                                        <p:tgtEl>
                                          <p:spTgt spid="43011">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mph" presetSubtype="0" nodeType="clickEffect">
                                  <p:stCondLst>
                                    <p:cond delay="0"/>
                                  </p:stCondLst>
                                  <p:endCondLst>
                                    <p:cond evt="onNext" delay="0">
                                      <p:tgtEl>
                                        <p:sldTgt/>
                                      </p:tgtEl>
                                    </p:cond>
                                  </p:endCondLst>
                                  <p:childTnLst>
                                    <p:set>
                                      <p:cBhvr rctx="PPT">
                                        <p:cTn id="40" dur="indefinite"/>
                                        <p:tgtEl>
                                          <p:spTgt spid="43011">
                                            <p:txEl>
                                              <p:pRg st="0" end="0"/>
                                            </p:txEl>
                                          </p:spTgt>
                                        </p:tgtEl>
                                        <p:attrNameLst>
                                          <p:attrName>style.opacity</p:attrName>
                                        </p:attrNameLst>
                                      </p:cBhvr>
                                      <p:to>
                                        <p:strVal val="0.99"/>
                                      </p:to>
                                    </p:set>
                                    <p:animEffect filter="image" prLst="opacity: 0.99">
                                      <p:cBhvr rctx="IE">
                                        <p:cTn id="41" dur="indefinite"/>
                                        <p:tgtEl>
                                          <p:spTgt spid="43011">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mph" presetSubtype="0" nodeType="clickEffect">
                                  <p:stCondLst>
                                    <p:cond delay="0"/>
                                  </p:stCondLst>
                                  <p:endCondLst>
                                    <p:cond evt="onNext" delay="0">
                                      <p:tgtEl>
                                        <p:sldTgt/>
                                      </p:tgtEl>
                                    </p:cond>
                                  </p:endCondLst>
                                  <p:childTnLst>
                                    <p:set>
                                      <p:cBhvr rctx="PPT">
                                        <p:cTn id="45" dur="indefinite"/>
                                        <p:tgtEl>
                                          <p:spTgt spid="43011">
                                            <p:txEl>
                                              <p:pRg st="1" end="1"/>
                                            </p:txEl>
                                          </p:spTgt>
                                        </p:tgtEl>
                                        <p:attrNameLst>
                                          <p:attrName>style.opacity</p:attrName>
                                        </p:attrNameLst>
                                      </p:cBhvr>
                                      <p:to>
                                        <p:strVal val="0.99"/>
                                      </p:to>
                                    </p:set>
                                    <p:animEffect filter="image" prLst="opacity: 0.99">
                                      <p:cBhvr rctx="IE">
                                        <p:cTn id="46" dur="indefinite"/>
                                        <p:tgtEl>
                                          <p:spTgt spid="43011">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mph" presetSubtype="0" nodeType="clickEffect">
                                  <p:stCondLst>
                                    <p:cond delay="0"/>
                                  </p:stCondLst>
                                  <p:endCondLst>
                                    <p:cond evt="onNext" delay="0">
                                      <p:tgtEl>
                                        <p:sldTgt/>
                                      </p:tgtEl>
                                    </p:cond>
                                  </p:endCondLst>
                                  <p:childTnLst>
                                    <p:set>
                                      <p:cBhvr rctx="PPT">
                                        <p:cTn id="50" dur="indefinite"/>
                                        <p:tgtEl>
                                          <p:spTgt spid="43011">
                                            <p:txEl>
                                              <p:pRg st="2" end="2"/>
                                            </p:txEl>
                                          </p:spTgt>
                                        </p:tgtEl>
                                        <p:attrNameLst>
                                          <p:attrName>style.opacity</p:attrName>
                                        </p:attrNameLst>
                                      </p:cBhvr>
                                      <p:to>
                                        <p:strVal val="0.99"/>
                                      </p:to>
                                    </p:set>
                                    <p:animEffect filter="image" prLst="opacity: 0.99">
                                      <p:cBhvr rctx="IE">
                                        <p:cTn id="51" dur="indefinite"/>
                                        <p:tgtEl>
                                          <p:spTgt spid="43011">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mph" presetSubtype="0" nodeType="clickEffect">
                                  <p:stCondLst>
                                    <p:cond delay="0"/>
                                  </p:stCondLst>
                                  <p:endCondLst>
                                    <p:cond evt="onNext" delay="0">
                                      <p:tgtEl>
                                        <p:sldTgt/>
                                      </p:tgtEl>
                                    </p:cond>
                                  </p:endCondLst>
                                  <p:childTnLst>
                                    <p:set>
                                      <p:cBhvr rctx="PPT">
                                        <p:cTn id="55" dur="indefinite"/>
                                        <p:tgtEl>
                                          <p:spTgt spid="43011">
                                            <p:txEl>
                                              <p:pRg st="3" end="3"/>
                                            </p:txEl>
                                          </p:spTgt>
                                        </p:tgtEl>
                                        <p:attrNameLst>
                                          <p:attrName>style.opacity</p:attrName>
                                        </p:attrNameLst>
                                      </p:cBhvr>
                                      <p:to>
                                        <p:strVal val="0.99"/>
                                      </p:to>
                                    </p:set>
                                    <p:animEffect filter="image" prLst="opacity: 0.99">
                                      <p:cBhvr rctx="IE">
                                        <p:cTn id="56" dur="indefinite"/>
                                        <p:tgtEl>
                                          <p:spTgt spid="43011">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mph" presetSubtype="0" nodeType="clickEffect">
                                  <p:stCondLst>
                                    <p:cond delay="0"/>
                                  </p:stCondLst>
                                  <p:endCondLst>
                                    <p:cond evt="onNext" delay="0">
                                      <p:tgtEl>
                                        <p:sldTgt/>
                                      </p:tgtEl>
                                    </p:cond>
                                  </p:endCondLst>
                                  <p:childTnLst>
                                    <p:set>
                                      <p:cBhvr rctx="PPT">
                                        <p:cTn id="60" dur="indefinite"/>
                                        <p:tgtEl>
                                          <p:spTgt spid="43011">
                                            <p:txEl>
                                              <p:pRg st="4" end="4"/>
                                            </p:txEl>
                                          </p:spTgt>
                                        </p:tgtEl>
                                        <p:attrNameLst>
                                          <p:attrName>style.opacity</p:attrName>
                                        </p:attrNameLst>
                                      </p:cBhvr>
                                      <p:to>
                                        <p:strVal val="0.99"/>
                                      </p:to>
                                    </p:set>
                                    <p:animEffect filter="image" prLst="opacity: 0.99">
                                      <p:cBhvr rctx="IE">
                                        <p:cTn id="61" dur="indefinite"/>
                                        <p:tgtEl>
                                          <p:spTgt spid="43011">
                                            <p:txEl>
                                              <p:pRg st="4" end="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mph" presetSubtype="0" nodeType="clickEffect">
                                  <p:stCondLst>
                                    <p:cond delay="0"/>
                                  </p:stCondLst>
                                  <p:endCondLst>
                                    <p:cond evt="onNext" delay="0">
                                      <p:tgtEl>
                                        <p:sldTgt/>
                                      </p:tgtEl>
                                    </p:cond>
                                  </p:endCondLst>
                                  <p:childTnLst>
                                    <p:set>
                                      <p:cBhvr rctx="PPT">
                                        <p:cTn id="65" dur="indefinite"/>
                                        <p:tgtEl>
                                          <p:spTgt spid="43011">
                                            <p:txEl>
                                              <p:pRg st="5" end="5"/>
                                            </p:txEl>
                                          </p:spTgt>
                                        </p:tgtEl>
                                        <p:attrNameLst>
                                          <p:attrName>style.opacity</p:attrName>
                                        </p:attrNameLst>
                                      </p:cBhvr>
                                      <p:to>
                                        <p:strVal val="0.99"/>
                                      </p:to>
                                    </p:set>
                                    <p:animEffect filter="image" prLst="opacity: 0.99">
                                      <p:cBhvr rctx="IE">
                                        <p:cTn id="66" dur="indefinite"/>
                                        <p:tgtEl>
                                          <p:spTgt spid="43011">
                                            <p:txEl>
                                              <p:pRg st="5" end="5"/>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mph" presetSubtype="0" nodeType="clickEffect">
                                  <p:stCondLst>
                                    <p:cond delay="0"/>
                                  </p:stCondLst>
                                  <p:endCondLst>
                                    <p:cond evt="onNext" delay="0">
                                      <p:tgtEl>
                                        <p:sldTgt/>
                                      </p:tgtEl>
                                    </p:cond>
                                  </p:endCondLst>
                                  <p:childTnLst>
                                    <p:set>
                                      <p:cBhvr rctx="PPT">
                                        <p:cTn id="70" dur="indefinite"/>
                                        <p:tgtEl>
                                          <p:spTgt spid="43011">
                                            <p:txEl>
                                              <p:pRg st="6" end="6"/>
                                            </p:txEl>
                                          </p:spTgt>
                                        </p:tgtEl>
                                        <p:attrNameLst>
                                          <p:attrName>style.opacity</p:attrName>
                                        </p:attrNameLst>
                                      </p:cBhvr>
                                      <p:to>
                                        <p:strVal val="0.99"/>
                                      </p:to>
                                    </p:set>
                                    <p:animEffect filter="image" prLst="opacity: 0.99">
                                      <p:cBhvr rctx="IE">
                                        <p:cTn id="71" dur="indefinite"/>
                                        <p:tgtEl>
                                          <p:spTgt spid="43011">
                                            <p:txEl>
                                              <p:pRg st="6" end="6"/>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mph" presetSubtype="0" nodeType="clickEffect">
                                  <p:stCondLst>
                                    <p:cond delay="0"/>
                                  </p:stCondLst>
                                  <p:endCondLst>
                                    <p:cond evt="onNext" delay="0">
                                      <p:tgtEl>
                                        <p:sldTgt/>
                                      </p:tgtEl>
                                    </p:cond>
                                  </p:endCondLst>
                                  <p:childTnLst>
                                    <p:set>
                                      <p:cBhvr rctx="PPT">
                                        <p:cTn id="75" dur="indefinite"/>
                                        <p:tgtEl>
                                          <p:spTgt spid="43011">
                                            <p:txEl>
                                              <p:pRg st="7" end="7"/>
                                            </p:txEl>
                                          </p:spTgt>
                                        </p:tgtEl>
                                        <p:attrNameLst>
                                          <p:attrName>style.opacity</p:attrName>
                                        </p:attrNameLst>
                                      </p:cBhvr>
                                      <p:to>
                                        <p:strVal val="0.99"/>
                                      </p:to>
                                    </p:set>
                                    <p:animEffect filter="image" prLst="opacity: 0.99">
                                      <p:cBhvr rctx="IE">
                                        <p:cTn id="76" dur="indefinite"/>
                                        <p:tgtEl>
                                          <p:spTgt spid="43011">
                                            <p:txEl>
                                              <p:pRg st="7" end="7"/>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mph" presetSubtype="0" nodeType="clickEffect">
                                  <p:stCondLst>
                                    <p:cond delay="0"/>
                                  </p:stCondLst>
                                  <p:endCondLst>
                                    <p:cond evt="onNext" delay="0">
                                      <p:tgtEl>
                                        <p:sldTgt/>
                                      </p:tgtEl>
                                    </p:cond>
                                  </p:endCondLst>
                                  <p:childTnLst>
                                    <p:set>
                                      <p:cBhvr rctx="PPT">
                                        <p:cTn id="80" dur="indefinite"/>
                                        <p:tgtEl>
                                          <p:spTgt spid="43011">
                                            <p:txEl>
                                              <p:pRg st="8" end="8"/>
                                            </p:txEl>
                                          </p:spTgt>
                                        </p:tgtEl>
                                        <p:attrNameLst>
                                          <p:attrName>style.opacity</p:attrName>
                                        </p:attrNameLst>
                                      </p:cBhvr>
                                      <p:to>
                                        <p:strVal val="0.99"/>
                                      </p:to>
                                    </p:set>
                                    <p:animEffect filter="image" prLst="opacity: 0.99">
                                      <p:cBhvr rctx="IE">
                                        <p:cTn id="81" dur="indefinite"/>
                                        <p:tgtEl>
                                          <p:spTgt spid="43011">
                                            <p:txEl>
                                              <p:pRg st="8" end="8"/>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mph" presetSubtype="0" nodeType="clickEffect">
                                  <p:stCondLst>
                                    <p:cond delay="0"/>
                                  </p:stCondLst>
                                  <p:endCondLst>
                                    <p:cond evt="onNext" delay="0">
                                      <p:tgtEl>
                                        <p:sldTgt/>
                                      </p:tgtEl>
                                    </p:cond>
                                  </p:endCondLst>
                                  <p:childTnLst>
                                    <p:set>
                                      <p:cBhvr rctx="PPT">
                                        <p:cTn id="85" dur="indefinite"/>
                                        <p:tgtEl>
                                          <p:spTgt spid="43011">
                                            <p:txEl>
                                              <p:pRg st="9" end="9"/>
                                            </p:txEl>
                                          </p:spTgt>
                                        </p:tgtEl>
                                        <p:attrNameLst>
                                          <p:attrName>style.opacity</p:attrName>
                                        </p:attrNameLst>
                                      </p:cBhvr>
                                      <p:to>
                                        <p:strVal val="0.99"/>
                                      </p:to>
                                    </p:set>
                                    <p:animEffect filter="image" prLst="opacity: 0.99">
                                      <p:cBhvr rctx="IE">
                                        <p:cTn id="86" dur="indefinite"/>
                                        <p:tgtEl>
                                          <p:spTgt spid="43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992313" y="1844676"/>
            <a:ext cx="8229600" cy="3744913"/>
          </a:xfrm>
        </p:spPr>
        <p:txBody>
          <a:bodyPr/>
          <a:lstStyle/>
          <a:p>
            <a:pPr>
              <a:spcBef>
                <a:spcPct val="0"/>
              </a:spcBef>
              <a:buNone/>
              <a:defRPr/>
            </a:pPr>
            <a:r>
              <a:rPr lang="en-IN" b="1" dirty="0">
                <a:latin typeface="Arial Narrow" pitchFamily="34" charset="0"/>
              </a:rPr>
              <a:t>// Create a second thread by </a:t>
            </a:r>
            <a:r>
              <a:rPr lang="en-IN" b="1">
                <a:latin typeface="Arial Narrow" pitchFamily="34" charset="0"/>
              </a:rPr>
              <a:t>extending Thread</a:t>
            </a:r>
          </a:p>
          <a:p>
            <a:pPr>
              <a:spcBef>
                <a:spcPct val="0"/>
              </a:spcBef>
              <a:buNone/>
              <a:defRPr/>
            </a:pPr>
            <a:r>
              <a:rPr lang="en-IN" b="1">
                <a:latin typeface="Arial Narrow" pitchFamily="34" charset="0"/>
              </a:rPr>
              <a:t> </a:t>
            </a:r>
            <a:r>
              <a:rPr lang="en-IN" b="1" dirty="0">
                <a:latin typeface="Arial Narrow" pitchFamily="34" charset="0"/>
              </a:rPr>
              <a:t>class </a:t>
            </a:r>
            <a:r>
              <a:rPr lang="en-IN" b="1" dirty="0" err="1">
                <a:latin typeface="Arial Narrow" pitchFamily="34" charset="0"/>
              </a:rPr>
              <a:t>NewThread</a:t>
            </a:r>
            <a:r>
              <a:rPr lang="en-IN" b="1" dirty="0">
                <a:latin typeface="Arial Narrow" pitchFamily="34" charset="0"/>
              </a:rPr>
              <a:t> extends Thread { </a:t>
            </a:r>
            <a:r>
              <a:rPr lang="en-IN" b="1" dirty="0" err="1">
                <a:latin typeface="Arial Narrow" pitchFamily="34" charset="0"/>
              </a:rPr>
              <a:t>NewThread</a:t>
            </a:r>
            <a:r>
              <a:rPr lang="en-IN" b="1" dirty="0">
                <a:latin typeface="Arial Narrow" pitchFamily="34" charset="0"/>
              </a:rPr>
              <a:t>() {</a:t>
            </a:r>
          </a:p>
          <a:p>
            <a:pPr>
              <a:spcBef>
                <a:spcPct val="0"/>
              </a:spcBef>
              <a:buNone/>
              <a:defRPr/>
            </a:pPr>
            <a:r>
              <a:rPr lang="en-IN" b="1" dirty="0">
                <a:latin typeface="Arial Narrow" pitchFamily="34" charset="0"/>
              </a:rPr>
              <a:t>          // Create a new, second thread </a:t>
            </a:r>
          </a:p>
          <a:p>
            <a:pPr>
              <a:spcBef>
                <a:spcPct val="0"/>
              </a:spcBef>
              <a:buNone/>
              <a:defRPr/>
            </a:pPr>
            <a:r>
              <a:rPr lang="en-IN" b="1" dirty="0">
                <a:latin typeface="Arial Narrow" pitchFamily="34" charset="0"/>
              </a:rPr>
              <a:t>          super("Demo Thread");  </a:t>
            </a:r>
          </a:p>
          <a:p>
            <a:pPr>
              <a:spcBef>
                <a:spcPct val="0"/>
              </a:spcBef>
              <a:buNone/>
              <a:defRPr/>
            </a:pPr>
            <a:r>
              <a:rPr lang="en-IN" b="1" dirty="0">
                <a:latin typeface="Arial Narrow" pitchFamily="34" charset="0"/>
              </a:rPr>
              <a:t>          </a:t>
            </a:r>
            <a:r>
              <a:rPr lang="en-IN" b="1" dirty="0" err="1">
                <a:latin typeface="Arial Narrow" pitchFamily="34" charset="0"/>
              </a:rPr>
              <a:t>System.out.println</a:t>
            </a:r>
            <a:r>
              <a:rPr lang="en-IN" b="1" dirty="0">
                <a:latin typeface="Arial Narrow" pitchFamily="34" charset="0"/>
              </a:rPr>
              <a:t>("Child thread: " + this);</a:t>
            </a:r>
          </a:p>
          <a:p>
            <a:pPr>
              <a:spcBef>
                <a:spcPct val="0"/>
              </a:spcBef>
              <a:buNone/>
              <a:defRPr/>
            </a:pPr>
            <a:r>
              <a:rPr lang="en-IN" b="1" dirty="0">
                <a:latin typeface="Arial Narrow" pitchFamily="34" charset="0"/>
              </a:rPr>
              <a:t>          start(); // Start the thread </a:t>
            </a:r>
          </a:p>
          <a:p>
            <a:pPr>
              <a:spcBef>
                <a:spcPct val="0"/>
              </a:spcBef>
              <a:buNone/>
              <a:defRPr/>
            </a:pPr>
            <a:r>
              <a:rPr lang="en-IN" b="1" dirty="0">
                <a:latin typeface="Arial Narrow" pitchFamily="34" charset="0"/>
              </a:rPr>
              <a:t>       } </a:t>
            </a:r>
            <a:endParaRPr lang="en-IN" dirty="0" smtClean="0"/>
          </a:p>
        </p:txBody>
      </p:sp>
      <p:sp>
        <p:nvSpPr>
          <p:cNvPr id="44034" name="Title 1"/>
          <p:cNvSpPr>
            <a:spLocks noGrp="1"/>
          </p:cNvSpPr>
          <p:nvPr>
            <p:ph type="title"/>
          </p:nvPr>
        </p:nvSpPr>
        <p:spPr>
          <a:xfrm>
            <a:off x="2135560" y="332656"/>
            <a:ext cx="8229600" cy="1143000"/>
          </a:xfrm>
        </p:spPr>
        <p:txBody>
          <a:bodyPr>
            <a:normAutofit fontScale="90000"/>
          </a:bodyPr>
          <a:lstStyle/>
          <a:p>
            <a:pPr>
              <a:defRPr/>
            </a:pPr>
            <a:r>
              <a:rPr lang="en-US" dirty="0" smtClean="0"/>
              <a:t/>
            </a:r>
            <a:br>
              <a:rPr lang="en-US" dirty="0" smtClean="0"/>
            </a:br>
            <a:r>
              <a:rPr lang="en-US" dirty="0" smtClean="0"/>
              <a:t/>
            </a:r>
            <a:br>
              <a:rPr lang="en-US" dirty="0" smtClean="0"/>
            </a:br>
            <a:r>
              <a:rPr lang="en-US" dirty="0" smtClean="0"/>
              <a:t>CREATING THREADS IN JAVA</a:t>
            </a:r>
            <a:r>
              <a:rPr lang="en-IN" dirty="0" smtClean="0"/>
              <a:t/>
            </a:r>
            <a:br>
              <a:rPr lang="en-IN" dirty="0" smtClean="0"/>
            </a:br>
            <a: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IN"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endParaRPr lang="en-IN" dirty="0" smtClean="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156099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44035">
                                            <p:txEl>
                                              <p:pRg st="0" end="0"/>
                                            </p:txEl>
                                          </p:spTgt>
                                        </p:tgtEl>
                                        <p:attrNameLst>
                                          <p:attrName>style.opacity</p:attrName>
                                        </p:attrNameLst>
                                      </p:cBhvr>
                                      <p:to>
                                        <p:strVal val="0.25"/>
                                      </p:to>
                                    </p:set>
                                    <p:animEffect filter="image" prLst="opacity: 0.25">
                                      <p:cBhvr rctx="IE">
                                        <p:cTn id="7" dur="indefinite"/>
                                        <p:tgtEl>
                                          <p:spTgt spid="44035">
                                            <p:txEl>
                                              <p:pRg st="0" end="0"/>
                                            </p:txEl>
                                          </p:spTgt>
                                        </p:tgtEl>
                                      </p:cBhvr>
                                    </p:animEffect>
                                  </p:childTnLst>
                                </p:cTn>
                              </p:par>
                              <p:par>
                                <p:cTn id="8" presetID="9" presetClass="emph" presetSubtype="0" nodeType="withEffect">
                                  <p:stCondLst>
                                    <p:cond delay="0"/>
                                  </p:stCondLst>
                                  <p:childTnLst>
                                    <p:set>
                                      <p:cBhvr rctx="PPT">
                                        <p:cTn id="9" dur="indefinite"/>
                                        <p:tgtEl>
                                          <p:spTgt spid="44035">
                                            <p:txEl>
                                              <p:pRg st="1" end="1"/>
                                            </p:txEl>
                                          </p:spTgt>
                                        </p:tgtEl>
                                        <p:attrNameLst>
                                          <p:attrName>style.opacity</p:attrName>
                                        </p:attrNameLst>
                                      </p:cBhvr>
                                      <p:to>
                                        <p:strVal val="0.25"/>
                                      </p:to>
                                    </p:set>
                                    <p:animEffect filter="image" prLst="opacity: 0.25">
                                      <p:cBhvr rctx="IE">
                                        <p:cTn id="10" dur="indefinite"/>
                                        <p:tgtEl>
                                          <p:spTgt spid="44035">
                                            <p:txEl>
                                              <p:pRg st="1" end="1"/>
                                            </p:txEl>
                                          </p:spTgt>
                                        </p:tgtEl>
                                      </p:cBhvr>
                                    </p:animEffect>
                                  </p:childTnLst>
                                </p:cTn>
                              </p:par>
                              <p:par>
                                <p:cTn id="11" presetID="9" presetClass="emph" presetSubtype="0" nodeType="withEffect">
                                  <p:stCondLst>
                                    <p:cond delay="0"/>
                                  </p:stCondLst>
                                  <p:childTnLst>
                                    <p:set>
                                      <p:cBhvr rctx="PPT">
                                        <p:cTn id="12" dur="indefinite"/>
                                        <p:tgtEl>
                                          <p:spTgt spid="44035">
                                            <p:txEl>
                                              <p:pRg st="2" end="2"/>
                                            </p:txEl>
                                          </p:spTgt>
                                        </p:tgtEl>
                                        <p:attrNameLst>
                                          <p:attrName>style.opacity</p:attrName>
                                        </p:attrNameLst>
                                      </p:cBhvr>
                                      <p:to>
                                        <p:strVal val="0.25"/>
                                      </p:to>
                                    </p:set>
                                    <p:animEffect filter="image" prLst="opacity: 0.25">
                                      <p:cBhvr rctx="IE">
                                        <p:cTn id="13" dur="indefinite"/>
                                        <p:tgtEl>
                                          <p:spTgt spid="44035">
                                            <p:txEl>
                                              <p:pRg st="2" end="2"/>
                                            </p:txEl>
                                          </p:spTgt>
                                        </p:tgtEl>
                                      </p:cBhvr>
                                    </p:animEffect>
                                  </p:childTnLst>
                                </p:cTn>
                              </p:par>
                              <p:par>
                                <p:cTn id="14" presetID="9" presetClass="emph" presetSubtype="0" nodeType="withEffect">
                                  <p:stCondLst>
                                    <p:cond delay="0"/>
                                  </p:stCondLst>
                                  <p:childTnLst>
                                    <p:set>
                                      <p:cBhvr rctx="PPT">
                                        <p:cTn id="15" dur="indefinite"/>
                                        <p:tgtEl>
                                          <p:spTgt spid="44035">
                                            <p:txEl>
                                              <p:pRg st="3" end="3"/>
                                            </p:txEl>
                                          </p:spTgt>
                                        </p:tgtEl>
                                        <p:attrNameLst>
                                          <p:attrName>style.opacity</p:attrName>
                                        </p:attrNameLst>
                                      </p:cBhvr>
                                      <p:to>
                                        <p:strVal val="0.25"/>
                                      </p:to>
                                    </p:set>
                                    <p:animEffect filter="image" prLst="opacity: 0.25">
                                      <p:cBhvr rctx="IE">
                                        <p:cTn id="16" dur="indefinite"/>
                                        <p:tgtEl>
                                          <p:spTgt spid="44035">
                                            <p:txEl>
                                              <p:pRg st="3" end="3"/>
                                            </p:txEl>
                                          </p:spTgt>
                                        </p:tgtEl>
                                      </p:cBhvr>
                                    </p:animEffect>
                                  </p:childTnLst>
                                </p:cTn>
                              </p:par>
                              <p:par>
                                <p:cTn id="17" presetID="9" presetClass="emph" presetSubtype="0" nodeType="withEffect">
                                  <p:stCondLst>
                                    <p:cond delay="0"/>
                                  </p:stCondLst>
                                  <p:childTnLst>
                                    <p:set>
                                      <p:cBhvr rctx="PPT">
                                        <p:cTn id="18" dur="indefinite"/>
                                        <p:tgtEl>
                                          <p:spTgt spid="44035">
                                            <p:txEl>
                                              <p:pRg st="4" end="4"/>
                                            </p:txEl>
                                          </p:spTgt>
                                        </p:tgtEl>
                                        <p:attrNameLst>
                                          <p:attrName>style.opacity</p:attrName>
                                        </p:attrNameLst>
                                      </p:cBhvr>
                                      <p:to>
                                        <p:strVal val="0.25"/>
                                      </p:to>
                                    </p:set>
                                    <p:animEffect filter="image" prLst="opacity: 0.25">
                                      <p:cBhvr rctx="IE">
                                        <p:cTn id="19" dur="indefinite"/>
                                        <p:tgtEl>
                                          <p:spTgt spid="44035">
                                            <p:txEl>
                                              <p:pRg st="4" end="4"/>
                                            </p:txEl>
                                          </p:spTgt>
                                        </p:tgtEl>
                                      </p:cBhvr>
                                    </p:animEffect>
                                  </p:childTnLst>
                                </p:cTn>
                              </p:par>
                              <p:par>
                                <p:cTn id="20" presetID="9" presetClass="emph" presetSubtype="0" nodeType="withEffect">
                                  <p:stCondLst>
                                    <p:cond delay="0"/>
                                  </p:stCondLst>
                                  <p:childTnLst>
                                    <p:set>
                                      <p:cBhvr rctx="PPT">
                                        <p:cTn id="21" dur="indefinite"/>
                                        <p:tgtEl>
                                          <p:spTgt spid="44035">
                                            <p:txEl>
                                              <p:pRg st="5" end="5"/>
                                            </p:txEl>
                                          </p:spTgt>
                                        </p:tgtEl>
                                        <p:attrNameLst>
                                          <p:attrName>style.opacity</p:attrName>
                                        </p:attrNameLst>
                                      </p:cBhvr>
                                      <p:to>
                                        <p:strVal val="0.25"/>
                                      </p:to>
                                    </p:set>
                                    <p:animEffect filter="image" prLst="opacity: 0.25">
                                      <p:cBhvr rctx="IE">
                                        <p:cTn id="22" dur="indefinite"/>
                                        <p:tgtEl>
                                          <p:spTgt spid="44035">
                                            <p:txEl>
                                              <p:pRg st="5" end="5"/>
                                            </p:txEl>
                                          </p:spTgt>
                                        </p:tgtEl>
                                      </p:cBhvr>
                                    </p:animEffect>
                                  </p:childTnLst>
                                </p:cTn>
                              </p:par>
                              <p:par>
                                <p:cTn id="23" presetID="9" presetClass="emph" presetSubtype="0" nodeType="withEffect">
                                  <p:stCondLst>
                                    <p:cond delay="0"/>
                                  </p:stCondLst>
                                  <p:childTnLst>
                                    <p:set>
                                      <p:cBhvr rctx="PPT">
                                        <p:cTn id="24" dur="indefinite"/>
                                        <p:tgtEl>
                                          <p:spTgt spid="44035">
                                            <p:txEl>
                                              <p:pRg st="6" end="6"/>
                                            </p:txEl>
                                          </p:spTgt>
                                        </p:tgtEl>
                                        <p:attrNameLst>
                                          <p:attrName>style.opacity</p:attrName>
                                        </p:attrNameLst>
                                      </p:cBhvr>
                                      <p:to>
                                        <p:strVal val="0.25"/>
                                      </p:to>
                                    </p:set>
                                    <p:animEffect filter="image" prLst="opacity: 0.25">
                                      <p:cBhvr rctx="IE">
                                        <p:cTn id="25" dur="indefinite"/>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normAutofit lnSpcReduction="10000"/>
          </a:bodyPr>
          <a:lstStyle/>
          <a:p>
            <a:pPr>
              <a:spcBef>
                <a:spcPct val="0"/>
              </a:spcBef>
              <a:buNone/>
              <a:defRPr/>
            </a:pPr>
            <a:r>
              <a:rPr lang="en-IN" sz="2400" b="1" dirty="0">
                <a:latin typeface="Arial Narrow" pitchFamily="34" charset="0"/>
              </a:rPr>
              <a:t>// This is the entry point for the second thread. </a:t>
            </a:r>
          </a:p>
          <a:p>
            <a:pPr>
              <a:spcBef>
                <a:spcPct val="0"/>
              </a:spcBef>
              <a:buNone/>
              <a:defRPr/>
            </a:pPr>
            <a:r>
              <a:rPr lang="en-IN" sz="2400" b="1" dirty="0">
                <a:latin typeface="Arial Narrow" pitchFamily="34" charset="0"/>
              </a:rPr>
              <a:t>public void run() { </a:t>
            </a:r>
          </a:p>
          <a:p>
            <a:pPr>
              <a:spcBef>
                <a:spcPct val="0"/>
              </a:spcBef>
              <a:buNone/>
              <a:defRPr/>
            </a:pPr>
            <a:r>
              <a:rPr lang="en-IN" sz="2400" b="1" dirty="0">
                <a:latin typeface="Arial Narrow" pitchFamily="34" charset="0"/>
              </a:rPr>
              <a:t>          try { </a:t>
            </a:r>
          </a:p>
          <a:p>
            <a:pPr>
              <a:spcBef>
                <a:spcPct val="0"/>
              </a:spcBef>
              <a:buNone/>
              <a:defRPr/>
            </a:pPr>
            <a:r>
              <a:rPr lang="en-IN" sz="2400" b="1" dirty="0">
                <a:latin typeface="Arial Narrow" pitchFamily="34" charset="0"/>
              </a:rPr>
              <a:t>               for(</a:t>
            </a:r>
            <a:r>
              <a:rPr lang="en-IN" sz="2400" b="1" dirty="0" err="1">
                <a:latin typeface="Arial Narrow" pitchFamily="34" charset="0"/>
              </a:rPr>
              <a:t>int</a:t>
            </a:r>
            <a:r>
              <a:rPr lang="en-IN" sz="2400" b="1" dirty="0">
                <a:latin typeface="Arial Narrow" pitchFamily="34" charset="0"/>
              </a:rPr>
              <a:t> </a:t>
            </a:r>
            <a:r>
              <a:rPr lang="en-IN" sz="2400" b="1" dirty="0" err="1">
                <a:latin typeface="Arial Narrow" pitchFamily="34" charset="0"/>
              </a:rPr>
              <a:t>i</a:t>
            </a:r>
            <a:r>
              <a:rPr lang="en-IN" sz="2400" b="1" dirty="0">
                <a:latin typeface="Arial Narrow" pitchFamily="34" charset="0"/>
              </a:rPr>
              <a:t> = 5; </a:t>
            </a:r>
            <a:r>
              <a:rPr lang="en-IN" sz="2400" b="1" dirty="0" err="1">
                <a:latin typeface="Arial Narrow" pitchFamily="34" charset="0"/>
              </a:rPr>
              <a:t>i</a:t>
            </a:r>
            <a:r>
              <a:rPr lang="en-IN" sz="2400" b="1" dirty="0">
                <a:latin typeface="Arial Narrow" pitchFamily="34" charset="0"/>
              </a:rPr>
              <a:t> &gt; 0; </a:t>
            </a:r>
            <a:r>
              <a:rPr lang="en-IN" sz="2400" b="1" dirty="0" err="1">
                <a:latin typeface="Arial Narrow" pitchFamily="34" charset="0"/>
              </a:rPr>
              <a:t>i</a:t>
            </a:r>
            <a:r>
              <a:rPr lang="en-IN" sz="2400" b="1" dirty="0">
                <a:latin typeface="Arial Narrow" pitchFamily="34" charset="0"/>
              </a:rPr>
              <a:t>--) { </a:t>
            </a:r>
          </a:p>
          <a:p>
            <a:pPr>
              <a:spcBef>
                <a:spcPct val="0"/>
              </a:spcBef>
              <a:buNone/>
              <a:defRPr/>
            </a:pPr>
            <a:r>
              <a:rPr lang="en-IN" sz="2400" b="1" dirty="0">
                <a:latin typeface="Arial Narrow" pitchFamily="34" charset="0"/>
              </a:rPr>
              <a:t>                  </a:t>
            </a:r>
            <a:r>
              <a:rPr lang="en-IN" sz="2400" b="1" dirty="0" err="1">
                <a:latin typeface="Arial Narrow" pitchFamily="34" charset="0"/>
              </a:rPr>
              <a:t>System.out.println</a:t>
            </a:r>
            <a:r>
              <a:rPr lang="en-IN" sz="2400" b="1" dirty="0">
                <a:latin typeface="Arial Narrow" pitchFamily="34" charset="0"/>
              </a:rPr>
              <a:t>("Child Thread: " + </a:t>
            </a:r>
            <a:r>
              <a:rPr lang="en-IN" sz="2400" b="1" dirty="0" err="1">
                <a:latin typeface="Arial Narrow" pitchFamily="34" charset="0"/>
              </a:rPr>
              <a:t>i</a:t>
            </a:r>
            <a:r>
              <a:rPr lang="en-IN" sz="2400" b="1" dirty="0">
                <a:latin typeface="Arial Narrow" pitchFamily="34" charset="0"/>
              </a:rPr>
              <a:t>); </a:t>
            </a:r>
          </a:p>
          <a:p>
            <a:pPr>
              <a:spcBef>
                <a:spcPct val="0"/>
              </a:spcBef>
              <a:buNone/>
              <a:defRPr/>
            </a:pPr>
            <a:r>
              <a:rPr lang="en-IN" sz="2400" b="1" dirty="0">
                <a:latin typeface="Arial Narrow" pitchFamily="34" charset="0"/>
              </a:rPr>
              <a:t>                         // Let the thread sleep for a while.   </a:t>
            </a:r>
          </a:p>
          <a:p>
            <a:pPr>
              <a:spcBef>
                <a:spcPct val="0"/>
              </a:spcBef>
              <a:buNone/>
              <a:defRPr/>
            </a:pPr>
            <a:r>
              <a:rPr lang="en-IN" sz="2400" b="1" dirty="0">
                <a:latin typeface="Arial Narrow" pitchFamily="34" charset="0"/>
              </a:rPr>
              <a:t>                  </a:t>
            </a:r>
            <a:r>
              <a:rPr lang="en-IN" sz="2400" b="1" dirty="0" err="1">
                <a:latin typeface="Arial Narrow" pitchFamily="34" charset="0"/>
              </a:rPr>
              <a:t>Thread.sleep</a:t>
            </a:r>
            <a:r>
              <a:rPr lang="en-IN" sz="2400" b="1" dirty="0">
                <a:latin typeface="Arial Narrow" pitchFamily="34" charset="0"/>
              </a:rPr>
              <a:t>(500);</a:t>
            </a:r>
          </a:p>
          <a:p>
            <a:pPr>
              <a:spcBef>
                <a:spcPct val="0"/>
              </a:spcBef>
              <a:buNone/>
              <a:defRPr/>
            </a:pPr>
            <a:r>
              <a:rPr lang="en-IN" sz="2400" b="1" dirty="0">
                <a:latin typeface="Arial Narrow" pitchFamily="34" charset="0"/>
              </a:rPr>
              <a:t>                }</a:t>
            </a:r>
          </a:p>
          <a:p>
            <a:pPr>
              <a:spcBef>
                <a:spcPct val="0"/>
              </a:spcBef>
              <a:buNone/>
              <a:defRPr/>
            </a:pPr>
            <a:r>
              <a:rPr lang="en-IN" sz="2400" b="1" dirty="0">
                <a:latin typeface="Arial Narrow" pitchFamily="34" charset="0"/>
              </a:rPr>
              <a:t>         } catch (</a:t>
            </a:r>
            <a:r>
              <a:rPr lang="en-IN" sz="2400" b="1" dirty="0" err="1">
                <a:latin typeface="Arial Narrow" pitchFamily="34" charset="0"/>
              </a:rPr>
              <a:t>InterruptedException</a:t>
            </a:r>
            <a:r>
              <a:rPr lang="en-IN" sz="2400" b="1" dirty="0">
                <a:latin typeface="Arial Narrow" pitchFamily="34" charset="0"/>
              </a:rPr>
              <a:t> e) {  </a:t>
            </a:r>
          </a:p>
          <a:p>
            <a:pPr>
              <a:spcBef>
                <a:spcPct val="0"/>
              </a:spcBef>
              <a:buNone/>
              <a:defRPr/>
            </a:pPr>
            <a:r>
              <a:rPr lang="en-IN" sz="2400" b="1" dirty="0">
                <a:latin typeface="Arial Narrow" pitchFamily="34" charset="0"/>
              </a:rPr>
              <a:t>               </a:t>
            </a:r>
            <a:r>
              <a:rPr lang="en-IN" sz="2400" b="1" dirty="0" err="1">
                <a:latin typeface="Arial Narrow" pitchFamily="34" charset="0"/>
              </a:rPr>
              <a:t>System.out.println</a:t>
            </a:r>
            <a:r>
              <a:rPr lang="en-IN" sz="2400" b="1" dirty="0">
                <a:latin typeface="Arial Narrow" pitchFamily="34" charset="0"/>
              </a:rPr>
              <a:t>("Child interrupted."); </a:t>
            </a:r>
          </a:p>
          <a:p>
            <a:pPr>
              <a:spcBef>
                <a:spcPct val="0"/>
              </a:spcBef>
              <a:buNone/>
              <a:defRPr/>
            </a:pPr>
            <a:r>
              <a:rPr lang="en-IN" sz="2400" b="1" dirty="0">
                <a:latin typeface="Arial Narrow" pitchFamily="34" charset="0"/>
              </a:rPr>
              <a:t>         } </a:t>
            </a:r>
          </a:p>
          <a:p>
            <a:pPr>
              <a:spcBef>
                <a:spcPct val="0"/>
              </a:spcBef>
              <a:buNone/>
              <a:defRPr/>
            </a:pPr>
            <a:r>
              <a:rPr lang="en-IN" sz="2400" b="1" dirty="0">
                <a:latin typeface="Arial Narrow" pitchFamily="34" charset="0"/>
              </a:rPr>
              <a:t>         </a:t>
            </a:r>
            <a:r>
              <a:rPr lang="en-IN" sz="2400" b="1" dirty="0" err="1">
                <a:latin typeface="Arial Narrow" pitchFamily="34" charset="0"/>
              </a:rPr>
              <a:t>System.out.println</a:t>
            </a:r>
            <a:r>
              <a:rPr lang="en-IN" sz="2400" b="1" dirty="0">
                <a:latin typeface="Arial Narrow" pitchFamily="34" charset="0"/>
              </a:rPr>
              <a:t>("Exiting child thread."); </a:t>
            </a:r>
          </a:p>
          <a:p>
            <a:pPr>
              <a:spcBef>
                <a:spcPct val="0"/>
              </a:spcBef>
              <a:buNone/>
              <a:defRPr/>
            </a:pPr>
            <a:r>
              <a:rPr lang="en-IN" sz="2400" b="1" dirty="0">
                <a:latin typeface="Arial Narrow" pitchFamily="34" charset="0"/>
              </a:rPr>
              <a:t>  }}</a:t>
            </a:r>
          </a:p>
        </p:txBody>
      </p:sp>
      <p:sp>
        <p:nvSpPr>
          <p:cNvPr id="45058" name="Title 1"/>
          <p:cNvSpPr>
            <a:spLocks noGrp="1"/>
          </p:cNvSpPr>
          <p:nvPr>
            <p:ph type="title"/>
          </p:nvPr>
        </p:nvSpPr>
        <p:spPr/>
        <p:txBody>
          <a:bodyPr/>
          <a:lstStyle/>
          <a:p>
            <a:pPr eaLnBrk="1" hangingPunct="1">
              <a:defRPr/>
            </a:pPr>
            <a:r>
              <a:rPr lang="en-US" dirty="0" smtClean="0"/>
              <a:t>CREATING THREADS IN JAVA</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519818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idx="1"/>
          </p:nvPr>
        </p:nvSpPr>
        <p:spPr>
          <a:xfrm>
            <a:off x="2063750" y="1268413"/>
            <a:ext cx="8280400" cy="5040312"/>
          </a:xfrm>
        </p:spPr>
        <p:txBody>
          <a:bodyPr/>
          <a:lstStyle/>
          <a:p>
            <a:pPr>
              <a:spcBef>
                <a:spcPct val="0"/>
              </a:spcBef>
              <a:buNone/>
              <a:defRPr/>
            </a:pPr>
            <a:r>
              <a:rPr lang="en-IN" sz="2400" b="1" dirty="0">
                <a:latin typeface="Arial Narrow" pitchFamily="34" charset="0"/>
              </a:rPr>
              <a:t>class </a:t>
            </a:r>
            <a:r>
              <a:rPr lang="en-IN" sz="2400" b="1" dirty="0" err="1">
                <a:latin typeface="Arial Narrow" pitchFamily="34" charset="0"/>
              </a:rPr>
              <a:t>ExtendThread</a:t>
            </a:r>
            <a:r>
              <a:rPr lang="en-IN" sz="2400" b="1" dirty="0">
                <a:latin typeface="Arial Narrow" pitchFamily="34" charset="0"/>
              </a:rPr>
              <a:t> {</a:t>
            </a:r>
          </a:p>
          <a:p>
            <a:pPr>
              <a:spcBef>
                <a:spcPct val="0"/>
              </a:spcBef>
              <a:buNone/>
              <a:defRPr/>
            </a:pPr>
            <a:r>
              <a:rPr lang="en-IN" sz="2400" b="1" dirty="0">
                <a:latin typeface="Arial Narrow" pitchFamily="34" charset="0"/>
              </a:rPr>
              <a:t>      public static void main(String </a:t>
            </a:r>
            <a:r>
              <a:rPr lang="en-IN" sz="2400" b="1" dirty="0" err="1">
                <a:latin typeface="Arial Narrow" pitchFamily="34" charset="0"/>
              </a:rPr>
              <a:t>args</a:t>
            </a:r>
            <a:r>
              <a:rPr lang="en-IN" sz="2400" b="1" dirty="0">
                <a:latin typeface="Arial Narrow" pitchFamily="34" charset="0"/>
              </a:rPr>
              <a:t>[]) { </a:t>
            </a:r>
          </a:p>
          <a:p>
            <a:pPr>
              <a:spcBef>
                <a:spcPct val="0"/>
              </a:spcBef>
              <a:buNone/>
              <a:defRPr/>
            </a:pPr>
            <a:r>
              <a:rPr lang="en-IN" sz="2400" b="1" dirty="0">
                <a:latin typeface="Arial Narrow" pitchFamily="34" charset="0"/>
              </a:rPr>
              <a:t>            new </a:t>
            </a:r>
            <a:r>
              <a:rPr lang="en-IN" sz="2400" b="1" dirty="0" err="1">
                <a:latin typeface="Arial Narrow" pitchFamily="34" charset="0"/>
              </a:rPr>
              <a:t>NewThread</a:t>
            </a:r>
            <a:r>
              <a:rPr lang="en-IN" sz="2400" b="1" dirty="0">
                <a:latin typeface="Arial Narrow" pitchFamily="34" charset="0"/>
              </a:rPr>
              <a:t>(); // create a new thread </a:t>
            </a:r>
          </a:p>
          <a:p>
            <a:pPr>
              <a:spcBef>
                <a:spcPct val="0"/>
              </a:spcBef>
              <a:buNone/>
              <a:defRPr/>
            </a:pPr>
            <a:r>
              <a:rPr lang="en-IN" sz="2400" b="1" dirty="0">
                <a:latin typeface="Arial Narrow" pitchFamily="34" charset="0"/>
              </a:rPr>
              <a:t>            try { </a:t>
            </a:r>
          </a:p>
          <a:p>
            <a:pPr>
              <a:spcBef>
                <a:spcPct val="0"/>
              </a:spcBef>
              <a:buNone/>
              <a:defRPr/>
            </a:pPr>
            <a:r>
              <a:rPr lang="en-IN" sz="2400" b="1" dirty="0">
                <a:latin typeface="Arial Narrow" pitchFamily="34" charset="0"/>
              </a:rPr>
              <a:t>                  for(</a:t>
            </a:r>
            <a:r>
              <a:rPr lang="en-IN" sz="2400" b="1" dirty="0" err="1">
                <a:latin typeface="Arial Narrow" pitchFamily="34" charset="0"/>
              </a:rPr>
              <a:t>int</a:t>
            </a:r>
            <a:r>
              <a:rPr lang="en-IN" sz="2400" b="1" dirty="0">
                <a:latin typeface="Arial Narrow" pitchFamily="34" charset="0"/>
              </a:rPr>
              <a:t> </a:t>
            </a:r>
            <a:r>
              <a:rPr lang="en-IN" sz="2400" b="1" dirty="0" err="1">
                <a:latin typeface="Arial Narrow" pitchFamily="34" charset="0"/>
              </a:rPr>
              <a:t>i</a:t>
            </a:r>
            <a:r>
              <a:rPr lang="en-IN" sz="2400" b="1" dirty="0">
                <a:latin typeface="Arial Narrow" pitchFamily="34" charset="0"/>
              </a:rPr>
              <a:t> = 5; </a:t>
            </a:r>
            <a:r>
              <a:rPr lang="en-IN" sz="2400" b="1" dirty="0" err="1">
                <a:latin typeface="Arial Narrow" pitchFamily="34" charset="0"/>
              </a:rPr>
              <a:t>i</a:t>
            </a:r>
            <a:r>
              <a:rPr lang="en-IN" sz="2400" b="1" dirty="0">
                <a:latin typeface="Arial Narrow" pitchFamily="34" charset="0"/>
              </a:rPr>
              <a:t> &gt; 0; </a:t>
            </a:r>
            <a:r>
              <a:rPr lang="en-IN" sz="2400" b="1" dirty="0" err="1">
                <a:latin typeface="Arial Narrow" pitchFamily="34" charset="0"/>
              </a:rPr>
              <a:t>i</a:t>
            </a:r>
            <a:r>
              <a:rPr lang="en-IN" sz="2400" b="1" dirty="0">
                <a:latin typeface="Arial Narrow" pitchFamily="34" charset="0"/>
              </a:rPr>
              <a:t>--) {</a:t>
            </a:r>
          </a:p>
          <a:p>
            <a:pPr>
              <a:spcBef>
                <a:spcPct val="0"/>
              </a:spcBef>
              <a:buNone/>
              <a:defRPr/>
            </a:pPr>
            <a:r>
              <a:rPr lang="en-IN" sz="2400" b="1" dirty="0">
                <a:latin typeface="Arial Narrow" pitchFamily="34" charset="0"/>
              </a:rPr>
              <a:t>                        </a:t>
            </a:r>
            <a:r>
              <a:rPr lang="en-IN" sz="2400" b="1" dirty="0" err="1">
                <a:latin typeface="Arial Narrow" pitchFamily="34" charset="0"/>
              </a:rPr>
              <a:t>System.out.println</a:t>
            </a:r>
            <a:r>
              <a:rPr lang="en-IN" sz="2400" b="1" dirty="0">
                <a:latin typeface="Arial Narrow" pitchFamily="34" charset="0"/>
              </a:rPr>
              <a:t>("Main Thread: " + </a:t>
            </a:r>
            <a:r>
              <a:rPr lang="en-IN" sz="2400" b="1" dirty="0" err="1">
                <a:latin typeface="Arial Narrow" pitchFamily="34" charset="0"/>
              </a:rPr>
              <a:t>i</a:t>
            </a:r>
            <a:r>
              <a:rPr lang="en-IN" sz="2400" b="1" dirty="0">
                <a:latin typeface="Arial Narrow" pitchFamily="34" charset="0"/>
              </a:rPr>
              <a:t>); </a:t>
            </a:r>
          </a:p>
          <a:p>
            <a:pPr>
              <a:spcBef>
                <a:spcPct val="0"/>
              </a:spcBef>
              <a:buNone/>
              <a:defRPr/>
            </a:pPr>
            <a:r>
              <a:rPr lang="en-IN" sz="2400" b="1" dirty="0">
                <a:latin typeface="Arial Narrow" pitchFamily="34" charset="0"/>
              </a:rPr>
              <a:t>                        </a:t>
            </a:r>
            <a:r>
              <a:rPr lang="en-IN" sz="2400" b="1" dirty="0" err="1">
                <a:latin typeface="Arial Narrow" pitchFamily="34" charset="0"/>
              </a:rPr>
              <a:t>Thread.sleep</a:t>
            </a:r>
            <a:r>
              <a:rPr lang="en-IN" sz="2400" b="1" dirty="0">
                <a:latin typeface="Arial Narrow" pitchFamily="34" charset="0"/>
              </a:rPr>
              <a:t>(1000); </a:t>
            </a:r>
          </a:p>
          <a:p>
            <a:pPr>
              <a:spcBef>
                <a:spcPct val="0"/>
              </a:spcBef>
              <a:buNone/>
              <a:defRPr/>
            </a:pPr>
            <a:r>
              <a:rPr lang="en-IN" sz="2400" b="1" dirty="0">
                <a:latin typeface="Arial Narrow" pitchFamily="34" charset="0"/>
              </a:rPr>
              <a:t>                    } </a:t>
            </a:r>
          </a:p>
          <a:p>
            <a:pPr>
              <a:spcBef>
                <a:spcPct val="0"/>
              </a:spcBef>
              <a:buNone/>
              <a:defRPr/>
            </a:pPr>
            <a:r>
              <a:rPr lang="en-IN" sz="2400" b="1" dirty="0">
                <a:latin typeface="Arial Narrow" pitchFamily="34" charset="0"/>
              </a:rPr>
              <a:t>            } catch (</a:t>
            </a:r>
            <a:r>
              <a:rPr lang="en-IN" sz="2400" b="1" dirty="0" err="1">
                <a:latin typeface="Arial Narrow" pitchFamily="34" charset="0"/>
              </a:rPr>
              <a:t>InterruptedException</a:t>
            </a:r>
            <a:r>
              <a:rPr lang="en-IN" sz="2400" b="1" dirty="0">
                <a:latin typeface="Arial Narrow" pitchFamily="34" charset="0"/>
              </a:rPr>
              <a:t> e) { </a:t>
            </a:r>
          </a:p>
          <a:p>
            <a:pPr>
              <a:spcBef>
                <a:spcPct val="0"/>
              </a:spcBef>
              <a:buNone/>
              <a:defRPr/>
            </a:pPr>
            <a:r>
              <a:rPr lang="en-IN" sz="2400" b="1" dirty="0">
                <a:latin typeface="Arial Narrow" pitchFamily="34" charset="0"/>
              </a:rPr>
              <a:t>                    </a:t>
            </a:r>
            <a:r>
              <a:rPr lang="en-IN" sz="2400" b="1" dirty="0" err="1">
                <a:latin typeface="Arial Narrow" pitchFamily="34" charset="0"/>
              </a:rPr>
              <a:t>System.out.println</a:t>
            </a:r>
            <a:r>
              <a:rPr lang="en-IN" sz="2400" b="1" dirty="0">
                <a:latin typeface="Arial Narrow" pitchFamily="34" charset="0"/>
              </a:rPr>
              <a:t>("Main thread interrupted."); </a:t>
            </a:r>
          </a:p>
          <a:p>
            <a:pPr>
              <a:spcBef>
                <a:spcPct val="0"/>
              </a:spcBef>
              <a:buNone/>
              <a:defRPr/>
            </a:pPr>
            <a:r>
              <a:rPr lang="en-IN" sz="2400" b="1" dirty="0">
                <a:latin typeface="Arial Narrow" pitchFamily="34" charset="0"/>
              </a:rPr>
              <a:t>            } </a:t>
            </a:r>
          </a:p>
          <a:p>
            <a:pPr>
              <a:spcBef>
                <a:spcPct val="0"/>
              </a:spcBef>
              <a:buNone/>
              <a:defRPr/>
            </a:pPr>
            <a:r>
              <a:rPr lang="en-IN" sz="2400" b="1" dirty="0">
                <a:latin typeface="Arial Narrow" pitchFamily="34" charset="0"/>
              </a:rPr>
              <a:t>            </a:t>
            </a:r>
            <a:r>
              <a:rPr lang="en-IN" sz="2400" b="1" dirty="0" err="1">
                <a:latin typeface="Arial Narrow" pitchFamily="34" charset="0"/>
              </a:rPr>
              <a:t>System.out.println</a:t>
            </a:r>
            <a:r>
              <a:rPr lang="en-IN" sz="2400" b="1" dirty="0">
                <a:latin typeface="Arial Narrow" pitchFamily="34" charset="0"/>
              </a:rPr>
              <a:t>("Main thread exiting."); </a:t>
            </a:r>
          </a:p>
          <a:p>
            <a:pPr>
              <a:spcBef>
                <a:spcPct val="0"/>
              </a:spcBef>
              <a:buNone/>
              <a:defRPr/>
            </a:pPr>
            <a:r>
              <a:rPr lang="en-IN" sz="2400" b="1" dirty="0">
                <a:latin typeface="Arial Narrow" pitchFamily="34" charset="0"/>
              </a:rPr>
              <a:t>             } }</a:t>
            </a:r>
          </a:p>
        </p:txBody>
      </p:sp>
      <p:sp>
        <p:nvSpPr>
          <p:cNvPr id="46082" name="Title 1"/>
          <p:cNvSpPr>
            <a:spLocks noGrp="1"/>
          </p:cNvSpPr>
          <p:nvPr>
            <p:ph type="title"/>
          </p:nvPr>
        </p:nvSpPr>
        <p:spPr>
          <a:xfrm>
            <a:off x="1981200" y="274638"/>
            <a:ext cx="8229600" cy="994122"/>
          </a:xfrm>
        </p:spPr>
        <p:txBody>
          <a:bodyPr/>
          <a:lstStyle/>
          <a:p>
            <a:pPr eaLnBrk="1" hangingPunct="1">
              <a:defRPr/>
            </a:pPr>
            <a:r>
              <a:rPr lang="en-US" dirty="0" smtClean="0"/>
              <a:t>CREATING THREADS IN JAVA</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689921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p:cNvSpPr>
            <a:spLocks noGrp="1"/>
          </p:cNvSpPr>
          <p:nvPr>
            <p:ph idx="1"/>
          </p:nvPr>
        </p:nvSpPr>
        <p:spPr>
          <a:xfrm>
            <a:off x="1992313" y="1484314"/>
            <a:ext cx="8229600" cy="5373687"/>
          </a:xfrm>
        </p:spPr>
        <p:txBody>
          <a:bodyPr/>
          <a:lstStyle/>
          <a:p>
            <a:pPr>
              <a:spcBef>
                <a:spcPct val="0"/>
              </a:spcBef>
              <a:buNone/>
              <a:defRPr/>
            </a:pPr>
            <a:r>
              <a:rPr lang="en-IN" sz="2400" dirty="0"/>
              <a:t>   </a:t>
            </a:r>
            <a:r>
              <a:rPr lang="en-IN" sz="2400" b="1" dirty="0">
                <a:solidFill>
                  <a:srgbClr val="C00000"/>
                </a:solidFill>
              </a:rPr>
              <a:t>Above program  produce following result:</a:t>
            </a:r>
          </a:p>
          <a:p>
            <a:pPr>
              <a:spcBef>
                <a:spcPct val="0"/>
              </a:spcBef>
              <a:buNone/>
              <a:defRPr/>
            </a:pPr>
            <a:r>
              <a:rPr lang="en-IN" sz="2400" dirty="0"/>
              <a:t>    </a:t>
            </a:r>
            <a:r>
              <a:rPr lang="en-IN" sz="2400" b="1" dirty="0">
                <a:latin typeface="Arial Narrow" pitchFamily="34" charset="0"/>
              </a:rPr>
              <a:t>Child thread: Thread[Demo Thread,5,main] Main Thread: 5</a:t>
            </a:r>
          </a:p>
          <a:p>
            <a:pPr>
              <a:spcBef>
                <a:spcPct val="0"/>
              </a:spcBef>
              <a:buNone/>
              <a:defRPr/>
            </a:pPr>
            <a:r>
              <a:rPr lang="en-IN" sz="2400" b="1" dirty="0">
                <a:latin typeface="Arial Narrow" pitchFamily="34" charset="0"/>
              </a:rPr>
              <a:t>    Child Thread: 5 </a:t>
            </a:r>
          </a:p>
          <a:p>
            <a:pPr>
              <a:spcBef>
                <a:spcPct val="0"/>
              </a:spcBef>
              <a:buNone/>
              <a:defRPr/>
            </a:pPr>
            <a:r>
              <a:rPr lang="en-IN" sz="2400" b="1" dirty="0">
                <a:latin typeface="Arial Narrow" pitchFamily="34" charset="0"/>
              </a:rPr>
              <a:t>    Child Thread: 4 </a:t>
            </a:r>
          </a:p>
          <a:p>
            <a:pPr>
              <a:spcBef>
                <a:spcPct val="0"/>
              </a:spcBef>
              <a:buNone/>
              <a:defRPr/>
            </a:pPr>
            <a:r>
              <a:rPr lang="en-IN" sz="2400" b="1" dirty="0">
                <a:latin typeface="Arial Narrow" pitchFamily="34" charset="0"/>
              </a:rPr>
              <a:t>    Main Thread: 4 </a:t>
            </a:r>
          </a:p>
          <a:p>
            <a:pPr>
              <a:spcBef>
                <a:spcPct val="0"/>
              </a:spcBef>
              <a:buNone/>
              <a:defRPr/>
            </a:pPr>
            <a:r>
              <a:rPr lang="en-IN" sz="2400" b="1" dirty="0">
                <a:latin typeface="Arial Narrow" pitchFamily="34" charset="0"/>
              </a:rPr>
              <a:t>    Child Thread: 3 </a:t>
            </a:r>
          </a:p>
          <a:p>
            <a:pPr>
              <a:spcBef>
                <a:spcPct val="0"/>
              </a:spcBef>
              <a:buNone/>
              <a:defRPr/>
            </a:pPr>
            <a:r>
              <a:rPr lang="en-IN" sz="2400" b="1" dirty="0">
                <a:latin typeface="Arial Narrow" pitchFamily="34" charset="0"/>
              </a:rPr>
              <a:t>    Child Thread: 2 </a:t>
            </a:r>
          </a:p>
          <a:p>
            <a:pPr>
              <a:spcBef>
                <a:spcPct val="0"/>
              </a:spcBef>
              <a:buNone/>
              <a:defRPr/>
            </a:pPr>
            <a:r>
              <a:rPr lang="en-IN" sz="2400" b="1" dirty="0">
                <a:latin typeface="Arial Narrow" pitchFamily="34" charset="0"/>
              </a:rPr>
              <a:t>    Main Thread: 3 </a:t>
            </a:r>
          </a:p>
          <a:p>
            <a:pPr>
              <a:spcBef>
                <a:spcPct val="0"/>
              </a:spcBef>
              <a:buNone/>
              <a:defRPr/>
            </a:pPr>
            <a:r>
              <a:rPr lang="en-IN" sz="2400" b="1" dirty="0">
                <a:latin typeface="Arial Narrow" pitchFamily="34" charset="0"/>
              </a:rPr>
              <a:t>    Child Thread: 1 </a:t>
            </a:r>
          </a:p>
          <a:p>
            <a:pPr>
              <a:spcBef>
                <a:spcPct val="0"/>
              </a:spcBef>
              <a:buNone/>
              <a:defRPr/>
            </a:pPr>
            <a:r>
              <a:rPr lang="en-IN" sz="2400" b="1" dirty="0">
                <a:latin typeface="Arial Narrow" pitchFamily="34" charset="0"/>
              </a:rPr>
              <a:t>    Exiting child thread. </a:t>
            </a:r>
          </a:p>
          <a:p>
            <a:pPr>
              <a:spcBef>
                <a:spcPct val="0"/>
              </a:spcBef>
              <a:buNone/>
              <a:defRPr/>
            </a:pPr>
            <a:r>
              <a:rPr lang="en-IN" sz="2400" b="1" dirty="0">
                <a:latin typeface="Arial Narrow" pitchFamily="34" charset="0"/>
              </a:rPr>
              <a:t>    Main Thread: 2  </a:t>
            </a:r>
          </a:p>
          <a:p>
            <a:pPr>
              <a:spcBef>
                <a:spcPct val="0"/>
              </a:spcBef>
              <a:buNone/>
              <a:defRPr/>
            </a:pPr>
            <a:r>
              <a:rPr lang="en-IN" sz="2400" b="1" dirty="0">
                <a:latin typeface="Arial Narrow" pitchFamily="34" charset="0"/>
              </a:rPr>
              <a:t>    Main Thread: 1 </a:t>
            </a:r>
          </a:p>
          <a:p>
            <a:pPr>
              <a:spcBef>
                <a:spcPct val="0"/>
              </a:spcBef>
              <a:buNone/>
              <a:defRPr/>
            </a:pPr>
            <a:r>
              <a:rPr lang="en-IN" sz="2400" b="1" dirty="0">
                <a:latin typeface="Arial Narrow" pitchFamily="34" charset="0"/>
              </a:rPr>
              <a:t>    Main thread exiting.</a:t>
            </a:r>
          </a:p>
          <a:p>
            <a:pPr>
              <a:spcBef>
                <a:spcPct val="0"/>
              </a:spcBef>
              <a:buNone/>
              <a:defRPr/>
            </a:pPr>
            <a:r>
              <a:rPr lang="en-IN" sz="2400" dirty="0"/>
              <a:t> </a:t>
            </a:r>
            <a:endParaRPr lang="en-IN" sz="2400" b="1" dirty="0">
              <a:latin typeface="Arial Narrow" pitchFamily="34" charset="0"/>
            </a:endParaRPr>
          </a:p>
        </p:txBody>
      </p:sp>
      <p:sp>
        <p:nvSpPr>
          <p:cNvPr id="47106" name="Title 1"/>
          <p:cNvSpPr>
            <a:spLocks noGrp="1"/>
          </p:cNvSpPr>
          <p:nvPr>
            <p:ph type="title"/>
          </p:nvPr>
        </p:nvSpPr>
        <p:spPr/>
        <p:txBody>
          <a:bodyPr/>
          <a:lstStyle/>
          <a:p>
            <a:pPr eaLnBrk="1" hangingPunct="1">
              <a:defRPr/>
            </a:pPr>
            <a:r>
              <a:rPr lang="en-US" dirty="0" smtClean="0"/>
              <a:t>CREATING THREADS IN JAVA</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919843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47107">
                                            <p:txEl>
                                              <p:pRg st="0" end="0"/>
                                            </p:txEl>
                                          </p:spTgt>
                                        </p:tgtEl>
                                        <p:attrNameLst>
                                          <p:attrName>style.opacity</p:attrName>
                                        </p:attrNameLst>
                                      </p:cBhvr>
                                      <p:to>
                                        <p:strVal val="0.25"/>
                                      </p:to>
                                    </p:set>
                                    <p:animEffect filter="image" prLst="opacity: 0.25">
                                      <p:cBhvr rctx="IE">
                                        <p:cTn id="7" dur="indefinite"/>
                                        <p:tgtEl>
                                          <p:spTgt spid="47107">
                                            <p:txEl>
                                              <p:pRg st="0" end="0"/>
                                            </p:txEl>
                                          </p:spTgt>
                                        </p:tgtEl>
                                      </p:cBhvr>
                                    </p:animEffect>
                                  </p:childTnLst>
                                </p:cTn>
                              </p:par>
                              <p:par>
                                <p:cTn id="8" presetID="9" presetClass="emph" presetSubtype="0" nodeType="withEffect">
                                  <p:stCondLst>
                                    <p:cond delay="0"/>
                                  </p:stCondLst>
                                  <p:childTnLst>
                                    <p:set>
                                      <p:cBhvr rctx="PPT">
                                        <p:cTn id="9" dur="indefinite"/>
                                        <p:tgtEl>
                                          <p:spTgt spid="47107">
                                            <p:txEl>
                                              <p:pRg st="1" end="1"/>
                                            </p:txEl>
                                          </p:spTgt>
                                        </p:tgtEl>
                                        <p:attrNameLst>
                                          <p:attrName>style.opacity</p:attrName>
                                        </p:attrNameLst>
                                      </p:cBhvr>
                                      <p:to>
                                        <p:strVal val="0.25"/>
                                      </p:to>
                                    </p:set>
                                    <p:animEffect filter="image" prLst="opacity: 0.25">
                                      <p:cBhvr rctx="IE">
                                        <p:cTn id="10" dur="indefinite"/>
                                        <p:tgtEl>
                                          <p:spTgt spid="47107">
                                            <p:txEl>
                                              <p:pRg st="1" end="1"/>
                                            </p:txEl>
                                          </p:spTgt>
                                        </p:tgtEl>
                                      </p:cBhvr>
                                    </p:animEffect>
                                  </p:childTnLst>
                                </p:cTn>
                              </p:par>
                              <p:par>
                                <p:cTn id="11" presetID="9" presetClass="emph" presetSubtype="0" nodeType="withEffect">
                                  <p:stCondLst>
                                    <p:cond delay="0"/>
                                  </p:stCondLst>
                                  <p:childTnLst>
                                    <p:set>
                                      <p:cBhvr rctx="PPT">
                                        <p:cTn id="12" dur="indefinite"/>
                                        <p:tgtEl>
                                          <p:spTgt spid="47107">
                                            <p:txEl>
                                              <p:pRg st="2" end="2"/>
                                            </p:txEl>
                                          </p:spTgt>
                                        </p:tgtEl>
                                        <p:attrNameLst>
                                          <p:attrName>style.opacity</p:attrName>
                                        </p:attrNameLst>
                                      </p:cBhvr>
                                      <p:to>
                                        <p:strVal val="0.25"/>
                                      </p:to>
                                    </p:set>
                                    <p:animEffect filter="image" prLst="opacity: 0.25">
                                      <p:cBhvr rctx="IE">
                                        <p:cTn id="13" dur="indefinite"/>
                                        <p:tgtEl>
                                          <p:spTgt spid="47107">
                                            <p:txEl>
                                              <p:pRg st="2" end="2"/>
                                            </p:txEl>
                                          </p:spTgt>
                                        </p:tgtEl>
                                      </p:cBhvr>
                                    </p:animEffect>
                                  </p:childTnLst>
                                </p:cTn>
                              </p:par>
                              <p:par>
                                <p:cTn id="14" presetID="9" presetClass="emph" presetSubtype="0" nodeType="withEffect">
                                  <p:stCondLst>
                                    <p:cond delay="0"/>
                                  </p:stCondLst>
                                  <p:childTnLst>
                                    <p:set>
                                      <p:cBhvr rctx="PPT">
                                        <p:cTn id="15" dur="indefinite"/>
                                        <p:tgtEl>
                                          <p:spTgt spid="47107">
                                            <p:txEl>
                                              <p:pRg st="3" end="3"/>
                                            </p:txEl>
                                          </p:spTgt>
                                        </p:tgtEl>
                                        <p:attrNameLst>
                                          <p:attrName>style.opacity</p:attrName>
                                        </p:attrNameLst>
                                      </p:cBhvr>
                                      <p:to>
                                        <p:strVal val="0.25"/>
                                      </p:to>
                                    </p:set>
                                    <p:animEffect filter="image" prLst="opacity: 0.25">
                                      <p:cBhvr rctx="IE">
                                        <p:cTn id="16" dur="indefinite"/>
                                        <p:tgtEl>
                                          <p:spTgt spid="47107">
                                            <p:txEl>
                                              <p:pRg st="3" end="3"/>
                                            </p:txEl>
                                          </p:spTgt>
                                        </p:tgtEl>
                                      </p:cBhvr>
                                    </p:animEffect>
                                  </p:childTnLst>
                                </p:cTn>
                              </p:par>
                              <p:par>
                                <p:cTn id="17" presetID="9" presetClass="emph" presetSubtype="0" nodeType="withEffect">
                                  <p:stCondLst>
                                    <p:cond delay="0"/>
                                  </p:stCondLst>
                                  <p:childTnLst>
                                    <p:set>
                                      <p:cBhvr rctx="PPT">
                                        <p:cTn id="18" dur="indefinite"/>
                                        <p:tgtEl>
                                          <p:spTgt spid="47107">
                                            <p:txEl>
                                              <p:pRg st="4" end="4"/>
                                            </p:txEl>
                                          </p:spTgt>
                                        </p:tgtEl>
                                        <p:attrNameLst>
                                          <p:attrName>style.opacity</p:attrName>
                                        </p:attrNameLst>
                                      </p:cBhvr>
                                      <p:to>
                                        <p:strVal val="0.25"/>
                                      </p:to>
                                    </p:set>
                                    <p:animEffect filter="image" prLst="opacity: 0.25">
                                      <p:cBhvr rctx="IE">
                                        <p:cTn id="19" dur="indefinite"/>
                                        <p:tgtEl>
                                          <p:spTgt spid="47107">
                                            <p:txEl>
                                              <p:pRg st="4" end="4"/>
                                            </p:txEl>
                                          </p:spTgt>
                                        </p:tgtEl>
                                      </p:cBhvr>
                                    </p:animEffect>
                                  </p:childTnLst>
                                </p:cTn>
                              </p:par>
                              <p:par>
                                <p:cTn id="20" presetID="9" presetClass="emph" presetSubtype="0" nodeType="withEffect">
                                  <p:stCondLst>
                                    <p:cond delay="0"/>
                                  </p:stCondLst>
                                  <p:childTnLst>
                                    <p:set>
                                      <p:cBhvr rctx="PPT">
                                        <p:cTn id="21" dur="indefinite"/>
                                        <p:tgtEl>
                                          <p:spTgt spid="47107">
                                            <p:txEl>
                                              <p:pRg st="5" end="5"/>
                                            </p:txEl>
                                          </p:spTgt>
                                        </p:tgtEl>
                                        <p:attrNameLst>
                                          <p:attrName>style.opacity</p:attrName>
                                        </p:attrNameLst>
                                      </p:cBhvr>
                                      <p:to>
                                        <p:strVal val="0.25"/>
                                      </p:to>
                                    </p:set>
                                    <p:animEffect filter="image" prLst="opacity: 0.25">
                                      <p:cBhvr rctx="IE">
                                        <p:cTn id="22" dur="indefinite"/>
                                        <p:tgtEl>
                                          <p:spTgt spid="47107">
                                            <p:txEl>
                                              <p:pRg st="5" end="5"/>
                                            </p:txEl>
                                          </p:spTgt>
                                        </p:tgtEl>
                                      </p:cBhvr>
                                    </p:animEffect>
                                  </p:childTnLst>
                                </p:cTn>
                              </p:par>
                              <p:par>
                                <p:cTn id="23" presetID="9" presetClass="emph" presetSubtype="0" nodeType="withEffect">
                                  <p:stCondLst>
                                    <p:cond delay="0"/>
                                  </p:stCondLst>
                                  <p:childTnLst>
                                    <p:set>
                                      <p:cBhvr rctx="PPT">
                                        <p:cTn id="24" dur="indefinite"/>
                                        <p:tgtEl>
                                          <p:spTgt spid="47107">
                                            <p:txEl>
                                              <p:pRg st="6" end="6"/>
                                            </p:txEl>
                                          </p:spTgt>
                                        </p:tgtEl>
                                        <p:attrNameLst>
                                          <p:attrName>style.opacity</p:attrName>
                                        </p:attrNameLst>
                                      </p:cBhvr>
                                      <p:to>
                                        <p:strVal val="0.25"/>
                                      </p:to>
                                    </p:set>
                                    <p:animEffect filter="image" prLst="opacity: 0.25">
                                      <p:cBhvr rctx="IE">
                                        <p:cTn id="25" dur="indefinite"/>
                                        <p:tgtEl>
                                          <p:spTgt spid="47107">
                                            <p:txEl>
                                              <p:pRg st="6" end="6"/>
                                            </p:txEl>
                                          </p:spTgt>
                                        </p:tgtEl>
                                      </p:cBhvr>
                                    </p:animEffect>
                                  </p:childTnLst>
                                </p:cTn>
                              </p:par>
                              <p:par>
                                <p:cTn id="26" presetID="9" presetClass="emph" presetSubtype="0" nodeType="withEffect">
                                  <p:stCondLst>
                                    <p:cond delay="0"/>
                                  </p:stCondLst>
                                  <p:childTnLst>
                                    <p:set>
                                      <p:cBhvr rctx="PPT">
                                        <p:cTn id="27" dur="indefinite"/>
                                        <p:tgtEl>
                                          <p:spTgt spid="47107">
                                            <p:txEl>
                                              <p:pRg st="7" end="7"/>
                                            </p:txEl>
                                          </p:spTgt>
                                        </p:tgtEl>
                                        <p:attrNameLst>
                                          <p:attrName>style.opacity</p:attrName>
                                        </p:attrNameLst>
                                      </p:cBhvr>
                                      <p:to>
                                        <p:strVal val="0.25"/>
                                      </p:to>
                                    </p:set>
                                    <p:animEffect filter="image" prLst="opacity: 0.25">
                                      <p:cBhvr rctx="IE">
                                        <p:cTn id="28" dur="indefinite"/>
                                        <p:tgtEl>
                                          <p:spTgt spid="47107">
                                            <p:txEl>
                                              <p:pRg st="7" end="7"/>
                                            </p:txEl>
                                          </p:spTgt>
                                        </p:tgtEl>
                                      </p:cBhvr>
                                    </p:animEffect>
                                  </p:childTnLst>
                                </p:cTn>
                              </p:par>
                              <p:par>
                                <p:cTn id="29" presetID="9" presetClass="emph" presetSubtype="0" nodeType="withEffect">
                                  <p:stCondLst>
                                    <p:cond delay="0"/>
                                  </p:stCondLst>
                                  <p:childTnLst>
                                    <p:set>
                                      <p:cBhvr rctx="PPT">
                                        <p:cTn id="30" dur="indefinite"/>
                                        <p:tgtEl>
                                          <p:spTgt spid="47107">
                                            <p:txEl>
                                              <p:pRg st="8" end="8"/>
                                            </p:txEl>
                                          </p:spTgt>
                                        </p:tgtEl>
                                        <p:attrNameLst>
                                          <p:attrName>style.opacity</p:attrName>
                                        </p:attrNameLst>
                                      </p:cBhvr>
                                      <p:to>
                                        <p:strVal val="0.25"/>
                                      </p:to>
                                    </p:set>
                                    <p:animEffect filter="image" prLst="opacity: 0.25">
                                      <p:cBhvr rctx="IE">
                                        <p:cTn id="31" dur="indefinite"/>
                                        <p:tgtEl>
                                          <p:spTgt spid="47107">
                                            <p:txEl>
                                              <p:pRg st="8" end="8"/>
                                            </p:txEl>
                                          </p:spTgt>
                                        </p:tgtEl>
                                      </p:cBhvr>
                                    </p:animEffect>
                                  </p:childTnLst>
                                </p:cTn>
                              </p:par>
                              <p:par>
                                <p:cTn id="32" presetID="9" presetClass="emph" presetSubtype="0" nodeType="withEffect">
                                  <p:stCondLst>
                                    <p:cond delay="0"/>
                                  </p:stCondLst>
                                  <p:childTnLst>
                                    <p:set>
                                      <p:cBhvr rctx="PPT">
                                        <p:cTn id="33" dur="indefinite"/>
                                        <p:tgtEl>
                                          <p:spTgt spid="47107">
                                            <p:txEl>
                                              <p:pRg st="9" end="9"/>
                                            </p:txEl>
                                          </p:spTgt>
                                        </p:tgtEl>
                                        <p:attrNameLst>
                                          <p:attrName>style.opacity</p:attrName>
                                        </p:attrNameLst>
                                      </p:cBhvr>
                                      <p:to>
                                        <p:strVal val="0.25"/>
                                      </p:to>
                                    </p:set>
                                    <p:animEffect filter="image" prLst="opacity: 0.25">
                                      <p:cBhvr rctx="IE">
                                        <p:cTn id="34" dur="indefinite"/>
                                        <p:tgtEl>
                                          <p:spTgt spid="47107">
                                            <p:txEl>
                                              <p:pRg st="9" end="9"/>
                                            </p:txEl>
                                          </p:spTgt>
                                        </p:tgtEl>
                                      </p:cBhvr>
                                    </p:animEffect>
                                  </p:childTnLst>
                                </p:cTn>
                              </p:par>
                              <p:par>
                                <p:cTn id="35" presetID="9" presetClass="emph" presetSubtype="0" nodeType="withEffect">
                                  <p:stCondLst>
                                    <p:cond delay="0"/>
                                  </p:stCondLst>
                                  <p:childTnLst>
                                    <p:set>
                                      <p:cBhvr rctx="PPT">
                                        <p:cTn id="36" dur="indefinite"/>
                                        <p:tgtEl>
                                          <p:spTgt spid="47107">
                                            <p:txEl>
                                              <p:pRg st="10" end="10"/>
                                            </p:txEl>
                                          </p:spTgt>
                                        </p:tgtEl>
                                        <p:attrNameLst>
                                          <p:attrName>style.opacity</p:attrName>
                                        </p:attrNameLst>
                                      </p:cBhvr>
                                      <p:to>
                                        <p:strVal val="0.25"/>
                                      </p:to>
                                    </p:set>
                                    <p:animEffect filter="image" prLst="opacity: 0.25">
                                      <p:cBhvr rctx="IE">
                                        <p:cTn id="37" dur="indefinite"/>
                                        <p:tgtEl>
                                          <p:spTgt spid="47107">
                                            <p:txEl>
                                              <p:pRg st="10" end="10"/>
                                            </p:txEl>
                                          </p:spTgt>
                                        </p:tgtEl>
                                      </p:cBhvr>
                                    </p:animEffect>
                                  </p:childTnLst>
                                </p:cTn>
                              </p:par>
                              <p:par>
                                <p:cTn id="38" presetID="9" presetClass="emph" presetSubtype="0" nodeType="withEffect">
                                  <p:stCondLst>
                                    <p:cond delay="0"/>
                                  </p:stCondLst>
                                  <p:childTnLst>
                                    <p:set>
                                      <p:cBhvr rctx="PPT">
                                        <p:cTn id="39" dur="indefinite"/>
                                        <p:tgtEl>
                                          <p:spTgt spid="47107">
                                            <p:txEl>
                                              <p:pRg st="11" end="11"/>
                                            </p:txEl>
                                          </p:spTgt>
                                        </p:tgtEl>
                                        <p:attrNameLst>
                                          <p:attrName>style.opacity</p:attrName>
                                        </p:attrNameLst>
                                      </p:cBhvr>
                                      <p:to>
                                        <p:strVal val="0.25"/>
                                      </p:to>
                                    </p:set>
                                    <p:animEffect filter="image" prLst="opacity: 0.25">
                                      <p:cBhvr rctx="IE">
                                        <p:cTn id="40" dur="indefinite"/>
                                        <p:tgtEl>
                                          <p:spTgt spid="47107">
                                            <p:txEl>
                                              <p:pRg st="11" end="11"/>
                                            </p:txEl>
                                          </p:spTgt>
                                        </p:tgtEl>
                                      </p:cBhvr>
                                    </p:animEffect>
                                  </p:childTnLst>
                                </p:cTn>
                              </p:par>
                              <p:par>
                                <p:cTn id="41" presetID="9" presetClass="emph" presetSubtype="0" nodeType="withEffect">
                                  <p:stCondLst>
                                    <p:cond delay="0"/>
                                  </p:stCondLst>
                                  <p:childTnLst>
                                    <p:set>
                                      <p:cBhvr rctx="PPT">
                                        <p:cTn id="42" dur="indefinite"/>
                                        <p:tgtEl>
                                          <p:spTgt spid="47107">
                                            <p:txEl>
                                              <p:pRg st="12" end="12"/>
                                            </p:txEl>
                                          </p:spTgt>
                                        </p:tgtEl>
                                        <p:attrNameLst>
                                          <p:attrName>style.opacity</p:attrName>
                                        </p:attrNameLst>
                                      </p:cBhvr>
                                      <p:to>
                                        <p:strVal val="0.25"/>
                                      </p:to>
                                    </p:set>
                                    <p:animEffect filter="image" prLst="opacity: 0.25">
                                      <p:cBhvr rctx="IE">
                                        <p:cTn id="43" dur="indefinite"/>
                                        <p:tgtEl>
                                          <p:spTgt spid="47107">
                                            <p:txEl>
                                              <p:pRg st="12" end="12"/>
                                            </p:txEl>
                                          </p:spTgt>
                                        </p:tgtEl>
                                      </p:cBhvr>
                                    </p:animEffect>
                                  </p:childTnLst>
                                </p:cTn>
                              </p:par>
                              <p:par>
                                <p:cTn id="44" presetID="9" presetClass="emph" presetSubtype="0" nodeType="withEffect">
                                  <p:stCondLst>
                                    <p:cond delay="0"/>
                                  </p:stCondLst>
                                  <p:childTnLst>
                                    <p:set>
                                      <p:cBhvr rctx="PPT">
                                        <p:cTn id="45" dur="indefinite"/>
                                        <p:tgtEl>
                                          <p:spTgt spid="47107">
                                            <p:txEl>
                                              <p:pRg st="13" end="13"/>
                                            </p:txEl>
                                          </p:spTgt>
                                        </p:tgtEl>
                                        <p:attrNameLst>
                                          <p:attrName>style.opacity</p:attrName>
                                        </p:attrNameLst>
                                      </p:cBhvr>
                                      <p:to>
                                        <p:strVal val="0.25"/>
                                      </p:to>
                                    </p:set>
                                    <p:animEffect filter="image" prLst="opacity: 0.25">
                                      <p:cBhvr rctx="IE">
                                        <p:cTn id="46" dur="indefinite"/>
                                        <p:tgtEl>
                                          <p:spTgt spid="4710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1524000" y="1052514"/>
            <a:ext cx="9144000" cy="5373687"/>
          </a:xfrm>
        </p:spPr>
        <p:txBody>
          <a:bodyPr/>
          <a:lstStyle/>
          <a:p>
            <a:pPr algn="just">
              <a:defRPr/>
            </a:pPr>
            <a:r>
              <a:rPr lang="en-US" dirty="0"/>
              <a:t>We can also create thread by </a:t>
            </a:r>
            <a:r>
              <a:rPr lang="en-US" b="1" dirty="0" err="1">
                <a:solidFill>
                  <a:srgbClr val="C00000"/>
                </a:solidFill>
              </a:rPr>
              <a:t>Runnable</a:t>
            </a:r>
            <a:r>
              <a:rPr lang="en-US" b="1" dirty="0">
                <a:solidFill>
                  <a:srgbClr val="C00000"/>
                </a:solidFill>
              </a:rPr>
              <a:t> </a:t>
            </a:r>
            <a:r>
              <a:rPr lang="en-US" dirty="0"/>
              <a:t>interface. This interface contains the declaration of only one method, namely the run() method</a:t>
            </a:r>
            <a:r>
              <a:rPr lang="en-IN" dirty="0"/>
              <a:t> which is declared like this:  </a:t>
            </a:r>
            <a:r>
              <a:rPr lang="en-US" dirty="0"/>
              <a:t>   </a:t>
            </a:r>
            <a:r>
              <a:rPr lang="en-IN" dirty="0"/>
              <a:t>public void run( )</a:t>
            </a:r>
          </a:p>
          <a:p>
            <a:pPr algn="just">
              <a:defRPr/>
            </a:pPr>
            <a:r>
              <a:rPr lang="en-US" dirty="0"/>
              <a:t> I</a:t>
            </a:r>
            <a:r>
              <a:rPr lang="en-IN" dirty="0"/>
              <a:t>t is important to understand that run() can call other methods, use other classes, and declare variables, just like the main thread can.</a:t>
            </a:r>
          </a:p>
          <a:p>
            <a:pPr algn="just">
              <a:defRPr/>
            </a:pPr>
            <a:r>
              <a:rPr lang="en-US" dirty="0"/>
              <a:t>When we create a thread using </a:t>
            </a:r>
            <a:r>
              <a:rPr lang="en-US" dirty="0" err="1"/>
              <a:t>Runnable</a:t>
            </a:r>
            <a:r>
              <a:rPr lang="en-US" dirty="0"/>
              <a:t> interface, we have to pass an instance of the class that implements this interface into the Thread constructor of its argument. </a:t>
            </a:r>
          </a:p>
          <a:p>
            <a:pPr algn="just">
              <a:defRPr/>
            </a:pPr>
            <a:endParaRPr lang="en-US" dirty="0"/>
          </a:p>
        </p:txBody>
      </p:sp>
      <p:sp>
        <p:nvSpPr>
          <p:cNvPr id="2" name="Title 1"/>
          <p:cNvSpPr>
            <a:spLocks noGrp="1"/>
          </p:cNvSpPr>
          <p:nvPr>
            <p:ph type="title"/>
          </p:nvPr>
        </p:nvSpPr>
        <p:spPr>
          <a:xfrm>
            <a:off x="1981200" y="274638"/>
            <a:ext cx="8229600" cy="922114"/>
          </a:xfrm>
        </p:spPr>
        <p:txBody>
          <a:bodyPr>
            <a:normAutofit fontScale="90000"/>
          </a:bodyPr>
          <a:lstStyle/>
          <a:p>
            <a:pPr>
              <a:defRPr/>
            </a:pPr>
            <a: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dirty="0" smtClean="0"/>
              <a:t>CREATING THREADS IN JAVA</a:t>
            </a:r>
            <a:r>
              <a:rPr lang="en-IN" dirty="0" smtClean="0"/>
              <a:t/>
            </a:r>
            <a:br>
              <a:rPr lang="en-IN" dirty="0" smtClean="0"/>
            </a:b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87812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48131">
                                            <p:txEl>
                                              <p:pRg st="0" end="0"/>
                                            </p:txEl>
                                          </p:spTgt>
                                        </p:tgtEl>
                                        <p:attrNameLst>
                                          <p:attrName>style.opacity</p:attrName>
                                        </p:attrNameLst>
                                      </p:cBhvr>
                                      <p:to>
                                        <p:strVal val="0.99"/>
                                      </p:to>
                                    </p:set>
                                    <p:animEffect filter="image" prLst="opacity: 0.99">
                                      <p:cBhvr rctx="IE">
                                        <p:cTn id="7" dur="indefinite"/>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mph" presetSubtype="0" nodeType="clickEffect">
                                  <p:stCondLst>
                                    <p:cond delay="0"/>
                                  </p:stCondLst>
                                  <p:endCondLst>
                                    <p:cond evt="onNext" delay="0">
                                      <p:tgtEl>
                                        <p:sldTgt/>
                                      </p:tgtEl>
                                    </p:cond>
                                  </p:endCondLst>
                                  <p:childTnLst>
                                    <p:set>
                                      <p:cBhvr rctx="PPT">
                                        <p:cTn id="11" dur="indefinite"/>
                                        <p:tgtEl>
                                          <p:spTgt spid="48131">
                                            <p:txEl>
                                              <p:pRg st="1" end="1"/>
                                            </p:txEl>
                                          </p:spTgt>
                                        </p:tgtEl>
                                        <p:attrNameLst>
                                          <p:attrName>style.opacity</p:attrName>
                                        </p:attrNameLst>
                                      </p:cBhvr>
                                      <p:to>
                                        <p:strVal val="0.99"/>
                                      </p:to>
                                    </p:set>
                                    <p:animEffect filter="image" prLst="opacity: 0.99">
                                      <p:cBhvr rctx="IE">
                                        <p:cTn id="12" dur="indefinite"/>
                                        <p:tgtEl>
                                          <p:spTgt spid="48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mph" presetSubtype="0" nodeType="clickEffect">
                                  <p:stCondLst>
                                    <p:cond delay="0"/>
                                  </p:stCondLst>
                                  <p:endCondLst>
                                    <p:cond evt="onNext" delay="0">
                                      <p:tgtEl>
                                        <p:sldTgt/>
                                      </p:tgtEl>
                                    </p:cond>
                                  </p:endCondLst>
                                  <p:childTnLst>
                                    <p:set>
                                      <p:cBhvr rctx="PPT">
                                        <p:cTn id="16" dur="indefinite"/>
                                        <p:tgtEl>
                                          <p:spTgt spid="48131">
                                            <p:txEl>
                                              <p:pRg st="2" end="2"/>
                                            </p:txEl>
                                          </p:spTgt>
                                        </p:tgtEl>
                                        <p:attrNameLst>
                                          <p:attrName>style.opacity</p:attrName>
                                        </p:attrNameLst>
                                      </p:cBhvr>
                                      <p:to>
                                        <p:strVal val="0.99"/>
                                      </p:to>
                                    </p:set>
                                    <p:animEffect filter="image" prLst="opacity: 0.99">
                                      <p:cBhvr rctx="IE">
                                        <p:cTn id="17" dur="indefinite"/>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normAutofit/>
          </a:bodyPr>
          <a:lstStyle/>
          <a:p>
            <a:pPr>
              <a:defRPr/>
            </a:pPr>
            <a:r>
              <a:rPr lang="en-IN" dirty="0"/>
              <a:t>Thread defines several constructors. The one that we will use is shown here:</a:t>
            </a:r>
          </a:p>
          <a:p>
            <a:pPr>
              <a:defRPr/>
            </a:pPr>
            <a:r>
              <a:rPr lang="en-IN" dirty="0"/>
              <a:t>Thread(</a:t>
            </a:r>
            <a:r>
              <a:rPr lang="en-IN" dirty="0" err="1"/>
              <a:t>Runnable</a:t>
            </a:r>
            <a:r>
              <a:rPr lang="en-IN" dirty="0"/>
              <a:t> </a:t>
            </a:r>
            <a:r>
              <a:rPr lang="en-IN" dirty="0" err="1"/>
              <a:t>threadOb</a:t>
            </a:r>
            <a:r>
              <a:rPr lang="en-IN" dirty="0"/>
              <a:t>, String </a:t>
            </a:r>
            <a:r>
              <a:rPr lang="en-IN" dirty="0" err="1"/>
              <a:t>threadName</a:t>
            </a:r>
            <a:r>
              <a:rPr lang="en-IN" dirty="0"/>
              <a:t>); Here </a:t>
            </a:r>
            <a:r>
              <a:rPr lang="en-IN" i="1" dirty="0" err="1"/>
              <a:t>threadOb</a:t>
            </a:r>
            <a:r>
              <a:rPr lang="en-IN" dirty="0"/>
              <a:t> is an instance of a class that implements the </a:t>
            </a:r>
            <a:r>
              <a:rPr lang="en-IN" dirty="0" err="1"/>
              <a:t>Runnable</a:t>
            </a:r>
            <a:r>
              <a:rPr lang="en-IN" dirty="0"/>
              <a:t> interface and the name of the new thread is specified by </a:t>
            </a:r>
            <a:r>
              <a:rPr lang="en-IN" i="1" dirty="0" err="1"/>
              <a:t>threadName</a:t>
            </a:r>
            <a:r>
              <a:rPr lang="en-IN" dirty="0"/>
              <a:t>.</a:t>
            </a:r>
          </a:p>
          <a:p>
            <a:pPr>
              <a:defRPr/>
            </a:pPr>
            <a:r>
              <a:rPr lang="en-IN" dirty="0"/>
              <a:t>After the new thread is created, it will not start running until you call its </a:t>
            </a:r>
            <a:r>
              <a:rPr lang="en-IN" b="1" dirty="0"/>
              <a:t>start( )</a:t>
            </a:r>
            <a:r>
              <a:rPr lang="en-IN" dirty="0"/>
              <a:t>method, which is declared within Thread. The start( ) method is shown here: void start( );</a:t>
            </a:r>
          </a:p>
        </p:txBody>
      </p:sp>
      <p:sp>
        <p:nvSpPr>
          <p:cNvPr id="2" name="Title 1"/>
          <p:cNvSpPr>
            <a:spLocks noGrp="1"/>
          </p:cNvSpPr>
          <p:nvPr>
            <p:ph type="title"/>
          </p:nvPr>
        </p:nvSpPr>
        <p:spPr>
          <a:xfrm>
            <a:off x="1981200" y="274638"/>
            <a:ext cx="8229600" cy="994122"/>
          </a:xfrm>
        </p:spPr>
        <p:txBody>
          <a:bodyPr>
            <a:normAutofit fontScale="90000"/>
          </a:bodyPr>
          <a:lstStyle/>
          <a:p>
            <a:pPr>
              <a:defRPr/>
            </a:pPr>
            <a: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r>
            <a:br>
              <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dirty="0" smtClean="0"/>
              <a:t>CREATING THREADS IN JAVA</a:t>
            </a:r>
            <a:r>
              <a:rPr lang="en-IN" dirty="0" smtClean="0"/>
              <a:t/>
            </a:r>
            <a:br>
              <a:rPr lang="en-IN" dirty="0" smtClean="0"/>
            </a:b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791549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2063552" y="188640"/>
            <a:ext cx="8229600" cy="1008112"/>
          </a:xfrm>
        </p:spPr>
        <p:txBody>
          <a:bodyPr/>
          <a:lstStyle/>
          <a:p>
            <a:pPr eaLnBrk="1" hangingPunct="1">
              <a:defRPr/>
            </a:pPr>
            <a:r>
              <a:rPr lang="en-US" dirty="0" smtClean="0"/>
              <a:t>CREATING THREADS IN JAVA</a:t>
            </a:r>
            <a:endParaRPr lang="en-IN" dirty="0"/>
          </a:p>
        </p:txBody>
      </p:sp>
      <p:sp>
        <p:nvSpPr>
          <p:cNvPr id="2107395" name="Rectangle 3"/>
          <p:cNvSpPr>
            <a:spLocks noGrp="1" noChangeArrowheads="1"/>
          </p:cNvSpPr>
          <p:nvPr>
            <p:ph type="body" idx="4294967295"/>
          </p:nvPr>
        </p:nvSpPr>
        <p:spPr>
          <a:xfrm>
            <a:off x="1828800" y="981075"/>
            <a:ext cx="8839200" cy="5238750"/>
          </a:xfrm>
        </p:spPr>
        <p:txBody>
          <a:bodyPr>
            <a:normAutofit/>
          </a:bodyPr>
          <a:lstStyle/>
          <a:p>
            <a:pPr marL="533400" indent="-533400">
              <a:buNone/>
              <a:defRPr/>
            </a:pPr>
            <a:r>
              <a:rPr lang="en-US" dirty="0" err="1" smtClean="0"/>
              <a:t>Runnable</a:t>
            </a:r>
            <a:r>
              <a:rPr lang="en-US" dirty="0" smtClean="0"/>
              <a:t> interface</a:t>
            </a:r>
          </a:p>
          <a:p>
            <a:pPr marL="914400" lvl="1" indent="-457200">
              <a:defRPr/>
            </a:pPr>
            <a:r>
              <a:rPr lang="en-US" dirty="0" smtClean="0"/>
              <a:t>Create object implementing </a:t>
            </a:r>
            <a:r>
              <a:rPr lang="en-US" dirty="0" err="1" smtClean="0"/>
              <a:t>Runnable</a:t>
            </a:r>
            <a:r>
              <a:rPr lang="en-US" dirty="0" smtClean="0"/>
              <a:t> interface</a:t>
            </a:r>
          </a:p>
          <a:p>
            <a:pPr marL="914400" lvl="1" indent="-457200">
              <a:defRPr/>
            </a:pPr>
            <a:r>
              <a:rPr lang="en-US" dirty="0" smtClean="0"/>
              <a:t>Pass it to Thread object via Thread constructor</a:t>
            </a:r>
          </a:p>
          <a:p>
            <a:pPr marL="533400" indent="-533400">
              <a:defRPr/>
            </a:pPr>
            <a:r>
              <a:rPr lang="en-US" dirty="0" smtClean="0"/>
              <a:t>Example</a:t>
            </a:r>
          </a:p>
          <a:p>
            <a:pPr marL="914400" lvl="1" indent="-457200">
              <a:buNone/>
              <a:defRPr/>
            </a:pPr>
            <a:r>
              <a:rPr lang="en-US" dirty="0" smtClean="0"/>
              <a:t>public class </a:t>
            </a:r>
            <a:r>
              <a:rPr lang="en-US" dirty="0" err="1" smtClean="0"/>
              <a:t>MyT</a:t>
            </a:r>
            <a:r>
              <a:rPr lang="en-US" dirty="0" smtClean="0"/>
              <a:t> implements </a:t>
            </a:r>
            <a:r>
              <a:rPr lang="en-US" dirty="0" err="1" smtClean="0"/>
              <a:t>Runnable</a:t>
            </a:r>
            <a:r>
              <a:rPr lang="en-US" dirty="0" smtClean="0"/>
              <a:t> {</a:t>
            </a:r>
          </a:p>
          <a:p>
            <a:pPr marL="914400" lvl="1" indent="-457200">
              <a:buNone/>
              <a:defRPr/>
            </a:pPr>
            <a:r>
              <a:rPr lang="en-US" dirty="0" smtClean="0"/>
              <a:t>    public void run() {</a:t>
            </a:r>
          </a:p>
          <a:p>
            <a:pPr marL="914400" lvl="1" indent="-457200">
              <a:buNone/>
              <a:defRPr/>
            </a:pPr>
            <a:r>
              <a:rPr lang="en-US" dirty="0" smtClean="0"/>
              <a:t>         …   </a:t>
            </a:r>
            <a:r>
              <a:rPr lang="en-US" dirty="0" smtClean="0">
                <a:solidFill>
                  <a:srgbClr val="FF3300"/>
                </a:solidFill>
              </a:rPr>
              <a:t>// work for thread</a:t>
            </a:r>
          </a:p>
          <a:p>
            <a:pPr marL="914400" lvl="1" indent="-457200">
              <a:buNone/>
              <a:defRPr/>
            </a:pPr>
            <a:r>
              <a:rPr lang="en-US" dirty="0" smtClean="0"/>
              <a:t>    }      }</a:t>
            </a:r>
          </a:p>
          <a:p>
            <a:pPr marL="914400" lvl="1" indent="-457200">
              <a:buNone/>
              <a:defRPr/>
            </a:pPr>
            <a:r>
              <a:rPr lang="en-US" dirty="0" smtClean="0"/>
              <a:t>Thread T = new Thread(new </a:t>
            </a:r>
            <a:r>
              <a:rPr lang="en-US" dirty="0" err="1" smtClean="0"/>
              <a:t>MyT</a:t>
            </a:r>
            <a:r>
              <a:rPr lang="en-US" dirty="0" smtClean="0"/>
              <a:t>);  </a:t>
            </a:r>
            <a:r>
              <a:rPr lang="en-US" dirty="0" smtClean="0">
                <a:solidFill>
                  <a:srgbClr val="FF3300"/>
                </a:solidFill>
              </a:rPr>
              <a:t>// create thread</a:t>
            </a:r>
          </a:p>
          <a:p>
            <a:pPr marL="914400" lvl="1" indent="-457200">
              <a:spcBef>
                <a:spcPct val="0"/>
              </a:spcBef>
              <a:buNone/>
              <a:defRPr/>
            </a:pPr>
            <a:r>
              <a:rPr lang="en-US" dirty="0" err="1" smtClean="0"/>
              <a:t>T.start</a:t>
            </a:r>
            <a:r>
              <a:rPr lang="en-US" dirty="0" smtClean="0"/>
              <a:t>();			       	</a:t>
            </a:r>
            <a:r>
              <a:rPr lang="en-US" dirty="0" smtClean="0">
                <a:solidFill>
                  <a:srgbClr val="FF3300"/>
                </a:solidFill>
              </a:rPr>
              <a:t>// begin running thread</a:t>
            </a:r>
          </a:p>
          <a:p>
            <a:pPr marL="914400" lvl="1" indent="-457200">
              <a:spcBef>
                <a:spcPct val="0"/>
              </a:spcBef>
              <a:buNone/>
              <a:defRPr/>
            </a:pPr>
            <a:r>
              <a:rPr lang="en-US" dirty="0" smtClean="0"/>
              <a:t>…</a:t>
            </a:r>
            <a:r>
              <a:rPr lang="en-US" dirty="0" smtClean="0">
                <a:solidFill>
                  <a:srgbClr val="FF3300"/>
                </a:solidFill>
              </a:rPr>
              <a:t>				// thread executing in parallel</a:t>
            </a: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47531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026"/>
          <p:cNvSpPr>
            <a:spLocks noGrp="1" noChangeArrowheads="1"/>
          </p:cNvSpPr>
          <p:nvPr>
            <p:ph type="title" idx="4294967295"/>
          </p:nvPr>
        </p:nvSpPr>
        <p:spPr>
          <a:xfrm>
            <a:off x="1991544" y="260648"/>
            <a:ext cx="8229600" cy="863600"/>
          </a:xfrm>
        </p:spPr>
        <p:txBody>
          <a:bodyPr/>
          <a:lstStyle/>
          <a:p>
            <a:pPr eaLnBrk="1" hangingPunct="1">
              <a:defRPr/>
            </a:pPr>
            <a:r>
              <a:rPr lang="en-US" dirty="0" smtClean="0"/>
              <a:t>CREATING THREADS IN JAVA</a:t>
            </a:r>
            <a:endParaRPr lang="en-IN" dirty="0"/>
          </a:p>
        </p:txBody>
      </p:sp>
      <p:sp>
        <p:nvSpPr>
          <p:cNvPr id="51203" name="Rectangle 1027"/>
          <p:cNvSpPr>
            <a:spLocks noGrp="1" noChangeArrowheads="1"/>
          </p:cNvSpPr>
          <p:nvPr>
            <p:ph type="body" idx="4294967295"/>
          </p:nvPr>
        </p:nvSpPr>
        <p:spPr>
          <a:xfrm>
            <a:off x="2362200" y="1052514"/>
            <a:ext cx="8305800" cy="5589587"/>
          </a:xfrm>
        </p:spPr>
        <p:txBody>
          <a:bodyPr>
            <a:normAutofit/>
          </a:bodyPr>
          <a:lstStyle/>
          <a:p>
            <a:pPr lvl="1">
              <a:buNone/>
              <a:defRPr/>
            </a:pPr>
            <a:r>
              <a:rPr lang="en-IN" sz="1600" b="1" dirty="0">
                <a:latin typeface="Arial Narrow" pitchFamily="34" charset="0"/>
              </a:rPr>
              <a:t>// Create a new thread. </a:t>
            </a:r>
          </a:p>
          <a:p>
            <a:pPr lvl="1">
              <a:buNone/>
              <a:defRPr/>
            </a:pPr>
            <a:r>
              <a:rPr lang="en-IN" sz="1600" b="1" dirty="0">
                <a:latin typeface="Arial Narrow" pitchFamily="34" charset="0"/>
              </a:rPr>
              <a:t>class </a:t>
            </a:r>
            <a:r>
              <a:rPr lang="en-IN" sz="1600" b="1" dirty="0" err="1">
                <a:latin typeface="Arial Narrow" pitchFamily="34" charset="0"/>
              </a:rPr>
              <a:t>NewThread</a:t>
            </a:r>
            <a:r>
              <a:rPr lang="en-IN" sz="1600" b="1" dirty="0">
                <a:latin typeface="Arial Narrow" pitchFamily="34" charset="0"/>
              </a:rPr>
              <a:t> implements </a:t>
            </a:r>
            <a:r>
              <a:rPr lang="en-IN" sz="1600" b="1" dirty="0" err="1">
                <a:latin typeface="Arial Narrow" pitchFamily="34" charset="0"/>
              </a:rPr>
              <a:t>Runnable</a:t>
            </a:r>
            <a:r>
              <a:rPr lang="en-IN" sz="1600" b="1" dirty="0">
                <a:latin typeface="Arial Narrow" pitchFamily="34" charset="0"/>
              </a:rPr>
              <a:t> { </a:t>
            </a:r>
          </a:p>
          <a:p>
            <a:pPr lvl="1">
              <a:buNone/>
              <a:defRPr/>
            </a:pPr>
            <a:r>
              <a:rPr lang="en-IN" sz="1600" b="1" dirty="0">
                <a:latin typeface="Arial Narrow" pitchFamily="34" charset="0"/>
              </a:rPr>
              <a:t>     Thread t; </a:t>
            </a:r>
          </a:p>
          <a:p>
            <a:pPr lvl="1">
              <a:buNone/>
              <a:defRPr/>
            </a:pPr>
            <a:r>
              <a:rPr lang="en-IN" sz="1600" b="1" dirty="0">
                <a:latin typeface="Arial Narrow" pitchFamily="34" charset="0"/>
              </a:rPr>
              <a:t>     </a:t>
            </a:r>
            <a:r>
              <a:rPr lang="en-IN" sz="1600" b="1" dirty="0" err="1">
                <a:latin typeface="Arial Narrow" pitchFamily="34" charset="0"/>
              </a:rPr>
              <a:t>NewThread</a:t>
            </a:r>
            <a:r>
              <a:rPr lang="en-IN" sz="1600" b="1" dirty="0">
                <a:latin typeface="Arial Narrow" pitchFamily="34" charset="0"/>
              </a:rPr>
              <a:t>() { </a:t>
            </a:r>
          </a:p>
          <a:p>
            <a:pPr lvl="1">
              <a:buNone/>
              <a:defRPr/>
            </a:pPr>
            <a:r>
              <a:rPr lang="en-IN" sz="1600" b="1" dirty="0">
                <a:latin typeface="Arial Narrow" pitchFamily="34" charset="0"/>
              </a:rPr>
              <a:t>            // Create a new, second thread </a:t>
            </a:r>
          </a:p>
          <a:p>
            <a:pPr lvl="1">
              <a:buNone/>
              <a:defRPr/>
            </a:pPr>
            <a:r>
              <a:rPr lang="en-IN" sz="1600" b="1" dirty="0">
                <a:latin typeface="Arial Narrow" pitchFamily="34" charset="0"/>
              </a:rPr>
              <a:t>            t = new Thread(this, "Demo Thread");   </a:t>
            </a:r>
            <a:r>
              <a:rPr lang="en-IN" sz="1600" b="1" dirty="0" err="1">
                <a:latin typeface="Arial Narrow" pitchFamily="34" charset="0"/>
              </a:rPr>
              <a:t>System.out.println</a:t>
            </a:r>
            <a:r>
              <a:rPr lang="en-IN" sz="1600" b="1" dirty="0">
                <a:latin typeface="Arial Narrow" pitchFamily="34" charset="0"/>
              </a:rPr>
              <a:t>("Child thread: " + t); </a:t>
            </a:r>
          </a:p>
          <a:p>
            <a:pPr lvl="1">
              <a:buNone/>
              <a:defRPr/>
            </a:pPr>
            <a:r>
              <a:rPr lang="en-IN" sz="1600" b="1" dirty="0">
                <a:latin typeface="Arial Narrow" pitchFamily="34" charset="0"/>
              </a:rPr>
              <a:t>            </a:t>
            </a:r>
            <a:r>
              <a:rPr lang="en-IN" sz="1600" b="1" dirty="0" err="1">
                <a:latin typeface="Arial Narrow" pitchFamily="34" charset="0"/>
              </a:rPr>
              <a:t>t.start</a:t>
            </a:r>
            <a:r>
              <a:rPr lang="en-IN" sz="1600" b="1" dirty="0">
                <a:latin typeface="Arial Narrow" pitchFamily="34" charset="0"/>
              </a:rPr>
              <a:t>(); // Start the thread </a:t>
            </a:r>
          </a:p>
          <a:p>
            <a:pPr lvl="1">
              <a:buNone/>
              <a:defRPr/>
            </a:pPr>
            <a:r>
              <a:rPr lang="en-IN" sz="1600" b="1" dirty="0">
                <a:latin typeface="Arial Narrow" pitchFamily="34" charset="0"/>
              </a:rPr>
              <a:t>         } </a:t>
            </a:r>
          </a:p>
          <a:p>
            <a:pPr lvl="1">
              <a:buNone/>
              <a:defRPr/>
            </a:pPr>
            <a:r>
              <a:rPr lang="en-IN" sz="1600" b="1" dirty="0">
                <a:latin typeface="Arial Narrow" pitchFamily="34" charset="0"/>
              </a:rPr>
              <a:t>// This is the entry point for the second thread. </a:t>
            </a:r>
          </a:p>
          <a:p>
            <a:pPr lvl="1">
              <a:buNone/>
              <a:defRPr/>
            </a:pPr>
            <a:r>
              <a:rPr lang="en-IN" sz="1600" b="1" dirty="0">
                <a:latin typeface="Arial Narrow" pitchFamily="34" charset="0"/>
              </a:rPr>
              <a:t>public void run() { </a:t>
            </a:r>
          </a:p>
          <a:p>
            <a:pPr lvl="1">
              <a:buNone/>
              <a:defRPr/>
            </a:pPr>
            <a:r>
              <a:rPr lang="en-IN" sz="1600" b="1" dirty="0">
                <a:latin typeface="Arial Narrow" pitchFamily="34" charset="0"/>
              </a:rPr>
              <a:t>          try   { </a:t>
            </a:r>
          </a:p>
          <a:p>
            <a:pPr lvl="1">
              <a:buNone/>
              <a:defRPr/>
            </a:pPr>
            <a:r>
              <a:rPr lang="en-IN" sz="1600" b="1" dirty="0">
                <a:latin typeface="Arial Narrow" pitchFamily="34" charset="0"/>
              </a:rPr>
              <a:t>		       for(</a:t>
            </a:r>
            <a:r>
              <a:rPr lang="en-IN" sz="1600" b="1" dirty="0" err="1">
                <a:latin typeface="Arial Narrow" pitchFamily="34" charset="0"/>
              </a:rPr>
              <a:t>int</a:t>
            </a:r>
            <a:r>
              <a:rPr lang="en-IN" sz="1600" b="1" dirty="0">
                <a:latin typeface="Arial Narrow" pitchFamily="34" charset="0"/>
              </a:rPr>
              <a:t> </a:t>
            </a:r>
            <a:r>
              <a:rPr lang="en-IN" sz="1600" b="1" dirty="0" err="1">
                <a:latin typeface="Arial Narrow" pitchFamily="34" charset="0"/>
              </a:rPr>
              <a:t>i</a:t>
            </a:r>
            <a:r>
              <a:rPr lang="en-IN" sz="1600" b="1" dirty="0">
                <a:latin typeface="Arial Narrow" pitchFamily="34" charset="0"/>
              </a:rPr>
              <a:t> = 5; </a:t>
            </a:r>
            <a:r>
              <a:rPr lang="en-IN" sz="1600" b="1" dirty="0" err="1">
                <a:latin typeface="Arial Narrow" pitchFamily="34" charset="0"/>
              </a:rPr>
              <a:t>i</a:t>
            </a:r>
            <a:r>
              <a:rPr lang="en-IN" sz="1600" b="1" dirty="0">
                <a:latin typeface="Arial Narrow" pitchFamily="34" charset="0"/>
              </a:rPr>
              <a:t> &gt; 0; </a:t>
            </a:r>
            <a:r>
              <a:rPr lang="en-IN" sz="1600" b="1" dirty="0" err="1">
                <a:latin typeface="Arial Narrow" pitchFamily="34" charset="0"/>
              </a:rPr>
              <a:t>i</a:t>
            </a:r>
            <a:r>
              <a:rPr lang="en-IN" sz="1600" b="1" dirty="0">
                <a:latin typeface="Arial Narrow" pitchFamily="34" charset="0"/>
              </a:rPr>
              <a:t>--)  { </a:t>
            </a:r>
          </a:p>
          <a:p>
            <a:pPr lvl="1">
              <a:buNone/>
              <a:defRPr/>
            </a:pPr>
            <a:r>
              <a:rPr lang="en-IN" sz="1600" b="1" dirty="0">
                <a:latin typeface="Arial Narrow" pitchFamily="34" charset="0"/>
              </a:rPr>
              <a:t>                      </a:t>
            </a:r>
            <a:r>
              <a:rPr lang="en-IN" sz="1600" b="1" dirty="0" err="1">
                <a:latin typeface="Arial Narrow" pitchFamily="34" charset="0"/>
              </a:rPr>
              <a:t>System.out.println</a:t>
            </a:r>
            <a:r>
              <a:rPr lang="en-IN" sz="1600" b="1" dirty="0">
                <a:latin typeface="Arial Narrow" pitchFamily="34" charset="0"/>
              </a:rPr>
              <a:t>("Child Thread: " + </a:t>
            </a:r>
            <a:r>
              <a:rPr lang="en-IN" sz="1600" b="1" dirty="0" err="1">
                <a:latin typeface="Arial Narrow" pitchFamily="34" charset="0"/>
              </a:rPr>
              <a:t>i</a:t>
            </a:r>
            <a:r>
              <a:rPr lang="en-IN" sz="1600" b="1" dirty="0">
                <a:latin typeface="Arial Narrow" pitchFamily="34" charset="0"/>
              </a:rPr>
              <a:t>); </a:t>
            </a:r>
          </a:p>
          <a:p>
            <a:pPr lvl="1">
              <a:buNone/>
              <a:defRPr/>
            </a:pPr>
            <a:r>
              <a:rPr lang="en-IN" sz="1600" b="1" dirty="0">
                <a:latin typeface="Arial Narrow" pitchFamily="34" charset="0"/>
              </a:rPr>
              <a:t>                      // Let the thread sleep for a while. </a:t>
            </a:r>
          </a:p>
          <a:p>
            <a:pPr lvl="1">
              <a:buNone/>
              <a:defRPr/>
            </a:pPr>
            <a:r>
              <a:rPr lang="en-IN" sz="1600" b="1" dirty="0">
                <a:latin typeface="Arial Narrow" pitchFamily="34" charset="0"/>
              </a:rPr>
              <a:t>                      </a:t>
            </a:r>
            <a:r>
              <a:rPr lang="en-IN" sz="1600" b="1" dirty="0" err="1">
                <a:latin typeface="Arial Narrow" pitchFamily="34" charset="0"/>
              </a:rPr>
              <a:t>Thread.sleep</a:t>
            </a:r>
            <a:r>
              <a:rPr lang="en-IN" sz="1600" b="1" dirty="0">
                <a:latin typeface="Arial Narrow" pitchFamily="34" charset="0"/>
              </a:rPr>
              <a:t>(500); </a:t>
            </a:r>
          </a:p>
          <a:p>
            <a:pPr lvl="1">
              <a:buNone/>
              <a:defRPr/>
            </a:pPr>
            <a:r>
              <a:rPr lang="en-IN" sz="1600" b="1" dirty="0">
                <a:latin typeface="Arial Narrow" pitchFamily="34" charset="0"/>
              </a:rPr>
              <a:t>                 } </a:t>
            </a:r>
          </a:p>
          <a:p>
            <a:pPr lvl="1">
              <a:buNone/>
              <a:defRPr/>
            </a:pPr>
            <a:r>
              <a:rPr lang="en-IN" sz="1600" b="1" dirty="0">
                <a:latin typeface="Arial Narrow" pitchFamily="34" charset="0"/>
              </a:rPr>
              <a:t>          }   catch (</a:t>
            </a:r>
            <a:r>
              <a:rPr lang="en-IN" sz="1600" b="1" dirty="0" err="1">
                <a:latin typeface="Arial Narrow" pitchFamily="34" charset="0"/>
              </a:rPr>
              <a:t>InterruptedException</a:t>
            </a:r>
            <a:r>
              <a:rPr lang="en-IN" sz="1600" b="1" dirty="0">
                <a:latin typeface="Arial Narrow" pitchFamily="34" charset="0"/>
              </a:rPr>
              <a:t> e) {  </a:t>
            </a:r>
            <a:r>
              <a:rPr lang="en-IN" sz="1600" b="1" dirty="0" err="1">
                <a:latin typeface="Arial Narrow" pitchFamily="34" charset="0"/>
              </a:rPr>
              <a:t>System.out.println</a:t>
            </a:r>
            <a:r>
              <a:rPr lang="en-IN" sz="1600" b="1" dirty="0">
                <a:latin typeface="Arial Narrow" pitchFamily="34" charset="0"/>
              </a:rPr>
              <a:t>("Child interrupted.");        } </a:t>
            </a:r>
          </a:p>
          <a:p>
            <a:pPr lvl="1">
              <a:buNone/>
              <a:defRPr/>
            </a:pPr>
            <a:r>
              <a:rPr lang="en-IN" sz="1600" b="1" dirty="0" err="1">
                <a:latin typeface="Arial Narrow" pitchFamily="34" charset="0"/>
              </a:rPr>
              <a:t>System.out.println</a:t>
            </a:r>
            <a:r>
              <a:rPr lang="en-IN" sz="1600" b="1" dirty="0">
                <a:latin typeface="Arial Narrow" pitchFamily="34" charset="0"/>
              </a:rPr>
              <a:t>("Exiting child thread."); </a:t>
            </a:r>
          </a:p>
          <a:p>
            <a:pPr lvl="1">
              <a:buNone/>
              <a:defRPr/>
            </a:pPr>
            <a:r>
              <a:rPr lang="en-IN" sz="1600" b="1" dirty="0">
                <a:latin typeface="Arial Narrow" pitchFamily="34" charset="0"/>
              </a:rPr>
              <a:t>}</a:t>
            </a:r>
            <a:endParaRPr lang="en-US" sz="1600" b="1" dirty="0">
              <a:latin typeface="Arial Narrow" pitchFamily="34" charset="0"/>
            </a:endParaRP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207256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1919288" y="1484313"/>
            <a:ext cx="8280400" cy="5040312"/>
          </a:xfrm>
        </p:spPr>
        <p:txBody>
          <a:bodyPr/>
          <a:lstStyle/>
          <a:p>
            <a:pPr marL="0" indent="0">
              <a:spcBef>
                <a:spcPct val="0"/>
              </a:spcBef>
              <a:buNone/>
              <a:defRPr/>
            </a:pPr>
            <a:r>
              <a:rPr lang="en-IN" sz="2400" b="1">
                <a:latin typeface="Arial Narrow" pitchFamily="34" charset="0"/>
              </a:rPr>
              <a:t>class ThreadDemo { </a:t>
            </a:r>
          </a:p>
          <a:p>
            <a:pPr marL="0" indent="0">
              <a:spcBef>
                <a:spcPct val="0"/>
              </a:spcBef>
              <a:buNone/>
              <a:defRPr/>
            </a:pPr>
            <a:r>
              <a:rPr lang="en-IN" sz="2400" b="1">
                <a:latin typeface="Arial Narrow" pitchFamily="34" charset="0"/>
              </a:rPr>
              <a:t>     public static void main(String args[]) {</a:t>
            </a:r>
          </a:p>
          <a:p>
            <a:pPr marL="0" indent="0">
              <a:spcBef>
                <a:spcPct val="0"/>
              </a:spcBef>
              <a:buNone/>
              <a:defRPr/>
            </a:pPr>
            <a:r>
              <a:rPr lang="en-IN" sz="2400" b="1">
                <a:latin typeface="Arial Narrow" pitchFamily="34" charset="0"/>
              </a:rPr>
              <a:t>        new NewThread(); // create a new thread  </a:t>
            </a:r>
          </a:p>
          <a:p>
            <a:pPr marL="0" indent="0">
              <a:spcBef>
                <a:spcPct val="0"/>
              </a:spcBef>
              <a:buNone/>
              <a:defRPr/>
            </a:pPr>
            <a:r>
              <a:rPr lang="en-IN" sz="2400" b="1">
                <a:latin typeface="Arial Narrow" pitchFamily="34" charset="0"/>
              </a:rPr>
              <a:t>        try { </a:t>
            </a:r>
          </a:p>
          <a:p>
            <a:pPr marL="0" indent="0">
              <a:spcBef>
                <a:spcPct val="0"/>
              </a:spcBef>
              <a:buNone/>
              <a:defRPr/>
            </a:pPr>
            <a:r>
              <a:rPr lang="en-IN" sz="2400" b="1">
                <a:latin typeface="Arial Narrow" pitchFamily="34" charset="0"/>
              </a:rPr>
              <a:t>            for(int i = 5; i &gt; 0; i--) {     </a:t>
            </a:r>
          </a:p>
          <a:p>
            <a:pPr marL="0" indent="0">
              <a:spcBef>
                <a:spcPct val="0"/>
              </a:spcBef>
              <a:buNone/>
              <a:defRPr/>
            </a:pPr>
            <a:r>
              <a:rPr lang="en-IN" sz="2400" b="1">
                <a:latin typeface="Arial Narrow" pitchFamily="34" charset="0"/>
              </a:rPr>
              <a:t>                 System.out.println("Main Thread: " + i); </a:t>
            </a:r>
          </a:p>
          <a:p>
            <a:pPr marL="0" indent="0">
              <a:spcBef>
                <a:spcPct val="0"/>
              </a:spcBef>
              <a:buNone/>
              <a:defRPr/>
            </a:pPr>
            <a:r>
              <a:rPr lang="en-IN" sz="2400" b="1">
                <a:latin typeface="Arial Narrow" pitchFamily="34" charset="0"/>
              </a:rPr>
              <a:t>                 Thread.sleep(1000); </a:t>
            </a:r>
          </a:p>
          <a:p>
            <a:pPr marL="0" indent="0">
              <a:spcBef>
                <a:spcPct val="0"/>
              </a:spcBef>
              <a:buNone/>
              <a:defRPr/>
            </a:pPr>
            <a:r>
              <a:rPr lang="en-IN" sz="2400" b="1">
                <a:latin typeface="Arial Narrow" pitchFamily="34" charset="0"/>
              </a:rPr>
              <a:t>             } </a:t>
            </a:r>
          </a:p>
          <a:p>
            <a:pPr marL="0" indent="0">
              <a:spcBef>
                <a:spcPct val="0"/>
              </a:spcBef>
              <a:buNone/>
              <a:defRPr/>
            </a:pPr>
            <a:r>
              <a:rPr lang="en-IN" sz="2400" b="1">
                <a:latin typeface="Arial Narrow" pitchFamily="34" charset="0"/>
              </a:rPr>
              <a:t>         } catch (InterruptedException e) {    </a:t>
            </a:r>
          </a:p>
          <a:p>
            <a:pPr marL="0" indent="0">
              <a:spcBef>
                <a:spcPct val="0"/>
              </a:spcBef>
              <a:buNone/>
              <a:defRPr/>
            </a:pPr>
            <a:r>
              <a:rPr lang="en-IN" sz="2400" b="1">
                <a:latin typeface="Arial Narrow" pitchFamily="34" charset="0"/>
              </a:rPr>
              <a:t>              System.out.println("Main thread interrupted.");</a:t>
            </a:r>
          </a:p>
          <a:p>
            <a:pPr marL="0" indent="0">
              <a:spcBef>
                <a:spcPct val="0"/>
              </a:spcBef>
              <a:buNone/>
              <a:defRPr/>
            </a:pPr>
            <a:r>
              <a:rPr lang="en-IN" sz="2400" b="1">
                <a:latin typeface="Arial Narrow" pitchFamily="34" charset="0"/>
              </a:rPr>
              <a:t>           } </a:t>
            </a:r>
          </a:p>
          <a:p>
            <a:pPr marL="0" indent="0">
              <a:spcBef>
                <a:spcPct val="0"/>
              </a:spcBef>
              <a:buNone/>
              <a:defRPr/>
            </a:pPr>
            <a:r>
              <a:rPr lang="en-IN" sz="2400" b="1">
                <a:latin typeface="Arial Narrow" pitchFamily="34" charset="0"/>
              </a:rPr>
              <a:t>         System.out.println("Main thread exiting.")</a:t>
            </a:r>
          </a:p>
          <a:p>
            <a:pPr marL="0" indent="0">
              <a:spcBef>
                <a:spcPct val="0"/>
              </a:spcBef>
              <a:buNone/>
              <a:defRPr/>
            </a:pPr>
            <a:r>
              <a:rPr lang="en-IN" sz="2400" b="1">
                <a:latin typeface="Arial Narrow" pitchFamily="34" charset="0"/>
              </a:rPr>
              <a:t>     } }</a:t>
            </a:r>
          </a:p>
        </p:txBody>
      </p:sp>
      <p:sp>
        <p:nvSpPr>
          <p:cNvPr id="2" name="Title 1"/>
          <p:cNvSpPr>
            <a:spLocks noGrp="1"/>
          </p:cNvSpPr>
          <p:nvPr>
            <p:ph type="title"/>
          </p:nvPr>
        </p:nvSpPr>
        <p:spPr/>
        <p:txBody>
          <a:bodyPr/>
          <a:lstStyle/>
          <a:p>
            <a:pPr eaLnBrk="1" hangingPunct="1">
              <a:defRPr/>
            </a:pPr>
            <a:r>
              <a:rPr lang="en-US" dirty="0" smtClean="0"/>
              <a:t>CREATING THREADS IN JAVA</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4075535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5" y="548680"/>
            <a:ext cx="8311330" cy="643533"/>
          </a:xfrm>
          <a:solidFill>
            <a:schemeClr val="tx2">
              <a:lumMod val="40000"/>
              <a:lumOff val="60000"/>
            </a:schemeClr>
          </a:solidFill>
        </p:spPr>
        <p:txBody>
          <a:bodyPr>
            <a:normAutofit fontScale="90000"/>
          </a:bodyPr>
          <a:lstStyle/>
          <a:p>
            <a:pPr>
              <a:defRPr/>
            </a:pPr>
            <a:endParaRPr lang="en-IN" dirty="0"/>
          </a:p>
        </p:txBody>
      </p:sp>
      <p:pic>
        <p:nvPicPr>
          <p:cNvPr id="7171" name="Picture 2" descr="C:\Users\Germine Mery\Pictures\bf_u03.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549276"/>
            <a:ext cx="5064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Picture 3" descr="C:\Users\Germine Mery\Pictures\bf_l03.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549275"/>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descr="C:\Users\Germine Mery\Pictures\bf_t03.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792539" y="54927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7" descr="C:\Users\Germine Mery\Pictures\bf_h03.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549276"/>
            <a:ext cx="50641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8" descr="C:\Users\Germine Mery\Pictures\bf_r03.gif"/>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549275"/>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9" descr="C:\Users\Germine Mery\Pictures\bf_e03.gif"/>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672264" y="54927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0" descr="C:\Users\Germine Mery\Pictures\bf_a03.gif"/>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7248525" y="549275"/>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1" descr="C:\Users\Germine Mery\Pictures\bf_d03 (1).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824789" y="549275"/>
            <a:ext cx="5032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12" descr="C:\Users\Germine Mery\Pictures\bf_i03.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4367214" y="549275"/>
            <a:ext cx="4984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13" descr="C:\Users\Germine Mery\Pictures\bf_n03.gif"/>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975726" y="549275"/>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4" descr="C:\Users\Germine Mery\Pictures\bf_g03.gif"/>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9551988" y="549275"/>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5" descr="C:\Users\Germine Mery\Pictures\bf_m03.gif"/>
          <p:cNvPicPr>
            <a:picLocks noChangeAspect="1" noChangeArrowheads="1" noCrop="1"/>
          </p:cNvPicPr>
          <p:nvPr/>
        </p:nvPicPr>
        <p:blipFill>
          <a:blip r:embed="rId14">
            <a:extLst>
              <a:ext uri="{28A0092B-C50C-407E-A947-70E740481C1C}">
                <a14:useLocalDpi xmlns:a14="http://schemas.microsoft.com/office/drawing/2010/main" val="0"/>
              </a:ext>
            </a:extLst>
          </a:blip>
          <a:srcRect/>
          <a:stretch>
            <a:fillRect/>
          </a:stretch>
        </p:blipFill>
        <p:spPr bwMode="auto">
          <a:xfrm>
            <a:off x="2063750" y="549275"/>
            <a:ext cx="5032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4" descr="C:\Users\Germine Mery\Pictures\bf_t03.gif"/>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943476" y="549275"/>
            <a:ext cx="5048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12" descr="C:\Users\Germine Mery\Pictures\bf_i03.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8399464" y="549275"/>
            <a:ext cx="4984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ontent Placeholder 18"/>
          <p:cNvSpPr>
            <a:spLocks noGrp="1"/>
          </p:cNvSpPr>
          <p:nvPr>
            <p:ph idx="1"/>
          </p:nvPr>
        </p:nvSpPr>
        <p:spPr/>
        <p:txBody>
          <a:bodyPr>
            <a:normAutofit fontScale="62500" lnSpcReduction="20000"/>
          </a:bodyPr>
          <a:lstStyle/>
          <a:p>
            <a:pPr lvl="2">
              <a:lnSpc>
                <a:spcPct val="150000"/>
              </a:lnSpc>
              <a:defRPr/>
            </a:pPr>
            <a:r>
              <a:rPr lang="en-US" sz="4600" dirty="0"/>
              <a:t>Introduction</a:t>
            </a:r>
          </a:p>
          <a:p>
            <a:pPr lvl="2">
              <a:lnSpc>
                <a:spcPct val="150000"/>
              </a:lnSpc>
              <a:defRPr/>
            </a:pPr>
            <a:r>
              <a:rPr lang="en-US" sz="4600" dirty="0"/>
              <a:t>Thread States</a:t>
            </a:r>
          </a:p>
          <a:p>
            <a:pPr lvl="2">
              <a:lnSpc>
                <a:spcPct val="150000"/>
              </a:lnSpc>
              <a:defRPr/>
            </a:pPr>
            <a:r>
              <a:rPr lang="en-US" sz="4600" dirty="0"/>
              <a:t>Creating  Threads in Java</a:t>
            </a:r>
          </a:p>
          <a:p>
            <a:pPr lvl="2">
              <a:lnSpc>
                <a:spcPct val="150000"/>
              </a:lnSpc>
              <a:defRPr/>
            </a:pPr>
            <a:r>
              <a:rPr lang="en-US" sz="4600" dirty="0"/>
              <a:t>Example Programs</a:t>
            </a:r>
          </a:p>
          <a:p>
            <a:pPr lvl="2">
              <a:lnSpc>
                <a:spcPct val="150000"/>
              </a:lnSpc>
              <a:defRPr/>
            </a:pPr>
            <a:r>
              <a:rPr lang="en-US" sz="4600" dirty="0"/>
              <a:t>Thread Methods</a:t>
            </a:r>
          </a:p>
          <a:p>
            <a:pPr>
              <a:lnSpc>
                <a:spcPct val="150000"/>
              </a:lnSpc>
              <a:buNone/>
              <a:defRPr/>
            </a:pPr>
            <a:endParaRPr lang="en-US" dirty="0" smtClean="0"/>
          </a:p>
          <a:p>
            <a:pPr>
              <a:lnSpc>
                <a:spcPct val="150000"/>
              </a:lnSpc>
              <a:buNone/>
              <a:defRPr/>
            </a:pPr>
            <a:r>
              <a:rPr lang="en-US" dirty="0" smtClean="0"/>
              <a:t> </a:t>
            </a:r>
            <a:endParaRPr lang="en-IN" dirty="0"/>
          </a:p>
        </p:txBody>
      </p:sp>
      <p:sp>
        <p:nvSpPr>
          <p:cNvPr id="23" name="Action Button: Home 22">
            <a:hlinkClick r:id="" action="ppaction://hlinkshowjump?jump=firstslide" highlightClick="1"/>
          </p:cNvPr>
          <p:cNvSpPr/>
          <p:nvPr/>
        </p:nvSpPr>
        <p:spPr>
          <a:xfrm>
            <a:off x="9120189" y="5300664"/>
            <a:ext cx="504825" cy="504825"/>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041017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1774826" y="1341438"/>
            <a:ext cx="8353425" cy="5300662"/>
          </a:xfrm>
        </p:spPr>
        <p:txBody>
          <a:bodyPr/>
          <a:lstStyle/>
          <a:p>
            <a:pPr marL="0">
              <a:spcBef>
                <a:spcPct val="0"/>
              </a:spcBef>
              <a:buNone/>
              <a:defRPr/>
            </a:pPr>
            <a:r>
              <a:rPr lang="en-IN" b="1" dirty="0" smtClean="0">
                <a:solidFill>
                  <a:srgbClr val="C00000"/>
                </a:solidFill>
              </a:rPr>
              <a:t>Above program  produce following result:</a:t>
            </a:r>
          </a:p>
          <a:p>
            <a:pPr marL="0">
              <a:spcBef>
                <a:spcPct val="0"/>
              </a:spcBef>
              <a:buNone/>
              <a:defRPr/>
            </a:pPr>
            <a:r>
              <a:rPr lang="en-IN" sz="2400" b="1" dirty="0">
                <a:latin typeface="Arial Narrow" pitchFamily="34" charset="0"/>
              </a:rPr>
              <a:t>    Child thread: Thread[Demo Thread,5,main] Main Thread: 5 </a:t>
            </a:r>
          </a:p>
          <a:p>
            <a:pPr marL="0">
              <a:spcBef>
                <a:spcPct val="0"/>
              </a:spcBef>
              <a:buNone/>
              <a:defRPr/>
            </a:pPr>
            <a:r>
              <a:rPr lang="en-IN" sz="2400" b="1" dirty="0">
                <a:latin typeface="Arial Narrow" pitchFamily="34" charset="0"/>
              </a:rPr>
              <a:t>    Child Thread: 5 </a:t>
            </a:r>
          </a:p>
          <a:p>
            <a:pPr marL="0">
              <a:spcBef>
                <a:spcPct val="0"/>
              </a:spcBef>
              <a:buNone/>
              <a:defRPr/>
            </a:pPr>
            <a:r>
              <a:rPr lang="en-IN" sz="2400" b="1" dirty="0">
                <a:latin typeface="Arial Narrow" pitchFamily="34" charset="0"/>
              </a:rPr>
              <a:t>    Child Thread: 4 </a:t>
            </a:r>
          </a:p>
          <a:p>
            <a:pPr marL="0">
              <a:spcBef>
                <a:spcPct val="0"/>
              </a:spcBef>
              <a:buNone/>
              <a:defRPr/>
            </a:pPr>
            <a:r>
              <a:rPr lang="en-IN" sz="2400" b="1" dirty="0">
                <a:latin typeface="Arial Narrow" pitchFamily="34" charset="0"/>
              </a:rPr>
              <a:t>    Main Thread: 4 </a:t>
            </a:r>
          </a:p>
          <a:p>
            <a:pPr marL="0">
              <a:spcBef>
                <a:spcPct val="0"/>
              </a:spcBef>
              <a:buNone/>
              <a:defRPr/>
            </a:pPr>
            <a:r>
              <a:rPr lang="en-IN" sz="2400" b="1" dirty="0">
                <a:latin typeface="Arial Narrow" pitchFamily="34" charset="0"/>
              </a:rPr>
              <a:t>    Child Thread: 3 </a:t>
            </a:r>
          </a:p>
          <a:p>
            <a:pPr marL="0">
              <a:spcBef>
                <a:spcPct val="0"/>
              </a:spcBef>
              <a:buNone/>
              <a:defRPr/>
            </a:pPr>
            <a:r>
              <a:rPr lang="en-IN" sz="2400" b="1" dirty="0">
                <a:latin typeface="Arial Narrow" pitchFamily="34" charset="0"/>
              </a:rPr>
              <a:t>    Child Thread: 2 </a:t>
            </a:r>
          </a:p>
          <a:p>
            <a:pPr marL="0">
              <a:spcBef>
                <a:spcPct val="0"/>
              </a:spcBef>
              <a:buNone/>
              <a:defRPr/>
            </a:pPr>
            <a:r>
              <a:rPr lang="en-IN" sz="2400" b="1" dirty="0">
                <a:latin typeface="Arial Narrow" pitchFamily="34" charset="0"/>
              </a:rPr>
              <a:t>    Main Thread: 3 </a:t>
            </a:r>
          </a:p>
          <a:p>
            <a:pPr marL="0">
              <a:spcBef>
                <a:spcPct val="0"/>
              </a:spcBef>
              <a:buNone/>
              <a:defRPr/>
            </a:pPr>
            <a:r>
              <a:rPr lang="en-IN" sz="2400" b="1" dirty="0">
                <a:latin typeface="Arial Narrow" pitchFamily="34" charset="0"/>
              </a:rPr>
              <a:t>    Child Thread: 1 </a:t>
            </a:r>
          </a:p>
          <a:p>
            <a:pPr marL="0">
              <a:spcBef>
                <a:spcPct val="0"/>
              </a:spcBef>
              <a:buNone/>
              <a:defRPr/>
            </a:pPr>
            <a:r>
              <a:rPr lang="en-IN" sz="2400" b="1" dirty="0">
                <a:latin typeface="Arial Narrow" pitchFamily="34" charset="0"/>
              </a:rPr>
              <a:t>    Exiting child thread.</a:t>
            </a:r>
          </a:p>
          <a:p>
            <a:pPr marL="0">
              <a:spcBef>
                <a:spcPct val="0"/>
              </a:spcBef>
              <a:buNone/>
              <a:defRPr/>
            </a:pPr>
            <a:r>
              <a:rPr lang="en-IN" sz="2400" b="1" dirty="0">
                <a:latin typeface="Arial Narrow" pitchFamily="34" charset="0"/>
              </a:rPr>
              <a:t>    Main Thread: 2 </a:t>
            </a:r>
          </a:p>
          <a:p>
            <a:pPr marL="0">
              <a:spcBef>
                <a:spcPct val="0"/>
              </a:spcBef>
              <a:buNone/>
              <a:defRPr/>
            </a:pPr>
            <a:r>
              <a:rPr lang="en-IN" sz="2400" b="1" dirty="0">
                <a:latin typeface="Arial Narrow" pitchFamily="34" charset="0"/>
              </a:rPr>
              <a:t>    Main Thread: 1 </a:t>
            </a:r>
          </a:p>
          <a:p>
            <a:pPr marL="0">
              <a:spcBef>
                <a:spcPct val="0"/>
              </a:spcBef>
              <a:buNone/>
              <a:defRPr/>
            </a:pPr>
            <a:r>
              <a:rPr lang="en-IN" sz="2400" b="1" dirty="0">
                <a:latin typeface="Arial Narrow" pitchFamily="34" charset="0"/>
              </a:rPr>
              <a:t>    Main thread exiting.</a:t>
            </a:r>
          </a:p>
        </p:txBody>
      </p:sp>
      <p:sp>
        <p:nvSpPr>
          <p:cNvPr id="2" name="Title 1"/>
          <p:cNvSpPr>
            <a:spLocks noGrp="1"/>
          </p:cNvSpPr>
          <p:nvPr>
            <p:ph type="title"/>
          </p:nvPr>
        </p:nvSpPr>
        <p:spPr>
          <a:xfrm>
            <a:off x="1919536" y="260648"/>
            <a:ext cx="8229600" cy="1066130"/>
          </a:xfrm>
        </p:spPr>
        <p:txBody>
          <a:bodyPr/>
          <a:lstStyle/>
          <a:p>
            <a:pPr eaLnBrk="1" hangingPunct="1">
              <a:defRPr/>
            </a:pPr>
            <a:r>
              <a:rPr lang="en-US" dirty="0" smtClean="0"/>
              <a:t>CREATING THREADS IN JAVA</a:t>
            </a: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528385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type="title" idx="4294967295"/>
          </p:nvPr>
        </p:nvSpPr>
        <p:spPr>
          <a:xfrm>
            <a:off x="1991544" y="260648"/>
            <a:ext cx="8229600" cy="1143000"/>
          </a:xfrm>
        </p:spPr>
        <p:txBody>
          <a:bodyPr/>
          <a:lstStyle/>
          <a:p>
            <a:pPr eaLnBrk="1" hangingPunct="1">
              <a:defRPr/>
            </a:pPr>
            <a:r>
              <a:rPr lang="en-US" dirty="0" smtClean="0"/>
              <a:t>CREATING THREADS IN JAVA</a:t>
            </a:r>
            <a:endParaRPr lang="en-IN" dirty="0"/>
          </a:p>
        </p:txBody>
      </p:sp>
      <p:sp>
        <p:nvSpPr>
          <p:cNvPr id="2068486" name="Rectangle 6"/>
          <p:cNvSpPr>
            <a:spLocks noGrp="1" noChangeArrowheads="1"/>
          </p:cNvSpPr>
          <p:nvPr>
            <p:ph type="body" idx="4294967295"/>
          </p:nvPr>
        </p:nvSpPr>
        <p:spPr>
          <a:xfrm>
            <a:off x="1524000" y="1600201"/>
            <a:ext cx="8229600" cy="4525963"/>
          </a:xfrm>
        </p:spPr>
        <p:txBody>
          <a:bodyPr>
            <a:normAutofit/>
          </a:bodyPr>
          <a:lstStyle/>
          <a:p>
            <a:pPr>
              <a:defRPr/>
            </a:pPr>
            <a:r>
              <a:rPr lang="en-US" smtClean="0"/>
              <a:t>Note</a:t>
            </a:r>
          </a:p>
          <a:p>
            <a:pPr lvl="1">
              <a:defRPr/>
            </a:pPr>
            <a:r>
              <a:rPr lang="en-US" smtClean="0"/>
              <a:t>Thread starts executing only if start() is called</a:t>
            </a:r>
          </a:p>
          <a:p>
            <a:pPr lvl="1">
              <a:defRPr/>
            </a:pPr>
            <a:endParaRPr lang="en-US" smtClean="0"/>
          </a:p>
          <a:p>
            <a:pPr lvl="1">
              <a:defRPr/>
            </a:pPr>
            <a:endParaRPr lang="en-US" smtClean="0"/>
          </a:p>
          <a:p>
            <a:pPr lvl="1">
              <a:defRPr/>
            </a:pPr>
            <a:endParaRPr lang="en-US" smtClean="0"/>
          </a:p>
          <a:p>
            <a:pPr lvl="1">
              <a:defRPr/>
            </a:pPr>
            <a:endParaRPr lang="en-US" smtClean="0"/>
          </a:p>
          <a:p>
            <a:pPr lvl="1">
              <a:defRPr/>
            </a:pPr>
            <a:endParaRPr lang="en-US" smtClean="0"/>
          </a:p>
          <a:p>
            <a:pPr lvl="1">
              <a:defRPr/>
            </a:pPr>
            <a:r>
              <a:rPr lang="en-US" smtClean="0"/>
              <a:t>Runnable is interface</a:t>
            </a:r>
          </a:p>
          <a:p>
            <a:pPr lvl="2">
              <a:defRPr/>
            </a:pPr>
            <a:r>
              <a:rPr lang="en-US" smtClean="0"/>
              <a:t>So it can be multiply inherited </a:t>
            </a:r>
          </a:p>
          <a:p>
            <a:pPr lvl="2">
              <a:defRPr/>
            </a:pPr>
            <a:r>
              <a:rPr lang="en-US" smtClean="0"/>
              <a:t>Required for multithreading in applets</a:t>
            </a:r>
          </a:p>
        </p:txBody>
      </p:sp>
      <p:graphicFrame>
        <p:nvGraphicFramePr>
          <p:cNvPr id="46084" name="Object 2"/>
          <p:cNvGraphicFramePr>
            <a:graphicFrameLocks noChangeAspect="1"/>
          </p:cNvGraphicFramePr>
          <p:nvPr/>
        </p:nvGraphicFramePr>
        <p:xfrm>
          <a:off x="2208214" y="2781300"/>
          <a:ext cx="7621587" cy="1733550"/>
        </p:xfrm>
        <a:graphic>
          <a:graphicData uri="http://schemas.openxmlformats.org/presentationml/2006/ole">
            <mc:AlternateContent xmlns:mc="http://schemas.openxmlformats.org/markup-compatibility/2006">
              <mc:Choice xmlns:v="urn:schemas-microsoft-com:vml" Requires="v">
                <p:oleObj spid="_x0000_s2081" name="Photo Editor Photo" r:id="rId3" imgW="7621064" imgH="1733333" progId="MSPhotoEd.3">
                  <p:embed/>
                </p:oleObj>
              </mc:Choice>
              <mc:Fallback>
                <p:oleObj name="Photo Editor Photo" r:id="rId3" imgW="7621064" imgH="1733333" progId="MSPhotoEd.3">
                  <p:embed/>
                  <p:pic>
                    <p:nvPicPr>
                      <p:cNvPr id="4608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214" y="2781300"/>
                        <a:ext cx="7621587"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Action Button: Home 5">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End 6">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eginning 7">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Forward or Next 8">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Action Button: Back or Previous 9">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056234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a:xfrm>
            <a:off x="1981200" y="274638"/>
            <a:ext cx="8229600" cy="850106"/>
          </a:xfrm>
          <a:effectLst>
            <a:outerShdw dist="228601" dir="2700000" algn="ctr" rotWithShape="0">
              <a:srgbClr val="000000">
                <a:alpha val="29999"/>
              </a:srgbClr>
            </a:outerShdw>
          </a:effectLst>
          <a:scene3d>
            <a:camera prst="orthographicFront"/>
            <a:lightRig rig="balanced" dir="t"/>
          </a:scene3d>
          <a:sp3d prstMaterial="plastic"/>
        </p:spPr>
        <p:txBody>
          <a:bodyPr wrap="square" numCol="1" anchorCtr="0" compatLnSpc="1">
            <a:prstTxWarp prst="textNoShape">
              <a:avLst/>
            </a:prstTxWarp>
          </a:bodyPr>
          <a:lstStyle/>
          <a:p>
            <a:pPr>
              <a:defRPr/>
            </a:pPr>
            <a:r>
              <a:rPr lang="en-US" cap="none" dirty="0" smtClean="0">
                <a:ln>
                  <a:noFill/>
                </a:ln>
                <a:effectLst/>
              </a:rPr>
              <a:t>EXAMPLE</a:t>
            </a:r>
          </a:p>
        </p:txBody>
      </p:sp>
      <p:sp>
        <p:nvSpPr>
          <p:cNvPr id="50179" name="Rectangle 3"/>
          <p:cNvSpPr>
            <a:spLocks noGrp="1"/>
          </p:cNvSpPr>
          <p:nvPr>
            <p:ph type="body" idx="1"/>
          </p:nvPr>
        </p:nvSpPr>
        <p:spPr bwMode="auto">
          <a:xfrm>
            <a:off x="2160588" y="1125538"/>
            <a:ext cx="8507412" cy="5543550"/>
          </a:xfrm>
        </p:spPr>
        <p:txBody>
          <a:bodyPr wrap="square" numCol="1" anchor="t" anchorCtr="0" compatLnSpc="1">
            <a:prstTxWarp prst="textNoShape">
              <a:avLst/>
            </a:prstTxWarp>
            <a:noAutofit/>
          </a:bodyPr>
          <a:lstStyle/>
          <a:p>
            <a:pPr>
              <a:buFont typeface="Arial" panose="020B0604020202020204" pitchFamily="34" charset="0"/>
              <a:buNone/>
              <a:defRPr/>
            </a:pPr>
            <a:r>
              <a:rPr lang="en-IN" sz="1800" dirty="0"/>
              <a:t>import java.io.*;</a:t>
            </a:r>
          </a:p>
          <a:p>
            <a:pPr>
              <a:buFont typeface="Arial" panose="020B0604020202020204" pitchFamily="34" charset="0"/>
              <a:buNone/>
              <a:defRPr/>
            </a:pPr>
            <a:r>
              <a:rPr lang="en-IN" sz="1800" dirty="0"/>
              <a:t>class </a:t>
            </a:r>
            <a:r>
              <a:rPr lang="en-IN" sz="1800" dirty="0" err="1"/>
              <a:t>Oddnum</a:t>
            </a:r>
            <a:r>
              <a:rPr lang="en-IN" sz="1800" dirty="0"/>
              <a:t> extends Thread</a:t>
            </a:r>
          </a:p>
          <a:p>
            <a:pPr>
              <a:buFont typeface="Arial" panose="020B0604020202020204" pitchFamily="34" charset="0"/>
              <a:buNone/>
              <a:defRPr/>
            </a:pPr>
            <a:r>
              <a:rPr lang="en-IN" sz="1800" dirty="0"/>
              <a:t>{</a:t>
            </a:r>
          </a:p>
          <a:p>
            <a:pPr>
              <a:buFont typeface="Arial" panose="020B0604020202020204" pitchFamily="34" charset="0"/>
              <a:buNone/>
              <a:defRPr/>
            </a:pPr>
            <a:r>
              <a:rPr lang="en-IN" sz="1800" dirty="0" err="1"/>
              <a:t>int</a:t>
            </a:r>
            <a:r>
              <a:rPr lang="en-IN" sz="1800" dirty="0"/>
              <a:t> a[]=new </a:t>
            </a:r>
            <a:r>
              <a:rPr lang="en-IN" sz="1800" dirty="0" err="1"/>
              <a:t>int</a:t>
            </a:r>
            <a:r>
              <a:rPr lang="en-IN" sz="1800" dirty="0"/>
              <a:t>[50];</a:t>
            </a:r>
          </a:p>
          <a:p>
            <a:pPr>
              <a:buFont typeface="Arial" panose="020B0604020202020204" pitchFamily="34" charset="0"/>
              <a:buNone/>
              <a:defRPr/>
            </a:pPr>
            <a:r>
              <a:rPr lang="en-IN" sz="1800" dirty="0" err="1"/>
              <a:t>int</a:t>
            </a:r>
            <a:r>
              <a:rPr lang="en-IN" sz="1800" dirty="0"/>
              <a:t> b[]=new </a:t>
            </a:r>
            <a:r>
              <a:rPr lang="en-IN" sz="1800" dirty="0" err="1"/>
              <a:t>int</a:t>
            </a:r>
            <a:r>
              <a:rPr lang="en-IN" sz="1800" dirty="0"/>
              <a:t>[50];</a:t>
            </a:r>
          </a:p>
          <a:p>
            <a:pPr>
              <a:buFont typeface="Arial" panose="020B0604020202020204" pitchFamily="34" charset="0"/>
              <a:buNone/>
              <a:defRPr/>
            </a:pPr>
            <a:r>
              <a:rPr lang="en-IN" sz="1800" dirty="0" err="1"/>
              <a:t>int</a:t>
            </a:r>
            <a:r>
              <a:rPr lang="en-IN" sz="1800" dirty="0"/>
              <a:t> n;</a:t>
            </a:r>
          </a:p>
          <a:p>
            <a:pPr>
              <a:buFont typeface="Arial" panose="020B0604020202020204" pitchFamily="34" charset="0"/>
              <a:buNone/>
              <a:defRPr/>
            </a:pPr>
            <a:r>
              <a:rPr lang="en-IN" sz="1800" dirty="0" err="1"/>
              <a:t>Oddnum</a:t>
            </a:r>
            <a:r>
              <a:rPr lang="en-IN" sz="1800" dirty="0"/>
              <a:t>(</a:t>
            </a:r>
            <a:r>
              <a:rPr lang="en-IN" sz="1800" dirty="0" err="1"/>
              <a:t>int</a:t>
            </a:r>
            <a:r>
              <a:rPr lang="en-IN" sz="1800" dirty="0"/>
              <a:t> </a:t>
            </a:r>
            <a:r>
              <a:rPr lang="en-IN" sz="1800" dirty="0" err="1"/>
              <a:t>n,int</a:t>
            </a:r>
            <a:r>
              <a:rPr lang="en-IN" sz="1800" dirty="0"/>
              <a:t> a[])</a:t>
            </a:r>
          </a:p>
          <a:p>
            <a:pPr>
              <a:buFont typeface="Arial" panose="020B0604020202020204" pitchFamily="34" charset="0"/>
              <a:buNone/>
              <a:defRPr/>
            </a:pPr>
            <a:r>
              <a:rPr lang="en-IN" sz="1800" dirty="0"/>
              <a:t>{    </a:t>
            </a:r>
            <a:r>
              <a:rPr lang="en-IN" sz="1800" dirty="0" err="1"/>
              <a:t>this.n</a:t>
            </a:r>
            <a:r>
              <a:rPr lang="en-IN" sz="1800" dirty="0"/>
              <a:t>=n;</a:t>
            </a:r>
          </a:p>
          <a:p>
            <a:pPr>
              <a:buFont typeface="Arial" panose="020B0604020202020204" pitchFamily="34" charset="0"/>
              <a:buNone/>
              <a:defRPr/>
            </a:pPr>
            <a:r>
              <a:rPr lang="en-IN" sz="1800" dirty="0"/>
              <a:t>     </a:t>
            </a:r>
            <a:r>
              <a:rPr lang="en-IN" sz="1800" dirty="0" err="1"/>
              <a:t>this.a</a:t>
            </a:r>
            <a:r>
              <a:rPr lang="en-IN" sz="1800" dirty="0"/>
              <a:t>=a;  }</a:t>
            </a:r>
          </a:p>
          <a:p>
            <a:pPr>
              <a:buFont typeface="Arial" panose="020B0604020202020204" pitchFamily="34" charset="0"/>
              <a:buNone/>
              <a:defRPr/>
            </a:pPr>
            <a:r>
              <a:rPr lang="en-IN" sz="1800" dirty="0"/>
              <a:t>public void run()</a:t>
            </a:r>
          </a:p>
          <a:p>
            <a:pPr>
              <a:buFont typeface="Arial" panose="020B0604020202020204" pitchFamily="34" charset="0"/>
              <a:buNone/>
              <a:defRPr/>
            </a:pPr>
            <a:r>
              <a:rPr lang="en-IN" sz="1800" dirty="0"/>
              <a:t>{</a:t>
            </a:r>
          </a:p>
          <a:p>
            <a:pPr>
              <a:buFont typeface="Arial" panose="020B0604020202020204" pitchFamily="34" charset="0"/>
              <a:buNone/>
              <a:defRPr/>
            </a:pPr>
            <a:r>
              <a:rPr lang="en-IN" sz="1800" dirty="0" err="1"/>
              <a:t>System.out.println</a:t>
            </a:r>
            <a:r>
              <a:rPr lang="en-IN" sz="1800" dirty="0"/>
              <a:t>("The Odd Numbers");</a:t>
            </a:r>
          </a:p>
          <a:p>
            <a:pPr>
              <a:buFont typeface="Arial" panose="020B0604020202020204" pitchFamily="34" charset="0"/>
              <a:buNone/>
              <a:defRPr/>
            </a:pPr>
            <a:r>
              <a:rPr lang="en-IN" sz="1800" dirty="0"/>
              <a:t>for(</a:t>
            </a:r>
            <a:r>
              <a:rPr lang="en-IN" sz="1800" dirty="0" err="1"/>
              <a:t>int</a:t>
            </a:r>
            <a:r>
              <a:rPr lang="en-IN" sz="1800" dirty="0"/>
              <a:t> </a:t>
            </a:r>
            <a:r>
              <a:rPr lang="en-IN" sz="1800" dirty="0" err="1"/>
              <a:t>i</a:t>
            </a:r>
            <a:r>
              <a:rPr lang="en-IN" sz="1800" dirty="0"/>
              <a:t>=0;i&lt;</a:t>
            </a:r>
            <a:r>
              <a:rPr lang="en-IN" sz="1800" dirty="0" err="1"/>
              <a:t>n;i</a:t>
            </a:r>
            <a:r>
              <a:rPr lang="en-IN" sz="1800" dirty="0"/>
              <a:t>++)</a:t>
            </a:r>
          </a:p>
          <a:p>
            <a:pPr>
              <a:buFont typeface="Arial" panose="020B0604020202020204" pitchFamily="34" charset="0"/>
              <a:buNone/>
              <a:defRPr/>
            </a:pPr>
            <a:r>
              <a:rPr lang="en-IN" sz="1800" dirty="0"/>
              <a:t>{    if(a[</a:t>
            </a:r>
            <a:r>
              <a:rPr lang="en-IN" sz="1800" dirty="0" err="1"/>
              <a:t>i</a:t>
            </a:r>
            <a:r>
              <a:rPr lang="en-IN" sz="1800" dirty="0"/>
              <a:t>]%2!=0)</a:t>
            </a:r>
          </a:p>
          <a:p>
            <a:pPr>
              <a:buFont typeface="Arial" panose="020B0604020202020204" pitchFamily="34" charset="0"/>
              <a:buNone/>
              <a:defRPr/>
            </a:pPr>
            <a:r>
              <a:rPr lang="en-IN" sz="1800" dirty="0" err="1"/>
              <a:t>System.out.println</a:t>
            </a:r>
            <a:r>
              <a:rPr lang="en-IN" sz="1800" dirty="0"/>
              <a:t>("The odd Numbers"  +a[</a:t>
            </a:r>
            <a:r>
              <a:rPr lang="en-IN" sz="1800" dirty="0" err="1"/>
              <a:t>i</a:t>
            </a:r>
            <a:r>
              <a:rPr lang="en-IN" sz="1800" dirty="0"/>
              <a:t>]) ;</a:t>
            </a:r>
          </a:p>
          <a:p>
            <a:pPr>
              <a:buFont typeface="Arial" panose="020B0604020202020204" pitchFamily="34" charset="0"/>
              <a:buNone/>
              <a:defRPr/>
            </a:pPr>
            <a:r>
              <a:rPr lang="en-IN" sz="1800" dirty="0"/>
              <a:t>}       }       }							(</a:t>
            </a:r>
            <a:r>
              <a:rPr lang="en-IN" sz="1800" dirty="0" err="1"/>
              <a:t>contd</a:t>
            </a:r>
            <a:r>
              <a:rPr lang="en-IN" sz="1800" dirty="0"/>
              <a:t>)</a:t>
            </a:r>
          </a:p>
          <a:p>
            <a:pPr>
              <a:buFont typeface="Arial" panose="020B0604020202020204" pitchFamily="34" charset="0"/>
              <a:buNone/>
              <a:defRPr/>
            </a:pPr>
            <a:endParaRPr lang="en-US" sz="1800" dirty="0"/>
          </a:p>
        </p:txBody>
      </p:sp>
    </p:spTree>
    <p:extLst>
      <p:ext uri="{BB962C8B-B14F-4D97-AF65-F5344CB8AC3E}">
        <p14:creationId xmlns:p14="http://schemas.microsoft.com/office/powerpoint/2010/main" val="2582533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lstStyle/>
          <a:p>
            <a:pPr>
              <a:defRPr/>
            </a:pPr>
            <a:r>
              <a:rPr lang="en-US" cap="none" dirty="0" smtClean="0">
                <a:ln>
                  <a:noFill/>
                </a:ln>
                <a:effectLst/>
              </a:rPr>
              <a:t>EXAMPLE</a:t>
            </a:r>
            <a:endParaRPr lang="en-IN" dirty="0"/>
          </a:p>
        </p:txBody>
      </p:sp>
      <p:sp>
        <p:nvSpPr>
          <p:cNvPr id="3" name="Content Placeholder 2"/>
          <p:cNvSpPr>
            <a:spLocks noGrp="1"/>
          </p:cNvSpPr>
          <p:nvPr>
            <p:ph idx="1"/>
          </p:nvPr>
        </p:nvSpPr>
        <p:spPr>
          <a:xfrm>
            <a:off x="1981200" y="1268413"/>
            <a:ext cx="8229600" cy="4857750"/>
          </a:xfrm>
        </p:spPr>
        <p:txBody>
          <a:bodyPr>
            <a:noAutofit/>
          </a:bodyPr>
          <a:lstStyle/>
          <a:p>
            <a:pPr>
              <a:buFont typeface="Arial" panose="020B0604020202020204" pitchFamily="34" charset="0"/>
              <a:buNone/>
              <a:defRPr/>
            </a:pPr>
            <a:r>
              <a:rPr lang="en-IN" sz="1800" dirty="0"/>
              <a:t>class </a:t>
            </a:r>
            <a:r>
              <a:rPr lang="en-IN" sz="1800" dirty="0" err="1"/>
              <a:t>Evennum</a:t>
            </a:r>
            <a:r>
              <a:rPr lang="en-IN" sz="1800" dirty="0"/>
              <a:t> extends Thread</a:t>
            </a:r>
          </a:p>
          <a:p>
            <a:pPr>
              <a:buFont typeface="Arial" panose="020B0604020202020204" pitchFamily="34" charset="0"/>
              <a:buNone/>
              <a:defRPr/>
            </a:pPr>
            <a:r>
              <a:rPr lang="en-IN" sz="1800" dirty="0"/>
              <a:t>{</a:t>
            </a:r>
          </a:p>
          <a:p>
            <a:pPr>
              <a:buFont typeface="Arial" panose="020B0604020202020204" pitchFamily="34" charset="0"/>
              <a:buNone/>
              <a:defRPr/>
            </a:pPr>
            <a:r>
              <a:rPr lang="en-IN" sz="1800" dirty="0" err="1"/>
              <a:t>int</a:t>
            </a:r>
            <a:r>
              <a:rPr lang="en-IN" sz="1800" dirty="0"/>
              <a:t> b[]=new </a:t>
            </a:r>
            <a:r>
              <a:rPr lang="en-IN" sz="1800" dirty="0" err="1"/>
              <a:t>int</a:t>
            </a:r>
            <a:r>
              <a:rPr lang="en-IN" sz="1800" dirty="0"/>
              <a:t>[50];</a:t>
            </a:r>
          </a:p>
          <a:p>
            <a:pPr>
              <a:buFont typeface="Arial" panose="020B0604020202020204" pitchFamily="34" charset="0"/>
              <a:buNone/>
              <a:defRPr/>
            </a:pPr>
            <a:r>
              <a:rPr lang="en-IN" sz="1800" dirty="0" err="1"/>
              <a:t>int</a:t>
            </a:r>
            <a:r>
              <a:rPr lang="en-IN" sz="1800" dirty="0"/>
              <a:t> n;</a:t>
            </a:r>
          </a:p>
          <a:p>
            <a:pPr>
              <a:buFont typeface="Arial" panose="020B0604020202020204" pitchFamily="34" charset="0"/>
              <a:buNone/>
              <a:defRPr/>
            </a:pPr>
            <a:r>
              <a:rPr lang="en-IN" sz="1800" dirty="0" err="1"/>
              <a:t>Evennum</a:t>
            </a:r>
            <a:r>
              <a:rPr lang="en-IN" sz="1800" dirty="0"/>
              <a:t>(</a:t>
            </a:r>
            <a:r>
              <a:rPr lang="en-IN" sz="1800" dirty="0" err="1"/>
              <a:t>int</a:t>
            </a:r>
            <a:r>
              <a:rPr lang="en-IN" sz="1800" dirty="0"/>
              <a:t> </a:t>
            </a:r>
            <a:r>
              <a:rPr lang="en-IN" sz="1800" dirty="0" err="1"/>
              <a:t>n,int</a:t>
            </a:r>
            <a:r>
              <a:rPr lang="en-IN" sz="1800" dirty="0"/>
              <a:t> b[])</a:t>
            </a:r>
          </a:p>
          <a:p>
            <a:pPr>
              <a:buFont typeface="Arial" panose="020B0604020202020204" pitchFamily="34" charset="0"/>
              <a:buNone/>
              <a:defRPr/>
            </a:pPr>
            <a:r>
              <a:rPr lang="en-IN" sz="1800" dirty="0"/>
              <a:t>{    </a:t>
            </a:r>
            <a:r>
              <a:rPr lang="en-IN" sz="1800" dirty="0" err="1"/>
              <a:t>this.n</a:t>
            </a:r>
            <a:r>
              <a:rPr lang="en-IN" sz="1800" dirty="0"/>
              <a:t>=n;</a:t>
            </a:r>
          </a:p>
          <a:p>
            <a:pPr>
              <a:buFont typeface="Arial" panose="020B0604020202020204" pitchFamily="34" charset="0"/>
              <a:buNone/>
              <a:defRPr/>
            </a:pPr>
            <a:r>
              <a:rPr lang="en-IN" sz="1800" dirty="0"/>
              <a:t>     </a:t>
            </a:r>
            <a:r>
              <a:rPr lang="en-IN" sz="1800" dirty="0" err="1"/>
              <a:t>this.b</a:t>
            </a:r>
            <a:r>
              <a:rPr lang="en-IN" sz="1800" dirty="0"/>
              <a:t>=b;  }</a:t>
            </a:r>
          </a:p>
          <a:p>
            <a:pPr>
              <a:buFont typeface="Arial" panose="020B0604020202020204" pitchFamily="34" charset="0"/>
              <a:buNone/>
              <a:defRPr/>
            </a:pPr>
            <a:r>
              <a:rPr lang="en-IN" sz="1800" dirty="0"/>
              <a:t>public void run()</a:t>
            </a:r>
          </a:p>
          <a:p>
            <a:pPr>
              <a:buFont typeface="Arial" panose="020B0604020202020204" pitchFamily="34" charset="0"/>
              <a:buNone/>
              <a:defRPr/>
            </a:pPr>
            <a:r>
              <a:rPr lang="en-IN" sz="1800" dirty="0"/>
              <a:t>{</a:t>
            </a:r>
          </a:p>
          <a:p>
            <a:pPr>
              <a:buFont typeface="Arial" panose="020B0604020202020204" pitchFamily="34" charset="0"/>
              <a:buNone/>
              <a:defRPr/>
            </a:pPr>
            <a:r>
              <a:rPr lang="en-IN" sz="1800" dirty="0" err="1"/>
              <a:t>System.out.println</a:t>
            </a:r>
            <a:r>
              <a:rPr lang="en-IN" sz="1800" dirty="0"/>
              <a:t>("The Even Numbers");</a:t>
            </a:r>
          </a:p>
          <a:p>
            <a:pPr>
              <a:buFont typeface="Arial" panose="020B0604020202020204" pitchFamily="34" charset="0"/>
              <a:buNone/>
              <a:defRPr/>
            </a:pPr>
            <a:r>
              <a:rPr lang="en-IN" sz="1800" dirty="0"/>
              <a:t>for(</a:t>
            </a:r>
            <a:r>
              <a:rPr lang="en-IN" sz="1800" dirty="0" err="1"/>
              <a:t>int</a:t>
            </a:r>
            <a:r>
              <a:rPr lang="en-IN" sz="1800" dirty="0"/>
              <a:t> </a:t>
            </a:r>
            <a:r>
              <a:rPr lang="en-IN" sz="1800" dirty="0" err="1"/>
              <a:t>i</a:t>
            </a:r>
            <a:r>
              <a:rPr lang="en-IN" sz="1800" dirty="0"/>
              <a:t>=0;i&lt;</a:t>
            </a:r>
            <a:r>
              <a:rPr lang="en-IN" sz="1800" dirty="0" err="1"/>
              <a:t>n;i</a:t>
            </a:r>
            <a:r>
              <a:rPr lang="en-IN" sz="1800" dirty="0"/>
              <a:t>++)</a:t>
            </a:r>
          </a:p>
          <a:p>
            <a:pPr>
              <a:buFont typeface="Arial" panose="020B0604020202020204" pitchFamily="34" charset="0"/>
              <a:buNone/>
              <a:defRPr/>
            </a:pPr>
            <a:r>
              <a:rPr lang="en-IN" sz="1800" dirty="0"/>
              <a:t>{   </a:t>
            </a:r>
            <a:r>
              <a:rPr lang="en-IN" sz="1800" dirty="0" err="1"/>
              <a:t>System.out.println</a:t>
            </a:r>
            <a:r>
              <a:rPr lang="en-IN" sz="1800" dirty="0"/>
              <a:t>(b[</a:t>
            </a:r>
            <a:r>
              <a:rPr lang="en-IN" sz="1800" dirty="0" err="1"/>
              <a:t>i</a:t>
            </a:r>
            <a:r>
              <a:rPr lang="en-IN" sz="1800" dirty="0"/>
              <a:t>]);</a:t>
            </a:r>
          </a:p>
          <a:p>
            <a:pPr>
              <a:buFont typeface="Arial" panose="020B0604020202020204" pitchFamily="34" charset="0"/>
              <a:buNone/>
              <a:defRPr/>
            </a:pPr>
            <a:r>
              <a:rPr lang="en-IN" sz="1800" dirty="0"/>
              <a:t>}       }      }</a:t>
            </a:r>
          </a:p>
          <a:p>
            <a:pPr>
              <a:buFont typeface="Arial" panose="020B0604020202020204" pitchFamily="34" charset="0"/>
              <a:buNone/>
              <a:defRPr/>
            </a:pPr>
            <a:r>
              <a:rPr lang="en-US" sz="1800" dirty="0"/>
              <a:t>                                                                                                                                   (</a:t>
            </a:r>
            <a:r>
              <a:rPr lang="en-US" sz="1800" dirty="0" err="1"/>
              <a:t>contd</a:t>
            </a:r>
            <a:r>
              <a:rPr lang="en-US" sz="1800" dirty="0"/>
              <a:t>)</a:t>
            </a:r>
            <a:endParaRPr lang="en-IN" sz="1800" dirty="0"/>
          </a:p>
        </p:txBody>
      </p:sp>
    </p:spTree>
    <p:extLst>
      <p:ext uri="{BB962C8B-B14F-4D97-AF65-F5344CB8AC3E}">
        <p14:creationId xmlns:p14="http://schemas.microsoft.com/office/powerpoint/2010/main" val="3202871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lstStyle/>
          <a:p>
            <a:pPr>
              <a:defRPr/>
            </a:pPr>
            <a:r>
              <a:rPr lang="en-US" cap="none" dirty="0" smtClean="0">
                <a:ln>
                  <a:noFill/>
                </a:ln>
                <a:effectLst/>
              </a:rPr>
              <a:t>EXAMPLE</a:t>
            </a:r>
            <a:endParaRPr lang="en-IN" dirty="0"/>
          </a:p>
        </p:txBody>
      </p:sp>
      <p:sp>
        <p:nvSpPr>
          <p:cNvPr id="3" name="Content Placeholder 2"/>
          <p:cNvSpPr>
            <a:spLocks noGrp="1"/>
          </p:cNvSpPr>
          <p:nvPr>
            <p:ph idx="1"/>
          </p:nvPr>
        </p:nvSpPr>
        <p:spPr>
          <a:xfrm>
            <a:off x="1981200" y="1125539"/>
            <a:ext cx="8229600" cy="5000625"/>
          </a:xfrm>
        </p:spPr>
        <p:txBody>
          <a:bodyPr>
            <a:normAutofit fontScale="85000" lnSpcReduction="20000"/>
          </a:bodyPr>
          <a:lstStyle/>
          <a:p>
            <a:pPr>
              <a:buFont typeface="Arial" panose="020B0604020202020204" pitchFamily="34" charset="0"/>
              <a:buNone/>
              <a:defRPr/>
            </a:pPr>
            <a:r>
              <a:rPr lang="en-IN" dirty="0" smtClean="0"/>
              <a:t>class </a:t>
            </a:r>
            <a:r>
              <a:rPr lang="en-IN" dirty="0" err="1" smtClean="0"/>
              <a:t>Multhread</a:t>
            </a:r>
            <a:endParaRPr lang="en-IN" dirty="0" smtClean="0"/>
          </a:p>
          <a:p>
            <a:pPr>
              <a:buFont typeface="Arial" panose="020B0604020202020204" pitchFamily="34" charset="0"/>
              <a:buNone/>
              <a:defRPr/>
            </a:pPr>
            <a:r>
              <a:rPr lang="en-IN" dirty="0" smtClean="0"/>
              <a:t>{</a:t>
            </a:r>
          </a:p>
          <a:p>
            <a:pPr>
              <a:buFont typeface="Arial" panose="020B0604020202020204" pitchFamily="34" charset="0"/>
              <a:buNone/>
              <a:defRPr/>
            </a:pPr>
            <a:r>
              <a:rPr lang="en-IN" dirty="0" smtClean="0"/>
              <a:t>public static void main(String[] </a:t>
            </a:r>
            <a:r>
              <a:rPr lang="en-IN" dirty="0" err="1" smtClean="0"/>
              <a:t>arg</a:t>
            </a:r>
            <a:r>
              <a:rPr lang="en-IN" dirty="0" smtClean="0"/>
              <a:t>)throws </a:t>
            </a:r>
            <a:r>
              <a:rPr lang="en-IN" dirty="0" err="1" smtClean="0"/>
              <a:t>IOException</a:t>
            </a:r>
            <a:endParaRPr lang="en-IN" dirty="0" smtClean="0"/>
          </a:p>
          <a:p>
            <a:pPr>
              <a:buFont typeface="Arial" panose="020B0604020202020204" pitchFamily="34" charset="0"/>
              <a:buNone/>
              <a:defRPr/>
            </a:pPr>
            <a:r>
              <a:rPr lang="en-IN" dirty="0" smtClean="0"/>
              <a:t>{</a:t>
            </a:r>
          </a:p>
          <a:p>
            <a:pPr>
              <a:buFont typeface="Arial" panose="020B0604020202020204" pitchFamily="34" charset="0"/>
              <a:buNone/>
              <a:defRPr/>
            </a:pPr>
            <a:r>
              <a:rPr lang="en-IN" dirty="0" err="1" smtClean="0"/>
              <a:t>InputStreamReader</a:t>
            </a:r>
            <a:r>
              <a:rPr lang="en-IN" dirty="0" smtClean="0"/>
              <a:t> x1=new </a:t>
            </a:r>
            <a:r>
              <a:rPr lang="en-IN" dirty="0" err="1" smtClean="0"/>
              <a:t>InputStreamReader</a:t>
            </a:r>
            <a:r>
              <a:rPr lang="en-IN" dirty="0" smtClean="0"/>
              <a:t>(</a:t>
            </a:r>
            <a:r>
              <a:rPr lang="en-IN" dirty="0" err="1" smtClean="0"/>
              <a:t>System.in</a:t>
            </a:r>
            <a:r>
              <a:rPr lang="en-IN" dirty="0" smtClean="0"/>
              <a:t>);</a:t>
            </a:r>
          </a:p>
          <a:p>
            <a:pPr>
              <a:buFont typeface="Arial" panose="020B0604020202020204" pitchFamily="34" charset="0"/>
              <a:buNone/>
              <a:defRPr/>
            </a:pPr>
            <a:r>
              <a:rPr lang="en-IN" dirty="0" err="1" smtClean="0"/>
              <a:t>BufferedReader</a:t>
            </a:r>
            <a:r>
              <a:rPr lang="en-IN" dirty="0" smtClean="0"/>
              <a:t> y1=new </a:t>
            </a:r>
            <a:r>
              <a:rPr lang="en-IN" dirty="0" err="1" smtClean="0"/>
              <a:t>BufferedReader</a:t>
            </a:r>
            <a:r>
              <a:rPr lang="en-IN" dirty="0" smtClean="0"/>
              <a:t>(x1);</a:t>
            </a:r>
          </a:p>
          <a:p>
            <a:pPr>
              <a:buFont typeface="Arial" panose="020B0604020202020204" pitchFamily="34" charset="0"/>
              <a:buNone/>
              <a:defRPr/>
            </a:pPr>
            <a:r>
              <a:rPr lang="en-IN" dirty="0" smtClean="0"/>
              <a:t>String text;</a:t>
            </a:r>
          </a:p>
          <a:p>
            <a:pPr>
              <a:buFont typeface="Arial" panose="020B0604020202020204" pitchFamily="34" charset="0"/>
              <a:buNone/>
              <a:defRPr/>
            </a:pPr>
            <a:r>
              <a:rPr lang="en-IN" dirty="0" err="1" smtClean="0"/>
              <a:t>int</a:t>
            </a:r>
            <a:r>
              <a:rPr lang="en-IN" dirty="0" smtClean="0"/>
              <a:t> a[]=new </a:t>
            </a:r>
            <a:r>
              <a:rPr lang="en-IN" dirty="0" err="1" smtClean="0"/>
              <a:t>int</a:t>
            </a:r>
            <a:r>
              <a:rPr lang="en-IN" dirty="0" smtClean="0"/>
              <a:t>[50];</a:t>
            </a:r>
          </a:p>
          <a:p>
            <a:pPr>
              <a:buFont typeface="Arial" panose="020B0604020202020204" pitchFamily="34" charset="0"/>
              <a:buNone/>
              <a:defRPr/>
            </a:pPr>
            <a:r>
              <a:rPr lang="en-IN" dirty="0" err="1" smtClean="0"/>
              <a:t>System.out.println</a:t>
            </a:r>
            <a:r>
              <a:rPr lang="en-IN" dirty="0" smtClean="0"/>
              <a:t>("enter how many odd and even numbers you want to print");</a:t>
            </a:r>
          </a:p>
          <a:p>
            <a:pPr>
              <a:buFont typeface="Arial" panose="020B0604020202020204" pitchFamily="34" charset="0"/>
              <a:buNone/>
              <a:defRPr/>
            </a:pPr>
            <a:r>
              <a:rPr lang="en-IN" dirty="0" smtClean="0"/>
              <a:t>text=y1.readLine();</a:t>
            </a:r>
          </a:p>
          <a:p>
            <a:pPr>
              <a:buFont typeface="Arial" panose="020B0604020202020204" pitchFamily="34" charset="0"/>
              <a:buNone/>
              <a:defRPr/>
            </a:pPr>
            <a:r>
              <a:rPr lang="en-IN" dirty="0" err="1" smtClean="0"/>
              <a:t>int</a:t>
            </a:r>
            <a:r>
              <a:rPr lang="en-IN" dirty="0" smtClean="0"/>
              <a:t> n=</a:t>
            </a:r>
            <a:r>
              <a:rPr lang="en-IN" dirty="0" err="1" smtClean="0"/>
              <a:t>Integer.parseInt</a:t>
            </a:r>
            <a:r>
              <a:rPr lang="en-IN" dirty="0" smtClean="0"/>
              <a:t>(text);</a:t>
            </a:r>
          </a:p>
          <a:p>
            <a:pPr>
              <a:buFont typeface="Arial" panose="020B0604020202020204" pitchFamily="34" charset="0"/>
              <a:buNone/>
              <a:defRPr/>
            </a:pPr>
            <a:r>
              <a:rPr lang="en-US" dirty="0" smtClean="0"/>
              <a:t>								(</a:t>
            </a:r>
            <a:r>
              <a:rPr lang="en-US" dirty="0" err="1" smtClean="0"/>
              <a:t>contd</a:t>
            </a:r>
            <a:r>
              <a:rPr lang="en-US" dirty="0" smtClean="0"/>
              <a:t>)</a:t>
            </a:r>
            <a:endParaRPr lang="en-IN" dirty="0" smtClean="0"/>
          </a:p>
        </p:txBody>
      </p:sp>
    </p:spTree>
    <p:extLst>
      <p:ext uri="{BB962C8B-B14F-4D97-AF65-F5344CB8AC3E}">
        <p14:creationId xmlns:p14="http://schemas.microsoft.com/office/powerpoint/2010/main" val="2052352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cap="none" dirty="0" smtClean="0">
                <a:ln>
                  <a:noFill/>
                </a:ln>
                <a:effectLst/>
              </a:rPr>
              <a:t>EXAMPLES</a:t>
            </a:r>
            <a:endParaRPr lang="en-IN" dirty="0"/>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None/>
              <a:defRPr/>
            </a:pPr>
            <a:r>
              <a:rPr lang="en-IN" dirty="0" smtClean="0"/>
              <a:t>for(</a:t>
            </a:r>
            <a:r>
              <a:rPr lang="en-IN" dirty="0" err="1" smtClean="0"/>
              <a:t>int</a:t>
            </a:r>
            <a:r>
              <a:rPr lang="en-IN" dirty="0" smtClean="0"/>
              <a:t> </a:t>
            </a:r>
            <a:r>
              <a:rPr lang="en-IN" dirty="0" err="1" smtClean="0"/>
              <a:t>i</a:t>
            </a:r>
            <a:r>
              <a:rPr lang="en-IN" dirty="0" smtClean="0"/>
              <a:t>=0;i&lt;</a:t>
            </a:r>
            <a:r>
              <a:rPr lang="en-IN" dirty="0" err="1" smtClean="0"/>
              <a:t>n;i</a:t>
            </a:r>
            <a:r>
              <a:rPr lang="en-IN" dirty="0" smtClean="0"/>
              <a:t>++)</a:t>
            </a:r>
          </a:p>
          <a:p>
            <a:pPr>
              <a:buFont typeface="Arial" panose="020B0604020202020204" pitchFamily="34" charset="0"/>
              <a:buNone/>
              <a:defRPr/>
            </a:pPr>
            <a:r>
              <a:rPr lang="en-IN" dirty="0" smtClean="0"/>
              <a:t>{</a:t>
            </a:r>
          </a:p>
          <a:p>
            <a:pPr>
              <a:buFont typeface="Arial" panose="020B0604020202020204" pitchFamily="34" charset="0"/>
              <a:buNone/>
              <a:defRPr/>
            </a:pPr>
            <a:r>
              <a:rPr lang="en-IN" dirty="0" smtClean="0"/>
              <a:t>text=y1.readLine();</a:t>
            </a:r>
          </a:p>
          <a:p>
            <a:pPr>
              <a:buFont typeface="Arial" panose="020B0604020202020204" pitchFamily="34" charset="0"/>
              <a:buNone/>
              <a:defRPr/>
            </a:pPr>
            <a:r>
              <a:rPr lang="en-IN" dirty="0" smtClean="0"/>
              <a:t>a[</a:t>
            </a:r>
            <a:r>
              <a:rPr lang="en-IN" dirty="0" err="1" smtClean="0"/>
              <a:t>i</a:t>
            </a:r>
            <a:r>
              <a:rPr lang="en-IN" dirty="0" smtClean="0"/>
              <a:t>]=</a:t>
            </a:r>
            <a:r>
              <a:rPr lang="en-IN" dirty="0" err="1" smtClean="0"/>
              <a:t>Integer.parseInt</a:t>
            </a:r>
            <a:r>
              <a:rPr lang="en-IN" dirty="0" smtClean="0"/>
              <a:t>(text);</a:t>
            </a:r>
          </a:p>
          <a:p>
            <a:pPr>
              <a:buFont typeface="Arial" panose="020B0604020202020204" pitchFamily="34" charset="0"/>
              <a:buNone/>
              <a:defRPr/>
            </a:pPr>
            <a:r>
              <a:rPr lang="en-IN" dirty="0" smtClean="0"/>
              <a:t>}                                                                                                                              </a:t>
            </a:r>
            <a:r>
              <a:rPr lang="en-IN" dirty="0" err="1" smtClean="0"/>
              <a:t>Oddnum</a:t>
            </a:r>
            <a:r>
              <a:rPr lang="en-IN" dirty="0" smtClean="0"/>
              <a:t> ob1=new </a:t>
            </a:r>
            <a:r>
              <a:rPr lang="en-IN" dirty="0" err="1" smtClean="0"/>
              <a:t>Oddnum</a:t>
            </a:r>
            <a:r>
              <a:rPr lang="en-IN" dirty="0" smtClean="0"/>
              <a:t>(</a:t>
            </a:r>
            <a:r>
              <a:rPr lang="en-IN" dirty="0" err="1" smtClean="0"/>
              <a:t>n,a</a:t>
            </a:r>
            <a:r>
              <a:rPr lang="en-IN" dirty="0" smtClean="0"/>
              <a:t>);</a:t>
            </a:r>
          </a:p>
          <a:p>
            <a:pPr>
              <a:buFont typeface="Arial" panose="020B0604020202020204" pitchFamily="34" charset="0"/>
              <a:buNone/>
              <a:defRPr/>
            </a:pPr>
            <a:r>
              <a:rPr lang="en-IN" dirty="0" err="1" smtClean="0"/>
              <a:t>Evennum</a:t>
            </a:r>
            <a:r>
              <a:rPr lang="en-IN" dirty="0" smtClean="0"/>
              <a:t> ob2=new </a:t>
            </a:r>
            <a:r>
              <a:rPr lang="en-IN" dirty="0" err="1" smtClean="0"/>
              <a:t>Evennum</a:t>
            </a:r>
            <a:r>
              <a:rPr lang="en-IN" dirty="0" smtClean="0"/>
              <a:t>(</a:t>
            </a:r>
            <a:r>
              <a:rPr lang="en-IN" dirty="0" err="1" smtClean="0"/>
              <a:t>n,a</a:t>
            </a:r>
            <a:r>
              <a:rPr lang="en-IN" dirty="0" smtClean="0"/>
              <a:t>);</a:t>
            </a:r>
          </a:p>
          <a:p>
            <a:pPr>
              <a:buFont typeface="Arial" panose="020B0604020202020204" pitchFamily="34" charset="0"/>
              <a:buNone/>
              <a:defRPr/>
            </a:pPr>
            <a:r>
              <a:rPr lang="en-IN" dirty="0" smtClean="0"/>
              <a:t>ob1.start();</a:t>
            </a:r>
          </a:p>
          <a:p>
            <a:pPr>
              <a:buFont typeface="Arial" panose="020B0604020202020204" pitchFamily="34" charset="0"/>
              <a:buNone/>
              <a:defRPr/>
            </a:pPr>
            <a:r>
              <a:rPr lang="en-IN" dirty="0" smtClean="0"/>
              <a:t>ob2.start();</a:t>
            </a:r>
          </a:p>
          <a:p>
            <a:pPr>
              <a:buFont typeface="Arial" panose="020B0604020202020204" pitchFamily="34" charset="0"/>
              <a:buNone/>
              <a:defRPr/>
            </a:pPr>
            <a:r>
              <a:rPr lang="en-IN" dirty="0" smtClean="0"/>
              <a:t>}</a:t>
            </a:r>
          </a:p>
          <a:p>
            <a:pPr>
              <a:buFont typeface="Arial" panose="020B0604020202020204" pitchFamily="34" charset="0"/>
              <a:buNone/>
              <a:defRPr/>
            </a:pPr>
            <a:r>
              <a:rPr lang="en-IN" dirty="0" smtClean="0"/>
              <a:t>}</a:t>
            </a:r>
          </a:p>
          <a:p>
            <a:pPr>
              <a:buFont typeface="Arial" panose="020B0604020202020204" pitchFamily="34" charset="0"/>
              <a:buNone/>
              <a:defRPr/>
            </a:pPr>
            <a:endParaRPr lang="en-IN" dirty="0" smtClean="0"/>
          </a:p>
          <a:p>
            <a:pPr>
              <a:defRPr/>
            </a:pPr>
            <a:endParaRPr lang="en-IN" dirty="0"/>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284475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Content Placeholder 2"/>
          <p:cNvSpPr>
            <a:spLocks noGrp="1"/>
          </p:cNvSpPr>
          <p:nvPr>
            <p:ph idx="1"/>
          </p:nvPr>
        </p:nvSpPr>
        <p:spPr>
          <a:xfrm>
            <a:off x="1981200" y="1744664"/>
            <a:ext cx="8229600" cy="5138737"/>
          </a:xfrm>
        </p:spPr>
        <p:txBody>
          <a:bodyPr/>
          <a:lstStyle/>
          <a:p>
            <a:pPr>
              <a:buNone/>
              <a:defRPr/>
            </a:pPr>
            <a:endParaRPr lang="en-IN" smtClean="0">
              <a:latin typeface="Times New Roman" pitchFamily="18" charset="0"/>
              <a:cs typeface="Times New Roman" pitchFamily="18" charset="0"/>
            </a:endParaRPr>
          </a:p>
        </p:txBody>
      </p:sp>
      <p:graphicFrame>
        <p:nvGraphicFramePr>
          <p:cNvPr id="51203" name="Object 3"/>
          <p:cNvGraphicFramePr>
            <a:graphicFrameLocks noChangeAspect="1"/>
          </p:cNvGraphicFramePr>
          <p:nvPr/>
        </p:nvGraphicFramePr>
        <p:xfrm>
          <a:off x="1703389" y="1557338"/>
          <a:ext cx="8785225" cy="5300662"/>
        </p:xfrm>
        <a:graphic>
          <a:graphicData uri="http://schemas.openxmlformats.org/presentationml/2006/ole">
            <mc:AlternateContent xmlns:mc="http://schemas.openxmlformats.org/markup-compatibility/2006">
              <mc:Choice xmlns:v="urn:schemas-microsoft-com:vml" Requires="v">
                <p:oleObj spid="_x0000_s3105" name="Document" r:id="rId3" imgW="5822261" imgH="1689901" progId="Word.Document.12">
                  <p:embed/>
                </p:oleObj>
              </mc:Choice>
              <mc:Fallback>
                <p:oleObj name="Document" r:id="rId3" imgW="5822261" imgH="1689901" progId="Word.Document.12">
                  <p:embed/>
                  <p:pic>
                    <p:nvPicPr>
                      <p:cNvPr id="5120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1557338"/>
                        <a:ext cx="8785225"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Rectangle 5"/>
          <p:cNvSpPr>
            <a:spLocks noChangeArrowheads="1"/>
          </p:cNvSpPr>
          <p:nvPr/>
        </p:nvSpPr>
        <p:spPr bwMode="auto">
          <a:xfrm>
            <a:off x="1992313" y="1125539"/>
            <a:ext cx="8280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r>
              <a:rPr lang="en-US" altLang="en-US" sz="1600">
                <a:latin typeface="Verdana" panose="020B0604030504040204" pitchFamily="34" charset="0"/>
              </a:rPr>
              <a:t>Following is the list of important methods available in the Thread class.</a:t>
            </a:r>
          </a:p>
        </p:txBody>
      </p:sp>
      <p:sp>
        <p:nvSpPr>
          <p:cNvPr id="6" name="Rectangle 5"/>
          <p:cNvSpPr/>
          <p:nvPr/>
        </p:nvSpPr>
        <p:spPr>
          <a:xfrm>
            <a:off x="4112893" y="260649"/>
            <a:ext cx="4428713" cy="769441"/>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IN"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THREAD METHODS</a:t>
            </a:r>
          </a:p>
        </p:txBody>
      </p:sp>
      <p:sp>
        <p:nvSpPr>
          <p:cNvPr id="7" name="Action Button: Home 6">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End 7">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eginning 8">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Action Button: Forward or Next 9">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1" name="Action Button: Back or Previous 10">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833896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p:txBody>
          <a:bodyPr/>
          <a:lstStyle/>
          <a:p>
            <a:pPr>
              <a:buNone/>
              <a:defRPr/>
            </a:pPr>
            <a:endParaRPr lang="en-IN" smtClean="0"/>
          </a:p>
        </p:txBody>
      </p:sp>
      <p:sp>
        <p:nvSpPr>
          <p:cNvPr id="2" name="Title 1"/>
          <p:cNvSpPr>
            <a:spLocks noGrp="1"/>
          </p:cNvSpPr>
          <p:nvPr>
            <p:ph type="title"/>
          </p:nvPr>
        </p:nvSpPr>
        <p:spPr/>
        <p:txBody>
          <a:bodyPr/>
          <a:lstStyle/>
          <a:p>
            <a:pPr eaLnBrk="1" hangingPunct="1">
              <a:defRPr/>
            </a:pPr>
            <a:r>
              <a:rPr lang="en-IN" dirty="0" smtClean="0"/>
              <a:t>THREAD METHODS</a:t>
            </a:r>
            <a:endParaRPr lang="en-IN" dirty="0"/>
          </a:p>
        </p:txBody>
      </p:sp>
      <p:graphicFrame>
        <p:nvGraphicFramePr>
          <p:cNvPr id="52228" name="Object 1"/>
          <p:cNvGraphicFramePr>
            <a:graphicFrameLocks noChangeAspect="1"/>
          </p:cNvGraphicFramePr>
          <p:nvPr/>
        </p:nvGraphicFramePr>
        <p:xfrm>
          <a:off x="1992314" y="1628776"/>
          <a:ext cx="8207375" cy="5040313"/>
        </p:xfrm>
        <a:graphic>
          <a:graphicData uri="http://schemas.openxmlformats.org/presentationml/2006/ole">
            <mc:AlternateContent xmlns:mc="http://schemas.openxmlformats.org/markup-compatibility/2006">
              <mc:Choice xmlns:v="urn:schemas-microsoft-com:vml" Requires="v">
                <p:oleObj spid="_x0000_s4129" name="Document" r:id="rId3" imgW="5822261" imgH="2299763" progId="Word.Document.12">
                  <p:embed/>
                </p:oleObj>
              </mc:Choice>
              <mc:Fallback>
                <p:oleObj name="Document" r:id="rId3" imgW="5822261" imgH="2299763" progId="Word.Document.12">
                  <p:embed/>
                  <p:pic>
                    <p:nvPicPr>
                      <p:cNvPr id="5222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1628776"/>
                        <a:ext cx="8207375"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Action Button: Home 4">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684079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2"/>
          <p:cNvSpPr>
            <a:spLocks noGrp="1"/>
          </p:cNvSpPr>
          <p:nvPr>
            <p:ph idx="1"/>
          </p:nvPr>
        </p:nvSpPr>
        <p:spPr/>
        <p:txBody>
          <a:bodyPr/>
          <a:lstStyle/>
          <a:p>
            <a:pPr>
              <a:buNone/>
              <a:defRPr/>
            </a:pPr>
            <a:endParaRPr lang="en-IN" smtClean="0"/>
          </a:p>
        </p:txBody>
      </p:sp>
      <p:sp>
        <p:nvSpPr>
          <p:cNvPr id="2" name="Title 1"/>
          <p:cNvSpPr>
            <a:spLocks noGrp="1"/>
          </p:cNvSpPr>
          <p:nvPr>
            <p:ph type="title"/>
          </p:nvPr>
        </p:nvSpPr>
        <p:spPr/>
        <p:txBody>
          <a:bodyPr/>
          <a:lstStyle/>
          <a:p>
            <a:pPr eaLnBrk="1" hangingPunct="1">
              <a:defRPr/>
            </a:pPr>
            <a:r>
              <a:rPr lang="en-IN" dirty="0" smtClean="0"/>
              <a:t>THREAD METHODS</a:t>
            </a:r>
            <a:endParaRPr lang="en-IN" dirty="0"/>
          </a:p>
        </p:txBody>
      </p:sp>
      <p:graphicFrame>
        <p:nvGraphicFramePr>
          <p:cNvPr id="53252" name="Object 1"/>
          <p:cNvGraphicFramePr>
            <a:graphicFrameLocks noChangeAspect="1"/>
          </p:cNvGraphicFramePr>
          <p:nvPr/>
        </p:nvGraphicFramePr>
        <p:xfrm>
          <a:off x="1992314" y="2205039"/>
          <a:ext cx="8207375" cy="4319587"/>
        </p:xfrm>
        <a:graphic>
          <a:graphicData uri="http://schemas.openxmlformats.org/presentationml/2006/ole">
            <mc:AlternateContent xmlns:mc="http://schemas.openxmlformats.org/markup-compatibility/2006">
              <mc:Choice xmlns:v="urn:schemas-microsoft-com:vml" Requires="v">
                <p:oleObj spid="_x0000_s5153" name="Document" r:id="rId3" imgW="5822261" imgH="2666976" progId="Word.Document.12">
                  <p:embed/>
                </p:oleObj>
              </mc:Choice>
              <mc:Fallback>
                <p:oleObj name="Document" r:id="rId3" imgW="5822261" imgH="2666976" progId="Word.Document.12">
                  <p:embed/>
                  <p:pic>
                    <p:nvPicPr>
                      <p:cNvPr id="5325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4" y="2205039"/>
                        <a:ext cx="820737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3" name="Rectangle 2"/>
          <p:cNvSpPr>
            <a:spLocks noChangeArrowheads="1"/>
          </p:cNvSpPr>
          <p:nvPr/>
        </p:nvSpPr>
        <p:spPr bwMode="auto">
          <a:xfrm>
            <a:off x="2063750" y="1341438"/>
            <a:ext cx="8135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spcBef>
                <a:spcPct val="0"/>
              </a:spcBef>
              <a:buFontTx/>
              <a:buNone/>
            </a:pPr>
            <a:r>
              <a:rPr lang="en-US" altLang="en-US" sz="1600">
                <a:latin typeface="Verdana" panose="020B0604030504040204" pitchFamily="34" charset="0"/>
                <a:cs typeface="Times New Roman" panose="02020603050405020304" pitchFamily="18" charset="0"/>
              </a:rPr>
              <a:t>The previous methods are invoked on a particular Thread object. The following methods in the Thread class are static. Invoking one of the static methods performs the operation on the currently running thread</a:t>
            </a:r>
            <a:endParaRPr lang="en-US" altLang="en-US" sz="1600"/>
          </a:p>
        </p:txBody>
      </p:sp>
      <p:sp>
        <p:nvSpPr>
          <p:cNvPr id="6" name="Action Button: Home 5">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End 6">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eginning 7">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Forward or Next 8">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Action Button: Back or Previous 9">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780394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p:cNvSpPr>
            <a:spLocks noGrp="1"/>
          </p:cNvSpPr>
          <p:nvPr>
            <p:ph idx="1"/>
          </p:nvPr>
        </p:nvSpPr>
        <p:spPr/>
        <p:txBody>
          <a:bodyPr/>
          <a:lstStyle/>
          <a:p>
            <a:pPr>
              <a:buNone/>
              <a:defRPr/>
            </a:pPr>
            <a:endParaRPr lang="en-IN" dirty="0" smtClean="0"/>
          </a:p>
        </p:txBody>
      </p:sp>
      <p:sp>
        <p:nvSpPr>
          <p:cNvPr id="2" name="Title 1"/>
          <p:cNvSpPr>
            <a:spLocks noGrp="1"/>
          </p:cNvSpPr>
          <p:nvPr>
            <p:ph type="title"/>
          </p:nvPr>
        </p:nvSpPr>
        <p:spPr/>
        <p:txBody>
          <a:bodyPr/>
          <a:lstStyle/>
          <a:p>
            <a:pPr>
              <a:defRPr/>
            </a:pPr>
            <a:r>
              <a:rPr lang="en-IN" dirty="0" smtClean="0"/>
              <a:t>THREAD METHODS - example</a:t>
            </a:r>
            <a:endParaRPr lang="en-IN" dirty="0"/>
          </a:p>
        </p:txBody>
      </p:sp>
      <p:graphicFrame>
        <p:nvGraphicFramePr>
          <p:cNvPr id="54276" name="Object 4"/>
          <p:cNvGraphicFramePr>
            <a:graphicFrameLocks noChangeAspect="1"/>
          </p:cNvGraphicFramePr>
          <p:nvPr/>
        </p:nvGraphicFramePr>
        <p:xfrm>
          <a:off x="1928813" y="1628776"/>
          <a:ext cx="8488362" cy="5229225"/>
        </p:xfrm>
        <a:graphic>
          <a:graphicData uri="http://schemas.openxmlformats.org/presentationml/2006/ole">
            <mc:AlternateContent xmlns:mc="http://schemas.openxmlformats.org/markup-compatibility/2006">
              <mc:Choice xmlns:v="urn:schemas-microsoft-com:vml" Requires="v">
                <p:oleObj spid="_x0000_s6177" name="Document" r:id="rId3" imgW="5730832" imgH="2324243" progId="Word.Document.12">
                  <p:embed/>
                </p:oleObj>
              </mc:Choice>
              <mc:Fallback>
                <p:oleObj name="Document" r:id="rId3" imgW="5730832" imgH="2324243" progId="Word.Document.12">
                  <p:embed/>
                  <p:pic>
                    <p:nvPicPr>
                      <p:cNvPr id="542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628776"/>
                        <a:ext cx="8488362" cy="522922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Rectangle 5"/>
          <p:cNvSpPr>
            <a:spLocks noChangeArrowheads="1"/>
          </p:cNvSpPr>
          <p:nvPr/>
        </p:nvSpPr>
        <p:spPr bwMode="auto">
          <a:xfrm>
            <a:off x="7319964" y="2384426"/>
            <a:ext cx="2592387" cy="2862263"/>
          </a:xfrm>
          <a:prstGeom prst="rect">
            <a:avLst/>
          </a:prstGeom>
          <a:noFill/>
          <a:ln w="9525">
            <a:noFill/>
            <a:miter lim="800000"/>
            <a:headEnd/>
            <a:tailEnd/>
          </a:ln>
        </p:spPr>
        <p:txBody>
          <a:bodyPr anchor="ctr">
            <a:spAutoFit/>
          </a:bodyPr>
          <a:lstStyle/>
          <a:p>
            <a:pPr>
              <a:defRPr/>
            </a:pPr>
            <a:r>
              <a:rPr lang="en-US" sz="2000" dirty="0">
                <a:solidFill>
                  <a:schemeClr val="tx2">
                    <a:lumMod val="50000"/>
                  </a:schemeClr>
                </a:solidFill>
                <a:latin typeface="Verdana" pitchFamily="34" charset="0"/>
                <a:cs typeface="Times New Roman" pitchFamily="18" charset="0"/>
              </a:rPr>
              <a:t>The following 3 programs </a:t>
            </a:r>
            <a:r>
              <a:rPr lang="en-US" sz="2000" dirty="0" err="1">
                <a:solidFill>
                  <a:schemeClr val="tx2">
                    <a:lumMod val="50000"/>
                  </a:schemeClr>
                </a:solidFill>
                <a:latin typeface="Verdana" pitchFamily="34" charset="0"/>
                <a:cs typeface="Times New Roman" pitchFamily="18" charset="0"/>
              </a:rPr>
              <a:t>ThreadClassDemo</a:t>
            </a:r>
            <a:r>
              <a:rPr lang="en-US" sz="2000" dirty="0">
                <a:solidFill>
                  <a:schemeClr val="tx2">
                    <a:lumMod val="50000"/>
                  </a:schemeClr>
                </a:solidFill>
                <a:latin typeface="Verdana" pitchFamily="34" charset="0"/>
                <a:cs typeface="Times New Roman" pitchFamily="18" charset="0"/>
              </a:rPr>
              <a:t>, </a:t>
            </a:r>
            <a:r>
              <a:rPr lang="en-US" sz="2000" dirty="0" err="1">
                <a:solidFill>
                  <a:schemeClr val="tx2">
                    <a:lumMod val="50000"/>
                  </a:schemeClr>
                </a:solidFill>
                <a:latin typeface="Verdana" pitchFamily="34" charset="0"/>
                <a:cs typeface="Times New Roman" pitchFamily="18" charset="0"/>
              </a:rPr>
              <a:t>DisplayMessage</a:t>
            </a:r>
            <a:r>
              <a:rPr lang="en-US" sz="2000" dirty="0">
                <a:solidFill>
                  <a:schemeClr val="tx2">
                    <a:lumMod val="50000"/>
                  </a:schemeClr>
                </a:solidFill>
                <a:latin typeface="Verdana" pitchFamily="34" charset="0"/>
                <a:cs typeface="Times New Roman" pitchFamily="18" charset="0"/>
              </a:rPr>
              <a:t> &amp; </a:t>
            </a:r>
            <a:r>
              <a:rPr lang="en-US" sz="2000" dirty="0" err="1">
                <a:solidFill>
                  <a:schemeClr val="tx2">
                    <a:lumMod val="50000"/>
                  </a:schemeClr>
                </a:solidFill>
                <a:latin typeface="Verdana" pitchFamily="34" charset="0"/>
                <a:cs typeface="Times New Roman" pitchFamily="18" charset="0"/>
              </a:rPr>
              <a:t>GuessANumber</a:t>
            </a:r>
            <a:r>
              <a:rPr lang="en-US" sz="2000" dirty="0">
                <a:solidFill>
                  <a:schemeClr val="tx2">
                    <a:lumMod val="50000"/>
                  </a:schemeClr>
                </a:solidFill>
                <a:latin typeface="Verdana" pitchFamily="34" charset="0"/>
                <a:cs typeface="Times New Roman" pitchFamily="18" charset="0"/>
              </a:rPr>
              <a:t> demonstrates some of these methods of the Thread class:</a:t>
            </a:r>
            <a:endParaRPr lang="en-US" sz="2000" dirty="0">
              <a:solidFill>
                <a:schemeClr val="tx2">
                  <a:lumMod val="50000"/>
                </a:schemeClr>
              </a:solidFill>
              <a:latin typeface="Calibri" pitchFamily="34" charset="0"/>
              <a:cs typeface="Arial" charset="0"/>
            </a:endParaRPr>
          </a:p>
        </p:txBody>
      </p:sp>
      <p:sp>
        <p:nvSpPr>
          <p:cNvPr id="6" name="Action Button: Home 5">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End 6">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eginning 7">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Forward or Next 8">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Action Button: Back or Previous 9">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35194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4294967295"/>
          </p:nvPr>
        </p:nvSpPr>
        <p:spPr>
          <a:xfrm>
            <a:off x="1992313" y="1628776"/>
            <a:ext cx="8229600" cy="4525963"/>
          </a:xfrm>
        </p:spPr>
        <p:txBody>
          <a:bodyPr/>
          <a:lstStyle/>
          <a:p>
            <a:pPr>
              <a:defRPr/>
            </a:pPr>
            <a:r>
              <a:rPr lang="en-US" dirty="0"/>
              <a:t>  </a:t>
            </a:r>
            <a:r>
              <a:rPr lang="en-US" dirty="0" smtClean="0"/>
              <a:t>  </a:t>
            </a:r>
            <a:r>
              <a:rPr lang="en-US" dirty="0" smtClean="0">
                <a:latin typeface="Andalus" pitchFamily="2" charset="-78"/>
                <a:cs typeface="Andalus" pitchFamily="2" charset="-78"/>
              </a:rPr>
              <a:t>Multiprogramming</a:t>
            </a:r>
          </a:p>
          <a:p>
            <a:pPr>
              <a:defRPr/>
            </a:pPr>
            <a:r>
              <a:rPr lang="en-US" dirty="0" smtClean="0">
                <a:latin typeface="Andalus" pitchFamily="2" charset="-78"/>
                <a:cs typeface="Andalus" pitchFamily="2" charset="-78"/>
              </a:rPr>
              <a:t>      Multitasking</a:t>
            </a:r>
          </a:p>
          <a:p>
            <a:pPr>
              <a:defRPr/>
            </a:pPr>
            <a:r>
              <a:rPr lang="en-US" dirty="0" smtClean="0">
                <a:latin typeface="Andalus" pitchFamily="2" charset="-78"/>
                <a:cs typeface="Andalus" pitchFamily="2" charset="-78"/>
              </a:rPr>
              <a:t>      Multiprocessing</a:t>
            </a:r>
          </a:p>
          <a:p>
            <a:pPr>
              <a:defRPr/>
            </a:pPr>
            <a:r>
              <a:rPr lang="en-US" dirty="0" smtClean="0">
                <a:latin typeface="Andalus" pitchFamily="2" charset="-78"/>
                <a:cs typeface="Andalus" pitchFamily="2" charset="-78"/>
              </a:rPr>
              <a:t>      Multithreading</a:t>
            </a:r>
          </a:p>
          <a:p>
            <a:pPr>
              <a:defRPr/>
            </a:pPr>
            <a:r>
              <a:rPr lang="en-US" dirty="0" smtClean="0">
                <a:latin typeface="Andalus" pitchFamily="2" charset="-78"/>
                <a:cs typeface="Andalus" pitchFamily="2" charset="-78"/>
              </a:rPr>
              <a:t>      Thread</a:t>
            </a:r>
          </a:p>
          <a:p>
            <a:pPr>
              <a:buNone/>
              <a:defRPr/>
            </a:pPr>
            <a:endParaRPr lang="en-US" dirty="0" smtClean="0"/>
          </a:p>
        </p:txBody>
      </p:sp>
      <p:sp>
        <p:nvSpPr>
          <p:cNvPr id="9219" name="Slide Number Placeholder 3"/>
          <p:cNvSpPr txBox="1">
            <a:spLocks noGrp="1"/>
          </p:cNvSpPr>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bg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bg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bg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bg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bg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bg1"/>
                </a:solidFill>
                <a:latin typeface="Calibri" panose="020F0502020204030204" pitchFamily="34" charset="0"/>
              </a:defRPr>
            </a:lvl9pPr>
          </a:lstStyle>
          <a:p>
            <a:pPr algn="r" eaLnBrk="1" hangingPunct="1">
              <a:spcBef>
                <a:spcPct val="0"/>
              </a:spcBef>
              <a:buFontTx/>
              <a:buNone/>
            </a:pPr>
            <a:fld id="{723F593E-75EE-4873-A267-FDF8A22C908C}" type="slidenum">
              <a:rPr lang="en-US" altLang="en-US" sz="1200">
                <a:solidFill>
                  <a:srgbClr val="898989"/>
                </a:solidFill>
              </a:rPr>
              <a:pPr algn="r" eaLnBrk="1" hangingPunct="1">
                <a:spcBef>
                  <a:spcPct val="0"/>
                </a:spcBef>
                <a:buFontTx/>
                <a:buNone/>
              </a:pPr>
              <a:t>5</a:t>
            </a:fld>
            <a:endParaRPr lang="en-US" altLang="en-US" sz="1200">
              <a:solidFill>
                <a:srgbClr val="898989"/>
              </a:solidFill>
            </a:endParaRPr>
          </a:p>
        </p:txBody>
      </p:sp>
      <p:sp>
        <p:nvSpPr>
          <p:cNvPr id="11" name="Rectangle 10"/>
          <p:cNvSpPr/>
          <p:nvPr/>
        </p:nvSpPr>
        <p:spPr>
          <a:xfrm>
            <a:off x="3143672" y="404664"/>
            <a:ext cx="6120680" cy="923330"/>
          </a:xfrm>
          <a:prstGeom prst="rect">
            <a:avLst/>
          </a:prstGeom>
          <a:noFill/>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libri" pitchFamily="34" charset="0"/>
              </a:rPr>
              <a:t>INTRODUCTION</a:t>
            </a:r>
            <a:endParaRPr lang="en-I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Action Button: Home 9">
            <a:hlinkClick r:id="rId3"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2" name="Action Button: End 11">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3" name="Action Button: Beginning 12">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4" name="Action Button: Forward or Next 13">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5" name="Action Button: Back or Previous 14">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65514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withEffect">
                                  <p:stCondLst>
                                    <p:cond delay="0"/>
                                  </p:stCondLst>
                                  <p:childTnLst>
                                    <p:animRot by="21600000">
                                      <p:cBhvr>
                                        <p:cTn id="6" dur="1000" fill="hold"/>
                                        <p:tgtEl>
                                          <p:spTgt spid="15363">
                                            <p:txEl>
                                              <p:pRg st="0" end="0"/>
                                            </p:txEl>
                                          </p:spTgt>
                                        </p:tgtEl>
                                        <p:attrNameLst>
                                          <p:attrName>r</p:attrName>
                                        </p:attrNameLst>
                                      </p:cBhvr>
                                    </p:animRot>
                                  </p:childTnLst>
                                </p:cTn>
                              </p:par>
                              <p:par>
                                <p:cTn id="7" presetID="8" presetClass="emph" presetSubtype="0" fill="hold" grpId="0" nodeType="withEffect">
                                  <p:stCondLst>
                                    <p:cond delay="0"/>
                                  </p:stCondLst>
                                  <p:childTnLst>
                                    <p:animRot by="21600000">
                                      <p:cBhvr>
                                        <p:cTn id="8" dur="1000" fill="hold"/>
                                        <p:tgtEl>
                                          <p:spTgt spid="15363">
                                            <p:txEl>
                                              <p:pRg st="1" end="1"/>
                                            </p:txEl>
                                          </p:spTgt>
                                        </p:tgtEl>
                                        <p:attrNameLst>
                                          <p:attrName>r</p:attrName>
                                        </p:attrNameLst>
                                      </p:cBhvr>
                                    </p:animRot>
                                  </p:childTnLst>
                                </p:cTn>
                              </p:par>
                              <p:par>
                                <p:cTn id="9" presetID="8" presetClass="emph" presetSubtype="0" fill="hold" grpId="0" nodeType="withEffect">
                                  <p:stCondLst>
                                    <p:cond delay="0"/>
                                  </p:stCondLst>
                                  <p:childTnLst>
                                    <p:animRot by="21600000">
                                      <p:cBhvr>
                                        <p:cTn id="10" dur="1000" fill="hold"/>
                                        <p:tgtEl>
                                          <p:spTgt spid="15363">
                                            <p:txEl>
                                              <p:pRg st="2" end="2"/>
                                            </p:txEl>
                                          </p:spTgt>
                                        </p:tgtEl>
                                        <p:attrNameLst>
                                          <p:attrName>r</p:attrName>
                                        </p:attrNameLst>
                                      </p:cBhvr>
                                    </p:animRot>
                                  </p:childTnLst>
                                </p:cTn>
                              </p:par>
                              <p:par>
                                <p:cTn id="11" presetID="8" presetClass="emph" presetSubtype="0" fill="hold" grpId="0" nodeType="withEffect">
                                  <p:stCondLst>
                                    <p:cond delay="0"/>
                                  </p:stCondLst>
                                  <p:childTnLst>
                                    <p:animRot by="21600000">
                                      <p:cBhvr>
                                        <p:cTn id="12" dur="1000" fill="hold"/>
                                        <p:tgtEl>
                                          <p:spTgt spid="15363">
                                            <p:txEl>
                                              <p:pRg st="3" end="3"/>
                                            </p:txEl>
                                          </p:spTgt>
                                        </p:tgtEl>
                                        <p:attrNameLst>
                                          <p:attrName>r</p:attrName>
                                        </p:attrNameLst>
                                      </p:cBhvr>
                                    </p:animRot>
                                  </p:childTnLst>
                                </p:cTn>
                              </p:par>
                              <p:par>
                                <p:cTn id="13" presetID="8" presetClass="emph" presetSubtype="0" fill="hold" grpId="0" nodeType="withEffect">
                                  <p:stCondLst>
                                    <p:cond delay="0"/>
                                  </p:stCondLst>
                                  <p:childTnLst>
                                    <p:animRot by="21600000">
                                      <p:cBhvr>
                                        <p:cTn id="14" dur="1000" fill="hold"/>
                                        <p:tgtEl>
                                          <p:spTgt spid="1536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a:xfrm>
            <a:off x="1981200" y="1412875"/>
            <a:ext cx="8229600" cy="4713288"/>
          </a:xfrm>
        </p:spPr>
        <p:txBody>
          <a:bodyPr/>
          <a:lstStyle/>
          <a:p>
            <a:pPr>
              <a:buNone/>
              <a:defRPr/>
            </a:pPr>
            <a:endParaRPr lang="en-IN" smtClean="0"/>
          </a:p>
        </p:txBody>
      </p:sp>
      <p:sp>
        <p:nvSpPr>
          <p:cNvPr id="2" name="Title 1"/>
          <p:cNvSpPr>
            <a:spLocks noGrp="1"/>
          </p:cNvSpPr>
          <p:nvPr>
            <p:ph type="title"/>
          </p:nvPr>
        </p:nvSpPr>
        <p:spPr/>
        <p:txBody>
          <a:bodyPr/>
          <a:lstStyle/>
          <a:p>
            <a:pPr>
              <a:defRPr/>
            </a:pPr>
            <a:r>
              <a:rPr lang="en-IN" dirty="0" smtClean="0"/>
              <a:t>THREAD METHODS - example</a:t>
            </a:r>
            <a:endParaRPr lang="en-IN" dirty="0"/>
          </a:p>
        </p:txBody>
      </p:sp>
      <p:graphicFrame>
        <p:nvGraphicFramePr>
          <p:cNvPr id="55300" name="Object 1"/>
          <p:cNvGraphicFramePr>
            <a:graphicFrameLocks noChangeAspect="1"/>
          </p:cNvGraphicFramePr>
          <p:nvPr/>
        </p:nvGraphicFramePr>
        <p:xfrm>
          <a:off x="1919289" y="1341438"/>
          <a:ext cx="8353425" cy="5327650"/>
        </p:xfrm>
        <a:graphic>
          <a:graphicData uri="http://schemas.openxmlformats.org/presentationml/2006/ole">
            <mc:AlternateContent xmlns:mc="http://schemas.openxmlformats.org/markup-compatibility/2006">
              <mc:Choice xmlns:v="urn:schemas-microsoft-com:vml" Requires="v">
                <p:oleObj spid="_x0000_s7201" name="Document" r:id="rId3" imgW="5730832" imgH="3280438" progId="Word.Document.12">
                  <p:embed/>
                </p:oleObj>
              </mc:Choice>
              <mc:Fallback>
                <p:oleObj name="Document" r:id="rId3" imgW="5730832" imgH="3280438" progId="Word.Document.12">
                  <p:embed/>
                  <p:pic>
                    <p:nvPicPr>
                      <p:cNvPr id="5530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9" y="1341438"/>
                        <a:ext cx="8353425" cy="53276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6533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Content Placeholder 2"/>
          <p:cNvSpPr>
            <a:spLocks noGrp="1"/>
          </p:cNvSpPr>
          <p:nvPr>
            <p:ph idx="1"/>
          </p:nvPr>
        </p:nvSpPr>
        <p:spPr/>
        <p:txBody>
          <a:bodyPr/>
          <a:lstStyle/>
          <a:p>
            <a:pPr>
              <a:buNone/>
              <a:defRPr/>
            </a:pPr>
            <a:endParaRPr lang="en-IN" dirty="0" smtClean="0"/>
          </a:p>
        </p:txBody>
      </p:sp>
      <p:sp>
        <p:nvSpPr>
          <p:cNvPr id="2" name="Title 1"/>
          <p:cNvSpPr>
            <a:spLocks noGrp="1"/>
          </p:cNvSpPr>
          <p:nvPr>
            <p:ph type="title"/>
          </p:nvPr>
        </p:nvSpPr>
        <p:spPr/>
        <p:txBody>
          <a:bodyPr/>
          <a:lstStyle/>
          <a:p>
            <a:pPr>
              <a:defRPr/>
            </a:pPr>
            <a:r>
              <a:rPr lang="en-IN" dirty="0" smtClean="0"/>
              <a:t>THREAD METHODS - example</a:t>
            </a:r>
            <a:endParaRPr lang="en-IN" dirty="0"/>
          </a:p>
        </p:txBody>
      </p:sp>
      <p:graphicFrame>
        <p:nvGraphicFramePr>
          <p:cNvPr id="56324" name="Object 1"/>
          <p:cNvGraphicFramePr>
            <a:graphicFrameLocks noChangeAspect="1"/>
          </p:cNvGraphicFramePr>
          <p:nvPr/>
        </p:nvGraphicFramePr>
        <p:xfrm>
          <a:off x="2063751" y="1628776"/>
          <a:ext cx="8208963" cy="4537075"/>
        </p:xfrm>
        <a:graphic>
          <a:graphicData uri="http://schemas.openxmlformats.org/presentationml/2006/ole">
            <mc:AlternateContent xmlns:mc="http://schemas.openxmlformats.org/markup-compatibility/2006">
              <mc:Choice xmlns:v="urn:schemas-microsoft-com:vml" Requires="v">
                <p:oleObj spid="_x0000_s8225" name="Document" r:id="rId3" imgW="5730832" imgH="2596773" progId="Word.Document.12">
                  <p:embed/>
                </p:oleObj>
              </mc:Choice>
              <mc:Fallback>
                <p:oleObj name="Document" r:id="rId3" imgW="5730832" imgH="2596773" progId="Word.Document.12">
                  <p:embed/>
                  <p:pic>
                    <p:nvPicPr>
                      <p:cNvPr id="56324"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1" y="1628776"/>
                        <a:ext cx="8208963" cy="4537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4153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Content Placeholder 2"/>
          <p:cNvSpPr>
            <a:spLocks noGrp="1"/>
          </p:cNvSpPr>
          <p:nvPr>
            <p:ph idx="1"/>
          </p:nvPr>
        </p:nvSpPr>
        <p:spPr/>
        <p:txBody>
          <a:bodyPr/>
          <a:lstStyle/>
          <a:p>
            <a:pPr>
              <a:buNone/>
              <a:defRPr/>
            </a:pPr>
            <a:endParaRPr lang="en-IN" smtClean="0"/>
          </a:p>
        </p:txBody>
      </p:sp>
      <p:sp>
        <p:nvSpPr>
          <p:cNvPr id="2" name="Title 1"/>
          <p:cNvSpPr>
            <a:spLocks noGrp="1"/>
          </p:cNvSpPr>
          <p:nvPr>
            <p:ph type="title"/>
          </p:nvPr>
        </p:nvSpPr>
        <p:spPr/>
        <p:txBody>
          <a:bodyPr/>
          <a:lstStyle/>
          <a:p>
            <a:pPr>
              <a:defRPr/>
            </a:pPr>
            <a:r>
              <a:rPr lang="en-IN" dirty="0" smtClean="0"/>
              <a:t>THREAD METHODS - example</a:t>
            </a:r>
            <a:endParaRPr lang="en-IN" dirty="0"/>
          </a:p>
        </p:txBody>
      </p:sp>
      <p:graphicFrame>
        <p:nvGraphicFramePr>
          <p:cNvPr id="57348" name="Object 2"/>
          <p:cNvGraphicFramePr>
            <a:graphicFrameLocks noChangeAspect="1"/>
          </p:cNvGraphicFramePr>
          <p:nvPr/>
        </p:nvGraphicFramePr>
        <p:xfrm>
          <a:off x="1992313" y="1557338"/>
          <a:ext cx="8280400" cy="4824412"/>
        </p:xfrm>
        <a:graphic>
          <a:graphicData uri="http://schemas.openxmlformats.org/presentationml/2006/ole">
            <mc:AlternateContent xmlns:mc="http://schemas.openxmlformats.org/markup-compatibility/2006">
              <mc:Choice xmlns:v="urn:schemas-microsoft-com:vml" Requires="v">
                <p:oleObj spid="_x0000_s9249" name="Document" r:id="rId3" imgW="5730832" imgH="2483369" progId="Word.Document.12">
                  <p:embed/>
                </p:oleObj>
              </mc:Choice>
              <mc:Fallback>
                <p:oleObj name="Document" r:id="rId3" imgW="5730832" imgH="2483369" progId="Word.Document.12">
                  <p:embed/>
                  <p:pic>
                    <p:nvPicPr>
                      <p:cNvPr id="5734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557338"/>
                        <a:ext cx="8280400" cy="48244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6954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Content Placeholder 2"/>
          <p:cNvSpPr>
            <a:spLocks noGrp="1"/>
          </p:cNvSpPr>
          <p:nvPr>
            <p:ph idx="1"/>
          </p:nvPr>
        </p:nvSpPr>
        <p:spPr/>
        <p:txBody>
          <a:bodyPr/>
          <a:lstStyle/>
          <a:p>
            <a:pPr>
              <a:buNone/>
              <a:defRPr/>
            </a:pPr>
            <a:endParaRPr lang="en-IN" smtClean="0"/>
          </a:p>
        </p:txBody>
      </p:sp>
      <p:sp>
        <p:nvSpPr>
          <p:cNvPr id="2" name="Title 1"/>
          <p:cNvSpPr>
            <a:spLocks noGrp="1"/>
          </p:cNvSpPr>
          <p:nvPr>
            <p:ph type="title"/>
          </p:nvPr>
        </p:nvSpPr>
        <p:spPr/>
        <p:txBody>
          <a:bodyPr/>
          <a:lstStyle/>
          <a:p>
            <a:pPr>
              <a:defRPr/>
            </a:pPr>
            <a:r>
              <a:rPr lang="en-IN" dirty="0" smtClean="0"/>
              <a:t>THREAD METHODS - example</a:t>
            </a:r>
            <a:endParaRPr lang="en-IN" dirty="0"/>
          </a:p>
        </p:txBody>
      </p:sp>
      <p:graphicFrame>
        <p:nvGraphicFramePr>
          <p:cNvPr id="58372" name="Object 2"/>
          <p:cNvGraphicFramePr>
            <a:graphicFrameLocks noChangeAspect="1"/>
          </p:cNvGraphicFramePr>
          <p:nvPr/>
        </p:nvGraphicFramePr>
        <p:xfrm>
          <a:off x="1992313" y="1628776"/>
          <a:ext cx="8280400" cy="4608513"/>
        </p:xfrm>
        <a:graphic>
          <a:graphicData uri="http://schemas.openxmlformats.org/presentationml/2006/ole">
            <mc:AlternateContent xmlns:mc="http://schemas.openxmlformats.org/markup-compatibility/2006">
              <mc:Choice xmlns:v="urn:schemas-microsoft-com:vml" Requires="v">
                <p:oleObj spid="_x0000_s10273" name="Document" r:id="rId3" imgW="5819021" imgH="3028069" progId="Word.Document.12">
                  <p:embed/>
                </p:oleObj>
              </mc:Choice>
              <mc:Fallback>
                <p:oleObj name="Document" r:id="rId3" imgW="5819021" imgH="3028069" progId="Word.Document.12">
                  <p:embed/>
                  <p:pic>
                    <p:nvPicPr>
                      <p:cNvPr id="5837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313" y="1628776"/>
                        <a:ext cx="82804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3"/>
          <p:cNvSpPr>
            <a:spLocks noChangeArrowheads="1"/>
          </p:cNvSpPr>
          <p:nvPr/>
        </p:nvSpPr>
        <p:spPr bwMode="auto">
          <a:xfrm>
            <a:off x="6383338" y="2328863"/>
            <a:ext cx="3097212" cy="2246312"/>
          </a:xfrm>
          <a:prstGeom prst="rect">
            <a:avLst/>
          </a:prstGeom>
          <a:noFill/>
          <a:ln w="9525">
            <a:noFill/>
            <a:miter lim="800000"/>
            <a:headEnd/>
            <a:tailEnd/>
          </a:ln>
        </p:spPr>
        <p:txBody>
          <a:bodyPr anchor="ctr">
            <a:spAutoFit/>
          </a:bodyPr>
          <a:lstStyle/>
          <a:p>
            <a:pPr>
              <a:defRPr/>
            </a:pPr>
            <a:r>
              <a:rPr lang="en-US" sz="2000" dirty="0">
                <a:solidFill>
                  <a:schemeClr val="tx2">
                    <a:lumMod val="50000"/>
                  </a:schemeClr>
                </a:solidFill>
                <a:latin typeface="Verdana" pitchFamily="34" charset="0"/>
                <a:cs typeface="Times New Roman" pitchFamily="18" charset="0"/>
              </a:rPr>
              <a:t>Above program would produce following result. You can try this example again and again and you would get different result every time.</a:t>
            </a:r>
            <a:endParaRPr lang="en-US" sz="2000" dirty="0">
              <a:solidFill>
                <a:schemeClr val="tx2">
                  <a:lumMod val="50000"/>
                </a:schemeClr>
              </a:solidFill>
              <a:latin typeface="Calibri" pitchFamily="34" charset="0"/>
              <a:cs typeface="Arial" charset="0"/>
            </a:endParaRPr>
          </a:p>
        </p:txBody>
      </p:sp>
      <p:sp>
        <p:nvSpPr>
          <p:cNvPr id="6" name="Action Button: Home 5">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End 6">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eginning 7">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Forward or Next 8">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Action Button: Back or Previous 9">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579736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2063750" y="1268414"/>
            <a:ext cx="8280400" cy="5373687"/>
          </a:xfrm>
        </p:spPr>
        <p:txBody>
          <a:bodyPr/>
          <a:lstStyle/>
          <a:p>
            <a:pPr>
              <a:spcBef>
                <a:spcPct val="0"/>
              </a:spcBef>
              <a:defRPr/>
            </a:pPr>
            <a:r>
              <a:rPr lang="en-IN" dirty="0"/>
              <a:t>public static final </a:t>
            </a:r>
            <a:r>
              <a:rPr lang="en-IN" dirty="0" err="1"/>
              <a:t>int</a:t>
            </a:r>
            <a:r>
              <a:rPr lang="en-IN" dirty="0"/>
              <a:t> MIN_PRIORITY;</a:t>
            </a:r>
          </a:p>
          <a:p>
            <a:pPr>
              <a:spcBef>
                <a:spcPct val="0"/>
              </a:spcBef>
              <a:defRPr/>
            </a:pPr>
            <a:r>
              <a:rPr lang="en-IN" dirty="0"/>
              <a:t>public static final </a:t>
            </a:r>
            <a:r>
              <a:rPr lang="en-IN" dirty="0" err="1"/>
              <a:t>int</a:t>
            </a:r>
            <a:r>
              <a:rPr lang="en-IN" dirty="0"/>
              <a:t> NORM_PRIORITY;</a:t>
            </a:r>
          </a:p>
          <a:p>
            <a:pPr>
              <a:spcBef>
                <a:spcPct val="0"/>
              </a:spcBef>
              <a:defRPr/>
            </a:pPr>
            <a:r>
              <a:rPr lang="en-IN" dirty="0"/>
              <a:t>public static final </a:t>
            </a:r>
            <a:r>
              <a:rPr lang="en-IN" dirty="0" err="1"/>
              <a:t>int</a:t>
            </a:r>
            <a:r>
              <a:rPr lang="en-IN" dirty="0"/>
              <a:t> MAX_PRIORITY;</a:t>
            </a:r>
          </a:p>
          <a:p>
            <a:pPr>
              <a:spcBef>
                <a:spcPct val="0"/>
              </a:spcBef>
              <a:defRPr/>
            </a:pPr>
            <a:r>
              <a:rPr lang="en-IN" dirty="0"/>
              <a:t>public static native </a:t>
            </a:r>
            <a:r>
              <a:rPr lang="en-IN" dirty="0" err="1"/>
              <a:t>java.lang.Thread</a:t>
            </a:r>
            <a:r>
              <a:rPr lang="en-IN" dirty="0"/>
              <a:t> </a:t>
            </a:r>
            <a:r>
              <a:rPr lang="en-IN" dirty="0" err="1"/>
              <a:t>currentThread</a:t>
            </a:r>
            <a:r>
              <a:rPr lang="en-IN" dirty="0"/>
              <a:t>();</a:t>
            </a:r>
          </a:p>
          <a:p>
            <a:pPr>
              <a:spcBef>
                <a:spcPct val="0"/>
              </a:spcBef>
              <a:defRPr/>
            </a:pPr>
            <a:r>
              <a:rPr lang="en-IN" dirty="0"/>
              <a:t>public static native void yield();</a:t>
            </a:r>
          </a:p>
          <a:p>
            <a:pPr>
              <a:spcBef>
                <a:spcPct val="0"/>
              </a:spcBef>
              <a:defRPr/>
            </a:pPr>
            <a:r>
              <a:rPr lang="en-IN" dirty="0"/>
              <a:t>public static native void sleep(long) throws </a:t>
            </a:r>
            <a:r>
              <a:rPr lang="en-IN" dirty="0" err="1"/>
              <a:t>java.lang.InterruptedException</a:t>
            </a:r>
            <a:r>
              <a:rPr lang="en-IN" dirty="0"/>
              <a:t>;</a:t>
            </a:r>
          </a:p>
          <a:p>
            <a:pPr>
              <a:spcBef>
                <a:spcPct val="0"/>
              </a:spcBef>
              <a:defRPr/>
            </a:pPr>
            <a:r>
              <a:rPr lang="en-IN" dirty="0"/>
              <a:t>public static void sleep(long, </a:t>
            </a:r>
            <a:r>
              <a:rPr lang="en-IN" dirty="0" err="1"/>
              <a:t>int</a:t>
            </a:r>
            <a:r>
              <a:rPr lang="en-IN" dirty="0"/>
              <a:t>) throws </a:t>
            </a:r>
            <a:r>
              <a:rPr lang="en-IN" dirty="0" err="1"/>
              <a:t>java.lang.InterruptedException</a:t>
            </a:r>
            <a:r>
              <a:rPr lang="en-IN" dirty="0"/>
              <a:t>;</a:t>
            </a:r>
          </a:p>
          <a:p>
            <a:pPr>
              <a:spcBef>
                <a:spcPct val="0"/>
              </a:spcBef>
              <a:defRPr/>
            </a:pPr>
            <a:r>
              <a:rPr lang="en-IN" dirty="0"/>
              <a:t>public </a:t>
            </a:r>
            <a:r>
              <a:rPr lang="en-IN" dirty="0" err="1"/>
              <a:t>java.lang.Thread</a:t>
            </a:r>
            <a:r>
              <a:rPr lang="en-IN" dirty="0"/>
              <a:t>();</a:t>
            </a:r>
          </a:p>
          <a:p>
            <a:pPr>
              <a:spcBef>
                <a:spcPct val="0"/>
              </a:spcBef>
              <a:defRPr/>
            </a:pPr>
            <a:r>
              <a:rPr lang="en-IN" dirty="0"/>
              <a:t>public </a:t>
            </a:r>
            <a:r>
              <a:rPr lang="en-IN" dirty="0" err="1"/>
              <a:t>java.lang.Thread</a:t>
            </a:r>
            <a:r>
              <a:rPr lang="en-IN" dirty="0"/>
              <a:t>(</a:t>
            </a:r>
            <a:r>
              <a:rPr lang="en-IN" dirty="0" err="1"/>
              <a:t>java.lang.Runnable</a:t>
            </a:r>
            <a:r>
              <a:rPr lang="en-IN" dirty="0"/>
              <a:t>);</a:t>
            </a:r>
          </a:p>
          <a:p>
            <a:pPr>
              <a:spcBef>
                <a:spcPct val="0"/>
              </a:spcBef>
              <a:buNone/>
              <a:defRPr/>
            </a:pPr>
            <a:endParaRPr lang="en-IN" dirty="0"/>
          </a:p>
        </p:txBody>
      </p:sp>
      <p:sp>
        <p:nvSpPr>
          <p:cNvPr id="35842" name="Title 1"/>
          <p:cNvSpPr>
            <a:spLocks noGrp="1"/>
          </p:cNvSpPr>
          <p:nvPr>
            <p:ph type="title"/>
          </p:nvPr>
        </p:nvSpPr>
        <p:spPr>
          <a:xfrm>
            <a:off x="1981200" y="274638"/>
            <a:ext cx="8229600" cy="778098"/>
          </a:xfrm>
        </p:spPr>
        <p:txBody>
          <a:bodyPr/>
          <a:lstStyle/>
          <a:p>
            <a:pPr>
              <a:defRPr/>
            </a:pPr>
            <a:r>
              <a:rPr lang="en-IN" dirty="0" smtClean="0"/>
              <a:t>THREAD METHODS </a:t>
            </a: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906337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35842"/>
                                        </p:tgtEl>
                                        <p:attrNameLst>
                                          <p:attrName>style.opacity</p:attrName>
                                        </p:attrNameLst>
                                      </p:cBhvr>
                                      <p:to>
                                        <p:strVal val="0.5"/>
                                      </p:to>
                                    </p:set>
                                    <p:animEffect filter="image" prLst="opacity: 0.5">
                                      <p:cBhvr rctx="IE">
                                        <p:cTn id="7" dur="indefinite"/>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mph" presetSubtype="0" nodeType="clickEffect">
                                  <p:stCondLst>
                                    <p:cond delay="0"/>
                                  </p:stCondLst>
                                  <p:endCondLst>
                                    <p:cond evt="onNext" delay="0">
                                      <p:tgtEl>
                                        <p:sldTgt/>
                                      </p:tgtEl>
                                    </p:cond>
                                  </p:endCondLst>
                                  <p:childTnLst>
                                    <p:set>
                                      <p:cBhvr rctx="PPT">
                                        <p:cTn id="11" dur="indefinite"/>
                                        <p:tgtEl>
                                          <p:spTgt spid="35843">
                                            <p:txEl>
                                              <p:pRg st="0" end="0"/>
                                            </p:txEl>
                                          </p:spTgt>
                                        </p:tgtEl>
                                        <p:attrNameLst>
                                          <p:attrName>style.opacity</p:attrName>
                                        </p:attrNameLst>
                                      </p:cBhvr>
                                      <p:to>
                                        <p:strVal val="0.99"/>
                                      </p:to>
                                    </p:set>
                                    <p:animEffect filter="image" prLst="opacity: 0.99">
                                      <p:cBhvr rctx="IE">
                                        <p:cTn id="12" dur="indefinite"/>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mph" presetSubtype="0" nodeType="clickEffect">
                                  <p:stCondLst>
                                    <p:cond delay="0"/>
                                  </p:stCondLst>
                                  <p:endCondLst>
                                    <p:cond evt="onNext" delay="0">
                                      <p:tgtEl>
                                        <p:sldTgt/>
                                      </p:tgtEl>
                                    </p:cond>
                                  </p:endCondLst>
                                  <p:childTnLst>
                                    <p:set>
                                      <p:cBhvr rctx="PPT">
                                        <p:cTn id="16" dur="indefinite"/>
                                        <p:tgtEl>
                                          <p:spTgt spid="35843">
                                            <p:txEl>
                                              <p:pRg st="1" end="1"/>
                                            </p:txEl>
                                          </p:spTgt>
                                        </p:tgtEl>
                                        <p:attrNameLst>
                                          <p:attrName>style.opacity</p:attrName>
                                        </p:attrNameLst>
                                      </p:cBhvr>
                                      <p:to>
                                        <p:strVal val="0.99"/>
                                      </p:to>
                                    </p:set>
                                    <p:animEffect filter="image" prLst="opacity: 0.99">
                                      <p:cBhvr rctx="IE">
                                        <p:cTn id="17" dur="indefinite"/>
                                        <p:tgtEl>
                                          <p:spTgt spid="35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mph" presetSubtype="0" nodeType="clickEffect">
                                  <p:stCondLst>
                                    <p:cond delay="0"/>
                                  </p:stCondLst>
                                  <p:endCondLst>
                                    <p:cond evt="onNext" delay="0">
                                      <p:tgtEl>
                                        <p:sldTgt/>
                                      </p:tgtEl>
                                    </p:cond>
                                  </p:endCondLst>
                                  <p:childTnLst>
                                    <p:set>
                                      <p:cBhvr rctx="PPT">
                                        <p:cTn id="21" dur="indefinite"/>
                                        <p:tgtEl>
                                          <p:spTgt spid="35843">
                                            <p:txEl>
                                              <p:pRg st="2" end="2"/>
                                            </p:txEl>
                                          </p:spTgt>
                                        </p:tgtEl>
                                        <p:attrNameLst>
                                          <p:attrName>style.opacity</p:attrName>
                                        </p:attrNameLst>
                                      </p:cBhvr>
                                      <p:to>
                                        <p:strVal val="0.99"/>
                                      </p:to>
                                    </p:set>
                                    <p:animEffect filter="image" prLst="opacity: 0.99">
                                      <p:cBhvr rctx="IE">
                                        <p:cTn id="22" dur="indefinite"/>
                                        <p:tgtEl>
                                          <p:spTgt spid="358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mph" presetSubtype="0" nodeType="clickEffect">
                                  <p:stCondLst>
                                    <p:cond delay="0"/>
                                  </p:stCondLst>
                                  <p:endCondLst>
                                    <p:cond evt="onNext" delay="0">
                                      <p:tgtEl>
                                        <p:sldTgt/>
                                      </p:tgtEl>
                                    </p:cond>
                                  </p:endCondLst>
                                  <p:childTnLst>
                                    <p:set>
                                      <p:cBhvr rctx="PPT">
                                        <p:cTn id="26" dur="indefinite"/>
                                        <p:tgtEl>
                                          <p:spTgt spid="35843">
                                            <p:txEl>
                                              <p:pRg st="3" end="3"/>
                                            </p:txEl>
                                          </p:spTgt>
                                        </p:tgtEl>
                                        <p:attrNameLst>
                                          <p:attrName>style.opacity</p:attrName>
                                        </p:attrNameLst>
                                      </p:cBhvr>
                                      <p:to>
                                        <p:strVal val="0.99"/>
                                      </p:to>
                                    </p:set>
                                    <p:animEffect filter="image" prLst="opacity: 0.99">
                                      <p:cBhvr rctx="IE">
                                        <p:cTn id="27" dur="indefinite"/>
                                        <p:tgtEl>
                                          <p:spTgt spid="358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mph" presetSubtype="0" nodeType="clickEffect">
                                  <p:stCondLst>
                                    <p:cond delay="0"/>
                                  </p:stCondLst>
                                  <p:endCondLst>
                                    <p:cond evt="onNext" delay="0">
                                      <p:tgtEl>
                                        <p:sldTgt/>
                                      </p:tgtEl>
                                    </p:cond>
                                  </p:endCondLst>
                                  <p:childTnLst>
                                    <p:set>
                                      <p:cBhvr rctx="PPT">
                                        <p:cTn id="31" dur="indefinite"/>
                                        <p:tgtEl>
                                          <p:spTgt spid="35843">
                                            <p:txEl>
                                              <p:pRg st="4" end="4"/>
                                            </p:txEl>
                                          </p:spTgt>
                                        </p:tgtEl>
                                        <p:attrNameLst>
                                          <p:attrName>style.opacity</p:attrName>
                                        </p:attrNameLst>
                                      </p:cBhvr>
                                      <p:to>
                                        <p:strVal val="0.99"/>
                                      </p:to>
                                    </p:set>
                                    <p:animEffect filter="image" prLst="opacity: 0.99">
                                      <p:cBhvr rctx="IE">
                                        <p:cTn id="32" dur="indefinite"/>
                                        <p:tgtEl>
                                          <p:spTgt spid="358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mph" presetSubtype="0" nodeType="clickEffect">
                                  <p:stCondLst>
                                    <p:cond delay="0"/>
                                  </p:stCondLst>
                                  <p:endCondLst>
                                    <p:cond evt="onNext" delay="0">
                                      <p:tgtEl>
                                        <p:sldTgt/>
                                      </p:tgtEl>
                                    </p:cond>
                                  </p:endCondLst>
                                  <p:childTnLst>
                                    <p:set>
                                      <p:cBhvr rctx="PPT">
                                        <p:cTn id="36" dur="indefinite"/>
                                        <p:tgtEl>
                                          <p:spTgt spid="35843">
                                            <p:txEl>
                                              <p:pRg st="5" end="5"/>
                                            </p:txEl>
                                          </p:spTgt>
                                        </p:tgtEl>
                                        <p:attrNameLst>
                                          <p:attrName>style.opacity</p:attrName>
                                        </p:attrNameLst>
                                      </p:cBhvr>
                                      <p:to>
                                        <p:strVal val="0.99"/>
                                      </p:to>
                                    </p:set>
                                    <p:animEffect filter="image" prLst="opacity: 0.99">
                                      <p:cBhvr rctx="IE">
                                        <p:cTn id="37" dur="indefinite"/>
                                        <p:tgtEl>
                                          <p:spTgt spid="3584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mph" presetSubtype="0" nodeType="clickEffect">
                                  <p:stCondLst>
                                    <p:cond delay="0"/>
                                  </p:stCondLst>
                                  <p:endCondLst>
                                    <p:cond evt="onNext" delay="0">
                                      <p:tgtEl>
                                        <p:sldTgt/>
                                      </p:tgtEl>
                                    </p:cond>
                                  </p:endCondLst>
                                  <p:childTnLst>
                                    <p:set>
                                      <p:cBhvr rctx="PPT">
                                        <p:cTn id="41" dur="indefinite"/>
                                        <p:tgtEl>
                                          <p:spTgt spid="35843">
                                            <p:txEl>
                                              <p:pRg st="6" end="6"/>
                                            </p:txEl>
                                          </p:spTgt>
                                        </p:tgtEl>
                                        <p:attrNameLst>
                                          <p:attrName>style.opacity</p:attrName>
                                        </p:attrNameLst>
                                      </p:cBhvr>
                                      <p:to>
                                        <p:strVal val="1.0"/>
                                      </p:to>
                                    </p:set>
                                    <p:animEffect filter="image" prLst="opacity: 1.0">
                                      <p:cBhvr rctx="IE">
                                        <p:cTn id="42" dur="indefinite"/>
                                        <p:tgtEl>
                                          <p:spTgt spid="35843">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mph" presetSubtype="0" nodeType="clickEffect">
                                  <p:stCondLst>
                                    <p:cond delay="0"/>
                                  </p:stCondLst>
                                  <p:endCondLst>
                                    <p:cond evt="onNext" delay="0">
                                      <p:tgtEl>
                                        <p:sldTgt/>
                                      </p:tgtEl>
                                    </p:cond>
                                  </p:endCondLst>
                                  <p:childTnLst>
                                    <p:set>
                                      <p:cBhvr rctx="PPT">
                                        <p:cTn id="46" dur="indefinite"/>
                                        <p:tgtEl>
                                          <p:spTgt spid="35843">
                                            <p:txEl>
                                              <p:pRg st="7" end="7"/>
                                            </p:txEl>
                                          </p:spTgt>
                                        </p:tgtEl>
                                        <p:attrNameLst>
                                          <p:attrName>style.opacity</p:attrName>
                                        </p:attrNameLst>
                                      </p:cBhvr>
                                      <p:to>
                                        <p:strVal val="0.99"/>
                                      </p:to>
                                    </p:set>
                                    <p:animEffect filter="image" prLst="opacity: 0.99">
                                      <p:cBhvr rctx="IE">
                                        <p:cTn id="47" dur="indefinite"/>
                                        <p:tgtEl>
                                          <p:spTgt spid="35843">
                                            <p:txEl>
                                              <p:pRg st="7" end="7"/>
                                            </p:txEl>
                                          </p:spTgt>
                                        </p:tgtEl>
                                      </p:cBhvr>
                                    </p:animEffect>
                                  </p:childTnLst>
                                </p:cTn>
                              </p:par>
                              <p:par>
                                <p:cTn id="48" presetID="9" presetClass="emph" presetSubtype="0" nodeType="withEffect">
                                  <p:stCondLst>
                                    <p:cond delay="0"/>
                                  </p:stCondLst>
                                  <p:childTnLst>
                                    <p:set>
                                      <p:cBhvr rctx="PPT">
                                        <p:cTn id="49" dur="indefinite"/>
                                        <p:tgtEl>
                                          <p:spTgt spid="35843">
                                            <p:txEl>
                                              <p:pRg st="8" end="8"/>
                                            </p:txEl>
                                          </p:spTgt>
                                        </p:tgtEl>
                                        <p:attrNameLst>
                                          <p:attrName>style.opacity</p:attrName>
                                        </p:attrNameLst>
                                      </p:cBhvr>
                                      <p:to>
                                        <p:strVal val="0.25"/>
                                      </p:to>
                                    </p:set>
                                    <p:animEffect filter="image" prLst="opacity: 0.25">
                                      <p:cBhvr rctx="IE">
                                        <p:cTn id="50" dur="indefinite"/>
                                        <p:tgtEl>
                                          <p:spTgt spid="35843">
                                            <p:txEl>
                                              <p:pRg st="8" end="8"/>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mph" presetSubtype="0" nodeType="clickEffect">
                                  <p:stCondLst>
                                    <p:cond delay="0"/>
                                  </p:stCondLst>
                                  <p:endCondLst>
                                    <p:cond evt="onNext" delay="0">
                                      <p:tgtEl>
                                        <p:sldTgt/>
                                      </p:tgtEl>
                                    </p:cond>
                                  </p:endCondLst>
                                  <p:childTnLst>
                                    <p:set>
                                      <p:cBhvr rctx="PPT">
                                        <p:cTn id="54" dur="indefinite"/>
                                        <p:tgtEl>
                                          <p:spTgt spid="35843">
                                            <p:txEl>
                                              <p:pRg st="8" end="8"/>
                                            </p:txEl>
                                          </p:spTgt>
                                        </p:tgtEl>
                                        <p:attrNameLst>
                                          <p:attrName>style.opacity</p:attrName>
                                        </p:attrNameLst>
                                      </p:cBhvr>
                                      <p:to>
                                        <p:strVal val="0.99"/>
                                      </p:to>
                                    </p:set>
                                    <p:animEffect filter="image" prLst="opacity: 0.99">
                                      <p:cBhvr rctx="IE">
                                        <p:cTn id="55" dur="indefinite"/>
                                        <p:tgtEl>
                                          <p:spTgt spid="35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1992313" y="1412876"/>
            <a:ext cx="8280400" cy="5445125"/>
          </a:xfrm>
        </p:spPr>
        <p:txBody>
          <a:bodyPr wrap="square" numCol="1" anchor="t" anchorCtr="0" compatLnSpc="1">
            <a:prstTxWarp prst="textNoShape">
              <a:avLst/>
            </a:prstTxWarp>
          </a:bodyPr>
          <a:lstStyle/>
          <a:p>
            <a:pPr eaLnBrk="1" hangingPunct="1">
              <a:spcBef>
                <a:spcPct val="0"/>
              </a:spcBef>
              <a:buFont typeface="Arial" charset="0"/>
              <a:buChar char="•"/>
              <a:defRPr/>
            </a:pPr>
            <a:r>
              <a:rPr lang="en-IN" dirty="0">
                <a:effectLst>
                  <a:outerShdw blurRad="38100" dist="38100" dir="2700000" algn="tl">
                    <a:srgbClr val="C0C0C0"/>
                  </a:outerShdw>
                </a:effectLst>
              </a:rPr>
              <a:t>public synchronized native void start();</a:t>
            </a:r>
          </a:p>
          <a:p>
            <a:pPr eaLnBrk="1" hangingPunct="1">
              <a:spcBef>
                <a:spcPct val="0"/>
              </a:spcBef>
              <a:buFont typeface="Arial" charset="0"/>
              <a:buChar char="•"/>
              <a:defRPr/>
            </a:pPr>
            <a:r>
              <a:rPr lang="en-IN" dirty="0">
                <a:effectLst>
                  <a:outerShdw blurRad="38100" dist="38100" dir="2700000" algn="tl">
                    <a:srgbClr val="C0C0C0"/>
                  </a:outerShdw>
                </a:effectLst>
              </a:rPr>
              <a:t>public void run();</a:t>
            </a:r>
          </a:p>
          <a:p>
            <a:pPr eaLnBrk="1" hangingPunct="1">
              <a:spcBef>
                <a:spcPct val="0"/>
              </a:spcBef>
              <a:buFont typeface="Arial" charset="0"/>
              <a:buChar char="•"/>
              <a:defRPr/>
            </a:pPr>
            <a:r>
              <a:rPr lang="en-IN" dirty="0">
                <a:effectLst>
                  <a:outerShdw blurRad="38100" dist="38100" dir="2700000" algn="tl">
                    <a:srgbClr val="C0C0C0"/>
                  </a:outerShdw>
                </a:effectLst>
              </a:rPr>
              <a:t>public final void stop();</a:t>
            </a:r>
          </a:p>
          <a:p>
            <a:pPr eaLnBrk="1" hangingPunct="1">
              <a:spcBef>
                <a:spcPct val="0"/>
              </a:spcBef>
              <a:buFont typeface="Arial" charset="0"/>
              <a:buChar char="•"/>
              <a:defRPr/>
            </a:pPr>
            <a:r>
              <a:rPr lang="en-IN" dirty="0">
                <a:effectLst>
                  <a:outerShdw blurRad="38100" dist="38100" dir="2700000" algn="tl">
                    <a:srgbClr val="C0C0C0"/>
                  </a:outerShdw>
                </a:effectLst>
              </a:rPr>
              <a:t>public final synchronized void stop </a:t>
            </a:r>
          </a:p>
          <a:p>
            <a:pPr eaLnBrk="1" hangingPunct="1">
              <a:spcBef>
                <a:spcPct val="0"/>
              </a:spcBef>
              <a:buFont typeface="Arial" charset="0"/>
              <a:buChar char="•"/>
              <a:defRPr/>
            </a:pPr>
            <a:r>
              <a:rPr lang="en-IN" dirty="0">
                <a:effectLst>
                  <a:outerShdw blurRad="38100" dist="38100" dir="2700000" algn="tl">
                    <a:srgbClr val="C0C0C0"/>
                  </a:outerShdw>
                </a:effectLst>
              </a:rPr>
              <a:t>public void interrupt();</a:t>
            </a:r>
          </a:p>
          <a:p>
            <a:pPr eaLnBrk="1" hangingPunct="1">
              <a:spcBef>
                <a:spcPct val="0"/>
              </a:spcBef>
              <a:buFont typeface="Arial" charset="0"/>
              <a:buChar char="•"/>
              <a:defRPr/>
            </a:pPr>
            <a:r>
              <a:rPr lang="en-IN" dirty="0">
                <a:effectLst>
                  <a:outerShdw blurRad="38100" dist="38100" dir="2700000" algn="tl">
                    <a:srgbClr val="C0C0C0"/>
                  </a:outerShdw>
                </a:effectLst>
              </a:rPr>
              <a:t>public static </a:t>
            </a:r>
            <a:r>
              <a:rPr lang="en-IN" dirty="0" err="1">
                <a:effectLst>
                  <a:outerShdw blurRad="38100" dist="38100" dir="2700000" algn="tl">
                    <a:srgbClr val="C0C0C0"/>
                  </a:outerShdw>
                </a:effectLst>
              </a:rPr>
              <a:t>boolean</a:t>
            </a:r>
            <a:r>
              <a:rPr lang="en-IN" dirty="0">
                <a:effectLst>
                  <a:outerShdw blurRad="38100" dist="38100" dir="2700000" algn="tl">
                    <a:srgbClr val="C0C0C0"/>
                  </a:outerShdw>
                </a:effectLst>
              </a:rPr>
              <a:t> interrupted();</a:t>
            </a:r>
          </a:p>
          <a:p>
            <a:pPr eaLnBrk="1" hangingPunct="1">
              <a:spcBef>
                <a:spcPct val="0"/>
              </a:spcBef>
              <a:buFont typeface="Arial" charset="0"/>
              <a:buChar char="•"/>
              <a:defRPr/>
            </a:pPr>
            <a:r>
              <a:rPr lang="en-IN" dirty="0">
                <a:effectLst>
                  <a:outerShdw blurRad="38100" dist="38100" dir="2700000" algn="tl">
                    <a:srgbClr val="C0C0C0"/>
                  </a:outerShdw>
                </a:effectLst>
              </a:rPr>
              <a:t>public </a:t>
            </a:r>
            <a:r>
              <a:rPr lang="en-IN" dirty="0" err="1">
                <a:effectLst>
                  <a:outerShdw blurRad="38100" dist="38100" dir="2700000" algn="tl">
                    <a:srgbClr val="C0C0C0"/>
                  </a:outerShdw>
                </a:effectLst>
              </a:rPr>
              <a:t>boolean</a:t>
            </a:r>
            <a:r>
              <a:rPr lang="en-IN" dirty="0">
                <a:effectLst>
                  <a:outerShdw blurRad="38100" dist="38100" dir="2700000" algn="tl">
                    <a:srgbClr val="C0C0C0"/>
                  </a:outerShdw>
                </a:effectLst>
              </a:rPr>
              <a:t> </a:t>
            </a:r>
            <a:r>
              <a:rPr lang="en-IN" dirty="0" err="1">
                <a:effectLst>
                  <a:outerShdw blurRad="38100" dist="38100" dir="2700000" algn="tl">
                    <a:srgbClr val="C0C0C0"/>
                  </a:outerShdw>
                </a:effectLst>
              </a:rPr>
              <a:t>isInterrupted</a:t>
            </a:r>
            <a:r>
              <a:rPr lang="en-IN" dirty="0">
                <a:effectLst>
                  <a:outerShdw blurRad="38100" dist="38100" dir="2700000" algn="tl">
                    <a:srgbClr val="C0C0C0"/>
                  </a:outerShdw>
                </a:effectLst>
              </a:rPr>
              <a:t>();</a:t>
            </a:r>
          </a:p>
          <a:p>
            <a:pPr eaLnBrk="1" hangingPunct="1">
              <a:spcBef>
                <a:spcPct val="0"/>
              </a:spcBef>
              <a:buFont typeface="Arial" charset="0"/>
              <a:buChar char="•"/>
              <a:defRPr/>
            </a:pPr>
            <a:r>
              <a:rPr lang="en-US" dirty="0">
                <a:effectLst>
                  <a:outerShdw blurRad="38100" dist="38100" dir="2700000" algn="tl">
                    <a:srgbClr val="C0C0C0"/>
                  </a:outerShdw>
                </a:effectLst>
              </a:rPr>
              <a:t>public void destroy();</a:t>
            </a:r>
          </a:p>
          <a:p>
            <a:pPr eaLnBrk="1" hangingPunct="1">
              <a:spcBef>
                <a:spcPct val="0"/>
              </a:spcBef>
              <a:buFont typeface="Arial" charset="0"/>
              <a:buChar char="•"/>
              <a:defRPr/>
            </a:pPr>
            <a:r>
              <a:rPr lang="en-US" dirty="0">
                <a:effectLst>
                  <a:outerShdw blurRad="38100" dist="38100" dir="2700000" algn="tl">
                    <a:srgbClr val="C0C0C0"/>
                  </a:outerShdw>
                </a:effectLst>
              </a:rPr>
              <a:t>public final native </a:t>
            </a:r>
            <a:r>
              <a:rPr lang="en-US" dirty="0" err="1">
                <a:effectLst>
                  <a:outerShdw blurRad="38100" dist="38100" dir="2700000" algn="tl">
                    <a:srgbClr val="C0C0C0"/>
                  </a:outerShdw>
                </a:effectLst>
              </a:rPr>
              <a:t>boolean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isAlive</a:t>
            </a:r>
            <a:r>
              <a:rPr lang="en-US" dirty="0">
                <a:effectLst>
                  <a:outerShdw blurRad="38100" dist="38100" dir="2700000" algn="tl">
                    <a:srgbClr val="C0C0C0"/>
                  </a:outerShdw>
                </a:effectLst>
              </a:rPr>
              <a:t>();</a:t>
            </a:r>
          </a:p>
          <a:p>
            <a:pPr eaLnBrk="1" hangingPunct="1">
              <a:spcBef>
                <a:spcPct val="0"/>
              </a:spcBef>
              <a:buFont typeface="Arial" charset="0"/>
              <a:buChar char="•"/>
              <a:defRPr/>
            </a:pPr>
            <a:r>
              <a:rPr lang="en-US" dirty="0">
                <a:effectLst>
                  <a:outerShdw blurRad="38100" dist="38100" dir="2700000" algn="tl">
                    <a:srgbClr val="C0C0C0"/>
                  </a:outerShdw>
                </a:effectLst>
              </a:rPr>
              <a:t>public final void suspend();</a:t>
            </a:r>
          </a:p>
          <a:p>
            <a:pPr eaLnBrk="1" hangingPunct="1">
              <a:spcBef>
                <a:spcPct val="0"/>
              </a:spcBef>
              <a:buFont typeface="Arial" charset="0"/>
              <a:buChar char="•"/>
              <a:defRPr/>
            </a:pPr>
            <a:r>
              <a:rPr lang="en-US" dirty="0">
                <a:effectLst>
                  <a:outerShdw blurRad="38100" dist="38100" dir="2700000" algn="tl">
                    <a:srgbClr val="C0C0C0"/>
                  </a:outerShdw>
                </a:effectLst>
              </a:rPr>
              <a:t>public final void resume();</a:t>
            </a:r>
          </a:p>
          <a:p>
            <a:pPr eaLnBrk="1" hangingPunct="1">
              <a:spcBef>
                <a:spcPct val="0"/>
              </a:spcBef>
              <a:buFont typeface="Arial" charset="0"/>
              <a:buNone/>
              <a:defRPr/>
            </a:pPr>
            <a:endParaRPr lang="en-US" dirty="0">
              <a:effectLst>
                <a:outerShdw blurRad="38100" dist="38100" dir="2700000" algn="tl">
                  <a:srgbClr val="C0C0C0"/>
                </a:outerShdw>
              </a:effectLst>
            </a:endParaRPr>
          </a:p>
        </p:txBody>
      </p:sp>
      <p:sp>
        <p:nvSpPr>
          <p:cNvPr id="37890" name="Title 1"/>
          <p:cNvSpPr>
            <a:spLocks noGrp="1"/>
          </p:cNvSpPr>
          <p:nvPr>
            <p:ph type="title"/>
          </p:nvPr>
        </p:nvSpPr>
        <p:spPr>
          <a:xfrm>
            <a:off x="1981200" y="274638"/>
            <a:ext cx="8229600" cy="1066130"/>
          </a:xfrm>
        </p:spPr>
        <p:txBody>
          <a:bodyPr/>
          <a:lstStyle/>
          <a:p>
            <a:pPr>
              <a:defRPr/>
            </a:pPr>
            <a:r>
              <a:rPr lang="en-IN" dirty="0" smtClean="0"/>
              <a:t>THREAD METHODS </a:t>
            </a: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92127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37891">
                                            <p:txEl>
                                              <p:pRg st="0" end="0"/>
                                            </p:txEl>
                                          </p:spTgt>
                                        </p:tgtEl>
                                        <p:attrNameLst>
                                          <p:attrName>style.opacity</p:attrName>
                                        </p:attrNameLst>
                                      </p:cBhvr>
                                      <p:to>
                                        <p:strVal val="0.99"/>
                                      </p:to>
                                    </p:set>
                                    <p:animEffect filter="image" prLst="opacity: 0.99">
                                      <p:cBhvr rctx="IE">
                                        <p:cTn id="7" dur="indefinite"/>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mph" presetSubtype="0" nodeType="clickEffect">
                                  <p:stCondLst>
                                    <p:cond delay="0"/>
                                  </p:stCondLst>
                                  <p:endCondLst>
                                    <p:cond evt="onNext" delay="0">
                                      <p:tgtEl>
                                        <p:sldTgt/>
                                      </p:tgtEl>
                                    </p:cond>
                                  </p:endCondLst>
                                  <p:childTnLst>
                                    <p:set>
                                      <p:cBhvr rctx="PPT">
                                        <p:cTn id="11" dur="indefinite"/>
                                        <p:tgtEl>
                                          <p:spTgt spid="37891">
                                            <p:txEl>
                                              <p:pRg st="1" end="1"/>
                                            </p:txEl>
                                          </p:spTgt>
                                        </p:tgtEl>
                                        <p:attrNameLst>
                                          <p:attrName>style.opacity</p:attrName>
                                        </p:attrNameLst>
                                      </p:cBhvr>
                                      <p:to>
                                        <p:strVal val="0.99"/>
                                      </p:to>
                                    </p:set>
                                    <p:animEffect filter="image" prLst="opacity: 0.99">
                                      <p:cBhvr rctx="IE">
                                        <p:cTn id="12" dur="indefinite"/>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mph" presetSubtype="0" nodeType="clickEffect">
                                  <p:stCondLst>
                                    <p:cond delay="0"/>
                                  </p:stCondLst>
                                  <p:endCondLst>
                                    <p:cond evt="onNext" delay="0">
                                      <p:tgtEl>
                                        <p:sldTgt/>
                                      </p:tgtEl>
                                    </p:cond>
                                  </p:endCondLst>
                                  <p:childTnLst>
                                    <p:set>
                                      <p:cBhvr rctx="PPT">
                                        <p:cTn id="16" dur="indefinite"/>
                                        <p:tgtEl>
                                          <p:spTgt spid="37891">
                                            <p:txEl>
                                              <p:pRg st="2" end="2"/>
                                            </p:txEl>
                                          </p:spTgt>
                                        </p:tgtEl>
                                        <p:attrNameLst>
                                          <p:attrName>style.opacity</p:attrName>
                                        </p:attrNameLst>
                                      </p:cBhvr>
                                      <p:to>
                                        <p:strVal val="0.99"/>
                                      </p:to>
                                    </p:set>
                                    <p:animEffect filter="image" prLst="opacity: 0.99">
                                      <p:cBhvr rctx="IE">
                                        <p:cTn id="17" dur="indefinite"/>
                                        <p:tgtEl>
                                          <p:spTgt spid="37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mph" presetSubtype="0" nodeType="clickEffect">
                                  <p:stCondLst>
                                    <p:cond delay="0"/>
                                  </p:stCondLst>
                                  <p:endCondLst>
                                    <p:cond evt="onNext" delay="0">
                                      <p:tgtEl>
                                        <p:sldTgt/>
                                      </p:tgtEl>
                                    </p:cond>
                                  </p:endCondLst>
                                  <p:childTnLst>
                                    <p:set>
                                      <p:cBhvr rctx="PPT">
                                        <p:cTn id="21" dur="indefinite"/>
                                        <p:tgtEl>
                                          <p:spTgt spid="37891">
                                            <p:txEl>
                                              <p:pRg st="3" end="3"/>
                                            </p:txEl>
                                          </p:spTgt>
                                        </p:tgtEl>
                                        <p:attrNameLst>
                                          <p:attrName>style.opacity</p:attrName>
                                        </p:attrNameLst>
                                      </p:cBhvr>
                                      <p:to>
                                        <p:strVal val="0.99"/>
                                      </p:to>
                                    </p:set>
                                    <p:animEffect filter="image" prLst="opacity: 0.99">
                                      <p:cBhvr rctx="IE">
                                        <p:cTn id="22" dur="indefinite"/>
                                        <p:tgtEl>
                                          <p:spTgt spid="37891">
                                            <p:txEl>
                                              <p:pRg st="3" end="3"/>
                                            </p:txEl>
                                          </p:spTgt>
                                        </p:tgtEl>
                                      </p:cBhvr>
                                    </p:animEffect>
                                  </p:childTnLst>
                                </p:cTn>
                              </p:par>
                              <p:par>
                                <p:cTn id="23" presetID="9" presetClass="emph" presetSubtype="0" nodeType="withEffect">
                                  <p:stCondLst>
                                    <p:cond delay="0"/>
                                  </p:stCondLst>
                                  <p:childTnLst>
                                    <p:set>
                                      <p:cBhvr rctx="PPT">
                                        <p:cTn id="24" dur="indefinite"/>
                                        <p:tgtEl>
                                          <p:spTgt spid="37891">
                                            <p:txEl>
                                              <p:pRg st="4" end="4"/>
                                            </p:txEl>
                                          </p:spTgt>
                                        </p:tgtEl>
                                        <p:attrNameLst>
                                          <p:attrName>style.opacity</p:attrName>
                                        </p:attrNameLst>
                                      </p:cBhvr>
                                      <p:to>
                                        <p:strVal val="0.2"/>
                                      </p:to>
                                    </p:set>
                                    <p:animEffect filter="image" prLst="opacity: 0.2">
                                      <p:cBhvr rctx="IE">
                                        <p:cTn id="25" dur="indefinite"/>
                                        <p:tgtEl>
                                          <p:spTgt spid="3789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mph" presetSubtype="0" nodeType="clickEffect">
                                  <p:stCondLst>
                                    <p:cond delay="0"/>
                                  </p:stCondLst>
                                  <p:endCondLst>
                                    <p:cond evt="onNext" delay="0">
                                      <p:tgtEl>
                                        <p:sldTgt/>
                                      </p:tgtEl>
                                    </p:cond>
                                  </p:endCondLst>
                                  <p:childTnLst>
                                    <p:set>
                                      <p:cBhvr rctx="PPT">
                                        <p:cTn id="29" dur="indefinite"/>
                                        <p:tgtEl>
                                          <p:spTgt spid="37891">
                                            <p:txEl>
                                              <p:pRg st="5" end="5"/>
                                            </p:txEl>
                                          </p:spTgt>
                                        </p:tgtEl>
                                        <p:attrNameLst>
                                          <p:attrName>style.opacity</p:attrName>
                                        </p:attrNameLst>
                                      </p:cBhvr>
                                      <p:to>
                                        <p:strVal val="0.99"/>
                                      </p:to>
                                    </p:set>
                                    <p:animEffect filter="image" prLst="opacity: 0.99">
                                      <p:cBhvr rctx="IE">
                                        <p:cTn id="30" dur="indefinite"/>
                                        <p:tgtEl>
                                          <p:spTgt spid="37891">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mph" presetSubtype="0" nodeType="clickEffect">
                                  <p:stCondLst>
                                    <p:cond delay="0"/>
                                  </p:stCondLst>
                                  <p:childTnLst>
                                    <p:set>
                                      <p:cBhvr rctx="PPT">
                                        <p:cTn id="34" dur="indefinite"/>
                                        <p:tgtEl>
                                          <p:spTgt spid="37891">
                                            <p:txEl>
                                              <p:pRg st="6" end="6"/>
                                            </p:txEl>
                                          </p:spTgt>
                                        </p:tgtEl>
                                        <p:attrNameLst>
                                          <p:attrName>style.opacity</p:attrName>
                                        </p:attrNameLst>
                                      </p:cBhvr>
                                      <p:to>
                                        <p:strVal val="1.0"/>
                                      </p:to>
                                    </p:set>
                                    <p:animEffect filter="image" prLst="opacity: 1.0">
                                      <p:cBhvr rctx="IE">
                                        <p:cTn id="35" dur="indefinite"/>
                                        <p:tgtEl>
                                          <p:spTgt spid="37891">
                                            <p:txEl>
                                              <p:pRg st="6" end="6"/>
                                            </p:txEl>
                                          </p:spTgt>
                                        </p:tgtEl>
                                      </p:cBhvr>
                                    </p:animEffect>
                                  </p:childTnLst>
                                </p:cTn>
                              </p:par>
                              <p:par>
                                <p:cTn id="36" presetID="9" presetClass="emph" presetSubtype="0" nodeType="withEffect">
                                  <p:stCondLst>
                                    <p:cond delay="0"/>
                                  </p:stCondLst>
                                  <p:childTnLst>
                                    <p:set>
                                      <p:cBhvr rctx="PPT">
                                        <p:cTn id="37" dur="indefinite"/>
                                        <p:tgtEl>
                                          <p:spTgt spid="37891">
                                            <p:txEl>
                                              <p:pRg st="7" end="7"/>
                                            </p:txEl>
                                          </p:spTgt>
                                        </p:tgtEl>
                                        <p:attrNameLst>
                                          <p:attrName>style.opacity</p:attrName>
                                        </p:attrNameLst>
                                      </p:cBhvr>
                                      <p:to>
                                        <p:strVal val="0.2"/>
                                      </p:to>
                                    </p:set>
                                    <p:animEffect filter="image" prLst="opacity: 0.2">
                                      <p:cBhvr rctx="IE">
                                        <p:cTn id="38" dur="indefinite"/>
                                        <p:tgtEl>
                                          <p:spTgt spid="37891">
                                            <p:txEl>
                                              <p:pRg st="7" end="7"/>
                                            </p:txEl>
                                          </p:spTgt>
                                        </p:tgtEl>
                                      </p:cBhvr>
                                    </p:animEffect>
                                  </p:childTnLst>
                                </p:cTn>
                              </p:par>
                              <p:par>
                                <p:cTn id="39" presetID="9" presetClass="emph" presetSubtype="0" nodeType="withEffect">
                                  <p:stCondLst>
                                    <p:cond delay="0"/>
                                  </p:stCondLst>
                                  <p:childTnLst>
                                    <p:set>
                                      <p:cBhvr rctx="PPT">
                                        <p:cTn id="40" dur="indefinite"/>
                                        <p:tgtEl>
                                          <p:spTgt spid="37891">
                                            <p:txEl>
                                              <p:pRg st="8" end="8"/>
                                            </p:txEl>
                                          </p:spTgt>
                                        </p:tgtEl>
                                        <p:attrNameLst>
                                          <p:attrName>style.opacity</p:attrName>
                                        </p:attrNameLst>
                                      </p:cBhvr>
                                      <p:to>
                                        <p:strVal val="0.2"/>
                                      </p:to>
                                    </p:set>
                                    <p:animEffect filter="image" prLst="opacity: 0.2">
                                      <p:cBhvr rctx="IE">
                                        <p:cTn id="41" dur="indefinite"/>
                                        <p:tgtEl>
                                          <p:spTgt spid="3789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mph" presetSubtype="0" nodeType="clickEffect">
                                  <p:stCondLst>
                                    <p:cond delay="0"/>
                                  </p:stCondLst>
                                  <p:endCondLst>
                                    <p:cond evt="onNext" delay="0">
                                      <p:tgtEl>
                                        <p:sldTgt/>
                                      </p:tgtEl>
                                    </p:cond>
                                  </p:endCondLst>
                                  <p:childTnLst>
                                    <p:set>
                                      <p:cBhvr rctx="PPT">
                                        <p:cTn id="45" dur="indefinite"/>
                                        <p:tgtEl>
                                          <p:spTgt spid="37891">
                                            <p:txEl>
                                              <p:pRg st="9" end="9"/>
                                            </p:txEl>
                                          </p:spTgt>
                                        </p:tgtEl>
                                        <p:attrNameLst>
                                          <p:attrName>style.opacity</p:attrName>
                                        </p:attrNameLst>
                                      </p:cBhvr>
                                      <p:to>
                                        <p:strVal val="0.99"/>
                                      </p:to>
                                    </p:set>
                                    <p:animEffect filter="image" prLst="opacity: 0.99">
                                      <p:cBhvr rctx="IE">
                                        <p:cTn id="46" dur="indefinite"/>
                                        <p:tgtEl>
                                          <p:spTgt spid="37891">
                                            <p:txEl>
                                              <p:pRg st="9" end="9"/>
                                            </p:txEl>
                                          </p:spTgt>
                                        </p:tgtEl>
                                      </p:cBhvr>
                                    </p:animEffect>
                                  </p:childTnLst>
                                </p:cTn>
                              </p:par>
                              <p:par>
                                <p:cTn id="47" presetID="9" presetClass="emph" presetSubtype="0" nodeType="withEffect">
                                  <p:stCondLst>
                                    <p:cond delay="0"/>
                                  </p:stCondLst>
                                  <p:childTnLst>
                                    <p:set>
                                      <p:cBhvr rctx="PPT">
                                        <p:cTn id="48" dur="indefinite"/>
                                        <p:tgtEl>
                                          <p:spTgt spid="37891">
                                            <p:txEl>
                                              <p:pRg st="10" end="10"/>
                                            </p:txEl>
                                          </p:spTgt>
                                        </p:tgtEl>
                                        <p:attrNameLst>
                                          <p:attrName>style.opacity</p:attrName>
                                        </p:attrNameLst>
                                      </p:cBhvr>
                                      <p:to>
                                        <p:strVal val="0.2"/>
                                      </p:to>
                                    </p:set>
                                    <p:animEffect filter="image" prLst="opacity: 0.2">
                                      <p:cBhvr rctx="IE">
                                        <p:cTn id="49" dur="indefinite"/>
                                        <p:tgtEl>
                                          <p:spTgt spid="37891">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mph" presetSubtype="0" nodeType="clickEffect">
                                  <p:stCondLst>
                                    <p:cond delay="0"/>
                                  </p:stCondLst>
                                  <p:endCondLst>
                                    <p:cond evt="onNext" delay="0">
                                      <p:tgtEl>
                                        <p:sldTgt/>
                                      </p:tgtEl>
                                    </p:cond>
                                  </p:endCondLst>
                                  <p:childTnLst>
                                    <p:set>
                                      <p:cBhvr rctx="PPT">
                                        <p:cTn id="53" dur="indefinite"/>
                                        <p:tgtEl>
                                          <p:spTgt spid="37891">
                                            <p:txEl>
                                              <p:pRg st="4" end="4"/>
                                            </p:txEl>
                                          </p:spTgt>
                                        </p:tgtEl>
                                        <p:attrNameLst>
                                          <p:attrName>style.opacity</p:attrName>
                                        </p:attrNameLst>
                                      </p:cBhvr>
                                      <p:to>
                                        <p:strVal val="0.99"/>
                                      </p:to>
                                    </p:set>
                                    <p:animEffect filter="image" prLst="opacity: 0.99">
                                      <p:cBhvr rctx="IE">
                                        <p:cTn id="54" dur="indefinite"/>
                                        <p:tgtEl>
                                          <p:spTgt spid="37891">
                                            <p:txEl>
                                              <p:pRg st="4" end="4"/>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mph" presetSubtype="0" nodeType="clickEffect">
                                  <p:stCondLst>
                                    <p:cond delay="0"/>
                                  </p:stCondLst>
                                  <p:childTnLst>
                                    <p:set>
                                      <p:cBhvr rctx="PPT">
                                        <p:cTn id="58" dur="indefinite"/>
                                        <p:tgtEl>
                                          <p:spTgt spid="37891">
                                            <p:txEl>
                                              <p:pRg st="0" end="0"/>
                                            </p:txEl>
                                          </p:spTgt>
                                        </p:tgtEl>
                                        <p:attrNameLst>
                                          <p:attrName>style.opacity</p:attrName>
                                        </p:attrNameLst>
                                      </p:cBhvr>
                                      <p:to>
                                        <p:strVal val="0.5"/>
                                      </p:to>
                                    </p:set>
                                    <p:animEffect filter="image" prLst="opacity: 0.5">
                                      <p:cBhvr rctx="IE">
                                        <p:cTn id="59" dur="indefinite"/>
                                        <p:tgtEl>
                                          <p:spTgt spid="37891">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mph" presetSubtype="0" nodeType="clickEffect">
                                  <p:stCondLst>
                                    <p:cond delay="0"/>
                                  </p:stCondLst>
                                  <p:childTnLst>
                                    <p:set>
                                      <p:cBhvr rctx="PPT">
                                        <p:cTn id="63" dur="indefinite"/>
                                        <p:tgtEl>
                                          <p:spTgt spid="37891">
                                            <p:txEl>
                                              <p:pRg st="1" end="1"/>
                                            </p:txEl>
                                          </p:spTgt>
                                        </p:tgtEl>
                                        <p:attrNameLst>
                                          <p:attrName>style.opacity</p:attrName>
                                        </p:attrNameLst>
                                      </p:cBhvr>
                                      <p:to>
                                        <p:strVal val="0.5"/>
                                      </p:to>
                                    </p:set>
                                    <p:animEffect filter="image" prLst="opacity: 0.5">
                                      <p:cBhvr rctx="IE">
                                        <p:cTn id="64" dur="indefinite"/>
                                        <p:tgtEl>
                                          <p:spTgt spid="37891">
                                            <p:txEl>
                                              <p:pRg st="1" end="1"/>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mph" presetSubtype="0" nodeType="clickEffect">
                                  <p:stCondLst>
                                    <p:cond delay="0"/>
                                  </p:stCondLst>
                                  <p:childTnLst>
                                    <p:set>
                                      <p:cBhvr rctx="PPT">
                                        <p:cTn id="68" dur="indefinite"/>
                                        <p:tgtEl>
                                          <p:spTgt spid="37891">
                                            <p:txEl>
                                              <p:pRg st="2" end="2"/>
                                            </p:txEl>
                                          </p:spTgt>
                                        </p:tgtEl>
                                        <p:attrNameLst>
                                          <p:attrName>style.opacity</p:attrName>
                                        </p:attrNameLst>
                                      </p:cBhvr>
                                      <p:to>
                                        <p:strVal val="0.5"/>
                                      </p:to>
                                    </p:set>
                                    <p:animEffect filter="image" prLst="opacity: 0.5">
                                      <p:cBhvr rctx="IE">
                                        <p:cTn id="69" dur="indefinite"/>
                                        <p:tgtEl>
                                          <p:spTgt spid="37891">
                                            <p:txEl>
                                              <p:pRg st="2" end="2"/>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mph" presetSubtype="0" nodeType="clickEffect">
                                  <p:stCondLst>
                                    <p:cond delay="0"/>
                                  </p:stCondLst>
                                  <p:childTnLst>
                                    <p:set>
                                      <p:cBhvr rctx="PPT">
                                        <p:cTn id="73" dur="indefinite"/>
                                        <p:tgtEl>
                                          <p:spTgt spid="37891">
                                            <p:txEl>
                                              <p:pRg st="3" end="3"/>
                                            </p:txEl>
                                          </p:spTgt>
                                        </p:tgtEl>
                                        <p:attrNameLst>
                                          <p:attrName>style.opacity</p:attrName>
                                        </p:attrNameLst>
                                      </p:cBhvr>
                                      <p:to>
                                        <p:strVal val="0.5"/>
                                      </p:to>
                                    </p:set>
                                    <p:animEffect filter="image" prLst="opacity: 0.5">
                                      <p:cBhvr rctx="IE">
                                        <p:cTn id="74" dur="indefinite"/>
                                        <p:tgtEl>
                                          <p:spTgt spid="37891">
                                            <p:txEl>
                                              <p:pRg st="3" end="3"/>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mph" presetSubtype="0" nodeType="clickEffect">
                                  <p:stCondLst>
                                    <p:cond delay="0"/>
                                  </p:stCondLst>
                                  <p:endCondLst>
                                    <p:cond evt="onNext" delay="0">
                                      <p:tgtEl>
                                        <p:sldTgt/>
                                      </p:tgtEl>
                                    </p:cond>
                                  </p:endCondLst>
                                  <p:childTnLst>
                                    <p:set>
                                      <p:cBhvr rctx="PPT">
                                        <p:cTn id="78" dur="indefinite"/>
                                        <p:tgtEl>
                                          <p:spTgt spid="37891">
                                            <p:txEl>
                                              <p:pRg st="5" end="5"/>
                                            </p:txEl>
                                          </p:spTgt>
                                        </p:tgtEl>
                                        <p:attrNameLst>
                                          <p:attrName>style.opacity</p:attrName>
                                        </p:attrNameLst>
                                      </p:cBhvr>
                                      <p:to>
                                        <p:strVal val="1.0"/>
                                      </p:to>
                                    </p:set>
                                    <p:animEffect filter="image" prLst="opacity: 1.0">
                                      <p:cBhvr rctx="IE">
                                        <p:cTn id="79" dur="indefinite"/>
                                        <p:tgtEl>
                                          <p:spTgt spid="37891">
                                            <p:txEl>
                                              <p:pRg st="5" end="5"/>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mph" presetSubtype="0" nodeType="clickEffect">
                                  <p:stCondLst>
                                    <p:cond delay="0"/>
                                  </p:stCondLst>
                                  <p:endCondLst>
                                    <p:cond evt="onNext" delay="0">
                                      <p:tgtEl>
                                        <p:sldTgt/>
                                      </p:tgtEl>
                                    </p:cond>
                                  </p:endCondLst>
                                  <p:childTnLst>
                                    <p:set>
                                      <p:cBhvr rctx="PPT">
                                        <p:cTn id="83" dur="indefinite"/>
                                        <p:tgtEl>
                                          <p:spTgt spid="37891">
                                            <p:txEl>
                                              <p:pRg st="6" end="6"/>
                                            </p:txEl>
                                          </p:spTgt>
                                        </p:tgtEl>
                                        <p:attrNameLst>
                                          <p:attrName>style.opacity</p:attrName>
                                        </p:attrNameLst>
                                      </p:cBhvr>
                                      <p:to>
                                        <p:strVal val="1.0"/>
                                      </p:to>
                                    </p:set>
                                    <p:animEffect filter="image" prLst="opacity: 1.0">
                                      <p:cBhvr rctx="IE">
                                        <p:cTn id="84" dur="indefinite"/>
                                        <p:tgtEl>
                                          <p:spTgt spid="37891">
                                            <p:txEl>
                                              <p:pRg st="6" end="6"/>
                                            </p:txEl>
                                          </p:spTgt>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mph" presetSubtype="0" nodeType="clickEffect">
                                  <p:stCondLst>
                                    <p:cond delay="0"/>
                                  </p:stCondLst>
                                  <p:endCondLst>
                                    <p:cond evt="onNext" delay="0">
                                      <p:tgtEl>
                                        <p:sldTgt/>
                                      </p:tgtEl>
                                    </p:cond>
                                  </p:endCondLst>
                                  <p:childTnLst>
                                    <p:set>
                                      <p:cBhvr rctx="PPT">
                                        <p:cTn id="88" dur="indefinite"/>
                                        <p:tgtEl>
                                          <p:spTgt spid="37891">
                                            <p:txEl>
                                              <p:pRg st="7" end="7"/>
                                            </p:txEl>
                                          </p:spTgt>
                                        </p:tgtEl>
                                        <p:attrNameLst>
                                          <p:attrName>style.opacity</p:attrName>
                                        </p:attrNameLst>
                                      </p:cBhvr>
                                      <p:to>
                                        <p:strVal val="1.0"/>
                                      </p:to>
                                    </p:set>
                                    <p:animEffect filter="image" prLst="opacity: 1.0">
                                      <p:cBhvr rctx="IE">
                                        <p:cTn id="89" dur="indefinite"/>
                                        <p:tgtEl>
                                          <p:spTgt spid="37891">
                                            <p:txEl>
                                              <p:pRg st="7" end="7"/>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mph" presetSubtype="0" nodeType="clickEffect">
                                  <p:stCondLst>
                                    <p:cond delay="0"/>
                                  </p:stCondLst>
                                  <p:endCondLst>
                                    <p:cond evt="onNext" delay="0">
                                      <p:tgtEl>
                                        <p:sldTgt/>
                                      </p:tgtEl>
                                    </p:cond>
                                  </p:endCondLst>
                                  <p:childTnLst>
                                    <p:set>
                                      <p:cBhvr rctx="PPT">
                                        <p:cTn id="93" dur="indefinite"/>
                                        <p:tgtEl>
                                          <p:spTgt spid="37891">
                                            <p:txEl>
                                              <p:pRg st="8" end="8"/>
                                            </p:txEl>
                                          </p:spTgt>
                                        </p:tgtEl>
                                        <p:attrNameLst>
                                          <p:attrName>style.opacity</p:attrName>
                                        </p:attrNameLst>
                                      </p:cBhvr>
                                      <p:to>
                                        <p:strVal val="0.99"/>
                                      </p:to>
                                    </p:set>
                                    <p:animEffect filter="image" prLst="opacity: 0.99">
                                      <p:cBhvr rctx="IE">
                                        <p:cTn id="94" dur="indefinite"/>
                                        <p:tgtEl>
                                          <p:spTgt spid="37891">
                                            <p:txEl>
                                              <p:pRg st="8" end="8"/>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mph" presetSubtype="0" nodeType="clickEffect">
                                  <p:stCondLst>
                                    <p:cond delay="0"/>
                                  </p:stCondLst>
                                  <p:endCondLst>
                                    <p:cond evt="onNext" delay="0">
                                      <p:tgtEl>
                                        <p:sldTgt/>
                                      </p:tgtEl>
                                    </p:cond>
                                  </p:endCondLst>
                                  <p:childTnLst>
                                    <p:set>
                                      <p:cBhvr rctx="PPT">
                                        <p:cTn id="98" dur="indefinite"/>
                                        <p:tgtEl>
                                          <p:spTgt spid="37891">
                                            <p:txEl>
                                              <p:pRg st="10" end="10"/>
                                            </p:txEl>
                                          </p:spTgt>
                                        </p:tgtEl>
                                        <p:attrNameLst>
                                          <p:attrName>style.opacity</p:attrName>
                                        </p:attrNameLst>
                                      </p:cBhvr>
                                      <p:to>
                                        <p:strVal val="0.99"/>
                                      </p:to>
                                    </p:set>
                                    <p:animEffect filter="image" prLst="opacity: 0.99">
                                      <p:cBhvr rctx="IE">
                                        <p:cTn id="99" dur="indefinite"/>
                                        <p:tgtEl>
                                          <p:spTgt spid="378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p:txBody>
          <a:bodyPr>
            <a:normAutofit/>
          </a:bodyPr>
          <a:lstStyle/>
          <a:p>
            <a:pPr>
              <a:spcBef>
                <a:spcPct val="0"/>
              </a:spcBef>
              <a:defRPr/>
            </a:pPr>
            <a:r>
              <a:rPr lang="en-US" dirty="0"/>
              <a:t>public final void </a:t>
            </a:r>
            <a:r>
              <a:rPr lang="en-US" dirty="0" err="1"/>
              <a:t>setPriority</a:t>
            </a:r>
            <a:r>
              <a:rPr lang="en-US" dirty="0"/>
              <a:t>(</a:t>
            </a:r>
            <a:r>
              <a:rPr lang="en-US" dirty="0" err="1"/>
              <a:t>int</a:t>
            </a:r>
            <a:r>
              <a:rPr lang="en-US" dirty="0"/>
              <a:t>);</a:t>
            </a:r>
          </a:p>
          <a:p>
            <a:pPr>
              <a:spcBef>
                <a:spcPct val="0"/>
              </a:spcBef>
              <a:defRPr/>
            </a:pPr>
            <a:r>
              <a:rPr lang="en-US" dirty="0"/>
              <a:t>public final </a:t>
            </a:r>
            <a:r>
              <a:rPr lang="en-US" dirty="0" err="1"/>
              <a:t>int</a:t>
            </a:r>
            <a:r>
              <a:rPr lang="en-US" dirty="0"/>
              <a:t> </a:t>
            </a:r>
            <a:r>
              <a:rPr lang="en-US" dirty="0" err="1"/>
              <a:t>getPriority</a:t>
            </a:r>
            <a:r>
              <a:rPr lang="en-US" dirty="0"/>
              <a:t>();</a:t>
            </a:r>
          </a:p>
          <a:p>
            <a:pPr>
              <a:spcBef>
                <a:spcPct val="0"/>
              </a:spcBef>
              <a:defRPr/>
            </a:pPr>
            <a:r>
              <a:rPr lang="en-US" dirty="0"/>
              <a:t>public final void </a:t>
            </a:r>
            <a:r>
              <a:rPr lang="en-US" dirty="0" err="1"/>
              <a:t>setName</a:t>
            </a:r>
            <a:r>
              <a:rPr lang="en-US" dirty="0"/>
              <a:t>(</a:t>
            </a:r>
            <a:r>
              <a:rPr lang="en-US" dirty="0" err="1"/>
              <a:t>java.lang.String</a:t>
            </a:r>
            <a:r>
              <a:rPr lang="en-US" dirty="0"/>
              <a:t>);</a:t>
            </a:r>
          </a:p>
          <a:p>
            <a:pPr>
              <a:spcBef>
                <a:spcPct val="0"/>
              </a:spcBef>
              <a:defRPr/>
            </a:pPr>
            <a:r>
              <a:rPr lang="en-US" dirty="0"/>
              <a:t>public final </a:t>
            </a:r>
            <a:r>
              <a:rPr lang="en-US" dirty="0" err="1"/>
              <a:t>java.lang.String</a:t>
            </a:r>
            <a:r>
              <a:rPr lang="en-US" dirty="0"/>
              <a:t> </a:t>
            </a:r>
            <a:r>
              <a:rPr lang="en-US" dirty="0" err="1"/>
              <a:t>getName</a:t>
            </a:r>
            <a:r>
              <a:rPr lang="en-US" dirty="0"/>
              <a:t>();</a:t>
            </a:r>
          </a:p>
          <a:p>
            <a:pPr>
              <a:spcBef>
                <a:spcPct val="0"/>
              </a:spcBef>
              <a:defRPr/>
            </a:pPr>
            <a:r>
              <a:rPr lang="en-US" dirty="0"/>
              <a:t>public final </a:t>
            </a:r>
            <a:r>
              <a:rPr lang="en-US" dirty="0" err="1"/>
              <a:t>java.lang.ThreadGroup</a:t>
            </a:r>
            <a:r>
              <a:rPr lang="en-US" dirty="0"/>
              <a:t> </a:t>
            </a:r>
            <a:r>
              <a:rPr lang="en-US" dirty="0" err="1"/>
              <a:t>getThreadGroup</a:t>
            </a:r>
            <a:r>
              <a:rPr lang="en-US" dirty="0"/>
              <a:t>();</a:t>
            </a:r>
          </a:p>
          <a:p>
            <a:pPr>
              <a:spcBef>
                <a:spcPct val="0"/>
              </a:spcBef>
              <a:defRPr/>
            </a:pPr>
            <a:r>
              <a:rPr lang="en-US" dirty="0"/>
              <a:t>public static </a:t>
            </a:r>
            <a:r>
              <a:rPr lang="en-US" dirty="0" err="1"/>
              <a:t>int</a:t>
            </a:r>
            <a:r>
              <a:rPr lang="en-US" dirty="0"/>
              <a:t> </a:t>
            </a:r>
            <a:r>
              <a:rPr lang="en-US" dirty="0" err="1"/>
              <a:t>activeCount</a:t>
            </a:r>
            <a:r>
              <a:rPr lang="en-US" dirty="0"/>
              <a:t>();</a:t>
            </a:r>
          </a:p>
          <a:p>
            <a:pPr>
              <a:defRPr/>
            </a:pPr>
            <a:r>
              <a:rPr lang="en-IN" dirty="0"/>
              <a:t>public static </a:t>
            </a:r>
            <a:r>
              <a:rPr lang="en-IN" dirty="0" err="1"/>
              <a:t>int</a:t>
            </a:r>
            <a:r>
              <a:rPr lang="en-IN" dirty="0"/>
              <a:t> enumerate (</a:t>
            </a:r>
            <a:r>
              <a:rPr lang="en-IN" dirty="0" err="1"/>
              <a:t>java.lang.Thread</a:t>
            </a:r>
            <a:r>
              <a:rPr lang="en-IN" dirty="0"/>
              <a:t>[]);</a:t>
            </a:r>
          </a:p>
          <a:p>
            <a:pPr>
              <a:defRPr/>
            </a:pPr>
            <a:r>
              <a:rPr lang="en-IN" dirty="0"/>
              <a:t>public native </a:t>
            </a:r>
            <a:r>
              <a:rPr lang="en-IN" dirty="0" err="1"/>
              <a:t>int</a:t>
            </a:r>
            <a:r>
              <a:rPr lang="en-IN" dirty="0"/>
              <a:t> </a:t>
            </a:r>
            <a:r>
              <a:rPr lang="en-IN" dirty="0" err="1"/>
              <a:t>countStackFrames</a:t>
            </a:r>
            <a:r>
              <a:rPr lang="en-IN" dirty="0"/>
              <a:t>();</a:t>
            </a:r>
          </a:p>
          <a:p>
            <a:pPr>
              <a:defRPr/>
            </a:pPr>
            <a:r>
              <a:rPr lang="en-IN" dirty="0"/>
              <a:t>public final synchronized void join(long) throws </a:t>
            </a:r>
            <a:r>
              <a:rPr lang="en-IN" dirty="0" err="1"/>
              <a:t>java.lang.InterruptedException</a:t>
            </a:r>
            <a:r>
              <a:rPr lang="en-IN" dirty="0"/>
              <a:t>;</a:t>
            </a:r>
          </a:p>
          <a:p>
            <a:pPr>
              <a:spcBef>
                <a:spcPct val="0"/>
              </a:spcBef>
              <a:buNone/>
              <a:defRPr/>
            </a:pPr>
            <a:endParaRPr lang="en-IN" dirty="0"/>
          </a:p>
          <a:p>
            <a:pPr>
              <a:defRPr/>
            </a:pPr>
            <a:endParaRPr lang="en-IN" dirty="0"/>
          </a:p>
          <a:p>
            <a:pPr>
              <a:defRPr/>
            </a:pPr>
            <a:endParaRPr lang="en-IN" dirty="0" smtClean="0"/>
          </a:p>
        </p:txBody>
      </p:sp>
      <p:sp>
        <p:nvSpPr>
          <p:cNvPr id="38914" name="Title 1"/>
          <p:cNvSpPr>
            <a:spLocks noGrp="1"/>
          </p:cNvSpPr>
          <p:nvPr>
            <p:ph type="title"/>
          </p:nvPr>
        </p:nvSpPr>
        <p:spPr>
          <a:xfrm>
            <a:off x="1969097" y="212910"/>
            <a:ext cx="8329352" cy="557331"/>
          </a:xfrm>
        </p:spPr>
        <p:txBody>
          <a:bodyPr>
            <a:normAutofit fontScale="90000"/>
          </a:bodyPr>
          <a:lstStyle/>
          <a:p>
            <a:pPr>
              <a:defRPr/>
            </a:pPr>
            <a:r>
              <a:rPr lang="en-IN" dirty="0" smtClean="0"/>
              <a:t>THREAD METHODS </a:t>
            </a:r>
          </a:p>
        </p:txBody>
      </p:sp>
      <p:sp>
        <p:nvSpPr>
          <p:cNvPr id="4" name="Action Button: Home 3">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5" name="Action Button: End 4">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Beginning 5">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Forward or Next 6">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Back or Previous 7">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99836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38915">
                                            <p:txEl>
                                              <p:pRg st="0" end="0"/>
                                            </p:txEl>
                                          </p:spTgt>
                                        </p:tgtEl>
                                        <p:attrNameLst>
                                          <p:attrName>style.opacity</p:attrName>
                                        </p:attrNameLst>
                                      </p:cBhvr>
                                      <p:to>
                                        <p:strVal val="0.99"/>
                                      </p:to>
                                    </p:set>
                                    <p:animEffect filter="image" prLst="opacity: 0.99">
                                      <p:cBhvr rctx="IE">
                                        <p:cTn id="7" dur="indefinite"/>
                                        <p:tgtEl>
                                          <p:spTgt spid="38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mph" presetSubtype="0" nodeType="clickEffect">
                                  <p:stCondLst>
                                    <p:cond delay="0"/>
                                  </p:stCondLst>
                                  <p:endCondLst>
                                    <p:cond evt="onNext" delay="0">
                                      <p:tgtEl>
                                        <p:sldTgt/>
                                      </p:tgtEl>
                                    </p:cond>
                                  </p:endCondLst>
                                  <p:childTnLst>
                                    <p:set>
                                      <p:cBhvr rctx="PPT">
                                        <p:cTn id="11" dur="indefinite"/>
                                        <p:tgtEl>
                                          <p:spTgt spid="38915">
                                            <p:txEl>
                                              <p:pRg st="1" end="1"/>
                                            </p:txEl>
                                          </p:spTgt>
                                        </p:tgtEl>
                                        <p:attrNameLst>
                                          <p:attrName>style.opacity</p:attrName>
                                        </p:attrNameLst>
                                      </p:cBhvr>
                                      <p:to>
                                        <p:strVal val="0.99"/>
                                      </p:to>
                                    </p:set>
                                    <p:animEffect filter="image" prLst="opacity: 0.99">
                                      <p:cBhvr rctx="IE">
                                        <p:cTn id="12" dur="indefinite"/>
                                        <p:tgtEl>
                                          <p:spTgt spid="38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mph" presetSubtype="0" nodeType="clickEffect">
                                  <p:stCondLst>
                                    <p:cond delay="0"/>
                                  </p:stCondLst>
                                  <p:endCondLst>
                                    <p:cond evt="onNext" delay="0">
                                      <p:tgtEl>
                                        <p:sldTgt/>
                                      </p:tgtEl>
                                    </p:cond>
                                  </p:endCondLst>
                                  <p:childTnLst>
                                    <p:set>
                                      <p:cBhvr rctx="PPT">
                                        <p:cTn id="16" dur="indefinite"/>
                                        <p:tgtEl>
                                          <p:spTgt spid="38915">
                                            <p:txEl>
                                              <p:pRg st="2" end="2"/>
                                            </p:txEl>
                                          </p:spTgt>
                                        </p:tgtEl>
                                        <p:attrNameLst>
                                          <p:attrName>style.opacity</p:attrName>
                                        </p:attrNameLst>
                                      </p:cBhvr>
                                      <p:to>
                                        <p:strVal val="0.99"/>
                                      </p:to>
                                    </p:set>
                                    <p:animEffect filter="image" prLst="opacity: 0.99">
                                      <p:cBhvr rctx="IE">
                                        <p:cTn id="17" dur="indefinite"/>
                                        <p:tgtEl>
                                          <p:spTgt spid="38915">
                                            <p:txEl>
                                              <p:pRg st="2" end="2"/>
                                            </p:txEl>
                                          </p:spTgt>
                                        </p:tgtEl>
                                      </p:cBhvr>
                                    </p:animEffect>
                                  </p:childTnLst>
                                </p:cTn>
                              </p:par>
                              <p:par>
                                <p:cTn id="18" presetID="9" presetClass="emph" presetSubtype="0" nodeType="withEffect">
                                  <p:stCondLst>
                                    <p:cond delay="0"/>
                                  </p:stCondLst>
                                  <p:childTnLst>
                                    <p:set>
                                      <p:cBhvr rctx="PPT">
                                        <p:cTn id="19" dur="indefinite"/>
                                        <p:tgtEl>
                                          <p:spTgt spid="38915">
                                            <p:txEl>
                                              <p:pRg st="3" end="3"/>
                                            </p:txEl>
                                          </p:spTgt>
                                        </p:tgtEl>
                                        <p:attrNameLst>
                                          <p:attrName>style.opacity</p:attrName>
                                        </p:attrNameLst>
                                      </p:cBhvr>
                                      <p:to>
                                        <p:strVal val="0.25"/>
                                      </p:to>
                                    </p:set>
                                    <p:animEffect filter="image" prLst="opacity: 0.25">
                                      <p:cBhvr rctx="IE">
                                        <p:cTn id="20" dur="indefinite"/>
                                        <p:tgtEl>
                                          <p:spTgt spid="38915">
                                            <p:txEl>
                                              <p:pRg st="3" end="3"/>
                                            </p:txEl>
                                          </p:spTgt>
                                        </p:tgtEl>
                                      </p:cBhvr>
                                    </p:animEffect>
                                  </p:childTnLst>
                                </p:cTn>
                              </p:par>
                              <p:par>
                                <p:cTn id="21" presetID="9" presetClass="emph" presetSubtype="0" nodeType="withEffect">
                                  <p:stCondLst>
                                    <p:cond delay="0"/>
                                  </p:stCondLst>
                                  <p:childTnLst>
                                    <p:set>
                                      <p:cBhvr rctx="PPT">
                                        <p:cTn id="22" dur="indefinite"/>
                                        <p:tgtEl>
                                          <p:spTgt spid="38915">
                                            <p:txEl>
                                              <p:pRg st="4" end="4"/>
                                            </p:txEl>
                                          </p:spTgt>
                                        </p:tgtEl>
                                        <p:attrNameLst>
                                          <p:attrName>style.opacity</p:attrName>
                                        </p:attrNameLst>
                                      </p:cBhvr>
                                      <p:to>
                                        <p:strVal val="0.25"/>
                                      </p:to>
                                    </p:set>
                                    <p:animEffect filter="image" prLst="opacity: 0.25">
                                      <p:cBhvr rctx="IE">
                                        <p:cTn id="23" dur="indefinite"/>
                                        <p:tgtEl>
                                          <p:spTgt spid="38915">
                                            <p:txEl>
                                              <p:pRg st="4" end="4"/>
                                            </p:txEl>
                                          </p:spTgt>
                                        </p:tgtEl>
                                      </p:cBhvr>
                                    </p:animEffect>
                                  </p:childTnLst>
                                </p:cTn>
                              </p:par>
                              <p:par>
                                <p:cTn id="24" presetID="9" presetClass="emph" presetSubtype="0" nodeType="withEffect">
                                  <p:stCondLst>
                                    <p:cond delay="0"/>
                                  </p:stCondLst>
                                  <p:childTnLst>
                                    <p:set>
                                      <p:cBhvr rctx="PPT">
                                        <p:cTn id="25" dur="indefinite"/>
                                        <p:tgtEl>
                                          <p:spTgt spid="38915">
                                            <p:txEl>
                                              <p:pRg st="5" end="5"/>
                                            </p:txEl>
                                          </p:spTgt>
                                        </p:tgtEl>
                                        <p:attrNameLst>
                                          <p:attrName>style.opacity</p:attrName>
                                        </p:attrNameLst>
                                      </p:cBhvr>
                                      <p:to>
                                        <p:strVal val="0.25"/>
                                      </p:to>
                                    </p:set>
                                    <p:animEffect filter="image" prLst="opacity: 0.25">
                                      <p:cBhvr rctx="IE">
                                        <p:cTn id="26" dur="indefinite"/>
                                        <p:tgtEl>
                                          <p:spTgt spid="38915">
                                            <p:txEl>
                                              <p:pRg st="5" end="5"/>
                                            </p:txEl>
                                          </p:spTgt>
                                        </p:tgtEl>
                                      </p:cBhvr>
                                    </p:animEffect>
                                  </p:childTnLst>
                                </p:cTn>
                              </p:par>
                              <p:par>
                                <p:cTn id="27" presetID="9" presetClass="emph" presetSubtype="0" nodeType="withEffect">
                                  <p:stCondLst>
                                    <p:cond delay="0"/>
                                  </p:stCondLst>
                                  <p:childTnLst>
                                    <p:set>
                                      <p:cBhvr rctx="PPT">
                                        <p:cTn id="28" dur="indefinite"/>
                                        <p:tgtEl>
                                          <p:spTgt spid="38915">
                                            <p:txEl>
                                              <p:pRg st="6" end="6"/>
                                            </p:txEl>
                                          </p:spTgt>
                                        </p:tgtEl>
                                        <p:attrNameLst>
                                          <p:attrName>style.opacity</p:attrName>
                                        </p:attrNameLst>
                                      </p:cBhvr>
                                      <p:to>
                                        <p:strVal val="0.25"/>
                                      </p:to>
                                    </p:set>
                                    <p:animEffect filter="image" prLst="opacity: 0.25">
                                      <p:cBhvr rctx="IE">
                                        <p:cTn id="29" dur="indefinite"/>
                                        <p:tgtEl>
                                          <p:spTgt spid="38915">
                                            <p:txEl>
                                              <p:pRg st="6" end="6"/>
                                            </p:txEl>
                                          </p:spTgt>
                                        </p:tgtEl>
                                      </p:cBhvr>
                                    </p:animEffect>
                                  </p:childTnLst>
                                </p:cTn>
                              </p:par>
                              <p:par>
                                <p:cTn id="30" presetID="9" presetClass="emph" presetSubtype="0" nodeType="withEffect">
                                  <p:stCondLst>
                                    <p:cond delay="0"/>
                                  </p:stCondLst>
                                  <p:childTnLst>
                                    <p:set>
                                      <p:cBhvr rctx="PPT">
                                        <p:cTn id="31" dur="indefinite"/>
                                        <p:tgtEl>
                                          <p:spTgt spid="38915">
                                            <p:txEl>
                                              <p:pRg st="7" end="7"/>
                                            </p:txEl>
                                          </p:spTgt>
                                        </p:tgtEl>
                                        <p:attrNameLst>
                                          <p:attrName>style.opacity</p:attrName>
                                        </p:attrNameLst>
                                      </p:cBhvr>
                                      <p:to>
                                        <p:strVal val="0.25"/>
                                      </p:to>
                                    </p:set>
                                    <p:animEffect filter="image" prLst="opacity: 0.25">
                                      <p:cBhvr rctx="IE">
                                        <p:cTn id="32" dur="indefinite"/>
                                        <p:tgtEl>
                                          <p:spTgt spid="38915">
                                            <p:txEl>
                                              <p:pRg st="7" end="7"/>
                                            </p:txEl>
                                          </p:spTgt>
                                        </p:tgtEl>
                                      </p:cBhvr>
                                    </p:animEffect>
                                  </p:childTnLst>
                                </p:cTn>
                              </p:par>
                              <p:par>
                                <p:cTn id="33" presetID="9" presetClass="emph" presetSubtype="0" nodeType="withEffect">
                                  <p:stCondLst>
                                    <p:cond delay="0"/>
                                  </p:stCondLst>
                                  <p:childTnLst>
                                    <p:set>
                                      <p:cBhvr rctx="PPT">
                                        <p:cTn id="34" dur="indefinite"/>
                                        <p:tgtEl>
                                          <p:spTgt spid="38915">
                                            <p:txEl>
                                              <p:pRg st="8" end="8"/>
                                            </p:txEl>
                                          </p:spTgt>
                                        </p:tgtEl>
                                        <p:attrNameLst>
                                          <p:attrName>style.opacity</p:attrName>
                                        </p:attrNameLst>
                                      </p:cBhvr>
                                      <p:to>
                                        <p:strVal val="0.25"/>
                                      </p:to>
                                    </p:set>
                                    <p:animEffect filter="image" prLst="opacity: 0.25">
                                      <p:cBhvr rctx="IE">
                                        <p:cTn id="35" dur="indefinite"/>
                                        <p:tgtEl>
                                          <p:spTgt spid="38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p:txBody>
          <a:bodyPr/>
          <a:lstStyle/>
          <a:p>
            <a:pPr>
              <a:defRPr/>
            </a:pPr>
            <a:r>
              <a:rPr lang="en-IN"/>
              <a:t>public final synchronized void join(long, int) throws java.lang.InterruptedException;</a:t>
            </a:r>
          </a:p>
          <a:p>
            <a:pPr>
              <a:defRPr/>
            </a:pPr>
            <a:r>
              <a:rPr lang="en-IN"/>
              <a:t>public final void join() throws java.lang.InterruptedException;</a:t>
            </a:r>
          </a:p>
          <a:p>
            <a:pPr>
              <a:defRPr/>
            </a:pPr>
            <a:r>
              <a:rPr lang="en-IN"/>
              <a:t>public static void dumpStack();</a:t>
            </a:r>
          </a:p>
          <a:p>
            <a:pPr>
              <a:defRPr/>
            </a:pPr>
            <a:r>
              <a:rPr lang="en-IN"/>
              <a:t>public final void setDaemon(boolean);</a:t>
            </a:r>
          </a:p>
          <a:p>
            <a:pPr>
              <a:defRPr/>
            </a:pPr>
            <a:r>
              <a:rPr lang="en-IN"/>
              <a:t>public final boolean isDaemon();</a:t>
            </a:r>
          </a:p>
          <a:p>
            <a:pPr>
              <a:defRPr/>
            </a:pPr>
            <a:endParaRPr lang="en-IN"/>
          </a:p>
        </p:txBody>
      </p:sp>
      <p:sp>
        <p:nvSpPr>
          <p:cNvPr id="39938" name="Title 1"/>
          <p:cNvSpPr>
            <a:spLocks noGrp="1"/>
          </p:cNvSpPr>
          <p:nvPr>
            <p:ph type="title"/>
          </p:nvPr>
        </p:nvSpPr>
        <p:spPr>
          <a:xfrm>
            <a:off x="1981200" y="257678"/>
            <a:ext cx="8229600" cy="749090"/>
          </a:xfrm>
        </p:spPr>
        <p:txBody>
          <a:bodyPr>
            <a:normAutofit/>
          </a:bodyPr>
          <a:lstStyle/>
          <a:p>
            <a:pPr>
              <a:defRPr/>
            </a:pPr>
            <a:r>
              <a:rPr lang="en-IN" dirty="0" smtClean="0"/>
              <a:t>THREAD METHODS </a:t>
            </a: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70845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39939">
                                            <p:txEl>
                                              <p:pRg st="0" end="0"/>
                                            </p:txEl>
                                          </p:spTgt>
                                        </p:tgtEl>
                                        <p:attrNameLst>
                                          <p:attrName>style.opacity</p:attrName>
                                        </p:attrNameLst>
                                      </p:cBhvr>
                                      <p:to>
                                        <p:strVal val="0.15"/>
                                      </p:to>
                                    </p:set>
                                    <p:animEffect filter="image" prLst="opacity: 0.15">
                                      <p:cBhvr rctx="IE">
                                        <p:cTn id="7" dur="indefinite"/>
                                        <p:tgtEl>
                                          <p:spTgt spid="39939">
                                            <p:txEl>
                                              <p:pRg st="0" end="0"/>
                                            </p:txEl>
                                          </p:spTgt>
                                        </p:tgtEl>
                                      </p:cBhvr>
                                    </p:animEffect>
                                  </p:childTnLst>
                                </p:cTn>
                              </p:par>
                              <p:par>
                                <p:cTn id="8" presetID="9" presetClass="emph" presetSubtype="0" nodeType="withEffect">
                                  <p:stCondLst>
                                    <p:cond delay="0"/>
                                  </p:stCondLst>
                                  <p:childTnLst>
                                    <p:set>
                                      <p:cBhvr rctx="PPT">
                                        <p:cTn id="9" dur="indefinite"/>
                                        <p:tgtEl>
                                          <p:spTgt spid="39939">
                                            <p:txEl>
                                              <p:pRg st="1" end="1"/>
                                            </p:txEl>
                                          </p:spTgt>
                                        </p:tgtEl>
                                        <p:attrNameLst>
                                          <p:attrName>style.opacity</p:attrName>
                                        </p:attrNameLst>
                                      </p:cBhvr>
                                      <p:to>
                                        <p:strVal val="0.15"/>
                                      </p:to>
                                    </p:set>
                                    <p:animEffect filter="image" prLst="opacity: 0.15">
                                      <p:cBhvr rctx="IE">
                                        <p:cTn id="10" dur="indefinite"/>
                                        <p:tgtEl>
                                          <p:spTgt spid="39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mph" presetSubtype="0" nodeType="clickEffect">
                                  <p:stCondLst>
                                    <p:cond delay="0"/>
                                  </p:stCondLst>
                                  <p:endCondLst>
                                    <p:cond evt="onNext" delay="0">
                                      <p:tgtEl>
                                        <p:sldTgt/>
                                      </p:tgtEl>
                                    </p:cond>
                                  </p:endCondLst>
                                  <p:childTnLst>
                                    <p:set>
                                      <p:cBhvr rctx="PPT">
                                        <p:cTn id="14" dur="indefinite"/>
                                        <p:tgtEl>
                                          <p:spTgt spid="39939">
                                            <p:txEl>
                                              <p:pRg st="2" end="2"/>
                                            </p:txEl>
                                          </p:spTgt>
                                        </p:tgtEl>
                                        <p:attrNameLst>
                                          <p:attrName>style.opacity</p:attrName>
                                        </p:attrNameLst>
                                      </p:cBhvr>
                                      <p:to>
                                        <p:strVal val="0.99"/>
                                      </p:to>
                                    </p:set>
                                    <p:animEffect filter="image" prLst="opacity: 0.99">
                                      <p:cBhvr rctx="IE">
                                        <p:cTn id="15" dur="indefinite"/>
                                        <p:tgtEl>
                                          <p:spTgt spid="399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mph" presetSubtype="0" nodeType="clickEffect">
                                  <p:stCondLst>
                                    <p:cond delay="0"/>
                                  </p:stCondLst>
                                  <p:endCondLst>
                                    <p:cond evt="onNext" delay="0">
                                      <p:tgtEl>
                                        <p:sldTgt/>
                                      </p:tgtEl>
                                    </p:cond>
                                  </p:endCondLst>
                                  <p:childTnLst>
                                    <p:set>
                                      <p:cBhvr rctx="PPT">
                                        <p:cTn id="19" dur="indefinite"/>
                                        <p:tgtEl>
                                          <p:spTgt spid="39939">
                                            <p:txEl>
                                              <p:pRg st="3" end="3"/>
                                            </p:txEl>
                                          </p:spTgt>
                                        </p:tgtEl>
                                        <p:attrNameLst>
                                          <p:attrName>style.opacity</p:attrName>
                                        </p:attrNameLst>
                                      </p:cBhvr>
                                      <p:to>
                                        <p:strVal val="1.0"/>
                                      </p:to>
                                    </p:set>
                                    <p:animEffect filter="image" prLst="opacity: 1.0">
                                      <p:cBhvr rctx="IE">
                                        <p:cTn id="20" dur="indefinite"/>
                                        <p:tgtEl>
                                          <p:spTgt spid="39939">
                                            <p:txEl>
                                              <p:pRg st="3" end="3"/>
                                            </p:txEl>
                                          </p:spTgt>
                                        </p:tgtEl>
                                      </p:cBhvr>
                                    </p:animEffect>
                                  </p:childTnLst>
                                </p:cTn>
                              </p:par>
                              <p:par>
                                <p:cTn id="21" presetID="9" presetClass="emph" presetSubtype="0" nodeType="withEffect">
                                  <p:stCondLst>
                                    <p:cond delay="0"/>
                                  </p:stCondLst>
                                  <p:childTnLst>
                                    <p:set>
                                      <p:cBhvr rctx="PPT">
                                        <p:cTn id="22" dur="indefinite"/>
                                        <p:tgtEl>
                                          <p:spTgt spid="39939">
                                            <p:txEl>
                                              <p:pRg st="4" end="4"/>
                                            </p:txEl>
                                          </p:spTgt>
                                        </p:tgtEl>
                                        <p:attrNameLst>
                                          <p:attrName>style.opacity</p:attrName>
                                        </p:attrNameLst>
                                      </p:cBhvr>
                                      <p:to>
                                        <p:strVal val="0.15"/>
                                      </p:to>
                                    </p:set>
                                    <p:animEffect filter="image" prLst="opacity: 0.15">
                                      <p:cBhvr rctx="IE">
                                        <p:cTn id="23" dur="indefinite"/>
                                        <p:tgtEl>
                                          <p:spTgt spid="3993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39939">
                                            <p:txEl>
                                              <p:pRg st="0" end="0"/>
                                            </p:txEl>
                                          </p:spTgt>
                                        </p:tgtEl>
                                        <p:attrNameLst>
                                          <p:attrName>style.opacity</p:attrName>
                                        </p:attrNameLst>
                                      </p:cBhvr>
                                      <p:to>
                                        <p:strVal val="1.0"/>
                                      </p:to>
                                    </p:set>
                                    <p:animEffect filter="image" prLst="opacity: 1.0">
                                      <p:cBhvr rctx="IE">
                                        <p:cTn id="28" dur="indefinite"/>
                                        <p:tgtEl>
                                          <p:spTgt spid="39939">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mph" presetSubtype="0" nodeType="clickEffect">
                                  <p:stCondLst>
                                    <p:cond delay="0"/>
                                  </p:stCondLst>
                                  <p:endCondLst>
                                    <p:cond evt="onNext" delay="0">
                                      <p:tgtEl>
                                        <p:sldTgt/>
                                      </p:tgtEl>
                                    </p:cond>
                                  </p:endCondLst>
                                  <p:childTnLst>
                                    <p:set>
                                      <p:cBhvr rctx="PPT">
                                        <p:cTn id="32" dur="indefinite"/>
                                        <p:tgtEl>
                                          <p:spTgt spid="39939">
                                            <p:txEl>
                                              <p:pRg st="1" end="1"/>
                                            </p:txEl>
                                          </p:spTgt>
                                        </p:tgtEl>
                                        <p:attrNameLst>
                                          <p:attrName>style.opacity</p:attrName>
                                        </p:attrNameLst>
                                      </p:cBhvr>
                                      <p:to>
                                        <p:strVal val="0.99"/>
                                      </p:to>
                                    </p:set>
                                    <p:animEffect filter="image" prLst="opacity: 0.99">
                                      <p:cBhvr rctx="IE">
                                        <p:cTn id="33" dur="indefinite"/>
                                        <p:tgtEl>
                                          <p:spTgt spid="39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lvl1pPr>
              <a:spcBef>
                <a:spcPct val="50000"/>
              </a:spcBef>
              <a:defRPr sz="1600">
                <a:solidFill>
                  <a:schemeClr val="tx1"/>
                </a:solidFill>
                <a:latin typeface="Times New Roman" panose="02020603050405020304" pitchFamily="18" charset="0"/>
                <a:cs typeface="Times New Roman" panose="02020603050405020304" pitchFamily="18" charset="0"/>
              </a:defRPr>
            </a:lvl1pPr>
            <a:lvl2pPr marL="742950" indent="-285750">
              <a:spcBef>
                <a:spcPct val="50000"/>
              </a:spcBef>
              <a:defRPr sz="1600">
                <a:solidFill>
                  <a:schemeClr val="tx1"/>
                </a:solidFill>
                <a:latin typeface="Times New Roman" panose="02020603050405020304" pitchFamily="18" charset="0"/>
                <a:cs typeface="Times New Roman" panose="02020603050405020304" pitchFamily="18" charset="0"/>
              </a:defRPr>
            </a:lvl2pPr>
            <a:lvl3pPr marL="1143000" indent="-228600">
              <a:spcBef>
                <a:spcPct val="50000"/>
              </a:spcBef>
              <a:defRPr sz="1600">
                <a:solidFill>
                  <a:schemeClr val="tx1"/>
                </a:solidFill>
                <a:latin typeface="Times New Roman" panose="02020603050405020304" pitchFamily="18" charset="0"/>
                <a:cs typeface="Times New Roman" panose="02020603050405020304" pitchFamily="18" charset="0"/>
              </a:defRPr>
            </a:lvl3pPr>
            <a:lvl4pPr marL="1600200" indent="-228600">
              <a:spcBef>
                <a:spcPct val="50000"/>
              </a:spcBef>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50000"/>
              </a:spcBef>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5A3CCF5B-8786-412C-AA19-4CB1B9378FE6}" type="slidenum">
              <a:rPr lang="en-US" altLang="en-US" sz="1400"/>
              <a:pPr/>
              <a:t>58</a:t>
            </a:fld>
            <a:endParaRPr lang="en-US" altLang="en-US" sz="1400"/>
          </a:p>
        </p:txBody>
      </p:sp>
      <p:sp>
        <p:nvSpPr>
          <p:cNvPr id="54274" name="Rectangle 2"/>
          <p:cNvSpPr>
            <a:spLocks noGrp="1" noChangeArrowheads="1"/>
          </p:cNvSpPr>
          <p:nvPr>
            <p:ph type="title"/>
          </p:nvPr>
        </p:nvSpPr>
        <p:spPr/>
        <p:txBody>
          <a:bodyPr/>
          <a:lstStyle/>
          <a:p>
            <a:pPr eaLnBrk="1" hangingPunct="1"/>
            <a:r>
              <a:rPr lang="en-US" altLang="en-US" sz="2800" b="1">
                <a:solidFill>
                  <a:srgbClr val="FF0000"/>
                </a:solidFill>
                <a:latin typeface="Courier New" panose="02070309020205020404" pitchFamily="49" charset="0"/>
                <a:cs typeface="Courier New" panose="02070309020205020404" pitchFamily="49" charset="0"/>
              </a:rPr>
              <a:t>Runnable</a:t>
            </a:r>
            <a:r>
              <a:rPr lang="en-US" altLang="en-US" sz="2800" b="1">
                <a:solidFill>
                  <a:srgbClr val="FF0000"/>
                </a:solidFill>
                <a:cs typeface="Times New Roman" panose="02020603050405020304" pitchFamily="18" charset="0"/>
              </a:rPr>
              <a:t> Interface</a:t>
            </a:r>
            <a:endParaRPr lang="en-US" altLang="en-US" sz="2800">
              <a:solidFill>
                <a:srgbClr val="000000"/>
              </a:solidFill>
              <a:latin typeface="Times New Roman" panose="02020603050405020304" pitchFamily="18" charset="0"/>
              <a:cs typeface="Times New Roman" panose="02020603050405020304" pitchFamily="18" charset="0"/>
            </a:endParaRPr>
          </a:p>
        </p:txBody>
      </p:sp>
      <p:sp>
        <p:nvSpPr>
          <p:cNvPr id="54275" name="Rectangle 3"/>
          <p:cNvSpPr>
            <a:spLocks noGrp="1" noChangeArrowheads="1"/>
          </p:cNvSpPr>
          <p:nvPr>
            <p:ph type="body" idx="1"/>
          </p:nvPr>
        </p:nvSpPr>
        <p:spPr/>
        <p:txBody>
          <a:bodyPr>
            <a:normAutofit lnSpcReduction="10000"/>
          </a:bodyPr>
          <a:lstStyle/>
          <a:p>
            <a:pPr eaLnBrk="1" hangingPunct="1"/>
            <a:r>
              <a:rPr lang="en-US" altLang="en-US" smtClean="0"/>
              <a:t>Java does not support multiple inheritance</a:t>
            </a:r>
          </a:p>
          <a:p>
            <a:pPr lvl="1" eaLnBrk="1" hangingPunct="1"/>
            <a:r>
              <a:rPr lang="en-US" altLang="en-US" smtClean="0"/>
              <a:t>Instead, use interfaces</a:t>
            </a:r>
          </a:p>
          <a:p>
            <a:pPr lvl="1" eaLnBrk="1" hangingPunct="1"/>
            <a:r>
              <a:rPr lang="en-US" altLang="en-US" smtClean="0"/>
              <a:t>Until now, we inherited from class </a:t>
            </a:r>
            <a:r>
              <a:rPr lang="en-US" altLang="en-US" b="1" smtClean="0">
                <a:latin typeface="Courier New" panose="02070309020205020404" pitchFamily="49" charset="0"/>
              </a:rPr>
              <a:t>Thread</a:t>
            </a:r>
            <a:r>
              <a:rPr lang="en-US" altLang="en-US" smtClean="0"/>
              <a:t>, overrode </a:t>
            </a:r>
            <a:r>
              <a:rPr lang="en-US" altLang="en-US" b="1" smtClean="0">
                <a:latin typeface="Courier New" panose="02070309020205020404" pitchFamily="49" charset="0"/>
              </a:rPr>
              <a:t>run</a:t>
            </a:r>
          </a:p>
          <a:p>
            <a:pPr eaLnBrk="1" hangingPunct="1"/>
            <a:r>
              <a:rPr lang="en-US" altLang="en-US" smtClean="0"/>
              <a:t>Multithreading for an already derived class</a:t>
            </a:r>
          </a:p>
          <a:p>
            <a:pPr lvl="1" eaLnBrk="1" hangingPunct="1"/>
            <a:r>
              <a:rPr lang="en-US" altLang="en-US" smtClean="0"/>
              <a:t>Implement interface </a:t>
            </a:r>
            <a:r>
              <a:rPr lang="en-US" altLang="en-US" b="1" smtClean="0">
                <a:latin typeface="Courier New" panose="02070309020205020404" pitchFamily="49" charset="0"/>
              </a:rPr>
              <a:t>Runnable</a:t>
            </a:r>
            <a:r>
              <a:rPr lang="en-US" altLang="en-US" smtClean="0"/>
              <a:t> (</a:t>
            </a:r>
            <a:r>
              <a:rPr lang="en-US" altLang="en-US" b="1" smtClean="0">
                <a:latin typeface="Courier New" panose="02070309020205020404" pitchFamily="49" charset="0"/>
              </a:rPr>
              <a:t>java.lang</a:t>
            </a:r>
            <a:r>
              <a:rPr lang="en-US" altLang="en-US" smtClean="0"/>
              <a:t>)</a:t>
            </a:r>
          </a:p>
          <a:p>
            <a:pPr lvl="2" eaLnBrk="1" hangingPunct="1"/>
            <a:r>
              <a:rPr lang="en-US" altLang="en-US" smtClean="0"/>
              <a:t>New class objects "are" </a:t>
            </a:r>
            <a:r>
              <a:rPr lang="en-US" altLang="en-US" b="1" smtClean="0">
                <a:latin typeface="Courier New" panose="02070309020205020404" pitchFamily="49" charset="0"/>
              </a:rPr>
              <a:t>Runnable</a:t>
            </a:r>
            <a:r>
              <a:rPr lang="en-US" altLang="en-US" smtClean="0"/>
              <a:t> objects</a:t>
            </a:r>
          </a:p>
          <a:p>
            <a:pPr lvl="1" eaLnBrk="1" hangingPunct="1"/>
            <a:r>
              <a:rPr lang="en-US" altLang="en-US" smtClean="0"/>
              <a:t>Override </a:t>
            </a:r>
            <a:r>
              <a:rPr lang="en-US" altLang="en-US" b="1" smtClean="0">
                <a:latin typeface="Courier New" panose="02070309020205020404" pitchFamily="49" charset="0"/>
              </a:rPr>
              <a:t>run</a:t>
            </a:r>
            <a:r>
              <a:rPr lang="en-US" altLang="en-US" smtClean="0"/>
              <a:t> method</a:t>
            </a:r>
          </a:p>
          <a:p>
            <a:pPr lvl="2" eaLnBrk="1" hangingPunct="1"/>
            <a:r>
              <a:rPr lang="en-US" altLang="en-US" smtClean="0"/>
              <a:t>Controls thread, just as deriving from </a:t>
            </a:r>
            <a:r>
              <a:rPr lang="en-US" altLang="en-US" b="1" smtClean="0">
                <a:latin typeface="Courier New" panose="02070309020205020404" pitchFamily="49" charset="0"/>
              </a:rPr>
              <a:t>Thread</a:t>
            </a:r>
            <a:r>
              <a:rPr lang="en-US" altLang="en-US" smtClean="0"/>
              <a:t> class</a:t>
            </a:r>
          </a:p>
          <a:p>
            <a:pPr lvl="2" eaLnBrk="1" hangingPunct="1"/>
            <a:r>
              <a:rPr lang="en-US" altLang="en-US" smtClean="0"/>
              <a:t>In fact, class </a:t>
            </a:r>
            <a:r>
              <a:rPr lang="en-US" altLang="en-US" b="1" smtClean="0">
                <a:latin typeface="Courier New" panose="02070309020205020404" pitchFamily="49" charset="0"/>
              </a:rPr>
              <a:t>Thread</a:t>
            </a:r>
            <a:r>
              <a:rPr lang="en-US" altLang="en-US" smtClean="0"/>
              <a:t> implements interface </a:t>
            </a:r>
            <a:r>
              <a:rPr lang="en-US" altLang="en-US" b="1" smtClean="0">
                <a:latin typeface="Courier New" panose="02070309020205020404" pitchFamily="49" charset="0"/>
              </a:rPr>
              <a:t>Runnable</a:t>
            </a:r>
          </a:p>
          <a:p>
            <a:pPr lvl="1" eaLnBrk="1" hangingPunct="1"/>
            <a:r>
              <a:rPr lang="en-US" altLang="en-US" smtClean="0"/>
              <a:t>Create new threads using </a:t>
            </a:r>
            <a:r>
              <a:rPr lang="en-US" altLang="en-US" b="1" smtClean="0">
                <a:latin typeface="Courier New" panose="02070309020205020404" pitchFamily="49" charset="0"/>
              </a:rPr>
              <a:t>Thread</a:t>
            </a:r>
            <a:r>
              <a:rPr lang="en-US" altLang="en-US" smtClean="0"/>
              <a:t> constructors</a:t>
            </a:r>
          </a:p>
          <a:p>
            <a:pPr lvl="2" eaLnBrk="1" hangingPunct="1"/>
            <a:r>
              <a:rPr lang="en-US" altLang="en-US" b="1" smtClean="0">
                <a:latin typeface="Courier New" panose="02070309020205020404" pitchFamily="49" charset="0"/>
              </a:rPr>
              <a:t>Thread( runnableObject )</a:t>
            </a:r>
          </a:p>
          <a:p>
            <a:pPr lvl="2" eaLnBrk="1" hangingPunct="1"/>
            <a:r>
              <a:rPr lang="en-US" altLang="en-US" b="1" smtClean="0">
                <a:latin typeface="Courier New" panose="02070309020205020404" pitchFamily="49" charset="0"/>
              </a:rPr>
              <a:t>Thread( runnableObject, threadName )</a:t>
            </a:r>
          </a:p>
        </p:txBody>
      </p:sp>
    </p:spTree>
    <p:extLst>
      <p:ext uri="{BB962C8B-B14F-4D97-AF65-F5344CB8AC3E}">
        <p14:creationId xmlns:p14="http://schemas.microsoft.com/office/powerpoint/2010/main" val="1990908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 calcmode="lin" valueType="num">
                                      <p:cBhvr>
                                        <p:cTn id="7" dur="500" fill="hold"/>
                                        <p:tgtEl>
                                          <p:spTgt spid="54274"/>
                                        </p:tgtEl>
                                        <p:attrNameLst>
                                          <p:attrName>ppt_w</p:attrName>
                                        </p:attrNameLst>
                                      </p:cBhvr>
                                      <p:tavLst>
                                        <p:tav tm="0">
                                          <p:val>
                                            <p:fltVal val="0"/>
                                          </p:val>
                                        </p:tav>
                                        <p:tav tm="100000">
                                          <p:val>
                                            <p:strVal val="#ppt_w"/>
                                          </p:val>
                                        </p:tav>
                                      </p:tavLst>
                                    </p:anim>
                                    <p:anim calcmode="lin" valueType="num">
                                      <p:cBhvr>
                                        <p:cTn id="8" dur="500" fill="hold"/>
                                        <p:tgtEl>
                                          <p:spTgt spid="54274"/>
                                        </p:tgtEl>
                                        <p:attrNameLst>
                                          <p:attrName>ppt_h</p:attrName>
                                        </p:attrNameLst>
                                      </p:cBhvr>
                                      <p:tavLst>
                                        <p:tav tm="0">
                                          <p:val>
                                            <p:fltVal val="0"/>
                                          </p:val>
                                        </p:tav>
                                        <p:tav tm="100000">
                                          <p:val>
                                            <p:strVal val="#ppt_h"/>
                                          </p:val>
                                        </p:tav>
                                      </p:tavLst>
                                    </p:anim>
                                    <p:animEffect transition="in" filter="fade">
                                      <p:cBhvr>
                                        <p:cTn id="9" dur="500"/>
                                        <p:tgtEl>
                                          <p:spTgt spid="5427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4275">
                                            <p:txEl>
                                              <p:pRg st="0" end="0"/>
                                            </p:txEl>
                                          </p:spTgt>
                                        </p:tgtEl>
                                        <p:attrNameLst>
                                          <p:attrName>style.visibility</p:attrName>
                                        </p:attrNameLst>
                                      </p:cBhvr>
                                      <p:to>
                                        <p:strVal val="visible"/>
                                      </p:to>
                                    </p:set>
                                    <p:animEffect transition="in" filter="fade">
                                      <p:cBhvr>
                                        <p:cTn id="13" dur="1000">
                                          <p:stCondLst>
                                            <p:cond delay="0"/>
                                          </p:stCondLst>
                                        </p:cTn>
                                        <p:tgtEl>
                                          <p:spTgt spid="5427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275">
                                            <p:txEl>
                                              <p:pRg st="1" end="1"/>
                                            </p:txEl>
                                          </p:spTgt>
                                        </p:tgtEl>
                                        <p:attrNameLst>
                                          <p:attrName>style.visibility</p:attrName>
                                        </p:attrNameLst>
                                      </p:cBhvr>
                                      <p:to>
                                        <p:strVal val="visible"/>
                                      </p:to>
                                    </p:set>
                                    <p:animEffect transition="in" filter="fade">
                                      <p:cBhvr>
                                        <p:cTn id="16" dur="1000">
                                          <p:stCondLst>
                                            <p:cond delay="0"/>
                                          </p:stCondLst>
                                        </p:cTn>
                                        <p:tgtEl>
                                          <p:spTgt spid="54275">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Effect transition="in" filter="fade">
                                      <p:cBhvr>
                                        <p:cTn id="19" dur="1000">
                                          <p:stCondLst>
                                            <p:cond delay="0"/>
                                          </p:stCondLst>
                                        </p:cTn>
                                        <p:tgtEl>
                                          <p:spTgt spid="54275">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4275">
                                            <p:txEl>
                                              <p:pRg st="3" end="3"/>
                                            </p:txEl>
                                          </p:spTgt>
                                        </p:tgtEl>
                                        <p:attrNameLst>
                                          <p:attrName>style.visibility</p:attrName>
                                        </p:attrNameLst>
                                      </p:cBhvr>
                                      <p:to>
                                        <p:strVal val="visible"/>
                                      </p:to>
                                    </p:set>
                                    <p:animEffect transition="in" filter="fade">
                                      <p:cBhvr>
                                        <p:cTn id="24" dur="1000">
                                          <p:stCondLst>
                                            <p:cond delay="0"/>
                                          </p:stCondLst>
                                        </p:cTn>
                                        <p:tgtEl>
                                          <p:spTgt spid="5427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1000">
                                          <p:stCondLst>
                                            <p:cond delay="0"/>
                                          </p:stCondLst>
                                        </p:cTn>
                                        <p:tgtEl>
                                          <p:spTgt spid="5427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4275">
                                            <p:txEl>
                                              <p:pRg st="5" end="5"/>
                                            </p:txEl>
                                          </p:spTgt>
                                        </p:tgtEl>
                                        <p:attrNameLst>
                                          <p:attrName>style.visibility</p:attrName>
                                        </p:attrNameLst>
                                      </p:cBhvr>
                                      <p:to>
                                        <p:strVal val="visible"/>
                                      </p:to>
                                    </p:set>
                                    <p:animEffect transition="in" filter="fade">
                                      <p:cBhvr>
                                        <p:cTn id="30" dur="1000">
                                          <p:stCondLst>
                                            <p:cond delay="0"/>
                                          </p:stCondLst>
                                        </p:cTn>
                                        <p:tgtEl>
                                          <p:spTgt spid="5427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275">
                                            <p:txEl>
                                              <p:pRg st="6" end="6"/>
                                            </p:txEl>
                                          </p:spTgt>
                                        </p:tgtEl>
                                        <p:attrNameLst>
                                          <p:attrName>style.visibility</p:attrName>
                                        </p:attrNameLst>
                                      </p:cBhvr>
                                      <p:to>
                                        <p:strVal val="visible"/>
                                      </p:to>
                                    </p:set>
                                    <p:animEffect transition="in" filter="fade">
                                      <p:cBhvr>
                                        <p:cTn id="33" dur="1000">
                                          <p:stCondLst>
                                            <p:cond delay="0"/>
                                          </p:stCondLst>
                                        </p:cTn>
                                        <p:tgtEl>
                                          <p:spTgt spid="5427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fade">
                                      <p:cBhvr>
                                        <p:cTn id="36" dur="1000">
                                          <p:stCondLst>
                                            <p:cond delay="0"/>
                                          </p:stCondLst>
                                        </p:cTn>
                                        <p:tgtEl>
                                          <p:spTgt spid="5427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275">
                                            <p:txEl>
                                              <p:pRg st="8" end="8"/>
                                            </p:txEl>
                                          </p:spTgt>
                                        </p:tgtEl>
                                        <p:attrNameLst>
                                          <p:attrName>style.visibility</p:attrName>
                                        </p:attrNameLst>
                                      </p:cBhvr>
                                      <p:to>
                                        <p:strVal val="visible"/>
                                      </p:to>
                                    </p:set>
                                    <p:animEffect transition="in" filter="fade">
                                      <p:cBhvr>
                                        <p:cTn id="39" dur="1000">
                                          <p:stCondLst>
                                            <p:cond delay="0"/>
                                          </p:stCondLst>
                                        </p:cTn>
                                        <p:tgtEl>
                                          <p:spTgt spid="54275">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275">
                                            <p:txEl>
                                              <p:pRg st="9" end="9"/>
                                            </p:txEl>
                                          </p:spTgt>
                                        </p:tgtEl>
                                        <p:attrNameLst>
                                          <p:attrName>style.visibility</p:attrName>
                                        </p:attrNameLst>
                                      </p:cBhvr>
                                      <p:to>
                                        <p:strVal val="visible"/>
                                      </p:to>
                                    </p:set>
                                    <p:animEffect transition="in" filter="fade">
                                      <p:cBhvr>
                                        <p:cTn id="42" dur="1000">
                                          <p:stCondLst>
                                            <p:cond delay="0"/>
                                          </p:stCondLst>
                                        </p:cTn>
                                        <p:tgtEl>
                                          <p:spTgt spid="54275">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4275">
                                            <p:txEl>
                                              <p:pRg st="10" end="10"/>
                                            </p:txEl>
                                          </p:spTgt>
                                        </p:tgtEl>
                                        <p:attrNameLst>
                                          <p:attrName>style.visibility</p:attrName>
                                        </p:attrNameLst>
                                      </p:cBhvr>
                                      <p:to>
                                        <p:strVal val="visible"/>
                                      </p:to>
                                    </p:set>
                                    <p:animEffect transition="in" filter="fade">
                                      <p:cBhvr>
                                        <p:cTn id="45" dur="1000">
                                          <p:stCondLst>
                                            <p:cond delay="0"/>
                                          </p:stCondLst>
                                        </p:cTn>
                                        <p:tgtEl>
                                          <p:spTgt spid="54275">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275">
                                            <p:txEl>
                                              <p:pRg st="11" end="11"/>
                                            </p:txEl>
                                          </p:spTgt>
                                        </p:tgtEl>
                                        <p:attrNameLst>
                                          <p:attrName>style.visibility</p:attrName>
                                        </p:attrNameLst>
                                      </p:cBhvr>
                                      <p:to>
                                        <p:strVal val="visible"/>
                                      </p:to>
                                    </p:set>
                                    <p:animEffect transition="in" filter="fade">
                                      <p:cBhvr>
                                        <p:cTn id="48" dur="1000">
                                          <p:stCondLst>
                                            <p:cond delay="0"/>
                                          </p:stCondLst>
                                        </p:cTn>
                                        <p:tgtEl>
                                          <p:spTgt spid="542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lvl1pPr>
              <a:spcBef>
                <a:spcPct val="50000"/>
              </a:spcBef>
              <a:defRPr sz="1600">
                <a:solidFill>
                  <a:schemeClr val="tx1"/>
                </a:solidFill>
                <a:latin typeface="Times New Roman" panose="02020603050405020304" pitchFamily="18" charset="0"/>
                <a:cs typeface="Times New Roman" panose="02020603050405020304" pitchFamily="18" charset="0"/>
              </a:defRPr>
            </a:lvl1pPr>
            <a:lvl2pPr marL="742950" indent="-285750">
              <a:spcBef>
                <a:spcPct val="50000"/>
              </a:spcBef>
              <a:defRPr sz="1600">
                <a:solidFill>
                  <a:schemeClr val="tx1"/>
                </a:solidFill>
                <a:latin typeface="Times New Roman" panose="02020603050405020304" pitchFamily="18" charset="0"/>
                <a:cs typeface="Times New Roman" panose="02020603050405020304" pitchFamily="18" charset="0"/>
              </a:defRPr>
            </a:lvl2pPr>
            <a:lvl3pPr marL="1143000" indent="-228600">
              <a:spcBef>
                <a:spcPct val="50000"/>
              </a:spcBef>
              <a:defRPr sz="1600">
                <a:solidFill>
                  <a:schemeClr val="tx1"/>
                </a:solidFill>
                <a:latin typeface="Times New Roman" panose="02020603050405020304" pitchFamily="18" charset="0"/>
                <a:cs typeface="Times New Roman" panose="02020603050405020304" pitchFamily="18" charset="0"/>
              </a:defRPr>
            </a:lvl3pPr>
            <a:lvl4pPr marL="1600200" indent="-228600">
              <a:spcBef>
                <a:spcPct val="50000"/>
              </a:spcBef>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50000"/>
              </a:spcBef>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CB89C3DB-91D0-41F2-B550-466A91AF75D7}" type="slidenum">
              <a:rPr lang="en-US" altLang="en-US" sz="1400"/>
              <a:pPr/>
              <a:t>59</a:t>
            </a:fld>
            <a:endParaRPr lang="en-US" altLang="en-US" sz="1400"/>
          </a:p>
        </p:txBody>
      </p:sp>
      <p:sp>
        <p:nvSpPr>
          <p:cNvPr id="55298" name="Rectangle 2"/>
          <p:cNvSpPr>
            <a:spLocks noGrp="1" noChangeArrowheads="1"/>
          </p:cNvSpPr>
          <p:nvPr>
            <p:ph type="title"/>
          </p:nvPr>
        </p:nvSpPr>
        <p:spPr/>
        <p:txBody>
          <a:bodyPr/>
          <a:lstStyle/>
          <a:p>
            <a:pPr eaLnBrk="1" hangingPunct="1"/>
            <a:r>
              <a:rPr lang="en-US" altLang="en-US" sz="2800" b="1">
                <a:solidFill>
                  <a:srgbClr val="FF0000"/>
                </a:solidFill>
                <a:cs typeface="Times New Roman" panose="02020603050405020304" pitchFamily="18" charset="0"/>
              </a:rPr>
              <a:t>Synchonized blocks</a:t>
            </a:r>
          </a:p>
        </p:txBody>
      </p:sp>
      <p:sp>
        <p:nvSpPr>
          <p:cNvPr id="55299" name="Rectangle 3"/>
          <p:cNvSpPr>
            <a:spLocks noGrp="1" noChangeArrowheads="1"/>
          </p:cNvSpPr>
          <p:nvPr>
            <p:ph type="body" idx="1"/>
          </p:nvPr>
        </p:nvSpPr>
        <p:spPr>
          <a:xfrm>
            <a:off x="2209800" y="1219200"/>
            <a:ext cx="8077200" cy="5410200"/>
          </a:xfrm>
        </p:spPr>
        <p:txBody>
          <a:bodyPr>
            <a:normAutofit lnSpcReduction="10000"/>
          </a:bodyPr>
          <a:lstStyle/>
          <a:p>
            <a:pPr eaLnBrk="1" hangingPunct="1">
              <a:lnSpc>
                <a:spcPct val="90000"/>
              </a:lnSpc>
            </a:pPr>
            <a:r>
              <a:rPr lang="en-US" altLang="en-US" smtClean="0"/>
              <a:t>Synchronized blocks of code</a:t>
            </a:r>
          </a:p>
          <a:p>
            <a:pPr lvl="1" eaLnBrk="1" hangingPunct="1">
              <a:lnSpc>
                <a:spcPct val="90000"/>
              </a:lnSpc>
              <a:buFontTx/>
              <a:buNone/>
            </a:pPr>
            <a:r>
              <a:rPr lang="en-US" altLang="en-US" smtClean="0"/>
              <a:t>	</a:t>
            </a:r>
            <a:r>
              <a:rPr lang="en-US" altLang="en-US" sz="2000" b="1">
                <a:latin typeface="Courier New" panose="02070309020205020404" pitchFamily="49" charset="0"/>
              </a:rPr>
              <a:t>synchronized( monitorObject ){</a:t>
            </a:r>
            <a:br>
              <a:rPr lang="en-US" altLang="en-US" sz="2000" b="1">
                <a:latin typeface="Courier New" panose="02070309020205020404" pitchFamily="49" charset="0"/>
              </a:rPr>
            </a:br>
            <a:r>
              <a:rPr lang="en-US" altLang="en-US" sz="2000" b="1">
                <a:latin typeface="Courier New" panose="02070309020205020404" pitchFamily="49" charset="0"/>
              </a:rPr>
              <a:t>	  ...</a:t>
            </a:r>
          </a:p>
          <a:p>
            <a:pPr lvl="1" eaLnBrk="1" hangingPunct="1">
              <a:lnSpc>
                <a:spcPct val="90000"/>
              </a:lnSpc>
              <a:buFontTx/>
              <a:buNone/>
            </a:pPr>
            <a:r>
              <a:rPr lang="en-US" altLang="en-US" sz="2000" b="1">
                <a:latin typeface="Courier New" panose="02070309020205020404" pitchFamily="49" charset="0"/>
              </a:rPr>
              <a:t>	}</a:t>
            </a:r>
          </a:p>
          <a:p>
            <a:pPr lvl="1" eaLnBrk="1" hangingPunct="1">
              <a:lnSpc>
                <a:spcPct val="90000"/>
              </a:lnSpc>
            </a:pPr>
            <a:r>
              <a:rPr lang="en-US" altLang="en-US" sz="2000" b="1">
                <a:latin typeface="Courier New" panose="02070309020205020404" pitchFamily="49" charset="0"/>
              </a:rPr>
              <a:t>monitorObject</a:t>
            </a:r>
            <a:r>
              <a:rPr lang="en-US" altLang="en-US" sz="2000"/>
              <a:t>- Object to be locked while thread executes block of code – Why?</a:t>
            </a:r>
          </a:p>
          <a:p>
            <a:pPr eaLnBrk="1" hangingPunct="1">
              <a:lnSpc>
                <a:spcPct val="90000"/>
              </a:lnSpc>
            </a:pPr>
            <a:r>
              <a:rPr lang="en-US" altLang="en-US" smtClean="0"/>
              <a:t>Suspending threads</a:t>
            </a:r>
          </a:p>
          <a:p>
            <a:pPr lvl="1" eaLnBrk="1" hangingPunct="1">
              <a:lnSpc>
                <a:spcPct val="90000"/>
              </a:lnSpc>
            </a:pPr>
            <a:r>
              <a:rPr lang="en-US" altLang="en-US" smtClean="0"/>
              <a:t>In earlier versions of Java, there were methods to stop/suspend/resume threads</a:t>
            </a:r>
          </a:p>
          <a:p>
            <a:pPr lvl="2" eaLnBrk="1" hangingPunct="1">
              <a:lnSpc>
                <a:spcPct val="90000"/>
              </a:lnSpc>
            </a:pPr>
            <a:r>
              <a:rPr lang="en-US" altLang="en-US" smtClean="0"/>
              <a:t>Why have these methods been deprecated?</a:t>
            </a:r>
          </a:p>
          <a:p>
            <a:pPr lvl="2" eaLnBrk="1" hangingPunct="1">
              <a:lnSpc>
                <a:spcPct val="90000"/>
              </a:lnSpc>
            </a:pPr>
            <a:r>
              <a:rPr lang="en-US" altLang="en-US" smtClean="0"/>
              <a:t>Dangerous, can lead to deadlock</a:t>
            </a:r>
          </a:p>
          <a:p>
            <a:pPr lvl="1" eaLnBrk="1" hangingPunct="1">
              <a:lnSpc>
                <a:spcPct val="90000"/>
              </a:lnSpc>
            </a:pPr>
            <a:r>
              <a:rPr lang="en-US" altLang="en-US" smtClean="0"/>
              <a:t>Instead, use </a:t>
            </a:r>
            <a:r>
              <a:rPr lang="en-US" altLang="en-US" b="1" smtClean="0">
                <a:latin typeface="Courier New" panose="02070309020205020404" pitchFamily="49" charset="0"/>
              </a:rPr>
              <a:t>wait</a:t>
            </a:r>
            <a:r>
              <a:rPr lang="en-US" altLang="en-US" smtClean="0"/>
              <a:t> and </a:t>
            </a:r>
            <a:r>
              <a:rPr lang="en-US" altLang="en-US" b="1" smtClean="0">
                <a:latin typeface="Courier New" panose="02070309020205020404" pitchFamily="49" charset="0"/>
              </a:rPr>
              <a:t>notify</a:t>
            </a:r>
          </a:p>
          <a:p>
            <a:pPr lvl="2" eaLnBrk="1" hangingPunct="1">
              <a:lnSpc>
                <a:spcPct val="90000"/>
              </a:lnSpc>
            </a:pPr>
            <a:r>
              <a:rPr lang="en-US" altLang="en-US" b="1" smtClean="0">
                <a:latin typeface="Courier New" panose="02070309020205020404" pitchFamily="49" charset="0"/>
              </a:rPr>
              <a:t>wait </a:t>
            </a:r>
            <a:r>
              <a:rPr lang="en-US" altLang="en-US" smtClean="0"/>
              <a:t>causes current thread to release ownership of a monitor until another thread invokes the </a:t>
            </a:r>
            <a:r>
              <a:rPr lang="en-US" altLang="en-US" b="1" smtClean="0">
                <a:latin typeface="Courier New" panose="02070309020205020404" pitchFamily="49" charset="0"/>
              </a:rPr>
              <a:t>notify</a:t>
            </a:r>
            <a:r>
              <a:rPr lang="en-US" altLang="en-US" smtClean="0"/>
              <a:t> or </a:t>
            </a:r>
            <a:r>
              <a:rPr lang="en-US" altLang="en-US" b="1" smtClean="0">
                <a:latin typeface="Courier New" panose="02070309020205020404" pitchFamily="49" charset="0"/>
              </a:rPr>
              <a:t>notifyAll</a:t>
            </a:r>
            <a:r>
              <a:rPr lang="en-US" altLang="en-US" smtClean="0"/>
              <a:t> method</a:t>
            </a:r>
          </a:p>
          <a:p>
            <a:pPr lvl="2" eaLnBrk="1" hangingPunct="1">
              <a:lnSpc>
                <a:spcPct val="90000"/>
              </a:lnSpc>
            </a:pPr>
            <a:r>
              <a:rPr lang="en-US" altLang="en-US" smtClean="0"/>
              <a:t>Why is this technique safer?</a:t>
            </a:r>
          </a:p>
        </p:txBody>
      </p:sp>
    </p:spTree>
    <p:extLst>
      <p:ext uri="{BB962C8B-B14F-4D97-AF65-F5344CB8AC3E}">
        <p14:creationId xmlns:p14="http://schemas.microsoft.com/office/powerpoint/2010/main" val="275172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p:cTn id="7" dur="500" fill="hold"/>
                                        <p:tgtEl>
                                          <p:spTgt spid="55298"/>
                                        </p:tgtEl>
                                        <p:attrNameLst>
                                          <p:attrName>ppt_w</p:attrName>
                                        </p:attrNameLst>
                                      </p:cBhvr>
                                      <p:tavLst>
                                        <p:tav tm="0">
                                          <p:val>
                                            <p:fltVal val="0"/>
                                          </p:val>
                                        </p:tav>
                                        <p:tav tm="100000">
                                          <p:val>
                                            <p:strVal val="#ppt_w"/>
                                          </p:val>
                                        </p:tav>
                                      </p:tavLst>
                                    </p:anim>
                                    <p:anim calcmode="lin" valueType="num">
                                      <p:cBhvr>
                                        <p:cTn id="8" dur="500" fill="hold"/>
                                        <p:tgtEl>
                                          <p:spTgt spid="55298"/>
                                        </p:tgtEl>
                                        <p:attrNameLst>
                                          <p:attrName>ppt_h</p:attrName>
                                        </p:attrNameLst>
                                      </p:cBhvr>
                                      <p:tavLst>
                                        <p:tav tm="0">
                                          <p:val>
                                            <p:fltVal val="0"/>
                                          </p:val>
                                        </p:tav>
                                        <p:tav tm="100000">
                                          <p:val>
                                            <p:strVal val="#ppt_h"/>
                                          </p:val>
                                        </p:tav>
                                      </p:tavLst>
                                    </p:anim>
                                    <p:animEffect transition="in" filter="fade">
                                      <p:cBhvr>
                                        <p:cTn id="9" dur="500"/>
                                        <p:tgtEl>
                                          <p:spTgt spid="5529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5299">
                                            <p:txEl>
                                              <p:pRg st="0" end="0"/>
                                            </p:txEl>
                                          </p:spTgt>
                                        </p:tgtEl>
                                        <p:attrNameLst>
                                          <p:attrName>style.visibility</p:attrName>
                                        </p:attrNameLst>
                                      </p:cBhvr>
                                      <p:to>
                                        <p:strVal val="visible"/>
                                      </p:to>
                                    </p:set>
                                    <p:animEffect transition="in" filter="fade">
                                      <p:cBhvr>
                                        <p:cTn id="13" dur="1000">
                                          <p:stCondLst>
                                            <p:cond delay="0"/>
                                          </p:stCondLst>
                                        </p:cTn>
                                        <p:tgtEl>
                                          <p:spTgt spid="5529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299">
                                            <p:txEl>
                                              <p:pRg st="1" end="1"/>
                                            </p:txEl>
                                          </p:spTgt>
                                        </p:tgtEl>
                                        <p:attrNameLst>
                                          <p:attrName>style.visibility</p:attrName>
                                        </p:attrNameLst>
                                      </p:cBhvr>
                                      <p:to>
                                        <p:strVal val="visible"/>
                                      </p:to>
                                    </p:set>
                                    <p:animEffect transition="in" filter="fade">
                                      <p:cBhvr>
                                        <p:cTn id="16" dur="1000">
                                          <p:stCondLst>
                                            <p:cond delay="0"/>
                                          </p:stCondLst>
                                        </p:cTn>
                                        <p:tgtEl>
                                          <p:spTgt spid="55299">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Effect transition="in" filter="fade">
                                      <p:cBhvr>
                                        <p:cTn id="19" dur="1000">
                                          <p:stCondLst>
                                            <p:cond delay="0"/>
                                          </p:stCondLst>
                                        </p:cTn>
                                        <p:tgtEl>
                                          <p:spTgt spid="55299">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5299">
                                            <p:txEl>
                                              <p:pRg st="3" end="3"/>
                                            </p:txEl>
                                          </p:spTgt>
                                        </p:tgtEl>
                                        <p:attrNameLst>
                                          <p:attrName>style.visibility</p:attrName>
                                        </p:attrNameLst>
                                      </p:cBhvr>
                                      <p:to>
                                        <p:strVal val="visible"/>
                                      </p:to>
                                    </p:set>
                                    <p:animEffect transition="in" filter="fade">
                                      <p:cBhvr>
                                        <p:cTn id="22" dur="1000">
                                          <p:stCondLst>
                                            <p:cond delay="0"/>
                                          </p:stCondLst>
                                        </p:cTn>
                                        <p:tgtEl>
                                          <p:spTgt spid="5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animEffect transition="in" filter="fade">
                                      <p:cBhvr>
                                        <p:cTn id="27" dur="1000">
                                          <p:stCondLst>
                                            <p:cond delay="0"/>
                                          </p:stCondLst>
                                        </p:cTn>
                                        <p:tgtEl>
                                          <p:spTgt spid="5529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5299">
                                            <p:txEl>
                                              <p:pRg st="5" end="5"/>
                                            </p:txEl>
                                          </p:spTgt>
                                        </p:tgtEl>
                                        <p:attrNameLst>
                                          <p:attrName>style.visibility</p:attrName>
                                        </p:attrNameLst>
                                      </p:cBhvr>
                                      <p:to>
                                        <p:strVal val="visible"/>
                                      </p:to>
                                    </p:set>
                                    <p:animEffect transition="in" filter="fade">
                                      <p:cBhvr>
                                        <p:cTn id="30" dur="1000">
                                          <p:stCondLst>
                                            <p:cond delay="0"/>
                                          </p:stCondLst>
                                        </p:cTn>
                                        <p:tgtEl>
                                          <p:spTgt spid="5529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299">
                                            <p:txEl>
                                              <p:pRg st="6" end="6"/>
                                            </p:txEl>
                                          </p:spTgt>
                                        </p:tgtEl>
                                        <p:attrNameLst>
                                          <p:attrName>style.visibility</p:attrName>
                                        </p:attrNameLst>
                                      </p:cBhvr>
                                      <p:to>
                                        <p:strVal val="visible"/>
                                      </p:to>
                                    </p:set>
                                    <p:animEffect transition="in" filter="fade">
                                      <p:cBhvr>
                                        <p:cTn id="33" dur="1000">
                                          <p:stCondLst>
                                            <p:cond delay="0"/>
                                          </p:stCondLst>
                                        </p:cTn>
                                        <p:tgtEl>
                                          <p:spTgt spid="5529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5299">
                                            <p:txEl>
                                              <p:pRg st="7" end="7"/>
                                            </p:txEl>
                                          </p:spTgt>
                                        </p:tgtEl>
                                        <p:attrNameLst>
                                          <p:attrName>style.visibility</p:attrName>
                                        </p:attrNameLst>
                                      </p:cBhvr>
                                      <p:to>
                                        <p:strVal val="visible"/>
                                      </p:to>
                                    </p:set>
                                    <p:animEffect transition="in" filter="fade">
                                      <p:cBhvr>
                                        <p:cTn id="38" dur="1000">
                                          <p:stCondLst>
                                            <p:cond delay="0"/>
                                          </p:stCondLst>
                                        </p:cTn>
                                        <p:tgtEl>
                                          <p:spTgt spid="55299">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5299">
                                            <p:txEl>
                                              <p:pRg st="8" end="8"/>
                                            </p:txEl>
                                          </p:spTgt>
                                        </p:tgtEl>
                                        <p:attrNameLst>
                                          <p:attrName>style.visibility</p:attrName>
                                        </p:attrNameLst>
                                      </p:cBhvr>
                                      <p:to>
                                        <p:strVal val="visible"/>
                                      </p:to>
                                    </p:set>
                                    <p:animEffect transition="in" filter="fade">
                                      <p:cBhvr>
                                        <p:cTn id="41" dur="1000">
                                          <p:stCondLst>
                                            <p:cond delay="0"/>
                                          </p:stCondLst>
                                        </p:cTn>
                                        <p:tgtEl>
                                          <p:spTgt spid="55299">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299">
                                            <p:txEl>
                                              <p:pRg st="9" end="9"/>
                                            </p:txEl>
                                          </p:spTgt>
                                        </p:tgtEl>
                                        <p:attrNameLst>
                                          <p:attrName>style.visibility</p:attrName>
                                        </p:attrNameLst>
                                      </p:cBhvr>
                                      <p:to>
                                        <p:strVal val="visible"/>
                                      </p:to>
                                    </p:set>
                                    <p:animEffect transition="in" filter="fade">
                                      <p:cBhvr>
                                        <p:cTn id="44" dur="1000">
                                          <p:stCondLst>
                                            <p:cond delay="0"/>
                                          </p:stCondLst>
                                        </p:cTn>
                                        <p:tgtEl>
                                          <p:spTgt spid="5529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5299">
                                            <p:txEl>
                                              <p:pRg st="10" end="10"/>
                                            </p:txEl>
                                          </p:spTgt>
                                        </p:tgtEl>
                                        <p:attrNameLst>
                                          <p:attrName>style.visibility</p:attrName>
                                        </p:attrNameLst>
                                      </p:cBhvr>
                                      <p:to>
                                        <p:strVal val="visible"/>
                                      </p:to>
                                    </p:set>
                                    <p:animEffect transition="in" filter="fade">
                                      <p:cBhvr>
                                        <p:cTn id="47" dur="1000">
                                          <p:stCondLst>
                                            <p:cond delay="0"/>
                                          </p:stCondLst>
                                        </p:cTn>
                                        <p:tgtEl>
                                          <p:spTgt spid="55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p:cNvSpPr>
          <p:nvPr>
            <p:ph idx="1"/>
          </p:nvPr>
        </p:nvSpPr>
        <p:spPr>
          <a:xfrm>
            <a:off x="1952625" y="1428751"/>
            <a:ext cx="8229600" cy="4525963"/>
          </a:xfrm>
        </p:spPr>
        <p:txBody>
          <a:bodyPr/>
          <a:lstStyle/>
          <a:p>
            <a:pPr algn="just">
              <a:defRPr/>
            </a:pPr>
            <a:r>
              <a:rPr lang="en-IN" dirty="0" smtClean="0"/>
              <a:t>Computer </a:t>
            </a:r>
            <a:r>
              <a:rPr lang="en-IN" dirty="0" smtClean="0">
                <a:solidFill>
                  <a:srgbClr val="C00000"/>
                </a:solidFill>
              </a:rPr>
              <a:t>multiprogramming</a:t>
            </a:r>
            <a:r>
              <a:rPr lang="en-IN" dirty="0" smtClean="0"/>
              <a:t> is the allocation of a computer system and its resources to more than one concurrent </a:t>
            </a:r>
            <a:r>
              <a:rPr lang="en-IN" i="1" dirty="0" smtClean="0"/>
              <a:t>application</a:t>
            </a:r>
            <a:r>
              <a:rPr lang="en-IN" dirty="0" smtClean="0"/>
              <a:t>, </a:t>
            </a:r>
            <a:r>
              <a:rPr lang="en-IN" i="1" dirty="0" smtClean="0"/>
              <a:t>job</a:t>
            </a:r>
            <a:r>
              <a:rPr lang="en-IN" dirty="0" smtClean="0"/>
              <a:t> or </a:t>
            </a:r>
            <a:r>
              <a:rPr lang="en-IN" i="1" dirty="0" smtClean="0"/>
              <a:t>user</a:t>
            </a:r>
            <a:r>
              <a:rPr lang="en-IN" dirty="0" smtClean="0"/>
              <a:t> .</a:t>
            </a:r>
          </a:p>
          <a:p>
            <a:pPr algn="just">
              <a:defRPr/>
            </a:pPr>
            <a:r>
              <a:rPr lang="en-IN" dirty="0" smtClean="0">
                <a:solidFill>
                  <a:srgbClr val="C00000"/>
                </a:solidFill>
              </a:rPr>
              <a:t>Multiprogramming</a:t>
            </a:r>
            <a:r>
              <a:rPr lang="en-IN" dirty="0" smtClean="0"/>
              <a:t> is the process of loading more than one program into the memory so that processor can be kept busy by switching between any of the loaded programs. </a:t>
            </a:r>
          </a:p>
        </p:txBody>
      </p:sp>
      <p:sp>
        <p:nvSpPr>
          <p:cNvPr id="4" name="Rectangle 3"/>
          <p:cNvSpPr/>
          <p:nvPr/>
        </p:nvSpPr>
        <p:spPr>
          <a:xfrm>
            <a:off x="2697338" y="188897"/>
            <a:ext cx="6988067"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alibri" pitchFamily="34" charset="0"/>
              </a:rPr>
              <a:t>MULTI-PROGRAMMING</a:t>
            </a:r>
            <a:endParaRPr lang="en-I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637773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6387">
                                            <p:txEl>
                                              <p:pRg st="0" end="0"/>
                                            </p:txEl>
                                          </p:spTgt>
                                        </p:tgtEl>
                                        <p:attrNameLst>
                                          <p:attrName>style.opacity</p:attrName>
                                        </p:attrNameLst>
                                      </p:cBhvr>
                                      <p:to>
                                        <p:strVal val="0.25"/>
                                      </p:to>
                                    </p:set>
                                    <p:animEffect filter="image" prLst="opacity: 0.25">
                                      <p:cBhvr rctx="IE">
                                        <p:cTn id="7" dur="indefinite"/>
                                        <p:tgtEl>
                                          <p:spTgt spid="16387">
                                            <p:txEl>
                                              <p:pRg st="0" end="0"/>
                                            </p:txEl>
                                          </p:spTgt>
                                        </p:tgtEl>
                                      </p:cBhvr>
                                    </p:animEffect>
                                  </p:childTnLst>
                                </p:cTn>
                              </p:par>
                              <p:par>
                                <p:cTn id="8" presetID="9" presetClass="emph" presetSubtype="0" grpId="0" nodeType="withEffect">
                                  <p:stCondLst>
                                    <p:cond delay="0"/>
                                  </p:stCondLst>
                                  <p:childTnLst>
                                    <p:set>
                                      <p:cBhvr rctx="PPT">
                                        <p:cTn id="9" dur="indefinite"/>
                                        <p:tgtEl>
                                          <p:spTgt spid="16387">
                                            <p:txEl>
                                              <p:pRg st="1" end="1"/>
                                            </p:txEl>
                                          </p:spTgt>
                                        </p:tgtEl>
                                        <p:attrNameLst>
                                          <p:attrName>style.opacity</p:attrName>
                                        </p:attrNameLst>
                                      </p:cBhvr>
                                      <p:to>
                                        <p:strVal val="0.25"/>
                                      </p:to>
                                    </p:set>
                                    <p:animEffect filter="image" prLst="opacity: 0.25">
                                      <p:cBhvr rctx="IE">
                                        <p:cTn id="10" dur="indefinite"/>
                                        <p:tgtEl>
                                          <p:spTgt spid="16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mph" presetSubtype="0" nodeType="clickEffect">
                                  <p:stCondLst>
                                    <p:cond delay="0"/>
                                  </p:stCondLst>
                                  <p:endCondLst>
                                    <p:cond evt="onNext" delay="0">
                                      <p:tgtEl>
                                        <p:sldTgt/>
                                      </p:tgtEl>
                                    </p:cond>
                                  </p:endCondLst>
                                  <p:childTnLst>
                                    <p:set>
                                      <p:cBhvr rctx="PPT">
                                        <p:cTn id="14" dur="indefinite"/>
                                        <p:tgtEl>
                                          <p:spTgt spid="16387">
                                            <p:txEl>
                                              <p:pRg st="0" end="0"/>
                                            </p:txEl>
                                          </p:spTgt>
                                        </p:tgtEl>
                                        <p:attrNameLst>
                                          <p:attrName>style.opacity</p:attrName>
                                        </p:attrNameLst>
                                      </p:cBhvr>
                                      <p:to>
                                        <p:strVal val="0.99"/>
                                      </p:to>
                                    </p:set>
                                    <p:animEffect filter="image" prLst="opacity: 0.99">
                                      <p:cBhvr rctx="IE">
                                        <p:cTn id="15" dur="indefinite"/>
                                        <p:tgtEl>
                                          <p:spTgt spid="16387">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mph" presetSubtype="0" nodeType="clickEffect">
                                  <p:stCondLst>
                                    <p:cond delay="0"/>
                                  </p:stCondLst>
                                  <p:endCondLst>
                                    <p:cond evt="onNext" delay="0">
                                      <p:tgtEl>
                                        <p:sldTgt/>
                                      </p:tgtEl>
                                    </p:cond>
                                  </p:endCondLst>
                                  <p:childTnLst>
                                    <p:set>
                                      <p:cBhvr rctx="PPT">
                                        <p:cTn id="19" dur="indefinite"/>
                                        <p:tgtEl>
                                          <p:spTgt spid="16387">
                                            <p:txEl>
                                              <p:pRg st="1" end="1"/>
                                            </p:txEl>
                                          </p:spTgt>
                                        </p:tgtEl>
                                        <p:attrNameLst>
                                          <p:attrName>style.opacity</p:attrName>
                                        </p:attrNameLst>
                                      </p:cBhvr>
                                      <p:to>
                                        <p:strVal val="0.99"/>
                                      </p:to>
                                    </p:set>
                                    <p:animEffect filter="image" prLst="opacity: 0.99">
                                      <p:cBhvr rctx="IE">
                                        <p:cTn id="20" dur="indefinite"/>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a:t>
            </a:r>
          </a:p>
        </p:txBody>
      </p:sp>
      <p:sp>
        <p:nvSpPr>
          <p:cNvPr id="3" name="Content Placeholder 2"/>
          <p:cNvSpPr>
            <a:spLocks noGrp="1"/>
          </p:cNvSpPr>
          <p:nvPr>
            <p:ph idx="1"/>
          </p:nvPr>
        </p:nvSpPr>
        <p:spPr/>
        <p:txBody>
          <a:bodyPr>
            <a:normAutofit fontScale="92500" lnSpcReduction="20000"/>
          </a:bodyPr>
          <a:lstStyle/>
          <a:p>
            <a:r>
              <a:rPr lang="en-US" dirty="0"/>
              <a:t>When two or more threads need access to a shared resource, they need some way to </a:t>
            </a:r>
            <a:r>
              <a:rPr lang="en-US" dirty="0" smtClean="0"/>
              <a:t>ensure that </a:t>
            </a:r>
            <a:r>
              <a:rPr lang="en-US" dirty="0"/>
              <a:t>the resource will be used by only one thread at a time. The process by which this </a:t>
            </a:r>
            <a:r>
              <a:rPr lang="en-US" dirty="0" smtClean="0"/>
              <a:t>is achieved </a:t>
            </a:r>
            <a:r>
              <a:rPr lang="en-US" dirty="0"/>
              <a:t>is called </a:t>
            </a:r>
            <a:r>
              <a:rPr lang="en-US" dirty="0" smtClean="0"/>
              <a:t>synchronization</a:t>
            </a:r>
          </a:p>
          <a:p>
            <a:r>
              <a:rPr lang="en-US" dirty="0" smtClean="0"/>
              <a:t>Key - monitor </a:t>
            </a:r>
            <a:r>
              <a:rPr lang="en-US" dirty="0"/>
              <a:t>(also called a semaphore) </a:t>
            </a:r>
            <a:endParaRPr lang="en-US" dirty="0" smtClean="0"/>
          </a:p>
          <a:p>
            <a:r>
              <a:rPr lang="en-US" dirty="0" smtClean="0"/>
              <a:t>A monitor is </a:t>
            </a:r>
            <a:r>
              <a:rPr lang="en-US" dirty="0"/>
              <a:t>an object that is used as a mutually exclusive lock, or mutex. Only one thread can own </a:t>
            </a:r>
            <a:r>
              <a:rPr lang="en-US" dirty="0" smtClean="0"/>
              <a:t>a monitor </a:t>
            </a:r>
            <a:r>
              <a:rPr lang="en-US" dirty="0"/>
              <a:t>at a given time. </a:t>
            </a:r>
            <a:endParaRPr lang="en-US" dirty="0" smtClean="0"/>
          </a:p>
          <a:p>
            <a:r>
              <a:rPr lang="en-US" dirty="0" smtClean="0"/>
              <a:t>When </a:t>
            </a:r>
            <a:r>
              <a:rPr lang="en-US" dirty="0"/>
              <a:t>a thread acquires a lock, it is said to have entered the monitor.</a:t>
            </a:r>
          </a:p>
          <a:p>
            <a:r>
              <a:rPr lang="en-US" dirty="0"/>
              <a:t>All other threads attempting to enter the locked monitor will be suspended until the </a:t>
            </a:r>
            <a:r>
              <a:rPr lang="en-US" dirty="0" smtClean="0"/>
              <a:t>first thread </a:t>
            </a:r>
            <a:r>
              <a:rPr lang="en-US" dirty="0"/>
              <a:t>exits the monitor. These other threads are said to be waiting for the monitor</a:t>
            </a:r>
            <a:r>
              <a:rPr lang="en-US" dirty="0" smtClean="0"/>
              <a:t>.</a:t>
            </a:r>
          </a:p>
          <a:p>
            <a:r>
              <a:rPr lang="en-US" dirty="0" smtClean="0"/>
              <a:t> </a:t>
            </a:r>
            <a:r>
              <a:rPr lang="en-US" dirty="0"/>
              <a:t>A </a:t>
            </a:r>
            <a:r>
              <a:rPr lang="en-US" dirty="0" smtClean="0"/>
              <a:t>thread that </a:t>
            </a:r>
            <a:r>
              <a:rPr lang="en-US" dirty="0"/>
              <a:t>owns a monitor can reenter the same monitor if it so desires.</a:t>
            </a:r>
          </a:p>
          <a:p>
            <a:endParaRPr lang="en-US" dirty="0"/>
          </a:p>
        </p:txBody>
      </p:sp>
    </p:spTree>
    <p:extLst>
      <p:ext uri="{BB962C8B-B14F-4D97-AF65-F5344CB8AC3E}">
        <p14:creationId xmlns:p14="http://schemas.microsoft.com/office/powerpoint/2010/main" val="40159306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To synchronize </a:t>
            </a:r>
            <a:r>
              <a:rPr lang="en-US" dirty="0"/>
              <a:t>your code </a:t>
            </a:r>
            <a:r>
              <a:rPr lang="en-US" dirty="0" smtClean="0"/>
              <a:t>two </a:t>
            </a:r>
            <a:r>
              <a:rPr lang="en-US" dirty="0"/>
              <a:t>ways. Both involve the use of the </a:t>
            </a:r>
            <a:r>
              <a:rPr lang="en-US" dirty="0" smtClean="0"/>
              <a:t>synchronized </a:t>
            </a:r>
            <a:r>
              <a:rPr lang="en-US" dirty="0"/>
              <a:t>with them keyword</a:t>
            </a:r>
          </a:p>
          <a:p>
            <a:r>
              <a:rPr lang="en-US" dirty="0" smtClean="0"/>
              <a:t>Synchronization </a:t>
            </a:r>
            <a:r>
              <a:rPr lang="en-US" dirty="0"/>
              <a:t>is easy in Java, because all objects have their own implicit monitor associated</a:t>
            </a:r>
          </a:p>
          <a:p>
            <a:r>
              <a:rPr lang="en-US" dirty="0"/>
              <a:t>To enter an object’s monitor, just call a method that has been modified with the synchronized </a:t>
            </a:r>
            <a:r>
              <a:rPr lang="en-US" dirty="0" smtClean="0"/>
              <a:t>keyword</a:t>
            </a:r>
          </a:p>
          <a:p>
            <a:r>
              <a:rPr lang="en-US" dirty="0"/>
              <a:t>While a thread is inside a synchronized method, all other threads that try to call it (or any other synchronized method) on the same instance have to </a:t>
            </a:r>
            <a:r>
              <a:rPr lang="en-US" dirty="0" smtClean="0"/>
              <a:t>wait</a:t>
            </a:r>
          </a:p>
          <a:p>
            <a:r>
              <a:rPr lang="en-US" dirty="0"/>
              <a:t>To exit the monitor and relinquish control of the object to the next waiting thread, the owner of the monitor simply returns from the synchronized method.</a:t>
            </a:r>
          </a:p>
        </p:txBody>
      </p:sp>
    </p:spTree>
    <p:extLst>
      <p:ext uri="{BB962C8B-B14F-4D97-AF65-F5344CB8AC3E}">
        <p14:creationId xmlns:p14="http://schemas.microsoft.com/office/powerpoint/2010/main" val="3732251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normAutofit fontScale="92500" lnSpcReduction="10000"/>
          </a:bodyPr>
          <a:lstStyle/>
          <a:p>
            <a:pPr marL="0" indent="0">
              <a:buNone/>
            </a:pPr>
            <a:r>
              <a:rPr lang="en-US" dirty="0"/>
              <a:t>class Callme {</a:t>
            </a:r>
          </a:p>
          <a:p>
            <a:pPr marL="0" indent="0">
              <a:buNone/>
            </a:pPr>
            <a:r>
              <a:rPr lang="en-US" dirty="0"/>
              <a:t>void call(String msg) {</a:t>
            </a:r>
          </a:p>
          <a:p>
            <a:pPr marL="0" indent="0">
              <a:buNone/>
            </a:pPr>
            <a:r>
              <a:rPr lang="en-US" dirty="0"/>
              <a:t>System.out.print("[" + msg);</a:t>
            </a:r>
          </a:p>
          <a:p>
            <a:pPr marL="0" indent="0">
              <a:buNone/>
            </a:pPr>
            <a:r>
              <a:rPr lang="en-US" dirty="0"/>
              <a:t>try {</a:t>
            </a:r>
          </a:p>
          <a:p>
            <a:pPr marL="0" indent="0">
              <a:buNone/>
            </a:pPr>
            <a:r>
              <a:rPr lang="en-US" dirty="0"/>
              <a:t>Thread.sleep(1000);</a:t>
            </a:r>
          </a:p>
          <a:p>
            <a:pPr marL="0" indent="0">
              <a:buNone/>
            </a:pPr>
            <a:r>
              <a:rPr lang="en-US" dirty="0"/>
              <a:t>} catch (InterruptedException e) {</a:t>
            </a:r>
          </a:p>
          <a:p>
            <a:pPr marL="0" indent="0">
              <a:buNone/>
            </a:pPr>
            <a:r>
              <a:rPr lang="en-US" dirty="0"/>
              <a:t>System.out.println("Interrupted");</a:t>
            </a:r>
          </a:p>
          <a:p>
            <a:pPr marL="0" indent="0">
              <a:buNone/>
            </a:pPr>
            <a:r>
              <a:rPr lang="en-US" dirty="0"/>
              <a:t>}</a:t>
            </a:r>
          </a:p>
          <a:p>
            <a:pPr marL="0" indent="0">
              <a:buNone/>
            </a:pPr>
            <a:r>
              <a:rPr lang="en-US" dirty="0"/>
              <a:t>System.out.println("]");</a:t>
            </a:r>
          </a:p>
          <a:p>
            <a:pPr marL="0" indent="0">
              <a:buNone/>
            </a:pPr>
            <a:r>
              <a:rPr lang="en-US" dirty="0"/>
              <a:t>}</a:t>
            </a:r>
          </a:p>
          <a:p>
            <a:pPr marL="0" indent="0">
              <a:buNone/>
            </a:pPr>
            <a:r>
              <a:rPr lang="en-US" dirty="0"/>
              <a:t>}</a:t>
            </a:r>
          </a:p>
          <a:p>
            <a:pPr marL="0" indent="0">
              <a:buNone/>
            </a:pPr>
            <a:r>
              <a:rPr lang="en-US" dirty="0"/>
              <a:t>class Caller implements Runnable {</a:t>
            </a:r>
          </a:p>
          <a:p>
            <a:pPr marL="0" indent="0">
              <a:buNone/>
            </a:pPr>
            <a:r>
              <a:rPr lang="en-US" dirty="0"/>
              <a:t>String msg;</a:t>
            </a:r>
          </a:p>
        </p:txBody>
      </p:sp>
    </p:spTree>
    <p:extLst>
      <p:ext uri="{BB962C8B-B14F-4D97-AF65-F5344CB8AC3E}">
        <p14:creationId xmlns:p14="http://schemas.microsoft.com/office/powerpoint/2010/main" val="224645979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rmAutofit fontScale="85000" lnSpcReduction="20000"/>
          </a:bodyPr>
          <a:lstStyle/>
          <a:p>
            <a:pPr marL="0" indent="0">
              <a:buNone/>
            </a:pPr>
            <a:r>
              <a:rPr lang="en-US" dirty="0"/>
              <a:t>Callme target;</a:t>
            </a:r>
          </a:p>
          <a:p>
            <a:pPr marL="0" indent="0">
              <a:buNone/>
            </a:pPr>
            <a:r>
              <a:rPr lang="en-US" dirty="0"/>
              <a:t>Thread t;</a:t>
            </a:r>
          </a:p>
          <a:p>
            <a:pPr marL="0" indent="0">
              <a:buNone/>
            </a:pPr>
            <a:r>
              <a:rPr lang="en-US" dirty="0"/>
              <a:t>public Caller(Callme targ, String s) {</a:t>
            </a:r>
          </a:p>
          <a:p>
            <a:pPr marL="0" indent="0">
              <a:buNone/>
            </a:pPr>
            <a:r>
              <a:rPr lang="en-US" dirty="0"/>
              <a:t>target = targ;</a:t>
            </a:r>
          </a:p>
          <a:p>
            <a:pPr marL="0" indent="0">
              <a:buNone/>
            </a:pPr>
            <a:r>
              <a:rPr lang="en-US" dirty="0"/>
              <a:t>msg = s;</a:t>
            </a:r>
          </a:p>
          <a:p>
            <a:pPr marL="0" indent="0">
              <a:buNone/>
            </a:pPr>
            <a:r>
              <a:rPr lang="en-US" dirty="0"/>
              <a:t>t = new Thread(this);</a:t>
            </a:r>
          </a:p>
          <a:p>
            <a:pPr marL="0" indent="0">
              <a:buNone/>
            </a:pPr>
            <a:r>
              <a:rPr lang="en-US" dirty="0"/>
              <a:t>t.start();</a:t>
            </a:r>
          </a:p>
          <a:p>
            <a:pPr marL="0" indent="0">
              <a:buNone/>
            </a:pPr>
            <a:r>
              <a:rPr lang="en-US" dirty="0"/>
              <a:t>}</a:t>
            </a:r>
          </a:p>
          <a:p>
            <a:pPr marL="0" indent="0">
              <a:buNone/>
            </a:pPr>
            <a:r>
              <a:rPr lang="en-US" dirty="0"/>
              <a:t>// synchronize calls to call()</a:t>
            </a:r>
          </a:p>
          <a:p>
            <a:pPr marL="0" indent="0">
              <a:buNone/>
            </a:pPr>
            <a:r>
              <a:rPr lang="en-US" dirty="0"/>
              <a:t>public void run() {</a:t>
            </a:r>
          </a:p>
          <a:p>
            <a:pPr marL="0" indent="0">
              <a:buNone/>
            </a:pPr>
            <a:r>
              <a:rPr lang="en-US" dirty="0"/>
              <a:t>synchronized(target) { // synchronized block</a:t>
            </a:r>
          </a:p>
          <a:p>
            <a:pPr marL="0" indent="0">
              <a:buNone/>
            </a:pPr>
            <a:r>
              <a:rPr lang="en-US" dirty="0"/>
              <a:t>target.call(msg);</a:t>
            </a:r>
          </a:p>
          <a:p>
            <a:pPr marL="0" indent="0">
              <a:buNone/>
            </a:pP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0066062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3772"/>
            <a:ext cx="10515600" cy="6373505"/>
          </a:xfrm>
        </p:spPr>
        <p:txBody>
          <a:bodyPr>
            <a:normAutofit fontScale="62500" lnSpcReduction="20000"/>
          </a:bodyPr>
          <a:lstStyle/>
          <a:p>
            <a:pPr marL="0" indent="0">
              <a:buNone/>
            </a:pPr>
            <a:r>
              <a:rPr lang="en-US" dirty="0"/>
              <a:t>class Synch1 {</a:t>
            </a:r>
          </a:p>
          <a:p>
            <a:pPr marL="0" indent="0">
              <a:buNone/>
            </a:pPr>
            <a:r>
              <a:rPr lang="en-US" dirty="0"/>
              <a:t>public static void main(String args[]) {</a:t>
            </a:r>
          </a:p>
          <a:p>
            <a:pPr marL="0" indent="0">
              <a:buNone/>
            </a:pPr>
            <a:r>
              <a:rPr lang="en-US" dirty="0"/>
              <a:t>Callme target = new Callme();</a:t>
            </a:r>
          </a:p>
          <a:p>
            <a:pPr marL="0" indent="0">
              <a:buNone/>
            </a:pPr>
            <a:r>
              <a:rPr lang="en-US" dirty="0"/>
              <a:t>Caller ob1 = new Caller(target, "Hello");</a:t>
            </a:r>
          </a:p>
          <a:p>
            <a:pPr marL="0" indent="0">
              <a:buNone/>
            </a:pPr>
            <a:r>
              <a:rPr lang="en-US" dirty="0"/>
              <a:t>Caller ob2 = new Caller(target, "Synchronized");</a:t>
            </a:r>
          </a:p>
          <a:p>
            <a:pPr marL="0" indent="0">
              <a:buNone/>
            </a:pPr>
            <a:r>
              <a:rPr lang="en-US" dirty="0"/>
              <a:t>Caller ob3 = new Caller(target, "World");</a:t>
            </a:r>
          </a:p>
          <a:p>
            <a:pPr marL="0" indent="0">
              <a:buNone/>
            </a:pPr>
            <a:r>
              <a:rPr lang="en-US" dirty="0"/>
              <a:t>// wait for threads to end</a:t>
            </a:r>
          </a:p>
          <a:p>
            <a:pPr marL="0" indent="0">
              <a:buNone/>
            </a:pPr>
            <a:r>
              <a:rPr lang="en-US" dirty="0"/>
              <a:t>try {</a:t>
            </a:r>
          </a:p>
          <a:p>
            <a:pPr marL="0" indent="0">
              <a:buNone/>
            </a:pPr>
            <a:r>
              <a:rPr lang="en-US" dirty="0"/>
              <a:t>ob1.t.join();</a:t>
            </a:r>
          </a:p>
          <a:p>
            <a:pPr marL="0" indent="0">
              <a:buNone/>
            </a:pPr>
            <a:r>
              <a:rPr lang="en-US" dirty="0"/>
              <a:t>ob2.t.join();</a:t>
            </a:r>
          </a:p>
          <a:p>
            <a:pPr marL="0" indent="0">
              <a:buNone/>
            </a:pPr>
            <a:r>
              <a:rPr lang="en-US" dirty="0"/>
              <a:t>ob3.t.join();</a:t>
            </a:r>
          </a:p>
          <a:p>
            <a:pPr marL="0" indent="0">
              <a:buNone/>
            </a:pPr>
            <a:r>
              <a:rPr lang="en-US" dirty="0"/>
              <a:t>} catch(InterruptedException e) {</a:t>
            </a:r>
          </a:p>
          <a:p>
            <a:pPr marL="0" indent="0">
              <a:buNone/>
            </a:pPr>
            <a:r>
              <a:rPr lang="en-US" dirty="0"/>
              <a:t>System.out.println("Interrupted");</a:t>
            </a:r>
          </a:p>
          <a:p>
            <a:pPr marL="0" indent="0">
              <a:buNone/>
            </a:pPr>
            <a:r>
              <a:rPr lang="en-US" dirty="0"/>
              <a:t>}</a:t>
            </a:r>
          </a:p>
          <a:p>
            <a:pPr marL="0" indent="0">
              <a:buNone/>
            </a:pPr>
            <a:r>
              <a:rPr lang="en-US" dirty="0"/>
              <a:t>}</a:t>
            </a:r>
          </a:p>
          <a:p>
            <a:pPr marL="0" indent="0">
              <a:buNone/>
            </a:pPr>
            <a:r>
              <a:rPr lang="en-US" dirty="0" smtClean="0"/>
              <a:t>}</a:t>
            </a:r>
          </a:p>
          <a:p>
            <a:pPr marL="0" indent="0">
              <a:buNone/>
            </a:pPr>
            <a:r>
              <a:rPr lang="en-US" dirty="0" smtClean="0"/>
              <a:t>Output:</a:t>
            </a:r>
          </a:p>
          <a:p>
            <a:pPr marL="0" indent="0">
              <a:buNone/>
            </a:pPr>
            <a:r>
              <a:rPr lang="en-US" dirty="0"/>
              <a:t>[Hello] </a:t>
            </a:r>
            <a:endParaRPr lang="en-US" dirty="0" smtClean="0"/>
          </a:p>
          <a:p>
            <a:pPr marL="0" indent="0">
              <a:buNone/>
            </a:pPr>
            <a:r>
              <a:rPr lang="en-US" dirty="0" smtClean="0"/>
              <a:t>[Synchronized]</a:t>
            </a:r>
          </a:p>
          <a:p>
            <a:pPr marL="0" indent="0">
              <a:buNone/>
            </a:pPr>
            <a:r>
              <a:rPr lang="en-US" dirty="0" smtClean="0"/>
              <a:t>[</a:t>
            </a:r>
            <a:r>
              <a:rPr lang="en-US" dirty="0"/>
              <a:t>World]</a:t>
            </a:r>
          </a:p>
        </p:txBody>
      </p:sp>
    </p:spTree>
    <p:extLst>
      <p:ext uri="{BB962C8B-B14F-4D97-AF65-F5344CB8AC3E}">
        <p14:creationId xmlns:p14="http://schemas.microsoft.com/office/powerpoint/2010/main" val="32735714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Interthread Communication</a:t>
            </a:r>
          </a:p>
        </p:txBody>
      </p:sp>
      <p:sp>
        <p:nvSpPr>
          <p:cNvPr id="3" name="Content Placeholder 2"/>
          <p:cNvSpPr>
            <a:spLocks noGrp="1"/>
          </p:cNvSpPr>
          <p:nvPr>
            <p:ph idx="1"/>
          </p:nvPr>
        </p:nvSpPr>
        <p:spPr/>
        <p:txBody>
          <a:bodyPr>
            <a:normAutofit fontScale="92500" lnSpcReduction="10000"/>
          </a:bodyPr>
          <a:lstStyle/>
          <a:p>
            <a:r>
              <a:rPr lang="en-US" dirty="0"/>
              <a:t>multithreading replaces event loop programming by dividing your tasks into discrete, logical </a:t>
            </a:r>
            <a:r>
              <a:rPr lang="en-US" dirty="0" smtClean="0"/>
              <a:t>units</a:t>
            </a:r>
          </a:p>
          <a:p>
            <a:r>
              <a:rPr lang="en-US" dirty="0"/>
              <a:t>they do away with </a:t>
            </a:r>
            <a:r>
              <a:rPr lang="en-US" dirty="0" smtClean="0"/>
              <a:t>polling</a:t>
            </a:r>
          </a:p>
          <a:p>
            <a:endParaRPr lang="en-US" dirty="0"/>
          </a:p>
          <a:p>
            <a:r>
              <a:rPr lang="en-US" b="1" dirty="0" smtClean="0"/>
              <a:t>Polling</a:t>
            </a:r>
            <a:r>
              <a:rPr lang="en-US" dirty="0" smtClean="0"/>
              <a:t> </a:t>
            </a:r>
            <a:r>
              <a:rPr lang="en-US" dirty="0"/>
              <a:t>is usually implemented by a loop that is used to check some condition repeatedly. Once the condition is true, appropriate action is taken. This wastes CPU time</a:t>
            </a:r>
            <a:r>
              <a:rPr lang="en-US" dirty="0" smtClean="0"/>
              <a:t>.</a:t>
            </a:r>
          </a:p>
          <a:p>
            <a:r>
              <a:rPr lang="en-US" dirty="0"/>
              <a:t>For example, consider the classic queuing problem, where one thread is producing some data and another is consuming it</a:t>
            </a:r>
            <a:r>
              <a:rPr lang="en-US" dirty="0" smtClean="0"/>
              <a:t>.</a:t>
            </a:r>
          </a:p>
          <a:p>
            <a:r>
              <a:rPr lang="en-US" dirty="0"/>
              <a:t>To avoid polling, Java includes an elegant interprocess communication mechanism via the wait( ), notify( ), and notifyAll( ) methods. </a:t>
            </a:r>
          </a:p>
        </p:txBody>
      </p:sp>
    </p:spTree>
    <p:extLst>
      <p:ext uri="{BB962C8B-B14F-4D97-AF65-F5344CB8AC3E}">
        <p14:creationId xmlns:p14="http://schemas.microsoft.com/office/powerpoint/2010/main" val="38130055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wait( ) tells the calling thread to give up the monitor and go to sleep until some other thread enters the same monitor and calls notify( ). </a:t>
            </a:r>
            <a:endParaRPr lang="en-US" dirty="0" smtClean="0"/>
          </a:p>
          <a:p>
            <a:r>
              <a:rPr lang="en-US" dirty="0" smtClean="0"/>
              <a:t> </a:t>
            </a:r>
            <a:r>
              <a:rPr lang="en-US" dirty="0"/>
              <a:t>notify( ) wakes up a thread that called wait( ) on the same object. </a:t>
            </a:r>
            <a:endParaRPr lang="en-US" dirty="0" smtClean="0"/>
          </a:p>
          <a:p>
            <a:r>
              <a:rPr lang="en-US" dirty="0" smtClean="0"/>
              <a:t> </a:t>
            </a:r>
            <a:r>
              <a:rPr lang="en-US" dirty="0"/>
              <a:t>notifyAll( ) wakes up all the threads that called wait( ) on the same object. One of the threads will be granted access</a:t>
            </a:r>
            <a:r>
              <a:rPr lang="en-US" dirty="0" smtClean="0"/>
              <a:t>.</a:t>
            </a:r>
          </a:p>
          <a:p>
            <a:r>
              <a:rPr lang="en-US" dirty="0"/>
              <a:t>These methods are declared within Object, as shown here: </a:t>
            </a:r>
            <a:endParaRPr lang="en-US" dirty="0" smtClean="0"/>
          </a:p>
          <a:p>
            <a:pPr marL="457200" lvl="1" indent="0">
              <a:buNone/>
            </a:pPr>
            <a:r>
              <a:rPr lang="en-US" dirty="0" smtClean="0"/>
              <a:t>final </a:t>
            </a:r>
            <a:r>
              <a:rPr lang="en-US" dirty="0"/>
              <a:t>void wait( ) throws InterruptedException </a:t>
            </a:r>
            <a:endParaRPr lang="en-US" dirty="0" smtClean="0"/>
          </a:p>
          <a:p>
            <a:pPr marL="457200" lvl="1" indent="0">
              <a:buNone/>
            </a:pPr>
            <a:r>
              <a:rPr lang="en-US" dirty="0" smtClean="0"/>
              <a:t>final </a:t>
            </a:r>
            <a:r>
              <a:rPr lang="en-US" dirty="0"/>
              <a:t>void notify( ) </a:t>
            </a:r>
            <a:endParaRPr lang="en-US" dirty="0" smtClean="0"/>
          </a:p>
          <a:p>
            <a:pPr marL="457200" lvl="1" indent="0">
              <a:buNone/>
            </a:pPr>
            <a:r>
              <a:rPr lang="en-US" dirty="0" smtClean="0"/>
              <a:t>final </a:t>
            </a:r>
            <a:r>
              <a:rPr lang="en-US" dirty="0"/>
              <a:t>void notifyAll( </a:t>
            </a:r>
            <a:r>
              <a:rPr lang="en-US" dirty="0" smtClean="0"/>
              <a:t>)</a:t>
            </a:r>
          </a:p>
          <a:p>
            <a:pPr lvl="1"/>
            <a:r>
              <a:rPr lang="en-US" dirty="0" smtClean="0"/>
              <a:t>spurious </a:t>
            </a:r>
            <a:r>
              <a:rPr lang="en-US" dirty="0"/>
              <a:t>wakeup</a:t>
            </a:r>
          </a:p>
        </p:txBody>
      </p:sp>
    </p:spTree>
    <p:extLst>
      <p:ext uri="{BB962C8B-B14F-4D97-AF65-F5344CB8AC3E}">
        <p14:creationId xmlns:p14="http://schemas.microsoft.com/office/powerpoint/2010/main" val="5456905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012"/>
            <a:ext cx="10515600" cy="5944951"/>
          </a:xfrm>
        </p:spPr>
        <p:txBody>
          <a:bodyPr>
            <a:normAutofit fontScale="77500" lnSpcReduction="20000"/>
          </a:bodyPr>
          <a:lstStyle/>
          <a:p>
            <a:pPr marL="0" indent="0">
              <a:buNone/>
            </a:pPr>
            <a:r>
              <a:rPr lang="en-US" b="1" dirty="0"/>
              <a:t>// A correct implementation of a producer and consumer.</a:t>
            </a:r>
          </a:p>
          <a:p>
            <a:pPr marL="0" indent="0">
              <a:buNone/>
            </a:pPr>
            <a:r>
              <a:rPr lang="en-US" b="1" dirty="0"/>
              <a:t>class Q {</a:t>
            </a:r>
          </a:p>
          <a:p>
            <a:pPr marL="0" indent="0">
              <a:buNone/>
            </a:pPr>
            <a:r>
              <a:rPr lang="en-US" b="1" dirty="0"/>
              <a:t>int n;</a:t>
            </a:r>
          </a:p>
          <a:p>
            <a:pPr marL="0" indent="0">
              <a:buNone/>
            </a:pPr>
            <a:r>
              <a:rPr lang="en-US" b="1" dirty="0"/>
              <a:t>boolean valueSet = false;</a:t>
            </a:r>
          </a:p>
          <a:p>
            <a:pPr marL="0" indent="0">
              <a:buNone/>
            </a:pPr>
            <a:r>
              <a:rPr lang="en-US" b="1" dirty="0"/>
              <a:t>synchronized int get() {</a:t>
            </a:r>
          </a:p>
          <a:p>
            <a:pPr marL="0" indent="0">
              <a:buNone/>
            </a:pPr>
            <a:r>
              <a:rPr lang="en-US" b="1" dirty="0"/>
              <a:t>while(!valueSet)</a:t>
            </a:r>
          </a:p>
          <a:p>
            <a:pPr marL="0" indent="0">
              <a:buNone/>
            </a:pPr>
            <a:r>
              <a:rPr lang="en-US" b="1" dirty="0"/>
              <a:t>try {</a:t>
            </a:r>
          </a:p>
          <a:p>
            <a:pPr marL="0" indent="0">
              <a:buNone/>
            </a:pPr>
            <a:r>
              <a:rPr lang="en-US" b="1" dirty="0"/>
              <a:t>wait();</a:t>
            </a:r>
          </a:p>
          <a:p>
            <a:pPr marL="0" indent="0">
              <a:buNone/>
            </a:pPr>
            <a:r>
              <a:rPr lang="en-US" b="1" dirty="0"/>
              <a:t>} catch(InterruptedException e) {</a:t>
            </a:r>
          </a:p>
          <a:p>
            <a:pPr marL="0" indent="0">
              <a:buNone/>
            </a:pPr>
            <a:r>
              <a:rPr lang="en-US" b="1" dirty="0"/>
              <a:t>System.out.println("InterruptedException caught");</a:t>
            </a:r>
          </a:p>
          <a:p>
            <a:pPr marL="0" indent="0">
              <a:buNone/>
            </a:pPr>
            <a:r>
              <a:rPr lang="en-US" b="1" dirty="0"/>
              <a:t>}</a:t>
            </a:r>
          </a:p>
          <a:p>
            <a:pPr marL="0" indent="0">
              <a:buNone/>
            </a:pPr>
            <a:r>
              <a:rPr lang="en-US" b="1" dirty="0"/>
              <a:t>System.out.println("Got: " + n);</a:t>
            </a:r>
          </a:p>
          <a:p>
            <a:pPr marL="0" indent="0">
              <a:buNone/>
            </a:pPr>
            <a:r>
              <a:rPr lang="en-US" b="1" dirty="0"/>
              <a:t>valueSet = false;</a:t>
            </a:r>
          </a:p>
          <a:p>
            <a:pPr marL="0" indent="0">
              <a:buNone/>
            </a:pPr>
            <a:r>
              <a:rPr lang="en-US" b="1" dirty="0"/>
              <a:t>notify();</a:t>
            </a:r>
          </a:p>
          <a:p>
            <a:pPr marL="0" indent="0">
              <a:buNone/>
            </a:pPr>
            <a:r>
              <a:rPr lang="en-US" b="1" dirty="0"/>
              <a:t>return n;</a:t>
            </a:r>
          </a:p>
          <a:p>
            <a:pPr marL="0" indent="0">
              <a:buNone/>
            </a:pPr>
            <a:r>
              <a:rPr lang="en-US" b="1" dirty="0"/>
              <a:t>}</a:t>
            </a:r>
          </a:p>
          <a:p>
            <a:endParaRPr lang="en-US" dirty="0"/>
          </a:p>
        </p:txBody>
      </p:sp>
    </p:spTree>
    <p:extLst>
      <p:ext uri="{BB962C8B-B14F-4D97-AF65-F5344CB8AC3E}">
        <p14:creationId xmlns:p14="http://schemas.microsoft.com/office/powerpoint/2010/main" val="37836025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748818"/>
          </a:xfrm>
        </p:spPr>
        <p:txBody>
          <a:bodyPr>
            <a:normAutofit fontScale="55000" lnSpcReduction="20000"/>
          </a:bodyPr>
          <a:lstStyle/>
          <a:p>
            <a:pPr marL="0" indent="0">
              <a:buNone/>
            </a:pPr>
            <a:r>
              <a:rPr lang="en-US" b="1" dirty="0"/>
              <a:t>synchronized void put(int n) {</a:t>
            </a:r>
          </a:p>
          <a:p>
            <a:pPr marL="0" indent="0">
              <a:buNone/>
            </a:pPr>
            <a:r>
              <a:rPr lang="en-US" b="1" dirty="0"/>
              <a:t>while(valueSet)</a:t>
            </a:r>
          </a:p>
          <a:p>
            <a:pPr marL="0" indent="0">
              <a:buNone/>
            </a:pPr>
            <a:r>
              <a:rPr lang="en-US" b="1" dirty="0"/>
              <a:t>try {</a:t>
            </a:r>
          </a:p>
          <a:p>
            <a:pPr marL="0" indent="0">
              <a:buNone/>
            </a:pPr>
            <a:r>
              <a:rPr lang="en-US" b="1" dirty="0"/>
              <a:t>wait();</a:t>
            </a:r>
          </a:p>
          <a:p>
            <a:pPr marL="0" indent="0">
              <a:buNone/>
            </a:pPr>
            <a:r>
              <a:rPr lang="en-US" b="1" dirty="0"/>
              <a:t>} catch(InterruptedException e) {</a:t>
            </a:r>
          </a:p>
          <a:p>
            <a:pPr marL="0" indent="0">
              <a:buNone/>
            </a:pPr>
            <a:r>
              <a:rPr lang="en-US" b="1" dirty="0"/>
              <a:t>System.out.println("InterruptedException caught");</a:t>
            </a:r>
          </a:p>
          <a:p>
            <a:pPr marL="0" indent="0">
              <a:buNone/>
            </a:pPr>
            <a:r>
              <a:rPr lang="en-US" b="1" dirty="0"/>
              <a:t>}</a:t>
            </a:r>
          </a:p>
          <a:p>
            <a:pPr marL="0" indent="0">
              <a:buNone/>
            </a:pPr>
            <a:r>
              <a:rPr lang="en-US" b="1" dirty="0"/>
              <a:t>this.n = n;</a:t>
            </a:r>
          </a:p>
          <a:p>
            <a:pPr marL="0" indent="0">
              <a:buNone/>
            </a:pPr>
            <a:r>
              <a:rPr lang="en-US" b="1" dirty="0"/>
              <a:t>valueSet = true;</a:t>
            </a:r>
          </a:p>
          <a:p>
            <a:pPr marL="0" indent="0">
              <a:buNone/>
            </a:pPr>
            <a:r>
              <a:rPr lang="en-US" b="1" dirty="0"/>
              <a:t>System.out.println("Put: " + n);</a:t>
            </a:r>
          </a:p>
          <a:p>
            <a:pPr marL="0" indent="0">
              <a:buNone/>
            </a:pPr>
            <a:r>
              <a:rPr lang="en-US" b="1" dirty="0"/>
              <a:t>notify();</a:t>
            </a:r>
          </a:p>
          <a:p>
            <a:pPr marL="0" indent="0">
              <a:buNone/>
            </a:pPr>
            <a:r>
              <a:rPr lang="en-US" b="1" dirty="0" smtClean="0"/>
              <a:t>} }</a:t>
            </a:r>
          </a:p>
          <a:p>
            <a:pPr marL="0" indent="0">
              <a:buNone/>
            </a:pPr>
            <a:r>
              <a:rPr lang="en-US" b="1" dirty="0"/>
              <a:t>class Producer implements Runnable </a:t>
            </a:r>
            <a:r>
              <a:rPr lang="en-US" b="1" dirty="0" smtClean="0"/>
              <a:t>{</a:t>
            </a:r>
          </a:p>
          <a:p>
            <a:pPr marL="0" indent="0">
              <a:buNone/>
            </a:pPr>
            <a:r>
              <a:rPr lang="en-US" b="1" dirty="0" smtClean="0"/>
              <a:t> </a:t>
            </a:r>
            <a:r>
              <a:rPr lang="en-US" b="1" dirty="0"/>
              <a:t>Q q; Producer(Q q) {</a:t>
            </a:r>
          </a:p>
          <a:p>
            <a:pPr marL="0" indent="0">
              <a:buNone/>
            </a:pPr>
            <a:r>
              <a:rPr lang="en-US" b="1" dirty="0"/>
              <a:t>this.q = q;</a:t>
            </a:r>
          </a:p>
          <a:p>
            <a:pPr marL="0" indent="0">
              <a:buNone/>
            </a:pPr>
            <a:r>
              <a:rPr lang="en-US" b="1" dirty="0"/>
              <a:t>new Thread(this, "Producer").start();</a:t>
            </a:r>
          </a:p>
          <a:p>
            <a:pPr marL="0" indent="0">
              <a:buNone/>
            </a:pPr>
            <a:r>
              <a:rPr lang="en-US" b="1" dirty="0"/>
              <a:t>}</a:t>
            </a:r>
          </a:p>
          <a:p>
            <a:pPr marL="0" indent="0">
              <a:buNone/>
            </a:pPr>
            <a:r>
              <a:rPr lang="en-US" b="1" dirty="0"/>
              <a:t>public void run() {</a:t>
            </a:r>
          </a:p>
          <a:p>
            <a:pPr marL="0" indent="0">
              <a:buNone/>
            </a:pPr>
            <a:r>
              <a:rPr lang="en-US" b="1" dirty="0"/>
              <a:t>int i = 0;</a:t>
            </a:r>
          </a:p>
          <a:p>
            <a:pPr marL="0" indent="0">
              <a:buNone/>
            </a:pPr>
            <a:r>
              <a:rPr lang="en-US" b="1" dirty="0"/>
              <a:t>while(true) {</a:t>
            </a:r>
          </a:p>
          <a:p>
            <a:pPr marL="0" indent="0">
              <a:buNone/>
            </a:pPr>
            <a:r>
              <a:rPr lang="en-US" b="1" dirty="0"/>
              <a:t>q.put(i++);</a:t>
            </a:r>
          </a:p>
          <a:p>
            <a:pPr marL="0" indent="0">
              <a:buNone/>
            </a:pPr>
            <a:r>
              <a:rPr lang="en-US" b="1" dirty="0" smtClean="0"/>
              <a:t>} } }</a:t>
            </a:r>
          </a:p>
          <a:p>
            <a:endParaRPr lang="en-US" dirty="0"/>
          </a:p>
        </p:txBody>
      </p:sp>
    </p:spTree>
    <p:extLst>
      <p:ext uri="{BB962C8B-B14F-4D97-AF65-F5344CB8AC3E}">
        <p14:creationId xmlns:p14="http://schemas.microsoft.com/office/powerpoint/2010/main" val="6290875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182"/>
            <a:ext cx="10515600" cy="6564573"/>
          </a:xfrm>
        </p:spPr>
        <p:txBody>
          <a:bodyPr>
            <a:normAutofit fontScale="62500" lnSpcReduction="20000"/>
          </a:bodyPr>
          <a:lstStyle/>
          <a:p>
            <a:pPr marL="0" indent="0">
              <a:buNone/>
            </a:pPr>
            <a:r>
              <a:rPr lang="en-US" dirty="0"/>
              <a:t>class Consumer implements Runnable {</a:t>
            </a:r>
          </a:p>
          <a:p>
            <a:pPr marL="0" indent="0">
              <a:buNone/>
            </a:pPr>
            <a:r>
              <a:rPr lang="en-US" dirty="0"/>
              <a:t>Q q;</a:t>
            </a:r>
          </a:p>
          <a:p>
            <a:pPr marL="0" indent="0">
              <a:buNone/>
            </a:pPr>
            <a:r>
              <a:rPr lang="en-US" dirty="0"/>
              <a:t>Consumer(Q q) {</a:t>
            </a:r>
          </a:p>
          <a:p>
            <a:pPr marL="0" indent="0">
              <a:buNone/>
            </a:pPr>
            <a:r>
              <a:rPr lang="en-US" dirty="0"/>
              <a:t>this.q = q;</a:t>
            </a:r>
          </a:p>
          <a:p>
            <a:pPr marL="0" indent="0">
              <a:buNone/>
            </a:pPr>
            <a:r>
              <a:rPr lang="en-US" dirty="0"/>
              <a:t>new Thread(this, "Consumer").start();</a:t>
            </a:r>
          </a:p>
          <a:p>
            <a:pPr marL="0" indent="0">
              <a:buNone/>
            </a:pPr>
            <a:r>
              <a:rPr lang="en-US" dirty="0"/>
              <a:t>}</a:t>
            </a:r>
          </a:p>
          <a:p>
            <a:pPr marL="0" indent="0">
              <a:buNone/>
            </a:pPr>
            <a:r>
              <a:rPr lang="en-US" dirty="0"/>
              <a:t>public void run() {</a:t>
            </a:r>
          </a:p>
          <a:p>
            <a:pPr marL="0" indent="0">
              <a:buNone/>
            </a:pPr>
            <a:r>
              <a:rPr lang="en-US" dirty="0"/>
              <a:t>while(true) {</a:t>
            </a:r>
          </a:p>
          <a:p>
            <a:pPr marL="0" indent="0">
              <a:buNone/>
            </a:pPr>
            <a:r>
              <a:rPr lang="en-US" dirty="0"/>
              <a:t>q.get</a:t>
            </a:r>
            <a:r>
              <a:rPr lang="en-US" dirty="0" smtClean="0"/>
              <a:t>();</a:t>
            </a:r>
            <a:endParaRPr lang="en-US" dirty="0"/>
          </a:p>
          <a:p>
            <a:pPr marL="0" indent="0">
              <a:buNone/>
            </a:pPr>
            <a:r>
              <a:rPr lang="en-US" dirty="0"/>
              <a:t>}</a:t>
            </a:r>
          </a:p>
          <a:p>
            <a:pPr marL="0" indent="0">
              <a:buNone/>
            </a:pPr>
            <a:r>
              <a:rPr lang="en-US" dirty="0"/>
              <a:t>}</a:t>
            </a:r>
          </a:p>
          <a:p>
            <a:pPr marL="0" indent="0">
              <a:buNone/>
            </a:pPr>
            <a:r>
              <a:rPr lang="en-US" dirty="0" smtClean="0"/>
              <a:t>}</a:t>
            </a:r>
          </a:p>
          <a:p>
            <a:pPr marL="0" indent="0">
              <a:buNone/>
            </a:pPr>
            <a:r>
              <a:rPr lang="en-US" dirty="0"/>
              <a:t>class PCFixed {</a:t>
            </a:r>
          </a:p>
          <a:p>
            <a:pPr marL="0" indent="0">
              <a:buNone/>
            </a:pPr>
            <a:r>
              <a:rPr lang="en-US" dirty="0"/>
              <a:t>public static void main(String args[]) {</a:t>
            </a:r>
          </a:p>
          <a:p>
            <a:pPr marL="0" indent="0">
              <a:buNone/>
            </a:pPr>
            <a:r>
              <a:rPr lang="en-US" dirty="0"/>
              <a:t>Q q = new Q();</a:t>
            </a:r>
          </a:p>
          <a:p>
            <a:pPr marL="0" indent="0">
              <a:buNone/>
            </a:pPr>
            <a:r>
              <a:rPr lang="en-US" dirty="0"/>
              <a:t>new Producer(q);</a:t>
            </a:r>
          </a:p>
          <a:p>
            <a:pPr marL="0" indent="0">
              <a:buNone/>
            </a:pPr>
            <a:r>
              <a:rPr lang="en-US" dirty="0"/>
              <a:t>new Consumer(q);</a:t>
            </a:r>
          </a:p>
          <a:p>
            <a:pPr marL="0" indent="0">
              <a:buNone/>
            </a:pPr>
            <a:r>
              <a:rPr lang="en-US" dirty="0"/>
              <a:t>System.out.println("Press Control-C to stop.");</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434647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wrap="square" numCol="1" anchor="t" anchorCtr="0" compatLnSpc="1">
            <a:prstTxWarp prst="textNoShape">
              <a:avLst/>
            </a:prstTxWarp>
          </a:bodyPr>
          <a:lstStyle/>
          <a:p>
            <a:pPr eaLnBrk="1" hangingPunct="1">
              <a:buFont typeface="Arial" charset="0"/>
              <a:buChar char="•"/>
              <a:defRPr/>
            </a:pPr>
            <a:r>
              <a:rPr lang="en-US" smtClean="0">
                <a:effectLst>
                  <a:outerShdw blurRad="38100" dist="38100" dir="2700000" algn="tl">
                    <a:srgbClr val="C0C0C0"/>
                  </a:outerShdw>
                </a:effectLst>
              </a:rPr>
              <a:t>Modern Operating Systems such as Windows enable us to manage multiple processes (programs)  on a computer. </a:t>
            </a:r>
          </a:p>
          <a:p>
            <a:pPr eaLnBrk="1" hangingPunct="1">
              <a:buFont typeface="Arial" charset="0"/>
              <a:buChar char="•"/>
              <a:defRPr/>
            </a:pPr>
            <a:r>
              <a:rPr lang="en-US" smtClean="0">
                <a:effectLst>
                  <a:outerShdw blurRad="38100" dist="38100" dir="2700000" algn="tl">
                    <a:srgbClr val="C0C0C0"/>
                  </a:outerShdw>
                </a:effectLst>
              </a:rPr>
              <a:t>Each of these processess runs in its own address space and 	each of them can be independently scheduled for execution.</a:t>
            </a:r>
            <a:endParaRPr lang="en-IN" smtClean="0">
              <a:effectLst>
                <a:outerShdw blurRad="38100" dist="38100" dir="2700000" algn="tl">
                  <a:srgbClr val="C0C0C0"/>
                </a:outerShdw>
              </a:effectLst>
            </a:endParaRPr>
          </a:p>
        </p:txBody>
      </p:sp>
      <p:sp>
        <p:nvSpPr>
          <p:cNvPr id="4" name="Rectangle 3"/>
          <p:cNvSpPr/>
          <p:nvPr/>
        </p:nvSpPr>
        <p:spPr>
          <a:xfrm>
            <a:off x="2432993" y="154178"/>
            <a:ext cx="7904600"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rPr>
              <a:t>MULTI-PROGRAMMING</a:t>
            </a:r>
            <a:endParaRPr lang="en-I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
        <p:nvSpPr>
          <p:cNvPr id="5" name="Action Button: Home 4">
            <a:hlinkClick r:id="rId2"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634739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7411">
                                            <p:txEl>
                                              <p:pRg st="0" end="0"/>
                                            </p:txEl>
                                          </p:spTgt>
                                        </p:tgtEl>
                                        <p:attrNameLst>
                                          <p:attrName>style.opacity</p:attrName>
                                        </p:attrNameLst>
                                      </p:cBhvr>
                                      <p:to>
                                        <p:strVal val="0.25"/>
                                      </p:to>
                                    </p:set>
                                    <p:animEffect filter="image" prLst="opacity: 0.25">
                                      <p:cBhvr rctx="IE">
                                        <p:cTn id="7" dur="indefinite"/>
                                        <p:tgtEl>
                                          <p:spTgt spid="17411">
                                            <p:txEl>
                                              <p:pRg st="0" end="0"/>
                                            </p:txEl>
                                          </p:spTgt>
                                        </p:tgtEl>
                                      </p:cBhvr>
                                    </p:animEffect>
                                  </p:childTnLst>
                                </p:cTn>
                              </p:par>
                              <p:par>
                                <p:cTn id="8" presetID="9" presetClass="emph" presetSubtype="0" grpId="0" nodeType="withEffect">
                                  <p:stCondLst>
                                    <p:cond delay="0"/>
                                  </p:stCondLst>
                                  <p:childTnLst>
                                    <p:set>
                                      <p:cBhvr rctx="PPT">
                                        <p:cTn id="9" dur="indefinite"/>
                                        <p:tgtEl>
                                          <p:spTgt spid="17411">
                                            <p:txEl>
                                              <p:pRg st="1" end="1"/>
                                            </p:txEl>
                                          </p:spTgt>
                                        </p:tgtEl>
                                        <p:attrNameLst>
                                          <p:attrName>style.opacity</p:attrName>
                                        </p:attrNameLst>
                                      </p:cBhvr>
                                      <p:to>
                                        <p:strVal val="0.25"/>
                                      </p:to>
                                    </p:set>
                                    <p:animEffect filter="image" prLst="opacity: 0.25">
                                      <p:cBhvr rctx="IE">
                                        <p:cTn id="10" dur="indefinite"/>
                                        <p:tgtEl>
                                          <p:spTgt spid="17411">
                                            <p:txEl>
                                              <p:pRg st="1" end="1"/>
                                            </p:txEl>
                                          </p:spTgt>
                                        </p:tgtEl>
                                      </p:cBhvr>
                                    </p:animEffect>
                                  </p:childTnLst>
                                </p:cTn>
                              </p:par>
                              <p:par>
                                <p:cTn id="11" presetID="9" presetClass="emph" presetSubtype="0" nodeType="withEffect">
                                  <p:stCondLst>
                                    <p:cond delay="0"/>
                                  </p:stCondLst>
                                  <p:childTnLst>
                                    <p:set>
                                      <p:cBhvr rctx="PPT">
                                        <p:cTn id="12" dur="indefinite"/>
                                        <p:tgtEl>
                                          <p:spTgt spid="4"/>
                                        </p:tgtEl>
                                        <p:attrNameLst>
                                          <p:attrName>style.opacity</p:attrName>
                                        </p:attrNameLst>
                                      </p:cBhvr>
                                      <p:to>
                                        <p:strVal val="0.25"/>
                                      </p:to>
                                    </p:set>
                                    <p:animEffect filter="image" prLst="opacity: 0.25">
                                      <p:cBhvr rctx="IE">
                                        <p:cTn id="13" dur="indefinite"/>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17411">
                                            <p:txEl>
                                              <p:pRg st="0" end="0"/>
                                            </p:txEl>
                                          </p:spTgt>
                                        </p:tgtEl>
                                        <p:attrNameLst>
                                          <p:attrName>style.opacity</p:attrName>
                                        </p:attrNameLst>
                                      </p:cBhvr>
                                      <p:to>
                                        <p:strVal val="0.99"/>
                                      </p:to>
                                    </p:set>
                                    <p:animEffect filter="image" prLst="opacity: 0.99">
                                      <p:cBhvr rctx="IE">
                                        <p:cTn id="18" dur="indefinite"/>
                                        <p:tgtEl>
                                          <p:spTgt spid="1741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17411">
                                            <p:txEl>
                                              <p:pRg st="1" end="1"/>
                                            </p:txEl>
                                          </p:spTgt>
                                        </p:tgtEl>
                                        <p:attrNameLst>
                                          <p:attrName>style.opacity</p:attrName>
                                        </p:attrNameLst>
                                      </p:cBhvr>
                                      <p:to>
                                        <p:strVal val="0.99"/>
                                      </p:to>
                                    </p:set>
                                    <p:animEffect filter="image" prLst="opacity: 0.99">
                                      <p:cBhvr rctx="IE">
                                        <p:cTn id="23" dur="indefinite"/>
                                        <p:tgtEl>
                                          <p:spTgt spid="174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Put: 1</a:t>
            </a:r>
          </a:p>
          <a:p>
            <a:pPr marL="0" indent="0">
              <a:buNone/>
            </a:pPr>
            <a:r>
              <a:rPr lang="en-US" dirty="0"/>
              <a:t>Got: 1</a:t>
            </a:r>
          </a:p>
          <a:p>
            <a:pPr marL="0" indent="0">
              <a:buNone/>
            </a:pPr>
            <a:r>
              <a:rPr lang="en-US" dirty="0"/>
              <a:t>Put: 2</a:t>
            </a:r>
          </a:p>
          <a:p>
            <a:pPr marL="0" indent="0">
              <a:buNone/>
            </a:pPr>
            <a:r>
              <a:rPr lang="en-US" dirty="0"/>
              <a:t>Got: 2</a:t>
            </a:r>
          </a:p>
          <a:p>
            <a:pPr marL="0" indent="0">
              <a:buNone/>
            </a:pPr>
            <a:r>
              <a:rPr lang="en-US" dirty="0"/>
              <a:t>Put: 3</a:t>
            </a:r>
          </a:p>
          <a:p>
            <a:pPr marL="0" indent="0">
              <a:buNone/>
            </a:pPr>
            <a:r>
              <a:rPr lang="en-US" dirty="0" smtClean="0"/>
              <a:t>Got</a:t>
            </a:r>
            <a:r>
              <a:rPr lang="en-US" dirty="0"/>
              <a:t>: 3</a:t>
            </a:r>
          </a:p>
          <a:p>
            <a:pPr marL="0" indent="0">
              <a:buNone/>
            </a:pPr>
            <a:r>
              <a:rPr lang="en-US" dirty="0"/>
              <a:t>Put: 4</a:t>
            </a:r>
          </a:p>
          <a:p>
            <a:pPr marL="0" indent="0">
              <a:buNone/>
            </a:pPr>
            <a:r>
              <a:rPr lang="en-US" dirty="0"/>
              <a:t>Got: 4</a:t>
            </a:r>
          </a:p>
          <a:p>
            <a:pPr marL="0" indent="0">
              <a:buNone/>
            </a:pPr>
            <a:r>
              <a:rPr lang="en-US" dirty="0"/>
              <a:t>Put: 5</a:t>
            </a:r>
          </a:p>
          <a:p>
            <a:pPr marL="0" indent="0">
              <a:buNone/>
            </a:pPr>
            <a:r>
              <a:rPr lang="en-US" dirty="0"/>
              <a:t>Got: 5</a:t>
            </a:r>
          </a:p>
        </p:txBody>
      </p:sp>
    </p:spTree>
    <p:extLst>
      <p:ext uri="{BB962C8B-B14F-4D97-AF65-F5344CB8AC3E}">
        <p14:creationId xmlns:p14="http://schemas.microsoft.com/office/powerpoint/2010/main" val="31553465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r>
              <a:rPr lang="en-US" dirty="0"/>
              <a:t>Deadlock</a:t>
            </a:r>
            <a:br>
              <a:rPr lang="en-US" dirty="0"/>
            </a:br>
            <a:endParaRPr lang="en-US" dirty="0"/>
          </a:p>
        </p:txBody>
      </p:sp>
      <p:sp>
        <p:nvSpPr>
          <p:cNvPr id="3" name="Content Placeholder 2"/>
          <p:cNvSpPr>
            <a:spLocks noGrp="1"/>
          </p:cNvSpPr>
          <p:nvPr>
            <p:ph idx="1"/>
          </p:nvPr>
        </p:nvSpPr>
        <p:spPr>
          <a:xfrm>
            <a:off x="838200" y="545910"/>
            <a:ext cx="10515600" cy="5631053"/>
          </a:xfrm>
        </p:spPr>
        <p:txBody>
          <a:bodyPr>
            <a:normAutofit fontScale="92500" lnSpcReduction="20000"/>
          </a:bodyPr>
          <a:lstStyle/>
          <a:p>
            <a:r>
              <a:rPr lang="en-US" dirty="0" smtClean="0"/>
              <a:t>A </a:t>
            </a:r>
            <a:r>
              <a:rPr lang="en-US" dirty="0"/>
              <a:t>special type of error that you need to avoid that relates specifically to multitasking is</a:t>
            </a:r>
          </a:p>
          <a:p>
            <a:pPr marL="0" indent="0">
              <a:buNone/>
            </a:pPr>
            <a:r>
              <a:rPr lang="en-US" dirty="0"/>
              <a:t>deadlock, which occurs when two threads have a circular dependency on a pair of </a:t>
            </a:r>
            <a:r>
              <a:rPr lang="en-US" dirty="0" smtClean="0"/>
              <a:t>synchronized objects</a:t>
            </a:r>
            <a:r>
              <a:rPr lang="en-US" dirty="0"/>
              <a:t>. </a:t>
            </a:r>
            <a:endParaRPr lang="en-US" dirty="0" smtClean="0"/>
          </a:p>
          <a:p>
            <a:r>
              <a:rPr lang="en-US" dirty="0" smtClean="0"/>
              <a:t>For </a:t>
            </a:r>
            <a:r>
              <a:rPr lang="en-US" dirty="0"/>
              <a:t>example, suppose one thread enters the monitor on object X and another </a:t>
            </a:r>
            <a:r>
              <a:rPr lang="en-US" dirty="0" smtClean="0"/>
              <a:t>thread enters </a:t>
            </a:r>
            <a:r>
              <a:rPr lang="en-US" dirty="0"/>
              <a:t>the monitor on object Y. If the thread in X tries to call any synchronized method on Y</a:t>
            </a:r>
            <a:r>
              <a:rPr lang="en-US" dirty="0" smtClean="0"/>
              <a:t>, it </a:t>
            </a:r>
            <a:r>
              <a:rPr lang="en-US" dirty="0"/>
              <a:t>will block as expected. However, if the thread in Y, in turn, tries to call any </a:t>
            </a:r>
            <a:r>
              <a:rPr lang="en-US" dirty="0" smtClean="0"/>
              <a:t>synchronized method </a:t>
            </a:r>
            <a:r>
              <a:rPr lang="en-US" dirty="0"/>
              <a:t>on X, the thread waits forever, because to access X, it would have to release its </a:t>
            </a:r>
            <a:r>
              <a:rPr lang="en-US" dirty="0" smtClean="0"/>
              <a:t>own lock </a:t>
            </a:r>
            <a:r>
              <a:rPr lang="en-US" dirty="0"/>
              <a:t>on Y so that the first thread could complete. </a:t>
            </a:r>
            <a:endParaRPr lang="en-US" dirty="0" smtClean="0"/>
          </a:p>
          <a:p>
            <a:r>
              <a:rPr lang="en-US" dirty="0" smtClean="0"/>
              <a:t>Deadlock </a:t>
            </a:r>
            <a:r>
              <a:rPr lang="en-US" dirty="0"/>
              <a:t>is a difficult error to debug </a:t>
            </a:r>
            <a:r>
              <a:rPr lang="en-US" dirty="0" smtClean="0"/>
              <a:t>for two </a:t>
            </a:r>
            <a:r>
              <a:rPr lang="en-US" dirty="0"/>
              <a:t>reasons:</a:t>
            </a:r>
          </a:p>
          <a:p>
            <a:pPr marL="0" indent="0">
              <a:buNone/>
            </a:pPr>
            <a:r>
              <a:rPr lang="en-US" dirty="0"/>
              <a:t>• In general, it occurs only rarely, when the two threads time-slice in just the right way.</a:t>
            </a:r>
          </a:p>
          <a:p>
            <a:pPr marL="0" indent="0">
              <a:buNone/>
            </a:pPr>
            <a:r>
              <a:rPr lang="en-US" dirty="0"/>
              <a:t>• It may involve more than two threads and two synchronized objects. (That is, </a:t>
            </a:r>
            <a:r>
              <a:rPr lang="en-US" dirty="0" smtClean="0"/>
              <a:t>deadlock can </a:t>
            </a:r>
            <a:r>
              <a:rPr lang="en-US" dirty="0"/>
              <a:t>occur through a more convoluted sequence of events than just described.)</a:t>
            </a:r>
          </a:p>
        </p:txBody>
      </p:sp>
    </p:spTree>
    <p:extLst>
      <p:ext uri="{BB962C8B-B14F-4D97-AF65-F5344CB8AC3E}">
        <p14:creationId xmlns:p14="http://schemas.microsoft.com/office/powerpoint/2010/main" val="27171783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lvl1pPr>
              <a:spcBef>
                <a:spcPct val="50000"/>
              </a:spcBef>
              <a:defRPr sz="1600">
                <a:solidFill>
                  <a:schemeClr val="tx1"/>
                </a:solidFill>
                <a:latin typeface="Times New Roman" panose="02020603050405020304" pitchFamily="18" charset="0"/>
                <a:cs typeface="Times New Roman" panose="02020603050405020304" pitchFamily="18" charset="0"/>
              </a:defRPr>
            </a:lvl1pPr>
            <a:lvl2pPr marL="742950" indent="-285750">
              <a:spcBef>
                <a:spcPct val="50000"/>
              </a:spcBef>
              <a:defRPr sz="1600">
                <a:solidFill>
                  <a:schemeClr val="tx1"/>
                </a:solidFill>
                <a:latin typeface="Times New Roman" panose="02020603050405020304" pitchFamily="18" charset="0"/>
                <a:cs typeface="Times New Roman" panose="02020603050405020304" pitchFamily="18" charset="0"/>
              </a:defRPr>
            </a:lvl2pPr>
            <a:lvl3pPr marL="1143000" indent="-228600">
              <a:spcBef>
                <a:spcPct val="50000"/>
              </a:spcBef>
              <a:defRPr sz="1600">
                <a:solidFill>
                  <a:schemeClr val="tx1"/>
                </a:solidFill>
                <a:latin typeface="Times New Roman" panose="02020603050405020304" pitchFamily="18" charset="0"/>
                <a:cs typeface="Times New Roman" panose="02020603050405020304" pitchFamily="18" charset="0"/>
              </a:defRPr>
            </a:lvl3pPr>
            <a:lvl4pPr marL="1600200" indent="-228600">
              <a:spcBef>
                <a:spcPct val="50000"/>
              </a:spcBef>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50000"/>
              </a:spcBef>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E1748BBD-2982-49EB-82FE-437A2B51AE75}" type="slidenum">
              <a:rPr lang="en-US" altLang="en-US" sz="1400"/>
              <a:pPr/>
              <a:t>72</a:t>
            </a:fld>
            <a:endParaRPr lang="en-US" altLang="en-US" sz="1400"/>
          </a:p>
        </p:txBody>
      </p:sp>
      <p:sp>
        <p:nvSpPr>
          <p:cNvPr id="56322" name="Rectangle 2"/>
          <p:cNvSpPr>
            <a:spLocks noGrp="1" noChangeArrowheads="1"/>
          </p:cNvSpPr>
          <p:nvPr>
            <p:ph type="title"/>
          </p:nvPr>
        </p:nvSpPr>
        <p:spPr/>
        <p:txBody>
          <a:bodyPr/>
          <a:lstStyle/>
          <a:p>
            <a:pPr eaLnBrk="1" hangingPunct="1"/>
            <a:r>
              <a:rPr lang="en-US" altLang="en-US" sz="2800" b="1">
                <a:solidFill>
                  <a:srgbClr val="FF0000"/>
                </a:solidFill>
                <a:latin typeface="Courier New" panose="02070309020205020404" pitchFamily="49" charset="0"/>
                <a:cs typeface="Courier New" panose="02070309020205020404" pitchFamily="49" charset="0"/>
              </a:rPr>
              <a:t>Runnable</a:t>
            </a:r>
            <a:r>
              <a:rPr lang="en-US" altLang="en-US" sz="2800" b="1">
                <a:solidFill>
                  <a:srgbClr val="FF0000"/>
                </a:solidFill>
                <a:cs typeface="Times New Roman" panose="02020603050405020304" pitchFamily="18" charset="0"/>
              </a:rPr>
              <a:t> Interface example</a:t>
            </a:r>
          </a:p>
        </p:txBody>
      </p:sp>
      <p:sp>
        <p:nvSpPr>
          <p:cNvPr id="56323" name="Rectangle 3"/>
          <p:cNvSpPr>
            <a:spLocks noGrp="1" noChangeArrowheads="1"/>
          </p:cNvSpPr>
          <p:nvPr>
            <p:ph type="body" idx="1"/>
          </p:nvPr>
        </p:nvSpPr>
        <p:spPr/>
        <p:txBody>
          <a:bodyPr/>
          <a:lstStyle/>
          <a:p>
            <a:pPr eaLnBrk="1" hangingPunct="1"/>
            <a:r>
              <a:rPr lang="en-US" altLang="en-US" smtClean="0"/>
              <a:t>Upcoming example program</a:t>
            </a:r>
          </a:p>
          <a:p>
            <a:pPr lvl="1" eaLnBrk="1" hangingPunct="1"/>
            <a:r>
              <a:rPr lang="en-US" altLang="en-US" smtClean="0"/>
              <a:t>Create a GUI and three threads, each constantly displaying a random letter</a:t>
            </a:r>
          </a:p>
          <a:p>
            <a:pPr lvl="1" eaLnBrk="1" hangingPunct="1"/>
            <a:r>
              <a:rPr lang="en-US" altLang="en-US" smtClean="0"/>
              <a:t>Have suspend buttons, which will suspend a thread</a:t>
            </a:r>
          </a:p>
          <a:p>
            <a:pPr lvl="2" eaLnBrk="1" hangingPunct="1"/>
            <a:r>
              <a:rPr lang="en-US" altLang="en-US" smtClean="0"/>
              <a:t>Actually calls </a:t>
            </a:r>
            <a:r>
              <a:rPr lang="en-US" altLang="en-US" b="1" smtClean="0">
                <a:latin typeface="Courier New" panose="02070309020205020404" pitchFamily="49" charset="0"/>
              </a:rPr>
              <a:t>wait</a:t>
            </a:r>
          </a:p>
          <a:p>
            <a:pPr lvl="2" eaLnBrk="1" hangingPunct="1"/>
            <a:r>
              <a:rPr lang="en-US" altLang="en-US" smtClean="0"/>
              <a:t>When suspend unclicked, calls </a:t>
            </a:r>
            <a:r>
              <a:rPr lang="en-US" altLang="en-US" b="1" smtClean="0">
                <a:latin typeface="Courier New" panose="02070309020205020404" pitchFamily="49" charset="0"/>
              </a:rPr>
              <a:t>notify</a:t>
            </a:r>
          </a:p>
          <a:p>
            <a:pPr lvl="2" eaLnBrk="1" hangingPunct="1"/>
            <a:r>
              <a:rPr lang="en-US" altLang="en-US" smtClean="0"/>
              <a:t>Use an array of </a:t>
            </a:r>
            <a:r>
              <a:rPr lang="en-US" altLang="en-US" b="1" smtClean="0">
                <a:latin typeface="Courier New" panose="02070309020205020404" pitchFamily="49" charset="0"/>
              </a:rPr>
              <a:t>boolean</a:t>
            </a:r>
            <a:r>
              <a:rPr lang="en-US" altLang="en-US" smtClean="0"/>
              <a:t>s to keep track of which threads are suspended</a:t>
            </a:r>
          </a:p>
        </p:txBody>
      </p:sp>
    </p:spTree>
    <p:extLst>
      <p:ext uri="{BB962C8B-B14F-4D97-AF65-F5344CB8AC3E}">
        <p14:creationId xmlns:p14="http://schemas.microsoft.com/office/powerpoint/2010/main" val="19639743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p:cTn id="7" dur="500" fill="hold"/>
                                        <p:tgtEl>
                                          <p:spTgt spid="56322"/>
                                        </p:tgtEl>
                                        <p:attrNameLst>
                                          <p:attrName>ppt_w</p:attrName>
                                        </p:attrNameLst>
                                      </p:cBhvr>
                                      <p:tavLst>
                                        <p:tav tm="0">
                                          <p:val>
                                            <p:fltVal val="0"/>
                                          </p:val>
                                        </p:tav>
                                        <p:tav tm="100000">
                                          <p:val>
                                            <p:strVal val="#ppt_w"/>
                                          </p:val>
                                        </p:tav>
                                      </p:tavLst>
                                    </p:anim>
                                    <p:anim calcmode="lin" valueType="num">
                                      <p:cBhvr>
                                        <p:cTn id="8" dur="500" fill="hold"/>
                                        <p:tgtEl>
                                          <p:spTgt spid="56322"/>
                                        </p:tgtEl>
                                        <p:attrNameLst>
                                          <p:attrName>ppt_h</p:attrName>
                                        </p:attrNameLst>
                                      </p:cBhvr>
                                      <p:tavLst>
                                        <p:tav tm="0">
                                          <p:val>
                                            <p:fltVal val="0"/>
                                          </p:val>
                                        </p:tav>
                                        <p:tav tm="100000">
                                          <p:val>
                                            <p:strVal val="#ppt_h"/>
                                          </p:val>
                                        </p:tav>
                                      </p:tavLst>
                                    </p:anim>
                                    <p:animEffect transition="in" filter="fade">
                                      <p:cBhvr>
                                        <p:cTn id="9" dur="500"/>
                                        <p:tgtEl>
                                          <p:spTgt spid="56322"/>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6323">
                                            <p:txEl>
                                              <p:pRg st="0" end="0"/>
                                            </p:txEl>
                                          </p:spTgt>
                                        </p:tgtEl>
                                        <p:attrNameLst>
                                          <p:attrName>style.visibility</p:attrName>
                                        </p:attrNameLst>
                                      </p:cBhvr>
                                      <p:to>
                                        <p:strVal val="visible"/>
                                      </p:to>
                                    </p:set>
                                    <p:animEffect transition="in" filter="fade">
                                      <p:cBhvr>
                                        <p:cTn id="13" dur="1000">
                                          <p:stCondLst>
                                            <p:cond delay="0"/>
                                          </p:stCondLst>
                                        </p:cTn>
                                        <p:tgtEl>
                                          <p:spTgt spid="56323">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6323">
                                            <p:txEl>
                                              <p:pRg st="1" end="1"/>
                                            </p:txEl>
                                          </p:spTgt>
                                        </p:tgtEl>
                                        <p:attrNameLst>
                                          <p:attrName>style.visibility</p:attrName>
                                        </p:attrNameLst>
                                      </p:cBhvr>
                                      <p:to>
                                        <p:strVal val="visible"/>
                                      </p:to>
                                    </p:set>
                                    <p:animEffect transition="in" filter="fade">
                                      <p:cBhvr>
                                        <p:cTn id="17" dur="1000">
                                          <p:stCondLst>
                                            <p:cond delay="0"/>
                                          </p:stCondLst>
                                        </p:cTn>
                                        <p:tgtEl>
                                          <p:spTgt spid="56323">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56323">
                                            <p:txEl>
                                              <p:pRg st="2" end="2"/>
                                            </p:txEl>
                                          </p:spTgt>
                                        </p:tgtEl>
                                        <p:attrNameLst>
                                          <p:attrName>style.visibility</p:attrName>
                                        </p:attrNameLst>
                                      </p:cBhvr>
                                      <p:to>
                                        <p:strVal val="visible"/>
                                      </p:to>
                                    </p:set>
                                    <p:animEffect transition="in" filter="fade">
                                      <p:cBhvr>
                                        <p:cTn id="21" dur="1000">
                                          <p:stCondLst>
                                            <p:cond delay="0"/>
                                          </p:stCondLst>
                                        </p:cTn>
                                        <p:tgtEl>
                                          <p:spTgt spid="56323">
                                            <p:txEl>
                                              <p:pRg st="2" end="2"/>
                                            </p:txEl>
                                          </p:spTgt>
                                        </p:tgtEl>
                                      </p:cBhvr>
                                    </p:animEffect>
                                  </p:childTnLst>
                                </p:cTn>
                              </p:par>
                            </p:childTnLst>
                          </p:cTn>
                        </p:par>
                        <p:par>
                          <p:cTn id="22" fill="hold" nodeType="afterGroup">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Effect transition="in" filter="fade">
                                      <p:cBhvr>
                                        <p:cTn id="25" dur="1000">
                                          <p:stCondLst>
                                            <p:cond delay="0"/>
                                          </p:stCondLst>
                                        </p:cTn>
                                        <p:tgtEl>
                                          <p:spTgt spid="56323">
                                            <p:txEl>
                                              <p:pRg st="3" end="3"/>
                                            </p:txEl>
                                          </p:spTgt>
                                        </p:tgtEl>
                                      </p:cBhvr>
                                    </p:animEffect>
                                  </p:childTnLst>
                                </p:cTn>
                              </p:par>
                            </p:childTnLst>
                          </p:cTn>
                        </p:par>
                        <p:par>
                          <p:cTn id="26" fill="hold" nodeType="afterGroup">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56323">
                                            <p:txEl>
                                              <p:pRg st="4" end="4"/>
                                            </p:txEl>
                                          </p:spTgt>
                                        </p:tgtEl>
                                        <p:attrNameLst>
                                          <p:attrName>style.visibility</p:attrName>
                                        </p:attrNameLst>
                                      </p:cBhvr>
                                      <p:to>
                                        <p:strVal val="visible"/>
                                      </p:to>
                                    </p:set>
                                    <p:animEffect transition="in" filter="fade">
                                      <p:cBhvr>
                                        <p:cTn id="29" dur="1000">
                                          <p:stCondLst>
                                            <p:cond delay="0"/>
                                          </p:stCondLst>
                                        </p:cTn>
                                        <p:tgtEl>
                                          <p:spTgt spid="56323">
                                            <p:txEl>
                                              <p:pRg st="4" end="4"/>
                                            </p:txEl>
                                          </p:spTgt>
                                        </p:tgtEl>
                                      </p:cBhvr>
                                    </p:animEffect>
                                  </p:childTnLst>
                                </p:cTn>
                              </p:par>
                            </p:childTnLst>
                          </p:cTn>
                        </p:par>
                        <p:par>
                          <p:cTn id="30" fill="hold" nodeType="afterGroup">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56323">
                                            <p:txEl>
                                              <p:pRg st="5" end="5"/>
                                            </p:txEl>
                                          </p:spTgt>
                                        </p:tgtEl>
                                        <p:attrNameLst>
                                          <p:attrName>style.visibility</p:attrName>
                                        </p:attrNameLst>
                                      </p:cBhvr>
                                      <p:to>
                                        <p:strVal val="visible"/>
                                      </p:to>
                                    </p:set>
                                    <p:animEffect transition="in" filter="fade">
                                      <p:cBhvr>
                                        <p:cTn id="33" dur="1000">
                                          <p:stCondLst>
                                            <p:cond delay="0"/>
                                          </p:stCondLst>
                                        </p:cTn>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P spid="5632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lvl1pPr>
              <a:spcBef>
                <a:spcPct val="50000"/>
              </a:spcBef>
              <a:defRPr sz="1600">
                <a:solidFill>
                  <a:schemeClr val="tx1"/>
                </a:solidFill>
                <a:latin typeface="Times New Roman" panose="02020603050405020304" pitchFamily="18" charset="0"/>
                <a:cs typeface="Times New Roman" panose="02020603050405020304" pitchFamily="18" charset="0"/>
              </a:defRPr>
            </a:lvl1pPr>
            <a:lvl2pPr marL="742950" indent="-285750">
              <a:spcBef>
                <a:spcPct val="50000"/>
              </a:spcBef>
              <a:defRPr sz="1600">
                <a:solidFill>
                  <a:schemeClr val="tx1"/>
                </a:solidFill>
                <a:latin typeface="Times New Roman" panose="02020603050405020304" pitchFamily="18" charset="0"/>
                <a:cs typeface="Times New Roman" panose="02020603050405020304" pitchFamily="18" charset="0"/>
              </a:defRPr>
            </a:lvl2pPr>
            <a:lvl3pPr marL="1143000" indent="-228600">
              <a:spcBef>
                <a:spcPct val="50000"/>
              </a:spcBef>
              <a:defRPr sz="1600">
                <a:solidFill>
                  <a:schemeClr val="tx1"/>
                </a:solidFill>
                <a:latin typeface="Times New Roman" panose="02020603050405020304" pitchFamily="18" charset="0"/>
                <a:cs typeface="Times New Roman" panose="02020603050405020304" pitchFamily="18" charset="0"/>
              </a:defRPr>
            </a:lvl3pPr>
            <a:lvl4pPr marL="1600200" indent="-228600">
              <a:spcBef>
                <a:spcPct val="50000"/>
              </a:spcBef>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50000"/>
              </a:spcBef>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F1BC79E6-1229-4AE8-B733-1F5D3EE017B1}" type="slidenum">
              <a:rPr lang="en-US" altLang="en-US" sz="1400"/>
              <a:pPr/>
              <a:t>73</a:t>
            </a:fld>
            <a:endParaRPr lang="en-US" altLang="en-US" sz="1400"/>
          </a:p>
        </p:txBody>
      </p:sp>
      <p:sp>
        <p:nvSpPr>
          <p:cNvPr id="63490" name="Rectangle 2"/>
          <p:cNvSpPr>
            <a:spLocks noGrp="1" noChangeArrowheads="1"/>
          </p:cNvSpPr>
          <p:nvPr>
            <p:ph type="title"/>
          </p:nvPr>
        </p:nvSpPr>
        <p:spPr/>
        <p:txBody>
          <a:bodyPr/>
          <a:lstStyle/>
          <a:p>
            <a:pPr eaLnBrk="1" hangingPunct="1"/>
            <a:r>
              <a:rPr lang="en-US" altLang="en-US" sz="2800" b="1">
                <a:solidFill>
                  <a:srgbClr val="FF0000"/>
                </a:solidFill>
                <a:cs typeface="Times New Roman" panose="02020603050405020304" pitchFamily="18" charset="0"/>
              </a:rPr>
              <a:t>Thread Groups</a:t>
            </a:r>
          </a:p>
        </p:txBody>
      </p:sp>
      <p:sp>
        <p:nvSpPr>
          <p:cNvPr id="63491" name="Rectangle 3"/>
          <p:cNvSpPr>
            <a:spLocks noGrp="1" noChangeArrowheads="1"/>
          </p:cNvSpPr>
          <p:nvPr>
            <p:ph type="body" idx="1"/>
          </p:nvPr>
        </p:nvSpPr>
        <p:spPr/>
        <p:txBody>
          <a:bodyPr/>
          <a:lstStyle/>
          <a:p>
            <a:pPr eaLnBrk="1" hangingPunct="1"/>
            <a:r>
              <a:rPr lang="en-US" altLang="en-US" smtClean="0"/>
              <a:t>Thread groups</a:t>
            </a:r>
          </a:p>
          <a:p>
            <a:pPr lvl="1" eaLnBrk="1" hangingPunct="1"/>
            <a:r>
              <a:rPr lang="en-US" altLang="en-US" smtClean="0"/>
              <a:t>Why might it be useful to organize threads into groups?</a:t>
            </a:r>
          </a:p>
          <a:p>
            <a:pPr lvl="1" eaLnBrk="1" hangingPunct="1"/>
            <a:r>
              <a:rPr lang="en-US" altLang="en-US" smtClean="0"/>
              <a:t>May want to </a:t>
            </a:r>
            <a:r>
              <a:rPr lang="en-US" altLang="en-US" b="1" smtClean="0">
                <a:latin typeface="Courier New" panose="02070309020205020404" pitchFamily="49" charset="0"/>
              </a:rPr>
              <a:t>interrupt</a:t>
            </a:r>
            <a:r>
              <a:rPr lang="en-US" altLang="en-US" smtClean="0"/>
              <a:t> all threads in a group</a:t>
            </a:r>
          </a:p>
          <a:p>
            <a:pPr lvl="1" eaLnBrk="1" hangingPunct="1"/>
            <a:r>
              <a:rPr lang="en-US" altLang="en-US" smtClean="0"/>
              <a:t>Thread group can be parent to a child thread group</a:t>
            </a:r>
          </a:p>
          <a:p>
            <a:pPr eaLnBrk="1" hangingPunct="1"/>
            <a:endParaRPr lang="en-US" altLang="en-US" smtClean="0"/>
          </a:p>
          <a:p>
            <a:pPr eaLnBrk="1" hangingPunct="1"/>
            <a:r>
              <a:rPr lang="en-US" altLang="en-US" smtClean="0"/>
              <a:t>Class </a:t>
            </a:r>
            <a:r>
              <a:rPr lang="en-US" altLang="en-US" b="1" smtClean="0">
                <a:latin typeface="Courier New" panose="02070309020205020404" pitchFamily="49" charset="0"/>
              </a:rPr>
              <a:t>ThreadGroup</a:t>
            </a:r>
          </a:p>
          <a:p>
            <a:pPr lvl="1" eaLnBrk="1" hangingPunct="1"/>
            <a:r>
              <a:rPr lang="en-US" altLang="en-US" smtClean="0"/>
              <a:t>Constructors</a:t>
            </a:r>
          </a:p>
          <a:p>
            <a:pPr lvl="2" eaLnBrk="1" hangingPunct="1">
              <a:buFontTx/>
              <a:buNone/>
            </a:pPr>
            <a:r>
              <a:rPr lang="en-US" altLang="en-US" b="1" smtClean="0">
                <a:latin typeface="Courier New" panose="02070309020205020404" pitchFamily="49" charset="0"/>
              </a:rPr>
              <a:t>ThreadGroup( threadGroupName )</a:t>
            </a:r>
          </a:p>
          <a:p>
            <a:pPr lvl="2" eaLnBrk="1" hangingPunct="1">
              <a:buFontTx/>
              <a:buNone/>
            </a:pPr>
            <a:r>
              <a:rPr lang="en-US" altLang="en-US" b="1" smtClean="0">
                <a:latin typeface="Courier New" panose="02070309020205020404" pitchFamily="49" charset="0"/>
              </a:rPr>
              <a:t>ThreadGroup( parentThreadGroup, name )</a:t>
            </a:r>
          </a:p>
          <a:p>
            <a:pPr lvl="2" eaLnBrk="1" hangingPunct="1"/>
            <a:r>
              <a:rPr lang="en-US" altLang="en-US" smtClean="0"/>
              <a:t>Creates child </a:t>
            </a:r>
            <a:r>
              <a:rPr lang="en-US" altLang="en-US" b="1" smtClean="0">
                <a:latin typeface="Courier New" panose="02070309020205020404" pitchFamily="49" charset="0"/>
              </a:rPr>
              <a:t>ThreadGroup</a:t>
            </a:r>
            <a:r>
              <a:rPr lang="en-US" altLang="en-US" smtClean="0"/>
              <a:t> named </a:t>
            </a:r>
            <a:r>
              <a:rPr lang="en-US" altLang="en-US" b="1" smtClean="0">
                <a:latin typeface="Courier New" panose="02070309020205020404" pitchFamily="49" charset="0"/>
              </a:rPr>
              <a:t>name</a:t>
            </a:r>
          </a:p>
          <a:p>
            <a:pPr lvl="2" eaLnBrk="1" hangingPunct="1"/>
            <a:endParaRPr lang="en-US" altLang="en-US" b="1" smtClean="0">
              <a:latin typeface="Courier New" panose="02070309020205020404" pitchFamily="49" charset="0"/>
            </a:endParaRPr>
          </a:p>
        </p:txBody>
      </p:sp>
    </p:spTree>
    <p:extLst>
      <p:ext uri="{BB962C8B-B14F-4D97-AF65-F5344CB8AC3E}">
        <p14:creationId xmlns:p14="http://schemas.microsoft.com/office/powerpoint/2010/main" val="722431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ppt_w</p:attrName>
                                        </p:attrNameLst>
                                      </p:cBhvr>
                                      <p:tavLst>
                                        <p:tav tm="0">
                                          <p:val>
                                            <p:fltVal val="0"/>
                                          </p:val>
                                        </p:tav>
                                        <p:tav tm="100000">
                                          <p:val>
                                            <p:strVal val="#ppt_w"/>
                                          </p:val>
                                        </p:tav>
                                      </p:tavLst>
                                    </p:anim>
                                    <p:anim calcmode="lin" valueType="num">
                                      <p:cBhvr>
                                        <p:cTn id="8" dur="500" fill="hold"/>
                                        <p:tgtEl>
                                          <p:spTgt spid="63490"/>
                                        </p:tgtEl>
                                        <p:attrNameLst>
                                          <p:attrName>ppt_h</p:attrName>
                                        </p:attrNameLst>
                                      </p:cBhvr>
                                      <p:tavLst>
                                        <p:tav tm="0">
                                          <p:val>
                                            <p:fltVal val="0"/>
                                          </p:val>
                                        </p:tav>
                                        <p:tav tm="100000">
                                          <p:val>
                                            <p:strVal val="#ppt_h"/>
                                          </p:val>
                                        </p:tav>
                                      </p:tavLst>
                                    </p:anim>
                                    <p:animEffect transition="in" filter="fade">
                                      <p:cBhvr>
                                        <p:cTn id="9" dur="500"/>
                                        <p:tgtEl>
                                          <p:spTgt spid="63490"/>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3491">
                                            <p:txEl>
                                              <p:pRg st="0" end="0"/>
                                            </p:txEl>
                                          </p:spTgt>
                                        </p:tgtEl>
                                        <p:attrNameLst>
                                          <p:attrName>style.visibility</p:attrName>
                                        </p:attrNameLst>
                                      </p:cBhvr>
                                      <p:to>
                                        <p:strVal val="visible"/>
                                      </p:to>
                                    </p:set>
                                    <p:animEffect transition="in" filter="fade">
                                      <p:cBhvr>
                                        <p:cTn id="13" dur="1000">
                                          <p:stCondLst>
                                            <p:cond delay="0"/>
                                          </p:stCondLst>
                                        </p:cTn>
                                        <p:tgtEl>
                                          <p:spTgt spid="6349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491">
                                            <p:txEl>
                                              <p:pRg st="1" end="1"/>
                                            </p:txEl>
                                          </p:spTgt>
                                        </p:tgtEl>
                                        <p:attrNameLst>
                                          <p:attrName>style.visibility</p:attrName>
                                        </p:attrNameLst>
                                      </p:cBhvr>
                                      <p:to>
                                        <p:strVal val="visible"/>
                                      </p:to>
                                    </p:set>
                                    <p:animEffect transition="in" filter="fade">
                                      <p:cBhvr>
                                        <p:cTn id="16" dur="1000">
                                          <p:stCondLst>
                                            <p:cond delay="0"/>
                                          </p:stCondLst>
                                        </p:cTn>
                                        <p:tgtEl>
                                          <p:spTgt spid="6349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3491">
                                            <p:txEl>
                                              <p:pRg st="2" end="2"/>
                                            </p:txEl>
                                          </p:spTgt>
                                        </p:tgtEl>
                                        <p:attrNameLst>
                                          <p:attrName>style.visibility</p:attrName>
                                        </p:attrNameLst>
                                      </p:cBhvr>
                                      <p:to>
                                        <p:strVal val="visible"/>
                                      </p:to>
                                    </p:set>
                                    <p:animEffect transition="in" filter="fade">
                                      <p:cBhvr>
                                        <p:cTn id="21" dur="500">
                                          <p:stCondLst>
                                            <p:cond delay="0"/>
                                          </p:stCondLst>
                                        </p:cTn>
                                        <p:tgtEl>
                                          <p:spTgt spid="63491">
                                            <p:txEl>
                                              <p:pRg st="2" end="2"/>
                                            </p:txEl>
                                          </p:spTgt>
                                        </p:tgtEl>
                                      </p:cBhvr>
                                    </p:animEffect>
                                  </p:childTnLst>
                                </p:cTn>
                              </p:par>
                            </p:childTnLst>
                          </p:cTn>
                        </p:par>
                        <p:par>
                          <p:cTn id="22" fill="hold" nodeType="afterGroup">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Effect transition="in" filter="fade">
                                      <p:cBhvr>
                                        <p:cTn id="25" dur="1000">
                                          <p:stCondLst>
                                            <p:cond delay="0"/>
                                          </p:stCondLst>
                                        </p:cTn>
                                        <p:tgtEl>
                                          <p:spTgt spid="6349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3491">
                                            <p:txEl>
                                              <p:pRg st="5" end="5"/>
                                            </p:txEl>
                                          </p:spTgt>
                                        </p:tgtEl>
                                        <p:attrNameLst>
                                          <p:attrName>style.visibility</p:attrName>
                                        </p:attrNameLst>
                                      </p:cBhvr>
                                      <p:to>
                                        <p:strVal val="visible"/>
                                      </p:to>
                                    </p:set>
                                    <p:animEffect transition="in" filter="fade">
                                      <p:cBhvr>
                                        <p:cTn id="30" dur="1000">
                                          <p:stCondLst>
                                            <p:cond delay="0"/>
                                          </p:stCondLst>
                                        </p:cTn>
                                        <p:tgtEl>
                                          <p:spTgt spid="63491">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3491">
                                            <p:txEl>
                                              <p:pRg st="6" end="6"/>
                                            </p:txEl>
                                          </p:spTgt>
                                        </p:tgtEl>
                                        <p:attrNameLst>
                                          <p:attrName>style.visibility</p:attrName>
                                        </p:attrNameLst>
                                      </p:cBhvr>
                                      <p:to>
                                        <p:strVal val="visible"/>
                                      </p:to>
                                    </p:set>
                                    <p:animEffect transition="in" filter="fade">
                                      <p:cBhvr>
                                        <p:cTn id="33" dur="1000">
                                          <p:stCondLst>
                                            <p:cond delay="0"/>
                                          </p:stCondLst>
                                        </p:cTn>
                                        <p:tgtEl>
                                          <p:spTgt spid="63491">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3491">
                                            <p:txEl>
                                              <p:pRg st="7" end="7"/>
                                            </p:txEl>
                                          </p:spTgt>
                                        </p:tgtEl>
                                        <p:attrNameLst>
                                          <p:attrName>style.visibility</p:attrName>
                                        </p:attrNameLst>
                                      </p:cBhvr>
                                      <p:to>
                                        <p:strVal val="visible"/>
                                      </p:to>
                                    </p:set>
                                    <p:animEffect transition="in" filter="fade">
                                      <p:cBhvr>
                                        <p:cTn id="36" dur="1000">
                                          <p:stCondLst>
                                            <p:cond delay="0"/>
                                          </p:stCondLst>
                                        </p:cTn>
                                        <p:tgtEl>
                                          <p:spTgt spid="63491">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3491">
                                            <p:txEl>
                                              <p:pRg st="8" end="8"/>
                                            </p:txEl>
                                          </p:spTgt>
                                        </p:tgtEl>
                                        <p:attrNameLst>
                                          <p:attrName>style.visibility</p:attrName>
                                        </p:attrNameLst>
                                      </p:cBhvr>
                                      <p:to>
                                        <p:strVal val="visible"/>
                                      </p:to>
                                    </p:set>
                                    <p:animEffect transition="in" filter="fade">
                                      <p:cBhvr>
                                        <p:cTn id="39" dur="1000">
                                          <p:stCondLst>
                                            <p:cond delay="0"/>
                                          </p:stCondLst>
                                        </p:cTn>
                                        <p:tgtEl>
                                          <p:spTgt spid="63491">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491">
                                            <p:txEl>
                                              <p:pRg st="9" end="9"/>
                                            </p:txEl>
                                          </p:spTgt>
                                        </p:tgtEl>
                                        <p:attrNameLst>
                                          <p:attrName>style.visibility</p:attrName>
                                        </p:attrNameLst>
                                      </p:cBhvr>
                                      <p:to>
                                        <p:strVal val="visible"/>
                                      </p:to>
                                    </p:set>
                                    <p:animEffect transition="in" filter="fade">
                                      <p:cBhvr>
                                        <p:cTn id="42" dur="1000">
                                          <p:stCondLst>
                                            <p:cond delay="0"/>
                                          </p:stCondLst>
                                        </p:cTn>
                                        <p:tgtEl>
                                          <p:spTgt spid="63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lvl1pPr>
              <a:spcBef>
                <a:spcPct val="50000"/>
              </a:spcBef>
              <a:defRPr sz="1600">
                <a:solidFill>
                  <a:schemeClr val="tx1"/>
                </a:solidFill>
                <a:latin typeface="Times New Roman" panose="02020603050405020304" pitchFamily="18" charset="0"/>
                <a:cs typeface="Times New Roman" panose="02020603050405020304" pitchFamily="18" charset="0"/>
              </a:defRPr>
            </a:lvl1pPr>
            <a:lvl2pPr marL="742950" indent="-285750">
              <a:spcBef>
                <a:spcPct val="50000"/>
              </a:spcBef>
              <a:defRPr sz="1600">
                <a:solidFill>
                  <a:schemeClr val="tx1"/>
                </a:solidFill>
                <a:latin typeface="Times New Roman" panose="02020603050405020304" pitchFamily="18" charset="0"/>
                <a:cs typeface="Times New Roman" panose="02020603050405020304" pitchFamily="18" charset="0"/>
              </a:defRPr>
            </a:lvl2pPr>
            <a:lvl3pPr marL="1143000" indent="-228600">
              <a:spcBef>
                <a:spcPct val="50000"/>
              </a:spcBef>
              <a:defRPr sz="1600">
                <a:solidFill>
                  <a:schemeClr val="tx1"/>
                </a:solidFill>
                <a:latin typeface="Times New Roman" panose="02020603050405020304" pitchFamily="18" charset="0"/>
                <a:cs typeface="Times New Roman" panose="02020603050405020304" pitchFamily="18" charset="0"/>
              </a:defRPr>
            </a:lvl3pPr>
            <a:lvl4pPr marL="1600200" indent="-228600">
              <a:spcBef>
                <a:spcPct val="50000"/>
              </a:spcBef>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50000"/>
              </a:spcBef>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FCBC8BEC-8D6E-46D4-9C7F-D30A1882C3B8}" type="slidenum">
              <a:rPr lang="en-US" altLang="en-US" sz="1400"/>
              <a:pPr/>
              <a:t>74</a:t>
            </a:fld>
            <a:endParaRPr lang="en-US" altLang="en-US" sz="1400"/>
          </a:p>
        </p:txBody>
      </p:sp>
      <p:sp>
        <p:nvSpPr>
          <p:cNvPr id="64514" name="Rectangle 2"/>
          <p:cNvSpPr>
            <a:spLocks noGrp="1" noChangeArrowheads="1"/>
          </p:cNvSpPr>
          <p:nvPr>
            <p:ph type="title"/>
          </p:nvPr>
        </p:nvSpPr>
        <p:spPr/>
        <p:txBody>
          <a:bodyPr/>
          <a:lstStyle/>
          <a:p>
            <a:pPr eaLnBrk="1" hangingPunct="1"/>
            <a:r>
              <a:rPr lang="en-US" altLang="en-US" sz="3200"/>
              <a:t>Associating </a:t>
            </a:r>
            <a:r>
              <a:rPr lang="en-US" altLang="en-US" sz="3200" b="1">
                <a:latin typeface="Courier New" panose="02070309020205020404" pitchFamily="49" charset="0"/>
              </a:rPr>
              <a:t>Thread</a:t>
            </a:r>
            <a:r>
              <a:rPr lang="en-US" altLang="en-US" sz="3200"/>
              <a:t>s with </a:t>
            </a:r>
            <a:r>
              <a:rPr lang="en-US" altLang="en-US" sz="3200" b="1">
                <a:latin typeface="Courier New" panose="02070309020205020404" pitchFamily="49" charset="0"/>
              </a:rPr>
              <a:t>ThreadGroup</a:t>
            </a:r>
            <a:r>
              <a:rPr lang="en-US" altLang="en-US" sz="3200"/>
              <a:t>s</a:t>
            </a:r>
          </a:p>
        </p:txBody>
      </p:sp>
      <p:sp>
        <p:nvSpPr>
          <p:cNvPr id="64515" name="Rectangle 3"/>
          <p:cNvSpPr>
            <a:spLocks noGrp="1" noChangeArrowheads="1"/>
          </p:cNvSpPr>
          <p:nvPr>
            <p:ph type="body" idx="1"/>
          </p:nvPr>
        </p:nvSpPr>
        <p:spPr/>
        <p:txBody>
          <a:bodyPr/>
          <a:lstStyle/>
          <a:p>
            <a:pPr eaLnBrk="1" hangingPunct="1"/>
            <a:endParaRPr lang="en-US" altLang="en-US" smtClean="0"/>
          </a:p>
          <a:p>
            <a:pPr eaLnBrk="1" hangingPunct="1"/>
            <a:r>
              <a:rPr lang="en-US" altLang="en-US" smtClean="0"/>
              <a:t>Use constructors</a:t>
            </a:r>
          </a:p>
          <a:p>
            <a:pPr lvl="1" eaLnBrk="1" hangingPunct="1"/>
            <a:r>
              <a:rPr lang="en-US" altLang="en-US" b="1" smtClean="0">
                <a:latin typeface="Courier New" panose="02070309020205020404" pitchFamily="49" charset="0"/>
              </a:rPr>
              <a:t>Thread( threadGroup, threadName )</a:t>
            </a:r>
          </a:p>
          <a:p>
            <a:pPr lvl="1" eaLnBrk="1" hangingPunct="1"/>
            <a:r>
              <a:rPr lang="en-US" altLang="en-US" b="1" smtClean="0">
                <a:latin typeface="Courier New" panose="02070309020205020404" pitchFamily="49" charset="0"/>
              </a:rPr>
              <a:t>Thread( threadGroup, runnableObject )</a:t>
            </a:r>
          </a:p>
          <a:p>
            <a:pPr lvl="2" eaLnBrk="1" hangingPunct="1"/>
            <a:r>
              <a:rPr lang="en-US" altLang="en-US" smtClean="0"/>
              <a:t>Invokes </a:t>
            </a:r>
            <a:r>
              <a:rPr lang="en-US" altLang="en-US" b="1" smtClean="0">
                <a:latin typeface="Courier New" panose="02070309020205020404" pitchFamily="49" charset="0"/>
              </a:rPr>
              <a:t>run</a:t>
            </a:r>
            <a:r>
              <a:rPr lang="en-US" altLang="en-US" smtClean="0"/>
              <a:t> method of </a:t>
            </a:r>
            <a:r>
              <a:rPr lang="en-US" altLang="en-US" b="1" smtClean="0">
                <a:latin typeface="Courier New" panose="02070309020205020404" pitchFamily="49" charset="0"/>
              </a:rPr>
              <a:t>runnableObject</a:t>
            </a:r>
            <a:r>
              <a:rPr lang="en-US" altLang="en-US" smtClean="0"/>
              <a:t> when thread executes</a:t>
            </a:r>
          </a:p>
          <a:p>
            <a:pPr lvl="1" eaLnBrk="1" hangingPunct="1"/>
            <a:r>
              <a:rPr lang="en-US" altLang="en-US" b="1" smtClean="0">
                <a:latin typeface="Courier New" panose="02070309020205020404" pitchFamily="49" charset="0"/>
              </a:rPr>
              <a:t>Thread( threadGroup, runnableObject,</a:t>
            </a:r>
            <a:br>
              <a:rPr lang="en-US" altLang="en-US" b="1" smtClean="0">
                <a:latin typeface="Courier New" panose="02070309020205020404" pitchFamily="49" charset="0"/>
              </a:rPr>
            </a:br>
            <a:r>
              <a:rPr lang="en-US" altLang="en-US" b="1" smtClean="0">
                <a:latin typeface="Courier New" panose="02070309020205020404" pitchFamily="49" charset="0"/>
              </a:rPr>
              <a:t>   threadName )</a:t>
            </a:r>
          </a:p>
          <a:p>
            <a:pPr lvl="2" eaLnBrk="1" hangingPunct="1"/>
            <a:r>
              <a:rPr lang="en-US" altLang="en-US" smtClean="0"/>
              <a:t>As above, but </a:t>
            </a:r>
            <a:r>
              <a:rPr lang="en-US" altLang="en-US" b="1" smtClean="0">
                <a:latin typeface="Courier New" panose="02070309020205020404" pitchFamily="49" charset="0"/>
              </a:rPr>
              <a:t>Thread</a:t>
            </a:r>
            <a:r>
              <a:rPr lang="en-US" altLang="en-US" smtClean="0"/>
              <a:t> named </a:t>
            </a:r>
            <a:r>
              <a:rPr lang="en-US" altLang="en-US" b="1" smtClean="0">
                <a:latin typeface="Courier New" panose="02070309020205020404" pitchFamily="49" charset="0"/>
              </a:rPr>
              <a:t>threadName</a:t>
            </a:r>
          </a:p>
        </p:txBody>
      </p:sp>
    </p:spTree>
    <p:extLst>
      <p:ext uri="{BB962C8B-B14F-4D97-AF65-F5344CB8AC3E}">
        <p14:creationId xmlns:p14="http://schemas.microsoft.com/office/powerpoint/2010/main" val="1683650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p:cTn id="7" dur="500" fill="hold"/>
                                        <p:tgtEl>
                                          <p:spTgt spid="64514"/>
                                        </p:tgtEl>
                                        <p:attrNameLst>
                                          <p:attrName>ppt_w</p:attrName>
                                        </p:attrNameLst>
                                      </p:cBhvr>
                                      <p:tavLst>
                                        <p:tav tm="0">
                                          <p:val>
                                            <p:fltVal val="0"/>
                                          </p:val>
                                        </p:tav>
                                        <p:tav tm="100000">
                                          <p:val>
                                            <p:strVal val="#ppt_w"/>
                                          </p:val>
                                        </p:tav>
                                      </p:tavLst>
                                    </p:anim>
                                    <p:anim calcmode="lin" valueType="num">
                                      <p:cBhvr>
                                        <p:cTn id="8" dur="500" fill="hold"/>
                                        <p:tgtEl>
                                          <p:spTgt spid="64514"/>
                                        </p:tgtEl>
                                        <p:attrNameLst>
                                          <p:attrName>ppt_h</p:attrName>
                                        </p:attrNameLst>
                                      </p:cBhvr>
                                      <p:tavLst>
                                        <p:tav tm="0">
                                          <p:val>
                                            <p:fltVal val="0"/>
                                          </p:val>
                                        </p:tav>
                                        <p:tav tm="100000">
                                          <p:val>
                                            <p:strVal val="#ppt_h"/>
                                          </p:val>
                                        </p:tav>
                                      </p:tavLst>
                                    </p:anim>
                                    <p:animEffect transition="in" filter="fade">
                                      <p:cBhvr>
                                        <p:cTn id="9" dur="500"/>
                                        <p:tgtEl>
                                          <p:spTgt spid="64514"/>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Effect transition="in" filter="fade">
                                      <p:cBhvr>
                                        <p:cTn id="13" dur="1000">
                                          <p:stCondLst>
                                            <p:cond delay="0"/>
                                          </p:stCondLst>
                                        </p:cTn>
                                        <p:tgtEl>
                                          <p:spTgt spid="64515">
                                            <p:txEl>
                                              <p:pRg st="1" end="1"/>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fade">
                                      <p:cBhvr>
                                        <p:cTn id="17" dur="1000">
                                          <p:stCondLst>
                                            <p:cond delay="0"/>
                                          </p:stCondLst>
                                        </p:cTn>
                                        <p:tgtEl>
                                          <p:spTgt spid="64515">
                                            <p:txEl>
                                              <p:pRg st="2" end="2"/>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64515">
                                            <p:txEl>
                                              <p:pRg st="3" end="3"/>
                                            </p:txEl>
                                          </p:spTgt>
                                        </p:tgtEl>
                                        <p:attrNameLst>
                                          <p:attrName>style.visibility</p:attrName>
                                        </p:attrNameLst>
                                      </p:cBhvr>
                                      <p:to>
                                        <p:strVal val="visible"/>
                                      </p:to>
                                    </p:set>
                                    <p:animEffect transition="in" filter="fade">
                                      <p:cBhvr>
                                        <p:cTn id="21" dur="1000">
                                          <p:stCondLst>
                                            <p:cond delay="0"/>
                                          </p:stCondLst>
                                        </p:cTn>
                                        <p:tgtEl>
                                          <p:spTgt spid="64515">
                                            <p:txEl>
                                              <p:pRg st="3" end="3"/>
                                            </p:txEl>
                                          </p:spTgt>
                                        </p:tgtEl>
                                      </p:cBhvr>
                                    </p:animEffect>
                                  </p:childTnLst>
                                </p:cTn>
                              </p:par>
                            </p:childTnLst>
                          </p:cTn>
                        </p:par>
                        <p:par>
                          <p:cTn id="22" fill="hold" nodeType="afterGroup">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fade">
                                      <p:cBhvr>
                                        <p:cTn id="25" dur="1000">
                                          <p:stCondLst>
                                            <p:cond delay="0"/>
                                          </p:stCondLst>
                                        </p:cTn>
                                        <p:tgtEl>
                                          <p:spTgt spid="64515">
                                            <p:txEl>
                                              <p:pRg st="4" end="4"/>
                                            </p:txEl>
                                          </p:spTgt>
                                        </p:tgtEl>
                                      </p:cBhvr>
                                    </p:animEffect>
                                  </p:childTnLst>
                                </p:cTn>
                              </p:par>
                            </p:childTnLst>
                          </p:cTn>
                        </p:par>
                        <p:par>
                          <p:cTn id="26" fill="hold" nodeType="afterGroup">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64515">
                                            <p:txEl>
                                              <p:pRg st="5" end="5"/>
                                            </p:txEl>
                                          </p:spTgt>
                                        </p:tgtEl>
                                        <p:attrNameLst>
                                          <p:attrName>style.visibility</p:attrName>
                                        </p:attrNameLst>
                                      </p:cBhvr>
                                      <p:to>
                                        <p:strVal val="visible"/>
                                      </p:to>
                                    </p:set>
                                    <p:animEffect transition="in" filter="fade">
                                      <p:cBhvr>
                                        <p:cTn id="29" dur="1000">
                                          <p:stCondLst>
                                            <p:cond delay="0"/>
                                          </p:stCondLst>
                                        </p:cTn>
                                        <p:tgtEl>
                                          <p:spTgt spid="64515">
                                            <p:txEl>
                                              <p:pRg st="5" end="5"/>
                                            </p:txEl>
                                          </p:spTgt>
                                        </p:tgtEl>
                                      </p:cBhvr>
                                    </p:animEffect>
                                  </p:childTnLst>
                                </p:cTn>
                              </p:par>
                            </p:childTnLst>
                          </p:cTn>
                        </p:par>
                        <p:par>
                          <p:cTn id="30" fill="hold" nodeType="afterGroup">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64515">
                                            <p:txEl>
                                              <p:pRg st="6" end="6"/>
                                            </p:txEl>
                                          </p:spTgt>
                                        </p:tgtEl>
                                        <p:attrNameLst>
                                          <p:attrName>style.visibility</p:attrName>
                                        </p:attrNameLst>
                                      </p:cBhvr>
                                      <p:to>
                                        <p:strVal val="visible"/>
                                      </p:to>
                                    </p:set>
                                    <p:animEffect transition="in" filter="fade">
                                      <p:cBhvr>
                                        <p:cTn id="33" dur="1000">
                                          <p:stCondLst>
                                            <p:cond delay="0"/>
                                          </p:stCondLst>
                                        </p:cTn>
                                        <p:tgtEl>
                                          <p:spTgt spid="6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lvl1pPr>
              <a:spcBef>
                <a:spcPct val="50000"/>
              </a:spcBef>
              <a:defRPr sz="1600">
                <a:solidFill>
                  <a:schemeClr val="tx1"/>
                </a:solidFill>
                <a:latin typeface="Times New Roman" panose="02020603050405020304" pitchFamily="18" charset="0"/>
                <a:cs typeface="Times New Roman" panose="02020603050405020304" pitchFamily="18" charset="0"/>
              </a:defRPr>
            </a:lvl1pPr>
            <a:lvl2pPr marL="742950" indent="-285750">
              <a:spcBef>
                <a:spcPct val="50000"/>
              </a:spcBef>
              <a:defRPr sz="1600">
                <a:solidFill>
                  <a:schemeClr val="tx1"/>
                </a:solidFill>
                <a:latin typeface="Times New Roman" panose="02020603050405020304" pitchFamily="18" charset="0"/>
                <a:cs typeface="Times New Roman" panose="02020603050405020304" pitchFamily="18" charset="0"/>
              </a:defRPr>
            </a:lvl2pPr>
            <a:lvl3pPr marL="1143000" indent="-228600">
              <a:spcBef>
                <a:spcPct val="50000"/>
              </a:spcBef>
              <a:defRPr sz="1600">
                <a:solidFill>
                  <a:schemeClr val="tx1"/>
                </a:solidFill>
                <a:latin typeface="Times New Roman" panose="02020603050405020304" pitchFamily="18" charset="0"/>
                <a:cs typeface="Times New Roman" panose="02020603050405020304" pitchFamily="18" charset="0"/>
              </a:defRPr>
            </a:lvl3pPr>
            <a:lvl4pPr marL="1600200" indent="-228600">
              <a:spcBef>
                <a:spcPct val="50000"/>
              </a:spcBef>
              <a:defRPr sz="1600">
                <a:solidFill>
                  <a:schemeClr val="tx1"/>
                </a:solidFill>
                <a:latin typeface="Times New Roman" panose="02020603050405020304" pitchFamily="18" charset="0"/>
                <a:cs typeface="Times New Roman" panose="02020603050405020304" pitchFamily="18" charset="0"/>
              </a:defRPr>
            </a:lvl4pPr>
            <a:lvl5pPr marL="2057400" indent="-228600">
              <a:spcBef>
                <a:spcPct val="50000"/>
              </a:spcBef>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50000"/>
              </a:spcBef>
              <a:spcAft>
                <a:spcPct val="0"/>
              </a:spcAft>
              <a:defRPr sz="1600">
                <a:solidFill>
                  <a:schemeClr val="tx1"/>
                </a:solidFill>
                <a:latin typeface="Times New Roman" panose="02020603050405020304" pitchFamily="18" charset="0"/>
                <a:cs typeface="Times New Roman" panose="02020603050405020304" pitchFamily="18" charset="0"/>
              </a:defRPr>
            </a:lvl9pPr>
          </a:lstStyle>
          <a:p>
            <a:fld id="{B2091952-4812-419D-9E82-C0CA0C3626F5}" type="slidenum">
              <a:rPr lang="en-US" altLang="en-US" sz="1400"/>
              <a:pPr/>
              <a:t>75</a:t>
            </a:fld>
            <a:endParaRPr lang="en-US" altLang="en-US" sz="1400"/>
          </a:p>
        </p:txBody>
      </p:sp>
      <p:sp>
        <p:nvSpPr>
          <p:cNvPr id="65538" name="Rectangle 2"/>
          <p:cNvSpPr>
            <a:spLocks noGrp="1" noChangeArrowheads="1"/>
          </p:cNvSpPr>
          <p:nvPr>
            <p:ph type="title"/>
          </p:nvPr>
        </p:nvSpPr>
        <p:spPr/>
        <p:txBody>
          <a:bodyPr/>
          <a:lstStyle/>
          <a:p>
            <a:pPr eaLnBrk="1" hangingPunct="1"/>
            <a:r>
              <a:rPr lang="en-US" altLang="en-US" sz="2800" b="1">
                <a:solidFill>
                  <a:srgbClr val="FF0000"/>
                </a:solidFill>
                <a:cs typeface="Times New Roman" panose="02020603050405020304" pitchFamily="18" charset="0"/>
              </a:rPr>
              <a:t>ThreadGroup methods</a:t>
            </a:r>
          </a:p>
        </p:txBody>
      </p:sp>
      <p:sp>
        <p:nvSpPr>
          <p:cNvPr id="65539" name="Rectangle 3"/>
          <p:cNvSpPr>
            <a:spLocks noGrp="1" noChangeArrowheads="1"/>
          </p:cNvSpPr>
          <p:nvPr>
            <p:ph type="body" idx="1"/>
          </p:nvPr>
        </p:nvSpPr>
        <p:spPr/>
        <p:txBody>
          <a:bodyPr/>
          <a:lstStyle/>
          <a:p>
            <a:pPr eaLnBrk="1" hangingPunct="1"/>
            <a:r>
              <a:rPr lang="en-US" altLang="en-US" b="1" smtClean="0">
                <a:latin typeface="Courier New" panose="02070309020205020404" pitchFamily="49" charset="0"/>
              </a:rPr>
              <a:t>ThreadGroup</a:t>
            </a:r>
            <a:r>
              <a:rPr lang="en-US" altLang="en-US" smtClean="0"/>
              <a:t> Methods </a:t>
            </a:r>
          </a:p>
          <a:p>
            <a:pPr lvl="1" eaLnBrk="1" hangingPunct="1"/>
            <a:r>
              <a:rPr lang="en-US" altLang="en-US" smtClean="0"/>
              <a:t>See API for more details</a:t>
            </a:r>
          </a:p>
          <a:p>
            <a:pPr lvl="1" eaLnBrk="1" hangingPunct="1"/>
            <a:r>
              <a:rPr lang="en-US" altLang="en-US" b="1" smtClean="0">
                <a:latin typeface="Courier New" panose="02070309020205020404" pitchFamily="49" charset="0"/>
              </a:rPr>
              <a:t>activeCount</a:t>
            </a:r>
            <a:endParaRPr lang="en-US" altLang="en-US" smtClean="0"/>
          </a:p>
          <a:p>
            <a:pPr lvl="2" eaLnBrk="1" hangingPunct="1"/>
            <a:r>
              <a:rPr lang="en-US" altLang="en-US" smtClean="0"/>
              <a:t>Number of active threads in a group and all child groups</a:t>
            </a:r>
          </a:p>
          <a:p>
            <a:pPr lvl="1" eaLnBrk="1" hangingPunct="1"/>
            <a:r>
              <a:rPr lang="en-US" altLang="en-US" b="1" smtClean="0">
                <a:latin typeface="Courier New" panose="02070309020205020404" pitchFamily="49" charset="0"/>
              </a:rPr>
              <a:t>enumerate</a:t>
            </a:r>
            <a:endParaRPr lang="en-US" altLang="en-US" smtClean="0">
              <a:latin typeface="Courier New" panose="02070309020205020404" pitchFamily="49" charset="0"/>
            </a:endParaRPr>
          </a:p>
          <a:p>
            <a:pPr lvl="2" eaLnBrk="1" hangingPunct="1"/>
            <a:r>
              <a:rPr lang="en-US" altLang="en-US" smtClean="0"/>
              <a:t>Two versions copy active threads into an array of references</a:t>
            </a:r>
          </a:p>
          <a:p>
            <a:pPr lvl="2" eaLnBrk="1" hangingPunct="1"/>
            <a:r>
              <a:rPr lang="en-US" altLang="en-US" smtClean="0"/>
              <a:t>Two versions copy active threads in a child group into an array of references</a:t>
            </a:r>
          </a:p>
          <a:p>
            <a:pPr lvl="1" eaLnBrk="1" hangingPunct="1"/>
            <a:r>
              <a:rPr lang="en-US" altLang="en-US" b="1" smtClean="0">
                <a:latin typeface="Courier New" panose="02070309020205020404" pitchFamily="49" charset="0"/>
              </a:rPr>
              <a:t>getMaxPriority </a:t>
            </a:r>
          </a:p>
          <a:p>
            <a:pPr lvl="2" eaLnBrk="1" hangingPunct="1"/>
            <a:r>
              <a:rPr lang="en-US" altLang="en-US" smtClean="0"/>
              <a:t>Returns maximum priority of a </a:t>
            </a:r>
            <a:r>
              <a:rPr lang="en-US" altLang="en-US" b="1" smtClean="0">
                <a:latin typeface="Courier New" panose="02070309020205020404" pitchFamily="49" charset="0"/>
              </a:rPr>
              <a:t>ThreadGroup </a:t>
            </a:r>
          </a:p>
          <a:p>
            <a:pPr lvl="2" eaLnBrk="1" hangingPunct="1"/>
            <a:r>
              <a:rPr lang="en-US" altLang="en-US" b="1" smtClean="0">
                <a:latin typeface="Courier New" panose="02070309020205020404" pitchFamily="49" charset="0"/>
              </a:rPr>
              <a:t>setMaxPriority</a:t>
            </a:r>
          </a:p>
          <a:p>
            <a:pPr lvl="1" eaLnBrk="1" hangingPunct="1"/>
            <a:r>
              <a:rPr lang="en-US" altLang="en-US" b="1" smtClean="0">
                <a:latin typeface="Courier New" panose="02070309020205020404" pitchFamily="49" charset="0"/>
              </a:rPr>
              <a:t>getName, getParent</a:t>
            </a:r>
          </a:p>
        </p:txBody>
      </p:sp>
    </p:spTree>
    <p:extLst>
      <p:ext uri="{BB962C8B-B14F-4D97-AF65-F5344CB8AC3E}">
        <p14:creationId xmlns:p14="http://schemas.microsoft.com/office/powerpoint/2010/main" val="2981534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p:cTn id="7" dur="500" fill="hold"/>
                                        <p:tgtEl>
                                          <p:spTgt spid="65538"/>
                                        </p:tgtEl>
                                        <p:attrNameLst>
                                          <p:attrName>ppt_w</p:attrName>
                                        </p:attrNameLst>
                                      </p:cBhvr>
                                      <p:tavLst>
                                        <p:tav tm="0">
                                          <p:val>
                                            <p:fltVal val="0"/>
                                          </p:val>
                                        </p:tav>
                                        <p:tav tm="100000">
                                          <p:val>
                                            <p:strVal val="#ppt_w"/>
                                          </p:val>
                                        </p:tav>
                                      </p:tavLst>
                                    </p:anim>
                                    <p:anim calcmode="lin" valueType="num">
                                      <p:cBhvr>
                                        <p:cTn id="8" dur="500" fill="hold"/>
                                        <p:tgtEl>
                                          <p:spTgt spid="65538"/>
                                        </p:tgtEl>
                                        <p:attrNameLst>
                                          <p:attrName>ppt_h</p:attrName>
                                        </p:attrNameLst>
                                      </p:cBhvr>
                                      <p:tavLst>
                                        <p:tav tm="0">
                                          <p:val>
                                            <p:fltVal val="0"/>
                                          </p:val>
                                        </p:tav>
                                        <p:tav tm="100000">
                                          <p:val>
                                            <p:strVal val="#ppt_h"/>
                                          </p:val>
                                        </p:tav>
                                      </p:tavLst>
                                    </p:anim>
                                    <p:animEffect transition="in" filter="fade">
                                      <p:cBhvr>
                                        <p:cTn id="9" dur="500"/>
                                        <p:tgtEl>
                                          <p:spTgt spid="6553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5539">
                                            <p:txEl>
                                              <p:pRg st="0" end="0"/>
                                            </p:txEl>
                                          </p:spTgt>
                                        </p:tgtEl>
                                        <p:attrNameLst>
                                          <p:attrName>style.visibility</p:attrName>
                                        </p:attrNameLst>
                                      </p:cBhvr>
                                      <p:to>
                                        <p:strVal val="visible"/>
                                      </p:to>
                                    </p:set>
                                    <p:animEffect transition="in" filter="fade">
                                      <p:cBhvr>
                                        <p:cTn id="13" dur="1000">
                                          <p:stCondLst>
                                            <p:cond delay="0"/>
                                          </p:stCondLst>
                                        </p:cTn>
                                        <p:tgtEl>
                                          <p:spTgt spid="65539">
                                            <p:txEl>
                                              <p:pRg st="0" end="0"/>
                                            </p:txEl>
                                          </p:spTgt>
                                        </p:tgtEl>
                                      </p:cBhvr>
                                    </p:animEffect>
                                  </p:childTnLst>
                                </p:cTn>
                              </p:par>
                            </p:childTnLst>
                          </p:cTn>
                        </p:par>
                        <p:par>
                          <p:cTn id="14" fill="hold" nodeType="afterGroup">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65539">
                                            <p:txEl>
                                              <p:pRg st="1" end="1"/>
                                            </p:txEl>
                                          </p:spTgt>
                                        </p:tgtEl>
                                        <p:attrNameLst>
                                          <p:attrName>style.visibility</p:attrName>
                                        </p:attrNameLst>
                                      </p:cBhvr>
                                      <p:to>
                                        <p:strVal val="visible"/>
                                      </p:to>
                                    </p:set>
                                    <p:animEffect transition="in" filter="fade">
                                      <p:cBhvr>
                                        <p:cTn id="17" dur="1000">
                                          <p:stCondLst>
                                            <p:cond delay="0"/>
                                          </p:stCondLst>
                                        </p:cTn>
                                        <p:tgtEl>
                                          <p:spTgt spid="65539">
                                            <p:txEl>
                                              <p:pRg st="1" end="1"/>
                                            </p:txEl>
                                          </p:spTgt>
                                        </p:tgtEl>
                                      </p:cBhvr>
                                    </p:animEffect>
                                  </p:childTnLst>
                                </p:cTn>
                              </p:par>
                            </p:childTnLst>
                          </p:cTn>
                        </p:par>
                        <p:par>
                          <p:cTn id="18" fill="hold" nodeType="afterGroup">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65539">
                                            <p:txEl>
                                              <p:pRg st="2" end="2"/>
                                            </p:txEl>
                                          </p:spTgt>
                                        </p:tgtEl>
                                        <p:attrNameLst>
                                          <p:attrName>style.visibility</p:attrName>
                                        </p:attrNameLst>
                                      </p:cBhvr>
                                      <p:to>
                                        <p:strVal val="visible"/>
                                      </p:to>
                                    </p:set>
                                    <p:animEffect transition="in" filter="fade">
                                      <p:cBhvr>
                                        <p:cTn id="21" dur="1000">
                                          <p:stCondLst>
                                            <p:cond delay="0"/>
                                          </p:stCondLst>
                                        </p:cTn>
                                        <p:tgtEl>
                                          <p:spTgt spid="65539">
                                            <p:txEl>
                                              <p:pRg st="2" end="2"/>
                                            </p:txEl>
                                          </p:spTgt>
                                        </p:tgtEl>
                                      </p:cBhvr>
                                    </p:animEffect>
                                  </p:childTnLst>
                                </p:cTn>
                              </p:par>
                            </p:childTnLst>
                          </p:cTn>
                        </p:par>
                        <p:par>
                          <p:cTn id="22" fill="hold" nodeType="afterGroup">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Effect transition="in" filter="fade">
                                      <p:cBhvr>
                                        <p:cTn id="25" dur="1000">
                                          <p:stCondLst>
                                            <p:cond delay="0"/>
                                          </p:stCondLst>
                                        </p:cTn>
                                        <p:tgtEl>
                                          <p:spTgt spid="65539">
                                            <p:txEl>
                                              <p:pRg st="3" end="3"/>
                                            </p:txEl>
                                          </p:spTgt>
                                        </p:tgtEl>
                                      </p:cBhvr>
                                    </p:animEffect>
                                  </p:childTnLst>
                                </p:cTn>
                              </p:par>
                            </p:childTnLst>
                          </p:cTn>
                        </p:par>
                        <p:par>
                          <p:cTn id="26" fill="hold" nodeType="afterGroup">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65539">
                                            <p:txEl>
                                              <p:pRg st="4" end="4"/>
                                            </p:txEl>
                                          </p:spTgt>
                                        </p:tgtEl>
                                        <p:attrNameLst>
                                          <p:attrName>style.visibility</p:attrName>
                                        </p:attrNameLst>
                                      </p:cBhvr>
                                      <p:to>
                                        <p:strVal val="visible"/>
                                      </p:to>
                                    </p:set>
                                    <p:animEffect transition="in" filter="fade">
                                      <p:cBhvr>
                                        <p:cTn id="29" dur="1000">
                                          <p:stCondLst>
                                            <p:cond delay="0"/>
                                          </p:stCondLst>
                                        </p:cTn>
                                        <p:tgtEl>
                                          <p:spTgt spid="65539">
                                            <p:txEl>
                                              <p:pRg st="4" end="4"/>
                                            </p:txEl>
                                          </p:spTgt>
                                        </p:tgtEl>
                                      </p:cBhvr>
                                    </p:animEffect>
                                  </p:childTnLst>
                                </p:cTn>
                              </p:par>
                            </p:childTnLst>
                          </p:cTn>
                        </p:par>
                        <p:par>
                          <p:cTn id="30" fill="hold" nodeType="afterGroup">
                            <p:stCondLst>
                              <p:cond delay="5500"/>
                            </p:stCondLst>
                            <p:childTnLst>
                              <p:par>
                                <p:cTn id="31" presetID="10" presetClass="entr" presetSubtype="0" fill="hold" grpId="0" nodeType="afterEffect">
                                  <p:stCondLst>
                                    <p:cond delay="0"/>
                                  </p:stCondLst>
                                  <p:childTnLst>
                                    <p:set>
                                      <p:cBhvr>
                                        <p:cTn id="32" dur="1" fill="hold">
                                          <p:stCondLst>
                                            <p:cond delay="0"/>
                                          </p:stCondLst>
                                        </p:cTn>
                                        <p:tgtEl>
                                          <p:spTgt spid="65539">
                                            <p:txEl>
                                              <p:pRg st="5" end="5"/>
                                            </p:txEl>
                                          </p:spTgt>
                                        </p:tgtEl>
                                        <p:attrNameLst>
                                          <p:attrName>style.visibility</p:attrName>
                                        </p:attrNameLst>
                                      </p:cBhvr>
                                      <p:to>
                                        <p:strVal val="visible"/>
                                      </p:to>
                                    </p:set>
                                    <p:animEffect transition="in" filter="fade">
                                      <p:cBhvr>
                                        <p:cTn id="33" dur="1000">
                                          <p:stCondLst>
                                            <p:cond delay="0"/>
                                          </p:stCondLst>
                                        </p:cTn>
                                        <p:tgtEl>
                                          <p:spTgt spid="65539">
                                            <p:txEl>
                                              <p:pRg st="5" end="5"/>
                                            </p:txEl>
                                          </p:spTgt>
                                        </p:tgtEl>
                                      </p:cBhvr>
                                    </p:animEffect>
                                  </p:childTnLst>
                                </p:cTn>
                              </p:par>
                            </p:childTnLst>
                          </p:cTn>
                        </p:par>
                        <p:par>
                          <p:cTn id="34" fill="hold" nodeType="afterGroup">
                            <p:stCondLst>
                              <p:cond delay="6500"/>
                            </p:stCondLst>
                            <p:childTnLst>
                              <p:par>
                                <p:cTn id="35" presetID="10" presetClass="entr" presetSubtype="0" fill="hold" grpId="0" nodeType="afterEffect">
                                  <p:stCondLst>
                                    <p:cond delay="0"/>
                                  </p:stCondLst>
                                  <p:childTnLst>
                                    <p:set>
                                      <p:cBhvr>
                                        <p:cTn id="36" dur="1" fill="hold">
                                          <p:stCondLst>
                                            <p:cond delay="0"/>
                                          </p:stCondLst>
                                        </p:cTn>
                                        <p:tgtEl>
                                          <p:spTgt spid="65539">
                                            <p:txEl>
                                              <p:pRg st="6" end="6"/>
                                            </p:txEl>
                                          </p:spTgt>
                                        </p:tgtEl>
                                        <p:attrNameLst>
                                          <p:attrName>style.visibility</p:attrName>
                                        </p:attrNameLst>
                                      </p:cBhvr>
                                      <p:to>
                                        <p:strVal val="visible"/>
                                      </p:to>
                                    </p:set>
                                    <p:animEffect transition="in" filter="fade">
                                      <p:cBhvr>
                                        <p:cTn id="37" dur="1000">
                                          <p:stCondLst>
                                            <p:cond delay="0"/>
                                          </p:stCondLst>
                                        </p:cTn>
                                        <p:tgtEl>
                                          <p:spTgt spid="65539">
                                            <p:txEl>
                                              <p:pRg st="6" end="6"/>
                                            </p:txEl>
                                          </p:spTgt>
                                        </p:tgtEl>
                                      </p:cBhvr>
                                    </p:animEffect>
                                  </p:childTnLst>
                                </p:cTn>
                              </p:par>
                            </p:childTnLst>
                          </p:cTn>
                        </p:par>
                        <p:par>
                          <p:cTn id="38" fill="hold" nodeType="afterGroup">
                            <p:stCondLst>
                              <p:cond delay="7500"/>
                            </p:stCondLst>
                            <p:childTnLst>
                              <p:par>
                                <p:cTn id="39" presetID="10" presetClass="entr" presetSubtype="0" fill="hold" grpId="0" nodeType="afterEffect">
                                  <p:stCondLst>
                                    <p:cond delay="0"/>
                                  </p:stCondLst>
                                  <p:childTnLst>
                                    <p:set>
                                      <p:cBhvr>
                                        <p:cTn id="40" dur="1" fill="hold">
                                          <p:stCondLst>
                                            <p:cond delay="0"/>
                                          </p:stCondLst>
                                        </p:cTn>
                                        <p:tgtEl>
                                          <p:spTgt spid="65539">
                                            <p:txEl>
                                              <p:pRg st="7" end="7"/>
                                            </p:txEl>
                                          </p:spTgt>
                                        </p:tgtEl>
                                        <p:attrNameLst>
                                          <p:attrName>style.visibility</p:attrName>
                                        </p:attrNameLst>
                                      </p:cBhvr>
                                      <p:to>
                                        <p:strVal val="visible"/>
                                      </p:to>
                                    </p:set>
                                    <p:animEffect transition="in" filter="fade">
                                      <p:cBhvr>
                                        <p:cTn id="41" dur="1000">
                                          <p:stCondLst>
                                            <p:cond delay="0"/>
                                          </p:stCondLst>
                                        </p:cTn>
                                        <p:tgtEl>
                                          <p:spTgt spid="65539">
                                            <p:txEl>
                                              <p:pRg st="7" end="7"/>
                                            </p:txEl>
                                          </p:spTgt>
                                        </p:tgtEl>
                                      </p:cBhvr>
                                    </p:animEffect>
                                  </p:childTnLst>
                                </p:cTn>
                              </p:par>
                            </p:childTnLst>
                          </p:cTn>
                        </p:par>
                        <p:par>
                          <p:cTn id="42" fill="hold" nodeType="afterGroup">
                            <p:stCondLst>
                              <p:cond delay="8500"/>
                            </p:stCondLst>
                            <p:childTnLst>
                              <p:par>
                                <p:cTn id="43" presetID="10" presetClass="entr" presetSubtype="0" fill="hold" grpId="0" nodeType="afterEffect">
                                  <p:stCondLst>
                                    <p:cond delay="0"/>
                                  </p:stCondLst>
                                  <p:childTnLst>
                                    <p:set>
                                      <p:cBhvr>
                                        <p:cTn id="44" dur="1" fill="hold">
                                          <p:stCondLst>
                                            <p:cond delay="0"/>
                                          </p:stCondLst>
                                        </p:cTn>
                                        <p:tgtEl>
                                          <p:spTgt spid="65539">
                                            <p:txEl>
                                              <p:pRg st="8" end="8"/>
                                            </p:txEl>
                                          </p:spTgt>
                                        </p:tgtEl>
                                        <p:attrNameLst>
                                          <p:attrName>style.visibility</p:attrName>
                                        </p:attrNameLst>
                                      </p:cBhvr>
                                      <p:to>
                                        <p:strVal val="visible"/>
                                      </p:to>
                                    </p:set>
                                    <p:animEffect transition="in" filter="fade">
                                      <p:cBhvr>
                                        <p:cTn id="45" dur="1000">
                                          <p:stCondLst>
                                            <p:cond delay="0"/>
                                          </p:stCondLst>
                                        </p:cTn>
                                        <p:tgtEl>
                                          <p:spTgt spid="65539">
                                            <p:txEl>
                                              <p:pRg st="8" end="8"/>
                                            </p:txEl>
                                          </p:spTgt>
                                        </p:tgtEl>
                                      </p:cBhvr>
                                    </p:animEffect>
                                  </p:childTnLst>
                                </p:cTn>
                              </p:par>
                            </p:childTnLst>
                          </p:cTn>
                        </p:par>
                        <p:par>
                          <p:cTn id="46" fill="hold" nodeType="afterGroup">
                            <p:stCondLst>
                              <p:cond delay="9500"/>
                            </p:stCondLst>
                            <p:childTnLst>
                              <p:par>
                                <p:cTn id="47" presetID="10" presetClass="entr" presetSubtype="0" fill="hold" grpId="0" nodeType="afterEffect">
                                  <p:stCondLst>
                                    <p:cond delay="0"/>
                                  </p:stCondLst>
                                  <p:childTnLst>
                                    <p:set>
                                      <p:cBhvr>
                                        <p:cTn id="48" dur="1" fill="hold">
                                          <p:stCondLst>
                                            <p:cond delay="0"/>
                                          </p:stCondLst>
                                        </p:cTn>
                                        <p:tgtEl>
                                          <p:spTgt spid="65539">
                                            <p:txEl>
                                              <p:pRg st="9" end="9"/>
                                            </p:txEl>
                                          </p:spTgt>
                                        </p:tgtEl>
                                        <p:attrNameLst>
                                          <p:attrName>style.visibility</p:attrName>
                                        </p:attrNameLst>
                                      </p:cBhvr>
                                      <p:to>
                                        <p:strVal val="visible"/>
                                      </p:to>
                                    </p:set>
                                    <p:animEffect transition="in" filter="fade">
                                      <p:cBhvr>
                                        <p:cTn id="49" dur="1000">
                                          <p:stCondLst>
                                            <p:cond delay="0"/>
                                          </p:stCondLst>
                                        </p:cTn>
                                        <p:tgtEl>
                                          <p:spTgt spid="65539">
                                            <p:txEl>
                                              <p:pRg st="9" end="9"/>
                                            </p:txEl>
                                          </p:spTgt>
                                        </p:tgtEl>
                                      </p:cBhvr>
                                    </p:animEffect>
                                  </p:childTnLst>
                                </p:cTn>
                              </p:par>
                            </p:childTnLst>
                          </p:cTn>
                        </p:par>
                        <p:par>
                          <p:cTn id="50" fill="hold" nodeType="afterGroup">
                            <p:stCondLst>
                              <p:cond delay="10500"/>
                            </p:stCondLst>
                            <p:childTnLst>
                              <p:par>
                                <p:cTn id="51" presetID="10" presetClass="entr" presetSubtype="0" fill="hold" grpId="0" nodeType="afterEffect">
                                  <p:stCondLst>
                                    <p:cond delay="0"/>
                                  </p:stCondLst>
                                  <p:childTnLst>
                                    <p:set>
                                      <p:cBhvr>
                                        <p:cTn id="52" dur="1" fill="hold">
                                          <p:stCondLst>
                                            <p:cond delay="0"/>
                                          </p:stCondLst>
                                        </p:cTn>
                                        <p:tgtEl>
                                          <p:spTgt spid="65539">
                                            <p:txEl>
                                              <p:pRg st="10" end="10"/>
                                            </p:txEl>
                                          </p:spTgt>
                                        </p:tgtEl>
                                        <p:attrNameLst>
                                          <p:attrName>style.visibility</p:attrName>
                                        </p:attrNameLst>
                                      </p:cBhvr>
                                      <p:to>
                                        <p:strVal val="visible"/>
                                      </p:to>
                                    </p:set>
                                    <p:animEffect transition="in" filter="fade">
                                      <p:cBhvr>
                                        <p:cTn id="53" dur="1000">
                                          <p:stCondLst>
                                            <p:cond delay="0"/>
                                          </p:stCondLst>
                                        </p:cTn>
                                        <p:tgtEl>
                                          <p:spTgt spid="655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1761785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90865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513896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IN" dirty="0"/>
          </a:p>
        </p:txBody>
      </p:sp>
      <p:sp>
        <p:nvSpPr>
          <p:cNvPr id="3" name="Content Placeholder 2"/>
          <p:cNvSpPr>
            <a:spLocks noGrp="1"/>
          </p:cNvSpPr>
          <p:nvPr>
            <p:ph idx="1"/>
          </p:nvPr>
        </p:nvSpPr>
        <p:spPr>
          <a:xfrm>
            <a:off x="1981200" y="1268413"/>
            <a:ext cx="8229600" cy="4857750"/>
          </a:xfrm>
        </p:spPr>
        <p:txBody>
          <a:bodyPr>
            <a:normAutofit fontScale="77500" lnSpcReduction="20000"/>
          </a:bodyPr>
          <a:lstStyle/>
          <a:p>
            <a:pPr>
              <a:buFont typeface="Arial" charset="0"/>
              <a:buNone/>
              <a:defRPr/>
            </a:pPr>
            <a:endParaRPr lang="en-IN" dirty="0" smtClean="0"/>
          </a:p>
          <a:p>
            <a:pPr>
              <a:buFont typeface="Arial" charset="0"/>
              <a:buChar char="•"/>
              <a:defRPr/>
            </a:pPr>
            <a:r>
              <a:rPr lang="en-US" sz="3400" dirty="0"/>
              <a:t>A </a:t>
            </a:r>
            <a:r>
              <a:rPr lang="en-US" sz="3400" b="1" dirty="0"/>
              <a:t>thread </a:t>
            </a:r>
            <a:r>
              <a:rPr lang="en-US" sz="3400" dirty="0"/>
              <a:t>is a program unit that is executed independently of other parts of the program.  Many threads may be defined and used within a program.  They do  not have their own address spaces but use the memory and other resources of the program in which they run.</a:t>
            </a:r>
            <a:endParaRPr lang="en-IN" sz="3400" dirty="0"/>
          </a:p>
          <a:p>
            <a:pPr>
              <a:buFont typeface="Arial" charset="0"/>
              <a:buChar char="•"/>
              <a:defRPr/>
            </a:pPr>
            <a:r>
              <a:rPr lang="en-US" sz="3400" dirty="0"/>
              <a:t>Every thread moves through several states from its creation to its termination.  The possible states of a thread are – </a:t>
            </a:r>
            <a:r>
              <a:rPr lang="en-US" sz="3400" b="1" dirty="0"/>
              <a:t>new, ready, running, waiting, and dead.</a:t>
            </a:r>
            <a:endParaRPr lang="en-IN" sz="3400" dirty="0"/>
          </a:p>
          <a:p>
            <a:pPr>
              <a:buFont typeface="Arial" charset="0"/>
              <a:buChar char="•"/>
              <a:defRPr/>
            </a:pPr>
            <a:r>
              <a:rPr lang="en-US" sz="3400" dirty="0"/>
              <a:t>Immediately after the creation of a thread, it will be in the </a:t>
            </a:r>
            <a:r>
              <a:rPr lang="en-US" sz="3400" b="1" dirty="0"/>
              <a:t>new </a:t>
            </a:r>
            <a:r>
              <a:rPr lang="en-US" sz="3400" dirty="0"/>
              <a:t>state.  After the </a:t>
            </a:r>
            <a:r>
              <a:rPr lang="en-US" sz="3400" i="1" dirty="0"/>
              <a:t>start( )</a:t>
            </a:r>
            <a:r>
              <a:rPr lang="en-US" sz="3400" dirty="0"/>
              <a:t> method of the  </a:t>
            </a:r>
            <a:r>
              <a:rPr lang="en-US" sz="3400" b="1" dirty="0"/>
              <a:t>Thread </a:t>
            </a:r>
            <a:r>
              <a:rPr lang="en-US" sz="3400" dirty="0"/>
              <a:t>class is executed, it will move to the </a:t>
            </a:r>
            <a:r>
              <a:rPr lang="en-US" sz="3400" b="1" dirty="0"/>
              <a:t>ready</a:t>
            </a:r>
            <a:r>
              <a:rPr lang="en-US" sz="3400" dirty="0"/>
              <a:t> state. When the JVM selects it for execution, it will move to the </a:t>
            </a:r>
            <a:r>
              <a:rPr lang="en-US" sz="3400" b="1" dirty="0"/>
              <a:t>running</a:t>
            </a:r>
            <a:r>
              <a:rPr lang="en-US" sz="3400" dirty="0"/>
              <a:t> state. When the thread completes its execution, it will move to the </a:t>
            </a:r>
            <a:r>
              <a:rPr lang="en-US" sz="3400" b="1" dirty="0"/>
              <a:t>dead </a:t>
            </a:r>
            <a:r>
              <a:rPr lang="en-US" sz="3400" dirty="0"/>
              <a:t>state. </a:t>
            </a:r>
            <a:endParaRPr lang="en-IN" sz="3400" dirty="0"/>
          </a:p>
          <a:p>
            <a:pPr>
              <a:buFont typeface="Arial" charset="0"/>
              <a:buNone/>
              <a:defRPr/>
            </a:pPr>
            <a:endParaRPr lang="en-US" dirty="0" smtClean="0"/>
          </a:p>
          <a:p>
            <a:pPr>
              <a:defRPr/>
            </a:pPr>
            <a:endParaRPr lang="en-IN" dirty="0"/>
          </a:p>
        </p:txBody>
      </p:sp>
      <p:sp>
        <p:nvSpPr>
          <p:cNvPr id="5" name="Action Button: Home 4">
            <a:hlinkClick r:id="rId2" action="ppaction://hlinksldjump" highlightClick="1"/>
          </p:cNvPr>
          <p:cNvSpPr/>
          <p:nvPr/>
        </p:nvSpPr>
        <p:spPr>
          <a:xfrm>
            <a:off x="9048751" y="5949951"/>
            <a:ext cx="576263" cy="358775"/>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632613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1922253" y="1379325"/>
            <a:ext cx="8358188" cy="6092825"/>
          </a:xfrm>
        </p:spPr>
        <p:txBody>
          <a:bodyPr/>
          <a:lstStyle/>
          <a:p>
            <a:pPr algn="just">
              <a:defRPr/>
            </a:pPr>
            <a:r>
              <a:rPr lang="en-IN" dirty="0" smtClean="0">
                <a:solidFill>
                  <a:srgbClr val="C00000"/>
                </a:solidFill>
              </a:rPr>
              <a:t>Multitasking</a:t>
            </a:r>
            <a:r>
              <a:rPr lang="en-IN" dirty="0" smtClean="0"/>
              <a:t> is derivation of multiprogramming where the operating system treats the programs loaded in the memory as task. </a:t>
            </a:r>
            <a:endParaRPr lang="en-US" dirty="0" smtClean="0"/>
          </a:p>
          <a:p>
            <a:pPr algn="just">
              <a:defRPr/>
            </a:pPr>
            <a:r>
              <a:rPr lang="en-IN" dirty="0" smtClean="0">
                <a:solidFill>
                  <a:srgbClr val="C00000"/>
                </a:solidFill>
              </a:rPr>
              <a:t>Multitasking</a:t>
            </a:r>
            <a:r>
              <a:rPr lang="en-IN" dirty="0" smtClean="0"/>
              <a:t> is a method by which multiple tasks, also known as </a:t>
            </a:r>
            <a:r>
              <a:rPr lang="en-IN" dirty="0" smtClean="0">
                <a:hlinkClick r:id="rId2" action="ppaction://hlinkfile" tooltip="Computer process"/>
              </a:rPr>
              <a:t>processes</a:t>
            </a:r>
            <a:r>
              <a:rPr lang="en-IN" dirty="0" smtClean="0"/>
              <a:t>, share common processing resources such as a </a:t>
            </a:r>
            <a:r>
              <a:rPr lang="en-IN" dirty="0" smtClean="0">
                <a:hlinkClick r:id="rId3" action="ppaction://hlinkfile" tooltip="Central processing unit"/>
              </a:rPr>
              <a:t>CPU</a:t>
            </a:r>
            <a:r>
              <a:rPr lang="en-IN" dirty="0" smtClean="0"/>
              <a:t>. </a:t>
            </a:r>
          </a:p>
          <a:p>
            <a:pPr algn="just">
              <a:defRPr/>
            </a:pPr>
            <a:r>
              <a:rPr lang="en-IN" dirty="0" smtClean="0"/>
              <a:t>In the case of a computer with a single CPU, only one task is said to be </a:t>
            </a:r>
            <a:r>
              <a:rPr lang="en-IN" i="1" dirty="0" smtClean="0"/>
              <a:t>running</a:t>
            </a:r>
            <a:r>
              <a:rPr lang="en-IN" dirty="0" smtClean="0"/>
              <a:t> at any point in time, meaning that the CPU is actively executing instructions for that task. </a:t>
            </a:r>
          </a:p>
        </p:txBody>
      </p:sp>
      <p:sp>
        <p:nvSpPr>
          <p:cNvPr id="4" name="Rectangle 3"/>
          <p:cNvSpPr/>
          <p:nvPr/>
        </p:nvSpPr>
        <p:spPr>
          <a:xfrm>
            <a:off x="3444338" y="94496"/>
            <a:ext cx="5314019" cy="923330"/>
          </a:xfrm>
          <a:prstGeom prst="rect">
            <a:avLst/>
          </a:prstGeom>
          <a:noFill/>
        </p:spPr>
        <p:txBody>
          <a:bodyPr wrap="none">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eaLnBrk="1" hangingPunct="1">
              <a:defRPr/>
            </a:pPr>
            <a:r>
              <a:rPr lang="en-US"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rPr>
              <a:t>MULTITASKING</a:t>
            </a:r>
            <a:endParaRPr lang="en-IN" sz="5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charset="0"/>
              <a:cs typeface="Arial" charset="0"/>
            </a:endParaRPr>
          </a:p>
        </p:txBody>
      </p:sp>
      <p:sp>
        <p:nvSpPr>
          <p:cNvPr id="5" name="Action Button: Home 4">
            <a:hlinkClick r:id="rId4"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383033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8435">
                                            <p:txEl>
                                              <p:pRg st="0" end="0"/>
                                            </p:txEl>
                                          </p:spTgt>
                                        </p:tgtEl>
                                        <p:attrNameLst>
                                          <p:attrName>style.opacity</p:attrName>
                                        </p:attrNameLst>
                                      </p:cBhvr>
                                      <p:to>
                                        <p:strVal val="0.25"/>
                                      </p:to>
                                    </p:set>
                                    <p:animEffect filter="image" prLst="opacity: 0.25">
                                      <p:cBhvr rctx="IE">
                                        <p:cTn id="7" dur="indefinite"/>
                                        <p:tgtEl>
                                          <p:spTgt spid="18435">
                                            <p:txEl>
                                              <p:pRg st="0" end="0"/>
                                            </p:txEl>
                                          </p:spTgt>
                                        </p:tgtEl>
                                      </p:cBhvr>
                                    </p:animEffect>
                                  </p:childTnLst>
                                </p:cTn>
                              </p:par>
                              <p:par>
                                <p:cTn id="8" presetID="9" presetClass="emph" presetSubtype="0" grpId="0" nodeType="withEffect">
                                  <p:stCondLst>
                                    <p:cond delay="0"/>
                                  </p:stCondLst>
                                  <p:childTnLst>
                                    <p:set>
                                      <p:cBhvr rctx="PPT">
                                        <p:cTn id="9" dur="indefinite"/>
                                        <p:tgtEl>
                                          <p:spTgt spid="18435">
                                            <p:txEl>
                                              <p:pRg st="1" end="1"/>
                                            </p:txEl>
                                          </p:spTgt>
                                        </p:tgtEl>
                                        <p:attrNameLst>
                                          <p:attrName>style.opacity</p:attrName>
                                        </p:attrNameLst>
                                      </p:cBhvr>
                                      <p:to>
                                        <p:strVal val="0.25"/>
                                      </p:to>
                                    </p:set>
                                    <p:animEffect filter="image" prLst="opacity: 0.25">
                                      <p:cBhvr rctx="IE">
                                        <p:cTn id="10" dur="indefinite"/>
                                        <p:tgtEl>
                                          <p:spTgt spid="18435">
                                            <p:txEl>
                                              <p:pRg st="1" end="1"/>
                                            </p:txEl>
                                          </p:spTgt>
                                        </p:tgtEl>
                                      </p:cBhvr>
                                    </p:animEffect>
                                  </p:childTnLst>
                                </p:cTn>
                              </p:par>
                              <p:par>
                                <p:cTn id="11" presetID="9" presetClass="emph" presetSubtype="0" grpId="0" nodeType="withEffect">
                                  <p:stCondLst>
                                    <p:cond delay="0"/>
                                  </p:stCondLst>
                                  <p:childTnLst>
                                    <p:set>
                                      <p:cBhvr rctx="PPT">
                                        <p:cTn id="12" dur="indefinite"/>
                                        <p:tgtEl>
                                          <p:spTgt spid="18435">
                                            <p:txEl>
                                              <p:pRg st="2" end="2"/>
                                            </p:txEl>
                                          </p:spTgt>
                                        </p:tgtEl>
                                        <p:attrNameLst>
                                          <p:attrName>style.opacity</p:attrName>
                                        </p:attrNameLst>
                                      </p:cBhvr>
                                      <p:to>
                                        <p:strVal val="0.25"/>
                                      </p:to>
                                    </p:set>
                                    <p:animEffect filter="image" prLst="opacity: 0.25">
                                      <p:cBhvr rctx="IE">
                                        <p:cTn id="13" dur="indefinite"/>
                                        <p:tgtEl>
                                          <p:spTgt spid="184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18435">
                                            <p:txEl>
                                              <p:pRg st="0" end="0"/>
                                            </p:txEl>
                                          </p:spTgt>
                                        </p:tgtEl>
                                        <p:attrNameLst>
                                          <p:attrName>style.opacity</p:attrName>
                                        </p:attrNameLst>
                                      </p:cBhvr>
                                      <p:to>
                                        <p:strVal val="1.0"/>
                                      </p:to>
                                    </p:set>
                                    <p:animEffect filter="image" prLst="opacity: 1.0">
                                      <p:cBhvr rctx="IE">
                                        <p:cTn id="18" dur="indefinite"/>
                                        <p:tgtEl>
                                          <p:spTgt spid="1843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18435">
                                            <p:txEl>
                                              <p:pRg st="1" end="1"/>
                                            </p:txEl>
                                          </p:spTgt>
                                        </p:tgtEl>
                                        <p:attrNameLst>
                                          <p:attrName>style.opacity</p:attrName>
                                        </p:attrNameLst>
                                      </p:cBhvr>
                                      <p:to>
                                        <p:strVal val="0.99"/>
                                      </p:to>
                                    </p:set>
                                    <p:animEffect filter="image" prLst="opacity: 0.99">
                                      <p:cBhvr rctx="IE">
                                        <p:cTn id="23" dur="indefinite"/>
                                        <p:tgtEl>
                                          <p:spTgt spid="1843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18435">
                                            <p:txEl>
                                              <p:pRg st="2" end="2"/>
                                            </p:txEl>
                                          </p:spTgt>
                                        </p:tgtEl>
                                        <p:attrNameLst>
                                          <p:attrName>style.opacity</p:attrName>
                                        </p:attrNameLst>
                                      </p:cBhvr>
                                      <p:to>
                                        <p:strVal val="0.99"/>
                                      </p:to>
                                    </p:set>
                                    <p:animEffect filter="image" prLst="opacity: 0.99">
                                      <p:cBhvr rctx="IE">
                                        <p:cTn id="28" dur="indefinite"/>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allAtOnce"/>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IN" dirty="0"/>
          </a:p>
        </p:txBody>
      </p:sp>
      <p:sp>
        <p:nvSpPr>
          <p:cNvPr id="3" name="Content Placeholder 2"/>
          <p:cNvSpPr>
            <a:spLocks noGrp="1"/>
          </p:cNvSpPr>
          <p:nvPr>
            <p:ph idx="1"/>
          </p:nvPr>
        </p:nvSpPr>
        <p:spPr>
          <a:xfrm>
            <a:off x="1981200" y="1268413"/>
            <a:ext cx="8229600" cy="4857750"/>
          </a:xfrm>
        </p:spPr>
        <p:txBody>
          <a:bodyPr>
            <a:normAutofit fontScale="92500" lnSpcReduction="10000"/>
          </a:bodyPr>
          <a:lstStyle/>
          <a:p>
            <a:pPr>
              <a:buFont typeface="Arial" charset="0"/>
              <a:buChar char="•"/>
              <a:defRPr/>
            </a:pPr>
            <a:r>
              <a:rPr lang="en-US" dirty="0" smtClean="0"/>
              <a:t>If a thread is inserted to wait, it moves to the </a:t>
            </a:r>
            <a:r>
              <a:rPr lang="en-US" b="1" dirty="0" smtClean="0"/>
              <a:t>waiting </a:t>
            </a:r>
            <a:r>
              <a:rPr lang="en-US" dirty="0" smtClean="0"/>
              <a:t>state.  When the waiting is over, the thread once again moves to the </a:t>
            </a:r>
            <a:r>
              <a:rPr lang="en-US" b="1" dirty="0" smtClean="0"/>
              <a:t>ready</a:t>
            </a:r>
            <a:r>
              <a:rPr lang="en-US" dirty="0" smtClean="0"/>
              <a:t> state.  Sometimes the JVM may a thread from the </a:t>
            </a:r>
            <a:r>
              <a:rPr lang="en-US" b="1" dirty="0" smtClean="0"/>
              <a:t>running</a:t>
            </a:r>
            <a:r>
              <a:rPr lang="en-US" dirty="0" smtClean="0"/>
              <a:t> state to the </a:t>
            </a:r>
            <a:r>
              <a:rPr lang="en-US" b="1" dirty="0" smtClean="0"/>
              <a:t>ready </a:t>
            </a:r>
            <a:r>
              <a:rPr lang="en-US" dirty="0" smtClean="0"/>
              <a:t>state in order to offer another thread an opportunity to execute.</a:t>
            </a:r>
            <a:endParaRPr lang="en-IN" dirty="0" smtClean="0"/>
          </a:p>
          <a:p>
            <a:pPr>
              <a:buFont typeface="Arial" charset="0"/>
              <a:buChar char="•"/>
              <a:defRPr/>
            </a:pPr>
            <a:r>
              <a:rPr lang="en-US" dirty="0" smtClean="0"/>
              <a:t>We can create and run a thread by using the </a:t>
            </a:r>
            <a:r>
              <a:rPr lang="en-US" b="1" dirty="0" smtClean="0"/>
              <a:t>Thread </a:t>
            </a:r>
            <a:r>
              <a:rPr lang="en-US" dirty="0" smtClean="0"/>
              <a:t>class, which is available in the</a:t>
            </a:r>
            <a:r>
              <a:rPr lang="en-US" b="1" dirty="0" smtClean="0"/>
              <a:t> </a:t>
            </a:r>
            <a:r>
              <a:rPr lang="en-US" b="1" dirty="0" err="1" smtClean="0"/>
              <a:t>java.lang</a:t>
            </a:r>
            <a:r>
              <a:rPr lang="en-US" dirty="0" smtClean="0"/>
              <a:t> package.  Each thread is either an instance of this class or the instance of a subclass of this class.</a:t>
            </a:r>
            <a:endParaRPr lang="en-IN" dirty="0" smtClean="0"/>
          </a:p>
          <a:p>
            <a:pPr>
              <a:buFont typeface="Arial" charset="0"/>
              <a:buChar char="•"/>
              <a:defRPr/>
            </a:pPr>
            <a:r>
              <a:rPr lang="en-US" dirty="0" smtClean="0"/>
              <a:t>Suppose that we wish to define a class named </a:t>
            </a:r>
            <a:r>
              <a:rPr lang="en-US" b="1" dirty="0" smtClean="0"/>
              <a:t>B </a:t>
            </a:r>
            <a:r>
              <a:rPr lang="en-US" dirty="0" smtClean="0"/>
              <a:t>in such a way that it inherits from a class  named </a:t>
            </a:r>
            <a:r>
              <a:rPr lang="en-US" b="1" dirty="0" smtClean="0"/>
              <a:t>A</a:t>
            </a:r>
            <a:r>
              <a:rPr lang="en-US" dirty="0" smtClean="0"/>
              <a:t> and at the same time process of the functionality of T</a:t>
            </a:r>
            <a:r>
              <a:rPr lang="en-US" b="1" dirty="0" smtClean="0"/>
              <a:t>hread</a:t>
            </a:r>
            <a:r>
              <a:rPr lang="en-US" dirty="0" smtClean="0"/>
              <a:t> class.  We shall implement this functionality of class </a:t>
            </a:r>
            <a:r>
              <a:rPr lang="en-US" b="1" dirty="0" smtClean="0"/>
              <a:t>B</a:t>
            </a:r>
            <a:r>
              <a:rPr lang="en-US" dirty="0" smtClean="0"/>
              <a:t> by making use of a special interface named </a:t>
            </a:r>
            <a:r>
              <a:rPr lang="en-US" b="1" dirty="0" err="1" smtClean="0"/>
              <a:t>Runnable</a:t>
            </a:r>
            <a:r>
              <a:rPr lang="en-US" b="1" dirty="0" smtClean="0"/>
              <a:t>.</a:t>
            </a:r>
            <a:endParaRPr lang="en-IN" dirty="0" smtClean="0"/>
          </a:p>
          <a:p>
            <a:pPr>
              <a:buFont typeface="Arial" charset="0"/>
              <a:buChar char="•"/>
              <a:defRPr/>
            </a:pPr>
            <a:endParaRPr lang="en-IN" dirty="0"/>
          </a:p>
        </p:txBody>
      </p:sp>
      <p:sp>
        <p:nvSpPr>
          <p:cNvPr id="4" name="Action Button: Home 3">
            <a:hlinkClick r:id="rId2" action="ppaction://hlinksldjump" highlightClick="1"/>
          </p:cNvPr>
          <p:cNvSpPr/>
          <p:nvPr/>
        </p:nvSpPr>
        <p:spPr>
          <a:xfrm>
            <a:off x="8975726" y="6021388"/>
            <a:ext cx="576263" cy="360362"/>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2597587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SUMMARY</a:t>
            </a:r>
            <a:endParaRPr lang="en-IN"/>
          </a:p>
        </p:txBody>
      </p:sp>
      <p:sp>
        <p:nvSpPr>
          <p:cNvPr id="3" name="Content Placeholder 2"/>
          <p:cNvSpPr>
            <a:spLocks noGrp="1"/>
          </p:cNvSpPr>
          <p:nvPr>
            <p:ph idx="1"/>
          </p:nvPr>
        </p:nvSpPr>
        <p:spPr/>
        <p:txBody>
          <a:bodyPr wrap="square" numCol="1" anchor="t" anchorCtr="0" compatLnSpc="1">
            <a:prstTxWarp prst="textNoShape">
              <a:avLst/>
            </a:prstTxWarp>
          </a:bodyPr>
          <a:lstStyle/>
          <a:p>
            <a:pPr eaLnBrk="1" hangingPunct="1">
              <a:lnSpc>
                <a:spcPct val="90000"/>
              </a:lnSpc>
              <a:defRPr/>
            </a:pPr>
            <a:r>
              <a:rPr lang="en-US" altLang="en-US" smtClean="0">
                <a:effectLst>
                  <a:outerShdw blurRad="38100" dist="38100" dir="2700000" algn="tl">
                    <a:srgbClr val="C0C0C0"/>
                  </a:outerShdw>
                </a:effectLst>
              </a:rPr>
              <a:t>JAVA Threads</a:t>
            </a:r>
          </a:p>
          <a:p>
            <a:pPr lvl="1" eaLnBrk="1" hangingPunct="1">
              <a:lnSpc>
                <a:spcPct val="90000"/>
              </a:lnSpc>
              <a:defRPr/>
            </a:pPr>
            <a:r>
              <a:rPr lang="en-US" altLang="en-US" smtClean="0">
                <a:effectLst>
                  <a:outerShdw blurRad="38100" dist="38100" dir="2700000" algn="tl">
                    <a:srgbClr val="C0C0C0"/>
                  </a:outerShdw>
                </a:effectLst>
              </a:rPr>
              <a:t>Disadvantages</a:t>
            </a:r>
          </a:p>
          <a:p>
            <a:pPr lvl="2" eaLnBrk="1" hangingPunct="1">
              <a:lnSpc>
                <a:spcPct val="90000"/>
              </a:lnSpc>
              <a:defRPr/>
            </a:pPr>
            <a:r>
              <a:rPr lang="en-US" altLang="en-US" smtClean="0">
                <a:effectLst>
                  <a:outerShdw blurRad="38100" dist="38100" dir="2700000" algn="tl">
                    <a:srgbClr val="C0C0C0"/>
                  </a:outerShdw>
                </a:effectLst>
              </a:rPr>
              <a:t>Memory resources</a:t>
            </a:r>
          </a:p>
          <a:p>
            <a:pPr lvl="3" eaLnBrk="1" hangingPunct="1">
              <a:lnSpc>
                <a:spcPct val="90000"/>
              </a:lnSpc>
              <a:defRPr/>
            </a:pPr>
            <a:r>
              <a:rPr lang="en-US" altLang="en-US" smtClean="0">
                <a:effectLst>
                  <a:outerShdw blurRad="38100" dist="38100" dir="2700000" algn="tl">
                    <a:srgbClr val="C0C0C0"/>
                  </a:outerShdw>
                </a:effectLst>
              </a:rPr>
              <a:t>Two stacks assigned by JavaVM</a:t>
            </a:r>
          </a:p>
          <a:p>
            <a:pPr lvl="4" eaLnBrk="1" hangingPunct="1">
              <a:lnSpc>
                <a:spcPct val="90000"/>
              </a:lnSpc>
              <a:defRPr/>
            </a:pPr>
            <a:r>
              <a:rPr lang="en-US" altLang="en-US" smtClean="0">
                <a:effectLst>
                  <a:outerShdw blurRad="38100" dist="38100" dir="2700000" algn="tl">
                    <a:srgbClr val="C0C0C0"/>
                  </a:outerShdw>
                </a:effectLst>
              </a:rPr>
              <a:t>One is used to keep track of java method calls and vars.</a:t>
            </a:r>
          </a:p>
          <a:p>
            <a:pPr lvl="4" eaLnBrk="1" hangingPunct="1">
              <a:lnSpc>
                <a:spcPct val="90000"/>
              </a:lnSpc>
              <a:defRPr/>
            </a:pPr>
            <a:r>
              <a:rPr lang="en-US" altLang="en-US" smtClean="0">
                <a:effectLst>
                  <a:outerShdw blurRad="38100" dist="38100" dir="2700000" algn="tl">
                    <a:srgbClr val="C0C0C0"/>
                  </a:outerShdw>
                </a:effectLst>
              </a:rPr>
              <a:t>The other stack is used to keep track of native code calls</a:t>
            </a:r>
          </a:p>
          <a:p>
            <a:pPr lvl="2" eaLnBrk="1" hangingPunct="1">
              <a:lnSpc>
                <a:spcPct val="90000"/>
              </a:lnSpc>
              <a:defRPr/>
            </a:pPr>
            <a:r>
              <a:rPr lang="en-US" altLang="en-US" smtClean="0">
                <a:effectLst>
                  <a:outerShdw blurRad="38100" dist="38100" dir="2700000" algn="tl">
                    <a:srgbClr val="C0C0C0"/>
                  </a:outerShdw>
                </a:effectLst>
              </a:rPr>
              <a:t>Processor resources</a:t>
            </a:r>
          </a:p>
          <a:p>
            <a:pPr lvl="3" eaLnBrk="1" hangingPunct="1">
              <a:lnSpc>
                <a:spcPct val="90000"/>
              </a:lnSpc>
              <a:defRPr/>
            </a:pPr>
            <a:r>
              <a:rPr lang="en-US" altLang="en-US" smtClean="0">
                <a:effectLst>
                  <a:outerShdw blurRad="38100" dist="38100" dir="2700000" algn="tl">
                    <a:srgbClr val="C0C0C0"/>
                  </a:outerShdw>
                </a:effectLst>
              </a:rPr>
              <a:t>Overhead, context switch</a:t>
            </a:r>
          </a:p>
          <a:p>
            <a:pPr lvl="2" eaLnBrk="1" hangingPunct="1">
              <a:lnSpc>
                <a:spcPct val="90000"/>
              </a:lnSpc>
              <a:defRPr/>
            </a:pPr>
            <a:r>
              <a:rPr lang="en-US" altLang="en-US" smtClean="0">
                <a:effectLst>
                  <a:outerShdw blurRad="38100" dist="38100" dir="2700000" algn="tl">
                    <a:srgbClr val="C0C0C0"/>
                  </a:outerShdw>
                </a:effectLst>
              </a:rPr>
              <a:t>Thread operations (start, stop, destroy).</a:t>
            </a:r>
          </a:p>
          <a:p>
            <a:pPr lvl="2" eaLnBrk="1" hangingPunct="1">
              <a:lnSpc>
                <a:spcPct val="90000"/>
              </a:lnSpc>
              <a:defRPr/>
            </a:pPr>
            <a:r>
              <a:rPr lang="en-US" altLang="en-US" u="sng" smtClean="0">
                <a:effectLst>
                  <a:outerShdw blurRad="38100" dist="38100" dir="2700000" algn="tl">
                    <a:srgbClr val="C0C0C0"/>
                  </a:outerShdw>
                </a:effectLst>
              </a:rPr>
              <a:t>When adding additional threads to the design </a:t>
            </a:r>
          </a:p>
          <a:p>
            <a:pPr lvl="2" eaLnBrk="1" hangingPunct="1">
              <a:lnSpc>
                <a:spcPct val="90000"/>
              </a:lnSpc>
              <a:defRPr/>
            </a:pPr>
            <a:r>
              <a:rPr lang="en-US" altLang="en-US" u="sng" smtClean="0">
                <a:effectLst>
                  <a:outerShdw blurRad="38100" dist="38100" dir="2700000" algn="tl">
                    <a:srgbClr val="C0C0C0"/>
                  </a:outerShdw>
                </a:effectLst>
              </a:rPr>
              <a:t>of a system, these costs should be considered.</a:t>
            </a:r>
          </a:p>
          <a:p>
            <a:pPr>
              <a:lnSpc>
                <a:spcPct val="90000"/>
              </a:lnSpc>
              <a:defRPr/>
            </a:pPr>
            <a:endParaRPr lang="en-IN" altLang="en-US" smtClean="0">
              <a:effectLst>
                <a:outerShdw blurRad="38100" dist="38100" dir="2700000" algn="tl">
                  <a:srgbClr val="C0C0C0"/>
                </a:outerShdw>
              </a:effectLst>
            </a:endParaRPr>
          </a:p>
        </p:txBody>
      </p:sp>
      <p:sp>
        <p:nvSpPr>
          <p:cNvPr id="5" name="Action Button: Home 3">
            <a:hlinkClick r:id="rId2" action="ppaction://hlinksldjump" highlightClick="1"/>
          </p:cNvPr>
          <p:cNvSpPr/>
          <p:nvPr/>
        </p:nvSpPr>
        <p:spPr>
          <a:xfrm>
            <a:off x="9480551" y="5805489"/>
            <a:ext cx="936625" cy="504825"/>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647192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22114"/>
          </a:xfrm>
        </p:spPr>
        <p:txBody>
          <a:bodyPr/>
          <a:lstStyle/>
          <a:p>
            <a:pPr>
              <a:defRPr/>
            </a:pPr>
            <a:r>
              <a:rPr lang="en-US" dirty="0" smtClean="0"/>
              <a:t>GLOSSARY</a:t>
            </a:r>
            <a:endParaRPr lang="en-IN" dirty="0"/>
          </a:p>
        </p:txBody>
      </p:sp>
      <p:sp>
        <p:nvSpPr>
          <p:cNvPr id="3" name="Action Button: Home 2">
            <a:hlinkClick r:id="rId2" action="ppaction://hlinksldjump" highlightClick="1"/>
          </p:cNvPr>
          <p:cNvSpPr/>
          <p:nvPr/>
        </p:nvSpPr>
        <p:spPr>
          <a:xfrm>
            <a:off x="9480551" y="5949951"/>
            <a:ext cx="576263" cy="358775"/>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4" name="TextBox 3"/>
          <p:cNvSpPr txBox="1"/>
          <p:nvPr/>
        </p:nvSpPr>
        <p:spPr>
          <a:xfrm>
            <a:off x="1992313" y="1125539"/>
            <a:ext cx="8280400" cy="6186309"/>
          </a:xfrm>
          <a:prstGeom prst="rect">
            <a:avLst/>
          </a:prstGeom>
          <a:noFill/>
        </p:spPr>
        <p:txBody>
          <a:bodyPr>
            <a:spAutoFit/>
          </a:bodyPr>
          <a:lstStyle/>
          <a:p>
            <a:pPr eaLnBrk="1" hangingPunct="1">
              <a:defRPr/>
            </a:pPr>
            <a:r>
              <a:rPr lang="en-US" dirty="0"/>
              <a:t> </a:t>
            </a:r>
            <a:r>
              <a:rPr lang="en-US" sz="2400" b="1" u="sng" dirty="0"/>
              <a:t>Multiprogramming/</a:t>
            </a:r>
            <a:r>
              <a:rPr lang="en-US" sz="2400" b="1" u="sng" dirty="0" err="1"/>
              <a:t>Multitaking</a:t>
            </a:r>
            <a:endParaRPr lang="en-US" sz="2400" b="1" u="sng" dirty="0"/>
          </a:p>
          <a:p>
            <a:pPr eaLnBrk="1" hangingPunct="1">
              <a:defRPr/>
            </a:pPr>
            <a:r>
              <a:rPr lang="en-US" sz="2400" dirty="0"/>
              <a:t>     	More than one program/task handled by CPU</a:t>
            </a:r>
          </a:p>
          <a:p>
            <a:pPr eaLnBrk="1" hangingPunct="1">
              <a:defRPr/>
            </a:pPr>
            <a:endParaRPr lang="en-US" sz="2400" dirty="0"/>
          </a:p>
          <a:p>
            <a:pPr eaLnBrk="1" hangingPunct="1">
              <a:defRPr/>
            </a:pPr>
            <a:r>
              <a:rPr lang="en-US" sz="2400" b="1" u="sng" dirty="0"/>
              <a:t>Thread</a:t>
            </a:r>
          </a:p>
          <a:p>
            <a:pPr eaLnBrk="1" hangingPunct="1">
              <a:defRPr/>
            </a:pPr>
            <a:r>
              <a:rPr lang="en-US" sz="2400" dirty="0"/>
              <a:t> 	A </a:t>
            </a:r>
            <a:r>
              <a:rPr lang="en-US" sz="2400" b="1" dirty="0"/>
              <a:t>thread </a:t>
            </a:r>
            <a:r>
              <a:rPr lang="en-US" sz="2400" dirty="0"/>
              <a:t>is a program unit that is executed independently of other parts of the program</a:t>
            </a:r>
          </a:p>
          <a:p>
            <a:pPr eaLnBrk="1" hangingPunct="1">
              <a:defRPr/>
            </a:pPr>
            <a:endParaRPr lang="en-US" sz="2400" dirty="0"/>
          </a:p>
          <a:p>
            <a:pPr eaLnBrk="1" hangingPunct="1">
              <a:defRPr/>
            </a:pPr>
            <a:r>
              <a:rPr lang="en-US" sz="2400" b="1" u="sng" dirty="0"/>
              <a:t>Multithreading</a:t>
            </a:r>
          </a:p>
          <a:p>
            <a:pPr eaLnBrk="1" hangingPunct="1">
              <a:defRPr/>
            </a:pPr>
            <a:r>
              <a:rPr lang="en-US" sz="2400" dirty="0"/>
              <a:t>  	A  program can execute more than one thread at a time </a:t>
            </a:r>
          </a:p>
          <a:p>
            <a:pPr eaLnBrk="1" hangingPunct="1">
              <a:defRPr/>
            </a:pPr>
            <a:endParaRPr lang="en-US" sz="2400" dirty="0"/>
          </a:p>
          <a:p>
            <a:pPr eaLnBrk="1" hangingPunct="1">
              <a:defRPr/>
            </a:pPr>
            <a:r>
              <a:rPr lang="en-IN" sz="2400" b="1" u="sng" dirty="0"/>
              <a:t>Concurrency</a:t>
            </a:r>
            <a:endParaRPr lang="en-US" sz="2400" b="1" u="sng" dirty="0"/>
          </a:p>
          <a:p>
            <a:pPr eaLnBrk="1" hangingPunct="1">
              <a:defRPr/>
            </a:pPr>
            <a:r>
              <a:rPr lang="en-IN" sz="2400" dirty="0"/>
              <a:t>	The ability of the programming language to support multithreading</a:t>
            </a:r>
          </a:p>
          <a:p>
            <a:pPr eaLnBrk="1" hangingPunct="1">
              <a:defRPr/>
            </a:pPr>
            <a:endParaRPr lang="en-US" sz="2800" b="1" u="sng" dirty="0"/>
          </a:p>
          <a:p>
            <a:pPr eaLnBrk="1" hangingPunct="1">
              <a:defRPr/>
            </a:pPr>
            <a:endParaRPr lang="en-US" sz="2800" b="1" u="sng" dirty="0"/>
          </a:p>
          <a:p>
            <a:pPr eaLnBrk="1" hangingPunct="1">
              <a:defRPr/>
            </a:pPr>
            <a:endParaRPr lang="en-IN" sz="2800" b="1" u="sng" dirty="0"/>
          </a:p>
        </p:txBody>
      </p:sp>
    </p:spTree>
    <p:extLst>
      <p:ext uri="{BB962C8B-B14F-4D97-AF65-F5344CB8AC3E}">
        <p14:creationId xmlns:p14="http://schemas.microsoft.com/office/powerpoint/2010/main" val="422530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ASSIGNMENT</a:t>
            </a:r>
            <a:endParaRPr lang="en-IN" dirty="0"/>
          </a:p>
        </p:txBody>
      </p:sp>
      <p:sp>
        <p:nvSpPr>
          <p:cNvPr id="3" name="Content Placeholder 2"/>
          <p:cNvSpPr>
            <a:spLocks noGrp="1"/>
          </p:cNvSpPr>
          <p:nvPr>
            <p:ph idx="1"/>
          </p:nvPr>
        </p:nvSpPr>
        <p:spPr>
          <a:xfrm>
            <a:off x="1981200" y="1268413"/>
            <a:ext cx="8229600" cy="5256212"/>
          </a:xfrm>
        </p:spPr>
        <p:txBody>
          <a:bodyPr>
            <a:normAutofit fontScale="70000" lnSpcReduction="20000"/>
          </a:bodyPr>
          <a:lstStyle/>
          <a:p>
            <a:pPr algn="just">
              <a:defRPr/>
            </a:pPr>
            <a:r>
              <a:rPr lang="en-US" sz="4000" dirty="0"/>
              <a:t>Define a thread using Thread class to generate the Factorials of first 20 natural numbers.   Create an instance for this thread and then activate it.</a:t>
            </a:r>
            <a:endParaRPr lang="en-IN" sz="4000" dirty="0"/>
          </a:p>
          <a:p>
            <a:pPr algn="just">
              <a:defRPr/>
            </a:pPr>
            <a:r>
              <a:rPr lang="en-US" sz="4000" dirty="0"/>
              <a:t> Write a program  to generate the square roots of the first 30 natural numbers using </a:t>
            </a:r>
            <a:r>
              <a:rPr lang="en-US" sz="4000" dirty="0" err="1"/>
              <a:t>Runnable</a:t>
            </a:r>
            <a:r>
              <a:rPr lang="en-US" sz="4000" dirty="0"/>
              <a:t> Interface.</a:t>
            </a:r>
            <a:endParaRPr lang="en-IN" sz="4000" dirty="0"/>
          </a:p>
          <a:p>
            <a:pPr algn="just">
              <a:defRPr/>
            </a:pPr>
            <a:r>
              <a:rPr lang="en-US" sz="4000" dirty="0"/>
              <a:t>Define a Thread to display the odd numbered element in an array of size 50.  Define another thread to display even numbered elements in another  array of size 50.  Create the instances of the above threads and run them.</a:t>
            </a:r>
          </a:p>
          <a:p>
            <a:pPr>
              <a:defRPr/>
            </a:pPr>
            <a:r>
              <a:rPr lang="en-US" sz="4000" dirty="0"/>
              <a:t>Write a program to move a ball across the applet screen.</a:t>
            </a:r>
            <a:endParaRPr lang="en-IN" sz="4000" dirty="0"/>
          </a:p>
          <a:p>
            <a:pPr>
              <a:defRPr/>
            </a:pPr>
            <a:r>
              <a:rPr lang="en-US" sz="4000" dirty="0"/>
              <a:t>Write a program to spray dots at random locations on the screen at required time intervals with help of a thread.</a:t>
            </a:r>
            <a:endParaRPr lang="en-IN" sz="4000" dirty="0"/>
          </a:p>
          <a:p>
            <a:pPr>
              <a:buFont typeface="Arial" panose="020B0604020202020204" pitchFamily="34" charset="0"/>
              <a:buNone/>
              <a:defRPr/>
            </a:pPr>
            <a:endParaRPr lang="en-IN" dirty="0" smtClean="0"/>
          </a:p>
          <a:p>
            <a:pPr algn="just">
              <a:buFont typeface="Arial" charset="0"/>
              <a:buChar char="•"/>
              <a:defRPr/>
            </a:pPr>
            <a:endParaRPr lang="en-US" dirty="0" smtClean="0"/>
          </a:p>
          <a:p>
            <a:pPr>
              <a:buFont typeface="Arial" charset="0"/>
              <a:buChar char="•"/>
              <a:defRPr/>
            </a:pPr>
            <a:endParaRPr lang="en-US" dirty="0" smtClean="0"/>
          </a:p>
          <a:p>
            <a:pPr>
              <a:buFont typeface="Arial" charset="0"/>
              <a:buChar char="•"/>
              <a:defRPr/>
            </a:pPr>
            <a:endParaRPr lang="en-US" dirty="0" smtClean="0"/>
          </a:p>
          <a:p>
            <a:pPr>
              <a:buFont typeface="Arial" charset="0"/>
              <a:buChar char="•"/>
              <a:defRPr/>
            </a:pPr>
            <a:endParaRPr lang="en-IN" dirty="0"/>
          </a:p>
        </p:txBody>
      </p:sp>
      <p:sp>
        <p:nvSpPr>
          <p:cNvPr id="5" name="Action Button: Home 4">
            <a:hlinkClick r:id="rId2" action="ppaction://hlinksldjump" highlightClick="1"/>
          </p:cNvPr>
          <p:cNvSpPr/>
          <p:nvPr/>
        </p:nvSpPr>
        <p:spPr>
          <a:xfrm>
            <a:off x="9625013" y="6165851"/>
            <a:ext cx="576262"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39804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QUIZ</a:t>
            </a:r>
            <a:endParaRPr lang="en-IN" dirty="0"/>
          </a:p>
        </p:txBody>
      </p:sp>
      <p:sp>
        <p:nvSpPr>
          <p:cNvPr id="3" name="Content Placeholder 2"/>
          <p:cNvSpPr>
            <a:spLocks noGrp="1"/>
          </p:cNvSpPr>
          <p:nvPr>
            <p:ph idx="1"/>
          </p:nvPr>
        </p:nvSpPr>
        <p:spPr/>
        <p:txBody>
          <a:bodyPr>
            <a:normAutofit fontScale="32500" lnSpcReduction="20000"/>
          </a:bodyPr>
          <a:lstStyle/>
          <a:p>
            <a:pPr>
              <a:defRPr/>
            </a:pPr>
            <a:r>
              <a:rPr lang="en-US" dirty="0" smtClean="0"/>
              <a:t>The threads </a:t>
            </a:r>
            <a:endParaRPr lang="en-IN" dirty="0" smtClean="0"/>
          </a:p>
          <a:p>
            <a:pPr lvl="1">
              <a:defRPr/>
            </a:pPr>
            <a:r>
              <a:rPr lang="en-US" dirty="0" smtClean="0"/>
              <a:t>are useful when mutually exclusive tasks are to be performed.</a:t>
            </a:r>
            <a:endParaRPr lang="en-IN" dirty="0" smtClean="0"/>
          </a:p>
          <a:p>
            <a:pPr lvl="1">
              <a:defRPr/>
            </a:pPr>
            <a:r>
              <a:rPr lang="en-US" dirty="0" smtClean="0"/>
              <a:t>Consume considerable amount of OS resources.</a:t>
            </a:r>
            <a:endParaRPr lang="en-IN" dirty="0" smtClean="0"/>
          </a:p>
          <a:p>
            <a:pPr lvl="1">
              <a:defRPr/>
            </a:pPr>
            <a:r>
              <a:rPr lang="en-US" dirty="0" smtClean="0"/>
              <a:t>Require synchronization when they access common resources.</a:t>
            </a:r>
            <a:endParaRPr lang="en-IN" dirty="0" smtClean="0"/>
          </a:p>
          <a:p>
            <a:pPr lvl="1">
              <a:defRPr/>
            </a:pPr>
            <a:r>
              <a:rPr lang="en-US" dirty="0" smtClean="0"/>
              <a:t>(a), (b) and  (c) are true.</a:t>
            </a:r>
            <a:endParaRPr lang="en-IN" dirty="0" smtClean="0"/>
          </a:p>
          <a:p>
            <a:pPr>
              <a:defRPr/>
            </a:pPr>
            <a:r>
              <a:rPr lang="en-US" dirty="0" smtClean="0"/>
              <a:t> </a:t>
            </a:r>
            <a:endParaRPr lang="en-IN" dirty="0" smtClean="0"/>
          </a:p>
          <a:p>
            <a:pPr>
              <a:defRPr/>
            </a:pPr>
            <a:r>
              <a:rPr lang="en-US" dirty="0" smtClean="0"/>
              <a:t>Which one of the following is not correct ?</a:t>
            </a:r>
            <a:endParaRPr lang="en-IN" dirty="0" smtClean="0"/>
          </a:p>
          <a:p>
            <a:pPr lvl="1">
              <a:defRPr/>
            </a:pPr>
            <a:r>
              <a:rPr lang="en-US" dirty="0" smtClean="0"/>
              <a:t>Every thread will go through the ‘waiting’ state during its lifetime.</a:t>
            </a:r>
            <a:endParaRPr lang="en-IN" dirty="0" smtClean="0"/>
          </a:p>
          <a:p>
            <a:pPr lvl="1">
              <a:defRPr/>
            </a:pPr>
            <a:r>
              <a:rPr lang="en-US" dirty="0" smtClean="0"/>
              <a:t>A thread will reach ‘dead’ state when the execution of its run( ) method is over.</a:t>
            </a:r>
            <a:endParaRPr lang="en-IN" dirty="0" smtClean="0"/>
          </a:p>
          <a:p>
            <a:pPr lvl="1">
              <a:defRPr/>
            </a:pPr>
            <a:r>
              <a:rPr lang="en-US" dirty="0" smtClean="0"/>
              <a:t>Every thread will start its life with the ‘new ‘ state.</a:t>
            </a:r>
            <a:endParaRPr lang="en-IN" dirty="0" smtClean="0"/>
          </a:p>
          <a:p>
            <a:pPr lvl="1">
              <a:defRPr/>
            </a:pPr>
            <a:r>
              <a:rPr lang="en-US" dirty="0" smtClean="0"/>
              <a:t>When the run( ) method of a thread is being executed, it is said to be in </a:t>
            </a:r>
            <a:endParaRPr lang="en-IN" dirty="0" smtClean="0"/>
          </a:p>
          <a:p>
            <a:pPr>
              <a:defRPr/>
            </a:pPr>
            <a:r>
              <a:rPr lang="en-US" dirty="0" smtClean="0"/>
              <a:t>      ‘running’ state.</a:t>
            </a:r>
            <a:endParaRPr lang="en-IN" dirty="0" smtClean="0"/>
          </a:p>
          <a:p>
            <a:pPr>
              <a:defRPr/>
            </a:pPr>
            <a:r>
              <a:rPr lang="en-US" dirty="0" smtClean="0"/>
              <a:t> </a:t>
            </a:r>
            <a:endParaRPr lang="en-IN" dirty="0" smtClean="0"/>
          </a:p>
          <a:p>
            <a:pPr>
              <a:defRPr/>
            </a:pPr>
            <a:r>
              <a:rPr lang="en-US" dirty="0" smtClean="0"/>
              <a:t>Which one of the following is wrong?</a:t>
            </a:r>
            <a:endParaRPr lang="en-IN" dirty="0" smtClean="0"/>
          </a:p>
          <a:p>
            <a:pPr>
              <a:defRPr/>
            </a:pPr>
            <a:r>
              <a:rPr lang="en-US" dirty="0" smtClean="0"/>
              <a:t> </a:t>
            </a:r>
            <a:endParaRPr lang="en-IN" dirty="0" smtClean="0"/>
          </a:p>
          <a:p>
            <a:pPr lvl="1">
              <a:defRPr/>
            </a:pPr>
            <a:r>
              <a:rPr lang="en-US" dirty="0" smtClean="0"/>
              <a:t>‘</a:t>
            </a:r>
            <a:r>
              <a:rPr lang="en-US" dirty="0" err="1" smtClean="0"/>
              <a:t>Runnable</a:t>
            </a:r>
            <a:r>
              <a:rPr lang="en-US" dirty="0" smtClean="0"/>
              <a:t>’ is a predefined interface.</a:t>
            </a:r>
            <a:endParaRPr lang="en-IN" dirty="0" smtClean="0"/>
          </a:p>
          <a:p>
            <a:pPr lvl="1">
              <a:defRPr/>
            </a:pPr>
            <a:r>
              <a:rPr lang="en-US" dirty="0" smtClean="0"/>
              <a:t>The sleep( ) method instructs a thread to terminate its execution.</a:t>
            </a:r>
            <a:endParaRPr lang="en-IN" dirty="0" smtClean="0"/>
          </a:p>
          <a:p>
            <a:pPr lvl="1">
              <a:defRPr/>
            </a:pPr>
            <a:r>
              <a:rPr lang="en-US" dirty="0" smtClean="0"/>
              <a:t>The </a:t>
            </a:r>
            <a:r>
              <a:rPr lang="en-US" dirty="0" err="1" smtClean="0"/>
              <a:t>isAlive</a:t>
            </a:r>
            <a:r>
              <a:rPr lang="en-US" dirty="0" smtClean="0"/>
              <a:t>( ) method tells whether a thread has not yet died.</a:t>
            </a:r>
            <a:endParaRPr lang="en-IN" dirty="0" smtClean="0"/>
          </a:p>
          <a:p>
            <a:pPr lvl="1">
              <a:defRPr/>
            </a:pPr>
            <a:r>
              <a:rPr lang="en-US" dirty="0" smtClean="0"/>
              <a:t>MAX_PRIORITY represents the level 10.</a:t>
            </a:r>
            <a:endParaRPr lang="en-IN" dirty="0" smtClean="0"/>
          </a:p>
          <a:p>
            <a:pPr>
              <a:buFont typeface="Arial" charset="0"/>
              <a:buChar char="•"/>
              <a:defRPr/>
            </a:pPr>
            <a:endParaRPr lang="en-US" dirty="0" smtClean="0"/>
          </a:p>
          <a:p>
            <a:pPr>
              <a:defRPr/>
            </a:pPr>
            <a:r>
              <a:rPr lang="en-US" dirty="0" smtClean="0"/>
              <a:t>A thread can do multiple tasks</a:t>
            </a:r>
            <a:endParaRPr lang="en-IN" dirty="0" smtClean="0"/>
          </a:p>
          <a:p>
            <a:pPr>
              <a:defRPr/>
            </a:pPr>
            <a:r>
              <a:rPr lang="en-US" dirty="0" smtClean="0"/>
              <a:t>___________ method suspends a thread for a given time.</a:t>
            </a:r>
            <a:endParaRPr lang="en-IN" dirty="0" smtClean="0"/>
          </a:p>
          <a:p>
            <a:pPr>
              <a:buFont typeface="Arial" charset="0"/>
              <a:buChar char="•"/>
              <a:defRPr/>
            </a:pPr>
            <a:endParaRPr lang="en-US" dirty="0" smtClean="0"/>
          </a:p>
          <a:p>
            <a:pPr>
              <a:buFont typeface="Arial" charset="0"/>
              <a:buChar char="•"/>
              <a:defRPr/>
            </a:pPr>
            <a:endParaRPr lang="en-US" dirty="0" smtClean="0"/>
          </a:p>
          <a:p>
            <a:pPr>
              <a:buFont typeface="Arial" charset="0"/>
              <a:buChar char="•"/>
              <a:defRPr/>
            </a:pPr>
            <a:endParaRPr lang="en-IN" dirty="0"/>
          </a:p>
        </p:txBody>
      </p:sp>
      <p:sp>
        <p:nvSpPr>
          <p:cNvPr id="5" name="Action Button: Home 4">
            <a:hlinkClick r:id="rId2" action="ppaction://hlinksldjump" highlightClick="1"/>
          </p:cNvPr>
          <p:cNvSpPr/>
          <p:nvPr/>
        </p:nvSpPr>
        <p:spPr>
          <a:xfrm>
            <a:off x="9120188" y="5732463"/>
            <a:ext cx="576262" cy="360362"/>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427849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IN"/>
          </a:p>
        </p:txBody>
      </p:sp>
      <p:sp>
        <p:nvSpPr>
          <p:cNvPr id="3" name="Content Placeholder 2"/>
          <p:cNvSpPr>
            <a:spLocks noGrp="1"/>
          </p:cNvSpPr>
          <p:nvPr>
            <p:ph idx="1"/>
          </p:nvPr>
        </p:nvSpPr>
        <p:spPr/>
        <p:txBody>
          <a:bodyPr/>
          <a:lstStyle/>
          <a:p>
            <a:pPr>
              <a:defRPr/>
            </a:pPr>
            <a:endParaRPr lang="en-IN" dirty="0"/>
          </a:p>
        </p:txBody>
      </p:sp>
      <p:pic>
        <p:nvPicPr>
          <p:cNvPr id="696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557338"/>
            <a:ext cx="82804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545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50106"/>
          </a:xfrm>
        </p:spPr>
        <p:txBody>
          <a:bodyPr/>
          <a:lstStyle/>
          <a:p>
            <a:pPr>
              <a:defRPr/>
            </a:pPr>
            <a:r>
              <a:rPr lang="en-US" dirty="0" smtClean="0"/>
              <a:t>FAQ</a:t>
            </a:r>
            <a:endParaRPr lang="en-IN" dirty="0"/>
          </a:p>
        </p:txBody>
      </p:sp>
      <p:sp>
        <p:nvSpPr>
          <p:cNvPr id="3" name="Content Placeholder 2"/>
          <p:cNvSpPr>
            <a:spLocks noGrp="1"/>
          </p:cNvSpPr>
          <p:nvPr>
            <p:ph idx="1"/>
          </p:nvPr>
        </p:nvSpPr>
        <p:spPr>
          <a:xfrm>
            <a:off x="1981200" y="1196976"/>
            <a:ext cx="8362950" cy="5661025"/>
          </a:xfrm>
        </p:spPr>
        <p:txBody>
          <a:bodyPr>
            <a:noAutofit/>
          </a:bodyPr>
          <a:lstStyle/>
          <a:p>
            <a:pPr>
              <a:spcBef>
                <a:spcPts val="0"/>
              </a:spcBef>
              <a:defRPr/>
            </a:pPr>
            <a:r>
              <a:rPr lang="en-US" dirty="0"/>
              <a:t>‘Thread is a light weight process’ – Comment on this statement.</a:t>
            </a:r>
            <a:endParaRPr lang="en-IN" dirty="0"/>
          </a:p>
          <a:p>
            <a:pPr>
              <a:spcBef>
                <a:spcPts val="0"/>
              </a:spcBef>
              <a:defRPr/>
            </a:pPr>
            <a:r>
              <a:rPr lang="en-US" dirty="0"/>
              <a:t>Name the different states in the life cycle of a thread.</a:t>
            </a:r>
            <a:endParaRPr lang="en-IN" dirty="0"/>
          </a:p>
          <a:p>
            <a:pPr>
              <a:spcBef>
                <a:spcPts val="0"/>
              </a:spcBef>
              <a:defRPr/>
            </a:pPr>
            <a:r>
              <a:rPr lang="en-US" dirty="0"/>
              <a:t>Write the different forms of the constructor of the Thread class.</a:t>
            </a:r>
            <a:endParaRPr lang="en-IN" dirty="0"/>
          </a:p>
          <a:p>
            <a:pPr>
              <a:spcBef>
                <a:spcPts val="0"/>
              </a:spcBef>
              <a:defRPr/>
            </a:pPr>
            <a:r>
              <a:rPr lang="en-US" dirty="0"/>
              <a:t>What useful purpose does the </a:t>
            </a:r>
            <a:r>
              <a:rPr lang="en-US" dirty="0" err="1"/>
              <a:t>isAlive</a:t>
            </a:r>
            <a:r>
              <a:rPr lang="en-US" dirty="0"/>
              <a:t>( ) method of the Thread class serve?</a:t>
            </a:r>
            <a:endParaRPr lang="en-IN" dirty="0"/>
          </a:p>
          <a:p>
            <a:pPr>
              <a:spcBef>
                <a:spcPts val="0"/>
              </a:spcBef>
              <a:defRPr/>
            </a:pPr>
            <a:r>
              <a:rPr lang="en-US" dirty="0"/>
              <a:t>Can we assign a specific name to a thread?  Which method is helpful in this regard?.</a:t>
            </a:r>
          </a:p>
          <a:p>
            <a:pPr>
              <a:spcBef>
                <a:spcPts val="0"/>
              </a:spcBef>
              <a:defRPr/>
            </a:pPr>
            <a:r>
              <a:rPr lang="en-US" dirty="0"/>
              <a:t>What is the use of  join() method in thread ?</a:t>
            </a:r>
            <a:endParaRPr lang="en-IN" dirty="0"/>
          </a:p>
          <a:p>
            <a:pPr>
              <a:spcBef>
                <a:spcPts val="0"/>
              </a:spcBef>
              <a:defRPr/>
            </a:pPr>
            <a:r>
              <a:rPr lang="en-US" dirty="0"/>
              <a:t>What are the two ways of creating thread in Java ? Explain.</a:t>
            </a:r>
            <a:endParaRPr lang="en-IN" dirty="0"/>
          </a:p>
          <a:p>
            <a:pPr>
              <a:buFont typeface="Arial" panose="020B0604020202020204" pitchFamily="34" charset="0"/>
              <a:buNone/>
              <a:defRPr/>
            </a:pPr>
            <a:endParaRPr lang="en-IN" dirty="0"/>
          </a:p>
        </p:txBody>
      </p:sp>
      <p:sp>
        <p:nvSpPr>
          <p:cNvPr id="4" name="Action Button: Home 3">
            <a:hlinkClick r:id="rId2" action="ppaction://hlinksldjump" highlightClick="1"/>
          </p:cNvPr>
          <p:cNvSpPr/>
          <p:nvPr/>
        </p:nvSpPr>
        <p:spPr>
          <a:xfrm>
            <a:off x="9336088" y="6092826"/>
            <a:ext cx="576262"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450176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REFERENCES</a:t>
            </a:r>
            <a:endParaRPr lang="en-IN" dirty="0"/>
          </a:p>
        </p:txBody>
      </p:sp>
      <p:sp>
        <p:nvSpPr>
          <p:cNvPr id="3" name="Content Placeholder 2"/>
          <p:cNvSpPr>
            <a:spLocks noGrp="1"/>
          </p:cNvSpPr>
          <p:nvPr>
            <p:ph idx="1"/>
          </p:nvPr>
        </p:nvSpPr>
        <p:spPr>
          <a:xfrm>
            <a:off x="1981200" y="1484313"/>
            <a:ext cx="8229600" cy="4641850"/>
          </a:xfrm>
        </p:spPr>
        <p:txBody>
          <a:bodyPr>
            <a:normAutofit fontScale="70000" lnSpcReduction="20000"/>
          </a:bodyPr>
          <a:lstStyle/>
          <a:p>
            <a:pPr eaLnBrk="1" hangingPunct="1">
              <a:buFontTx/>
              <a:buNone/>
              <a:defRPr/>
            </a:pPr>
            <a:r>
              <a:rPr lang="en-US" sz="4000" b="1" dirty="0"/>
              <a:t>Text Book :</a:t>
            </a:r>
            <a:endParaRPr lang="en-IN" sz="4000" dirty="0"/>
          </a:p>
          <a:p>
            <a:pPr eaLnBrk="1" hangingPunct="1">
              <a:defRPr/>
            </a:pPr>
            <a:r>
              <a:rPr lang="en-US" dirty="0" smtClean="0"/>
              <a:t>Complete Reference  - JAVA 2, Herbert  </a:t>
            </a:r>
            <a:r>
              <a:rPr lang="en-US" dirty="0" err="1" smtClean="0"/>
              <a:t>Schildt</a:t>
            </a:r>
            <a:r>
              <a:rPr lang="en-US" dirty="0" smtClean="0"/>
              <a:t>, Tata McGraw-Hill Publication , Fifth Edition. </a:t>
            </a:r>
            <a:endParaRPr lang="en-IN" dirty="0" smtClean="0"/>
          </a:p>
          <a:p>
            <a:pPr eaLnBrk="1" hangingPunct="1">
              <a:buFontTx/>
              <a:buNone/>
              <a:defRPr/>
            </a:pPr>
            <a:r>
              <a:rPr lang="en-US" sz="4000" dirty="0"/>
              <a:t>R</a:t>
            </a:r>
            <a:r>
              <a:rPr lang="en-US" sz="4000" b="1" dirty="0"/>
              <a:t>eference Books :</a:t>
            </a:r>
            <a:endParaRPr lang="en-IN" sz="4000" dirty="0"/>
          </a:p>
          <a:p>
            <a:pPr eaLnBrk="1" hangingPunct="1">
              <a:defRPr/>
            </a:pPr>
            <a:r>
              <a:rPr lang="en-US" dirty="0" smtClean="0"/>
              <a:t>Programming with JAVA –</a:t>
            </a:r>
            <a:r>
              <a:rPr lang="en-US" dirty="0" err="1" smtClean="0"/>
              <a:t>Dr.C.Muthu</a:t>
            </a:r>
            <a:r>
              <a:rPr lang="en-US" dirty="0" smtClean="0"/>
              <a:t>,  Vijay Nicole Imprints  Private Limited First Edition.</a:t>
            </a:r>
            <a:endParaRPr lang="en-IN" dirty="0" smtClean="0"/>
          </a:p>
          <a:p>
            <a:pPr eaLnBrk="1" hangingPunct="1">
              <a:defRPr/>
            </a:pPr>
            <a:r>
              <a:rPr lang="en-US" dirty="0" smtClean="0"/>
              <a:t>Programming with Java, </a:t>
            </a:r>
            <a:r>
              <a:rPr lang="en-US" dirty="0" err="1" smtClean="0"/>
              <a:t>Schaum’s</a:t>
            </a:r>
            <a:r>
              <a:rPr lang="en-US" dirty="0" smtClean="0"/>
              <a:t> Outline,  John R. Hubbard, McGraw-Hill,  Second Edition.</a:t>
            </a:r>
            <a:endParaRPr lang="en-IN" dirty="0" smtClean="0"/>
          </a:p>
          <a:p>
            <a:pPr eaLnBrk="1" hangingPunct="1">
              <a:defRPr/>
            </a:pPr>
            <a:r>
              <a:rPr lang="en-US" dirty="0" smtClean="0"/>
              <a:t>Programming with Java, E. </a:t>
            </a:r>
            <a:r>
              <a:rPr lang="en-US" dirty="0" err="1" smtClean="0"/>
              <a:t>Balagurusamy</a:t>
            </a:r>
            <a:r>
              <a:rPr lang="en-US" dirty="0" smtClean="0"/>
              <a:t>, McGraw-Hill,  Second Edition.</a:t>
            </a:r>
            <a:endParaRPr lang="en-IN" dirty="0" smtClean="0"/>
          </a:p>
          <a:p>
            <a:pPr eaLnBrk="1" hangingPunct="1">
              <a:defRPr/>
            </a:pPr>
            <a:r>
              <a:rPr lang="en-US" dirty="0" smtClean="0"/>
              <a:t>Programming with Java, C. Xavier, </a:t>
            </a:r>
            <a:r>
              <a:rPr lang="en-US" dirty="0" err="1" smtClean="0"/>
              <a:t>Scitech</a:t>
            </a:r>
            <a:r>
              <a:rPr lang="en-US" dirty="0" smtClean="0"/>
              <a:t> Publication, First Edition.</a:t>
            </a:r>
            <a:endParaRPr lang="en-IN" dirty="0" smtClean="0"/>
          </a:p>
          <a:p>
            <a:pPr eaLnBrk="1" hangingPunct="1">
              <a:lnSpc>
                <a:spcPct val="90000"/>
              </a:lnSpc>
              <a:defRPr/>
            </a:pPr>
            <a:r>
              <a:rPr lang="en-US" altLang="ko-KR" dirty="0" smtClean="0">
                <a:solidFill>
                  <a:schemeClr val="tx2"/>
                </a:solidFill>
                <a:cs typeface="HY엽서L"/>
                <a:hlinkClick r:id="rId2"/>
              </a:rPr>
              <a:t>http://www.ibiblio.org/javafaq/course/index.html</a:t>
            </a:r>
            <a:endParaRPr lang="en-US" altLang="ko-KR" dirty="0" smtClean="0">
              <a:solidFill>
                <a:schemeClr val="tx2"/>
              </a:solidFill>
              <a:cs typeface="HY엽서L"/>
            </a:endParaRPr>
          </a:p>
          <a:p>
            <a:pPr eaLnBrk="1" hangingPunct="1">
              <a:lnSpc>
                <a:spcPct val="90000"/>
              </a:lnSpc>
              <a:defRPr/>
            </a:pPr>
            <a:r>
              <a:rPr lang="en-US" altLang="ko-KR" dirty="0" smtClean="0">
                <a:solidFill>
                  <a:schemeClr val="tx2"/>
                </a:solidFill>
                <a:cs typeface="HY엽서L"/>
                <a:hlinkClick r:id="rId3"/>
              </a:rPr>
              <a:t>http://java.freehosting.co.kr/tutorial/</a:t>
            </a:r>
            <a:endParaRPr lang="en-US" altLang="ko-KR" dirty="0" smtClean="0">
              <a:solidFill>
                <a:schemeClr val="tx2"/>
              </a:solidFill>
              <a:cs typeface="HY엽서L"/>
            </a:endParaRPr>
          </a:p>
          <a:p>
            <a:pPr eaLnBrk="1" hangingPunct="1">
              <a:lnSpc>
                <a:spcPct val="90000"/>
              </a:lnSpc>
              <a:defRPr/>
            </a:pPr>
            <a:r>
              <a:rPr lang="en-US" altLang="ko-KR" dirty="0" smtClean="0">
                <a:cs typeface="HY엽서L"/>
                <a:hlinkClick r:id="rId4"/>
              </a:rPr>
              <a:t>http://aspen.csit.fsu.edu/it1spring01/</a:t>
            </a:r>
            <a:endParaRPr lang="en-US" altLang="ko-KR" dirty="0" smtClean="0">
              <a:solidFill>
                <a:schemeClr val="tx2"/>
              </a:solidFill>
              <a:cs typeface="HY엽서L"/>
            </a:endParaRPr>
          </a:p>
          <a:p>
            <a:pPr>
              <a:buFont typeface="Arial" charset="0"/>
              <a:buChar char="•"/>
              <a:defRPr/>
            </a:pPr>
            <a:endParaRPr lang="en-IN" dirty="0"/>
          </a:p>
        </p:txBody>
      </p:sp>
      <p:sp>
        <p:nvSpPr>
          <p:cNvPr id="4" name="Action Button: Home 3">
            <a:hlinkClick r:id="rId5" action="ppaction://hlinksldjump" highlightClick="1"/>
          </p:cNvPr>
          <p:cNvSpPr/>
          <p:nvPr/>
        </p:nvSpPr>
        <p:spPr>
          <a:xfrm>
            <a:off x="9480551" y="56610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131143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27DB66-A1DB-498B-B623-104C0E61004D}" type="slidenum">
              <a:rPr lang="fi-FI" altLang="en-US"/>
              <a:pPr/>
              <a:t>88</a:t>
            </a:fld>
            <a:endParaRPr lang="fi-FI" altLang="en-US"/>
          </a:p>
        </p:txBody>
      </p:sp>
      <p:sp>
        <p:nvSpPr>
          <p:cNvPr id="4099" name="Rectangle 2"/>
          <p:cNvSpPr>
            <a:spLocks noGrp="1" noChangeArrowheads="1"/>
          </p:cNvSpPr>
          <p:nvPr>
            <p:ph type="ctrTitle"/>
          </p:nvPr>
        </p:nvSpPr>
        <p:spPr>
          <a:xfrm>
            <a:off x="2855913" y="2682875"/>
            <a:ext cx="6985000" cy="1322388"/>
          </a:xfrm>
          <a:solidFill>
            <a:srgbClr val="ABD5FF"/>
          </a:solidFill>
          <a:ln w="25400">
            <a:solidFill>
              <a:schemeClr val="tx2"/>
            </a:solidFill>
            <a:miter lim="800000"/>
            <a:headEnd/>
            <a:tailEnd/>
          </a:ln>
        </p:spPr>
        <p:txBody>
          <a:bodyPr anchor="ctr"/>
          <a:lstStyle/>
          <a:p>
            <a:pPr eaLnBrk="1" hangingPunct="1"/>
            <a:r>
              <a:rPr lang="en-US" altLang="en-US" sz="2800"/>
              <a:t>Generic programming in Java</a:t>
            </a:r>
          </a:p>
        </p:txBody>
      </p:sp>
    </p:spTree>
    <p:extLst>
      <p:ext uri="{BB962C8B-B14F-4D97-AF65-F5344CB8AC3E}">
        <p14:creationId xmlns:p14="http://schemas.microsoft.com/office/powerpoint/2010/main" val="32372831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ACB9F8-4C80-41D3-B7C1-B747D988ACAE}" type="slidenum">
              <a:rPr lang="fi-FI" altLang="en-US"/>
              <a:pPr/>
              <a:t>89</a:t>
            </a:fld>
            <a:endParaRPr lang="fi-FI" altLang="en-US"/>
          </a:p>
        </p:txBody>
      </p:sp>
      <p:sp>
        <p:nvSpPr>
          <p:cNvPr id="5123" name="Rectangle 2"/>
          <p:cNvSpPr>
            <a:spLocks noGrp="1" noChangeArrowheads="1"/>
          </p:cNvSpPr>
          <p:nvPr>
            <p:ph type="title"/>
          </p:nvPr>
        </p:nvSpPr>
        <p:spPr/>
        <p:txBody>
          <a:bodyPr/>
          <a:lstStyle/>
          <a:p>
            <a:pPr eaLnBrk="1" hangingPunct="1"/>
            <a:r>
              <a:rPr lang="fi-FI" altLang="en-US" smtClean="0"/>
              <a:t>Topics</a:t>
            </a:r>
          </a:p>
        </p:txBody>
      </p:sp>
      <p:sp>
        <p:nvSpPr>
          <p:cNvPr id="5124" name="Rectangle 3"/>
          <p:cNvSpPr>
            <a:spLocks noGrp="1" noChangeArrowheads="1"/>
          </p:cNvSpPr>
          <p:nvPr>
            <p:ph type="body" idx="1"/>
          </p:nvPr>
        </p:nvSpPr>
        <p:spPr>
          <a:xfrm>
            <a:off x="2351089" y="1125538"/>
            <a:ext cx="8137525" cy="4813300"/>
          </a:xfrm>
        </p:spPr>
        <p:txBody>
          <a:bodyPr>
            <a:normAutofit/>
          </a:bodyPr>
          <a:lstStyle/>
          <a:p>
            <a:pPr eaLnBrk="1" hangingPunct="1"/>
            <a:endParaRPr lang="fi-FI" altLang="en-US" dirty="0" smtClean="0"/>
          </a:p>
          <a:p>
            <a:pPr eaLnBrk="1" hangingPunct="1"/>
            <a:r>
              <a:rPr lang="fi-FI" altLang="en-US" dirty="0" smtClean="0"/>
              <a:t>background and goals of generic programming</a:t>
            </a:r>
          </a:p>
          <a:p>
            <a:pPr eaLnBrk="1" hangingPunct="1"/>
            <a:r>
              <a:rPr lang="fi-FI" altLang="en-US" dirty="0" smtClean="0"/>
              <a:t>basics of generic classes = parameterized types</a:t>
            </a:r>
          </a:p>
          <a:p>
            <a:pPr eaLnBrk="1" hangingPunct="1"/>
            <a:r>
              <a:rPr lang="fi-FI" altLang="en-US" dirty="0" smtClean="0"/>
              <a:t>generic methods for general algorithms</a:t>
            </a:r>
          </a:p>
          <a:p>
            <a:pPr eaLnBrk="1" hangingPunct="1"/>
            <a:r>
              <a:rPr lang="fi-FI" altLang="en-US" dirty="0" smtClean="0"/>
              <a:t>bounded type parameters</a:t>
            </a:r>
          </a:p>
          <a:p>
            <a:pPr eaLnBrk="1" hangingPunct="1"/>
            <a:r>
              <a:rPr lang="fi-FI" altLang="en-US" dirty="0" smtClean="0"/>
              <a:t>restrictions and limitations</a:t>
            </a:r>
          </a:p>
          <a:p>
            <a:pPr eaLnBrk="1" hangingPunct="1"/>
            <a:r>
              <a:rPr lang="fi-FI" altLang="en-US" dirty="0" smtClean="0"/>
              <a:t>wildcard types and wildcard type capture</a:t>
            </a:r>
          </a:p>
        </p:txBody>
      </p:sp>
    </p:spTree>
    <p:extLst>
      <p:ext uri="{BB962C8B-B14F-4D97-AF65-F5344CB8AC3E}">
        <p14:creationId xmlns:p14="http://schemas.microsoft.com/office/powerpoint/2010/main" val="49592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1981200" y="1412876"/>
            <a:ext cx="8229600" cy="4608513"/>
          </a:xfrm>
        </p:spPr>
        <p:txBody>
          <a:bodyPr/>
          <a:lstStyle/>
          <a:p>
            <a:pPr algn="just">
              <a:defRPr/>
            </a:pPr>
            <a:r>
              <a:rPr lang="en-IN" dirty="0" smtClean="0">
                <a:solidFill>
                  <a:srgbClr val="C00000"/>
                </a:solidFill>
              </a:rPr>
              <a:t>Multitasking</a:t>
            </a:r>
            <a:r>
              <a:rPr lang="en-IN" dirty="0" smtClean="0"/>
              <a:t> solves the problem by </a:t>
            </a:r>
            <a:r>
              <a:rPr lang="en-IN" dirty="0" smtClean="0">
                <a:hlinkClick r:id="rId2" action="ppaction://hlinkfile" tooltip="Scheduling (computing)"/>
              </a:rPr>
              <a:t>scheduling</a:t>
            </a:r>
            <a:r>
              <a:rPr lang="en-IN" dirty="0" smtClean="0"/>
              <a:t> which task may be the one running at any given time, and when another waiting task gets a turn. </a:t>
            </a:r>
          </a:p>
          <a:p>
            <a:pPr algn="just">
              <a:defRPr/>
            </a:pPr>
            <a:r>
              <a:rPr lang="en-IN" dirty="0" smtClean="0"/>
              <a:t>The act of reassigning a CPU from one task to another one is called a </a:t>
            </a:r>
            <a:r>
              <a:rPr lang="en-IN" dirty="0" smtClean="0">
                <a:hlinkClick r:id="rId3" action="ppaction://hlinkfile" tooltip="Context switch"/>
              </a:rPr>
              <a:t>context switch</a:t>
            </a:r>
            <a:r>
              <a:rPr lang="en-IN" dirty="0" smtClean="0"/>
              <a:t>. </a:t>
            </a:r>
          </a:p>
          <a:p>
            <a:pPr algn="just">
              <a:defRPr/>
            </a:pPr>
            <a:r>
              <a:rPr lang="en-IN" dirty="0" smtClean="0"/>
              <a:t>When context switches occur frequently enough the illusion of </a:t>
            </a:r>
            <a:r>
              <a:rPr lang="en-IN" dirty="0" smtClean="0">
                <a:hlinkClick r:id="rId4" action="ppaction://hlinkfile" tooltip="Parallel computing"/>
              </a:rPr>
              <a:t>parallelism</a:t>
            </a:r>
            <a:r>
              <a:rPr lang="en-IN" dirty="0" smtClean="0"/>
              <a:t> is achieved. </a:t>
            </a:r>
          </a:p>
          <a:p>
            <a:pPr>
              <a:defRPr/>
            </a:pPr>
            <a:endParaRPr lang="en-IN" dirty="0" smtClean="0"/>
          </a:p>
        </p:txBody>
      </p:sp>
      <p:sp>
        <p:nvSpPr>
          <p:cNvPr id="5" name="Rectangle 4"/>
          <p:cNvSpPr>
            <a:spLocks noChangeArrowheads="1"/>
          </p:cNvSpPr>
          <p:nvPr/>
        </p:nvSpPr>
        <p:spPr bwMode="auto">
          <a:xfrm>
            <a:off x="3575050" y="260350"/>
            <a:ext cx="4559300" cy="762000"/>
          </a:xfrm>
          <a:prstGeom prst="rect">
            <a:avLst/>
          </a:prstGeom>
          <a:noFill/>
          <a:ln w="9525">
            <a:noFill/>
            <a:miter lim="800000"/>
            <a:headEnd/>
            <a:tailEnd/>
          </a:ln>
        </p:spPr>
        <p:txBody>
          <a:bodyPr>
            <a:spAutoFit/>
          </a:bodyPr>
          <a:lstStyle/>
          <a:p>
            <a:pPr algn="ctr" eaLnBrk="1" hangingPunct="1">
              <a:defRPr/>
            </a:pPr>
            <a:r>
              <a:rPr lang="en-US"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rPr>
              <a:t>MULTITASKING</a:t>
            </a:r>
            <a:endParaRPr lang="en-IN" sz="4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mj-lt"/>
              <a:cs typeface="Arial" charset="0"/>
            </a:endParaRPr>
          </a:p>
        </p:txBody>
      </p:sp>
      <p:sp>
        <p:nvSpPr>
          <p:cNvPr id="4" name="Action Button: Home 3">
            <a:hlinkClick r:id="rId5" action="ppaction://hlinksldjump" highlightClick="1"/>
          </p:cNvPr>
          <p:cNvSpPr/>
          <p:nvPr/>
        </p:nvSpPr>
        <p:spPr>
          <a:xfrm>
            <a:off x="7032626" y="6092826"/>
            <a:ext cx="576263" cy="360363"/>
          </a:xfrm>
          <a:prstGeom prst="actionButtonHom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6" name="Action Button: End 5">
            <a:hlinkClick r:id="" action="ppaction://hlinkshowjump?jump=lastslide" highlightClick="1"/>
          </p:cNvPr>
          <p:cNvSpPr/>
          <p:nvPr/>
        </p:nvSpPr>
        <p:spPr>
          <a:xfrm>
            <a:off x="9840914" y="6092826"/>
            <a:ext cx="503237" cy="360363"/>
          </a:xfrm>
          <a:prstGeom prst="actionButtonEnd">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7" name="Action Button: Beginning 6">
            <a:hlinkClick r:id="" action="ppaction://hlinkshowjump?jump=firstslide" highlightClick="1"/>
          </p:cNvPr>
          <p:cNvSpPr/>
          <p:nvPr/>
        </p:nvSpPr>
        <p:spPr>
          <a:xfrm>
            <a:off x="7824789" y="6092826"/>
            <a:ext cx="503237" cy="360363"/>
          </a:xfrm>
          <a:prstGeom prst="actionButtonBeginning">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8" name="Action Button: Forward or Next 7">
            <a:hlinkClick r:id="" action="ppaction://hlinkshowjump?jump=nextslide" highlightClick="1"/>
          </p:cNvPr>
          <p:cNvSpPr/>
          <p:nvPr/>
        </p:nvSpPr>
        <p:spPr>
          <a:xfrm>
            <a:off x="9191626" y="6092826"/>
            <a:ext cx="504825" cy="360363"/>
          </a:xfrm>
          <a:prstGeom prst="actionButtonForwardNext">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9" name="Action Button: Back or Previous 8">
            <a:hlinkClick r:id="" action="ppaction://hlinkshowjump?jump=previousslide" highlightClick="1"/>
          </p:cNvPr>
          <p:cNvSpPr/>
          <p:nvPr/>
        </p:nvSpPr>
        <p:spPr>
          <a:xfrm>
            <a:off x="8543926" y="6092826"/>
            <a:ext cx="504825" cy="360363"/>
          </a:xfrm>
          <a:prstGeom prst="actionButtonBackPrevious">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extLst>
      <p:ext uri="{BB962C8B-B14F-4D97-AF65-F5344CB8AC3E}">
        <p14:creationId xmlns:p14="http://schemas.microsoft.com/office/powerpoint/2010/main" val="3793384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19459">
                                            <p:txEl>
                                              <p:pRg st="0" end="0"/>
                                            </p:txEl>
                                          </p:spTgt>
                                        </p:tgtEl>
                                        <p:attrNameLst>
                                          <p:attrName>style.opacity</p:attrName>
                                        </p:attrNameLst>
                                      </p:cBhvr>
                                      <p:to>
                                        <p:strVal val="0.25"/>
                                      </p:to>
                                    </p:set>
                                    <p:animEffect filter="image" prLst="opacity: 0.25">
                                      <p:cBhvr rctx="IE">
                                        <p:cTn id="7" dur="indefinite"/>
                                        <p:tgtEl>
                                          <p:spTgt spid="19459">
                                            <p:txEl>
                                              <p:pRg st="0" end="0"/>
                                            </p:txEl>
                                          </p:spTgt>
                                        </p:tgtEl>
                                      </p:cBhvr>
                                    </p:animEffect>
                                  </p:childTnLst>
                                </p:cTn>
                              </p:par>
                              <p:par>
                                <p:cTn id="8" presetID="9" presetClass="emph" presetSubtype="0" grpId="0" nodeType="withEffect">
                                  <p:stCondLst>
                                    <p:cond delay="0"/>
                                  </p:stCondLst>
                                  <p:childTnLst>
                                    <p:set>
                                      <p:cBhvr rctx="PPT">
                                        <p:cTn id="9" dur="indefinite"/>
                                        <p:tgtEl>
                                          <p:spTgt spid="19459">
                                            <p:txEl>
                                              <p:pRg st="1" end="1"/>
                                            </p:txEl>
                                          </p:spTgt>
                                        </p:tgtEl>
                                        <p:attrNameLst>
                                          <p:attrName>style.opacity</p:attrName>
                                        </p:attrNameLst>
                                      </p:cBhvr>
                                      <p:to>
                                        <p:strVal val="0.25"/>
                                      </p:to>
                                    </p:set>
                                    <p:animEffect filter="image" prLst="opacity: 0.25">
                                      <p:cBhvr rctx="IE">
                                        <p:cTn id="10" dur="indefinite"/>
                                        <p:tgtEl>
                                          <p:spTgt spid="19459">
                                            <p:txEl>
                                              <p:pRg st="1" end="1"/>
                                            </p:txEl>
                                          </p:spTgt>
                                        </p:tgtEl>
                                      </p:cBhvr>
                                    </p:animEffect>
                                  </p:childTnLst>
                                </p:cTn>
                              </p:par>
                              <p:par>
                                <p:cTn id="11" presetID="9" presetClass="emph" presetSubtype="0" grpId="0" nodeType="withEffect">
                                  <p:stCondLst>
                                    <p:cond delay="0"/>
                                  </p:stCondLst>
                                  <p:childTnLst>
                                    <p:set>
                                      <p:cBhvr rctx="PPT">
                                        <p:cTn id="12" dur="indefinite"/>
                                        <p:tgtEl>
                                          <p:spTgt spid="19459">
                                            <p:txEl>
                                              <p:pRg st="2" end="2"/>
                                            </p:txEl>
                                          </p:spTgt>
                                        </p:tgtEl>
                                        <p:attrNameLst>
                                          <p:attrName>style.opacity</p:attrName>
                                        </p:attrNameLst>
                                      </p:cBhvr>
                                      <p:to>
                                        <p:strVal val="0.25"/>
                                      </p:to>
                                    </p:set>
                                    <p:animEffect filter="image" prLst="opacity: 0.25">
                                      <p:cBhvr rctx="IE">
                                        <p:cTn id="13" dur="indefinite"/>
                                        <p:tgtEl>
                                          <p:spTgt spid="1945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mph" presetSubtype="0" nodeType="clickEffect">
                                  <p:stCondLst>
                                    <p:cond delay="0"/>
                                  </p:stCondLst>
                                  <p:endCondLst>
                                    <p:cond evt="onNext" delay="0">
                                      <p:tgtEl>
                                        <p:sldTgt/>
                                      </p:tgtEl>
                                    </p:cond>
                                  </p:endCondLst>
                                  <p:childTnLst>
                                    <p:set>
                                      <p:cBhvr rctx="PPT">
                                        <p:cTn id="17" dur="indefinite"/>
                                        <p:tgtEl>
                                          <p:spTgt spid="19459">
                                            <p:txEl>
                                              <p:pRg st="0" end="0"/>
                                            </p:txEl>
                                          </p:spTgt>
                                        </p:tgtEl>
                                        <p:attrNameLst>
                                          <p:attrName>style.opacity</p:attrName>
                                        </p:attrNameLst>
                                      </p:cBhvr>
                                      <p:to>
                                        <p:strVal val="0.99"/>
                                      </p:to>
                                    </p:set>
                                    <p:animEffect filter="image" prLst="opacity: 0.99">
                                      <p:cBhvr rctx="IE">
                                        <p:cTn id="18" dur="indefinite"/>
                                        <p:tgtEl>
                                          <p:spTgt spid="1945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mph" presetSubtype="0" nodeType="clickEffect">
                                  <p:stCondLst>
                                    <p:cond delay="0"/>
                                  </p:stCondLst>
                                  <p:endCondLst>
                                    <p:cond evt="onNext" delay="0">
                                      <p:tgtEl>
                                        <p:sldTgt/>
                                      </p:tgtEl>
                                    </p:cond>
                                  </p:endCondLst>
                                  <p:childTnLst>
                                    <p:set>
                                      <p:cBhvr rctx="PPT">
                                        <p:cTn id="22" dur="indefinite"/>
                                        <p:tgtEl>
                                          <p:spTgt spid="19459">
                                            <p:txEl>
                                              <p:pRg st="1" end="1"/>
                                            </p:txEl>
                                          </p:spTgt>
                                        </p:tgtEl>
                                        <p:attrNameLst>
                                          <p:attrName>style.opacity</p:attrName>
                                        </p:attrNameLst>
                                      </p:cBhvr>
                                      <p:to>
                                        <p:strVal val="0.99"/>
                                      </p:to>
                                    </p:set>
                                    <p:animEffect filter="image" prLst="opacity: 0.99">
                                      <p:cBhvr rctx="IE">
                                        <p:cTn id="23" dur="indefinite"/>
                                        <p:tgtEl>
                                          <p:spTgt spid="1945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mph" presetSubtype="0" nodeType="clickEffect">
                                  <p:stCondLst>
                                    <p:cond delay="0"/>
                                  </p:stCondLst>
                                  <p:endCondLst>
                                    <p:cond evt="onNext" delay="0">
                                      <p:tgtEl>
                                        <p:sldTgt/>
                                      </p:tgtEl>
                                    </p:cond>
                                  </p:endCondLst>
                                  <p:childTnLst>
                                    <p:set>
                                      <p:cBhvr rctx="PPT">
                                        <p:cTn id="27" dur="indefinite"/>
                                        <p:tgtEl>
                                          <p:spTgt spid="19459">
                                            <p:txEl>
                                              <p:pRg st="2" end="2"/>
                                            </p:txEl>
                                          </p:spTgt>
                                        </p:tgtEl>
                                        <p:attrNameLst>
                                          <p:attrName>style.opacity</p:attrName>
                                        </p:attrNameLst>
                                      </p:cBhvr>
                                      <p:to>
                                        <p:strVal val="0.99"/>
                                      </p:to>
                                    </p:set>
                                    <p:animEffect filter="image" prLst="opacity: 0.99">
                                      <p:cBhvr rctx="IE">
                                        <p:cTn id="28" dur="indefinite"/>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in Java</a:t>
            </a:r>
            <a:br>
              <a:rPr lang="en-US" dirty="0"/>
            </a:br>
            <a:endParaRPr lang="en-US" dirty="0"/>
          </a:p>
        </p:txBody>
      </p:sp>
      <p:sp>
        <p:nvSpPr>
          <p:cNvPr id="3" name="Content Placeholder 2"/>
          <p:cNvSpPr>
            <a:spLocks noGrp="1"/>
          </p:cNvSpPr>
          <p:nvPr>
            <p:ph idx="1"/>
          </p:nvPr>
        </p:nvSpPr>
        <p:spPr>
          <a:xfrm>
            <a:off x="838200" y="1078173"/>
            <a:ext cx="10515600" cy="5098790"/>
          </a:xfrm>
        </p:spPr>
        <p:txBody>
          <a:bodyPr>
            <a:normAutofit fontScale="77500" lnSpcReduction="20000"/>
          </a:bodyPr>
          <a:lstStyle/>
          <a:p>
            <a:r>
              <a:rPr lang="en-US" dirty="0"/>
              <a:t>generics force the java programmer to store a specific type of </a:t>
            </a:r>
            <a:r>
              <a:rPr lang="en-US" dirty="0" smtClean="0"/>
              <a:t>objects</a:t>
            </a:r>
          </a:p>
          <a:p>
            <a:r>
              <a:rPr lang="en-US" dirty="0" smtClean="0"/>
              <a:t>Type-safety</a:t>
            </a:r>
            <a:r>
              <a:rPr lang="en-US" dirty="0"/>
              <a:t>: We can hold only a single type of objects in generics. It doesn?t allow to store other objects.</a:t>
            </a:r>
          </a:p>
          <a:p>
            <a:r>
              <a:rPr lang="en-US" dirty="0"/>
              <a:t>3 advantages </a:t>
            </a:r>
          </a:p>
          <a:p>
            <a:endParaRPr lang="en-US" dirty="0"/>
          </a:p>
          <a:p>
            <a:pPr marL="0" indent="0">
              <a:buNone/>
            </a:pPr>
            <a:r>
              <a:rPr lang="en-US" b="1" dirty="0" smtClean="0"/>
              <a:t>1)</a:t>
            </a:r>
            <a:r>
              <a:rPr lang="en-US" dirty="0" smtClean="0"/>
              <a:t>  </a:t>
            </a:r>
            <a:r>
              <a:rPr lang="en-US" b="1" dirty="0" smtClean="0"/>
              <a:t>Without </a:t>
            </a:r>
            <a:r>
              <a:rPr lang="en-US" b="1" dirty="0"/>
              <a:t>Generics, we can store any type of objects.</a:t>
            </a:r>
          </a:p>
          <a:p>
            <a:endParaRPr lang="en-US" dirty="0"/>
          </a:p>
          <a:p>
            <a:pPr marL="0" indent="0">
              <a:buNone/>
            </a:pPr>
            <a:r>
              <a:rPr lang="en-US" dirty="0"/>
              <a:t>List list = new ArrayList();    </a:t>
            </a:r>
          </a:p>
          <a:p>
            <a:pPr marL="0" indent="0">
              <a:buNone/>
            </a:pPr>
            <a:r>
              <a:rPr lang="en-US" dirty="0"/>
              <a:t>list.add(10);  </a:t>
            </a:r>
          </a:p>
          <a:p>
            <a:pPr marL="0" indent="0">
              <a:buNone/>
            </a:pPr>
            <a:r>
              <a:rPr lang="en-US" dirty="0"/>
              <a:t>list.add("10");  </a:t>
            </a:r>
          </a:p>
          <a:p>
            <a:pPr marL="0" indent="0">
              <a:buNone/>
            </a:pPr>
            <a:r>
              <a:rPr lang="en-US" dirty="0"/>
              <a:t>With Generics, it is required to specify the type of object we need to store.  </a:t>
            </a:r>
          </a:p>
          <a:p>
            <a:pPr marL="0" indent="0">
              <a:buNone/>
            </a:pPr>
            <a:r>
              <a:rPr lang="en-US" dirty="0"/>
              <a:t>List&lt;Integer&gt; list = new ArrayList&lt;Integer&gt;();    </a:t>
            </a:r>
          </a:p>
          <a:p>
            <a:pPr marL="0" indent="0">
              <a:buNone/>
            </a:pPr>
            <a:r>
              <a:rPr lang="en-US" dirty="0"/>
              <a:t>list.add(10);  </a:t>
            </a:r>
          </a:p>
          <a:p>
            <a:pPr marL="0" indent="0">
              <a:buNone/>
            </a:pPr>
            <a:r>
              <a:rPr lang="en-US" dirty="0"/>
              <a:t>list.add("10");// compile-time error </a:t>
            </a:r>
          </a:p>
        </p:txBody>
      </p:sp>
    </p:spTree>
    <p:extLst>
      <p:ext uri="{BB962C8B-B14F-4D97-AF65-F5344CB8AC3E}">
        <p14:creationId xmlns:p14="http://schemas.microsoft.com/office/powerpoint/2010/main" val="40943069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2) Type casting is not required: There is no need to typecast the object.</a:t>
            </a:r>
          </a:p>
          <a:p>
            <a:pPr marL="0" indent="0">
              <a:buNone/>
            </a:pPr>
            <a:endParaRPr lang="en-US" dirty="0"/>
          </a:p>
          <a:p>
            <a:pPr marL="0" indent="0">
              <a:buNone/>
            </a:pPr>
            <a:r>
              <a:rPr lang="en-US" dirty="0"/>
              <a:t>Before Generics, we need to type cast.</a:t>
            </a:r>
          </a:p>
          <a:p>
            <a:pPr marL="0" indent="0">
              <a:buNone/>
            </a:pPr>
            <a:endParaRPr lang="en-US" dirty="0"/>
          </a:p>
          <a:p>
            <a:pPr marL="0" indent="0">
              <a:buNone/>
            </a:pPr>
            <a:r>
              <a:rPr lang="en-US" dirty="0"/>
              <a:t>List list = new ArrayList();    </a:t>
            </a:r>
          </a:p>
          <a:p>
            <a:pPr marL="0" indent="0">
              <a:buNone/>
            </a:pPr>
            <a:r>
              <a:rPr lang="en-US" dirty="0"/>
              <a:t>list.add("hello");    </a:t>
            </a:r>
          </a:p>
          <a:p>
            <a:pPr marL="0" indent="0">
              <a:buNone/>
            </a:pPr>
            <a:r>
              <a:rPr lang="en-US" dirty="0"/>
              <a:t>String s = (String) list.get(0);//typecasting    </a:t>
            </a:r>
          </a:p>
          <a:p>
            <a:pPr marL="0" indent="0">
              <a:buNone/>
            </a:pPr>
            <a:r>
              <a:rPr lang="en-US" dirty="0"/>
              <a:t>After Generics, we don't need to typecast the object.  </a:t>
            </a:r>
          </a:p>
          <a:p>
            <a:pPr marL="0" indent="0">
              <a:buNone/>
            </a:pPr>
            <a:r>
              <a:rPr lang="en-US" dirty="0"/>
              <a:t>List&lt;String&gt; list = new ArrayList&lt;String&gt;();    </a:t>
            </a:r>
          </a:p>
          <a:p>
            <a:pPr marL="0" indent="0">
              <a:buNone/>
            </a:pPr>
            <a:r>
              <a:rPr lang="en-US" dirty="0"/>
              <a:t>list.add("hello");    </a:t>
            </a:r>
          </a:p>
          <a:p>
            <a:pPr marL="0" indent="0">
              <a:buNone/>
            </a:pPr>
            <a:r>
              <a:rPr lang="en-US" dirty="0"/>
              <a:t>String s = list.get(0); </a:t>
            </a:r>
          </a:p>
        </p:txBody>
      </p:sp>
    </p:spTree>
    <p:extLst>
      <p:ext uri="{BB962C8B-B14F-4D97-AF65-F5344CB8AC3E}">
        <p14:creationId xmlns:p14="http://schemas.microsoft.com/office/powerpoint/2010/main" val="2182950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Compile-Time Checking: It is checked at compile time so problem will not occur at runtime. The good programming strategy says it is far better to handle the problem at compile time than runtime.</a:t>
            </a:r>
          </a:p>
          <a:p>
            <a:pPr marL="0" indent="0">
              <a:buNone/>
            </a:pPr>
            <a:endParaRPr lang="en-US" dirty="0"/>
          </a:p>
          <a:p>
            <a:pPr marL="0" indent="0">
              <a:buNone/>
            </a:pPr>
            <a:r>
              <a:rPr lang="en-US" dirty="0"/>
              <a:t>List&lt;String&gt; list = new ArrayList&lt;String&gt;();    </a:t>
            </a:r>
          </a:p>
          <a:p>
            <a:pPr marL="0" indent="0">
              <a:buNone/>
            </a:pPr>
            <a:r>
              <a:rPr lang="en-US" dirty="0"/>
              <a:t>list.add("hello");    </a:t>
            </a:r>
          </a:p>
          <a:p>
            <a:pPr marL="0" indent="0">
              <a:buNone/>
            </a:pPr>
            <a:r>
              <a:rPr lang="en-US" dirty="0"/>
              <a:t>list.add(32);//Compile Time Error </a:t>
            </a:r>
          </a:p>
        </p:txBody>
      </p:sp>
    </p:spTree>
    <p:extLst>
      <p:ext uri="{BB962C8B-B14F-4D97-AF65-F5344CB8AC3E}">
        <p14:creationId xmlns:p14="http://schemas.microsoft.com/office/powerpoint/2010/main" val="304812658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Syntax to use generic collection</a:t>
            </a:r>
          </a:p>
          <a:p>
            <a:endParaRPr lang="en-US" dirty="0"/>
          </a:p>
          <a:p>
            <a:pPr marL="0" indent="0">
              <a:buNone/>
            </a:pPr>
            <a:r>
              <a:rPr lang="en-US" dirty="0"/>
              <a:t>ClassOrInterface&lt;Type&gt;    </a:t>
            </a:r>
            <a:endParaRPr lang="en-US" dirty="0" smtClean="0"/>
          </a:p>
          <a:p>
            <a:pPr marL="0" indent="0">
              <a:buNone/>
            </a:pPr>
            <a:endParaRPr lang="en-US" dirty="0"/>
          </a:p>
          <a:p>
            <a:r>
              <a:rPr lang="en-US" dirty="0"/>
              <a:t>Example to use Generics in java</a:t>
            </a:r>
          </a:p>
          <a:p>
            <a:endParaRPr lang="en-US" dirty="0"/>
          </a:p>
          <a:p>
            <a:pPr marL="0" indent="0">
              <a:buNone/>
            </a:pPr>
            <a:r>
              <a:rPr lang="en-US" dirty="0"/>
              <a:t>ArrayList&lt;String&gt; </a:t>
            </a:r>
          </a:p>
        </p:txBody>
      </p:sp>
    </p:spTree>
    <p:extLst>
      <p:ext uri="{BB962C8B-B14F-4D97-AF65-F5344CB8AC3E}">
        <p14:creationId xmlns:p14="http://schemas.microsoft.com/office/powerpoint/2010/main" val="10752221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fontScale="85000" lnSpcReduction="20000"/>
          </a:bodyPr>
          <a:lstStyle/>
          <a:p>
            <a:r>
              <a:rPr lang="en-US" dirty="0"/>
              <a:t>Full Example of Generics in Java</a:t>
            </a:r>
          </a:p>
          <a:p>
            <a:r>
              <a:rPr lang="en-US" dirty="0"/>
              <a:t>Here, we are using the ArrayList class, but you can use any collection class such as ArrayList, LinkedList, HashSet, TreeSet, HashMap, Comparator etc.</a:t>
            </a:r>
          </a:p>
          <a:p>
            <a:endParaRPr lang="en-US" dirty="0"/>
          </a:p>
          <a:p>
            <a:pPr marL="0" indent="0">
              <a:buNone/>
            </a:pPr>
            <a:r>
              <a:rPr lang="en-US" dirty="0"/>
              <a:t>import java.util.*;  </a:t>
            </a:r>
          </a:p>
          <a:p>
            <a:pPr marL="0" indent="0">
              <a:buNone/>
            </a:pPr>
            <a:r>
              <a:rPr lang="en-US" dirty="0"/>
              <a:t>class TestGenerics1{  </a:t>
            </a:r>
          </a:p>
          <a:p>
            <a:pPr marL="0" indent="0">
              <a:buNone/>
            </a:pPr>
            <a:r>
              <a:rPr lang="en-US" dirty="0"/>
              <a:t>public static void main(String args[]){  </a:t>
            </a:r>
          </a:p>
          <a:p>
            <a:pPr marL="0" indent="0">
              <a:buNone/>
            </a:pPr>
            <a:r>
              <a:rPr lang="en-US" dirty="0"/>
              <a:t>ArrayList&lt;String&gt; list=new ArrayList&lt;String&gt;();  </a:t>
            </a:r>
          </a:p>
          <a:p>
            <a:pPr marL="0" indent="0">
              <a:buNone/>
            </a:pPr>
            <a:r>
              <a:rPr lang="en-US" dirty="0"/>
              <a:t>list.add("rahul");  </a:t>
            </a:r>
          </a:p>
          <a:p>
            <a:pPr marL="0" indent="0">
              <a:buNone/>
            </a:pPr>
            <a:r>
              <a:rPr lang="en-US" dirty="0"/>
              <a:t>list.add("jai");  </a:t>
            </a:r>
          </a:p>
          <a:p>
            <a:pPr marL="0" indent="0">
              <a:buNone/>
            </a:pPr>
            <a:r>
              <a:rPr lang="en-US" dirty="0"/>
              <a:t>//list.add(32);//compile time error  </a:t>
            </a:r>
          </a:p>
          <a:p>
            <a:pPr marL="0" indent="0">
              <a:buNone/>
            </a:pPr>
            <a:r>
              <a:rPr lang="en-US" dirty="0"/>
              <a:t>  </a:t>
            </a:r>
            <a:r>
              <a:rPr lang="en-US" dirty="0" smtClean="0"/>
              <a:t>String </a:t>
            </a:r>
            <a:r>
              <a:rPr lang="en-US" dirty="0"/>
              <a:t>s=list.get(1);//type casting is not required  </a:t>
            </a:r>
          </a:p>
          <a:p>
            <a:pPr marL="0" indent="0">
              <a:buNone/>
            </a:pPr>
            <a:r>
              <a:rPr lang="en-US" dirty="0"/>
              <a:t>System.out.println("element is: "+s);  </a:t>
            </a:r>
          </a:p>
          <a:p>
            <a:pPr marL="0" indent="0">
              <a:buNone/>
            </a:pPr>
            <a:r>
              <a:rPr lang="en-US" dirty="0"/>
              <a:t>  </a:t>
            </a:r>
            <a:r>
              <a:rPr lang="en-US" dirty="0" smtClean="0"/>
              <a:t>Iterator&lt;String</a:t>
            </a:r>
            <a:r>
              <a:rPr lang="en-US" dirty="0"/>
              <a:t>&gt; itr=list.iterator();  </a:t>
            </a:r>
          </a:p>
          <a:p>
            <a:pPr marL="0" indent="0">
              <a:buNone/>
            </a:pPr>
            <a:r>
              <a:rPr lang="en-US" dirty="0"/>
              <a:t>while(itr.hasNext()){  </a:t>
            </a:r>
          </a:p>
          <a:p>
            <a:pPr marL="0" indent="0">
              <a:buNone/>
            </a:pPr>
            <a:r>
              <a:rPr lang="en-US" dirty="0"/>
              <a:t>System.out.println(itr.next());  </a:t>
            </a:r>
            <a:r>
              <a:rPr lang="en-US" dirty="0" smtClean="0"/>
              <a:t>}  }  } </a:t>
            </a:r>
            <a:endParaRPr lang="en-US" dirty="0"/>
          </a:p>
        </p:txBody>
      </p:sp>
    </p:spTree>
    <p:extLst>
      <p:ext uri="{BB962C8B-B14F-4D97-AF65-F5344CB8AC3E}">
        <p14:creationId xmlns:p14="http://schemas.microsoft.com/office/powerpoint/2010/main" val="263636324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55642"/>
          </a:xfrm>
        </p:spPr>
        <p:txBody>
          <a:bodyPr>
            <a:normAutofit fontScale="55000" lnSpcReduction="20000"/>
          </a:bodyPr>
          <a:lstStyle/>
          <a:p>
            <a:r>
              <a:rPr lang="en-US" dirty="0"/>
              <a:t>Example of Java Generics using Map</a:t>
            </a:r>
          </a:p>
          <a:p>
            <a:r>
              <a:rPr lang="en-US" dirty="0"/>
              <a:t>Now we are going to use map elements using generics. Here, we need to pass key and value. Let us understand it by a simple example:</a:t>
            </a:r>
          </a:p>
          <a:p>
            <a:endParaRPr lang="en-US" dirty="0"/>
          </a:p>
          <a:p>
            <a:pPr marL="0" indent="0">
              <a:buNone/>
            </a:pPr>
            <a:r>
              <a:rPr lang="en-US" dirty="0"/>
              <a:t>import java.util.*;  </a:t>
            </a:r>
          </a:p>
          <a:p>
            <a:pPr marL="0" indent="0">
              <a:buNone/>
            </a:pPr>
            <a:r>
              <a:rPr lang="en-US" dirty="0"/>
              <a:t>class TestGenerics2{  </a:t>
            </a:r>
          </a:p>
          <a:p>
            <a:pPr marL="0" indent="0">
              <a:buNone/>
            </a:pPr>
            <a:r>
              <a:rPr lang="en-US" dirty="0"/>
              <a:t>public static void main(String args[]){  </a:t>
            </a:r>
          </a:p>
          <a:p>
            <a:pPr marL="0" indent="0">
              <a:buNone/>
            </a:pPr>
            <a:r>
              <a:rPr lang="en-US" dirty="0"/>
              <a:t>Map&lt;Integer,String&gt; map=new HashMap&lt;Integer,String&gt;();  </a:t>
            </a:r>
          </a:p>
          <a:p>
            <a:pPr marL="0" indent="0">
              <a:buNone/>
            </a:pPr>
            <a:r>
              <a:rPr lang="en-US" dirty="0"/>
              <a:t>map.put(1,"vijay");  </a:t>
            </a:r>
          </a:p>
          <a:p>
            <a:pPr marL="0" indent="0">
              <a:buNone/>
            </a:pPr>
            <a:r>
              <a:rPr lang="en-US" dirty="0"/>
              <a:t>map.put(4,"umesh");  </a:t>
            </a:r>
          </a:p>
          <a:p>
            <a:pPr marL="0" indent="0">
              <a:buNone/>
            </a:pPr>
            <a:r>
              <a:rPr lang="en-US" dirty="0"/>
              <a:t>map.put(2,"ankit");  </a:t>
            </a:r>
          </a:p>
          <a:p>
            <a:pPr marL="0" indent="0">
              <a:buNone/>
            </a:pPr>
            <a:r>
              <a:rPr lang="en-US" dirty="0"/>
              <a:t>  </a:t>
            </a:r>
            <a:r>
              <a:rPr lang="en-US" dirty="0" smtClean="0"/>
              <a:t>//</a:t>
            </a:r>
            <a:r>
              <a:rPr lang="en-US" dirty="0"/>
              <a:t>Now use Map.Entry for Set and Iterator  </a:t>
            </a:r>
          </a:p>
          <a:p>
            <a:pPr marL="0" indent="0">
              <a:buNone/>
            </a:pPr>
            <a:r>
              <a:rPr lang="en-US" dirty="0"/>
              <a:t>Set&lt;Map.Entry&lt;Integer,String&gt;&gt; set=map.entrySet();  </a:t>
            </a:r>
          </a:p>
          <a:p>
            <a:pPr marL="0" indent="0">
              <a:buNone/>
            </a:pPr>
            <a:r>
              <a:rPr lang="en-US" dirty="0"/>
              <a:t>  </a:t>
            </a:r>
            <a:r>
              <a:rPr lang="en-US" dirty="0" smtClean="0"/>
              <a:t>Iterator&lt;Map.Entry&lt;Integer,String</a:t>
            </a:r>
            <a:r>
              <a:rPr lang="en-US" dirty="0"/>
              <a:t>&gt;&gt; itr=set.iterator();  </a:t>
            </a:r>
          </a:p>
          <a:p>
            <a:pPr marL="0" indent="0">
              <a:buNone/>
            </a:pPr>
            <a:r>
              <a:rPr lang="en-US" dirty="0"/>
              <a:t>while(itr.hasNext()){  </a:t>
            </a:r>
          </a:p>
          <a:p>
            <a:pPr marL="0" indent="0">
              <a:buNone/>
            </a:pPr>
            <a:r>
              <a:rPr lang="en-US" dirty="0"/>
              <a:t>Map.Entry e=itr.next();//no need to typecast  </a:t>
            </a:r>
          </a:p>
          <a:p>
            <a:pPr marL="0" indent="0">
              <a:buNone/>
            </a:pPr>
            <a:r>
              <a:rPr lang="en-US" dirty="0"/>
              <a:t>System.out.println(e.getKey()+" "+e.getValue());  </a:t>
            </a:r>
            <a:r>
              <a:rPr lang="en-US" dirty="0" smtClean="0"/>
              <a:t>}   } }  </a:t>
            </a:r>
            <a:endParaRPr lang="en-US" dirty="0"/>
          </a:p>
          <a:p>
            <a:pPr marL="0" indent="0">
              <a:buNone/>
            </a:pPr>
            <a:endParaRPr lang="en-US" dirty="0" smtClean="0"/>
          </a:p>
          <a:p>
            <a:pPr marL="0" indent="0">
              <a:buNone/>
            </a:pPr>
            <a:r>
              <a:rPr lang="en-US" dirty="0" smtClean="0"/>
              <a:t>Output</a:t>
            </a:r>
            <a:endParaRPr lang="en-US" dirty="0"/>
          </a:p>
          <a:p>
            <a:pPr marL="0" indent="0">
              <a:buNone/>
            </a:pPr>
            <a:endParaRPr lang="en-US" dirty="0"/>
          </a:p>
          <a:p>
            <a:pPr marL="0" indent="0">
              <a:buNone/>
            </a:pPr>
            <a:r>
              <a:rPr lang="en-US" dirty="0"/>
              <a:t>1 vijay</a:t>
            </a:r>
          </a:p>
          <a:p>
            <a:pPr marL="0" indent="0">
              <a:buNone/>
            </a:pPr>
            <a:r>
              <a:rPr lang="en-US" dirty="0"/>
              <a:t>2 ankit </a:t>
            </a:r>
          </a:p>
          <a:p>
            <a:pPr marL="0" indent="0">
              <a:buNone/>
            </a:pPr>
            <a:r>
              <a:rPr lang="en-US" dirty="0"/>
              <a:t>4 </a:t>
            </a:r>
            <a:r>
              <a:rPr lang="en-US" dirty="0" smtClean="0"/>
              <a:t>umsh</a:t>
            </a:r>
            <a:endParaRPr lang="en-US" dirty="0"/>
          </a:p>
        </p:txBody>
      </p:sp>
    </p:spTree>
    <p:extLst>
      <p:ext uri="{BB962C8B-B14F-4D97-AF65-F5344CB8AC3E}">
        <p14:creationId xmlns:p14="http://schemas.microsoft.com/office/powerpoint/2010/main" val="3440659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class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dirty="0"/>
              <a:t>class that can refer to any type is known as a generic class. Here, we are using the T type parameter to create the generic class of specific type.</a:t>
            </a:r>
          </a:p>
          <a:p>
            <a:endParaRPr lang="en-US" dirty="0"/>
          </a:p>
          <a:p>
            <a:r>
              <a:rPr lang="en-US" dirty="0"/>
              <a:t>Let's see a simple example to create and use the generic class.</a:t>
            </a:r>
          </a:p>
          <a:p>
            <a:endParaRPr lang="en-US" dirty="0"/>
          </a:p>
          <a:p>
            <a:r>
              <a:rPr lang="en-US" dirty="0"/>
              <a:t>Creating a generic class:</a:t>
            </a:r>
          </a:p>
          <a:p>
            <a:pPr marL="0" indent="0">
              <a:buNone/>
            </a:pPr>
            <a:r>
              <a:rPr lang="en-US" dirty="0"/>
              <a:t>class MyGen&lt;T&gt;{  </a:t>
            </a:r>
          </a:p>
          <a:p>
            <a:pPr marL="0" indent="0">
              <a:buNone/>
            </a:pPr>
            <a:r>
              <a:rPr lang="en-US" dirty="0"/>
              <a:t>T obj;  </a:t>
            </a:r>
          </a:p>
          <a:p>
            <a:pPr marL="0" indent="0">
              <a:buNone/>
            </a:pPr>
            <a:r>
              <a:rPr lang="en-US" dirty="0"/>
              <a:t>void add(T obj){this.obj=obj;}  </a:t>
            </a:r>
          </a:p>
          <a:p>
            <a:pPr marL="0" indent="0">
              <a:buNone/>
            </a:pPr>
            <a:r>
              <a:rPr lang="en-US" dirty="0"/>
              <a:t>T get(){return obj;}  </a:t>
            </a:r>
          </a:p>
          <a:p>
            <a:pPr marL="0" indent="0">
              <a:buNone/>
            </a:pPr>
            <a:r>
              <a:rPr lang="en-US" dirty="0"/>
              <a:t>} </a:t>
            </a:r>
          </a:p>
        </p:txBody>
      </p:sp>
    </p:spTree>
    <p:extLst>
      <p:ext uri="{BB962C8B-B14F-4D97-AF65-F5344CB8AC3E}">
        <p14:creationId xmlns:p14="http://schemas.microsoft.com/office/powerpoint/2010/main" val="282217446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generic class:</a:t>
            </a:r>
            <a:br>
              <a:rPr lang="en-US" dirty="0"/>
            </a:br>
            <a:r>
              <a:rPr lang="en-US" dirty="0"/>
              <a:t/>
            </a:r>
            <a:br>
              <a:rPr lang="en-US" dirty="0"/>
            </a:br>
            <a:endParaRPr lang="en-US" dirty="0"/>
          </a:p>
        </p:txBody>
      </p:sp>
      <p:sp>
        <p:nvSpPr>
          <p:cNvPr id="3" name="Content Placeholder 2"/>
          <p:cNvSpPr>
            <a:spLocks noGrp="1"/>
          </p:cNvSpPr>
          <p:nvPr>
            <p:ph idx="1"/>
          </p:nvPr>
        </p:nvSpPr>
        <p:spPr>
          <a:xfrm>
            <a:off x="838200" y="1460310"/>
            <a:ext cx="10515600" cy="4716653"/>
          </a:xfrm>
        </p:spPr>
        <p:txBody>
          <a:bodyPr>
            <a:normAutofit fontScale="92500" lnSpcReduction="20000"/>
          </a:bodyPr>
          <a:lstStyle/>
          <a:p>
            <a:pPr marL="0" indent="0">
              <a:buNone/>
            </a:pPr>
            <a:r>
              <a:rPr lang="en-US" dirty="0"/>
              <a:t>class TestGenerics3{  </a:t>
            </a:r>
          </a:p>
          <a:p>
            <a:pPr marL="0" indent="0">
              <a:buNone/>
            </a:pPr>
            <a:r>
              <a:rPr lang="en-US" dirty="0"/>
              <a:t>public static void main(String args[]){  </a:t>
            </a:r>
          </a:p>
          <a:p>
            <a:pPr marL="0" indent="0">
              <a:buNone/>
            </a:pPr>
            <a:r>
              <a:rPr lang="en-US" dirty="0"/>
              <a:t>MyGen&lt;Integer&gt; m=new MyGen&lt;Integer&gt;();  </a:t>
            </a:r>
          </a:p>
          <a:p>
            <a:pPr marL="0" indent="0">
              <a:buNone/>
            </a:pPr>
            <a:r>
              <a:rPr lang="en-US" dirty="0"/>
              <a:t>m.add(2);  </a:t>
            </a:r>
          </a:p>
          <a:p>
            <a:pPr marL="0" indent="0">
              <a:buNone/>
            </a:pPr>
            <a:r>
              <a:rPr lang="en-US" dirty="0"/>
              <a:t>//m.add("vivek");//Compile time error  </a:t>
            </a:r>
          </a:p>
          <a:p>
            <a:pPr marL="0" indent="0">
              <a:buNone/>
            </a:pPr>
            <a:r>
              <a:rPr lang="en-US" dirty="0"/>
              <a:t>System.out.println(m.get());  </a:t>
            </a:r>
          </a:p>
          <a:p>
            <a:pPr marL="0" indent="0">
              <a:buNone/>
            </a:pPr>
            <a:r>
              <a:rPr lang="en-US" dirty="0"/>
              <a:t>}} </a:t>
            </a:r>
            <a:endParaRPr lang="en-US" dirty="0" smtClean="0"/>
          </a:p>
          <a:p>
            <a:pPr marL="0" indent="0">
              <a:buNone/>
            </a:pPr>
            <a:endParaRPr lang="en-US" dirty="0" smtClean="0"/>
          </a:p>
          <a:p>
            <a:pPr marL="0" indent="0">
              <a:buNone/>
            </a:pPr>
            <a:r>
              <a:rPr lang="en-US" dirty="0" smtClean="0"/>
              <a:t>Output</a:t>
            </a:r>
            <a:endParaRPr lang="en-US" dirty="0"/>
          </a:p>
          <a:p>
            <a:pPr marL="0" indent="0">
              <a:buNone/>
            </a:pPr>
            <a:endParaRPr lang="en-US" dirty="0"/>
          </a:p>
          <a:p>
            <a:pPr marL="0" indent="0">
              <a:buNone/>
            </a:pPr>
            <a:r>
              <a:rPr lang="en-US" dirty="0"/>
              <a:t>2</a:t>
            </a:r>
          </a:p>
        </p:txBody>
      </p:sp>
    </p:spTree>
    <p:extLst>
      <p:ext uri="{BB962C8B-B14F-4D97-AF65-F5344CB8AC3E}">
        <p14:creationId xmlns:p14="http://schemas.microsoft.com/office/powerpoint/2010/main" val="105685403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Type Parameters</a:t>
            </a:r>
          </a:p>
          <a:p>
            <a:r>
              <a:rPr lang="en-US" dirty="0"/>
              <a:t>The type parameters naming conventions are important to learn generics thoroughly. The common type parameters are as follows:</a:t>
            </a:r>
          </a:p>
          <a:p>
            <a:endParaRPr lang="en-US" dirty="0"/>
          </a:p>
          <a:p>
            <a:r>
              <a:rPr lang="en-US" dirty="0"/>
              <a:t>T - Type</a:t>
            </a:r>
          </a:p>
          <a:p>
            <a:r>
              <a:rPr lang="en-US" dirty="0"/>
              <a:t>E - Element</a:t>
            </a:r>
          </a:p>
          <a:p>
            <a:r>
              <a:rPr lang="en-US" dirty="0"/>
              <a:t>K - Key</a:t>
            </a:r>
          </a:p>
          <a:p>
            <a:r>
              <a:rPr lang="en-US" dirty="0"/>
              <a:t>N - Number</a:t>
            </a:r>
          </a:p>
          <a:p>
            <a:r>
              <a:rPr lang="en-US" dirty="0"/>
              <a:t>V - Value</a:t>
            </a:r>
          </a:p>
        </p:txBody>
      </p:sp>
    </p:spTree>
    <p:extLst>
      <p:ext uri="{BB962C8B-B14F-4D97-AF65-F5344CB8AC3E}">
        <p14:creationId xmlns:p14="http://schemas.microsoft.com/office/powerpoint/2010/main" val="32307138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842"/>
          </a:xfrm>
        </p:spPr>
        <p:txBody>
          <a:bodyPr>
            <a:normAutofit fontScale="90000"/>
          </a:bodyPr>
          <a:lstStyle/>
          <a:p>
            <a:r>
              <a:rPr lang="en-US" dirty="0"/>
              <a:t>Generic Method</a:t>
            </a:r>
            <a:br>
              <a:rPr lang="en-US" dirty="0"/>
            </a:br>
            <a:endParaRPr lang="en-US" dirty="0"/>
          </a:p>
        </p:txBody>
      </p:sp>
      <p:sp>
        <p:nvSpPr>
          <p:cNvPr id="3" name="Content Placeholder 2"/>
          <p:cNvSpPr>
            <a:spLocks noGrp="1"/>
          </p:cNvSpPr>
          <p:nvPr>
            <p:ph idx="1"/>
          </p:nvPr>
        </p:nvSpPr>
        <p:spPr>
          <a:xfrm>
            <a:off x="838200" y="504968"/>
            <a:ext cx="10515600" cy="5671995"/>
          </a:xfrm>
        </p:spPr>
        <p:txBody>
          <a:bodyPr>
            <a:normAutofit fontScale="62500" lnSpcReduction="20000"/>
          </a:bodyPr>
          <a:lstStyle/>
          <a:p>
            <a:r>
              <a:rPr lang="en-US" dirty="0" smtClean="0"/>
              <a:t>Like </a:t>
            </a:r>
            <a:r>
              <a:rPr lang="en-US" dirty="0"/>
              <a:t>the generic class, we can create a generic method that can accept any type of arguments. Here, the scope of arguments is limited to the method where it is declared. It allows static as well as non-static methods.</a:t>
            </a:r>
          </a:p>
          <a:p>
            <a:r>
              <a:rPr lang="en-US" dirty="0" smtClean="0"/>
              <a:t>Let's </a:t>
            </a:r>
            <a:r>
              <a:rPr lang="en-US" dirty="0"/>
              <a:t>see a simple example of java generic method to print array elements. We are using here E to denote the element.</a:t>
            </a:r>
          </a:p>
          <a:p>
            <a:pPr marL="0" indent="0">
              <a:buNone/>
            </a:pPr>
            <a:r>
              <a:rPr lang="en-US" dirty="0" smtClean="0"/>
              <a:t>public </a:t>
            </a:r>
            <a:r>
              <a:rPr lang="en-US" dirty="0"/>
              <a:t>class TestGenerics4{  </a:t>
            </a:r>
          </a:p>
          <a:p>
            <a:pPr marL="0" indent="0">
              <a:buNone/>
            </a:pPr>
            <a:r>
              <a:rPr lang="en-US" dirty="0"/>
              <a:t>  </a:t>
            </a:r>
            <a:r>
              <a:rPr lang="en-US" dirty="0" smtClean="0"/>
              <a:t>   </a:t>
            </a:r>
            <a:r>
              <a:rPr lang="en-US" dirty="0"/>
              <a:t>public static &lt; E &gt; void printArray(E[] elements) {  </a:t>
            </a:r>
          </a:p>
          <a:p>
            <a:pPr marL="0" indent="0">
              <a:buNone/>
            </a:pPr>
            <a:r>
              <a:rPr lang="en-US" dirty="0"/>
              <a:t>        for ( E element : elements){          </a:t>
            </a:r>
          </a:p>
          <a:p>
            <a:pPr marL="0" indent="0">
              <a:buNone/>
            </a:pPr>
            <a:r>
              <a:rPr lang="en-US" dirty="0"/>
              <a:t>            System.out.println(element );  </a:t>
            </a:r>
          </a:p>
          <a:p>
            <a:pPr marL="0" indent="0">
              <a:buNone/>
            </a:pPr>
            <a:r>
              <a:rPr lang="en-US" dirty="0"/>
              <a:t>         }  </a:t>
            </a:r>
          </a:p>
          <a:p>
            <a:pPr marL="0" indent="0">
              <a:buNone/>
            </a:pPr>
            <a:r>
              <a:rPr lang="en-US" dirty="0"/>
              <a:t>         System.out.println();  </a:t>
            </a:r>
          </a:p>
          <a:p>
            <a:pPr marL="0" indent="0">
              <a:buNone/>
            </a:pPr>
            <a:r>
              <a:rPr lang="en-US" dirty="0"/>
              <a:t>    }  </a:t>
            </a:r>
          </a:p>
          <a:p>
            <a:pPr marL="0" indent="0">
              <a:buNone/>
            </a:pPr>
            <a:r>
              <a:rPr lang="en-US" dirty="0"/>
              <a:t>    public static void main( String args[] ) {  </a:t>
            </a:r>
          </a:p>
          <a:p>
            <a:pPr marL="0" indent="0">
              <a:buNone/>
            </a:pPr>
            <a:r>
              <a:rPr lang="en-US" dirty="0"/>
              <a:t>        Integer[] intArray = { 10, 20, 30, 40, 50 };  </a:t>
            </a:r>
          </a:p>
          <a:p>
            <a:pPr marL="0" indent="0">
              <a:buNone/>
            </a:pPr>
            <a:r>
              <a:rPr lang="en-US" dirty="0"/>
              <a:t>        Character[] charArray = { 'J', 'A', 'V', 'A', 'T','P','O','I','N','T' };  </a:t>
            </a:r>
          </a:p>
          <a:p>
            <a:pPr marL="0" indent="0">
              <a:buNone/>
            </a:pPr>
            <a:r>
              <a:rPr lang="en-US" dirty="0"/>
              <a:t>  </a:t>
            </a:r>
            <a:r>
              <a:rPr lang="en-US" dirty="0" smtClean="0"/>
              <a:t>        </a:t>
            </a:r>
            <a:r>
              <a:rPr lang="en-US" dirty="0"/>
              <a:t>System.out.println( "Printing Integer Array" );  </a:t>
            </a:r>
          </a:p>
          <a:p>
            <a:pPr marL="0" indent="0">
              <a:buNone/>
            </a:pPr>
            <a:r>
              <a:rPr lang="en-US" dirty="0"/>
              <a:t>        printArray( intArray  );   </a:t>
            </a:r>
          </a:p>
          <a:p>
            <a:pPr marL="0" indent="0">
              <a:buNone/>
            </a:pPr>
            <a:r>
              <a:rPr lang="en-US" dirty="0"/>
              <a:t>  </a:t>
            </a:r>
            <a:r>
              <a:rPr lang="en-US" dirty="0" smtClean="0"/>
              <a:t>       System.out.println</a:t>
            </a:r>
            <a:r>
              <a:rPr lang="en-US" dirty="0"/>
              <a:t>( "Printing Character Array" );  </a:t>
            </a:r>
          </a:p>
          <a:p>
            <a:pPr marL="0" indent="0">
              <a:buNone/>
            </a:pPr>
            <a:r>
              <a:rPr lang="en-US" dirty="0"/>
              <a:t>        printArray( charArray );   </a:t>
            </a:r>
            <a:r>
              <a:rPr lang="en-US" dirty="0" smtClean="0"/>
              <a:t>    </a:t>
            </a:r>
            <a:r>
              <a:rPr lang="en-US" dirty="0"/>
              <a:t>}   </a:t>
            </a:r>
            <a:r>
              <a:rPr lang="en-US" dirty="0" smtClean="0"/>
              <a:t>} </a:t>
            </a:r>
            <a:endParaRPr lang="en-US" dirty="0"/>
          </a:p>
        </p:txBody>
      </p:sp>
    </p:spTree>
    <p:extLst>
      <p:ext uri="{BB962C8B-B14F-4D97-AF65-F5344CB8AC3E}">
        <p14:creationId xmlns:p14="http://schemas.microsoft.com/office/powerpoint/2010/main" val="25284244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8637</Words>
  <Application>Microsoft Office PowerPoint</Application>
  <PresentationFormat>Widescreen</PresentationFormat>
  <Paragraphs>1282</Paragraphs>
  <Slides>141</Slides>
  <Notes>4</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141</vt:i4>
      </vt:variant>
    </vt:vector>
  </HeadingPairs>
  <TitlesOfParts>
    <vt:vector size="157" baseType="lpstr">
      <vt:lpstr>맑은 고딕</vt:lpstr>
      <vt:lpstr>Andalus</vt:lpstr>
      <vt:lpstr>Arial</vt:lpstr>
      <vt:lpstr>Arial Narrow</vt:lpstr>
      <vt:lpstr>Calibri</vt:lpstr>
      <vt:lpstr>Calibri Light</vt:lpstr>
      <vt:lpstr>Courier New</vt:lpstr>
      <vt:lpstr>Garamond</vt:lpstr>
      <vt:lpstr>HY엽서L</vt:lpstr>
      <vt:lpstr>JasmineUPC</vt:lpstr>
      <vt:lpstr>Times New Roman</vt:lpstr>
      <vt:lpstr>Verdana</vt:lpstr>
      <vt:lpstr>Wingdings</vt:lpstr>
      <vt:lpstr>Office Theme</vt:lpstr>
      <vt:lpstr>Photo Editor Photo</vt:lpstr>
      <vt:lpstr>Document</vt:lpstr>
      <vt:lpstr>UNIT IV</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MULTITASKING</vt:lpstr>
      <vt:lpstr>PowerPoint Presentation</vt:lpstr>
      <vt:lpstr>Multithreading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THREAD STATES </vt:lpstr>
      <vt:lpstr>  THREAD STATES  </vt:lpstr>
      <vt:lpstr>THREAD STATES</vt:lpstr>
      <vt:lpstr>THREAD STATES</vt:lpstr>
      <vt:lpstr>THREAD STATES - summary</vt:lpstr>
      <vt:lpstr>PowerPoint Presentation</vt:lpstr>
      <vt:lpstr>PowerPoint Presentation</vt:lpstr>
      <vt:lpstr> CREATING THREADS IN JAVA </vt:lpstr>
      <vt:lpstr> CREATING THREADS IN JAVA </vt:lpstr>
      <vt:lpstr>  CREATING THREADS IN JAVA  </vt:lpstr>
      <vt:lpstr>CREATING THREADS IN JAVA</vt:lpstr>
      <vt:lpstr>CREATING THREADS IN JAVA</vt:lpstr>
      <vt:lpstr>CREATING THREADS IN JAVA</vt:lpstr>
      <vt:lpstr> CREATING THREADS IN JAVA </vt:lpstr>
      <vt:lpstr> CREATING THREADS IN JAVA </vt:lpstr>
      <vt:lpstr>CREATING THREADS IN JAVA</vt:lpstr>
      <vt:lpstr>CREATING THREADS IN JAVA</vt:lpstr>
      <vt:lpstr>CREATING THREADS IN JAVA</vt:lpstr>
      <vt:lpstr>CREATING THREADS IN JAVA</vt:lpstr>
      <vt:lpstr>CREATING THREADS IN JAVA</vt:lpstr>
      <vt:lpstr>EXAMPLE</vt:lpstr>
      <vt:lpstr>EXAMPLE</vt:lpstr>
      <vt:lpstr>EXAMPLE</vt:lpstr>
      <vt:lpstr>EXAMPLES</vt:lpstr>
      <vt:lpstr>PowerPoint Presentation</vt:lpstr>
      <vt:lpstr>THREAD METHODS</vt:lpstr>
      <vt:lpstr>THREAD METHODS</vt:lpstr>
      <vt:lpstr>THREAD METHODS - example</vt:lpstr>
      <vt:lpstr>THREAD METHODS - example</vt:lpstr>
      <vt:lpstr>THREAD METHODS - example</vt:lpstr>
      <vt:lpstr>THREAD METHODS - example</vt:lpstr>
      <vt:lpstr>THREAD METHODS - example</vt:lpstr>
      <vt:lpstr>THREAD METHODS </vt:lpstr>
      <vt:lpstr>THREAD METHODS </vt:lpstr>
      <vt:lpstr>THREAD METHODS </vt:lpstr>
      <vt:lpstr>THREAD METHODS </vt:lpstr>
      <vt:lpstr>Runnable Interface</vt:lpstr>
      <vt:lpstr>Synchonized blocks</vt:lpstr>
      <vt:lpstr>Synchronization</vt:lpstr>
      <vt:lpstr>PowerPoint Presentation</vt:lpstr>
      <vt:lpstr>PowerPoint Presentation</vt:lpstr>
      <vt:lpstr>PowerPoint Presentation</vt:lpstr>
      <vt:lpstr>PowerPoint Presentation</vt:lpstr>
      <vt:lpstr>Interthread Communication</vt:lpstr>
      <vt:lpstr>PowerPoint Presentation</vt:lpstr>
      <vt:lpstr>PowerPoint Presentation</vt:lpstr>
      <vt:lpstr>PowerPoint Presentation</vt:lpstr>
      <vt:lpstr>PowerPoint Presentation</vt:lpstr>
      <vt:lpstr>output</vt:lpstr>
      <vt:lpstr>Deadlock </vt:lpstr>
      <vt:lpstr>Runnable Interface example</vt:lpstr>
      <vt:lpstr>Thread Groups</vt:lpstr>
      <vt:lpstr>Associating Threads with ThreadGroups</vt:lpstr>
      <vt:lpstr>ThreadGroup methods</vt:lpstr>
      <vt:lpstr>PowerPoint Presentation</vt:lpstr>
      <vt:lpstr>PowerPoint Presentation</vt:lpstr>
      <vt:lpstr>PowerPoint Presentation</vt:lpstr>
      <vt:lpstr>Summary</vt:lpstr>
      <vt:lpstr>SUMMARY</vt:lpstr>
      <vt:lpstr>SUMMARY</vt:lpstr>
      <vt:lpstr>GLOSSARY</vt:lpstr>
      <vt:lpstr>ASSIGNMENT</vt:lpstr>
      <vt:lpstr>QUIZ</vt:lpstr>
      <vt:lpstr>PowerPoint Presentation</vt:lpstr>
      <vt:lpstr>FAQ</vt:lpstr>
      <vt:lpstr>REFERENCES</vt:lpstr>
      <vt:lpstr>Generic programming in Java</vt:lpstr>
      <vt:lpstr>Topics</vt:lpstr>
      <vt:lpstr>Generics in Java </vt:lpstr>
      <vt:lpstr>PowerPoint Presentation</vt:lpstr>
      <vt:lpstr>PowerPoint Presentation</vt:lpstr>
      <vt:lpstr>PowerPoint Presentation</vt:lpstr>
      <vt:lpstr>PowerPoint Presentation</vt:lpstr>
      <vt:lpstr>PowerPoint Presentation</vt:lpstr>
      <vt:lpstr>Generic class </vt:lpstr>
      <vt:lpstr>Using generic class:  </vt:lpstr>
      <vt:lpstr>PowerPoint Presentation</vt:lpstr>
      <vt:lpstr>Generic Method </vt:lpstr>
      <vt:lpstr>PowerPoint Presentation</vt:lpstr>
      <vt:lpstr>Wildcard in Java Generics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Restrictions and limitations (cont.)</vt:lpstr>
      <vt:lpstr>PowerPoint Presentation</vt:lpstr>
      <vt:lpstr>PowerPoint Presentation</vt:lpstr>
      <vt:lpstr>PowerPoint Presentation</vt:lpstr>
      <vt:lpstr>Why generic programming</vt:lpstr>
      <vt:lpstr>PowerPoint Presentation</vt:lpstr>
      <vt:lpstr>Why generic programming (cont.)</vt:lpstr>
      <vt:lpstr>Why generic programming (cont.)</vt:lpstr>
      <vt:lpstr>Definition of a simple generic class</vt:lpstr>
      <vt:lpstr>Multiple type parameters allowed</vt:lpstr>
      <vt:lpstr>Generic static algorithms</vt:lpstr>
      <vt:lpstr>Inheritance rules for generic types</vt:lpstr>
      <vt:lpstr>Comments on inheritance relations</vt:lpstr>
      <vt:lpstr>PowerPoint Presentation</vt:lpstr>
      <vt:lpstr>A Simple Generics Example</vt:lpstr>
      <vt:lpstr>PowerPoint Presentation</vt:lpstr>
      <vt:lpstr>PowerPoint Presentation</vt:lpstr>
      <vt:lpstr>A Generic Class with Two Type Parameters</vt:lpstr>
      <vt:lpstr>Creating a Generic Method</vt:lpstr>
      <vt:lpstr>Generic Constructors</vt:lpstr>
      <vt:lpstr>PowerPoint Presentation</vt:lpstr>
      <vt:lpstr>Generic Interfaces</vt:lpstr>
      <vt:lpstr>PowerPoint Presentation</vt:lpstr>
      <vt:lpstr>PowerPoint Presentation</vt:lpstr>
      <vt:lpstr>Bounds for type variables</vt:lpstr>
      <vt:lpstr>Bounds for type variables (cont.)</vt:lpstr>
      <vt:lpstr>Generic code and the JVM</vt:lpstr>
      <vt:lpstr>Generic code and the JVM (cont.)</vt:lpstr>
      <vt:lpstr>Overriding of methods of generic type</vt:lpstr>
      <vt:lpstr>Restrictions and limitations</vt:lpstr>
      <vt:lpstr>Wildcard types</vt:lpstr>
      <vt:lpstr>Wildcard capture</vt:lpstr>
      <vt:lpstr>Collections and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Admin</dc:creator>
  <cp:lastModifiedBy>Admin</cp:lastModifiedBy>
  <cp:revision>34</cp:revision>
  <dcterms:created xsi:type="dcterms:W3CDTF">2019-08-30T05:42:22Z</dcterms:created>
  <dcterms:modified xsi:type="dcterms:W3CDTF">2019-11-04T10:32:09Z</dcterms:modified>
</cp:coreProperties>
</file>