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5" r:id="rId11"/>
    <p:sldId id="276" r:id="rId12"/>
    <p:sldId id="277" r:id="rId13"/>
    <p:sldId id="278" r:id="rId14"/>
    <p:sldId id="279" r:id="rId15"/>
    <p:sldId id="301" r:id="rId16"/>
    <p:sldId id="280" r:id="rId17"/>
    <p:sldId id="283" r:id="rId18"/>
    <p:sldId id="282" r:id="rId19"/>
    <p:sldId id="281" r:id="rId20"/>
    <p:sldId id="300" r:id="rId21"/>
    <p:sldId id="284" r:id="rId22"/>
    <p:sldId id="288" r:id="rId23"/>
    <p:sldId id="287" r:id="rId24"/>
    <p:sldId id="286" r:id="rId25"/>
    <p:sldId id="285" r:id="rId26"/>
    <p:sldId id="292" r:id="rId27"/>
    <p:sldId id="291" r:id="rId28"/>
    <p:sldId id="290" r:id="rId29"/>
    <p:sldId id="289" r:id="rId30"/>
    <p:sldId id="293" r:id="rId31"/>
    <p:sldId id="297" r:id="rId32"/>
    <p:sldId id="296" r:id="rId33"/>
    <p:sldId id="295" r:id="rId34"/>
    <p:sldId id="294" r:id="rId35"/>
    <p:sldId id="298" r:id="rId36"/>
    <p:sldId id="299" r:id="rId37"/>
    <p:sldId id="265" r:id="rId38"/>
    <p:sldId id="266" r:id="rId39"/>
    <p:sldId id="267" r:id="rId40"/>
    <p:sldId id="268" r:id="rId41"/>
    <p:sldId id="269" r:id="rId42"/>
    <p:sldId id="270" r:id="rId43"/>
    <p:sldId id="271" r:id="rId44"/>
    <p:sldId id="272" r:id="rId45"/>
    <p:sldId id="273" r:id="rId46"/>
    <p:sldId id="274" r:id="rId47"/>
    <p:sldId id="302" r:id="rId48"/>
    <p:sldId id="303" r:id="rId49"/>
    <p:sldId id="304" r:id="rId50"/>
    <p:sldId id="305" r:id="rId51"/>
    <p:sldId id="306" r:id="rId52"/>
    <p:sldId id="307" r:id="rId53"/>
    <p:sldId id="346" r:id="rId54"/>
    <p:sldId id="308" r:id="rId55"/>
    <p:sldId id="312" r:id="rId56"/>
    <p:sldId id="311" r:id="rId57"/>
    <p:sldId id="310" r:id="rId58"/>
    <p:sldId id="309" r:id="rId59"/>
    <p:sldId id="313" r:id="rId60"/>
    <p:sldId id="314" r:id="rId61"/>
    <p:sldId id="315" r:id="rId62"/>
    <p:sldId id="316" r:id="rId63"/>
    <p:sldId id="339" r:id="rId64"/>
    <p:sldId id="317" r:id="rId65"/>
    <p:sldId id="318" r:id="rId66"/>
    <p:sldId id="319" r:id="rId67"/>
    <p:sldId id="320" r:id="rId68"/>
    <p:sldId id="322" r:id="rId69"/>
    <p:sldId id="340" r:id="rId70"/>
    <p:sldId id="341" r:id="rId71"/>
    <p:sldId id="342" r:id="rId72"/>
    <p:sldId id="343" r:id="rId73"/>
    <p:sldId id="323" r:id="rId74"/>
    <p:sldId id="324" r:id="rId75"/>
    <p:sldId id="325" r:id="rId76"/>
    <p:sldId id="345" r:id="rId77"/>
    <p:sldId id="344" r:id="rId78"/>
    <p:sldId id="326" r:id="rId79"/>
    <p:sldId id="327" r:id="rId80"/>
    <p:sldId id="328" r:id="rId81"/>
    <p:sldId id="329" r:id="rId82"/>
    <p:sldId id="330" r:id="rId83"/>
    <p:sldId id="331" r:id="rId84"/>
    <p:sldId id="347" r:id="rId85"/>
    <p:sldId id="332" r:id="rId86"/>
    <p:sldId id="333" r:id="rId87"/>
    <p:sldId id="334" r:id="rId88"/>
    <p:sldId id="335" r:id="rId89"/>
    <p:sldId id="336" r:id="rId90"/>
    <p:sldId id="337" r:id="rId91"/>
    <p:sldId id="33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33503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98706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399751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DB04A-A57A-450A-9522-83ADB35F071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99588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0DB04A-A57A-450A-9522-83ADB35F0712}"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21021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DB04A-A57A-450A-9522-83ADB35F071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96579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DB04A-A57A-450A-9522-83ADB35F0712}"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80682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DB04A-A57A-450A-9522-83ADB35F0712}"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84308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DB04A-A57A-450A-9522-83ADB35F0712}"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19510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DB04A-A57A-450A-9522-83ADB35F071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208037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0DB04A-A57A-450A-9522-83ADB35F0712}"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D0E1D-7FD7-445A-BEA0-E14344844089}" type="slidenum">
              <a:rPr lang="en-US" smtClean="0"/>
              <a:t>‹#›</a:t>
            </a:fld>
            <a:endParaRPr lang="en-US"/>
          </a:p>
        </p:txBody>
      </p:sp>
    </p:spTree>
    <p:extLst>
      <p:ext uri="{BB962C8B-B14F-4D97-AF65-F5344CB8AC3E}">
        <p14:creationId xmlns:p14="http://schemas.microsoft.com/office/powerpoint/2010/main" val="192007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DB04A-A57A-450A-9522-83ADB35F0712}" type="datetimeFigureOut">
              <a:rPr lang="en-US" smtClean="0"/>
              <a:t>9/27/2019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D0E1D-7FD7-445A-BEA0-E14344844089}" type="slidenum">
              <a:rPr lang="en-US" smtClean="0"/>
              <a:t>‹#›</a:t>
            </a:fld>
            <a:endParaRPr lang="en-US"/>
          </a:p>
        </p:txBody>
      </p:sp>
    </p:spTree>
    <p:extLst>
      <p:ext uri="{BB962C8B-B14F-4D97-AF65-F5344CB8AC3E}">
        <p14:creationId xmlns:p14="http://schemas.microsoft.com/office/powerpoint/2010/main" val="3991489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7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3291"/>
          </a:xfrm>
        </p:spPr>
        <p:txBody>
          <a:bodyPr/>
          <a:lstStyle/>
          <a:p>
            <a:r>
              <a:rPr lang="en-US" dirty="0" smtClean="0"/>
              <a:t>UNIT V</a:t>
            </a:r>
            <a:endParaRPr lang="en-US" dirty="0"/>
          </a:p>
        </p:txBody>
      </p:sp>
      <p:sp>
        <p:nvSpPr>
          <p:cNvPr id="3" name="Subtitle 2"/>
          <p:cNvSpPr>
            <a:spLocks noGrp="1"/>
          </p:cNvSpPr>
          <p:nvPr>
            <p:ph type="subTitle" idx="1"/>
          </p:nvPr>
        </p:nvSpPr>
        <p:spPr>
          <a:xfrm>
            <a:off x="1524000" y="3602037"/>
            <a:ext cx="9144000" cy="2512160"/>
          </a:xfrm>
        </p:spPr>
        <p:txBody>
          <a:bodyPr>
            <a:normAutofit fontScale="92500" lnSpcReduction="10000"/>
          </a:bodyPr>
          <a:lstStyle/>
          <a:p>
            <a:r>
              <a:rPr lang="en-US" b="1" dirty="0"/>
              <a:t>EVENT DRIVEN PROGRAMMING </a:t>
            </a:r>
            <a:endParaRPr lang="en-US" b="1" dirty="0" smtClean="0"/>
          </a:p>
          <a:p>
            <a:pPr algn="just"/>
            <a:r>
              <a:rPr lang="en-US" b="1" dirty="0"/>
              <a:t>					</a:t>
            </a:r>
            <a:endParaRPr lang="en-US" b="1" dirty="0" smtClean="0"/>
          </a:p>
          <a:p>
            <a:pPr algn="just"/>
            <a:r>
              <a:rPr lang="en-US" dirty="0" smtClean="0"/>
              <a:t>Graphics </a:t>
            </a:r>
            <a:r>
              <a:rPr lang="en-US" dirty="0"/>
              <a:t>programming – Frame – Components – working with 2D shapes – Using color, fonts, and images – Basics of event handling – event handlers – adapter classes – actions – mouse events – AWT event hierarchy – Introduction to Swing – layout management – Swing Components – Text Fields , Text Areas – Buttons- Check Boxes – Radio Buttons – Lists- choices- Scrollbars – Windows –Menus – Dialog Boxes.</a:t>
            </a:r>
          </a:p>
          <a:p>
            <a:endParaRPr lang="en-US" dirty="0"/>
          </a:p>
        </p:txBody>
      </p:sp>
    </p:spTree>
    <p:extLst>
      <p:ext uri="{BB962C8B-B14F-4D97-AF65-F5344CB8AC3E}">
        <p14:creationId xmlns:p14="http://schemas.microsoft.com/office/powerpoint/2010/main" val="3919359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336806" y="1902352"/>
            <a:ext cx="7574438" cy="4066186"/>
          </a:xfrm>
          <a:prstGeom prst="rect">
            <a:avLst/>
          </a:prstGeom>
        </p:spPr>
      </p:pic>
    </p:spTree>
    <p:extLst>
      <p:ext uri="{BB962C8B-B14F-4D97-AF65-F5344CB8AC3E}">
        <p14:creationId xmlns:p14="http://schemas.microsoft.com/office/powerpoint/2010/main" val="396199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505"/>
            <a:ext cx="10515600" cy="6284422"/>
          </a:xfrm>
        </p:spPr>
        <p:txBody>
          <a:bodyPr>
            <a:normAutofit fontScale="92500" lnSpcReduction="20000"/>
          </a:bodyPr>
          <a:lstStyle/>
          <a:p>
            <a:r>
              <a:rPr lang="en-US" dirty="0"/>
              <a:t>Component</a:t>
            </a:r>
          </a:p>
          <a:p>
            <a:pPr marL="0" indent="0">
              <a:buNone/>
            </a:pPr>
            <a:r>
              <a:rPr lang="en-US" dirty="0"/>
              <a:t>The Component class is at the top of the AWT hierarchy. It is an abstract class that encapsulates all of the attributes of a visual component. All user interface elements that are displayed on the screen and that interact with the user are subclasses of Component.</a:t>
            </a:r>
          </a:p>
          <a:p>
            <a:endParaRPr lang="en-US" dirty="0"/>
          </a:p>
          <a:p>
            <a:r>
              <a:rPr lang="en-US" dirty="0"/>
              <a:t>Container</a:t>
            </a:r>
          </a:p>
          <a:p>
            <a:pPr marL="0" indent="0">
              <a:buNone/>
            </a:pPr>
            <a:r>
              <a:rPr lang="en-US" dirty="0"/>
              <a:t>The Container class is a subclass of Component class. It has additional methods that allow other Component objects to be nested within it. Other Container objects can be stored inside of a Container.</a:t>
            </a:r>
          </a:p>
          <a:p>
            <a:endParaRPr lang="en-US" dirty="0"/>
          </a:p>
          <a:p>
            <a:r>
              <a:rPr lang="en-US" dirty="0"/>
              <a:t>Panel</a:t>
            </a:r>
          </a:p>
          <a:p>
            <a:pPr marL="0" indent="0">
              <a:buNone/>
            </a:pPr>
            <a:r>
              <a:rPr lang="en-US" dirty="0"/>
              <a:t>The Panel class is a concrete subclass of Container. It doesn’t add any new methods and implements Container. Panel is the superclass for Applet. When screen output is directed to an applet, it is drawn on the surface of a Panel object. A Panel is a window that does not contain a title bar, menu bar, or border.</a:t>
            </a:r>
          </a:p>
          <a:p>
            <a:endParaRPr lang="en-US" dirty="0"/>
          </a:p>
        </p:txBody>
      </p:sp>
    </p:spTree>
    <p:extLst>
      <p:ext uri="{BB962C8B-B14F-4D97-AF65-F5344CB8AC3E}">
        <p14:creationId xmlns:p14="http://schemas.microsoft.com/office/powerpoint/2010/main" val="3497683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1396"/>
            <a:ext cx="10515600" cy="5395567"/>
          </a:xfrm>
        </p:spPr>
        <p:txBody>
          <a:bodyPr>
            <a:normAutofit lnSpcReduction="10000"/>
          </a:bodyPr>
          <a:lstStyle/>
          <a:p>
            <a:r>
              <a:rPr lang="en-US" dirty="0"/>
              <a:t>Window</a:t>
            </a:r>
          </a:p>
          <a:p>
            <a:pPr marL="0" indent="0">
              <a:buNone/>
            </a:pPr>
            <a:r>
              <a:rPr lang="en-US" dirty="0"/>
              <a:t>The Window class creates a top-level window. It is not contained within any other object. It sits directly on the desktop.</a:t>
            </a:r>
          </a:p>
          <a:p>
            <a:endParaRPr lang="en-US" dirty="0"/>
          </a:p>
          <a:p>
            <a:r>
              <a:rPr lang="en-US" dirty="0"/>
              <a:t>Frame</a:t>
            </a:r>
          </a:p>
          <a:p>
            <a:pPr marL="0" indent="0">
              <a:buNone/>
            </a:pPr>
            <a:r>
              <a:rPr lang="en-US" dirty="0"/>
              <a:t>Frame encapsulates a “window.” It is a subclass of Window and has a title bar, menu bar, borders, and resizing corners.</a:t>
            </a:r>
          </a:p>
          <a:p>
            <a:endParaRPr lang="en-US" dirty="0"/>
          </a:p>
          <a:p>
            <a:r>
              <a:rPr lang="en-US" dirty="0"/>
              <a:t>Canvas</a:t>
            </a:r>
          </a:p>
          <a:p>
            <a:pPr marL="0" indent="0">
              <a:buNone/>
            </a:pPr>
            <a:r>
              <a:rPr lang="en-US" dirty="0"/>
              <a:t>It is not considered as a part of the hierarchy for applet or frame windows. Canvas encapsulates a blank window upon which you can draw.</a:t>
            </a:r>
          </a:p>
          <a:p>
            <a:endParaRPr lang="en-US" dirty="0"/>
          </a:p>
        </p:txBody>
      </p:sp>
    </p:spTree>
    <p:extLst>
      <p:ext uri="{BB962C8B-B14F-4D97-AF65-F5344CB8AC3E}">
        <p14:creationId xmlns:p14="http://schemas.microsoft.com/office/powerpoint/2010/main" val="4156453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class</a:t>
            </a:r>
            <a:br>
              <a:rPr lang="en-US" dirty="0"/>
            </a:br>
            <a:endParaRPr lang="en-US" dirty="0"/>
          </a:p>
        </p:txBody>
      </p:sp>
      <p:sp>
        <p:nvSpPr>
          <p:cNvPr id="3" name="Content Placeholder 2"/>
          <p:cNvSpPr>
            <a:spLocks noGrp="1"/>
          </p:cNvSpPr>
          <p:nvPr>
            <p:ph idx="1"/>
          </p:nvPr>
        </p:nvSpPr>
        <p:spPr>
          <a:xfrm>
            <a:off x="838200" y="997527"/>
            <a:ext cx="10515600" cy="5602778"/>
          </a:xfrm>
        </p:spPr>
        <p:txBody>
          <a:bodyPr>
            <a:normAutofit fontScale="85000" lnSpcReduction="20000"/>
          </a:bodyPr>
          <a:lstStyle/>
          <a:p>
            <a:r>
              <a:rPr lang="en-US" dirty="0" smtClean="0"/>
              <a:t>an </a:t>
            </a:r>
            <a:r>
              <a:rPr lang="en-US" dirty="0"/>
              <a:t>abstract class that provides the means to access different graphics devices</a:t>
            </a:r>
            <a:r>
              <a:rPr lang="en-US" dirty="0" smtClean="0"/>
              <a:t>.</a:t>
            </a:r>
          </a:p>
          <a:p>
            <a:r>
              <a:rPr lang="en-US" dirty="0" smtClean="0"/>
              <a:t> to draw </a:t>
            </a:r>
            <a:r>
              <a:rPr lang="en-US" dirty="0"/>
              <a:t>images on the screen, display images, and so forth. </a:t>
            </a:r>
            <a:endParaRPr lang="en-US" dirty="0" smtClean="0"/>
          </a:p>
          <a:p>
            <a:r>
              <a:rPr lang="en-US" dirty="0" smtClean="0"/>
              <a:t>can </a:t>
            </a:r>
            <a:r>
              <a:rPr lang="en-US" dirty="0"/>
              <a:t>call all the methods of the Graphics class without caring about platform specific classes. </a:t>
            </a:r>
            <a:endParaRPr lang="en-US" dirty="0" smtClean="0"/>
          </a:p>
          <a:p>
            <a:r>
              <a:rPr lang="en-US" dirty="0" smtClean="0"/>
              <a:t>We </a:t>
            </a:r>
            <a:r>
              <a:rPr lang="en-US" dirty="0"/>
              <a:t>rarely need to create a Graphics object yourself; its constructor is protected and is only called by the subclasses that extend Graphics. A Graphics object is always available when you override a component's paint() and update() methods. It is the sole parameter of the Component.paint() and Component.update() methods</a:t>
            </a:r>
            <a:r>
              <a:rPr lang="en-US" dirty="0" smtClean="0"/>
              <a:t>.</a:t>
            </a:r>
          </a:p>
          <a:p>
            <a:r>
              <a:rPr lang="en-US" dirty="0" smtClean="0"/>
              <a:t>to get </a:t>
            </a:r>
            <a:r>
              <a:rPr lang="en-US" dirty="0"/>
              <a:t>a graphics context of a Component </a:t>
            </a:r>
            <a:r>
              <a:rPr lang="en-US" dirty="0" smtClean="0"/>
              <a:t>call </a:t>
            </a:r>
            <a:r>
              <a:rPr lang="en-US" dirty="0"/>
              <a:t>Component.getGraphics().</a:t>
            </a:r>
          </a:p>
          <a:p>
            <a:r>
              <a:rPr lang="en-US" dirty="0" smtClean="0"/>
              <a:t>defines </a:t>
            </a:r>
            <a:r>
              <a:rPr lang="en-US" dirty="0"/>
              <a:t>a number of drawing functions. </a:t>
            </a:r>
            <a:endParaRPr lang="en-US" dirty="0" smtClean="0"/>
          </a:p>
          <a:p>
            <a:r>
              <a:rPr lang="en-US" dirty="0" smtClean="0"/>
              <a:t>Each </a:t>
            </a:r>
            <a:r>
              <a:rPr lang="en-US" dirty="0"/>
              <a:t>shape can be drawn edge-only or filled. </a:t>
            </a:r>
            <a:endParaRPr lang="en-US" dirty="0" smtClean="0"/>
          </a:p>
          <a:p>
            <a:r>
              <a:rPr lang="en-US" dirty="0" smtClean="0"/>
              <a:t>Objects </a:t>
            </a:r>
            <a:r>
              <a:rPr lang="en-US" dirty="0"/>
              <a:t>are drawn and filled in the currently selected graphics color, which is black by default. </a:t>
            </a:r>
            <a:endParaRPr lang="en-US" dirty="0" smtClean="0"/>
          </a:p>
          <a:p>
            <a:r>
              <a:rPr lang="en-US" dirty="0" smtClean="0"/>
              <a:t>When </a:t>
            </a:r>
            <a:r>
              <a:rPr lang="en-US" dirty="0"/>
              <a:t>a graphics object is drawn that exceeds the dimensions of the window, output is automatically clipped.</a:t>
            </a:r>
          </a:p>
        </p:txBody>
      </p:sp>
    </p:spTree>
    <p:extLst>
      <p:ext uri="{BB962C8B-B14F-4D97-AF65-F5344CB8AC3E}">
        <p14:creationId xmlns:p14="http://schemas.microsoft.com/office/powerpoint/2010/main" val="2880385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Strings</a:t>
            </a:r>
            <a:br>
              <a:rPr lang="en-US" dirty="0"/>
            </a:br>
            <a:endParaRPr lang="en-US" dirty="0"/>
          </a:p>
        </p:txBody>
      </p:sp>
      <p:sp>
        <p:nvSpPr>
          <p:cNvPr id="3" name="Content Placeholder 2"/>
          <p:cNvSpPr>
            <a:spLocks noGrp="1"/>
          </p:cNvSpPr>
          <p:nvPr>
            <p:ph idx="1"/>
          </p:nvPr>
        </p:nvSpPr>
        <p:spPr>
          <a:xfrm>
            <a:off x="838200" y="914400"/>
            <a:ext cx="10515600" cy="5818909"/>
          </a:xfrm>
        </p:spPr>
        <p:txBody>
          <a:bodyPr>
            <a:normAutofit fontScale="85000" lnSpcReduction="20000"/>
          </a:bodyPr>
          <a:lstStyle/>
          <a:p>
            <a:endParaRPr lang="en-US" dirty="0"/>
          </a:p>
          <a:p>
            <a:r>
              <a:rPr lang="en-US" dirty="0" smtClean="0"/>
              <a:t>To draw </a:t>
            </a:r>
            <a:r>
              <a:rPr lang="en-US" dirty="0"/>
              <a:t>text strings on the screen. </a:t>
            </a:r>
            <a:endParaRPr lang="en-US" dirty="0" smtClean="0"/>
          </a:p>
          <a:p>
            <a:r>
              <a:rPr lang="en-US" dirty="0" smtClean="0"/>
              <a:t>The </a:t>
            </a:r>
            <a:r>
              <a:rPr lang="en-US" dirty="0"/>
              <a:t>coordinates refer to the left end of the text's baseline.</a:t>
            </a:r>
          </a:p>
          <a:p>
            <a:r>
              <a:rPr lang="en-US" b="1" dirty="0" smtClean="0"/>
              <a:t>public </a:t>
            </a:r>
            <a:r>
              <a:rPr lang="en-US" b="1" dirty="0"/>
              <a:t>abstract void drawString (String text, int x, int y) </a:t>
            </a:r>
            <a:r>
              <a:rPr lang="en-US" dirty="0"/>
              <a:t>:- </a:t>
            </a:r>
            <a:endParaRPr lang="en-US" dirty="0" smtClean="0"/>
          </a:p>
          <a:p>
            <a:pPr marL="0" indent="0">
              <a:buNone/>
            </a:pPr>
            <a:r>
              <a:rPr lang="en-US" dirty="0"/>
              <a:t>	</a:t>
            </a:r>
            <a:r>
              <a:rPr lang="en-US" dirty="0" smtClean="0"/>
              <a:t>This </a:t>
            </a:r>
            <a:r>
              <a:rPr lang="en-US" dirty="0"/>
              <a:t>method draws text which is specified as the method’s argument on the screen in the current font and color, starting at position (x, y).</a:t>
            </a:r>
          </a:p>
          <a:p>
            <a:endParaRPr lang="en-US" dirty="0"/>
          </a:p>
          <a:p>
            <a:r>
              <a:rPr lang="en-US" b="1" dirty="0" smtClean="0"/>
              <a:t>public void drawChars (char text[], int offset, int length, int x, int y):- </a:t>
            </a:r>
            <a:r>
              <a:rPr lang="en-US" dirty="0" smtClean="0"/>
              <a:t>The drawChars() method creates a String from the char array text starting at text[offset] and continuing for length characters. The newly created String is then drawn on the screen in the current font and color, starting at position (x, y). The starting coordinates specify the left end of the String's baseline.</a:t>
            </a:r>
          </a:p>
          <a:p>
            <a:endParaRPr lang="en-US" dirty="0"/>
          </a:p>
          <a:p>
            <a:r>
              <a:rPr lang="en-US" b="1" dirty="0" smtClean="0"/>
              <a:t>public void drawBytes (byte text[], int offset, int length, int x, int y):- </a:t>
            </a:r>
            <a:r>
              <a:rPr lang="en-US" dirty="0" smtClean="0"/>
              <a:t>The </a:t>
            </a:r>
            <a:r>
              <a:rPr lang="en-US" dirty="0"/>
              <a:t>drawBytes() method creates a String from the byte array text starting at </a:t>
            </a:r>
            <a:r>
              <a:rPr lang="en-US" dirty="0" smtClean="0"/>
              <a:t>text[offset</a:t>
            </a:r>
            <a:r>
              <a:rPr lang="en-US" dirty="0"/>
              <a:t>] and continuing for length characters. This String is then drawn on the screen in the current font and color, starting at position (x, y). The starting coordinates specify the left end of the String's baseline.</a:t>
            </a:r>
          </a:p>
        </p:txBody>
      </p:sp>
    </p:spTree>
    <p:extLst>
      <p:ext uri="{BB962C8B-B14F-4D97-AF65-F5344CB8AC3E}">
        <p14:creationId xmlns:p14="http://schemas.microsoft.com/office/powerpoint/2010/main" val="2800649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02984"/>
          </a:xfrm>
        </p:spPr>
        <p:txBody>
          <a:bodyPr>
            <a:normAutofit/>
          </a:bodyPr>
          <a:lstStyle/>
          <a:p>
            <a:r>
              <a:rPr lang="en-US" sz="3200" dirty="0"/>
              <a:t>You are probably used to Cartesian coordinates, where x and y values can be positive or negative. In contrast, Java uses a coordinate system where the origin is in the upper-left corner. That way, x and y are always positive integers. Figure B.1 shows these coordinate systems.</a:t>
            </a:r>
            <a:br>
              <a:rPr lang="en-US" sz="3200" dirty="0"/>
            </a:br>
            <a:endParaRPr lang="en-US" sz="3200" dirty="0"/>
          </a:p>
        </p:txBody>
      </p:sp>
      <p:sp>
        <p:nvSpPr>
          <p:cNvPr id="3" name="Content Placeholder 2"/>
          <p:cNvSpPr>
            <a:spLocks noGrp="1"/>
          </p:cNvSpPr>
          <p:nvPr>
            <p:ph idx="1"/>
          </p:nvPr>
        </p:nvSpPr>
        <p:spPr>
          <a:xfrm>
            <a:off x="2583873" y="4901334"/>
            <a:ext cx="10515600" cy="4351338"/>
          </a:xfrm>
        </p:spPr>
        <p:txBody>
          <a:bodyPr/>
          <a:lstStyle/>
          <a:p>
            <a:endParaRPr lang="en-US" dirty="0"/>
          </a:p>
          <a:p>
            <a:endParaRPr lang="en-US" dirty="0" smtClean="0"/>
          </a:p>
          <a:p>
            <a:endParaRPr lang="en-US" dirty="0"/>
          </a:p>
        </p:txBody>
      </p:sp>
      <p:pic>
        <p:nvPicPr>
          <p:cNvPr id="1029" name="Picture 5" descr="http://greenteapress.com/thinkjava6/html/thinkjava60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033" y="3531436"/>
            <a:ext cx="7023332" cy="316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006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Lines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public abstract void drawLine (int x1, int y1, int x2, int y2):- </a:t>
            </a:r>
            <a:endParaRPr lang="en-US" dirty="0" smtClean="0"/>
          </a:p>
          <a:p>
            <a:pPr>
              <a:buFont typeface="Wingdings" panose="05000000000000000000" pitchFamily="2" charset="2"/>
              <a:buChar char="ü"/>
            </a:pPr>
            <a:r>
              <a:rPr lang="en-US" dirty="0"/>
              <a:t>	</a:t>
            </a:r>
            <a:r>
              <a:rPr lang="en-US" dirty="0" smtClean="0"/>
              <a:t>draws </a:t>
            </a:r>
            <a:r>
              <a:rPr lang="en-US" dirty="0"/>
              <a:t>a line on the graphics context in the current color that begins at startX,startY and ends at endX,endY. </a:t>
            </a:r>
            <a:endParaRPr lang="en-US" dirty="0" smtClean="0"/>
          </a:p>
          <a:p>
            <a:pPr>
              <a:buFont typeface="Wingdings" panose="05000000000000000000" pitchFamily="2" charset="2"/>
              <a:buChar char="ü"/>
            </a:pPr>
            <a:r>
              <a:rPr lang="en-US" dirty="0"/>
              <a:t>	</a:t>
            </a:r>
            <a:r>
              <a:rPr lang="en-US" dirty="0" smtClean="0"/>
              <a:t>If </a:t>
            </a:r>
            <a:r>
              <a:rPr lang="en-US" dirty="0"/>
              <a:t>(x1, y1) and (x2, y2) are the same point, it will draw a point. There is no method specific to drawing a point.</a:t>
            </a:r>
          </a:p>
          <a:p>
            <a:endParaRPr lang="en-US" dirty="0"/>
          </a:p>
          <a:p>
            <a:r>
              <a:rPr lang="en-US" dirty="0"/>
              <a:t>The following example illustrates the above method:</a:t>
            </a:r>
          </a:p>
        </p:txBody>
      </p:sp>
    </p:spTree>
    <p:extLst>
      <p:ext uri="{BB962C8B-B14F-4D97-AF65-F5344CB8AC3E}">
        <p14:creationId xmlns:p14="http://schemas.microsoft.com/office/powerpoint/2010/main" val="4059061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756"/>
            <a:ext cx="10515600" cy="6384175"/>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smtClean="0"/>
              <a:t>/* &lt;</a:t>
            </a:r>
            <a:r>
              <a:rPr lang="en-US" dirty="0"/>
              <a:t>applet code="Rectangles" width=300 height=200</a:t>
            </a:r>
            <a:r>
              <a:rPr lang="en-US" dirty="0" smtClean="0"/>
              <a:t>&gt; &lt;/</a:t>
            </a:r>
            <a:r>
              <a:rPr lang="en-US" dirty="0"/>
              <a:t>applet</a:t>
            </a:r>
            <a:r>
              <a:rPr lang="en-US" dirty="0" smtClean="0"/>
              <a:t>&gt; */</a:t>
            </a:r>
            <a:endParaRPr lang="en-US" dirty="0"/>
          </a:p>
          <a:p>
            <a:pPr marL="0" indent="0">
              <a:buNone/>
            </a:pPr>
            <a:endParaRPr lang="en-US" dirty="0"/>
          </a:p>
          <a:p>
            <a:pPr marL="0" indent="0">
              <a:buNone/>
            </a:pPr>
            <a:r>
              <a:rPr lang="en-US" dirty="0"/>
              <a:t>public class Lines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 (Color.black);</a:t>
            </a:r>
          </a:p>
          <a:p>
            <a:pPr marL="0" indent="0">
              <a:buNone/>
            </a:pPr>
            <a:r>
              <a:rPr lang="en-US" dirty="0"/>
              <a:t>		setForeground(Color.green);</a:t>
            </a:r>
          </a:p>
          <a:p>
            <a:pPr marL="0" indent="0">
              <a:buNone/>
            </a:pPr>
            <a:r>
              <a:rPr lang="en-US" dirty="0"/>
              <a:t>	}</a:t>
            </a:r>
          </a:p>
          <a:p>
            <a:pPr marL="0" indent="0">
              <a:buNone/>
            </a:pPr>
            <a:r>
              <a:rPr lang="en-US" dirty="0"/>
              <a:t>	public void paint(Graphics g) </a:t>
            </a:r>
            <a:r>
              <a:rPr lang="en-US" dirty="0" smtClean="0"/>
              <a:t> </a:t>
            </a:r>
            <a:r>
              <a:rPr lang="en-US" dirty="0"/>
              <a:t>	{</a:t>
            </a:r>
          </a:p>
          <a:p>
            <a:pPr marL="0" indent="0">
              <a:buNone/>
            </a:pPr>
            <a:r>
              <a:rPr lang="en-US" dirty="0"/>
              <a:t>		g.drawLine(0, 0, 100, 100);</a:t>
            </a:r>
          </a:p>
          <a:p>
            <a:pPr marL="0" indent="0">
              <a:buNone/>
            </a:pPr>
            <a:r>
              <a:rPr lang="en-US" dirty="0"/>
              <a:t>		g.drawLine(0, 100, 100, 0);</a:t>
            </a:r>
          </a:p>
          <a:p>
            <a:pPr marL="0" indent="0">
              <a:buNone/>
            </a:pPr>
            <a:r>
              <a:rPr lang="en-US" dirty="0"/>
              <a:t>		g.drawLine(40, 25, 250, 180);</a:t>
            </a:r>
          </a:p>
          <a:p>
            <a:pPr marL="0" indent="0">
              <a:buNone/>
            </a:pPr>
            <a:r>
              <a:rPr lang="en-US" dirty="0"/>
              <a:t>		g.drawLine(75, 90, 400, 400);</a:t>
            </a:r>
          </a:p>
          <a:p>
            <a:pPr marL="0" indent="0">
              <a:buNone/>
            </a:pPr>
            <a:r>
              <a:rPr lang="en-US" dirty="0"/>
              <a:t>		g.drawLine(20, 150, 400, 40); //line</a:t>
            </a:r>
          </a:p>
          <a:p>
            <a:pPr marL="0" indent="0">
              <a:buNone/>
            </a:pPr>
            <a:r>
              <a:rPr lang="en-US" dirty="0"/>
              <a:t>		g.drawLine(5, 290, 80, 19); //line</a:t>
            </a:r>
          </a:p>
          <a:p>
            <a:pPr marL="0" indent="0">
              <a:buNone/>
            </a:pPr>
            <a:r>
              <a:rPr lang="en-US" dirty="0"/>
              <a:t>		g.drawLine (5, 75, 5, 75); // point</a:t>
            </a:r>
          </a:p>
          <a:p>
            <a:pPr marL="0" indent="0">
              <a:buNone/>
            </a:pPr>
            <a:r>
              <a:rPr lang="en-US" dirty="0"/>
              <a:t>		g.drawLine (50, 5, 50, 5); // point</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640304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stretch>
            <a:fillRect/>
          </a:stretch>
        </p:blipFill>
        <p:spPr>
          <a:xfrm>
            <a:off x="2794634" y="1690688"/>
            <a:ext cx="7306164" cy="5167312"/>
          </a:xfrm>
          <a:prstGeom prst="rect">
            <a:avLst/>
          </a:prstGeom>
        </p:spPr>
      </p:pic>
    </p:spTree>
    <p:extLst>
      <p:ext uri="{BB962C8B-B14F-4D97-AF65-F5344CB8AC3E}">
        <p14:creationId xmlns:p14="http://schemas.microsoft.com/office/powerpoint/2010/main" val="1061084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897"/>
          </a:xfrm>
        </p:spPr>
        <p:txBody>
          <a:bodyPr>
            <a:normAutofit fontScale="90000"/>
          </a:bodyPr>
          <a:lstStyle/>
          <a:p>
            <a:r>
              <a:rPr lang="en-US" dirty="0"/>
              <a:t>Drawing Rectangle</a:t>
            </a:r>
            <a:br>
              <a:rPr lang="en-US" dirty="0"/>
            </a:br>
            <a:endParaRPr lang="en-US" dirty="0"/>
          </a:p>
        </p:txBody>
      </p:sp>
      <p:sp>
        <p:nvSpPr>
          <p:cNvPr id="3" name="Content Placeholder 2"/>
          <p:cNvSpPr>
            <a:spLocks noGrp="1"/>
          </p:cNvSpPr>
          <p:nvPr>
            <p:ph idx="1"/>
          </p:nvPr>
        </p:nvSpPr>
        <p:spPr>
          <a:xfrm>
            <a:off x="838200" y="365125"/>
            <a:ext cx="11182004" cy="6492875"/>
          </a:xfrm>
        </p:spPr>
        <p:txBody>
          <a:bodyPr>
            <a:normAutofit/>
          </a:bodyPr>
          <a:lstStyle/>
          <a:p>
            <a:endParaRPr lang="en-US" dirty="0"/>
          </a:p>
          <a:p>
            <a:r>
              <a:rPr lang="en-US" b="1" dirty="0"/>
              <a:t>public void drawRect (int x, int y, int width, int height):- </a:t>
            </a:r>
            <a:endParaRPr lang="en-US" b="1" dirty="0" smtClean="0"/>
          </a:p>
          <a:p>
            <a:pPr>
              <a:buFont typeface="Wingdings" panose="05000000000000000000" pitchFamily="2" charset="2"/>
              <a:buChar char="ü"/>
            </a:pPr>
            <a:r>
              <a:rPr lang="en-US" dirty="0" smtClean="0"/>
              <a:t>draws </a:t>
            </a:r>
            <a:r>
              <a:rPr lang="en-US" dirty="0"/>
              <a:t>a rectangle on the drawing area in the current color from (x, y) to (x+width, y+height). </a:t>
            </a:r>
            <a:endParaRPr lang="en-US" dirty="0" smtClean="0"/>
          </a:p>
          <a:p>
            <a:pPr>
              <a:buFont typeface="Wingdings" panose="05000000000000000000" pitchFamily="2" charset="2"/>
              <a:buChar char="ü"/>
            </a:pPr>
            <a:r>
              <a:rPr lang="en-US" dirty="0" smtClean="0"/>
              <a:t>If </a:t>
            </a:r>
            <a:r>
              <a:rPr lang="en-US" dirty="0"/>
              <a:t>width or height is negative, nothing is drawn.</a:t>
            </a:r>
          </a:p>
          <a:p>
            <a:r>
              <a:rPr lang="en-US" b="1" dirty="0" smtClean="0"/>
              <a:t>public </a:t>
            </a:r>
            <a:r>
              <a:rPr lang="en-US" b="1" dirty="0"/>
              <a:t>abstract void fillRect (int x, int y, int width, int height):- </a:t>
            </a:r>
            <a:endParaRPr lang="en-US" b="1" dirty="0" smtClean="0"/>
          </a:p>
          <a:p>
            <a:pPr>
              <a:buFont typeface="Wingdings" panose="05000000000000000000" pitchFamily="2" charset="2"/>
              <a:buChar char="ü"/>
            </a:pPr>
            <a:r>
              <a:rPr lang="en-US" dirty="0" smtClean="0"/>
              <a:t>draws </a:t>
            </a:r>
            <a:r>
              <a:rPr lang="en-US" dirty="0"/>
              <a:t>a filled rectangle on the drawing area in the current color from (x, y) to (x+width-1, y+height-1). </a:t>
            </a:r>
            <a:endParaRPr lang="en-US" dirty="0" smtClean="0"/>
          </a:p>
          <a:p>
            <a:pPr>
              <a:buFont typeface="Wingdings" panose="05000000000000000000" pitchFamily="2" charset="2"/>
              <a:buChar char="ü"/>
            </a:pPr>
            <a:r>
              <a:rPr lang="en-US" dirty="0" smtClean="0"/>
              <a:t>The </a:t>
            </a:r>
            <a:r>
              <a:rPr lang="en-US" dirty="0"/>
              <a:t>filled rectangle is one pixel smaller to the right and bottom than requested</a:t>
            </a:r>
            <a:r>
              <a:rPr lang="en-US" dirty="0" smtClean="0"/>
              <a:t>.</a:t>
            </a:r>
          </a:p>
          <a:p>
            <a:pPr>
              <a:buFont typeface="Wingdings" panose="05000000000000000000" pitchFamily="2" charset="2"/>
              <a:buChar char="ü"/>
            </a:pPr>
            <a:r>
              <a:rPr lang="en-US" dirty="0" smtClean="0"/>
              <a:t> If </a:t>
            </a:r>
            <a:r>
              <a:rPr lang="en-US" dirty="0"/>
              <a:t>width or height is negative, nothing is drawn</a:t>
            </a:r>
            <a:r>
              <a:rPr lang="en-US" dirty="0" smtClean="0"/>
              <a:t>.</a:t>
            </a:r>
            <a:endParaRPr lang="en-US" dirty="0"/>
          </a:p>
        </p:txBody>
      </p:sp>
    </p:spTree>
    <p:extLst>
      <p:ext uri="{BB962C8B-B14F-4D97-AF65-F5344CB8AC3E}">
        <p14:creationId xmlns:p14="http://schemas.microsoft.com/office/powerpoint/2010/main" val="350343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smtClean="0"/>
              <a:t>Introducing </a:t>
            </a:r>
            <a:r>
              <a:rPr lang="en-US" dirty="0"/>
              <a:t>the AWT: Working with Windows, Graphics, and Text</a:t>
            </a:r>
          </a:p>
        </p:txBody>
      </p:sp>
      <p:sp>
        <p:nvSpPr>
          <p:cNvPr id="3" name="Content Placeholder 2"/>
          <p:cNvSpPr>
            <a:spLocks noGrp="1"/>
          </p:cNvSpPr>
          <p:nvPr>
            <p:ph idx="1"/>
          </p:nvPr>
        </p:nvSpPr>
        <p:spPr/>
        <p:txBody>
          <a:bodyPr>
            <a:normAutofit fontScale="92500" lnSpcReduction="10000"/>
          </a:bodyPr>
          <a:lstStyle/>
          <a:p>
            <a:r>
              <a:rPr lang="en-US" dirty="0"/>
              <a:t>Abstract Window Toolkit (</a:t>
            </a:r>
            <a:r>
              <a:rPr lang="en-US" dirty="0" smtClean="0"/>
              <a:t>AWT)</a:t>
            </a:r>
          </a:p>
          <a:p>
            <a:r>
              <a:rPr lang="en-US" dirty="0"/>
              <a:t>contains numerous classes and methods that allow </a:t>
            </a:r>
            <a:r>
              <a:rPr lang="en-US" dirty="0" smtClean="0"/>
              <a:t>to </a:t>
            </a:r>
            <a:r>
              <a:rPr lang="en-US" dirty="0"/>
              <a:t>create and manage </a:t>
            </a:r>
            <a:r>
              <a:rPr lang="en-US" dirty="0" smtClean="0"/>
              <a:t>windows</a:t>
            </a:r>
          </a:p>
          <a:p>
            <a:r>
              <a:rPr lang="en-US" dirty="0"/>
              <a:t>also the foundation upon which Swing is </a:t>
            </a:r>
            <a:r>
              <a:rPr lang="en-US" dirty="0" smtClean="0"/>
              <a:t>built</a:t>
            </a:r>
          </a:p>
          <a:p>
            <a:r>
              <a:rPr lang="en-US" dirty="0"/>
              <a:t>AWT is quite </a:t>
            </a:r>
            <a:r>
              <a:rPr lang="en-US" dirty="0" smtClean="0"/>
              <a:t>large</a:t>
            </a:r>
          </a:p>
          <a:p>
            <a:r>
              <a:rPr lang="en-US" dirty="0" smtClean="0"/>
              <a:t>to </a:t>
            </a:r>
            <a:r>
              <a:rPr lang="en-US" dirty="0"/>
              <a:t>create and manage windows, manage fonts, output text, and utilize </a:t>
            </a:r>
            <a:r>
              <a:rPr lang="en-US" dirty="0" smtClean="0"/>
              <a:t>graphics</a:t>
            </a:r>
          </a:p>
          <a:p>
            <a:r>
              <a:rPr lang="en-US" dirty="0"/>
              <a:t>To describes </a:t>
            </a:r>
            <a:r>
              <a:rPr lang="en-US" dirty="0" smtClean="0"/>
              <a:t>the various </a:t>
            </a:r>
            <a:r>
              <a:rPr lang="en-US" dirty="0"/>
              <a:t>controls, such as scroll bars and push </a:t>
            </a:r>
            <a:r>
              <a:rPr lang="en-US" dirty="0" smtClean="0"/>
              <a:t>buttons</a:t>
            </a:r>
          </a:p>
          <a:p>
            <a:r>
              <a:rPr lang="en-US" dirty="0" smtClean="0"/>
              <a:t>a </a:t>
            </a:r>
            <a:r>
              <a:rPr lang="en-US" dirty="0"/>
              <a:t>common use of the AWT is in applets, it is also used to create stand-alone windows that run in a GUI environment, such as Windows</a:t>
            </a:r>
          </a:p>
        </p:txBody>
      </p:sp>
    </p:spTree>
    <p:extLst>
      <p:ext uri="{BB962C8B-B14F-4D97-AF65-F5344CB8AC3E}">
        <p14:creationId xmlns:p14="http://schemas.microsoft.com/office/powerpoint/2010/main" val="241990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6151418"/>
          </a:xfrm>
        </p:spPr>
        <p:txBody>
          <a:bodyPr>
            <a:normAutofit/>
          </a:bodyPr>
          <a:lstStyle/>
          <a:p>
            <a:r>
              <a:rPr lang="en-US" sz="2400" b="1" dirty="0" smtClean="0"/>
              <a:t>public abstract void drawRoundRect (int x, int y, int width, int height, int arcWidth, int arcHeight):-</a:t>
            </a:r>
          </a:p>
          <a:p>
            <a:pPr>
              <a:buFont typeface="Wingdings" panose="05000000000000000000" pitchFamily="2" charset="2"/>
              <a:buChar char="ü"/>
            </a:pPr>
            <a:r>
              <a:rPr lang="en-US" sz="2400" dirty="0" smtClean="0"/>
              <a:t>draws a rectangle on the drawing area in the current color from (x, y) to (x+width, y+height). </a:t>
            </a:r>
          </a:p>
          <a:p>
            <a:pPr>
              <a:buFont typeface="Wingdings" panose="05000000000000000000" pitchFamily="2" charset="2"/>
              <a:buChar char="ü"/>
            </a:pPr>
            <a:r>
              <a:rPr lang="en-US" sz="2400" dirty="0" smtClean="0"/>
              <a:t>Instead of perpendicular corners, the corners are rounded with a horizontal diameter of arcWidth and a vertical diameter of arcHeight. </a:t>
            </a:r>
          </a:p>
          <a:p>
            <a:pPr>
              <a:buFont typeface="Wingdings" panose="05000000000000000000" pitchFamily="2" charset="2"/>
              <a:buChar char="ü"/>
            </a:pPr>
            <a:r>
              <a:rPr lang="en-US" sz="2400" dirty="0" smtClean="0"/>
              <a:t>If width or height is a negative number, nothing is drawn. </a:t>
            </a:r>
          </a:p>
          <a:p>
            <a:pPr>
              <a:buFont typeface="Wingdings" panose="05000000000000000000" pitchFamily="2" charset="2"/>
              <a:buChar char="ü"/>
            </a:pPr>
            <a:r>
              <a:rPr lang="en-US" sz="2400" dirty="0" smtClean="0"/>
              <a:t>If width, height, arcWidth, and arcHeight are all equal, you get a circle.</a:t>
            </a:r>
          </a:p>
          <a:p>
            <a:r>
              <a:rPr lang="en-US" sz="2400" b="1" dirty="0" smtClean="0"/>
              <a:t>public abstract void fillRoundRect (int x, int y, int width, int height, int arcWidth, int arcHeight):-</a:t>
            </a:r>
          </a:p>
          <a:p>
            <a:pPr>
              <a:buFont typeface="Wingdings" panose="05000000000000000000" pitchFamily="2" charset="2"/>
              <a:buChar char="ü"/>
            </a:pPr>
            <a:r>
              <a:rPr lang="en-US" sz="2400" dirty="0" smtClean="0"/>
              <a:t>similar to drawRoundRect() method except that it draws a filled rectangle on the drawing area in the current color from (x, y) to (x+width-1, y+height-1). </a:t>
            </a:r>
          </a:p>
          <a:p>
            <a:pPr>
              <a:buFont typeface="Wingdings" panose="05000000000000000000" pitchFamily="2" charset="2"/>
              <a:buChar char="ü"/>
            </a:pPr>
            <a:r>
              <a:rPr lang="en-US" sz="2400" dirty="0" smtClean="0"/>
              <a:t>If width, height, arcWidth, and arcHeight are all equal, you get a filled circle.</a:t>
            </a:r>
            <a:endParaRPr lang="en-US" sz="2400" dirty="0"/>
          </a:p>
        </p:txBody>
      </p:sp>
    </p:spTree>
    <p:extLst>
      <p:ext uri="{BB962C8B-B14F-4D97-AF65-F5344CB8AC3E}">
        <p14:creationId xmlns:p14="http://schemas.microsoft.com/office/powerpoint/2010/main" val="4250088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6131"/>
            <a:ext cx="10515600" cy="5960832"/>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code="Rectangles" width=300 height=200&gt;</a:t>
            </a:r>
          </a:p>
          <a:p>
            <a:pPr marL="0" indent="0">
              <a:buNone/>
            </a:pPr>
            <a:r>
              <a:rPr lang="en-US" dirty="0"/>
              <a:t>&lt;/applet&gt;</a:t>
            </a:r>
          </a:p>
          <a:p>
            <a:pPr marL="0" indent="0">
              <a:buNone/>
            </a:pPr>
            <a:r>
              <a:rPr lang="en-US" dirty="0"/>
              <a:t>*/</a:t>
            </a:r>
          </a:p>
          <a:p>
            <a:pPr marL="0" indent="0">
              <a:buNone/>
            </a:pPr>
            <a:r>
              <a:rPr lang="en-US" dirty="0"/>
              <a:t>public class Rectangles extends Applet </a:t>
            </a:r>
            <a:r>
              <a:rPr lang="en-US" dirty="0" smtClean="0"/>
              <a:t>{</a:t>
            </a:r>
            <a:endParaRPr lang="en-US" dirty="0"/>
          </a:p>
          <a:p>
            <a:pPr marL="0" indent="0">
              <a:buNone/>
            </a:pPr>
            <a:r>
              <a:rPr lang="en-US" dirty="0"/>
              <a:t>	public void init</a:t>
            </a:r>
            <a:r>
              <a:rPr lang="en-US" dirty="0" smtClean="0"/>
              <a:t>()</a:t>
            </a:r>
            <a:r>
              <a:rPr lang="en-US" dirty="0"/>
              <a:t>	</a:t>
            </a:r>
            <a:r>
              <a:rPr lang="en-US" dirty="0" smtClean="0"/>
              <a:t>{</a:t>
            </a:r>
          </a:p>
          <a:p>
            <a:pPr marL="0" indent="0">
              <a:buNone/>
            </a:pPr>
            <a:r>
              <a:rPr lang="en-US" dirty="0" smtClean="0"/>
              <a:t>		setBackground(Color.black);</a:t>
            </a:r>
          </a:p>
          <a:p>
            <a:pPr marL="0" indent="0">
              <a:buNone/>
            </a:pPr>
            <a:r>
              <a:rPr lang="en-US" dirty="0"/>
              <a:t>		setForeground(Color.green);</a:t>
            </a:r>
          </a:p>
          <a:p>
            <a:pPr marL="0" indent="0">
              <a:buNone/>
            </a:pPr>
            <a:r>
              <a:rPr lang="en-US" dirty="0"/>
              <a:t>	}</a:t>
            </a:r>
          </a:p>
          <a:p>
            <a:pPr marL="0" indent="0">
              <a:buNone/>
            </a:pPr>
            <a:r>
              <a:rPr lang="en-US" dirty="0"/>
              <a:t>	  </a:t>
            </a:r>
          </a:p>
          <a:p>
            <a:pPr marL="0" indent="0">
              <a:buNone/>
            </a:pPr>
            <a:r>
              <a:rPr lang="en-US" dirty="0"/>
              <a:t>	public void paint(Graphics g) 	{</a:t>
            </a:r>
          </a:p>
          <a:p>
            <a:pPr marL="0" indent="0">
              <a:buNone/>
            </a:pPr>
            <a:r>
              <a:rPr lang="en-US" dirty="0"/>
              <a:t>		g.drawRect(10, 10, 60, 50);</a:t>
            </a:r>
          </a:p>
          <a:p>
            <a:pPr marL="0" indent="0">
              <a:buNone/>
            </a:pPr>
            <a:r>
              <a:rPr lang="en-US" dirty="0"/>
              <a:t>		g.fillRect(100, 10, 60, 50);</a:t>
            </a:r>
          </a:p>
          <a:p>
            <a:pPr marL="0" indent="0">
              <a:buNone/>
            </a:pPr>
            <a:r>
              <a:rPr lang="en-US" dirty="0"/>
              <a:t>		g.drawRoundRect(190, 10, 60, 50, 15, 15);</a:t>
            </a:r>
          </a:p>
          <a:p>
            <a:pPr marL="0" indent="0">
              <a:buNone/>
            </a:pPr>
            <a:r>
              <a:rPr lang="en-US" dirty="0"/>
              <a:t>		g.fillRoundRect(70, 90, 140, 100, 30, 40);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405788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21526" y="1447035"/>
            <a:ext cx="6256713" cy="4529600"/>
          </a:xfrm>
          <a:prstGeom prst="rect">
            <a:avLst/>
          </a:prstGeom>
        </p:spPr>
      </p:pic>
    </p:spTree>
    <p:extLst>
      <p:ext uri="{BB962C8B-B14F-4D97-AF65-F5344CB8AC3E}">
        <p14:creationId xmlns:p14="http://schemas.microsoft.com/office/powerpoint/2010/main" val="4172988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886"/>
            <a:ext cx="10515600" cy="6267797"/>
          </a:xfrm>
        </p:spPr>
        <p:txBody>
          <a:bodyPr>
            <a:normAutofit fontScale="92500" lnSpcReduction="10000"/>
          </a:bodyPr>
          <a:lstStyle/>
          <a:p>
            <a:r>
              <a:rPr lang="en-US" b="1" dirty="0"/>
              <a:t>public void draw3DRect (int x, int y, int width, int height, boolean raised):- </a:t>
            </a:r>
            <a:endParaRPr lang="en-US" b="1" dirty="0" smtClean="0"/>
          </a:p>
          <a:p>
            <a:pPr>
              <a:buFont typeface="Wingdings" panose="05000000000000000000" pitchFamily="2" charset="2"/>
              <a:buChar char="ü"/>
            </a:pPr>
            <a:r>
              <a:rPr lang="en-US" dirty="0" smtClean="0"/>
              <a:t>draws </a:t>
            </a:r>
            <a:r>
              <a:rPr lang="en-US" dirty="0"/>
              <a:t>a rectangle in the current color from (x, y) to </a:t>
            </a:r>
            <a:r>
              <a:rPr lang="en-US" dirty="0" smtClean="0"/>
              <a:t>(x+width, y+height</a:t>
            </a:r>
            <a:r>
              <a:rPr lang="en-US" dirty="0"/>
              <a:t>). </a:t>
            </a:r>
            <a:endParaRPr lang="en-US" dirty="0" smtClean="0"/>
          </a:p>
          <a:p>
            <a:pPr>
              <a:buFont typeface="Wingdings" panose="05000000000000000000" pitchFamily="2" charset="2"/>
              <a:buChar char="ü"/>
            </a:pPr>
            <a:r>
              <a:rPr lang="en-US" dirty="0" smtClean="0"/>
              <a:t>A </a:t>
            </a:r>
            <a:r>
              <a:rPr lang="en-US" dirty="0"/>
              <a:t>shadow effect makes the rectangle appear to float slightly above or below the screen. </a:t>
            </a:r>
            <a:endParaRPr lang="en-US" dirty="0" smtClean="0"/>
          </a:p>
          <a:p>
            <a:pPr>
              <a:buFont typeface="Wingdings" panose="05000000000000000000" pitchFamily="2" charset="2"/>
              <a:buChar char="ü"/>
            </a:pPr>
            <a:r>
              <a:rPr lang="en-US" dirty="0" smtClean="0"/>
              <a:t>The </a:t>
            </a:r>
            <a:r>
              <a:rPr lang="en-US" dirty="0"/>
              <a:t>raised parameter has an effect only if the current color is not black. </a:t>
            </a:r>
            <a:endParaRPr lang="en-US" dirty="0" smtClean="0"/>
          </a:p>
          <a:p>
            <a:pPr>
              <a:buFont typeface="Wingdings" panose="05000000000000000000" pitchFamily="2" charset="2"/>
              <a:buChar char="ü"/>
            </a:pPr>
            <a:r>
              <a:rPr lang="en-US" dirty="0" smtClean="0"/>
              <a:t>If </a:t>
            </a:r>
            <a:r>
              <a:rPr lang="en-US" dirty="0"/>
              <a:t>raised is true, the rectangle looks like a button waiting to be pushed. </a:t>
            </a:r>
            <a:endParaRPr lang="en-US" dirty="0" smtClean="0"/>
          </a:p>
          <a:p>
            <a:pPr>
              <a:buFont typeface="Wingdings" panose="05000000000000000000" pitchFamily="2" charset="2"/>
              <a:buChar char="ü"/>
            </a:pPr>
            <a:r>
              <a:rPr lang="en-US" dirty="0" smtClean="0"/>
              <a:t>If </a:t>
            </a:r>
            <a:r>
              <a:rPr lang="en-US" dirty="0"/>
              <a:t>raised is false, the rectangle looks like a depressed button. </a:t>
            </a:r>
            <a:endParaRPr lang="en-US" dirty="0" smtClean="0"/>
          </a:p>
          <a:p>
            <a:pPr>
              <a:buFont typeface="Wingdings" panose="05000000000000000000" pitchFamily="2" charset="2"/>
              <a:buChar char="ü"/>
            </a:pPr>
            <a:r>
              <a:rPr lang="en-US" dirty="0" smtClean="0"/>
              <a:t>If </a:t>
            </a:r>
            <a:r>
              <a:rPr lang="en-US" dirty="0"/>
              <a:t>width or height is negative, the shadow appears from another direction.</a:t>
            </a:r>
          </a:p>
          <a:p>
            <a:endParaRPr lang="en-US" dirty="0"/>
          </a:p>
          <a:p>
            <a:r>
              <a:rPr lang="en-US" b="1" dirty="0"/>
              <a:t>public void fill3DRect (int x, int y, int width, int height, boolean raised):- </a:t>
            </a:r>
            <a:endParaRPr lang="en-US" b="1" dirty="0" smtClean="0"/>
          </a:p>
          <a:p>
            <a:pPr>
              <a:buFont typeface="Wingdings" panose="05000000000000000000" pitchFamily="2" charset="2"/>
              <a:buChar char="ü"/>
            </a:pPr>
            <a:r>
              <a:rPr lang="en-US" dirty="0" smtClean="0"/>
              <a:t>similar </a:t>
            </a:r>
            <a:r>
              <a:rPr lang="en-US" dirty="0"/>
              <a:t>to the draw3DRect ( ) method except that it draws a filled rectangle in the current color from (x, y) to (x+width,y+height</a:t>
            </a:r>
            <a:r>
              <a:rPr lang="en-US" dirty="0" smtClean="0"/>
              <a:t>)..</a:t>
            </a:r>
          </a:p>
          <a:p>
            <a:pPr>
              <a:buFont typeface="Wingdings" panose="05000000000000000000" pitchFamily="2" charset="2"/>
              <a:buChar char="ü"/>
            </a:pPr>
            <a:r>
              <a:rPr lang="en-US" dirty="0" smtClean="0"/>
              <a:t> </a:t>
            </a:r>
            <a:r>
              <a:rPr lang="en-US" dirty="0"/>
              <a:t>If width or height is negative, the shadow appears from another direction, and the rectangle isn't filled.</a:t>
            </a:r>
          </a:p>
        </p:txBody>
      </p:sp>
    </p:spTree>
    <p:extLst>
      <p:ext uri="{BB962C8B-B14F-4D97-AF65-F5344CB8AC3E}">
        <p14:creationId xmlns:p14="http://schemas.microsoft.com/office/powerpoint/2010/main" val="2898955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385"/>
            <a:ext cx="10515600" cy="5794578"/>
          </a:xfrm>
        </p:spPr>
        <p:txBody>
          <a:bodyPr>
            <a:normAutofit fontScale="700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code="Rectangles3D" width=300 height=200&gt;</a:t>
            </a:r>
          </a:p>
          <a:p>
            <a:pPr marL="0" indent="0">
              <a:buNone/>
            </a:pPr>
            <a:r>
              <a:rPr lang="en-US" dirty="0"/>
              <a:t>&lt;/applet&gt;</a:t>
            </a:r>
          </a:p>
          <a:p>
            <a:pPr marL="0" indent="0">
              <a:buNone/>
            </a:pPr>
            <a:r>
              <a:rPr lang="en-US" dirty="0"/>
              <a:t>*/</a:t>
            </a:r>
          </a:p>
          <a:p>
            <a:pPr marL="0" indent="0">
              <a:buNone/>
            </a:pPr>
            <a:r>
              <a:rPr lang="en-US" dirty="0"/>
              <a:t>public class Rectangles3D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	</a:t>
            </a:r>
          </a:p>
          <a:p>
            <a:pPr marL="0" indent="0">
              <a:buNone/>
            </a:pPr>
            <a:r>
              <a:rPr lang="en-US" dirty="0"/>
              <a:t>	}	  </a:t>
            </a:r>
          </a:p>
          <a:p>
            <a:pPr marL="0" indent="0">
              <a:buNone/>
            </a:pPr>
            <a:r>
              <a:rPr lang="en-US" dirty="0"/>
              <a:t>	public void paint(Graphics g) </a:t>
            </a:r>
            <a:r>
              <a:rPr lang="en-US" dirty="0" smtClean="0"/>
              <a:t> </a:t>
            </a:r>
            <a:r>
              <a:rPr lang="en-US" dirty="0"/>
              <a:t>	{</a:t>
            </a:r>
          </a:p>
          <a:p>
            <a:pPr marL="0" indent="0">
              <a:buNone/>
            </a:pPr>
            <a:r>
              <a:rPr lang="en-US" dirty="0"/>
              <a:t>		g.setColor (Color.gray);</a:t>
            </a:r>
          </a:p>
          <a:p>
            <a:pPr marL="0" indent="0">
              <a:buNone/>
            </a:pPr>
            <a:r>
              <a:rPr lang="en-US" dirty="0"/>
              <a:t>		g.draw3DRect (25, 10, 50, 75, true);</a:t>
            </a:r>
          </a:p>
          <a:p>
            <a:pPr marL="0" indent="0">
              <a:buNone/>
            </a:pPr>
            <a:r>
              <a:rPr lang="en-US" dirty="0"/>
              <a:t>		g.draw3DRect (25, 110, 50, 75, false);</a:t>
            </a:r>
          </a:p>
          <a:p>
            <a:pPr marL="0" indent="0">
              <a:buNone/>
            </a:pPr>
            <a:r>
              <a:rPr lang="en-US" dirty="0"/>
              <a:t>		g.fill3DRect (100, 10, 50, 75, true);</a:t>
            </a:r>
          </a:p>
          <a:p>
            <a:pPr marL="0" indent="0">
              <a:buNone/>
            </a:pPr>
            <a:r>
              <a:rPr lang="en-US" dirty="0"/>
              <a:t>		g.fill3DRect (100, 110, 50, 75, false);</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137651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33898" y="1420971"/>
            <a:ext cx="5924204" cy="4211739"/>
          </a:xfrm>
          <a:prstGeom prst="rect">
            <a:avLst/>
          </a:prstGeom>
        </p:spPr>
      </p:pic>
    </p:spTree>
    <p:extLst>
      <p:ext uri="{BB962C8B-B14F-4D97-AF65-F5344CB8AC3E}">
        <p14:creationId xmlns:p14="http://schemas.microsoft.com/office/powerpoint/2010/main" val="166595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66890"/>
          </a:xfrm>
        </p:spPr>
        <p:txBody>
          <a:bodyPr>
            <a:normAutofit fontScale="90000"/>
          </a:bodyPr>
          <a:lstStyle/>
          <a:p>
            <a:r>
              <a:rPr lang="en-US" dirty="0"/>
              <a:t>Drawing Ellipses and Circles and </a:t>
            </a:r>
            <a:r>
              <a:rPr lang="en-US" dirty="0" smtClean="0"/>
              <a:t>Ovals</a:t>
            </a:r>
            <a:endParaRPr lang="en-US" dirty="0"/>
          </a:p>
        </p:txBody>
      </p:sp>
      <p:sp>
        <p:nvSpPr>
          <p:cNvPr id="3" name="Content Placeholder 2"/>
          <p:cNvSpPr>
            <a:spLocks noGrp="1"/>
          </p:cNvSpPr>
          <p:nvPr>
            <p:ph idx="1"/>
          </p:nvPr>
        </p:nvSpPr>
        <p:spPr>
          <a:xfrm>
            <a:off x="838200" y="931024"/>
            <a:ext cx="10515600" cy="5926975"/>
          </a:xfrm>
        </p:spPr>
        <p:txBody>
          <a:bodyPr>
            <a:normAutofit fontScale="92500" lnSpcReduction="10000"/>
          </a:bodyPr>
          <a:lstStyle/>
          <a:p>
            <a:r>
              <a:rPr lang="en-US" b="1" dirty="0" smtClean="0"/>
              <a:t>public </a:t>
            </a:r>
            <a:r>
              <a:rPr lang="en-US" b="1" dirty="0"/>
              <a:t>abstract void drawOval (int x, int y, int width, int height):- </a:t>
            </a:r>
            <a:endParaRPr lang="en-US" b="1" dirty="0" smtClean="0"/>
          </a:p>
          <a:p>
            <a:r>
              <a:rPr lang="en-US" dirty="0" smtClean="0"/>
              <a:t>draws </a:t>
            </a:r>
            <a:r>
              <a:rPr lang="en-US" dirty="0"/>
              <a:t>an oval in the current color within an invisible bounding rectangle from (x, y) to (x+width, y+height). </a:t>
            </a:r>
            <a:endParaRPr lang="en-US" dirty="0" smtClean="0"/>
          </a:p>
          <a:p>
            <a:r>
              <a:rPr lang="en-US" dirty="0" smtClean="0"/>
              <a:t>cannot </a:t>
            </a:r>
            <a:r>
              <a:rPr lang="en-US" dirty="0"/>
              <a:t>specify the oval's center point and radii. </a:t>
            </a:r>
            <a:endParaRPr lang="en-US" dirty="0" smtClean="0"/>
          </a:p>
          <a:p>
            <a:r>
              <a:rPr lang="en-US" dirty="0" smtClean="0"/>
              <a:t>If </a:t>
            </a:r>
            <a:r>
              <a:rPr lang="en-US" dirty="0"/>
              <a:t>width and height are equal, you get a circle. </a:t>
            </a:r>
            <a:endParaRPr lang="en-US" dirty="0" smtClean="0"/>
          </a:p>
          <a:p>
            <a:r>
              <a:rPr lang="en-US" dirty="0" smtClean="0"/>
              <a:t>If </a:t>
            </a:r>
            <a:r>
              <a:rPr lang="en-US" dirty="0"/>
              <a:t>width or height is negative, nothing is drawn.</a:t>
            </a:r>
          </a:p>
          <a:p>
            <a:endParaRPr lang="en-US" dirty="0"/>
          </a:p>
          <a:p>
            <a:r>
              <a:rPr lang="en-US" b="1" dirty="0"/>
              <a:t>public abstract void fillOval (int x, int y, int width, int height):- </a:t>
            </a:r>
            <a:endParaRPr lang="en-US" b="1" dirty="0" smtClean="0"/>
          </a:p>
          <a:p>
            <a:r>
              <a:rPr lang="en-US" dirty="0" smtClean="0"/>
              <a:t>draws </a:t>
            </a:r>
            <a:r>
              <a:rPr lang="en-US" dirty="0"/>
              <a:t>a filled oval in the current color within an invisible bounding rectangle from (x, y) to (x+width-1, y+height-1). </a:t>
            </a:r>
            <a:endParaRPr lang="en-US" dirty="0" smtClean="0"/>
          </a:p>
          <a:p>
            <a:r>
              <a:rPr lang="en-US" dirty="0" smtClean="0"/>
              <a:t> </a:t>
            </a:r>
            <a:r>
              <a:rPr lang="en-US" dirty="0"/>
              <a:t>cannot specify the oval's center point and radii. </a:t>
            </a:r>
            <a:endParaRPr lang="en-US" dirty="0" smtClean="0"/>
          </a:p>
          <a:p>
            <a:r>
              <a:rPr lang="en-US" dirty="0" smtClean="0"/>
              <a:t>Notice </a:t>
            </a:r>
            <a:r>
              <a:rPr lang="en-US" dirty="0"/>
              <a:t>that the filled oval is one pixel smaller to the right and bottom than requested. </a:t>
            </a:r>
            <a:endParaRPr lang="en-US" dirty="0" smtClean="0"/>
          </a:p>
          <a:p>
            <a:r>
              <a:rPr lang="en-US" dirty="0" smtClean="0"/>
              <a:t>If </a:t>
            </a:r>
            <a:r>
              <a:rPr lang="en-US" dirty="0"/>
              <a:t>width or height is negative, nothing is drawn.</a:t>
            </a:r>
          </a:p>
        </p:txBody>
      </p:sp>
    </p:spTree>
    <p:extLst>
      <p:ext uri="{BB962C8B-B14F-4D97-AF65-F5344CB8AC3E}">
        <p14:creationId xmlns:p14="http://schemas.microsoft.com/office/powerpoint/2010/main" val="878386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code="Ovals" width=300 height=200&gt;</a:t>
            </a:r>
          </a:p>
          <a:p>
            <a:pPr marL="0" indent="0">
              <a:buNone/>
            </a:pPr>
            <a:r>
              <a:rPr lang="en-US" dirty="0"/>
              <a:t>&lt;/applet&gt;</a:t>
            </a:r>
          </a:p>
          <a:p>
            <a:pPr marL="0" indent="0">
              <a:buNone/>
            </a:pPr>
            <a:r>
              <a:rPr lang="en-US" dirty="0"/>
              <a:t>*/</a:t>
            </a:r>
          </a:p>
          <a:p>
            <a:pPr marL="0" indent="0">
              <a:buNone/>
            </a:pPr>
            <a:r>
              <a:rPr lang="en-US" dirty="0"/>
              <a:t>public class Ovals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g.drawOval(10, 10, 50, 50);</a:t>
            </a:r>
          </a:p>
          <a:p>
            <a:pPr marL="0" indent="0">
              <a:buNone/>
            </a:pPr>
            <a:r>
              <a:rPr lang="en-US" dirty="0"/>
              <a:t>		g.fillOval(100, 10, 75, 50);</a:t>
            </a:r>
          </a:p>
          <a:p>
            <a:pPr marL="0" indent="0">
              <a:buNone/>
            </a:pPr>
            <a:r>
              <a:rPr lang="en-US" dirty="0"/>
              <a:t>		g.drawOval(190, 10, 90, 30);</a:t>
            </a:r>
          </a:p>
          <a:p>
            <a:pPr marL="0" indent="0">
              <a:buNone/>
            </a:pPr>
            <a:r>
              <a:rPr lang="en-US" dirty="0"/>
              <a:t>		g.fillOval(70, 90, 140, 100);</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4671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88784" y="1914973"/>
            <a:ext cx="6014431" cy="4314016"/>
          </a:xfrm>
          <a:prstGeom prst="rect">
            <a:avLst/>
          </a:prstGeom>
        </p:spPr>
      </p:pic>
    </p:spTree>
    <p:extLst>
      <p:ext uri="{BB962C8B-B14F-4D97-AF65-F5344CB8AC3E}">
        <p14:creationId xmlns:p14="http://schemas.microsoft.com/office/powerpoint/2010/main" val="910812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3268"/>
          </a:xfrm>
        </p:spPr>
        <p:txBody>
          <a:bodyPr>
            <a:normAutofit fontScale="90000"/>
          </a:bodyPr>
          <a:lstStyle/>
          <a:p>
            <a:r>
              <a:rPr lang="en-US" dirty="0"/>
              <a:t>Drawing </a:t>
            </a:r>
            <a:r>
              <a:rPr lang="en-US" dirty="0" smtClean="0"/>
              <a:t>Arcs</a:t>
            </a:r>
            <a:endParaRPr lang="en-US" dirty="0"/>
          </a:p>
        </p:txBody>
      </p:sp>
      <p:sp>
        <p:nvSpPr>
          <p:cNvPr id="3" name="Content Placeholder 2"/>
          <p:cNvSpPr>
            <a:spLocks noGrp="1"/>
          </p:cNvSpPr>
          <p:nvPr>
            <p:ph idx="1"/>
          </p:nvPr>
        </p:nvSpPr>
        <p:spPr>
          <a:xfrm>
            <a:off x="838200" y="897774"/>
            <a:ext cx="10515600" cy="5960225"/>
          </a:xfrm>
        </p:spPr>
        <p:txBody>
          <a:bodyPr>
            <a:normAutofit fontScale="85000" lnSpcReduction="20000"/>
          </a:bodyPr>
          <a:lstStyle/>
          <a:p>
            <a:r>
              <a:rPr lang="en-US" b="1" dirty="0" smtClean="0"/>
              <a:t>public </a:t>
            </a:r>
            <a:r>
              <a:rPr lang="en-US" b="1" dirty="0"/>
              <a:t>abstract void drawArc (int x, int y, int width, int height, int startAngle, int arcAngle):- </a:t>
            </a:r>
            <a:endParaRPr lang="en-US" dirty="0" smtClean="0"/>
          </a:p>
          <a:p>
            <a:r>
              <a:rPr lang="en-US" dirty="0" smtClean="0"/>
              <a:t>draws </a:t>
            </a:r>
            <a:r>
              <a:rPr lang="en-US" dirty="0"/>
              <a:t>an arc in the current color within an invisible bounding rectangle from (x,y) to (x+width, y+height). </a:t>
            </a:r>
            <a:endParaRPr lang="en-US" dirty="0" smtClean="0"/>
          </a:p>
          <a:p>
            <a:r>
              <a:rPr lang="en-US" dirty="0" smtClean="0"/>
              <a:t>The </a:t>
            </a:r>
            <a:r>
              <a:rPr lang="en-US" dirty="0"/>
              <a:t>arc starts at startAngle degrees and goes to startAngle + arcAngle degrees. </a:t>
            </a:r>
            <a:endParaRPr lang="en-US" dirty="0" smtClean="0"/>
          </a:p>
          <a:p>
            <a:r>
              <a:rPr lang="en-US" dirty="0" smtClean="0"/>
              <a:t>An </a:t>
            </a:r>
            <a:r>
              <a:rPr lang="en-US" dirty="0"/>
              <a:t>angle of 0 degrees is at the 3 o'clock position; angles increase counter-clockwise. </a:t>
            </a:r>
            <a:endParaRPr lang="en-US" dirty="0" smtClean="0"/>
          </a:p>
          <a:p>
            <a:r>
              <a:rPr lang="en-US" dirty="0" smtClean="0"/>
              <a:t>If </a:t>
            </a:r>
            <a:r>
              <a:rPr lang="en-US" dirty="0"/>
              <a:t>arcAngle is negative, drawing is in a clockwise direction. </a:t>
            </a:r>
            <a:endParaRPr lang="en-US" dirty="0" smtClean="0"/>
          </a:p>
          <a:p>
            <a:r>
              <a:rPr lang="en-US" dirty="0" smtClean="0"/>
              <a:t>If </a:t>
            </a:r>
            <a:r>
              <a:rPr lang="en-US" dirty="0"/>
              <a:t>width and height are equal and arcAngle is 360 degrees, drawArc() draws a circle</a:t>
            </a:r>
            <a:r>
              <a:rPr lang="en-US" dirty="0" smtClean="0"/>
              <a:t>.</a:t>
            </a:r>
          </a:p>
          <a:p>
            <a:r>
              <a:rPr lang="en-US" dirty="0" smtClean="0"/>
              <a:t> </a:t>
            </a:r>
            <a:r>
              <a:rPr lang="en-US" dirty="0"/>
              <a:t>If width or height is negative, nothing is drawn.</a:t>
            </a:r>
          </a:p>
          <a:p>
            <a:r>
              <a:rPr lang="en-US" b="1" dirty="0" smtClean="0"/>
              <a:t>public </a:t>
            </a:r>
            <a:r>
              <a:rPr lang="en-US" b="1" dirty="0"/>
              <a:t>abstract void fillArc (int x, int y, int width, int height, int startAngle, int arcAngle):- </a:t>
            </a:r>
            <a:endParaRPr lang="en-US" b="1" dirty="0" smtClean="0"/>
          </a:p>
          <a:p>
            <a:r>
              <a:rPr lang="en-US" dirty="0" smtClean="0"/>
              <a:t>similar </a:t>
            </a:r>
            <a:r>
              <a:rPr lang="en-US" dirty="0"/>
              <a:t>to the drawArc() method except that it draws a filled arc in the current color within an invisible bounding rectangle from (x, y) to (x+width-1, y+height-1</a:t>
            </a:r>
            <a:r>
              <a:rPr lang="en-US" dirty="0" smtClean="0"/>
              <a:t>.</a:t>
            </a:r>
          </a:p>
          <a:p>
            <a:r>
              <a:rPr lang="en-US" dirty="0" smtClean="0"/>
              <a:t> </a:t>
            </a:r>
            <a:r>
              <a:rPr lang="en-US" dirty="0"/>
              <a:t>If width and height are equal and arcAngle is 360 degrees, fillArc() draws a filled circle.</a:t>
            </a:r>
          </a:p>
          <a:p>
            <a:endParaRPr lang="en-US" dirty="0"/>
          </a:p>
        </p:txBody>
      </p:sp>
    </p:spTree>
    <p:extLst>
      <p:ext uri="{BB962C8B-B14F-4D97-AF65-F5344CB8AC3E}">
        <p14:creationId xmlns:p14="http://schemas.microsoft.com/office/powerpoint/2010/main" val="285014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most </a:t>
            </a:r>
            <a:r>
              <a:rPr lang="en-US" dirty="0"/>
              <a:t>Java programs employ user </a:t>
            </a:r>
            <a:r>
              <a:rPr lang="en-US" dirty="0" smtClean="0"/>
              <a:t>interfaces based </a:t>
            </a:r>
            <a:r>
              <a:rPr lang="en-US" dirty="0"/>
              <a:t>on Swing. Because Swing provides richer implementations than does the AWT </a:t>
            </a:r>
            <a:r>
              <a:rPr lang="en-US" dirty="0" smtClean="0"/>
              <a:t>of some </a:t>
            </a:r>
            <a:r>
              <a:rPr lang="en-US" dirty="0"/>
              <a:t>common GUI controls, such as buttons, lists, and check boxes, it is easy to jump </a:t>
            </a:r>
            <a:r>
              <a:rPr lang="en-US" dirty="0" smtClean="0"/>
              <a:t>to the </a:t>
            </a:r>
            <a:r>
              <a:rPr lang="en-US" dirty="0"/>
              <a:t>conclusion that the AWT is no longer important, that it has been superseded by Swing.</a:t>
            </a:r>
          </a:p>
          <a:p>
            <a:r>
              <a:rPr lang="en-US" dirty="0" smtClean="0"/>
              <a:t>Swing </a:t>
            </a:r>
            <a:r>
              <a:rPr lang="en-US" dirty="0"/>
              <a:t>is built on top of the AWT.</a:t>
            </a:r>
          </a:p>
          <a:p>
            <a:r>
              <a:rPr lang="en-US" dirty="0"/>
              <a:t>Thus, many aspects of the AWT are also aspects of Swing. </a:t>
            </a:r>
            <a:endParaRPr lang="en-US" dirty="0" smtClean="0"/>
          </a:p>
          <a:p>
            <a:r>
              <a:rPr lang="en-US" dirty="0" smtClean="0"/>
              <a:t>many </a:t>
            </a:r>
            <a:r>
              <a:rPr lang="en-US" dirty="0"/>
              <a:t>AWT </a:t>
            </a:r>
            <a:r>
              <a:rPr lang="en-US" dirty="0" smtClean="0"/>
              <a:t>classes are </a:t>
            </a:r>
            <a:r>
              <a:rPr lang="en-US" dirty="0"/>
              <a:t>used either directly or indirectly by Swing. </a:t>
            </a:r>
            <a:endParaRPr lang="en-US" dirty="0" smtClean="0"/>
          </a:p>
          <a:p>
            <a:r>
              <a:rPr lang="en-US" dirty="0" smtClean="0"/>
              <a:t>some </a:t>
            </a:r>
            <a:r>
              <a:rPr lang="en-US" dirty="0"/>
              <a:t>types of small </a:t>
            </a:r>
            <a:r>
              <a:rPr lang="en-US" dirty="0" smtClean="0"/>
              <a:t>programs (</a:t>
            </a:r>
            <a:r>
              <a:rPr lang="en-US" dirty="0"/>
              <a:t>especially small applets) that make only minimal use of a GUI, using the AWT rather </a:t>
            </a:r>
            <a:r>
              <a:rPr lang="en-US" dirty="0" smtClean="0"/>
              <a:t>than Swing </a:t>
            </a:r>
            <a:r>
              <a:rPr lang="en-US" dirty="0"/>
              <a:t>still makes sense. Therefore, even though most interfaces today will be based </a:t>
            </a:r>
            <a:r>
              <a:rPr lang="en-US" dirty="0" smtClean="0"/>
              <a:t>on Swing</a:t>
            </a:r>
            <a:r>
              <a:rPr lang="en-US" dirty="0"/>
              <a:t>, a solid knowledge of the AWT is still required</a:t>
            </a:r>
            <a:r>
              <a:rPr lang="en-US" dirty="0" smtClean="0"/>
              <a:t>.</a:t>
            </a:r>
          </a:p>
          <a:p>
            <a:r>
              <a:rPr lang="en-US" dirty="0" smtClean="0"/>
              <a:t> </a:t>
            </a:r>
            <a:r>
              <a:rPr lang="en-US" dirty="0"/>
              <a:t>you can’t be a great </a:t>
            </a:r>
            <a:r>
              <a:rPr lang="en-US" dirty="0" smtClean="0"/>
              <a:t>Java programmer </a:t>
            </a:r>
            <a:r>
              <a:rPr lang="en-US" dirty="0"/>
              <a:t>without knowing the AWT.</a:t>
            </a:r>
          </a:p>
        </p:txBody>
      </p:sp>
    </p:spTree>
    <p:extLst>
      <p:ext uri="{BB962C8B-B14F-4D97-AF65-F5344CB8AC3E}">
        <p14:creationId xmlns:p14="http://schemas.microsoft.com/office/powerpoint/2010/main" val="1973585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378"/>
            <a:ext cx="10515600" cy="6060585"/>
          </a:xfrm>
        </p:spPr>
        <p:txBody>
          <a:bodyPr>
            <a:normAutofit fontScale="62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code="Arcs" width=300 height=200&gt;</a:t>
            </a:r>
          </a:p>
          <a:p>
            <a:pPr marL="0" indent="0">
              <a:buNone/>
            </a:pPr>
            <a:r>
              <a:rPr lang="en-US" dirty="0"/>
              <a:t>&lt;/applet&gt;</a:t>
            </a:r>
          </a:p>
          <a:p>
            <a:pPr marL="0" indent="0">
              <a:buNone/>
            </a:pPr>
            <a:r>
              <a:rPr lang="en-US" dirty="0"/>
              <a:t>*/</a:t>
            </a:r>
          </a:p>
          <a:p>
            <a:pPr marL="0" indent="0">
              <a:buNone/>
            </a:pPr>
            <a:r>
              <a:rPr lang="en-US" dirty="0"/>
              <a:t>public class Arcs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g.drawArc(10, 40, 70, 70, 0, 75);</a:t>
            </a:r>
          </a:p>
          <a:p>
            <a:pPr marL="0" indent="0">
              <a:buNone/>
            </a:pPr>
            <a:r>
              <a:rPr lang="en-US" dirty="0"/>
              <a:t>		g.fillArc(100, 40, 70, 70, 0, 75) ;</a:t>
            </a:r>
          </a:p>
          <a:p>
            <a:pPr marL="0" indent="0">
              <a:buNone/>
            </a:pPr>
            <a:r>
              <a:rPr lang="en-US" dirty="0"/>
              <a:t>		g.drawArc(10, 100, 70, 80, 0, 175);</a:t>
            </a:r>
          </a:p>
          <a:p>
            <a:pPr marL="0" indent="0">
              <a:buNone/>
            </a:pPr>
            <a:r>
              <a:rPr lang="en-US" dirty="0"/>
              <a:t>		g.fillArc(100, 100, 70, 90, 0, 270);</a:t>
            </a:r>
          </a:p>
          <a:p>
            <a:pPr marL="0" indent="0">
              <a:buNone/>
            </a:pPr>
            <a:r>
              <a:rPr lang="en-US" dirty="0"/>
              <a:t>		g.drawArc(200, 80, 80, 80, 0, 180);</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929045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92050" y="1690688"/>
            <a:ext cx="6650962" cy="4740764"/>
          </a:xfrm>
          <a:prstGeom prst="rect">
            <a:avLst/>
          </a:prstGeom>
        </p:spPr>
      </p:pic>
    </p:spTree>
    <p:extLst>
      <p:ext uri="{BB962C8B-B14F-4D97-AF65-F5344CB8AC3E}">
        <p14:creationId xmlns:p14="http://schemas.microsoft.com/office/powerpoint/2010/main" val="1997371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45719"/>
          </a:xfrm>
        </p:spPr>
        <p:txBody>
          <a:bodyPr>
            <a:normAutofit fontScale="90000"/>
          </a:bodyPr>
          <a:lstStyle/>
          <a:p>
            <a:r>
              <a:rPr lang="en-US" dirty="0"/>
              <a:t>Drawing </a:t>
            </a:r>
            <a:r>
              <a:rPr lang="en-US" dirty="0" smtClean="0"/>
              <a:t>Polygons</a:t>
            </a:r>
            <a:endParaRPr lang="en-US" dirty="0"/>
          </a:p>
        </p:txBody>
      </p:sp>
      <p:sp>
        <p:nvSpPr>
          <p:cNvPr id="3" name="Content Placeholder 2"/>
          <p:cNvSpPr>
            <a:spLocks noGrp="1"/>
          </p:cNvSpPr>
          <p:nvPr>
            <p:ph idx="1"/>
          </p:nvPr>
        </p:nvSpPr>
        <p:spPr>
          <a:xfrm>
            <a:off x="838200" y="581890"/>
            <a:ext cx="10515600" cy="6276109"/>
          </a:xfrm>
        </p:spPr>
        <p:txBody>
          <a:bodyPr>
            <a:normAutofit fontScale="77500" lnSpcReduction="20000"/>
          </a:bodyPr>
          <a:lstStyle/>
          <a:p>
            <a:r>
              <a:rPr lang="en-US" b="1" dirty="0" smtClean="0"/>
              <a:t>public </a:t>
            </a:r>
            <a:r>
              <a:rPr lang="en-US" b="1" dirty="0"/>
              <a:t>abstract void drawPolygon (int xPoints[], int yPoints[], int numPoints):- </a:t>
            </a:r>
            <a:endParaRPr lang="en-US" dirty="0" smtClean="0"/>
          </a:p>
          <a:p>
            <a:r>
              <a:rPr lang="en-US" dirty="0" smtClean="0"/>
              <a:t> </a:t>
            </a:r>
            <a:r>
              <a:rPr lang="en-US" dirty="0"/>
              <a:t>draws a path of numPoints nodes by taking one element at a time out of xPoints and yPoints to make each point. </a:t>
            </a:r>
            <a:endParaRPr lang="en-US" dirty="0" smtClean="0"/>
          </a:p>
          <a:p>
            <a:r>
              <a:rPr lang="en-US" dirty="0" smtClean="0"/>
              <a:t>The </a:t>
            </a:r>
            <a:r>
              <a:rPr lang="en-US" dirty="0"/>
              <a:t>path is drawn in the current color</a:t>
            </a:r>
            <a:r>
              <a:rPr lang="en-US" dirty="0" smtClean="0"/>
              <a:t>.</a:t>
            </a:r>
          </a:p>
          <a:p>
            <a:r>
              <a:rPr lang="en-US" dirty="0" smtClean="0"/>
              <a:t> </a:t>
            </a:r>
            <a:r>
              <a:rPr lang="en-US" dirty="0"/>
              <a:t>If either xPoints or yPoints does not have numPoints elements, drawPolygon() throws a run-time exception</a:t>
            </a:r>
          </a:p>
          <a:p>
            <a:r>
              <a:rPr lang="en-US" b="1" dirty="0" smtClean="0"/>
              <a:t>public </a:t>
            </a:r>
            <a:r>
              <a:rPr lang="en-US" b="1" dirty="0"/>
              <a:t>abstract void drawPolyline (int xPoints[], int yPoints[], int numPoints):- </a:t>
            </a:r>
            <a:endParaRPr lang="en-US" dirty="0" smtClean="0"/>
          </a:p>
          <a:p>
            <a:r>
              <a:rPr lang="en-US" dirty="0" smtClean="0"/>
              <a:t> </a:t>
            </a:r>
            <a:r>
              <a:rPr lang="en-US" dirty="0"/>
              <a:t>functions like the 1.0 version of drawPolygon(). </a:t>
            </a:r>
            <a:endParaRPr lang="en-US" dirty="0" smtClean="0"/>
          </a:p>
          <a:p>
            <a:r>
              <a:rPr lang="en-US" dirty="0" smtClean="0"/>
              <a:t>It </a:t>
            </a:r>
            <a:r>
              <a:rPr lang="en-US" dirty="0"/>
              <a:t>connect the dots with the points in the xPoints and yPoints arrays and does not connect the endpoints</a:t>
            </a:r>
            <a:r>
              <a:rPr lang="en-US" dirty="0" smtClean="0"/>
              <a:t>.</a:t>
            </a:r>
          </a:p>
          <a:p>
            <a:r>
              <a:rPr lang="en-US" dirty="0" smtClean="0"/>
              <a:t> </a:t>
            </a:r>
            <a:r>
              <a:rPr lang="en-US" dirty="0"/>
              <a:t>If either xPoints or yPoints does not have numPoints elements, drawPolygon() throws the run-time exception, ArrayIndexOutOfBoundsException.</a:t>
            </a:r>
          </a:p>
          <a:p>
            <a:r>
              <a:rPr lang="en-US" b="1" dirty="0" smtClean="0"/>
              <a:t>public </a:t>
            </a:r>
            <a:r>
              <a:rPr lang="en-US" b="1" dirty="0"/>
              <a:t>abstract void fillPolygon (int xPoints[], int yPoints[], int nPoints):- </a:t>
            </a:r>
            <a:endParaRPr lang="en-US" dirty="0" smtClean="0"/>
          </a:p>
          <a:p>
            <a:r>
              <a:rPr lang="en-US" dirty="0" smtClean="0"/>
              <a:t>draws </a:t>
            </a:r>
            <a:r>
              <a:rPr lang="en-US" dirty="0"/>
              <a:t>a polygon of numPoints nodes by plucking one element at a time out of xPoints and yPoints to make each point. </a:t>
            </a:r>
            <a:endParaRPr lang="en-US" dirty="0" smtClean="0"/>
          </a:p>
          <a:p>
            <a:r>
              <a:rPr lang="en-US" dirty="0" smtClean="0"/>
              <a:t>The </a:t>
            </a:r>
            <a:r>
              <a:rPr lang="en-US" dirty="0"/>
              <a:t>polygon is drawn in the current color</a:t>
            </a:r>
            <a:r>
              <a:rPr lang="en-US" dirty="0" smtClean="0"/>
              <a:t>.</a:t>
            </a:r>
          </a:p>
          <a:p>
            <a:r>
              <a:rPr lang="en-US" dirty="0" smtClean="0"/>
              <a:t> </a:t>
            </a:r>
            <a:r>
              <a:rPr lang="en-US" dirty="0"/>
              <a:t>If either xPoints or yPoints does not have numPoints elements, fillPolygon() throws the run-time exception IllegalArgumentException</a:t>
            </a:r>
            <a:r>
              <a:rPr lang="en-US" dirty="0" smtClean="0"/>
              <a:t>.</a:t>
            </a:r>
          </a:p>
          <a:p>
            <a:r>
              <a:rPr lang="en-US" dirty="0" smtClean="0"/>
              <a:t> </a:t>
            </a:r>
            <a:r>
              <a:rPr lang="en-US" dirty="0"/>
              <a:t>If the polygon is not closed, fillPolygon() adds a segment connecting the endpoints.</a:t>
            </a:r>
          </a:p>
          <a:p>
            <a:endParaRPr lang="en-US" dirty="0"/>
          </a:p>
        </p:txBody>
      </p:sp>
    </p:spTree>
    <p:extLst>
      <p:ext uri="{BB962C8B-B14F-4D97-AF65-F5344CB8AC3E}">
        <p14:creationId xmlns:p14="http://schemas.microsoft.com/office/powerpoint/2010/main" val="185340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378"/>
            <a:ext cx="10515600" cy="6583680"/>
          </a:xfrm>
        </p:spPr>
        <p:txBody>
          <a:bodyPr>
            <a:normAutofit fontScale="77500" lnSpcReduction="20000"/>
          </a:bodyPr>
          <a:lstStyle/>
          <a:p>
            <a:pPr marL="0" indent="0">
              <a:buNone/>
            </a:pPr>
            <a:r>
              <a:rPr lang="en-US" dirty="0"/>
              <a:t>import java.awt.*;</a:t>
            </a:r>
          </a:p>
          <a:p>
            <a:pPr marL="0" indent="0">
              <a:buNone/>
            </a:pPr>
            <a:r>
              <a:rPr lang="en-US" dirty="0"/>
              <a:t>import java.applet.*;</a:t>
            </a:r>
          </a:p>
          <a:p>
            <a:pPr marL="0" indent="0">
              <a:buNone/>
            </a:pPr>
            <a:r>
              <a:rPr lang="en-US" dirty="0"/>
              <a:t>/*</a:t>
            </a:r>
          </a:p>
          <a:p>
            <a:pPr marL="0" indent="0">
              <a:buNone/>
            </a:pPr>
            <a:r>
              <a:rPr lang="en-US" dirty="0"/>
              <a:t>&lt;applet code="HourGlass" width=230 height=210&gt;</a:t>
            </a:r>
          </a:p>
          <a:p>
            <a:pPr marL="0" indent="0">
              <a:buNone/>
            </a:pPr>
            <a:r>
              <a:rPr lang="en-US" dirty="0"/>
              <a:t>&lt;/applet&gt;</a:t>
            </a:r>
          </a:p>
          <a:p>
            <a:pPr marL="0" indent="0">
              <a:buNone/>
            </a:pPr>
            <a:r>
              <a:rPr lang="en-US" dirty="0"/>
              <a:t>*/</a:t>
            </a:r>
          </a:p>
          <a:p>
            <a:pPr marL="0" indent="0">
              <a:buNone/>
            </a:pPr>
            <a:r>
              <a:rPr lang="en-US" dirty="0"/>
              <a:t>public class HourGlass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p>
          <a:p>
            <a:pPr marL="0" indent="0">
              <a:buNone/>
            </a:pPr>
            <a:r>
              <a:rPr lang="en-US" dirty="0"/>
              <a:t>	}</a:t>
            </a:r>
          </a:p>
          <a:p>
            <a:pPr marL="0" indent="0">
              <a:buNone/>
            </a:pPr>
            <a:endParaRPr lang="en-US" dirty="0"/>
          </a:p>
          <a:p>
            <a:pPr marL="0" indent="0">
              <a:buNone/>
            </a:pPr>
            <a:r>
              <a:rPr lang="en-US" dirty="0"/>
              <a:t>	public void paint(Graphics g) </a:t>
            </a:r>
            <a:r>
              <a:rPr lang="en-US" dirty="0" smtClean="0"/>
              <a:t> </a:t>
            </a:r>
            <a:r>
              <a:rPr lang="en-US" dirty="0"/>
              <a:t>	{</a:t>
            </a:r>
          </a:p>
          <a:p>
            <a:pPr marL="0" indent="0">
              <a:buNone/>
            </a:pPr>
            <a:r>
              <a:rPr lang="en-US" dirty="0"/>
              <a:t>		int xpoints[] = {30, 200, 30, 200, 30};</a:t>
            </a:r>
          </a:p>
          <a:p>
            <a:pPr marL="0" indent="0">
              <a:buNone/>
            </a:pPr>
            <a:r>
              <a:rPr lang="en-US" dirty="0"/>
              <a:t>		int ypoints[] = {30, 30, 200, 200, 30};</a:t>
            </a:r>
          </a:p>
          <a:p>
            <a:pPr marL="0" indent="0">
              <a:buNone/>
            </a:pPr>
            <a:r>
              <a:rPr lang="en-US" dirty="0"/>
              <a:t>		int num = 5; </a:t>
            </a:r>
          </a:p>
          <a:p>
            <a:pPr marL="0" indent="0">
              <a:buNone/>
            </a:pPr>
            <a:r>
              <a:rPr lang="en-US" dirty="0"/>
              <a:t>		g.drawPolygon(xpoints, ypoints, num);</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689618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11149" y="682177"/>
            <a:ext cx="5849476" cy="5651189"/>
          </a:xfrm>
          <a:prstGeom prst="rect">
            <a:avLst/>
          </a:prstGeom>
        </p:spPr>
      </p:pic>
    </p:spTree>
    <p:extLst>
      <p:ext uri="{BB962C8B-B14F-4D97-AF65-F5344CB8AC3E}">
        <p14:creationId xmlns:p14="http://schemas.microsoft.com/office/powerpoint/2010/main" val="3896376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66642"/>
          </a:xfrm>
        </p:spPr>
        <p:txBody>
          <a:bodyPr>
            <a:normAutofit fontScale="90000"/>
          </a:bodyPr>
          <a:lstStyle/>
          <a:p>
            <a:r>
              <a:rPr lang="en-US" b="1" dirty="0"/>
              <a:t>Another Example:</a:t>
            </a:r>
            <a:endParaRPr lang="en-US" dirty="0"/>
          </a:p>
        </p:txBody>
      </p:sp>
      <p:sp>
        <p:nvSpPr>
          <p:cNvPr id="3" name="Content Placeholder 2"/>
          <p:cNvSpPr>
            <a:spLocks noGrp="1"/>
          </p:cNvSpPr>
          <p:nvPr>
            <p:ph idx="1"/>
          </p:nvPr>
        </p:nvSpPr>
        <p:spPr>
          <a:xfrm>
            <a:off x="838200" y="448886"/>
            <a:ext cx="10515600" cy="6409113"/>
          </a:xfrm>
        </p:spPr>
        <p:txBody>
          <a:bodyPr>
            <a:normAutofit fontScale="70000" lnSpcReduction="20000"/>
          </a:bodyPr>
          <a:lstStyle/>
          <a:p>
            <a:pPr marL="0" indent="0">
              <a:buNone/>
            </a:pPr>
            <a:r>
              <a:rPr lang="en-US" dirty="0"/>
              <a:t>import java.applet.*;</a:t>
            </a:r>
          </a:p>
          <a:p>
            <a:pPr marL="0" indent="0">
              <a:buNone/>
            </a:pPr>
            <a:r>
              <a:rPr lang="en-US" dirty="0" smtClean="0"/>
              <a:t>/* &lt;</a:t>
            </a:r>
            <a:r>
              <a:rPr lang="en-US" dirty="0"/>
              <a:t>applet code="Polygons" width=230 height=210</a:t>
            </a:r>
            <a:r>
              <a:rPr lang="en-US" dirty="0" smtClean="0"/>
              <a:t>&gt;	&lt;/</a:t>
            </a:r>
            <a:r>
              <a:rPr lang="en-US" dirty="0"/>
              <a:t>applet</a:t>
            </a:r>
            <a:r>
              <a:rPr lang="en-US" dirty="0" smtClean="0"/>
              <a:t>&gt;	      */</a:t>
            </a:r>
            <a:endParaRPr lang="en-US" dirty="0"/>
          </a:p>
          <a:p>
            <a:pPr marL="0" indent="0">
              <a:buNone/>
            </a:pPr>
            <a:r>
              <a:rPr lang="en-US" dirty="0"/>
              <a:t>public class Polygons extends Applet </a:t>
            </a:r>
            <a:r>
              <a:rPr lang="en-US" dirty="0" smtClean="0"/>
              <a:t> {</a:t>
            </a:r>
            <a:endParaRPr lang="en-US" dirty="0"/>
          </a:p>
          <a:p>
            <a:pPr marL="0" indent="0">
              <a:buNone/>
            </a:pPr>
            <a:r>
              <a:rPr lang="en-US" dirty="0"/>
              <a:t>	public void init</a:t>
            </a:r>
            <a:r>
              <a:rPr lang="en-US" dirty="0" smtClean="0"/>
              <a:t>() </a:t>
            </a:r>
            <a:r>
              <a:rPr lang="en-US" dirty="0"/>
              <a:t>	{</a:t>
            </a:r>
          </a:p>
          <a:p>
            <a:pPr marL="0" indent="0">
              <a:buNone/>
            </a:pPr>
            <a:r>
              <a:rPr lang="en-US" dirty="0"/>
              <a:t>		setBackground(Color.black);</a:t>
            </a:r>
          </a:p>
          <a:p>
            <a:pPr marL="0" indent="0">
              <a:buNone/>
            </a:pPr>
            <a:r>
              <a:rPr lang="en-US" dirty="0"/>
              <a:t>		setForeground(Color.green</a:t>
            </a:r>
            <a:r>
              <a:rPr lang="en-US" dirty="0" smtClean="0"/>
              <a:t>); </a:t>
            </a:r>
            <a:r>
              <a:rPr lang="en-US" dirty="0"/>
              <a:t>	}</a:t>
            </a:r>
          </a:p>
          <a:p>
            <a:pPr marL="0" indent="0">
              <a:buNone/>
            </a:pPr>
            <a:r>
              <a:rPr lang="en-US" dirty="0"/>
              <a:t>	public void paint(Graphics g) </a:t>
            </a:r>
            <a:r>
              <a:rPr lang="en-US" dirty="0" smtClean="0"/>
              <a:t> </a:t>
            </a:r>
            <a:r>
              <a:rPr lang="en-US" dirty="0"/>
              <a:t>	{</a:t>
            </a:r>
          </a:p>
          <a:p>
            <a:pPr marL="0" indent="0">
              <a:buNone/>
            </a:pPr>
            <a:r>
              <a:rPr lang="en-US" dirty="0"/>
              <a:t>		int[] xPoints[] = {{50, 25, 25, 75, 75</a:t>
            </a:r>
            <a:r>
              <a:rPr lang="en-US" dirty="0" smtClean="0"/>
              <a:t>}, {</a:t>
            </a:r>
            <a:r>
              <a:rPr lang="en-US" dirty="0"/>
              <a:t>50, 25, 25, 75, 75</a:t>
            </a:r>
            <a:r>
              <a:rPr lang="en-US" dirty="0" smtClean="0"/>
              <a:t>}, {</a:t>
            </a:r>
            <a:r>
              <a:rPr lang="en-US" dirty="0"/>
              <a:t>100, 100, 150, 100, 150, 150, 125, 100, 150},</a:t>
            </a:r>
          </a:p>
          <a:p>
            <a:pPr marL="0" indent="0">
              <a:buNone/>
            </a:pPr>
            <a:r>
              <a:rPr lang="en-US" dirty="0"/>
              <a:t>						{100, 100, 150, 100, 150, 150, 125, 100, 150}};</a:t>
            </a:r>
          </a:p>
          <a:p>
            <a:pPr marL="0" indent="0">
              <a:buNone/>
            </a:pPr>
            <a:r>
              <a:rPr lang="en-US" dirty="0"/>
              <a:t>		int[] yPoints[] = {{10, 35, 85, 85, 35, 10</a:t>
            </a:r>
            <a:r>
              <a:rPr lang="en-US" dirty="0" smtClean="0"/>
              <a:t>}, {</a:t>
            </a:r>
            <a:r>
              <a:rPr lang="en-US" dirty="0"/>
              <a:t>110, 135, 185, 185, 135</a:t>
            </a:r>
            <a:r>
              <a:rPr lang="en-US" dirty="0" smtClean="0"/>
              <a:t>}, {</a:t>
            </a:r>
            <a:r>
              <a:rPr lang="en-US" dirty="0"/>
              <a:t>85, 35, 35, 85, 85, 35, 10, 35, 85},</a:t>
            </a:r>
          </a:p>
          <a:p>
            <a:pPr marL="0" indent="0">
              <a:buNone/>
            </a:pPr>
            <a:r>
              <a:rPr lang="en-US" dirty="0"/>
              <a:t>						{185, 135, 135, 185, 185, 135, 110, 135, 185}};</a:t>
            </a:r>
          </a:p>
          <a:p>
            <a:pPr marL="0" indent="0">
              <a:buNone/>
            </a:pPr>
            <a:r>
              <a:rPr lang="en-US" dirty="0"/>
              <a:t>		int nPoints[] = {5, 5, 9, 9};</a:t>
            </a:r>
          </a:p>
          <a:p>
            <a:pPr marL="0" indent="0">
              <a:buNone/>
            </a:pPr>
            <a:r>
              <a:rPr lang="en-US" dirty="0"/>
              <a:t>		g.drawPolygon (xPoints[0], yPoints[0], nPoints[0]);</a:t>
            </a:r>
          </a:p>
          <a:p>
            <a:pPr marL="0" indent="0">
              <a:buNone/>
            </a:pPr>
            <a:r>
              <a:rPr lang="en-US" dirty="0"/>
              <a:t>		g.fillPolygon (xPoints[1], yPoints[1], nPoints[1]); </a:t>
            </a:r>
          </a:p>
          <a:p>
            <a:pPr marL="0" indent="0">
              <a:buNone/>
            </a:pPr>
            <a:r>
              <a:rPr lang="en-US" dirty="0"/>
              <a:t>		g.drawPolygon (new Polygon(xPoints[2], yPoints[2], nPoints[2]));</a:t>
            </a:r>
          </a:p>
          <a:p>
            <a:pPr marL="0" indent="0">
              <a:buNone/>
            </a:pPr>
            <a:r>
              <a:rPr lang="en-US" dirty="0"/>
              <a:t>		g.fillPolygon (new Polygon(xPoints[3], yPoints[3], nPoints[3]));</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589459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94771" y="1154878"/>
            <a:ext cx="5250960" cy="4983962"/>
          </a:xfrm>
          <a:prstGeom prst="rect">
            <a:avLst/>
          </a:prstGeom>
        </p:spPr>
      </p:pic>
    </p:spTree>
    <p:extLst>
      <p:ext uri="{BB962C8B-B14F-4D97-AF65-F5344CB8AC3E}">
        <p14:creationId xmlns:p14="http://schemas.microsoft.com/office/powerpoint/2010/main" val="1125736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Frame Windows</a:t>
            </a:r>
            <a:br>
              <a:rPr lang="en-US" dirty="0"/>
            </a:br>
            <a:endParaRPr lang="en-US" dirty="0"/>
          </a:p>
        </p:txBody>
      </p:sp>
      <p:sp>
        <p:nvSpPr>
          <p:cNvPr id="3" name="Content Placeholder 2"/>
          <p:cNvSpPr>
            <a:spLocks noGrp="1"/>
          </p:cNvSpPr>
          <p:nvPr>
            <p:ph idx="1"/>
          </p:nvPr>
        </p:nvSpPr>
        <p:spPr>
          <a:xfrm>
            <a:off x="838200" y="1069383"/>
            <a:ext cx="10515600" cy="5107580"/>
          </a:xfrm>
        </p:spPr>
        <p:txBody>
          <a:bodyPr>
            <a:normAutofit fontScale="92500" lnSpcReduction="10000"/>
          </a:bodyPr>
          <a:lstStyle/>
          <a:p>
            <a:r>
              <a:rPr lang="en-US" dirty="0" smtClean="0"/>
              <a:t>After </a:t>
            </a:r>
            <a:r>
              <a:rPr lang="en-US" dirty="0"/>
              <a:t>the applet, the type of window </a:t>
            </a:r>
            <a:r>
              <a:rPr lang="en-US" dirty="0" smtClean="0"/>
              <a:t>most </a:t>
            </a:r>
            <a:r>
              <a:rPr lang="en-US" dirty="0"/>
              <a:t>often create is derived from Frame. </a:t>
            </a:r>
            <a:endParaRPr lang="en-US" dirty="0" smtClean="0"/>
          </a:p>
          <a:p>
            <a:r>
              <a:rPr lang="en-US" dirty="0" smtClean="0"/>
              <a:t>to </a:t>
            </a:r>
            <a:r>
              <a:rPr lang="en-US" dirty="0"/>
              <a:t>create child windows within applets, and top-level or child windows for </a:t>
            </a:r>
            <a:r>
              <a:rPr lang="en-US" dirty="0" smtClean="0"/>
              <a:t>stand-alone applications</a:t>
            </a:r>
            <a:r>
              <a:rPr lang="en-US" dirty="0"/>
              <a:t>. </a:t>
            </a:r>
            <a:endParaRPr lang="en-US" dirty="0" smtClean="0"/>
          </a:p>
          <a:p>
            <a:r>
              <a:rPr lang="en-US" dirty="0" smtClean="0"/>
              <a:t>As </a:t>
            </a:r>
            <a:r>
              <a:rPr lang="en-US" dirty="0"/>
              <a:t>mentioned, it creates a standard-style window.</a:t>
            </a:r>
          </a:p>
          <a:p>
            <a:r>
              <a:rPr lang="en-US" dirty="0"/>
              <a:t>Here are two of Frame’s constructors:</a:t>
            </a:r>
          </a:p>
          <a:p>
            <a:pPr marL="0" indent="0">
              <a:buNone/>
            </a:pPr>
            <a:r>
              <a:rPr lang="en-US" dirty="0" smtClean="0"/>
              <a:t>		Frame</a:t>
            </a:r>
            <a:r>
              <a:rPr lang="en-US" dirty="0"/>
              <a:t>( )</a:t>
            </a:r>
          </a:p>
          <a:p>
            <a:pPr marL="0" indent="0">
              <a:buNone/>
            </a:pPr>
            <a:r>
              <a:rPr lang="en-US" dirty="0" smtClean="0"/>
              <a:t>		Frame(String </a:t>
            </a:r>
            <a:r>
              <a:rPr lang="en-US" dirty="0"/>
              <a:t>title)</a:t>
            </a:r>
          </a:p>
          <a:p>
            <a:r>
              <a:rPr lang="en-US" dirty="0" smtClean="0"/>
              <a:t>The </a:t>
            </a:r>
            <a:r>
              <a:rPr lang="en-US" dirty="0"/>
              <a:t>first form creates a standard window that does not contain a title. </a:t>
            </a:r>
            <a:endParaRPr lang="en-US" dirty="0" smtClean="0"/>
          </a:p>
          <a:p>
            <a:r>
              <a:rPr lang="en-US" dirty="0" smtClean="0"/>
              <a:t>The </a:t>
            </a:r>
            <a:r>
              <a:rPr lang="en-US" dirty="0"/>
              <a:t>second form </a:t>
            </a:r>
            <a:r>
              <a:rPr lang="en-US" dirty="0" smtClean="0"/>
              <a:t>creates a </a:t>
            </a:r>
            <a:r>
              <a:rPr lang="en-US" dirty="0"/>
              <a:t>window with the title specified by title. </a:t>
            </a:r>
            <a:endParaRPr lang="en-US" dirty="0" smtClean="0"/>
          </a:p>
          <a:p>
            <a:r>
              <a:rPr lang="en-US" dirty="0" smtClean="0"/>
              <a:t>Notice </a:t>
            </a:r>
            <a:r>
              <a:rPr lang="en-US" dirty="0"/>
              <a:t>that you cannot specify the dimensions </a:t>
            </a:r>
            <a:r>
              <a:rPr lang="en-US" dirty="0" smtClean="0"/>
              <a:t>of the </a:t>
            </a:r>
            <a:r>
              <a:rPr lang="en-US" dirty="0"/>
              <a:t>window. Instead, you must set the size of the window after it has been created.</a:t>
            </a:r>
          </a:p>
        </p:txBody>
      </p:sp>
    </p:spTree>
    <p:extLst>
      <p:ext uri="{BB962C8B-B14F-4D97-AF65-F5344CB8AC3E}">
        <p14:creationId xmlns:p14="http://schemas.microsoft.com/office/powerpoint/2010/main" val="18743483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Window’s Dimensions</a:t>
            </a:r>
            <a:br>
              <a:rPr lang="en-US" dirty="0"/>
            </a:br>
            <a:endParaRPr lang="en-US" dirty="0"/>
          </a:p>
        </p:txBody>
      </p:sp>
      <p:sp>
        <p:nvSpPr>
          <p:cNvPr id="3" name="Content Placeholder 2"/>
          <p:cNvSpPr>
            <a:spLocks noGrp="1"/>
          </p:cNvSpPr>
          <p:nvPr>
            <p:ph idx="1"/>
          </p:nvPr>
        </p:nvSpPr>
        <p:spPr>
          <a:xfrm>
            <a:off x="838200" y="960895"/>
            <a:ext cx="10515600" cy="5216068"/>
          </a:xfrm>
        </p:spPr>
        <p:txBody>
          <a:bodyPr>
            <a:normAutofit/>
          </a:bodyPr>
          <a:lstStyle/>
          <a:p>
            <a:r>
              <a:rPr lang="en-US" dirty="0" smtClean="0"/>
              <a:t>The </a:t>
            </a:r>
            <a:r>
              <a:rPr lang="en-US" dirty="0"/>
              <a:t>setSize( ) method is used to set the dimensions of the window</a:t>
            </a:r>
            <a:r>
              <a:rPr lang="en-US" dirty="0" smtClean="0"/>
              <a:t>.</a:t>
            </a:r>
          </a:p>
          <a:p>
            <a:r>
              <a:rPr lang="en-US" dirty="0" smtClean="0"/>
              <a:t> </a:t>
            </a:r>
            <a:r>
              <a:rPr lang="en-US" dirty="0"/>
              <a:t>Its signature </a:t>
            </a:r>
            <a:r>
              <a:rPr lang="en-US" dirty="0" smtClean="0"/>
              <a:t>:</a:t>
            </a:r>
            <a:endParaRPr lang="en-US" dirty="0"/>
          </a:p>
          <a:p>
            <a:pPr marL="0" indent="0">
              <a:buNone/>
            </a:pPr>
            <a:r>
              <a:rPr lang="en-US" dirty="0" smtClean="0"/>
              <a:t>		void </a:t>
            </a:r>
            <a:r>
              <a:rPr lang="en-US" dirty="0"/>
              <a:t>setSize(int newWidth, int newHeight)</a:t>
            </a:r>
          </a:p>
          <a:p>
            <a:pPr marL="0" indent="0">
              <a:buNone/>
            </a:pPr>
            <a:r>
              <a:rPr lang="en-US" dirty="0" smtClean="0"/>
              <a:t>		void </a:t>
            </a:r>
            <a:r>
              <a:rPr lang="en-US" dirty="0"/>
              <a:t>setSize(Dimension newSize)</a:t>
            </a:r>
          </a:p>
          <a:p>
            <a:r>
              <a:rPr lang="en-US" dirty="0" smtClean="0"/>
              <a:t>The </a:t>
            </a:r>
            <a:r>
              <a:rPr lang="en-US" dirty="0"/>
              <a:t>dimensions are specified </a:t>
            </a:r>
            <a:r>
              <a:rPr lang="en-US" dirty="0" smtClean="0"/>
              <a:t>in terms </a:t>
            </a:r>
            <a:r>
              <a:rPr lang="en-US" dirty="0"/>
              <a:t>of pixels.</a:t>
            </a:r>
          </a:p>
          <a:p>
            <a:r>
              <a:rPr lang="en-US" dirty="0"/>
              <a:t>The getSize( ) method is used to obtain the current size of a window. Its signature is</a:t>
            </a:r>
          </a:p>
          <a:p>
            <a:pPr marL="0" indent="0">
              <a:buNone/>
            </a:pPr>
            <a:r>
              <a:rPr lang="en-US" dirty="0" smtClean="0"/>
              <a:t>		Dimension </a:t>
            </a:r>
            <a:r>
              <a:rPr lang="en-US" dirty="0"/>
              <a:t>getSize( )</a:t>
            </a:r>
          </a:p>
          <a:p>
            <a:r>
              <a:rPr lang="en-US" dirty="0"/>
              <a:t>This method returns the current size of the window contained within the width and </a:t>
            </a:r>
            <a:r>
              <a:rPr lang="en-US" dirty="0" smtClean="0"/>
              <a:t>height fields </a:t>
            </a:r>
            <a:r>
              <a:rPr lang="en-US" dirty="0"/>
              <a:t>of a Dimension object.</a:t>
            </a:r>
          </a:p>
        </p:txBody>
      </p:sp>
    </p:spTree>
    <p:extLst>
      <p:ext uri="{BB962C8B-B14F-4D97-AF65-F5344CB8AC3E}">
        <p14:creationId xmlns:p14="http://schemas.microsoft.com/office/powerpoint/2010/main" val="2904916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marL="0" indent="0">
              <a:buNone/>
            </a:pPr>
            <a:r>
              <a:rPr lang="en-US" b="1" dirty="0"/>
              <a:t>Hiding and Showing a Window</a:t>
            </a:r>
          </a:p>
          <a:p>
            <a:r>
              <a:rPr lang="en-US" dirty="0"/>
              <a:t>After a frame window has been created, it will not be visible until you call setVisible( ).</a:t>
            </a:r>
          </a:p>
          <a:p>
            <a:r>
              <a:rPr lang="en-US" dirty="0"/>
              <a:t>Its signature is shown here:</a:t>
            </a:r>
          </a:p>
          <a:p>
            <a:pPr marL="0" indent="0">
              <a:buNone/>
            </a:pPr>
            <a:r>
              <a:rPr lang="en-US" dirty="0"/>
              <a:t>void setVisible(boolean visibleFlag)</a:t>
            </a:r>
          </a:p>
          <a:p>
            <a:r>
              <a:rPr lang="en-US" dirty="0"/>
              <a:t>The component is visible if the argument to this method is true. Otherwise, it is hidden.</a:t>
            </a:r>
          </a:p>
          <a:p>
            <a:pPr marL="0" indent="0">
              <a:buNone/>
            </a:pPr>
            <a:endParaRPr lang="en-US" b="1" dirty="0" smtClean="0"/>
          </a:p>
          <a:p>
            <a:pPr marL="0" indent="0">
              <a:buNone/>
            </a:pPr>
            <a:r>
              <a:rPr lang="en-US" b="1" dirty="0" smtClean="0"/>
              <a:t>Setting </a:t>
            </a:r>
            <a:r>
              <a:rPr lang="en-US" b="1" dirty="0"/>
              <a:t>a Window’s Title</a:t>
            </a:r>
          </a:p>
          <a:p>
            <a:r>
              <a:rPr lang="en-US" dirty="0" smtClean="0"/>
              <a:t>To change </a:t>
            </a:r>
            <a:r>
              <a:rPr lang="en-US" dirty="0"/>
              <a:t>the title in a frame window using setTitle( ), which has this general form:</a:t>
            </a:r>
          </a:p>
          <a:p>
            <a:pPr marL="0" indent="0">
              <a:buNone/>
            </a:pPr>
            <a:r>
              <a:rPr lang="en-US" dirty="0"/>
              <a:t>void setTitle(String newTitle)</a:t>
            </a:r>
          </a:p>
          <a:p>
            <a:r>
              <a:rPr lang="en-US" dirty="0"/>
              <a:t>Here, newTitle is the new title for the window.</a:t>
            </a:r>
          </a:p>
          <a:p>
            <a:pPr marL="0" indent="0">
              <a:buNone/>
            </a:pPr>
            <a:endParaRPr lang="en-US" b="1" dirty="0" smtClean="0"/>
          </a:p>
          <a:p>
            <a:pPr marL="0" indent="0">
              <a:buNone/>
            </a:pPr>
            <a:r>
              <a:rPr lang="en-US" b="1" dirty="0" smtClean="0"/>
              <a:t>Closing </a:t>
            </a:r>
            <a:r>
              <a:rPr lang="en-US" b="1" dirty="0"/>
              <a:t>a Frame Window</a:t>
            </a:r>
          </a:p>
          <a:p>
            <a:r>
              <a:rPr lang="en-US" dirty="0"/>
              <a:t>When using a frame window, your program must remove that window from the screen when</a:t>
            </a:r>
          </a:p>
          <a:p>
            <a:r>
              <a:rPr lang="en-US" dirty="0"/>
              <a:t>it is closed, by calling setVisible(false). </a:t>
            </a:r>
            <a:endParaRPr lang="en-US" dirty="0" smtClean="0"/>
          </a:p>
          <a:p>
            <a:r>
              <a:rPr lang="en-US" dirty="0" smtClean="0"/>
              <a:t>To </a:t>
            </a:r>
            <a:r>
              <a:rPr lang="en-US" dirty="0"/>
              <a:t>intercept a window-close event, you must </a:t>
            </a:r>
            <a:r>
              <a:rPr lang="en-US" dirty="0" smtClean="0"/>
              <a:t>implement the </a:t>
            </a:r>
            <a:r>
              <a:rPr lang="en-US" dirty="0"/>
              <a:t>windowClosing( ) method of the WindowListener interface. </a:t>
            </a:r>
            <a:endParaRPr lang="en-US" dirty="0" smtClean="0"/>
          </a:p>
          <a:p>
            <a:r>
              <a:rPr lang="en-US" dirty="0" smtClean="0"/>
              <a:t>Inside </a:t>
            </a:r>
            <a:r>
              <a:rPr lang="en-US" dirty="0"/>
              <a:t>windowClosing( </a:t>
            </a:r>
            <a:r>
              <a:rPr lang="en-US" dirty="0" smtClean="0"/>
              <a:t>), you </a:t>
            </a:r>
            <a:r>
              <a:rPr lang="en-US" dirty="0"/>
              <a:t>must remove the window from the screen. </a:t>
            </a:r>
          </a:p>
        </p:txBody>
      </p:sp>
    </p:spTree>
    <p:extLst>
      <p:ext uri="{BB962C8B-B14F-4D97-AF65-F5344CB8AC3E}">
        <p14:creationId xmlns:p14="http://schemas.microsoft.com/office/powerpoint/2010/main" val="6323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AWT classes are contained in the java.awt package. It is one of Java’s largest packages.</a:t>
            </a:r>
          </a:p>
          <a:p>
            <a:r>
              <a:rPr lang="en-US" dirty="0"/>
              <a:t>Fortunately, because it is logically organized in a top-down, hierarchical fashion, it is </a:t>
            </a:r>
            <a:r>
              <a:rPr lang="en-US" dirty="0" smtClean="0"/>
              <a:t>easier to </a:t>
            </a:r>
            <a:r>
              <a:rPr lang="en-US" dirty="0"/>
              <a:t>understand and </a:t>
            </a:r>
            <a:r>
              <a:rPr lang="en-US" dirty="0" smtClean="0"/>
              <a:t>use</a:t>
            </a:r>
            <a:endParaRPr lang="en-US" dirty="0"/>
          </a:p>
        </p:txBody>
      </p:sp>
    </p:spTree>
    <p:extLst>
      <p:ext uri="{BB962C8B-B14F-4D97-AF65-F5344CB8AC3E}">
        <p14:creationId xmlns:p14="http://schemas.microsoft.com/office/powerpoint/2010/main" val="39407700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Windowed Program</a:t>
            </a:r>
          </a:p>
        </p:txBody>
      </p:sp>
      <p:sp>
        <p:nvSpPr>
          <p:cNvPr id="3" name="Content Placeholder 2"/>
          <p:cNvSpPr>
            <a:spLocks noGrp="1"/>
          </p:cNvSpPr>
          <p:nvPr>
            <p:ph idx="1"/>
          </p:nvPr>
        </p:nvSpPr>
        <p:spPr/>
        <p:txBody>
          <a:bodyPr>
            <a:normAutofit lnSpcReduction="10000"/>
          </a:bodyPr>
          <a:lstStyle/>
          <a:p>
            <a:pPr marL="0" indent="0">
              <a:buNone/>
            </a:pPr>
            <a:r>
              <a:rPr lang="en-US" dirty="0"/>
              <a:t>// Create an AWT-based application.</a:t>
            </a:r>
          </a:p>
          <a:p>
            <a:pPr marL="0" indent="0">
              <a:buNone/>
            </a:pPr>
            <a:r>
              <a:rPr lang="en-US" dirty="0"/>
              <a:t>import java.awt.*;</a:t>
            </a:r>
          </a:p>
          <a:p>
            <a:pPr marL="0" indent="0">
              <a:buNone/>
            </a:pPr>
            <a:r>
              <a:rPr lang="en-US" dirty="0"/>
              <a:t>import java.awt.event.*;</a:t>
            </a:r>
          </a:p>
          <a:p>
            <a:pPr marL="0" indent="0">
              <a:buNone/>
            </a:pPr>
            <a:r>
              <a:rPr lang="en-US" dirty="0"/>
              <a:t>import java.applet.*;</a:t>
            </a:r>
          </a:p>
          <a:p>
            <a:pPr marL="0" indent="0">
              <a:buNone/>
            </a:pPr>
            <a:r>
              <a:rPr lang="en-US" dirty="0"/>
              <a:t>// Create a frame window.</a:t>
            </a:r>
          </a:p>
          <a:p>
            <a:pPr marL="0" indent="0">
              <a:buNone/>
            </a:pPr>
            <a:r>
              <a:rPr lang="en-US" dirty="0"/>
              <a:t>public class AppWindow extends Frame {</a:t>
            </a:r>
          </a:p>
          <a:p>
            <a:pPr marL="0" indent="0">
              <a:buNone/>
            </a:pPr>
            <a:r>
              <a:rPr lang="en-US" dirty="0"/>
              <a:t>String keymsg = "This is a test</a:t>
            </a:r>
            <a:r>
              <a:rPr lang="en-US" dirty="0" smtClean="0"/>
              <a:t>.";</a:t>
            </a:r>
          </a:p>
          <a:p>
            <a:pPr marL="0" indent="0">
              <a:buNone/>
            </a:pPr>
            <a:r>
              <a:rPr lang="en-US" dirty="0"/>
              <a:t>String mousemsg = "";</a:t>
            </a:r>
          </a:p>
          <a:p>
            <a:pPr marL="0" indent="0">
              <a:buNone/>
            </a:pPr>
            <a:r>
              <a:rPr lang="en-US" dirty="0"/>
              <a:t>int mouseX=30, mouseY=30;</a:t>
            </a:r>
          </a:p>
          <a:p>
            <a:pPr marL="0" indent="0">
              <a:buNone/>
            </a:pPr>
            <a:endParaRPr lang="en-US" dirty="0"/>
          </a:p>
        </p:txBody>
      </p:sp>
    </p:spTree>
    <p:extLst>
      <p:ext uri="{BB962C8B-B14F-4D97-AF65-F5344CB8AC3E}">
        <p14:creationId xmlns:p14="http://schemas.microsoft.com/office/powerpoint/2010/main" val="14287628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85000" lnSpcReduction="20000"/>
          </a:bodyPr>
          <a:lstStyle/>
          <a:p>
            <a:pPr marL="0" indent="0">
              <a:buNone/>
            </a:pPr>
            <a:r>
              <a:rPr lang="en-US" dirty="0" smtClean="0"/>
              <a:t>public </a:t>
            </a:r>
            <a:r>
              <a:rPr lang="en-US" dirty="0"/>
              <a:t>AppWindow() {</a:t>
            </a:r>
          </a:p>
          <a:p>
            <a:pPr marL="0" indent="0">
              <a:buNone/>
            </a:pPr>
            <a:r>
              <a:rPr lang="en-US" dirty="0"/>
              <a:t>addKeyListener(new MyKeyAdapter(this));</a:t>
            </a:r>
          </a:p>
          <a:p>
            <a:pPr marL="0" indent="0">
              <a:buNone/>
            </a:pPr>
            <a:r>
              <a:rPr lang="en-US" dirty="0"/>
              <a:t>addMouseListener(new MyMouseAdapter(this));</a:t>
            </a:r>
          </a:p>
          <a:p>
            <a:pPr marL="0" indent="0">
              <a:buNone/>
            </a:pPr>
            <a:r>
              <a:rPr lang="en-US" dirty="0"/>
              <a:t>addWindowListener(new MyWindowAdapter());</a:t>
            </a:r>
          </a:p>
          <a:p>
            <a:pPr marL="0" indent="0">
              <a:buNone/>
            </a:pPr>
            <a:r>
              <a:rPr lang="en-US" dirty="0"/>
              <a:t>}</a:t>
            </a:r>
          </a:p>
          <a:p>
            <a:pPr marL="0" indent="0">
              <a:buNone/>
            </a:pPr>
            <a:r>
              <a:rPr lang="en-US" dirty="0"/>
              <a:t>public void paint(Graphics g) {</a:t>
            </a:r>
          </a:p>
          <a:p>
            <a:pPr marL="0" indent="0">
              <a:buNone/>
            </a:pPr>
            <a:r>
              <a:rPr lang="en-US" dirty="0"/>
              <a:t>g.drawString(keymsg, 10, 40);</a:t>
            </a:r>
          </a:p>
          <a:p>
            <a:pPr marL="0" indent="0">
              <a:buNone/>
            </a:pPr>
            <a:r>
              <a:rPr lang="en-US" dirty="0"/>
              <a:t>g.drawString(mousemsg, mouseX, mouseY);</a:t>
            </a:r>
          </a:p>
          <a:p>
            <a:pPr marL="0" indent="0">
              <a:buNone/>
            </a:pPr>
            <a:r>
              <a:rPr lang="en-US" dirty="0"/>
              <a:t>}</a:t>
            </a:r>
          </a:p>
          <a:p>
            <a:pPr marL="0" indent="0">
              <a:buNone/>
            </a:pPr>
            <a:r>
              <a:rPr lang="en-US" dirty="0"/>
              <a:t>// Create the window.</a:t>
            </a:r>
          </a:p>
          <a:p>
            <a:pPr marL="0" indent="0">
              <a:buNone/>
            </a:pPr>
            <a:r>
              <a:rPr lang="en-US" dirty="0"/>
              <a:t>public static void main(String args[]) {</a:t>
            </a:r>
          </a:p>
          <a:p>
            <a:pPr marL="0" indent="0">
              <a:buNone/>
            </a:pPr>
            <a:r>
              <a:rPr lang="en-US" dirty="0"/>
              <a:t>AppWindow appwin = new AppWindow();</a:t>
            </a:r>
          </a:p>
          <a:p>
            <a:pPr marL="0" indent="0">
              <a:buNone/>
            </a:pPr>
            <a:r>
              <a:rPr lang="en-US" dirty="0"/>
              <a:t>appwin.setSize(new Dimension(300, 200));</a:t>
            </a:r>
          </a:p>
          <a:p>
            <a:pPr marL="0" indent="0">
              <a:buNone/>
            </a:pPr>
            <a:r>
              <a:rPr lang="en-US" dirty="0"/>
              <a:t>appwin.setTitle("An AWT-Based Application");</a:t>
            </a:r>
          </a:p>
          <a:p>
            <a:pPr marL="0" indent="0">
              <a:buNone/>
            </a:pPr>
            <a:r>
              <a:rPr lang="en-US" dirty="0"/>
              <a:t>appwin.setVisible(true);</a:t>
            </a:r>
          </a:p>
          <a:p>
            <a:pPr marL="0" indent="0">
              <a:buNone/>
            </a:pPr>
            <a:r>
              <a:rPr lang="en-US" dirty="0" smtClean="0"/>
              <a:t>} }</a:t>
            </a:r>
            <a:endParaRPr lang="en-US" dirty="0"/>
          </a:p>
        </p:txBody>
      </p:sp>
    </p:spTree>
    <p:extLst>
      <p:ext uri="{BB962C8B-B14F-4D97-AF65-F5344CB8AC3E}">
        <p14:creationId xmlns:p14="http://schemas.microsoft.com/office/powerpoint/2010/main" val="4261556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class MyKeyAdapter extends KeyAdapter {</a:t>
            </a:r>
          </a:p>
          <a:p>
            <a:pPr marL="0" indent="0">
              <a:buNone/>
            </a:pPr>
            <a:r>
              <a:rPr lang="en-US" dirty="0"/>
              <a:t>AppWindow appWindow;</a:t>
            </a:r>
          </a:p>
          <a:p>
            <a:pPr marL="0" indent="0">
              <a:buNone/>
            </a:pPr>
            <a:r>
              <a:rPr lang="en-US" dirty="0"/>
              <a:t>public MyKeyAdapter(AppWindow appWindow) {</a:t>
            </a:r>
          </a:p>
          <a:p>
            <a:pPr marL="0" indent="0">
              <a:buNone/>
            </a:pPr>
            <a:r>
              <a:rPr lang="en-US" dirty="0"/>
              <a:t>this.appWindow = appWindow;</a:t>
            </a:r>
          </a:p>
          <a:p>
            <a:pPr marL="0" indent="0">
              <a:buNone/>
            </a:pPr>
            <a:r>
              <a:rPr lang="en-US" dirty="0"/>
              <a:t>}</a:t>
            </a:r>
          </a:p>
          <a:p>
            <a:pPr marL="0" indent="0">
              <a:buNone/>
            </a:pPr>
            <a:r>
              <a:rPr lang="en-US" dirty="0"/>
              <a:t>public void keyTyped(KeyEvent ke) {</a:t>
            </a:r>
          </a:p>
          <a:p>
            <a:pPr marL="0" indent="0">
              <a:buNone/>
            </a:pPr>
            <a:r>
              <a:rPr lang="en-US" dirty="0"/>
              <a:t>appWindow.keymsg += ke.getKeyChar();</a:t>
            </a:r>
          </a:p>
          <a:p>
            <a:pPr marL="0" indent="0">
              <a:buNone/>
            </a:pPr>
            <a:r>
              <a:rPr lang="en-US" dirty="0"/>
              <a:t>appWindow.repaint();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4773110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85000" lnSpcReduction="20000"/>
          </a:bodyPr>
          <a:lstStyle/>
          <a:p>
            <a:pPr marL="0" indent="0">
              <a:buNone/>
            </a:pPr>
            <a:r>
              <a:rPr lang="en-US" dirty="0"/>
              <a:t>class MyMouseAdapter extends MouseAdapter {</a:t>
            </a:r>
          </a:p>
          <a:p>
            <a:pPr marL="0" indent="0">
              <a:buNone/>
            </a:pPr>
            <a:r>
              <a:rPr lang="en-US" dirty="0"/>
              <a:t>AppWindow appWindow;</a:t>
            </a:r>
          </a:p>
          <a:p>
            <a:pPr marL="0" indent="0">
              <a:buNone/>
            </a:pPr>
            <a:r>
              <a:rPr lang="en-US" dirty="0"/>
              <a:t>public MyMouseAdapter(AppWindow appWindow) {</a:t>
            </a:r>
          </a:p>
          <a:p>
            <a:pPr marL="0" indent="0">
              <a:buNone/>
            </a:pPr>
            <a:r>
              <a:rPr lang="en-US" dirty="0"/>
              <a:t>this.appWindow = appWindow;</a:t>
            </a:r>
          </a:p>
          <a:p>
            <a:pPr marL="0" indent="0">
              <a:buNone/>
            </a:pPr>
            <a:r>
              <a:rPr lang="en-US" dirty="0"/>
              <a:t>}</a:t>
            </a:r>
          </a:p>
          <a:p>
            <a:pPr marL="0" indent="0">
              <a:buNone/>
            </a:pPr>
            <a:r>
              <a:rPr lang="en-US" dirty="0"/>
              <a:t>public void mousePressed(MouseEvent me) {</a:t>
            </a:r>
          </a:p>
          <a:p>
            <a:pPr marL="0" indent="0">
              <a:buNone/>
            </a:pPr>
            <a:r>
              <a:rPr lang="en-US" dirty="0"/>
              <a:t>appWindow.mouseX = me.getX();</a:t>
            </a:r>
          </a:p>
          <a:p>
            <a:pPr marL="0" indent="0">
              <a:buNone/>
            </a:pPr>
            <a:r>
              <a:rPr lang="en-US" dirty="0"/>
              <a:t>appWindow.mouseY = me.getY();</a:t>
            </a:r>
          </a:p>
          <a:p>
            <a:pPr marL="0" indent="0">
              <a:buNone/>
            </a:pPr>
            <a:r>
              <a:rPr lang="en-US" dirty="0"/>
              <a:t>appWindow.mousemsg = "Mouse Down at " + appWindow.mouseX +</a:t>
            </a:r>
          </a:p>
          <a:p>
            <a:pPr marL="0" indent="0">
              <a:buNone/>
            </a:pPr>
            <a:r>
              <a:rPr lang="en-US" dirty="0"/>
              <a:t>", " + appWindow.mouseY;</a:t>
            </a:r>
          </a:p>
          <a:p>
            <a:pPr marL="0" indent="0">
              <a:buNone/>
            </a:pPr>
            <a:r>
              <a:rPr lang="en-US" dirty="0"/>
              <a:t>appWindow.repaint();</a:t>
            </a:r>
          </a:p>
          <a:p>
            <a:pPr marL="0" indent="0">
              <a:buNone/>
            </a:pPr>
            <a:r>
              <a:rPr lang="en-US" dirty="0" smtClean="0"/>
              <a:t>} }</a:t>
            </a:r>
            <a:endParaRPr lang="en-US" dirty="0"/>
          </a:p>
          <a:p>
            <a:pPr marL="0" indent="0">
              <a:buNone/>
            </a:pPr>
            <a:r>
              <a:rPr lang="en-US" dirty="0"/>
              <a:t>class MyWindowAdapter extends WindowAdapter {</a:t>
            </a:r>
          </a:p>
          <a:p>
            <a:pPr marL="0" indent="0">
              <a:buNone/>
            </a:pPr>
            <a:r>
              <a:rPr lang="en-US" dirty="0"/>
              <a:t>public void windowClosing(WindowEvent we) {</a:t>
            </a:r>
          </a:p>
          <a:p>
            <a:pPr marL="0" indent="0">
              <a:buNone/>
            </a:pPr>
            <a:r>
              <a:rPr lang="en-US" dirty="0"/>
              <a:t>System.exit(0);</a:t>
            </a:r>
          </a:p>
          <a:p>
            <a:pPr marL="0" indent="0">
              <a:buNone/>
            </a:pPr>
            <a:r>
              <a:rPr lang="en-US" dirty="0" smtClean="0"/>
              <a:t>} }</a:t>
            </a:r>
            <a:endParaRPr lang="en-US" dirty="0"/>
          </a:p>
        </p:txBody>
      </p:sp>
    </p:spTree>
    <p:extLst>
      <p:ext uri="{BB962C8B-B14F-4D97-AF65-F5344CB8AC3E}">
        <p14:creationId xmlns:p14="http://schemas.microsoft.com/office/powerpoint/2010/main" val="28738547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8" name="Content Placeholder 7"/>
          <p:cNvPicPr>
            <a:picLocks noGrp="1" noChangeAspect="1"/>
          </p:cNvPicPr>
          <p:nvPr>
            <p:ph idx="1"/>
          </p:nvPr>
        </p:nvPicPr>
        <p:blipFill>
          <a:blip r:embed="rId2"/>
          <a:stretch>
            <a:fillRect/>
          </a:stretch>
        </p:blipFill>
        <p:spPr>
          <a:xfrm>
            <a:off x="3412273" y="2206644"/>
            <a:ext cx="5977054" cy="3996949"/>
          </a:xfrm>
          <a:prstGeom prst="rect">
            <a:avLst/>
          </a:prstGeom>
        </p:spPr>
      </p:pic>
    </p:spTree>
    <p:extLst>
      <p:ext uri="{BB962C8B-B14F-4D97-AF65-F5344CB8AC3E}">
        <p14:creationId xmlns:p14="http://schemas.microsoft.com/office/powerpoint/2010/main" val="12751928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Colors and Fonts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a:t>java.awt.Color</a:t>
            </a:r>
          </a:p>
          <a:p>
            <a:r>
              <a:rPr lang="en-US" dirty="0"/>
              <a:t>The class java.awt.Color provides 13 standard colors as named-constants. They are: Color.RED, GREEN, BLUE, MAGENTA, CYAN, YELLOW, BLACK, WHITE, GRAY, DARK_GRAY, LIGHT_GRAY, ORANGE, and PINK. (In JDK 1.1, these constant names are in lowercase, e.g., red. This violates the Java naming convention for constants. In JDK 1.2, the uppercase names are added. The lowercase names were not removed for backward compatibility.)</a:t>
            </a:r>
          </a:p>
          <a:p>
            <a:endParaRPr lang="en-US" dirty="0"/>
          </a:p>
          <a:p>
            <a:r>
              <a:rPr lang="en-US" dirty="0"/>
              <a:t>You can use the toString() to print the RGB values of these color (e.g., System.out.println(Color.RED)):</a:t>
            </a:r>
          </a:p>
        </p:txBody>
      </p:sp>
    </p:spTree>
    <p:extLst>
      <p:ext uri="{BB962C8B-B14F-4D97-AF65-F5344CB8AC3E}">
        <p14:creationId xmlns:p14="http://schemas.microsoft.com/office/powerpoint/2010/main" val="615263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RED       : java.awt.Color[r=255, g=0,   b=0]</a:t>
            </a:r>
          </a:p>
          <a:p>
            <a:r>
              <a:rPr lang="en-US" dirty="0"/>
              <a:t>GREEN     : java.awt.Color[r=0,   g=255, b=0]</a:t>
            </a:r>
          </a:p>
          <a:p>
            <a:r>
              <a:rPr lang="en-US" dirty="0"/>
              <a:t>BLUE      : java.awt.Color[r=0,   g=0,   b=255]</a:t>
            </a:r>
          </a:p>
          <a:p>
            <a:r>
              <a:rPr lang="en-US" dirty="0"/>
              <a:t>YELLOW    : java.awt.Color[r=255, g=255, b=0]</a:t>
            </a:r>
          </a:p>
          <a:p>
            <a:r>
              <a:rPr lang="en-US" dirty="0"/>
              <a:t>MAGENTA   : java.awt.Color[r=255, g=0,   b=255]</a:t>
            </a:r>
          </a:p>
          <a:p>
            <a:r>
              <a:rPr lang="en-US" dirty="0"/>
              <a:t>CYAN      : java.awt.Color[r=0,   g=255, b=255]</a:t>
            </a:r>
          </a:p>
          <a:p>
            <a:r>
              <a:rPr lang="en-US" dirty="0"/>
              <a:t>WHITE     : java.awt.Color[r=255, g=255, b=255]</a:t>
            </a:r>
          </a:p>
          <a:p>
            <a:r>
              <a:rPr lang="en-US" dirty="0"/>
              <a:t>BLACK     : java.awt.Color[r=0,   g=0,   b=0]</a:t>
            </a:r>
          </a:p>
          <a:p>
            <a:r>
              <a:rPr lang="en-US" dirty="0"/>
              <a:t>GRAY      : java.awt.Color[r=128, g=128, b=128]</a:t>
            </a:r>
          </a:p>
          <a:p>
            <a:r>
              <a:rPr lang="en-US" dirty="0"/>
              <a:t>LIGHT_GRAY: java.awt.Color[r=192, g=192, b=192]</a:t>
            </a:r>
          </a:p>
          <a:p>
            <a:r>
              <a:rPr lang="en-US" dirty="0"/>
              <a:t>DARK_GRAY : java.awt.Color[r=64,  g=64,  b=64]</a:t>
            </a:r>
          </a:p>
          <a:p>
            <a:r>
              <a:rPr lang="en-US" dirty="0"/>
              <a:t>PINK      : java.awt.Color[r=255, g=175, b=175]</a:t>
            </a:r>
          </a:p>
          <a:p>
            <a:r>
              <a:rPr lang="en-US" dirty="0"/>
              <a:t>ORANGE    : java.awt.Color[r=255, g=200, b=0]</a:t>
            </a:r>
          </a:p>
        </p:txBody>
      </p:sp>
    </p:spTree>
    <p:extLst>
      <p:ext uri="{BB962C8B-B14F-4D97-AF65-F5344CB8AC3E}">
        <p14:creationId xmlns:p14="http://schemas.microsoft.com/office/powerpoint/2010/main" val="1107077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also use the RGB values or RGBA value (A for alpha to specify transparency/opaque) to construct your own color via constructors:</a:t>
            </a:r>
          </a:p>
        </p:txBody>
      </p:sp>
      <p:sp>
        <p:nvSpPr>
          <p:cNvPr id="3" name="Content Placeholder 2"/>
          <p:cNvSpPr>
            <a:spLocks noGrp="1"/>
          </p:cNvSpPr>
          <p:nvPr>
            <p:ph idx="1"/>
          </p:nvPr>
        </p:nvSpPr>
        <p:spPr/>
        <p:txBody>
          <a:bodyPr>
            <a:normAutofit fontScale="77500" lnSpcReduction="20000"/>
          </a:bodyPr>
          <a:lstStyle/>
          <a:p>
            <a:r>
              <a:rPr lang="en-US" dirty="0"/>
              <a:t>Color(int r, int g, int b);             // between 0 and 255</a:t>
            </a:r>
          </a:p>
          <a:p>
            <a:r>
              <a:rPr lang="en-US" dirty="0"/>
              <a:t>Color(float r, float g, float b);       // between 0.0f and 1.0f</a:t>
            </a:r>
          </a:p>
          <a:p>
            <a:r>
              <a:rPr lang="en-US" dirty="0"/>
              <a:t>Color(int r, int g, int b, int alpha);         // between 0 and 255</a:t>
            </a:r>
          </a:p>
          <a:p>
            <a:r>
              <a:rPr lang="en-US" dirty="0"/>
              <a:t>Color(float r, float g, float b, float alpha); // between 0.0f and 1.0f</a:t>
            </a:r>
          </a:p>
          <a:p>
            <a:r>
              <a:rPr lang="en-US" dirty="0"/>
              <a:t>   // alpha of 0 for totally transparent, 255 (or 1.0f) for totally opaque</a:t>
            </a:r>
          </a:p>
          <a:p>
            <a:r>
              <a:rPr lang="en-US" dirty="0"/>
              <a:t>   // The default alpha is 255 (or 1.0f) for totally </a:t>
            </a:r>
            <a:r>
              <a:rPr lang="en-US" dirty="0" smtClean="0"/>
              <a:t>opaque</a:t>
            </a:r>
          </a:p>
          <a:p>
            <a:endParaRPr lang="en-US" dirty="0"/>
          </a:p>
          <a:p>
            <a:r>
              <a:rPr lang="en-US" dirty="0"/>
              <a:t>For example:</a:t>
            </a:r>
          </a:p>
          <a:p>
            <a:endParaRPr lang="en-US" dirty="0"/>
          </a:p>
          <a:p>
            <a:r>
              <a:rPr lang="en-US" dirty="0"/>
              <a:t>Color myColor1 = new Color(123, 111, 222);</a:t>
            </a:r>
          </a:p>
          <a:p>
            <a:r>
              <a:rPr lang="en-US" dirty="0"/>
              <a:t>Color myColor2 = new Color(0.5f, 0.3f, 0.1f);</a:t>
            </a:r>
          </a:p>
          <a:p>
            <a:r>
              <a:rPr lang="en-US" dirty="0"/>
              <a:t>Color myColor3 = new Color(0.5f, 0.3f, 0.1f, 0.5f);  // semi-transparent</a:t>
            </a:r>
          </a:p>
        </p:txBody>
      </p:sp>
    </p:spTree>
    <p:extLst>
      <p:ext uri="{BB962C8B-B14F-4D97-AF65-F5344CB8AC3E}">
        <p14:creationId xmlns:p14="http://schemas.microsoft.com/office/powerpoint/2010/main" val="754977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To retrieve the individual components, you can use getRed(), getGreen(), getBlue(), getAlpha(), etc.</a:t>
            </a:r>
          </a:p>
          <a:p>
            <a:endParaRPr lang="en-US" dirty="0"/>
          </a:p>
          <a:p>
            <a:r>
              <a:rPr lang="en-US" dirty="0"/>
              <a:t>To set the background and foreground (text) color of a component/container, you can invoke:</a:t>
            </a:r>
          </a:p>
          <a:p>
            <a:endParaRPr lang="en-US" dirty="0"/>
          </a:p>
          <a:p>
            <a:r>
              <a:rPr lang="en-US" dirty="0"/>
              <a:t>JLabel label = new JLabel("Test");</a:t>
            </a:r>
          </a:p>
          <a:p>
            <a:r>
              <a:rPr lang="en-US" dirty="0"/>
              <a:t>label.setBackground(Color.LIGHT_GRAY);</a:t>
            </a:r>
          </a:p>
          <a:p>
            <a:r>
              <a:rPr lang="en-US" dirty="0"/>
              <a:t>label.setForeground(Color.RED);</a:t>
            </a:r>
          </a:p>
          <a:p>
            <a:r>
              <a:rPr lang="en-US" dirty="0"/>
              <a:t>To set the color of the Graphics context g (for drawing lines, shapes, and texts), use g.setColor(color):</a:t>
            </a:r>
          </a:p>
          <a:p>
            <a:endParaRPr lang="en-US" dirty="0"/>
          </a:p>
          <a:p>
            <a:r>
              <a:rPr lang="en-US" dirty="0"/>
              <a:t>g.setColor(Color.RED);</a:t>
            </a:r>
          </a:p>
          <a:p>
            <a:r>
              <a:rPr lang="en-US" dirty="0"/>
              <a:t>g.drawLine(10, 20, 30, 40);   // in Color.RED</a:t>
            </a:r>
          </a:p>
          <a:p>
            <a:r>
              <a:rPr lang="en-US" dirty="0"/>
              <a:t>Color myColor = new Color(123, 111, 222);</a:t>
            </a:r>
          </a:p>
          <a:p>
            <a:r>
              <a:rPr lang="en-US" dirty="0"/>
              <a:t>g.setColor(myColor);</a:t>
            </a:r>
          </a:p>
          <a:p>
            <a:r>
              <a:rPr lang="en-US" dirty="0"/>
              <a:t>g.drawRect(10, 10, 40, 50);   // in myColor</a:t>
            </a:r>
          </a:p>
        </p:txBody>
      </p:sp>
    </p:spTree>
    <p:extLst>
      <p:ext uri="{BB962C8B-B14F-4D97-AF65-F5344CB8AC3E}">
        <p14:creationId xmlns:p14="http://schemas.microsoft.com/office/powerpoint/2010/main" val="29596891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java.awt.Font</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The class java.awt.Font represents a specific font face, which can be used for rendering texts. You can use the following constructor to construct a Font instance:</a:t>
            </a:r>
          </a:p>
          <a:p>
            <a:endParaRPr lang="en-US" dirty="0"/>
          </a:p>
          <a:p>
            <a:r>
              <a:rPr lang="en-US" dirty="0"/>
              <a:t>public Font(String name, int style, int size);</a:t>
            </a:r>
          </a:p>
          <a:p>
            <a:r>
              <a:rPr lang="en-US" dirty="0"/>
              <a:t>// name:  Family name "Dialog", "DialogInput", "Monospaced", "Serif", or "SansSerif" or</a:t>
            </a:r>
          </a:p>
          <a:p>
            <a:r>
              <a:rPr lang="en-US" dirty="0"/>
              <a:t>//        Physical font found in this GraphicsEnvironment.</a:t>
            </a:r>
          </a:p>
          <a:p>
            <a:r>
              <a:rPr lang="en-US" dirty="0"/>
              <a:t>//        You can also use String constants Font.DIALOG, Font.DIALOG_INPUT, Font.MONOSPACED, </a:t>
            </a:r>
          </a:p>
          <a:p>
            <a:r>
              <a:rPr lang="en-US" dirty="0"/>
              <a:t>//          Font.SERIF, Font.SANS_SERIF (JDK 1.6)</a:t>
            </a:r>
          </a:p>
          <a:p>
            <a:r>
              <a:rPr lang="en-US" dirty="0"/>
              <a:t>// style: Font.PLAIN, Font.BOLD, Font.ITALIC or Font.BOLD|Font.ITALIC (Bit-OR)</a:t>
            </a:r>
          </a:p>
          <a:p>
            <a:r>
              <a:rPr lang="en-US" dirty="0"/>
              <a:t>// size:  the point size of the font (in pt) (1 inch has 72 pt).</a:t>
            </a:r>
          </a:p>
        </p:txBody>
      </p:sp>
    </p:spTree>
    <p:extLst>
      <p:ext uri="{BB962C8B-B14F-4D97-AF65-F5344CB8AC3E}">
        <p14:creationId xmlns:p14="http://schemas.microsoft.com/office/powerpoint/2010/main" val="109078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numCol="1">
            <a:normAutofit fontScale="92500" lnSpcReduction="20000"/>
          </a:bodyPr>
          <a:lstStyle/>
          <a:p>
            <a:pPr marL="0" indent="0">
              <a:buNone/>
            </a:pPr>
            <a:r>
              <a:rPr lang="en-US" dirty="0" smtClean="0"/>
              <a:t>Class &amp; Description:</a:t>
            </a:r>
          </a:p>
          <a:p>
            <a:r>
              <a:rPr lang="en-US" dirty="0" smtClean="0"/>
              <a:t>AWTEvent  - Encapsulates </a:t>
            </a:r>
            <a:r>
              <a:rPr lang="en-US" dirty="0"/>
              <a:t>AWT events.</a:t>
            </a:r>
          </a:p>
          <a:p>
            <a:r>
              <a:rPr lang="en-US" dirty="0"/>
              <a:t>AWTEventMulticaster </a:t>
            </a:r>
            <a:r>
              <a:rPr lang="en-US" dirty="0" smtClean="0"/>
              <a:t>- Dispatches </a:t>
            </a:r>
            <a:r>
              <a:rPr lang="en-US" dirty="0"/>
              <a:t>events to multiple listeners.</a:t>
            </a:r>
          </a:p>
          <a:p>
            <a:r>
              <a:rPr lang="en-US" dirty="0"/>
              <a:t>BorderLayout </a:t>
            </a:r>
            <a:r>
              <a:rPr lang="en-US" dirty="0" smtClean="0"/>
              <a:t> - The </a:t>
            </a:r>
            <a:r>
              <a:rPr lang="en-US" dirty="0"/>
              <a:t>border layout manager. Border layouts use five components</a:t>
            </a:r>
            <a:r>
              <a:rPr lang="en-US" dirty="0" smtClean="0"/>
              <a:t>: North</a:t>
            </a:r>
            <a:r>
              <a:rPr lang="en-US" dirty="0"/>
              <a:t>, South, East, West, and Center.</a:t>
            </a:r>
          </a:p>
          <a:p>
            <a:r>
              <a:rPr lang="en-US" dirty="0"/>
              <a:t>Button </a:t>
            </a:r>
            <a:r>
              <a:rPr lang="en-US" dirty="0" smtClean="0"/>
              <a:t> - Creates </a:t>
            </a:r>
            <a:r>
              <a:rPr lang="en-US" dirty="0"/>
              <a:t>a push button control.</a:t>
            </a:r>
          </a:p>
          <a:p>
            <a:r>
              <a:rPr lang="en-US" dirty="0"/>
              <a:t>Canvas </a:t>
            </a:r>
            <a:r>
              <a:rPr lang="en-US" dirty="0" smtClean="0"/>
              <a:t>- A </a:t>
            </a:r>
            <a:r>
              <a:rPr lang="en-US" dirty="0"/>
              <a:t>blank, semantics-free window.</a:t>
            </a:r>
          </a:p>
          <a:p>
            <a:r>
              <a:rPr lang="en-US" dirty="0"/>
              <a:t>CardLayout </a:t>
            </a:r>
            <a:r>
              <a:rPr lang="en-US" dirty="0" smtClean="0"/>
              <a:t> - The </a:t>
            </a:r>
            <a:r>
              <a:rPr lang="en-US" dirty="0"/>
              <a:t>card layout manager. Card layouts emulate index cards</a:t>
            </a:r>
            <a:r>
              <a:rPr lang="en-US" dirty="0" smtClean="0"/>
              <a:t>. Only </a:t>
            </a:r>
            <a:r>
              <a:rPr lang="en-US" dirty="0"/>
              <a:t>the one on top is showing.</a:t>
            </a:r>
          </a:p>
          <a:p>
            <a:r>
              <a:rPr lang="en-US" dirty="0"/>
              <a:t>Checkbox </a:t>
            </a:r>
            <a:r>
              <a:rPr lang="en-US" dirty="0" smtClean="0"/>
              <a:t> - Creates </a:t>
            </a:r>
            <a:r>
              <a:rPr lang="en-US" dirty="0"/>
              <a:t>a check box control.</a:t>
            </a:r>
          </a:p>
          <a:p>
            <a:r>
              <a:rPr lang="en-US" dirty="0" smtClean="0"/>
              <a:t>CheckboxGroup - </a:t>
            </a:r>
            <a:r>
              <a:rPr lang="en-US" dirty="0"/>
              <a:t>Creates a group of check box controls.</a:t>
            </a:r>
          </a:p>
          <a:p>
            <a:r>
              <a:rPr lang="en-US" dirty="0" smtClean="0"/>
              <a:t>CheckboxMenuItem - </a:t>
            </a:r>
            <a:r>
              <a:rPr lang="en-US" dirty="0"/>
              <a:t>Creates an on/off menu item.</a:t>
            </a:r>
          </a:p>
          <a:p>
            <a:r>
              <a:rPr lang="en-US" dirty="0"/>
              <a:t>Choice </a:t>
            </a:r>
            <a:r>
              <a:rPr lang="en-US" dirty="0" smtClean="0"/>
              <a:t>- Creates </a:t>
            </a:r>
            <a:r>
              <a:rPr lang="en-US" dirty="0"/>
              <a:t>a pop-up list.</a:t>
            </a:r>
          </a:p>
          <a:p>
            <a:r>
              <a:rPr lang="en-US" dirty="0"/>
              <a:t>Color </a:t>
            </a:r>
            <a:r>
              <a:rPr lang="en-US" dirty="0" smtClean="0"/>
              <a:t> - Manages </a:t>
            </a:r>
            <a:r>
              <a:rPr lang="en-US" dirty="0"/>
              <a:t>colors in a portable, platform-independent fashion.</a:t>
            </a:r>
          </a:p>
          <a:p>
            <a:r>
              <a:rPr lang="en-US" dirty="0"/>
              <a:t>Component </a:t>
            </a:r>
            <a:r>
              <a:rPr lang="en-US" dirty="0" smtClean="0"/>
              <a:t>- An </a:t>
            </a:r>
            <a:r>
              <a:rPr lang="en-US" dirty="0"/>
              <a:t>abstract superclass for various AWT components.</a:t>
            </a:r>
          </a:p>
          <a:p>
            <a:r>
              <a:rPr lang="en-US" dirty="0"/>
              <a:t>Container </a:t>
            </a:r>
            <a:r>
              <a:rPr lang="en-US" dirty="0" smtClean="0"/>
              <a:t> - A </a:t>
            </a:r>
            <a:r>
              <a:rPr lang="en-US" dirty="0"/>
              <a:t>subclass of Component that can hold other components.</a:t>
            </a:r>
          </a:p>
          <a:p>
            <a:r>
              <a:rPr lang="en-US" dirty="0"/>
              <a:t>Cursor </a:t>
            </a:r>
            <a:r>
              <a:rPr lang="en-US" dirty="0" smtClean="0"/>
              <a:t>- Encapsulates </a:t>
            </a:r>
            <a:r>
              <a:rPr lang="en-US" dirty="0"/>
              <a:t>a bitmapped cursor</a:t>
            </a:r>
            <a:r>
              <a:rPr lang="en-US" dirty="0" smtClean="0"/>
              <a:t>.</a:t>
            </a:r>
            <a:endParaRPr lang="en-US" dirty="0"/>
          </a:p>
        </p:txBody>
      </p:sp>
    </p:spTree>
    <p:extLst>
      <p:ext uri="{BB962C8B-B14F-4D97-AF65-F5344CB8AC3E}">
        <p14:creationId xmlns:p14="http://schemas.microsoft.com/office/powerpoint/2010/main" val="22303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You can use the setFont() method to set the current font for the Graphics context g for rendering texts. For example,</a:t>
            </a:r>
          </a:p>
          <a:p>
            <a:endParaRPr lang="en-US" dirty="0"/>
          </a:p>
          <a:p>
            <a:r>
              <a:rPr lang="en-US" dirty="0"/>
              <a:t>Font myFont1 = new Font(Font.MONOSPACED, Font.PLAIN, 12);</a:t>
            </a:r>
          </a:p>
          <a:p>
            <a:r>
              <a:rPr lang="en-US" dirty="0"/>
              <a:t>Font myFont2 = new Font(Font.SERIF, Font.BOLD | Font.ITALIC, 16);  // bold and italics</a:t>
            </a:r>
          </a:p>
          <a:p>
            <a:r>
              <a:rPr lang="en-US" dirty="0"/>
              <a:t>JButton btn = new JButton("RESET");</a:t>
            </a:r>
          </a:p>
          <a:p>
            <a:r>
              <a:rPr lang="en-US" dirty="0"/>
              <a:t>btn.setFont(myFont1);</a:t>
            </a:r>
          </a:p>
          <a:p>
            <a:r>
              <a:rPr lang="en-US" dirty="0"/>
              <a:t>JLabel lbl = new JLabel("Hello");</a:t>
            </a:r>
          </a:p>
          <a:p>
            <a:r>
              <a:rPr lang="en-US" dirty="0"/>
              <a:t>lbl.setFont(myFont2);</a:t>
            </a:r>
          </a:p>
          <a:p>
            <a:r>
              <a:rPr lang="en-US" dirty="0"/>
              <a:t>......</a:t>
            </a:r>
          </a:p>
          <a:p>
            <a:r>
              <a:rPr lang="en-US" dirty="0"/>
              <a:t>g.drawString("In default Font", 10, 20);     // in default font</a:t>
            </a:r>
          </a:p>
          <a:p>
            <a:r>
              <a:rPr lang="en-US" dirty="0"/>
              <a:t>Font myFont3 = new Font(Font.SANS_SERIF, Font.ITALIC, 12);</a:t>
            </a:r>
          </a:p>
          <a:p>
            <a:r>
              <a:rPr lang="en-US" dirty="0"/>
              <a:t>g.setFont(myFont3);</a:t>
            </a:r>
          </a:p>
          <a:p>
            <a:r>
              <a:rPr lang="en-US" dirty="0"/>
              <a:t>g.drawString("Using the font set", 10, 50);  // in myFont3</a:t>
            </a:r>
          </a:p>
        </p:txBody>
      </p:sp>
    </p:spTree>
    <p:extLst>
      <p:ext uri="{BB962C8B-B14F-4D97-AF65-F5344CB8AC3E}">
        <p14:creationId xmlns:p14="http://schemas.microsoft.com/office/powerpoint/2010/main" val="3352031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Font's Family Name vs. Font Name</a:t>
            </a:r>
          </a:p>
          <a:p>
            <a:r>
              <a:rPr lang="en-US" dirty="0"/>
              <a:t>A font could have many faces (or style), e.g., plain, bold or italic. All these faces have similar typographic design. The font face name, or font name for short, is the name of a particular font face, like "Arial", "Arial Bold", "Arial Italic", "Arial Bold Italic". The font family name is the name of the font family that determines the typographic design across several faces, like "Arial". For example,</a:t>
            </a:r>
          </a:p>
          <a:p>
            <a:endParaRPr lang="en-US" dirty="0"/>
          </a:p>
          <a:p>
            <a:r>
              <a:rPr lang="en-US" dirty="0"/>
              <a:t>java.awt.Font[family=Arial,name=Arial,style=plain,size=1]</a:t>
            </a:r>
          </a:p>
          <a:p>
            <a:r>
              <a:rPr lang="en-US" dirty="0"/>
              <a:t>java.awt.Font[family=Arial,name=Arial Bold,style=plain,size=1]</a:t>
            </a:r>
          </a:p>
          <a:p>
            <a:r>
              <a:rPr lang="en-US" dirty="0"/>
              <a:t>java.awt.Font[family=Arial,name=Arial Bold Italic,style=plain,size=1]</a:t>
            </a:r>
          </a:p>
          <a:p>
            <a:r>
              <a:rPr lang="en-US" dirty="0"/>
              <a:t>java.awt.Font[family=Arial,name=Arial Italic,style=plain,size=1]</a:t>
            </a:r>
          </a:p>
        </p:txBody>
      </p:sp>
    </p:spTree>
    <p:extLst>
      <p:ext uri="{BB962C8B-B14F-4D97-AF65-F5344CB8AC3E}">
        <p14:creationId xmlns:p14="http://schemas.microsoft.com/office/powerpoint/2010/main" val="373457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504"/>
            <a:ext cx="10515600" cy="6658495"/>
          </a:xfrm>
        </p:spPr>
        <p:txBody>
          <a:bodyPr>
            <a:normAutofit fontScale="85000" lnSpcReduction="20000"/>
          </a:bodyPr>
          <a:lstStyle/>
          <a:p>
            <a:endParaRPr lang="en-US" dirty="0"/>
          </a:p>
          <a:p>
            <a:r>
              <a:rPr lang="en-US" b="1" dirty="0"/>
              <a:t>GraphicsEnvironment's getAvailableFontFamilyNames() and getAllFonts()</a:t>
            </a:r>
          </a:p>
          <a:p>
            <a:r>
              <a:rPr lang="en-US" dirty="0"/>
              <a:t>You can use GraphicsEnvironment's getAvailableFontFamilyNames() to list all the font famiy names; and getAllFonts() to construct all Font instances (with font size of 1 pt). For example,</a:t>
            </a:r>
          </a:p>
          <a:p>
            <a:endParaRPr lang="en-US" dirty="0"/>
          </a:p>
          <a:p>
            <a:pPr marL="0" indent="0">
              <a:buNone/>
            </a:pPr>
            <a:r>
              <a:rPr lang="en-US" dirty="0"/>
              <a:t>GraphicsEnvironment env = </a:t>
            </a:r>
            <a:r>
              <a:rPr lang="en-US" dirty="0" smtClean="0"/>
              <a:t>GraphicsEnvironment.getLocalGraphicsEnvironment</a:t>
            </a:r>
            <a:r>
              <a:rPr lang="en-US" dirty="0"/>
              <a:t>();</a:t>
            </a:r>
          </a:p>
          <a:p>
            <a:pPr marL="0" indent="0">
              <a:buNone/>
            </a:pPr>
            <a:r>
              <a:rPr lang="en-US" dirty="0"/>
              <a:t>      </a:t>
            </a:r>
          </a:p>
          <a:p>
            <a:pPr marL="0" indent="0">
              <a:buNone/>
            </a:pPr>
            <a:r>
              <a:rPr lang="en-US" dirty="0"/>
              <a:t>// Get all font family name in a String[]</a:t>
            </a:r>
          </a:p>
          <a:p>
            <a:pPr marL="0" indent="0">
              <a:buNone/>
            </a:pPr>
            <a:r>
              <a:rPr lang="en-US" dirty="0"/>
              <a:t>String[] fontNames = env.getAvailableFontFamilyNames();</a:t>
            </a:r>
          </a:p>
          <a:p>
            <a:pPr marL="0" indent="0">
              <a:buNone/>
            </a:pPr>
            <a:r>
              <a:rPr lang="en-US" dirty="0"/>
              <a:t>for (String fontName : fontNames) {</a:t>
            </a:r>
          </a:p>
          <a:p>
            <a:pPr marL="0" indent="0">
              <a:buNone/>
            </a:pPr>
            <a:r>
              <a:rPr lang="en-US" dirty="0"/>
              <a:t>   System.out.println(fontName</a:t>
            </a:r>
            <a:r>
              <a:rPr lang="en-US" dirty="0" smtClean="0"/>
              <a:t>); }</a:t>
            </a:r>
            <a:endParaRPr lang="en-US" dirty="0"/>
          </a:p>
          <a:p>
            <a:pPr marL="0" indent="0">
              <a:buNone/>
            </a:pPr>
            <a:r>
              <a:rPr lang="en-US" dirty="0"/>
              <a:t>      </a:t>
            </a:r>
          </a:p>
          <a:p>
            <a:pPr marL="0" indent="0">
              <a:buNone/>
            </a:pPr>
            <a:r>
              <a:rPr lang="en-US" dirty="0"/>
              <a:t>// Construct all Font instance (with font size of 1)</a:t>
            </a:r>
          </a:p>
          <a:p>
            <a:pPr marL="0" indent="0">
              <a:buNone/>
            </a:pPr>
            <a:r>
              <a:rPr lang="en-US" dirty="0"/>
              <a:t>Font[] fonts = env.getAllFonts();</a:t>
            </a:r>
          </a:p>
          <a:p>
            <a:pPr marL="0" indent="0">
              <a:buNone/>
            </a:pPr>
            <a:r>
              <a:rPr lang="en-US" dirty="0"/>
              <a:t>for (Font font : fonts) {</a:t>
            </a:r>
          </a:p>
          <a:p>
            <a:pPr marL="0" indent="0">
              <a:buNone/>
            </a:pPr>
            <a:r>
              <a:rPr lang="en-US" dirty="0"/>
              <a:t>   System.out.println(font</a:t>
            </a:r>
            <a:r>
              <a:rPr lang="en-US" dirty="0" smtClean="0"/>
              <a:t>); }</a:t>
            </a:r>
            <a:endParaRPr lang="en-US" dirty="0"/>
          </a:p>
        </p:txBody>
      </p:sp>
    </p:spTree>
    <p:extLst>
      <p:ext uri="{BB962C8B-B14F-4D97-AF65-F5344CB8AC3E}">
        <p14:creationId xmlns:p14="http://schemas.microsoft.com/office/powerpoint/2010/main" val="262717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Logical Font vs. Physical Font</a:t>
            </a:r>
          </a:p>
          <a:p>
            <a:r>
              <a:rPr lang="en-US" dirty="0"/>
              <a:t>JDK supports these logical font family names: "Dialog", "DialogInput", "Monospaced", "Serif", or "SansSerif". JDK 1.6 provides these String constants: Font.DIALOG, Font.DIALOG_INPUT, Font.MONOSPACED, Font.SERIF, Font.SANS_SERIF.</a:t>
            </a:r>
          </a:p>
          <a:p>
            <a:endParaRPr lang="en-US" dirty="0"/>
          </a:p>
          <a:p>
            <a:r>
              <a:rPr lang="en-US" dirty="0"/>
              <a:t>Physical font names are actual font libraries such as "Arial", "Times New Roman" in the system.</a:t>
            </a:r>
          </a:p>
          <a:p>
            <a:endParaRPr lang="en-US" dirty="0"/>
          </a:p>
        </p:txBody>
      </p:sp>
    </p:spTree>
    <p:extLst>
      <p:ext uri="{BB962C8B-B14F-4D97-AF65-F5344CB8AC3E}">
        <p14:creationId xmlns:p14="http://schemas.microsoft.com/office/powerpoint/2010/main" val="3193841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a:t>Font's deriveFont()</a:t>
            </a:r>
          </a:p>
          <a:p>
            <a:r>
              <a:rPr lang="en-US" dirty="0"/>
              <a:t>You can use Font's deriveFont() to derive a new Font instance from this Font with varying size, style and others.</a:t>
            </a:r>
          </a:p>
          <a:p>
            <a:endParaRPr lang="en-US" dirty="0"/>
          </a:p>
          <a:p>
            <a:r>
              <a:rPr lang="en-US" dirty="0"/>
              <a:t>public Font deriveFont(float size)</a:t>
            </a:r>
          </a:p>
          <a:p>
            <a:r>
              <a:rPr lang="en-US" dirty="0"/>
              <a:t>public Font deriveFont(int style)</a:t>
            </a:r>
          </a:p>
          <a:p>
            <a:r>
              <a:rPr lang="en-US" dirty="0"/>
              <a:t>public Font deriveFont(AffineTransform trans)</a:t>
            </a:r>
          </a:p>
          <a:p>
            <a:r>
              <a:rPr lang="en-US" dirty="0"/>
              <a:t>public Font deriveFont(int style, float size)</a:t>
            </a:r>
          </a:p>
          <a:p>
            <a:r>
              <a:rPr lang="en-US" dirty="0"/>
              <a:t>public Font deriveFont(int style, AffineTransform trans)</a:t>
            </a:r>
          </a:p>
          <a:p>
            <a:r>
              <a:rPr lang="en-US" dirty="0"/>
              <a:t>For example,</a:t>
            </a:r>
          </a:p>
          <a:p>
            <a:endParaRPr lang="en-US" dirty="0"/>
          </a:p>
          <a:p>
            <a:r>
              <a:rPr lang="en-US" dirty="0"/>
              <a:t>Font font = new Font(Font.MONOSPACED, Font.BOLD, 12);</a:t>
            </a:r>
          </a:p>
          <a:p>
            <a:r>
              <a:rPr lang="en-US" dirty="0"/>
              <a:t>System.out.println(font);</a:t>
            </a:r>
          </a:p>
          <a:p>
            <a:r>
              <a:rPr lang="en-US" dirty="0"/>
              <a:t>   // java.awt.Font[family=Monospaced,name=Monospaced,style=bold,size=12]</a:t>
            </a:r>
          </a:p>
          <a:p>
            <a:r>
              <a:rPr lang="en-US" dirty="0"/>
              <a:t>Font fontDerived = font.deriveFont(20); </a:t>
            </a:r>
          </a:p>
          <a:p>
            <a:r>
              <a:rPr lang="en-US" dirty="0"/>
              <a:t>System.out.println(fontDerived);</a:t>
            </a:r>
          </a:p>
          <a:p>
            <a:r>
              <a:rPr lang="en-US" dirty="0"/>
              <a:t>   // java.awt.Font[family=Monospaced,name=Monospaced,style=plain,size=12]</a:t>
            </a:r>
          </a:p>
        </p:txBody>
      </p:sp>
    </p:spTree>
    <p:extLst>
      <p:ext uri="{BB962C8B-B14F-4D97-AF65-F5344CB8AC3E}">
        <p14:creationId xmlns:p14="http://schemas.microsoft.com/office/powerpoint/2010/main" val="1348823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java.awt.FontMetrics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java.awt.FontMetrics class can be used to measure the exact width and height of the string for a particular font face, so that you can position the string as you desire (such as at the center of the screen).</a:t>
            </a:r>
          </a:p>
          <a:p>
            <a:endParaRPr lang="en-US" dirty="0"/>
          </a:p>
          <a:p>
            <a:r>
              <a:rPr lang="en-US" dirty="0"/>
              <a:t>To create a FontMetrics, use getFontMetrics() methods of the Graphics class, as follows:</a:t>
            </a:r>
          </a:p>
          <a:p>
            <a:endParaRPr lang="en-US" dirty="0"/>
          </a:p>
          <a:p>
            <a:r>
              <a:rPr lang="en-US" dirty="0"/>
              <a:t>// In java.awt.Graphics</a:t>
            </a:r>
          </a:p>
          <a:p>
            <a:r>
              <a:rPr lang="en-US" dirty="0"/>
              <a:t>public abstract FontMetrics getFontMetrics(Font f)</a:t>
            </a:r>
          </a:p>
          <a:p>
            <a:r>
              <a:rPr lang="en-US" dirty="0"/>
              <a:t>   // Get the FontMetrics of the specified font</a:t>
            </a:r>
          </a:p>
          <a:p>
            <a:r>
              <a:rPr lang="en-US" dirty="0"/>
              <a:t>public abstract FontMetrics getFontMetrics()</a:t>
            </a:r>
          </a:p>
          <a:p>
            <a:r>
              <a:rPr lang="en-US" dirty="0"/>
              <a:t>   // Get the FontMetrics of the current font</a:t>
            </a:r>
          </a:p>
        </p:txBody>
      </p:sp>
    </p:spTree>
    <p:extLst>
      <p:ext uri="{BB962C8B-B14F-4D97-AF65-F5344CB8AC3E}">
        <p14:creationId xmlns:p14="http://schemas.microsoft.com/office/powerpoint/2010/main" val="2936169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4890" y="947651"/>
            <a:ext cx="7795747" cy="2233613"/>
          </a:xfrm>
          <a:prstGeom prst="rect">
            <a:avLst/>
          </a:prstGeom>
        </p:spPr>
      </p:pic>
      <p:sp>
        <p:nvSpPr>
          <p:cNvPr id="5" name="Rectangle 4"/>
          <p:cNvSpPr/>
          <p:nvPr/>
        </p:nvSpPr>
        <p:spPr>
          <a:xfrm>
            <a:off x="3369945" y="3571485"/>
            <a:ext cx="6096000" cy="1477328"/>
          </a:xfrm>
          <a:prstGeom prst="rect">
            <a:avLst/>
          </a:prstGeom>
        </p:spPr>
        <p:txBody>
          <a:bodyPr>
            <a:spAutoFit/>
          </a:bodyPr>
          <a:lstStyle/>
          <a:p>
            <a:r>
              <a:rPr lang="en-US" dirty="0"/>
              <a:t>// in java.awt.FontMetrics</a:t>
            </a:r>
          </a:p>
          <a:p>
            <a:r>
              <a:rPr lang="en-US" dirty="0"/>
              <a:t>public int getHeight()</a:t>
            </a:r>
          </a:p>
          <a:p>
            <a:r>
              <a:rPr lang="en-US" dirty="0"/>
              <a:t>public int getLeading()</a:t>
            </a:r>
          </a:p>
          <a:p>
            <a:r>
              <a:rPr lang="en-US" dirty="0"/>
              <a:t>public int getAscent()</a:t>
            </a:r>
          </a:p>
          <a:p>
            <a:r>
              <a:rPr lang="en-US" dirty="0"/>
              <a:t>public int getDescent()</a:t>
            </a:r>
          </a:p>
        </p:txBody>
      </p:sp>
    </p:spTree>
    <p:extLst>
      <p:ext uri="{BB962C8B-B14F-4D97-AF65-F5344CB8AC3E}">
        <p14:creationId xmlns:p14="http://schemas.microsoft.com/office/powerpoint/2010/main" val="36528660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0000" lnSpcReduction="20000"/>
          </a:bodyPr>
          <a:lstStyle/>
          <a:p>
            <a:r>
              <a:rPr lang="en-US" dirty="0"/>
              <a:t>The most commonly-used function for FontMetrics is to measure the width of a given String displayed in a certain font.</a:t>
            </a:r>
          </a:p>
          <a:p>
            <a:pPr marL="0" indent="0">
              <a:buNone/>
            </a:pPr>
            <a:r>
              <a:rPr lang="en-US" dirty="0" smtClean="0"/>
              <a:t>public </a:t>
            </a:r>
            <a:r>
              <a:rPr lang="en-US" dirty="0"/>
              <a:t>int stringWidth(String str)</a:t>
            </a:r>
          </a:p>
          <a:p>
            <a:pPr marL="0" indent="0">
              <a:buNone/>
            </a:pPr>
            <a:r>
              <a:rPr lang="en-US" dirty="0"/>
              <a:t>   // Returns the total width for showing the specified String in this Font.</a:t>
            </a:r>
          </a:p>
          <a:p>
            <a:endParaRPr lang="en-US" b="1" dirty="0" smtClean="0"/>
          </a:p>
          <a:p>
            <a:r>
              <a:rPr lang="en-US" b="1" dirty="0" smtClean="0"/>
              <a:t>To </a:t>
            </a:r>
            <a:r>
              <a:rPr lang="en-US" b="1" dirty="0"/>
              <a:t>centralize a string on the drawing canvas (e.g., JPanel):</a:t>
            </a:r>
          </a:p>
          <a:p>
            <a:pPr marL="0" indent="0">
              <a:buNone/>
            </a:pPr>
            <a:r>
              <a:rPr lang="en-US" dirty="0" smtClean="0"/>
              <a:t>public </a:t>
            </a:r>
            <a:r>
              <a:rPr lang="en-US" dirty="0"/>
              <a:t>void paintComponent(Graphics g) {</a:t>
            </a:r>
          </a:p>
          <a:p>
            <a:pPr marL="0" indent="0">
              <a:buNone/>
            </a:pPr>
            <a:r>
              <a:rPr lang="en-US" dirty="0"/>
              <a:t>   super.paintComponent(g);</a:t>
            </a:r>
          </a:p>
          <a:p>
            <a:pPr marL="0" indent="0">
              <a:buNone/>
            </a:pPr>
            <a:r>
              <a:rPr lang="en-US" dirty="0"/>
              <a:t>   g.setFont(new Font("Arial", Font.BOLD, 30));</a:t>
            </a:r>
          </a:p>
          <a:p>
            <a:pPr marL="0" indent="0">
              <a:buNone/>
            </a:pPr>
            <a:r>
              <a:rPr lang="en-US" dirty="0"/>
              <a:t>   // Get font metrics for the current font</a:t>
            </a:r>
          </a:p>
          <a:p>
            <a:pPr marL="0" indent="0">
              <a:buNone/>
            </a:pPr>
            <a:r>
              <a:rPr lang="en-US" dirty="0"/>
              <a:t>   FontMetrics fm = g.getFontMetrics();</a:t>
            </a:r>
          </a:p>
          <a:p>
            <a:pPr marL="0" indent="0">
              <a:buNone/>
            </a:pPr>
            <a:r>
              <a:rPr lang="en-US" dirty="0"/>
              <a:t>   // Centralize the string</a:t>
            </a:r>
          </a:p>
          <a:p>
            <a:pPr marL="0" indent="0">
              <a:buNone/>
            </a:pPr>
            <a:r>
              <a:rPr lang="en-US" dirty="0"/>
              <a:t>   String msg = "Hello, world!";</a:t>
            </a:r>
          </a:p>
          <a:p>
            <a:pPr marL="0" indent="0">
              <a:buNone/>
            </a:pPr>
            <a:r>
              <a:rPr lang="en-US" dirty="0"/>
              <a:t>   int msgWidth = fm.stringWidth(msg);</a:t>
            </a:r>
          </a:p>
          <a:p>
            <a:pPr marL="0" indent="0">
              <a:buNone/>
            </a:pPr>
            <a:r>
              <a:rPr lang="en-US" dirty="0"/>
              <a:t>   int msgAscent = fm.getAscent();</a:t>
            </a:r>
          </a:p>
          <a:p>
            <a:pPr marL="0" indent="0">
              <a:buNone/>
            </a:pPr>
            <a:r>
              <a:rPr lang="en-US" dirty="0"/>
              <a:t>   // Get the position of the leftmost character in the baseline</a:t>
            </a:r>
          </a:p>
          <a:p>
            <a:pPr marL="0" indent="0">
              <a:buNone/>
            </a:pPr>
            <a:r>
              <a:rPr lang="en-US" dirty="0"/>
              <a:t>   // getWidth() and getHeight() returns the width and height of this component</a:t>
            </a:r>
          </a:p>
          <a:p>
            <a:pPr marL="0" indent="0">
              <a:buNone/>
            </a:pPr>
            <a:r>
              <a:rPr lang="en-US" dirty="0"/>
              <a:t>   int msgX = getWidth() / 2 - msgWidth / 2;</a:t>
            </a:r>
          </a:p>
          <a:p>
            <a:pPr marL="0" indent="0">
              <a:buNone/>
            </a:pPr>
            <a:r>
              <a:rPr lang="en-US" dirty="0"/>
              <a:t>   int msgY = getHeight() / 2 + msgAscent / 2;</a:t>
            </a:r>
          </a:p>
          <a:p>
            <a:pPr marL="0" indent="0">
              <a:buNone/>
            </a:pPr>
            <a:r>
              <a:rPr lang="en-US" dirty="0"/>
              <a:t>   g.drawString(msg, msgX, msgY</a:t>
            </a:r>
            <a:r>
              <a:rPr lang="en-US" dirty="0" smtClean="0"/>
              <a:t>); }</a:t>
            </a:r>
            <a:endParaRPr lang="en-US" dirty="0"/>
          </a:p>
        </p:txBody>
      </p:sp>
    </p:spTree>
    <p:extLst>
      <p:ext uri="{BB962C8B-B14F-4D97-AF65-F5344CB8AC3E}">
        <p14:creationId xmlns:p14="http://schemas.microsoft.com/office/powerpoint/2010/main" val="4045267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Drawing Images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javax.swing.ImageIcon</a:t>
            </a:r>
          </a:p>
          <a:p>
            <a:r>
              <a:rPr lang="en-US" dirty="0"/>
              <a:t>The javax.swing.ImageIcon class represents an icon, which is a fixed-size picture, typically small-size and used to decorate components. To create an ImageIcon:</a:t>
            </a:r>
          </a:p>
          <a:p>
            <a:endParaRPr lang="en-US" dirty="0"/>
          </a:p>
          <a:p>
            <a:r>
              <a:rPr lang="en-US" dirty="0"/>
              <a:t>// Prepare an ImageIcons to be used with JComponents or drawImage()</a:t>
            </a:r>
          </a:p>
          <a:p>
            <a:r>
              <a:rPr lang="en-US" dirty="0"/>
              <a:t>String imgNoughtFilename = "images/nought.gif";</a:t>
            </a:r>
          </a:p>
          <a:p>
            <a:r>
              <a:rPr lang="en-US" dirty="0"/>
              <a:t>ImageIcon iconNought = null;</a:t>
            </a:r>
          </a:p>
          <a:p>
            <a:r>
              <a:rPr lang="en-US" dirty="0"/>
              <a:t>URL imgURL = getClass().getClassLoader().getResource(imgNoughtFilename);</a:t>
            </a:r>
          </a:p>
          <a:p>
            <a:r>
              <a:rPr lang="en-US" dirty="0"/>
              <a:t>if (imgURL != null) {</a:t>
            </a:r>
          </a:p>
          <a:p>
            <a:r>
              <a:rPr lang="en-US" dirty="0"/>
              <a:t>   iconNought = new ImageIcon(imgURL);</a:t>
            </a:r>
          </a:p>
          <a:p>
            <a:r>
              <a:rPr lang="en-US" dirty="0"/>
              <a:t>} else {</a:t>
            </a:r>
          </a:p>
          <a:p>
            <a:r>
              <a:rPr lang="en-US" dirty="0"/>
              <a:t>   System.err.println("Couldn't find file: " + imgNoughtFilename);</a:t>
            </a:r>
          </a:p>
          <a:p>
            <a:r>
              <a:rPr lang="en-US" dirty="0"/>
              <a:t>}</a:t>
            </a:r>
          </a:p>
        </p:txBody>
      </p:sp>
    </p:spTree>
    <p:extLst>
      <p:ext uri="{BB962C8B-B14F-4D97-AF65-F5344CB8AC3E}">
        <p14:creationId xmlns:p14="http://schemas.microsoft.com/office/powerpoint/2010/main" val="400054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r>
              <a:rPr lang="en-US" dirty="0"/>
              <a:t>Graphics Class' drawImage()</a:t>
            </a:r>
          </a:p>
          <a:p>
            <a:r>
              <a:rPr lang="en-US" dirty="0"/>
              <a:t>ImageIcon is fixed-in-sized and cannot be resized in display. You can use Graphics's drawImage() to resize a source image in display.</a:t>
            </a:r>
          </a:p>
          <a:p>
            <a:endParaRPr lang="en-US" dirty="0"/>
          </a:p>
          <a:p>
            <a:r>
              <a:rPr lang="en-US" dirty="0"/>
              <a:t>The java.awt.Graphics class declares 6 overloaded versions of abstract method drawImage().</a:t>
            </a:r>
          </a:p>
          <a:p>
            <a:endParaRPr lang="en-US" dirty="0"/>
          </a:p>
          <a:p>
            <a:r>
              <a:rPr lang="en-US" dirty="0"/>
              <a:t>public abstract boolean drawImage(Image img, int x, int y, ImageObserver observer)</a:t>
            </a:r>
          </a:p>
          <a:p>
            <a:r>
              <a:rPr lang="en-US" dirty="0"/>
              <a:t>public abstract boolean drawImage(Image img, int x, int y, int width, int height, ImageObserver observer)</a:t>
            </a:r>
          </a:p>
          <a:p>
            <a:r>
              <a:rPr lang="en-US" dirty="0"/>
              <a:t>public abstract boolean drawImage(Image img, int x, int y, Color bgcolor, ImageObserver observer)</a:t>
            </a:r>
          </a:p>
          <a:p>
            <a:r>
              <a:rPr lang="en-US" dirty="0"/>
              <a:t>public abstract boolean drawImage(Image img, int x, int y, int width, int height, Color bgcolor, ImageObserver observer)</a:t>
            </a:r>
          </a:p>
          <a:p>
            <a:r>
              <a:rPr lang="en-US" dirty="0"/>
              <a:t>   // The img is drawn with its top-left corner at (x, y) scaled to the specified width and height</a:t>
            </a:r>
          </a:p>
          <a:p>
            <a:r>
              <a:rPr lang="en-US" dirty="0"/>
              <a:t>   //  (default to the image's width and height).</a:t>
            </a:r>
          </a:p>
          <a:p>
            <a:r>
              <a:rPr lang="en-US" dirty="0"/>
              <a:t>   // The bgColor (background color) is used for "transparent" pixels.</a:t>
            </a:r>
          </a:p>
          <a:p>
            <a:endParaRPr lang="en-US" dirty="0"/>
          </a:p>
          <a:p>
            <a:r>
              <a:rPr lang="en-US" dirty="0"/>
              <a:t>public abstract boolean drawImage(Image img, int destX1, int destY1, int destX2, int destY2,</a:t>
            </a:r>
          </a:p>
          <a:p>
            <a:r>
              <a:rPr lang="en-US" dirty="0"/>
              <a:t>      int srcX1, int srcY1, int srcX2, int srcY2, ImageObserver observer)</a:t>
            </a:r>
          </a:p>
          <a:p>
            <a:r>
              <a:rPr lang="en-US" dirty="0"/>
              <a:t>public abstract boolean drawImage(Image img, int destX1, int destY1, int destX2, int destY2,</a:t>
            </a:r>
          </a:p>
          <a:p>
            <a:r>
              <a:rPr lang="en-US" dirty="0"/>
              <a:t>      int srcX1, int srcY1, int srcX2, int srcY2, Color bgcolor, ImageObserver observer)</a:t>
            </a:r>
          </a:p>
          <a:p>
            <a:r>
              <a:rPr lang="en-US" dirty="0"/>
              <a:t>   // The img "clip" bounded by (scrX1, scrY2) and (scrX2, srcY2) is scaled and drawn from</a:t>
            </a:r>
          </a:p>
          <a:p>
            <a:r>
              <a:rPr lang="en-US" dirty="0"/>
              <a:t>   // (destX1, destY1) to (destX2, destY2) on the display.</a:t>
            </a:r>
          </a:p>
        </p:txBody>
      </p:sp>
    </p:spTree>
    <p:extLst>
      <p:ext uri="{BB962C8B-B14F-4D97-AF65-F5344CB8AC3E}">
        <p14:creationId xmlns:p14="http://schemas.microsoft.com/office/powerpoint/2010/main" val="48226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4468"/>
            <a:ext cx="10515600" cy="6422216"/>
          </a:xfrm>
        </p:spPr>
        <p:txBody>
          <a:bodyPr>
            <a:normAutofit fontScale="92500" lnSpcReduction="20000"/>
          </a:bodyPr>
          <a:lstStyle/>
          <a:p>
            <a:r>
              <a:rPr lang="en-US" dirty="0"/>
              <a:t>Dialog </a:t>
            </a:r>
            <a:r>
              <a:rPr lang="en-US" dirty="0" smtClean="0"/>
              <a:t>- Creates </a:t>
            </a:r>
            <a:r>
              <a:rPr lang="en-US" dirty="0"/>
              <a:t>a dialog window.</a:t>
            </a:r>
          </a:p>
          <a:p>
            <a:r>
              <a:rPr lang="en-US" dirty="0"/>
              <a:t>Dimension </a:t>
            </a:r>
            <a:r>
              <a:rPr lang="en-US" dirty="0" smtClean="0"/>
              <a:t>- Specifies </a:t>
            </a:r>
            <a:r>
              <a:rPr lang="en-US" dirty="0"/>
              <a:t>the dimensions of an object. The width is stored in width</a:t>
            </a:r>
            <a:r>
              <a:rPr lang="en-US" dirty="0" smtClean="0"/>
              <a:t>, and </a:t>
            </a:r>
            <a:r>
              <a:rPr lang="en-US" dirty="0"/>
              <a:t>the height is stored in height.</a:t>
            </a:r>
          </a:p>
          <a:p>
            <a:r>
              <a:rPr lang="en-US" dirty="0"/>
              <a:t>Event </a:t>
            </a:r>
            <a:r>
              <a:rPr lang="en-US" dirty="0" smtClean="0"/>
              <a:t>- Encapsulates </a:t>
            </a:r>
            <a:r>
              <a:rPr lang="en-US" dirty="0"/>
              <a:t>events.</a:t>
            </a:r>
          </a:p>
          <a:p>
            <a:r>
              <a:rPr lang="en-US" dirty="0" smtClean="0"/>
              <a:t>EventQueue - </a:t>
            </a:r>
            <a:r>
              <a:rPr lang="en-US" dirty="0"/>
              <a:t>Queues events.</a:t>
            </a:r>
          </a:p>
          <a:p>
            <a:r>
              <a:rPr lang="en-US" dirty="0" smtClean="0"/>
              <a:t>FileDialog - </a:t>
            </a:r>
            <a:r>
              <a:rPr lang="en-US" dirty="0"/>
              <a:t>Creates a window from which a file can be selected.</a:t>
            </a:r>
          </a:p>
          <a:p>
            <a:r>
              <a:rPr lang="en-US" dirty="0" smtClean="0"/>
              <a:t>FlowLayout - </a:t>
            </a:r>
            <a:r>
              <a:rPr lang="en-US" dirty="0"/>
              <a:t>The flow layout manager. Flow layout positions components </a:t>
            </a:r>
            <a:r>
              <a:rPr lang="en-US" dirty="0" smtClean="0"/>
              <a:t>left to </a:t>
            </a:r>
            <a:r>
              <a:rPr lang="en-US" dirty="0"/>
              <a:t>right, top to bottom.</a:t>
            </a:r>
          </a:p>
          <a:p>
            <a:r>
              <a:rPr lang="en-US" dirty="0"/>
              <a:t>Font </a:t>
            </a:r>
            <a:r>
              <a:rPr lang="en-US" dirty="0" smtClean="0"/>
              <a:t>- Encapsulates </a:t>
            </a:r>
            <a:r>
              <a:rPr lang="en-US" dirty="0"/>
              <a:t>a type font.</a:t>
            </a:r>
          </a:p>
          <a:p>
            <a:r>
              <a:rPr lang="en-US" dirty="0"/>
              <a:t>FontMetrics </a:t>
            </a:r>
            <a:r>
              <a:rPr lang="en-US" dirty="0" smtClean="0"/>
              <a:t>- Encapsulates </a:t>
            </a:r>
            <a:r>
              <a:rPr lang="en-US" dirty="0"/>
              <a:t>various information related to a font. This </a:t>
            </a:r>
            <a:r>
              <a:rPr lang="en-US" dirty="0" smtClean="0"/>
              <a:t>information helps </a:t>
            </a:r>
            <a:r>
              <a:rPr lang="en-US" dirty="0"/>
              <a:t>you display text in a window.</a:t>
            </a:r>
          </a:p>
          <a:p>
            <a:r>
              <a:rPr lang="en-US" dirty="0"/>
              <a:t>Frame </a:t>
            </a:r>
            <a:r>
              <a:rPr lang="en-US" dirty="0" smtClean="0"/>
              <a:t>- Creates </a:t>
            </a:r>
            <a:r>
              <a:rPr lang="en-US" dirty="0"/>
              <a:t>a standard window that has a title bar, resize corners, </a:t>
            </a:r>
            <a:r>
              <a:rPr lang="en-US" dirty="0" smtClean="0"/>
              <a:t>and a </a:t>
            </a:r>
            <a:r>
              <a:rPr lang="en-US" dirty="0"/>
              <a:t>menu </a:t>
            </a:r>
            <a:r>
              <a:rPr lang="en-US" dirty="0" smtClean="0"/>
              <a:t>bar</a:t>
            </a:r>
          </a:p>
          <a:p>
            <a:r>
              <a:rPr lang="en-US" dirty="0"/>
              <a:t>Graphics - Encapsulates the graphics context. This context is used by the various output methods to display output in a window.</a:t>
            </a:r>
          </a:p>
          <a:p>
            <a:r>
              <a:rPr lang="en-US" dirty="0"/>
              <a:t>GraphicsDevice  - Describes a graphics device such as a screen or printer</a:t>
            </a:r>
            <a:r>
              <a:rPr lang="en-US" dirty="0" smtClean="0"/>
              <a:t>.</a:t>
            </a:r>
            <a:endParaRPr lang="en-US" dirty="0"/>
          </a:p>
        </p:txBody>
      </p:sp>
    </p:spTree>
    <p:extLst>
      <p:ext uri="{BB962C8B-B14F-4D97-AF65-F5344CB8AC3E}">
        <p14:creationId xmlns:p14="http://schemas.microsoft.com/office/powerpoint/2010/main" val="2192294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50734" y="1690688"/>
            <a:ext cx="9905688" cy="4448388"/>
          </a:xfrm>
          <a:prstGeom prst="rect">
            <a:avLst/>
          </a:prstGeom>
        </p:spPr>
      </p:pic>
    </p:spTree>
    <p:extLst>
      <p:ext uri="{BB962C8B-B14F-4D97-AF65-F5344CB8AC3E}">
        <p14:creationId xmlns:p14="http://schemas.microsoft.com/office/powerpoint/2010/main" val="17937864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004"/>
            <a:ext cx="10515600" cy="6467301"/>
          </a:xfrm>
        </p:spPr>
        <p:txBody>
          <a:bodyPr>
            <a:normAutofit fontScale="55000" lnSpcReduction="20000"/>
          </a:bodyPr>
          <a:lstStyle/>
          <a:p>
            <a:pPr marL="0" indent="0">
              <a:buNone/>
            </a:pPr>
            <a:r>
              <a:rPr lang="en-US" dirty="0">
                <a:solidFill>
                  <a:srgbClr val="FF0000"/>
                </a:solidFill>
              </a:rPr>
              <a:t>// Prepare an ImageIcon</a:t>
            </a:r>
          </a:p>
          <a:p>
            <a:pPr marL="0" indent="0">
              <a:buNone/>
            </a:pPr>
            <a:r>
              <a:rPr lang="en-US" dirty="0"/>
              <a:t>ImageIcon icon = null;</a:t>
            </a:r>
          </a:p>
          <a:p>
            <a:pPr marL="0" indent="0">
              <a:buNone/>
            </a:pPr>
            <a:r>
              <a:rPr lang="en-US" dirty="0"/>
              <a:t>String imgFilename = "images/duke.gif";</a:t>
            </a:r>
          </a:p>
          <a:p>
            <a:pPr marL="0" indent="0">
              <a:buNone/>
            </a:pPr>
            <a:r>
              <a:rPr lang="en-US" dirty="0"/>
              <a:t>java.net.URL imgURL = getClass().getClassLoader().getResource(imgFilename);</a:t>
            </a:r>
          </a:p>
          <a:p>
            <a:pPr marL="0" indent="0">
              <a:buNone/>
            </a:pPr>
            <a:r>
              <a:rPr lang="en-US" dirty="0"/>
              <a:t>if (imgURL != null) {</a:t>
            </a:r>
          </a:p>
          <a:p>
            <a:pPr marL="0" indent="0">
              <a:buNone/>
            </a:pPr>
            <a:r>
              <a:rPr lang="en-US" dirty="0"/>
              <a:t>   icon =  new ImageIcon(imgURL);</a:t>
            </a:r>
          </a:p>
          <a:p>
            <a:pPr marL="0" indent="0">
              <a:buNone/>
            </a:pPr>
            <a:r>
              <a:rPr lang="en-US" dirty="0"/>
              <a:t>} else {</a:t>
            </a:r>
          </a:p>
          <a:p>
            <a:pPr marL="0" indent="0">
              <a:buNone/>
            </a:pPr>
            <a:r>
              <a:rPr lang="en-US" dirty="0"/>
              <a:t>   System.err.println("Couldn't find file: " + imgFilename);</a:t>
            </a:r>
          </a:p>
          <a:p>
            <a:pPr marL="0" indent="0">
              <a:buNone/>
            </a:pPr>
            <a:r>
              <a:rPr lang="en-US" dirty="0"/>
              <a:t>}</a:t>
            </a:r>
          </a:p>
          <a:p>
            <a:pPr marL="0" indent="0">
              <a:buNone/>
            </a:pPr>
            <a:r>
              <a:rPr lang="en-US" dirty="0"/>
              <a:t> </a:t>
            </a:r>
          </a:p>
          <a:p>
            <a:pPr marL="0" indent="0">
              <a:buNone/>
            </a:pPr>
            <a:r>
              <a:rPr lang="en-US" dirty="0">
                <a:solidFill>
                  <a:srgbClr val="FF0000"/>
                </a:solidFill>
              </a:rPr>
              <a:t>// Prepare an Image object to be used by drawImage()</a:t>
            </a:r>
          </a:p>
          <a:p>
            <a:pPr marL="0" indent="0">
              <a:buNone/>
            </a:pPr>
            <a:r>
              <a:rPr lang="en-US" dirty="0"/>
              <a:t>final Image img = icon.getImage();</a:t>
            </a:r>
          </a:p>
          <a:p>
            <a:pPr marL="0" indent="0">
              <a:buNone/>
            </a:pPr>
            <a:r>
              <a:rPr lang="en-US" dirty="0">
                <a:solidFill>
                  <a:srgbClr val="FF0000"/>
                </a:solidFill>
              </a:rPr>
              <a:t>// Extend a JLabel and override paintComponet() to drawImage()</a:t>
            </a:r>
          </a:p>
          <a:p>
            <a:pPr marL="0" indent="0">
              <a:buNone/>
            </a:pPr>
            <a:r>
              <a:rPr lang="en-US" dirty="0"/>
              <a:t>JLabel lbl4 = new JLabel() {</a:t>
            </a:r>
          </a:p>
          <a:p>
            <a:pPr marL="0" indent="0">
              <a:buNone/>
            </a:pPr>
            <a:r>
              <a:rPr lang="en-US" dirty="0"/>
              <a:t>   @Override public void paintComponent(Graphics g) {</a:t>
            </a:r>
          </a:p>
          <a:p>
            <a:pPr marL="0" indent="0">
              <a:buNone/>
            </a:pPr>
            <a:r>
              <a:rPr lang="en-US" dirty="0"/>
              <a:t>      super.paintComponent(g);  // paint background</a:t>
            </a:r>
          </a:p>
          <a:p>
            <a:pPr marL="0" indent="0">
              <a:buNone/>
            </a:pPr>
            <a:r>
              <a:rPr lang="en-US" dirty="0"/>
              <a:t>      g.drawImage(img, 0, 0, 200, 200, null);</a:t>
            </a:r>
          </a:p>
          <a:p>
            <a:pPr marL="0" indent="0">
              <a:buNone/>
            </a:pPr>
            <a:r>
              <a:rPr lang="en-US" dirty="0"/>
              <a:t>   }</a:t>
            </a:r>
          </a:p>
          <a:p>
            <a:pPr marL="0" indent="0">
              <a:buNone/>
            </a:pPr>
            <a:r>
              <a:rPr lang="en-US" dirty="0"/>
              <a:t>};</a:t>
            </a:r>
          </a:p>
          <a:p>
            <a:pPr marL="0" indent="0">
              <a:buNone/>
            </a:pPr>
            <a:r>
              <a:rPr lang="en-US" dirty="0"/>
              <a:t>lbl4.setPreferredSize(new Dimension(200, 200));</a:t>
            </a:r>
          </a:p>
          <a:p>
            <a:pPr marL="0" indent="0">
              <a:buNone/>
            </a:pPr>
            <a:r>
              <a:rPr lang="en-US" dirty="0"/>
              <a:t>cp.add(lbl4);</a:t>
            </a:r>
          </a:p>
        </p:txBody>
      </p:sp>
    </p:spTree>
    <p:extLst>
      <p:ext uri="{BB962C8B-B14F-4D97-AF65-F5344CB8AC3E}">
        <p14:creationId xmlns:p14="http://schemas.microsoft.com/office/powerpoint/2010/main" val="13730777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Event-Driven Programming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With </a:t>
            </a:r>
            <a:r>
              <a:rPr lang="en-US" dirty="0"/>
              <a:t>the development of a program with a graphical user interface (GUI) normally you want something to happen when the user performs certain actions, for example:</a:t>
            </a:r>
          </a:p>
          <a:p>
            <a:endParaRPr lang="en-US" dirty="0"/>
          </a:p>
          <a:p>
            <a:r>
              <a:rPr lang="en-US" dirty="0"/>
              <a:t>Clicking on an area of the interface using the mouse</a:t>
            </a:r>
          </a:p>
          <a:p>
            <a:r>
              <a:rPr lang="en-US" dirty="0"/>
              <a:t>Pressing a labelled button</a:t>
            </a:r>
          </a:p>
          <a:p>
            <a:r>
              <a:rPr lang="en-US" dirty="0"/>
              <a:t>Entering text into a text field</a:t>
            </a:r>
          </a:p>
          <a:p>
            <a:r>
              <a:rPr lang="en-US" dirty="0"/>
              <a:t>In each of these cases, a program 'event' occurs, and the program can be designed to incorporate specific actions that would occur when different events occur. This type of program is referred to as an event-driven program.</a:t>
            </a:r>
          </a:p>
          <a:p>
            <a:endParaRPr lang="en-US" dirty="0"/>
          </a:p>
          <a:p>
            <a:r>
              <a:rPr lang="en-US" dirty="0"/>
              <a:t>In event-driven programs, the program is said to run in a 'main loop', referred to as an event loop. When some user input occurs, then the program responds appropriately. The program will be in one state prior to the event occurring, and will usually be in a different state after the program has responded to the event.</a:t>
            </a:r>
          </a:p>
        </p:txBody>
      </p:sp>
    </p:spTree>
    <p:extLst>
      <p:ext uri="{BB962C8B-B14F-4D97-AF65-F5344CB8AC3E}">
        <p14:creationId xmlns:p14="http://schemas.microsoft.com/office/powerpoint/2010/main" val="31037262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999542"/>
          </a:xfrm>
        </p:spPr>
        <p:txBody>
          <a:bodyPr>
            <a:normAutofit fontScale="77500" lnSpcReduction="20000"/>
          </a:bodyPr>
          <a:lstStyle/>
          <a:p>
            <a:r>
              <a:rPr lang="en-US" dirty="0" smtClean="0"/>
              <a:t>Two mechanisms:</a:t>
            </a:r>
          </a:p>
          <a:p>
            <a:pPr marL="0" indent="0">
              <a:buNone/>
            </a:pPr>
            <a:r>
              <a:rPr lang="en-US" b="1" dirty="0" smtClean="0"/>
              <a:t>Delegation Event Model</a:t>
            </a:r>
          </a:p>
          <a:p>
            <a:r>
              <a:rPr lang="en-US" dirty="0"/>
              <a:t>The modern approach to handling events is based on the </a:t>
            </a:r>
            <a:r>
              <a:rPr lang="en-US" i="1" dirty="0"/>
              <a:t>delegation event </a:t>
            </a:r>
            <a:r>
              <a:rPr lang="en-US" i="1" dirty="0" smtClean="0"/>
              <a:t>model,</a:t>
            </a:r>
          </a:p>
          <a:p>
            <a:r>
              <a:rPr lang="en-US" dirty="0" smtClean="0"/>
              <a:t>standard </a:t>
            </a:r>
            <a:r>
              <a:rPr lang="en-US" dirty="0"/>
              <a:t>and consistent mechanisms to generate and process events</a:t>
            </a:r>
            <a:r>
              <a:rPr lang="en-US" dirty="0" smtClean="0"/>
              <a:t>.</a:t>
            </a:r>
          </a:p>
          <a:p>
            <a:r>
              <a:rPr lang="en-US" dirty="0" smtClean="0"/>
              <a:t> </a:t>
            </a:r>
            <a:r>
              <a:rPr lang="en-US" dirty="0"/>
              <a:t>Its concept is quite simple:</a:t>
            </a:r>
          </a:p>
          <a:p>
            <a:r>
              <a:rPr lang="en-US" dirty="0"/>
              <a:t>a </a:t>
            </a:r>
            <a:r>
              <a:rPr lang="en-US" i="1" dirty="0"/>
              <a:t>source </a:t>
            </a:r>
            <a:r>
              <a:rPr lang="en-US" dirty="0"/>
              <a:t>generates an event and sends it to one or more </a:t>
            </a:r>
            <a:r>
              <a:rPr lang="en-US" i="1" dirty="0"/>
              <a:t>listeners. </a:t>
            </a:r>
            <a:r>
              <a:rPr lang="en-US" dirty="0"/>
              <a:t>In this scheme, the </a:t>
            </a:r>
            <a:r>
              <a:rPr lang="en-US" dirty="0" smtClean="0"/>
              <a:t>listener simply </a:t>
            </a:r>
            <a:r>
              <a:rPr lang="en-US" dirty="0"/>
              <a:t>waits until it receives an event. Once an event is received, the listener </a:t>
            </a:r>
            <a:r>
              <a:rPr lang="en-US" dirty="0" smtClean="0"/>
              <a:t>processes </a:t>
            </a:r>
            <a:r>
              <a:rPr lang="en-US" dirty="0"/>
              <a:t>the </a:t>
            </a:r>
            <a:r>
              <a:rPr lang="en-US" dirty="0" smtClean="0"/>
              <a:t>event and </a:t>
            </a:r>
            <a:r>
              <a:rPr lang="en-US" dirty="0"/>
              <a:t>then returns. </a:t>
            </a:r>
            <a:endParaRPr lang="en-US" dirty="0" smtClean="0"/>
          </a:p>
          <a:p>
            <a:r>
              <a:rPr lang="en-US" dirty="0" smtClean="0"/>
              <a:t>The </a:t>
            </a:r>
            <a:r>
              <a:rPr lang="en-US" dirty="0"/>
              <a:t>advantage of this design is that the application logic that processes </a:t>
            </a:r>
            <a:r>
              <a:rPr lang="en-US" dirty="0" smtClean="0"/>
              <a:t>events is </a:t>
            </a:r>
            <a:r>
              <a:rPr lang="en-US" dirty="0"/>
              <a:t>cleanly separated from the user interface logic that generates those events. </a:t>
            </a:r>
            <a:endParaRPr lang="en-US" dirty="0" smtClean="0"/>
          </a:p>
          <a:p>
            <a:r>
              <a:rPr lang="en-US" dirty="0" smtClean="0"/>
              <a:t>A user interface element </a:t>
            </a:r>
            <a:r>
              <a:rPr lang="en-US" dirty="0"/>
              <a:t>is able to “delegate” the processing of an event to a separate piece of code.</a:t>
            </a:r>
          </a:p>
          <a:p>
            <a:r>
              <a:rPr lang="en-US" dirty="0"/>
              <a:t>In the delegation event model, listeners must register with a source in order to receive </a:t>
            </a:r>
            <a:r>
              <a:rPr lang="en-US" dirty="0" smtClean="0"/>
              <a:t>an event </a:t>
            </a:r>
            <a:r>
              <a:rPr lang="en-US" dirty="0"/>
              <a:t>notification. </a:t>
            </a:r>
            <a:endParaRPr lang="en-US" dirty="0" smtClean="0"/>
          </a:p>
          <a:p>
            <a:r>
              <a:rPr lang="en-US" dirty="0" smtClean="0"/>
              <a:t>This </a:t>
            </a:r>
            <a:r>
              <a:rPr lang="en-US" dirty="0"/>
              <a:t>provides an important benefit: notifications are sent only to </a:t>
            </a:r>
            <a:r>
              <a:rPr lang="en-US" dirty="0" smtClean="0"/>
              <a:t>listeners that </a:t>
            </a:r>
            <a:r>
              <a:rPr lang="en-US" dirty="0"/>
              <a:t>want to receive them. </a:t>
            </a:r>
            <a:endParaRPr lang="en-US" dirty="0" smtClean="0"/>
          </a:p>
          <a:p>
            <a:r>
              <a:rPr lang="en-US" dirty="0" smtClean="0"/>
              <a:t>Previously</a:t>
            </a:r>
            <a:r>
              <a:rPr lang="en-US" dirty="0"/>
              <a:t>, an event was propagated up the containment </a:t>
            </a:r>
            <a:r>
              <a:rPr lang="en-US" dirty="0" smtClean="0"/>
              <a:t>hierarchy until </a:t>
            </a:r>
            <a:r>
              <a:rPr lang="en-US" dirty="0"/>
              <a:t>it was handled by a component. This required components to receive events that they </a:t>
            </a:r>
            <a:r>
              <a:rPr lang="en-US" dirty="0" smtClean="0"/>
              <a:t>did not </a:t>
            </a:r>
            <a:r>
              <a:rPr lang="en-US" dirty="0"/>
              <a:t>process, and it wasted valuable time. The delegation event model eliminates this overhead.</a:t>
            </a:r>
          </a:p>
        </p:txBody>
      </p:sp>
    </p:spTree>
    <p:extLst>
      <p:ext uri="{BB962C8B-B14F-4D97-AF65-F5344CB8AC3E}">
        <p14:creationId xmlns:p14="http://schemas.microsoft.com/office/powerpoint/2010/main" val="23297839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Thrown exceptions in an event-driven program are handled differently to standard programs with linear control structures.</a:t>
            </a:r>
          </a:p>
          <a:p>
            <a:endParaRPr lang="en-US" dirty="0"/>
          </a:p>
          <a:p>
            <a:r>
              <a:rPr lang="en-US" dirty="0"/>
              <a:t>If an exception is thrown and not caught, only the thread that the event handler was running in terminates -- not the entire program. In practice, what this means is that the program continues to run, but only part of the event handling code ends up being run (it runs up until the exception occurred.)</a:t>
            </a:r>
          </a:p>
          <a:p>
            <a:endParaRPr lang="en-US" dirty="0"/>
          </a:p>
          <a:p>
            <a:r>
              <a:rPr lang="en-US" dirty="0"/>
              <a:t>It's still necessary to catch and handle exceptions in an event-driven program, though, because running only part of an event's code can leave the program in an invalid state.</a:t>
            </a:r>
          </a:p>
        </p:txBody>
      </p:sp>
    </p:spTree>
    <p:extLst>
      <p:ext uri="{BB962C8B-B14F-4D97-AF65-F5344CB8AC3E}">
        <p14:creationId xmlns:p14="http://schemas.microsoft.com/office/powerpoint/2010/main" val="7418993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Events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dirty="0"/>
              <a:t>a program to respond to events, there are a number of 'parties' involved in events and event handling, as shown here.</a:t>
            </a:r>
          </a:p>
          <a:p>
            <a:endParaRPr lang="en-US" dirty="0"/>
          </a:p>
          <a:p>
            <a:r>
              <a:rPr lang="en-US" dirty="0"/>
              <a:t>Three parties are involved in the Java event model</a:t>
            </a:r>
            <a:r>
              <a:rPr lang="en-US" dirty="0" smtClean="0"/>
              <a:t>:</a:t>
            </a:r>
          </a:p>
          <a:p>
            <a:pPr marL="0" indent="0">
              <a:buNone/>
            </a:pPr>
            <a:endParaRPr lang="en-US" dirty="0"/>
          </a:p>
          <a:p>
            <a:pPr>
              <a:buFont typeface="Wingdings" panose="05000000000000000000" pitchFamily="2" charset="2"/>
              <a:buChar char="Ø"/>
            </a:pPr>
            <a:r>
              <a:rPr lang="en-US" b="1" dirty="0"/>
              <a:t>The event object</a:t>
            </a:r>
            <a:r>
              <a:rPr lang="en-US" dirty="0"/>
              <a:t>: the event (e.g. mouse events): this holds properties associated with the event.</a:t>
            </a:r>
          </a:p>
          <a:p>
            <a:pPr>
              <a:buFont typeface="Wingdings" panose="05000000000000000000" pitchFamily="2" charset="2"/>
              <a:buChar char="Ø"/>
            </a:pPr>
            <a:r>
              <a:rPr lang="en-US" b="1" dirty="0"/>
              <a:t>The event source</a:t>
            </a:r>
            <a:r>
              <a:rPr lang="en-US" dirty="0"/>
              <a:t>: This object generates the event (for eg, a button) and manages the listeners.</a:t>
            </a:r>
          </a:p>
          <a:p>
            <a:pPr>
              <a:buFont typeface="Wingdings" panose="05000000000000000000" pitchFamily="2" charset="2"/>
              <a:buChar char="Ø"/>
            </a:pPr>
            <a:r>
              <a:rPr lang="en-US" b="1" dirty="0"/>
              <a:t>The event listener</a:t>
            </a:r>
            <a:r>
              <a:rPr lang="en-US" dirty="0"/>
              <a:t>: the object that is interested in the event (and will handle the event). An event listener is an object of a class that implements one or more of the standard event listener interfaces</a:t>
            </a:r>
          </a:p>
          <a:p>
            <a:endParaRPr lang="en-US" dirty="0"/>
          </a:p>
        </p:txBody>
      </p:sp>
    </p:spTree>
    <p:extLst>
      <p:ext uri="{BB962C8B-B14F-4D97-AF65-F5344CB8AC3E}">
        <p14:creationId xmlns:p14="http://schemas.microsoft.com/office/powerpoint/2010/main" val="2201522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Any type of object can be made into a listener by having it implement a Listener interface. The code that will process the event is implemented in a method which is declared in the listener interface. In this model:</a:t>
            </a:r>
          </a:p>
          <a:p>
            <a:endParaRPr lang="en-US" dirty="0"/>
          </a:p>
          <a:p>
            <a:r>
              <a:rPr lang="en-US" dirty="0"/>
              <a:t>Objects interested in some particular event register themselves with the relevant event source as event listeners.</a:t>
            </a:r>
          </a:p>
          <a:p>
            <a:r>
              <a:rPr lang="en-US" dirty="0"/>
              <a:t>Once that event occurs within the source, an object is created to represent the event and is fired to any registered listeners to be handled there.</a:t>
            </a:r>
          </a:p>
          <a:p>
            <a:r>
              <a:rPr lang="en-US" dirty="0"/>
              <a:t>Many components (for eg, buttons, text fields, etc) can be event sources and automatically generate event objects when certain user actions occur (for example, mouse clicking on a button.)</a:t>
            </a:r>
          </a:p>
        </p:txBody>
      </p:sp>
    </p:spTree>
    <p:extLst>
      <p:ext uri="{BB962C8B-B14F-4D97-AF65-F5344CB8AC3E}">
        <p14:creationId xmlns:p14="http://schemas.microsoft.com/office/powerpoint/2010/main" val="5871641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model diagram</a:t>
            </a:r>
          </a:p>
        </p:txBody>
      </p:sp>
      <p:pic>
        <p:nvPicPr>
          <p:cNvPr id="3074" name="Picture 2" descr="event model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7108" y="1805829"/>
            <a:ext cx="3112717" cy="459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5824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event-driven programm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1839" y="2097072"/>
            <a:ext cx="4062455" cy="22920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cedural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855" y="1690688"/>
            <a:ext cx="2546368" cy="187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9931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US" dirty="0" smtClean="0"/>
              <a:t>Event Classes</a:t>
            </a:r>
            <a:endParaRPr lang="en-US" dirty="0"/>
          </a:p>
        </p:txBody>
      </p:sp>
      <p:sp>
        <p:nvSpPr>
          <p:cNvPr id="3" name="Content Placeholder 2"/>
          <p:cNvSpPr>
            <a:spLocks noGrp="1"/>
          </p:cNvSpPr>
          <p:nvPr>
            <p:ph idx="1"/>
          </p:nvPr>
        </p:nvSpPr>
        <p:spPr>
          <a:xfrm>
            <a:off x="838200" y="777922"/>
            <a:ext cx="10515600" cy="5399041"/>
          </a:xfrm>
        </p:spPr>
        <p:txBody>
          <a:bodyPr/>
          <a:lstStyle/>
          <a:p>
            <a:r>
              <a:rPr lang="en-US" b="1" dirty="0"/>
              <a:t>The ActionEvent Class</a:t>
            </a:r>
            <a:endParaRPr lang="en-US" dirty="0"/>
          </a:p>
        </p:txBody>
      </p:sp>
      <p:pic>
        <p:nvPicPr>
          <p:cNvPr id="4" name="Picture 3"/>
          <p:cNvPicPr>
            <a:picLocks noChangeAspect="1"/>
          </p:cNvPicPr>
          <p:nvPr/>
        </p:nvPicPr>
        <p:blipFill>
          <a:blip r:embed="rId2"/>
          <a:stretch>
            <a:fillRect/>
          </a:stretch>
        </p:blipFill>
        <p:spPr>
          <a:xfrm>
            <a:off x="2065644" y="1190718"/>
            <a:ext cx="9183697" cy="5399041"/>
          </a:xfrm>
          <a:prstGeom prst="rect">
            <a:avLst/>
          </a:prstGeom>
        </p:spPr>
      </p:pic>
    </p:spTree>
    <p:extLst>
      <p:ext uri="{BB962C8B-B14F-4D97-AF65-F5344CB8AC3E}">
        <p14:creationId xmlns:p14="http://schemas.microsoft.com/office/powerpoint/2010/main" val="138317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5980"/>
            <a:ext cx="10515600" cy="6672020"/>
          </a:xfrm>
        </p:spPr>
        <p:txBody>
          <a:bodyPr>
            <a:normAutofit fontScale="85000" lnSpcReduction="20000"/>
          </a:bodyPr>
          <a:lstStyle/>
          <a:p>
            <a:r>
              <a:rPr lang="en-US" dirty="0" smtClean="0"/>
              <a:t>GraphicsEnvironment - </a:t>
            </a:r>
            <a:r>
              <a:rPr lang="en-US" dirty="0"/>
              <a:t>Describes the collection of available Font and GraphicsDevice objects.</a:t>
            </a:r>
          </a:p>
          <a:p>
            <a:r>
              <a:rPr lang="en-US" dirty="0" smtClean="0"/>
              <a:t>GridBagConstraints - </a:t>
            </a:r>
            <a:r>
              <a:rPr lang="en-US" dirty="0"/>
              <a:t>Defines various constraints relating to the GridBagLayout class.</a:t>
            </a:r>
          </a:p>
          <a:p>
            <a:r>
              <a:rPr lang="en-US" dirty="0" smtClean="0"/>
              <a:t>GridBagLayout - </a:t>
            </a:r>
            <a:r>
              <a:rPr lang="en-US" dirty="0"/>
              <a:t>The grid bag layout manager. Grid bag layout displays </a:t>
            </a:r>
            <a:r>
              <a:rPr lang="en-US" dirty="0" smtClean="0"/>
              <a:t>components subject </a:t>
            </a:r>
            <a:r>
              <a:rPr lang="en-US" dirty="0"/>
              <a:t>to the constraints specified by GridBagConstraints.</a:t>
            </a:r>
          </a:p>
          <a:p>
            <a:r>
              <a:rPr lang="en-US" dirty="0"/>
              <a:t>GridLayout </a:t>
            </a:r>
            <a:r>
              <a:rPr lang="en-US" dirty="0" smtClean="0"/>
              <a:t>- The </a:t>
            </a:r>
            <a:r>
              <a:rPr lang="en-US" dirty="0"/>
              <a:t>grid layout manager. Grid layout displays components </a:t>
            </a:r>
            <a:r>
              <a:rPr lang="en-US" dirty="0" smtClean="0"/>
              <a:t>in   </a:t>
            </a:r>
            <a:r>
              <a:rPr lang="en-US" dirty="0"/>
              <a:t>two-dimensional grid.</a:t>
            </a:r>
          </a:p>
          <a:p>
            <a:r>
              <a:rPr lang="en-US" dirty="0" smtClean="0"/>
              <a:t>Image - </a:t>
            </a:r>
            <a:r>
              <a:rPr lang="en-US" dirty="0"/>
              <a:t>Encapsulates graphical images.</a:t>
            </a:r>
          </a:p>
          <a:p>
            <a:r>
              <a:rPr lang="en-US" dirty="0" smtClean="0"/>
              <a:t>Insets - </a:t>
            </a:r>
            <a:r>
              <a:rPr lang="en-US" dirty="0"/>
              <a:t>Encapsulates the borders of a container.</a:t>
            </a:r>
          </a:p>
          <a:p>
            <a:r>
              <a:rPr lang="en-US" dirty="0"/>
              <a:t>Label </a:t>
            </a:r>
            <a:r>
              <a:rPr lang="en-US" dirty="0" smtClean="0"/>
              <a:t>- Creates </a:t>
            </a:r>
            <a:r>
              <a:rPr lang="en-US" dirty="0"/>
              <a:t>a label that displays a string.</a:t>
            </a:r>
          </a:p>
          <a:p>
            <a:r>
              <a:rPr lang="en-US" dirty="0"/>
              <a:t>List </a:t>
            </a:r>
            <a:r>
              <a:rPr lang="en-US" dirty="0" smtClean="0"/>
              <a:t>- Creates </a:t>
            </a:r>
            <a:r>
              <a:rPr lang="en-US" dirty="0"/>
              <a:t>a list from which the user can choose. Similar to </a:t>
            </a:r>
            <a:r>
              <a:rPr lang="en-US" dirty="0" smtClean="0"/>
              <a:t>the standard </a:t>
            </a:r>
            <a:r>
              <a:rPr lang="en-US" dirty="0"/>
              <a:t>Windows list box.</a:t>
            </a:r>
          </a:p>
          <a:p>
            <a:r>
              <a:rPr lang="en-US" dirty="0" smtClean="0"/>
              <a:t>MediaTracker - </a:t>
            </a:r>
            <a:r>
              <a:rPr lang="en-US" dirty="0"/>
              <a:t>Manages media objects.</a:t>
            </a:r>
          </a:p>
          <a:p>
            <a:r>
              <a:rPr lang="en-US" dirty="0" smtClean="0"/>
              <a:t>Menu - </a:t>
            </a:r>
            <a:r>
              <a:rPr lang="en-US" dirty="0"/>
              <a:t>Creates a pull-down menu.</a:t>
            </a:r>
          </a:p>
          <a:p>
            <a:r>
              <a:rPr lang="en-US" dirty="0"/>
              <a:t>MenuBar </a:t>
            </a:r>
            <a:r>
              <a:rPr lang="en-US" dirty="0" smtClean="0"/>
              <a:t>- Creates </a:t>
            </a:r>
            <a:r>
              <a:rPr lang="en-US" dirty="0"/>
              <a:t>a menu bar.</a:t>
            </a:r>
          </a:p>
          <a:p>
            <a:r>
              <a:rPr lang="en-US" dirty="0" smtClean="0"/>
              <a:t>MenuComponent - </a:t>
            </a:r>
            <a:r>
              <a:rPr lang="en-US" dirty="0"/>
              <a:t>An abstract class implemented by various menu classes.</a:t>
            </a:r>
          </a:p>
          <a:p>
            <a:r>
              <a:rPr lang="en-US" dirty="0"/>
              <a:t>MenuItem </a:t>
            </a:r>
            <a:r>
              <a:rPr lang="en-US" dirty="0" smtClean="0"/>
              <a:t>- Creates </a:t>
            </a:r>
            <a:r>
              <a:rPr lang="en-US" dirty="0"/>
              <a:t>a menu item.</a:t>
            </a:r>
          </a:p>
          <a:p>
            <a:r>
              <a:rPr lang="en-US" dirty="0"/>
              <a:t>MenuShortcut </a:t>
            </a:r>
            <a:r>
              <a:rPr lang="en-US" dirty="0" smtClean="0"/>
              <a:t> - Encapsulates </a:t>
            </a:r>
            <a:r>
              <a:rPr lang="en-US" dirty="0"/>
              <a:t>a keyboard shortcut for a menu item</a:t>
            </a:r>
            <a:r>
              <a:rPr lang="en-US" dirty="0" smtClean="0"/>
              <a:t>.</a:t>
            </a:r>
            <a:endParaRPr lang="en-US" dirty="0"/>
          </a:p>
        </p:txBody>
      </p:sp>
    </p:spTree>
    <p:extLst>
      <p:ext uri="{BB962C8B-B14F-4D97-AF65-F5344CB8AC3E}">
        <p14:creationId xmlns:p14="http://schemas.microsoft.com/office/powerpoint/2010/main" val="2650028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741"/>
          </a:xfrm>
        </p:spPr>
        <p:txBody>
          <a:bodyPr>
            <a:normAutofit fontScale="90000"/>
          </a:bodyPr>
          <a:lstStyle/>
          <a:p>
            <a:r>
              <a:rPr lang="en-US" b="1" dirty="0"/>
              <a:t>The AdjustmentEvent Class</a:t>
            </a:r>
            <a:endParaRPr lang="en-US" dirty="0"/>
          </a:p>
        </p:txBody>
      </p:sp>
      <p:pic>
        <p:nvPicPr>
          <p:cNvPr id="4" name="Content Placeholder 3"/>
          <p:cNvPicPr>
            <a:picLocks noGrp="1" noChangeAspect="1"/>
          </p:cNvPicPr>
          <p:nvPr>
            <p:ph idx="1"/>
          </p:nvPr>
        </p:nvPicPr>
        <p:blipFill>
          <a:blip r:embed="rId2"/>
          <a:stretch>
            <a:fillRect/>
          </a:stretch>
        </p:blipFill>
        <p:spPr>
          <a:xfrm>
            <a:off x="509364" y="1538359"/>
            <a:ext cx="11167637" cy="2240392"/>
          </a:xfrm>
          <a:prstGeom prst="rect">
            <a:avLst/>
          </a:prstGeom>
        </p:spPr>
      </p:pic>
      <p:pic>
        <p:nvPicPr>
          <p:cNvPr id="5" name="Picture 4"/>
          <p:cNvPicPr>
            <a:picLocks noChangeAspect="1"/>
          </p:cNvPicPr>
          <p:nvPr/>
        </p:nvPicPr>
        <p:blipFill>
          <a:blip r:embed="rId3"/>
          <a:stretch>
            <a:fillRect/>
          </a:stretch>
        </p:blipFill>
        <p:spPr>
          <a:xfrm>
            <a:off x="838200" y="4498244"/>
            <a:ext cx="10844436" cy="1699650"/>
          </a:xfrm>
          <a:prstGeom prst="rect">
            <a:avLst/>
          </a:prstGeom>
        </p:spPr>
      </p:pic>
      <p:pic>
        <p:nvPicPr>
          <p:cNvPr id="6" name="Picture 5"/>
          <p:cNvPicPr>
            <a:picLocks noChangeAspect="1"/>
          </p:cNvPicPr>
          <p:nvPr/>
        </p:nvPicPr>
        <p:blipFill>
          <a:blip r:embed="rId4"/>
          <a:stretch>
            <a:fillRect/>
          </a:stretch>
        </p:blipFill>
        <p:spPr>
          <a:xfrm>
            <a:off x="838200" y="3949940"/>
            <a:ext cx="3255498" cy="393071"/>
          </a:xfrm>
          <a:prstGeom prst="rect">
            <a:avLst/>
          </a:prstGeom>
        </p:spPr>
      </p:pic>
    </p:spTree>
    <p:extLst>
      <p:ext uri="{BB962C8B-B14F-4D97-AF65-F5344CB8AC3E}">
        <p14:creationId xmlns:p14="http://schemas.microsoft.com/office/powerpoint/2010/main" val="904583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r>
              <a:rPr lang="en-US" sz="2000" dirty="0" smtClean="0"/>
              <a:t>The containerevent class</a:t>
            </a:r>
          </a:p>
          <a:p>
            <a:r>
              <a:rPr lang="en-US" sz="2000" dirty="0" smtClean="0"/>
              <a:t>The FocusEvent Class</a:t>
            </a:r>
          </a:p>
          <a:p>
            <a:r>
              <a:rPr lang="en-US" sz="2000" dirty="0" smtClean="0"/>
              <a:t>The InputEvent Class</a:t>
            </a:r>
          </a:p>
          <a:p>
            <a:r>
              <a:rPr lang="en-US" sz="2000" dirty="0" smtClean="0"/>
              <a:t>The ItemEvent Class</a:t>
            </a:r>
          </a:p>
          <a:p>
            <a:r>
              <a:rPr lang="en-US" sz="2000" dirty="0" smtClean="0"/>
              <a:t>The KeyEvent Class</a:t>
            </a:r>
          </a:p>
          <a:p>
            <a:r>
              <a:rPr lang="en-US" sz="2000" dirty="0" smtClean="0"/>
              <a:t>The MouseEvent Class</a:t>
            </a:r>
          </a:p>
          <a:p>
            <a:endParaRPr lang="en-US" sz="2000" dirty="0"/>
          </a:p>
          <a:p>
            <a:endParaRPr lang="en-US" sz="2000" dirty="0" smtClean="0"/>
          </a:p>
          <a:p>
            <a:endParaRPr lang="en-US" sz="2000" dirty="0" smtClean="0"/>
          </a:p>
          <a:p>
            <a:endParaRPr lang="en-US" sz="2000" dirty="0"/>
          </a:p>
          <a:p>
            <a:endParaRPr lang="en-US" sz="2000" dirty="0" smtClean="0"/>
          </a:p>
          <a:p>
            <a:endParaRPr lang="en-US" sz="2000" dirty="0" smtClean="0"/>
          </a:p>
          <a:p>
            <a:r>
              <a:rPr lang="en-US" sz="2000" dirty="0" smtClean="0"/>
              <a:t>The MouseWheelEvent Class</a:t>
            </a:r>
          </a:p>
          <a:p>
            <a:r>
              <a:rPr lang="en-US" sz="2000" dirty="0" smtClean="0"/>
              <a:t>The TextEvent class</a:t>
            </a:r>
          </a:p>
          <a:p>
            <a:r>
              <a:rPr lang="en-US" sz="2000" dirty="0" smtClean="0"/>
              <a:t>The WindowEvent Class</a:t>
            </a:r>
          </a:p>
          <a:p>
            <a:endParaRPr lang="en-US" dirty="0"/>
          </a:p>
        </p:txBody>
      </p:sp>
      <p:pic>
        <p:nvPicPr>
          <p:cNvPr id="4" name="Picture 3"/>
          <p:cNvPicPr>
            <a:picLocks noChangeAspect="1"/>
          </p:cNvPicPr>
          <p:nvPr/>
        </p:nvPicPr>
        <p:blipFill>
          <a:blip r:embed="rId2"/>
          <a:stretch>
            <a:fillRect/>
          </a:stretch>
        </p:blipFill>
        <p:spPr>
          <a:xfrm>
            <a:off x="991838" y="2457935"/>
            <a:ext cx="8700802" cy="2626875"/>
          </a:xfrm>
          <a:prstGeom prst="rect">
            <a:avLst/>
          </a:prstGeom>
        </p:spPr>
      </p:pic>
    </p:spTree>
    <p:extLst>
      <p:ext uri="{BB962C8B-B14F-4D97-AF65-F5344CB8AC3E}">
        <p14:creationId xmlns:p14="http://schemas.microsoft.com/office/powerpoint/2010/main" val="5570759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events</a:t>
            </a:r>
            <a:endParaRPr lang="en-US" dirty="0"/>
          </a:p>
        </p:txBody>
      </p:sp>
      <p:pic>
        <p:nvPicPr>
          <p:cNvPr id="4" name="Content Placeholder 3"/>
          <p:cNvPicPr>
            <a:picLocks noGrp="1" noChangeAspect="1"/>
          </p:cNvPicPr>
          <p:nvPr>
            <p:ph idx="1"/>
          </p:nvPr>
        </p:nvPicPr>
        <p:blipFill>
          <a:blip r:embed="rId2"/>
          <a:stretch>
            <a:fillRect/>
          </a:stretch>
        </p:blipFill>
        <p:spPr>
          <a:xfrm>
            <a:off x="838199" y="1690688"/>
            <a:ext cx="10995897" cy="4505396"/>
          </a:xfrm>
          <a:prstGeom prst="rect">
            <a:avLst/>
          </a:prstGeom>
        </p:spPr>
      </p:pic>
    </p:spTree>
    <p:extLst>
      <p:ext uri="{BB962C8B-B14F-4D97-AF65-F5344CB8AC3E}">
        <p14:creationId xmlns:p14="http://schemas.microsoft.com/office/powerpoint/2010/main" val="36038288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99646"/>
          </a:xfrm>
        </p:spPr>
        <p:txBody>
          <a:bodyPr>
            <a:normAutofit fontScale="90000"/>
          </a:bodyPr>
          <a:lstStyle/>
          <a:p>
            <a:r>
              <a:rPr lang="en-US" dirty="0"/>
              <a:t>Event Objects</a:t>
            </a:r>
            <a:br>
              <a:rPr lang="en-US" dirty="0"/>
            </a:br>
            <a:endParaRPr lang="en-US" dirty="0"/>
          </a:p>
        </p:txBody>
      </p:sp>
      <p:sp>
        <p:nvSpPr>
          <p:cNvPr id="3" name="Content Placeholder 2"/>
          <p:cNvSpPr>
            <a:spLocks noGrp="1"/>
          </p:cNvSpPr>
          <p:nvPr>
            <p:ph idx="1"/>
          </p:nvPr>
        </p:nvSpPr>
        <p:spPr>
          <a:xfrm>
            <a:off x="838200" y="498764"/>
            <a:ext cx="10515600" cy="5678199"/>
          </a:xfrm>
        </p:spPr>
        <p:txBody>
          <a:bodyPr>
            <a:normAutofit fontScale="85000" lnSpcReduction="10000"/>
          </a:bodyPr>
          <a:lstStyle/>
          <a:p>
            <a:r>
              <a:rPr lang="en-US" dirty="0" smtClean="0"/>
              <a:t>Event </a:t>
            </a:r>
            <a:r>
              <a:rPr lang="en-US" dirty="0"/>
              <a:t>objects encapsulate all of the information related to a particular event that has occurred. For example, a mouse event object encapsulating a mouse-click might store the coordinates at which the click occurred, the object that the event originated from, and what mouse button was used to perform the click.</a:t>
            </a:r>
          </a:p>
          <a:p>
            <a:endParaRPr lang="en-US" dirty="0"/>
          </a:p>
          <a:p>
            <a:r>
              <a:rPr lang="en-US" dirty="0"/>
              <a:t>Let's look in detail at another example: clicking a button component on the screen. To detect when the user clicks an on-screen button:</a:t>
            </a:r>
          </a:p>
          <a:p>
            <a:endParaRPr lang="en-US" dirty="0"/>
          </a:p>
          <a:p>
            <a:r>
              <a:rPr lang="en-US" dirty="0"/>
              <a:t>the program must have an object that implements the ActionListener interface</a:t>
            </a:r>
          </a:p>
          <a:p>
            <a:r>
              <a:rPr lang="en-US" dirty="0"/>
              <a:t>the program must register this object as an action listener for the button, which is the event source, using the addActionListener() method</a:t>
            </a:r>
          </a:p>
          <a:p>
            <a:r>
              <a:rPr lang="en-US" dirty="0"/>
              <a:t>when the user clicks the button, the button 'fires' an action event.</a:t>
            </a:r>
          </a:p>
          <a:p>
            <a:r>
              <a:rPr lang="en-US" dirty="0"/>
              <a:t>This results in the calling of the action listener's actionPerformed() method (which is the only method in the ActionListener interface), and the single argument passed to this method is the ActionEvent object with info about the event.</a:t>
            </a:r>
          </a:p>
        </p:txBody>
      </p:sp>
    </p:spTree>
    <p:extLst>
      <p:ext uri="{BB962C8B-B14F-4D97-AF65-F5344CB8AC3E}">
        <p14:creationId xmlns:p14="http://schemas.microsoft.com/office/powerpoint/2010/main" val="36644408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Event Hierarchy</a:t>
            </a:r>
            <a:br>
              <a:rPr lang="en-US" dirty="0"/>
            </a:br>
            <a:endParaRPr lang="en-US" dirty="0"/>
          </a:p>
        </p:txBody>
      </p:sp>
      <p:sp>
        <p:nvSpPr>
          <p:cNvPr id="3" name="Content Placeholder 2"/>
          <p:cNvSpPr>
            <a:spLocks noGrp="1"/>
          </p:cNvSpPr>
          <p:nvPr>
            <p:ph idx="1"/>
          </p:nvPr>
        </p:nvSpPr>
        <p:spPr>
          <a:xfrm>
            <a:off x="838200" y="1219068"/>
            <a:ext cx="10515600" cy="1075246"/>
          </a:xfrm>
        </p:spPr>
        <p:txBody>
          <a:bodyPr/>
          <a:lstStyle/>
          <a:p>
            <a:r>
              <a:rPr lang="en-US" dirty="0" smtClean="0"/>
              <a:t>All </a:t>
            </a:r>
            <a:r>
              <a:rPr lang="en-US" dirty="0"/>
              <a:t>event classes are descendants of java.util.EventObject.</a:t>
            </a:r>
          </a:p>
          <a:p>
            <a:r>
              <a:rPr lang="en-US" dirty="0" smtClean="0"/>
              <a:t>We </a:t>
            </a:r>
            <a:r>
              <a:rPr lang="en-US" dirty="0"/>
              <a:t>are only interested in AWT events in java.awt.event package.</a:t>
            </a:r>
          </a:p>
          <a:p>
            <a:endParaRPr lang="en-US" dirty="0"/>
          </a:p>
        </p:txBody>
      </p:sp>
      <p:pic>
        <p:nvPicPr>
          <p:cNvPr id="5125" name="Picture 5" descr="the event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59" y="2245266"/>
            <a:ext cx="4937760" cy="449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8487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2897"/>
          </a:xfrm>
        </p:spPr>
        <p:txBody>
          <a:bodyPr>
            <a:normAutofit fontScale="90000"/>
          </a:bodyPr>
          <a:lstStyle/>
          <a:p>
            <a:r>
              <a:rPr lang="en-US" dirty="0"/>
              <a:t>Event Listeners</a:t>
            </a:r>
            <a:br>
              <a:rPr lang="en-US" dirty="0"/>
            </a:br>
            <a:endParaRPr lang="en-US" dirty="0"/>
          </a:p>
        </p:txBody>
      </p:sp>
      <p:sp>
        <p:nvSpPr>
          <p:cNvPr id="3" name="Content Placeholder 2"/>
          <p:cNvSpPr>
            <a:spLocks noGrp="1"/>
          </p:cNvSpPr>
          <p:nvPr>
            <p:ph idx="1"/>
          </p:nvPr>
        </p:nvSpPr>
        <p:spPr>
          <a:xfrm>
            <a:off x="838200" y="798022"/>
            <a:ext cx="10515600" cy="6059978"/>
          </a:xfrm>
        </p:spPr>
        <p:txBody>
          <a:bodyPr>
            <a:normAutofit fontScale="77500" lnSpcReduction="20000"/>
          </a:bodyPr>
          <a:lstStyle/>
          <a:p>
            <a:r>
              <a:rPr lang="en-US" dirty="0" smtClean="0"/>
              <a:t>In </a:t>
            </a:r>
            <a:r>
              <a:rPr lang="en-US" dirty="0"/>
              <a:t>order for the event mechanism to work, it is necessary to register a listener class for each user interface component. There are a varying number of listener interfaces that are suited to different event types. Generally speaking, for every kind of event object, there is a corresponding event listener. (Some event listeners share event objects, though; for example, both MouseListener and MouseMotionListener have their event object as MouseEvent.</a:t>
            </a:r>
          </a:p>
          <a:p>
            <a:endParaRPr lang="en-US" dirty="0"/>
          </a:p>
          <a:p>
            <a:r>
              <a:rPr lang="en-US" dirty="0"/>
              <a:t>A short summary of common event types is as follows:</a:t>
            </a:r>
          </a:p>
          <a:p>
            <a:pPr>
              <a:buFont typeface="Wingdings" panose="05000000000000000000" pitchFamily="2" charset="2"/>
              <a:buChar char="Ø"/>
            </a:pPr>
            <a:r>
              <a:rPr lang="en-US" dirty="0" smtClean="0"/>
              <a:t>User </a:t>
            </a:r>
            <a:r>
              <a:rPr lang="en-US" dirty="0"/>
              <a:t>actions like clicking a button are modelled by an ActionEvent, and sent to an ActionListener.</a:t>
            </a:r>
          </a:p>
          <a:p>
            <a:pPr>
              <a:buFont typeface="Wingdings" panose="05000000000000000000" pitchFamily="2" charset="2"/>
              <a:buChar char="Ø"/>
            </a:pPr>
            <a:r>
              <a:rPr lang="en-US" dirty="0"/>
              <a:t>Window actions like clicking a close or minimise box are WindowEvents, sent to WindowListeners.</a:t>
            </a:r>
          </a:p>
          <a:p>
            <a:pPr>
              <a:buFont typeface="Wingdings" panose="05000000000000000000" pitchFamily="2" charset="2"/>
              <a:buChar char="Ø"/>
            </a:pPr>
            <a:r>
              <a:rPr lang="en-US" dirty="0"/>
              <a:t>Mouse actions like pressing the mouse is modelled in a MouseEvent, and is sent to a MouseListener.</a:t>
            </a:r>
          </a:p>
          <a:p>
            <a:pPr>
              <a:buFont typeface="Wingdings" panose="05000000000000000000" pitchFamily="2" charset="2"/>
              <a:buChar char="Ø"/>
            </a:pPr>
            <a:r>
              <a:rPr lang="en-US" dirty="0"/>
              <a:t>Mouse movement is modelled in a MouseEvent, and is sent to a MouseMotionListener.</a:t>
            </a:r>
          </a:p>
          <a:p>
            <a:pPr>
              <a:buFont typeface="Wingdings" panose="05000000000000000000" pitchFamily="2" charset="2"/>
              <a:buChar char="Ø"/>
            </a:pPr>
            <a:r>
              <a:rPr lang="en-US" dirty="0"/>
              <a:t>Key presses are modelled in a KeyEvent, and is sent to a KeyListener</a:t>
            </a:r>
            <a:r>
              <a:rPr lang="en-US" dirty="0" smtClean="0"/>
              <a:t>.</a:t>
            </a:r>
          </a:p>
          <a:p>
            <a:r>
              <a:rPr lang="en-US" dirty="0"/>
              <a:t>If a listener for a certain event is not registered to a component, the events are ignored. Conversely, an event source may have more than one listener registered for a particular event type (e.g. a button could have two ActionListeners registered to it.) In this circumstance, both listeners would be fired the same event object.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64188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344559"/>
          </a:xfrm>
        </p:spPr>
        <p:txBody>
          <a:bodyPr>
            <a:normAutofit fontScale="90000"/>
          </a:bodyPr>
          <a:lstStyle/>
          <a:p>
            <a:r>
              <a:rPr lang="en-US" dirty="0" smtClean="0"/>
              <a:t>EventListener interfaces</a:t>
            </a:r>
            <a:endParaRPr lang="en-US" dirty="0"/>
          </a:p>
        </p:txBody>
      </p:sp>
      <p:pic>
        <p:nvPicPr>
          <p:cNvPr id="4" name="Content Placeholder 3"/>
          <p:cNvPicPr>
            <a:picLocks noGrp="1" noChangeAspect="1"/>
          </p:cNvPicPr>
          <p:nvPr>
            <p:ph idx="1"/>
          </p:nvPr>
        </p:nvPicPr>
        <p:blipFill>
          <a:blip r:embed="rId2"/>
          <a:stretch>
            <a:fillRect/>
          </a:stretch>
        </p:blipFill>
        <p:spPr>
          <a:xfrm>
            <a:off x="2016137" y="450376"/>
            <a:ext cx="8598561" cy="6341068"/>
          </a:xfrm>
          <a:prstGeom prst="rect">
            <a:avLst/>
          </a:prstGeom>
        </p:spPr>
      </p:pic>
    </p:spTree>
    <p:extLst>
      <p:ext uri="{BB962C8B-B14F-4D97-AF65-F5344CB8AC3E}">
        <p14:creationId xmlns:p14="http://schemas.microsoft.com/office/powerpoint/2010/main" val="38820853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Adapter Classes</a:t>
            </a:r>
            <a:endParaRPr lang="en-US" dirty="0"/>
          </a:p>
        </p:txBody>
      </p:sp>
      <p:sp>
        <p:nvSpPr>
          <p:cNvPr id="3" name="Content Placeholder 2"/>
          <p:cNvSpPr>
            <a:spLocks noGrp="1"/>
          </p:cNvSpPr>
          <p:nvPr>
            <p:ph idx="1"/>
          </p:nvPr>
        </p:nvSpPr>
        <p:spPr/>
        <p:txBody>
          <a:bodyPr/>
          <a:lstStyle/>
          <a:p>
            <a:r>
              <a:rPr lang="en-US" dirty="0"/>
              <a:t>provides an empty implementation of </a:t>
            </a:r>
            <a:r>
              <a:rPr lang="en-US" dirty="0" smtClean="0"/>
              <a:t>all methods </a:t>
            </a:r>
            <a:r>
              <a:rPr lang="en-US" dirty="0"/>
              <a:t>in an event listener </a:t>
            </a:r>
            <a:r>
              <a:rPr lang="en-US" dirty="0" smtClean="0"/>
              <a:t>interface</a:t>
            </a:r>
          </a:p>
          <a:p>
            <a:r>
              <a:rPr lang="en-US" dirty="0" smtClean="0"/>
              <a:t>Commonly used adapter classes</a:t>
            </a:r>
            <a:endParaRPr lang="en-US" dirty="0"/>
          </a:p>
        </p:txBody>
      </p:sp>
      <p:pic>
        <p:nvPicPr>
          <p:cNvPr id="4" name="Picture 3"/>
          <p:cNvPicPr>
            <a:picLocks noChangeAspect="1"/>
          </p:cNvPicPr>
          <p:nvPr/>
        </p:nvPicPr>
        <p:blipFill>
          <a:blip r:embed="rId2"/>
          <a:stretch>
            <a:fillRect/>
          </a:stretch>
        </p:blipFill>
        <p:spPr>
          <a:xfrm>
            <a:off x="2023148" y="3415788"/>
            <a:ext cx="6699234" cy="2561932"/>
          </a:xfrm>
          <a:prstGeom prst="rect">
            <a:avLst/>
          </a:prstGeom>
        </p:spPr>
      </p:pic>
    </p:spTree>
    <p:extLst>
      <p:ext uri="{BB962C8B-B14F-4D97-AF65-F5344CB8AC3E}">
        <p14:creationId xmlns:p14="http://schemas.microsoft.com/office/powerpoint/2010/main" val="2498452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dirty="0"/>
              <a:t>Using </a:t>
            </a:r>
            <a:r>
              <a:rPr lang="en-US" dirty="0" smtClean="0"/>
              <a:t>Events</a:t>
            </a:r>
            <a:endParaRPr lang="en-US" dirty="0"/>
          </a:p>
        </p:txBody>
      </p:sp>
      <p:sp>
        <p:nvSpPr>
          <p:cNvPr id="3" name="Content Placeholder 2"/>
          <p:cNvSpPr>
            <a:spLocks noGrp="1"/>
          </p:cNvSpPr>
          <p:nvPr>
            <p:ph idx="1"/>
          </p:nvPr>
        </p:nvSpPr>
        <p:spPr>
          <a:xfrm>
            <a:off x="838200" y="410844"/>
            <a:ext cx="10515600" cy="6447156"/>
          </a:xfrm>
        </p:spPr>
        <p:txBody>
          <a:bodyPr>
            <a:normAutofit fontScale="62500" lnSpcReduction="20000"/>
          </a:bodyPr>
          <a:lstStyle/>
          <a:p>
            <a:endParaRPr lang="en-US" dirty="0" smtClean="0"/>
          </a:p>
          <a:p>
            <a:r>
              <a:rPr lang="en-US" dirty="0" smtClean="0"/>
              <a:t>In </a:t>
            </a:r>
            <a:r>
              <a:rPr lang="en-US" dirty="0"/>
              <a:t>order to use events, we must do the following</a:t>
            </a:r>
            <a:r>
              <a:rPr lang="en-US" dirty="0" smtClean="0"/>
              <a:t>:</a:t>
            </a:r>
            <a:endParaRPr lang="en-US" dirty="0"/>
          </a:p>
          <a:p>
            <a:r>
              <a:rPr lang="en-US" dirty="0"/>
              <a:t>choose what event type is most appropriate</a:t>
            </a:r>
          </a:p>
          <a:p>
            <a:r>
              <a:rPr lang="en-US" dirty="0"/>
              <a:t>implement the corresponding event listener</a:t>
            </a:r>
          </a:p>
          <a:p>
            <a:r>
              <a:rPr lang="en-US" dirty="0"/>
              <a:t>register that listener implementation to an event source</a:t>
            </a:r>
          </a:p>
          <a:p>
            <a:pPr marL="0" indent="0">
              <a:buNone/>
            </a:pPr>
            <a:r>
              <a:rPr lang="en-US" sz="3200" b="1" dirty="0"/>
              <a:t>Event Listeners</a:t>
            </a:r>
          </a:p>
          <a:p>
            <a:r>
              <a:rPr lang="en-US" dirty="0"/>
              <a:t>Listeners are interfaces from the java.awt.event package.</a:t>
            </a:r>
          </a:p>
          <a:p>
            <a:endParaRPr lang="en-US" dirty="0"/>
          </a:p>
          <a:p>
            <a:r>
              <a:rPr lang="en-US" dirty="0"/>
              <a:t>These interfaces define methods to handle corresponding events. For instance, ActionListener has one method:</a:t>
            </a:r>
          </a:p>
          <a:p>
            <a:endParaRPr lang="en-US" dirty="0"/>
          </a:p>
          <a:p>
            <a:pPr marL="0" indent="0">
              <a:buNone/>
            </a:pPr>
            <a:r>
              <a:rPr lang="en-US" dirty="0" smtClean="0"/>
              <a:t>	public </a:t>
            </a:r>
            <a:r>
              <a:rPr lang="en-US" dirty="0"/>
              <a:t>void actionPerformed(ActionEvent e);</a:t>
            </a:r>
          </a:p>
          <a:p>
            <a:endParaRPr lang="en-US" dirty="0"/>
          </a:p>
          <a:p>
            <a:r>
              <a:rPr lang="en-US" dirty="0"/>
              <a:t>MouseListener has five:</a:t>
            </a:r>
          </a:p>
          <a:p>
            <a:endParaRPr lang="en-US" dirty="0"/>
          </a:p>
          <a:p>
            <a:pPr>
              <a:buFont typeface="Wingdings" panose="05000000000000000000" pitchFamily="2" charset="2"/>
              <a:buChar char="Ø"/>
            </a:pPr>
            <a:r>
              <a:rPr lang="en-US" dirty="0"/>
              <a:t>public void mouseClicked(MouseEvent e);</a:t>
            </a:r>
          </a:p>
          <a:p>
            <a:pPr>
              <a:buFont typeface="Wingdings" panose="05000000000000000000" pitchFamily="2" charset="2"/>
              <a:buChar char="Ø"/>
            </a:pPr>
            <a:r>
              <a:rPr lang="en-US" dirty="0"/>
              <a:t>public void mouseEntered(MouseEvent e);</a:t>
            </a:r>
          </a:p>
          <a:p>
            <a:pPr>
              <a:buFont typeface="Wingdings" panose="05000000000000000000" pitchFamily="2" charset="2"/>
              <a:buChar char="Ø"/>
            </a:pPr>
            <a:r>
              <a:rPr lang="en-US" dirty="0"/>
              <a:t>public void mouseExited(MouseEvent e);</a:t>
            </a:r>
          </a:p>
          <a:p>
            <a:pPr>
              <a:buFont typeface="Wingdings" panose="05000000000000000000" pitchFamily="2" charset="2"/>
              <a:buChar char="Ø"/>
            </a:pPr>
            <a:r>
              <a:rPr lang="en-US" dirty="0"/>
              <a:t>public void mousePressed(MouseEvent e);</a:t>
            </a:r>
          </a:p>
          <a:p>
            <a:pPr>
              <a:buFont typeface="Wingdings" panose="05000000000000000000" pitchFamily="2" charset="2"/>
              <a:buChar char="Ø"/>
            </a:pPr>
            <a:r>
              <a:rPr lang="en-US" dirty="0"/>
              <a:t>public void mouseReleased(MouseEvent e);</a:t>
            </a:r>
          </a:p>
        </p:txBody>
      </p:sp>
    </p:spTree>
    <p:extLst>
      <p:ext uri="{BB962C8B-B14F-4D97-AF65-F5344CB8AC3E}">
        <p14:creationId xmlns:p14="http://schemas.microsoft.com/office/powerpoint/2010/main" val="4013212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 class implementing a listener must implement all the listener's methods. </a:t>
            </a:r>
            <a:endParaRPr lang="en-US" dirty="0" smtClean="0"/>
          </a:p>
          <a:p>
            <a:r>
              <a:rPr lang="en-US" dirty="0" smtClean="0"/>
              <a:t>The </a:t>
            </a:r>
            <a:r>
              <a:rPr lang="en-US" dirty="0"/>
              <a:t>implemented methods say what happens when each of the specified events occurs. </a:t>
            </a:r>
            <a:endParaRPr lang="en-US" dirty="0" smtClean="0"/>
          </a:p>
          <a:p>
            <a:r>
              <a:rPr lang="en-US" dirty="0" smtClean="0"/>
              <a:t>If </a:t>
            </a:r>
            <a:r>
              <a:rPr lang="en-US" dirty="0"/>
              <a:t>we're not interested in one of the event listener's methods, we need to implement it with a blank implementation.</a:t>
            </a:r>
          </a:p>
        </p:txBody>
      </p:sp>
    </p:spTree>
    <p:extLst>
      <p:ext uri="{BB962C8B-B14F-4D97-AF65-F5344CB8AC3E}">
        <p14:creationId xmlns:p14="http://schemas.microsoft.com/office/powerpoint/2010/main" val="2294846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88"/>
            <a:ext cx="10515600" cy="6509288"/>
          </a:xfrm>
        </p:spPr>
        <p:txBody>
          <a:bodyPr>
            <a:normAutofit fontScale="85000" lnSpcReduction="20000"/>
          </a:bodyPr>
          <a:lstStyle/>
          <a:p>
            <a:r>
              <a:rPr lang="en-US" dirty="0"/>
              <a:t>Panel </a:t>
            </a:r>
            <a:r>
              <a:rPr lang="en-US" dirty="0" smtClean="0"/>
              <a:t>- The </a:t>
            </a:r>
            <a:r>
              <a:rPr lang="en-US" dirty="0"/>
              <a:t>simplest concrete subclass of Container.</a:t>
            </a:r>
          </a:p>
          <a:p>
            <a:r>
              <a:rPr lang="en-US" dirty="0"/>
              <a:t>Point </a:t>
            </a:r>
            <a:r>
              <a:rPr lang="en-US" dirty="0" smtClean="0"/>
              <a:t> - Encapsulates </a:t>
            </a:r>
            <a:r>
              <a:rPr lang="en-US" dirty="0"/>
              <a:t>a Cartesian coordinate pair, stored in x and y.</a:t>
            </a:r>
          </a:p>
          <a:p>
            <a:r>
              <a:rPr lang="en-US" dirty="0"/>
              <a:t>Polygon </a:t>
            </a:r>
            <a:r>
              <a:rPr lang="en-US" dirty="0" smtClean="0"/>
              <a:t>- Encapsulates </a:t>
            </a:r>
            <a:r>
              <a:rPr lang="en-US" dirty="0"/>
              <a:t>a polygon.</a:t>
            </a:r>
          </a:p>
          <a:p>
            <a:r>
              <a:rPr lang="en-US" dirty="0"/>
              <a:t>PopupMenu </a:t>
            </a:r>
            <a:r>
              <a:rPr lang="en-US" dirty="0" smtClean="0"/>
              <a:t>- Encapsulates </a:t>
            </a:r>
            <a:r>
              <a:rPr lang="en-US" dirty="0"/>
              <a:t>a pop-up menu.</a:t>
            </a:r>
          </a:p>
          <a:p>
            <a:r>
              <a:rPr lang="en-US" dirty="0"/>
              <a:t>PrintJob </a:t>
            </a:r>
            <a:r>
              <a:rPr lang="en-US" dirty="0" smtClean="0"/>
              <a:t>- An </a:t>
            </a:r>
            <a:r>
              <a:rPr lang="en-US" dirty="0"/>
              <a:t>abstract class that represents a print job.</a:t>
            </a:r>
          </a:p>
          <a:p>
            <a:r>
              <a:rPr lang="en-US" dirty="0" smtClean="0"/>
              <a:t>Rectangle - </a:t>
            </a:r>
            <a:r>
              <a:rPr lang="en-US" dirty="0"/>
              <a:t>Encapsulates a rectangle.</a:t>
            </a:r>
          </a:p>
          <a:p>
            <a:r>
              <a:rPr lang="en-US" dirty="0"/>
              <a:t>Robot </a:t>
            </a:r>
            <a:r>
              <a:rPr lang="en-US" dirty="0" smtClean="0"/>
              <a:t>- Supports </a:t>
            </a:r>
            <a:r>
              <a:rPr lang="en-US" dirty="0"/>
              <a:t>automated testing of AWT-based applications.</a:t>
            </a:r>
          </a:p>
          <a:p>
            <a:r>
              <a:rPr lang="en-US" dirty="0"/>
              <a:t>Scrollbar </a:t>
            </a:r>
            <a:r>
              <a:rPr lang="en-US" dirty="0" smtClean="0"/>
              <a:t>- Creates </a:t>
            </a:r>
            <a:r>
              <a:rPr lang="en-US" dirty="0"/>
              <a:t>a scroll bar control.</a:t>
            </a:r>
          </a:p>
          <a:p>
            <a:r>
              <a:rPr lang="en-US" dirty="0"/>
              <a:t>ScrollPane </a:t>
            </a:r>
            <a:r>
              <a:rPr lang="en-US" dirty="0" smtClean="0"/>
              <a:t>- A </a:t>
            </a:r>
            <a:r>
              <a:rPr lang="en-US" dirty="0"/>
              <a:t>container that provides horizontal and/or vertical scroll </a:t>
            </a:r>
            <a:r>
              <a:rPr lang="en-US" dirty="0" smtClean="0"/>
              <a:t>bars for </a:t>
            </a:r>
            <a:r>
              <a:rPr lang="en-US" dirty="0"/>
              <a:t>another component.</a:t>
            </a:r>
          </a:p>
          <a:p>
            <a:r>
              <a:rPr lang="en-US" dirty="0"/>
              <a:t>SystemColor </a:t>
            </a:r>
            <a:r>
              <a:rPr lang="en-US" dirty="0" smtClean="0"/>
              <a:t>- Contains </a:t>
            </a:r>
            <a:r>
              <a:rPr lang="en-US" dirty="0"/>
              <a:t>the colors of GUI widgets such as windows, scroll bars</a:t>
            </a:r>
            <a:r>
              <a:rPr lang="en-US" dirty="0" smtClean="0"/>
              <a:t>, text</a:t>
            </a:r>
            <a:r>
              <a:rPr lang="en-US" dirty="0"/>
              <a:t>, and others.</a:t>
            </a:r>
          </a:p>
          <a:p>
            <a:r>
              <a:rPr lang="en-US" dirty="0"/>
              <a:t>TextArea </a:t>
            </a:r>
            <a:r>
              <a:rPr lang="en-US" dirty="0" smtClean="0"/>
              <a:t>- Creates </a:t>
            </a:r>
            <a:r>
              <a:rPr lang="en-US" dirty="0"/>
              <a:t>a multiline edit control.</a:t>
            </a:r>
          </a:p>
          <a:p>
            <a:r>
              <a:rPr lang="en-US" dirty="0"/>
              <a:t>TextComponent </a:t>
            </a:r>
            <a:r>
              <a:rPr lang="en-US" dirty="0" smtClean="0"/>
              <a:t>- A </a:t>
            </a:r>
            <a:r>
              <a:rPr lang="en-US" dirty="0"/>
              <a:t>superclass for TextArea and TextField.</a:t>
            </a:r>
          </a:p>
          <a:p>
            <a:r>
              <a:rPr lang="en-US" dirty="0"/>
              <a:t>TextField </a:t>
            </a:r>
            <a:r>
              <a:rPr lang="en-US" dirty="0" smtClean="0"/>
              <a:t>- Creates </a:t>
            </a:r>
            <a:r>
              <a:rPr lang="en-US" dirty="0"/>
              <a:t>a single-line edit control.</a:t>
            </a:r>
          </a:p>
          <a:p>
            <a:r>
              <a:rPr lang="en-US" dirty="0"/>
              <a:t>Toolkit </a:t>
            </a:r>
            <a:r>
              <a:rPr lang="en-US" dirty="0" smtClean="0"/>
              <a:t>- Abstract </a:t>
            </a:r>
            <a:r>
              <a:rPr lang="en-US" dirty="0"/>
              <a:t>class implemented by the AWT.</a:t>
            </a:r>
          </a:p>
          <a:p>
            <a:r>
              <a:rPr lang="en-US" dirty="0"/>
              <a:t>Window </a:t>
            </a:r>
            <a:r>
              <a:rPr lang="en-US" dirty="0" smtClean="0"/>
              <a:t>- Creates </a:t>
            </a:r>
            <a:r>
              <a:rPr lang="en-US" dirty="0"/>
              <a:t>a window with no frame, no menu bar, and no title.</a:t>
            </a:r>
          </a:p>
          <a:p>
            <a:endParaRPr lang="en-US" dirty="0"/>
          </a:p>
        </p:txBody>
      </p:sp>
    </p:spTree>
    <p:extLst>
      <p:ext uri="{BB962C8B-B14F-4D97-AF65-F5344CB8AC3E}">
        <p14:creationId xmlns:p14="http://schemas.microsoft.com/office/powerpoint/2010/main" val="166258811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006"/>
            <a:ext cx="10515600" cy="6434051"/>
          </a:xfrm>
        </p:spPr>
        <p:txBody>
          <a:bodyPr>
            <a:normAutofit fontScale="85000" lnSpcReduction="20000"/>
          </a:bodyPr>
          <a:lstStyle/>
          <a:p>
            <a:r>
              <a:rPr lang="en-US" dirty="0"/>
              <a:t>A component can only recognise the occurrence of an event if it has registered a listener for that event. Unless an event listener has, in effect, said: "I want to know when the mouse is clicked on that component", it is not made aware of any mouse clicks that occur. An event listener declares an interest in knowing about an event by registering itself as a listener for a component.</a:t>
            </a:r>
          </a:p>
          <a:p>
            <a:endParaRPr lang="en-US" dirty="0"/>
          </a:p>
          <a:p>
            <a:r>
              <a:rPr lang="en-US" dirty="0"/>
              <a:t>All components have a number of methods with the general naming convention of add-type-Listener(), where -type indicates the type of listener that may be used by this component. The basic Component class itself has many of these listener registering methods. The most useful ones are:</a:t>
            </a:r>
          </a:p>
          <a:p>
            <a:endParaRPr lang="en-US" dirty="0"/>
          </a:p>
          <a:p>
            <a:pPr>
              <a:buFont typeface="Wingdings" panose="05000000000000000000" pitchFamily="2" charset="2"/>
              <a:buChar char="Ø"/>
            </a:pPr>
            <a:r>
              <a:rPr lang="en-US" dirty="0"/>
              <a:t>addFocusListener() - for when the component has keyboard focus</a:t>
            </a:r>
          </a:p>
          <a:p>
            <a:pPr>
              <a:buFont typeface="Wingdings" panose="05000000000000000000" pitchFamily="2" charset="2"/>
              <a:buChar char="Ø"/>
            </a:pPr>
            <a:r>
              <a:rPr lang="en-US" dirty="0"/>
              <a:t>addKeyListener() - for when a key is pressed when the component is active</a:t>
            </a:r>
          </a:p>
          <a:p>
            <a:pPr>
              <a:buFont typeface="Wingdings" panose="05000000000000000000" pitchFamily="2" charset="2"/>
              <a:buChar char="Ø"/>
            </a:pPr>
            <a:r>
              <a:rPr lang="en-US" dirty="0"/>
              <a:t>addMouseListener() - to find out about mouse actions on the component</a:t>
            </a:r>
          </a:p>
          <a:p>
            <a:pPr>
              <a:buFont typeface="Wingdings" panose="05000000000000000000" pitchFamily="2" charset="2"/>
              <a:buChar char="Ø"/>
            </a:pPr>
            <a:r>
              <a:rPr lang="en-US" dirty="0"/>
              <a:t>addMouseMotionListener() - for detecting mouse movements on the component</a:t>
            </a:r>
          </a:p>
          <a:p>
            <a:pPr>
              <a:buFont typeface="Wingdings" panose="05000000000000000000" pitchFamily="2" charset="2"/>
              <a:buChar char="Ø"/>
            </a:pPr>
            <a:r>
              <a:rPr lang="en-US" dirty="0"/>
              <a:t>addMouseWheelListener() - for detecting mouse wheel scroll events on the component</a:t>
            </a:r>
          </a:p>
          <a:p>
            <a:r>
              <a:rPr lang="en-US" dirty="0"/>
              <a:t>Some components designed for user interaction, such as buttons and text fields, can also have action listeners registered to them. These events capture when actions occur; such as clicking the button, or pressing enter on a text field.</a:t>
            </a:r>
          </a:p>
        </p:txBody>
      </p:sp>
    </p:spTree>
    <p:extLst>
      <p:ext uri="{BB962C8B-B14F-4D97-AF65-F5344CB8AC3E}">
        <p14:creationId xmlns:p14="http://schemas.microsoft.com/office/powerpoint/2010/main" val="32608596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Listeners to a Source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Listeners </a:t>
            </a:r>
            <a:r>
              <a:rPr lang="en-US" dirty="0"/>
              <a:t>are registered to the component by the use of an addXListener() method (where 'X' is the event type.) Different components can register different event types. For example consider registering an ActionListener to a button:</a:t>
            </a:r>
          </a:p>
          <a:p>
            <a:endParaRPr lang="en-US" dirty="0"/>
          </a:p>
          <a:p>
            <a:pPr marL="457200" lvl="1" indent="0">
              <a:buNone/>
            </a:pPr>
            <a:r>
              <a:rPr lang="en-US" dirty="0"/>
              <a:t>Button myButton;</a:t>
            </a:r>
          </a:p>
          <a:p>
            <a:pPr marL="457200" lvl="1" indent="0">
              <a:buNone/>
            </a:pPr>
            <a:r>
              <a:rPr lang="en-US" dirty="0"/>
              <a:t>userInterface.add(myButton);</a:t>
            </a:r>
          </a:p>
          <a:p>
            <a:pPr marL="457200" lvl="1" indent="0">
              <a:buNone/>
            </a:pPr>
            <a:r>
              <a:rPr lang="en-US" dirty="0"/>
              <a:t>myButton.addActionListener(new MyListener());</a:t>
            </a:r>
          </a:p>
          <a:p>
            <a:endParaRPr lang="en-US" dirty="0"/>
          </a:p>
          <a:p>
            <a:r>
              <a:rPr lang="en-US" dirty="0"/>
              <a:t>The listener must also be defined -- this is done by implementing the relevant listener interface in a class. (There are many variations on how this code can be arranged.)</a:t>
            </a:r>
          </a:p>
        </p:txBody>
      </p:sp>
    </p:spTree>
    <p:extLst>
      <p:ext uri="{BB962C8B-B14F-4D97-AF65-F5344CB8AC3E}">
        <p14:creationId xmlns:p14="http://schemas.microsoft.com/office/powerpoint/2010/main" val="42899739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3268"/>
          </a:xfrm>
        </p:spPr>
        <p:txBody>
          <a:bodyPr>
            <a:normAutofit fontScale="90000"/>
          </a:bodyPr>
          <a:lstStyle/>
          <a:p>
            <a:r>
              <a:rPr lang="en-US" dirty="0"/>
              <a:t>Creating a Listener</a:t>
            </a:r>
            <a:br>
              <a:rPr lang="en-US" dirty="0"/>
            </a:br>
            <a:endParaRPr lang="en-US" dirty="0"/>
          </a:p>
        </p:txBody>
      </p:sp>
      <p:sp>
        <p:nvSpPr>
          <p:cNvPr id="3" name="Content Placeholder 2"/>
          <p:cNvSpPr>
            <a:spLocks noGrp="1"/>
          </p:cNvSpPr>
          <p:nvPr>
            <p:ph idx="1"/>
          </p:nvPr>
        </p:nvSpPr>
        <p:spPr>
          <a:xfrm>
            <a:off x="838200" y="648394"/>
            <a:ext cx="10515600" cy="5528569"/>
          </a:xfrm>
        </p:spPr>
        <p:txBody>
          <a:bodyPr>
            <a:normAutofit lnSpcReduction="10000"/>
          </a:bodyPr>
          <a:lstStyle/>
          <a:p>
            <a:pPr marL="0" indent="0">
              <a:buNone/>
            </a:pPr>
            <a:r>
              <a:rPr lang="en-US" dirty="0" smtClean="0"/>
              <a:t>class </a:t>
            </a:r>
            <a:r>
              <a:rPr lang="en-US" dirty="0"/>
              <a:t>MyListener implements ActionListener</a:t>
            </a:r>
          </a:p>
          <a:p>
            <a:pPr marL="0" indent="0">
              <a:buNone/>
            </a:pPr>
            <a:r>
              <a:rPr lang="en-US" dirty="0"/>
              <a:t>{</a:t>
            </a:r>
          </a:p>
          <a:p>
            <a:pPr marL="0" indent="0">
              <a:buNone/>
            </a:pPr>
            <a:r>
              <a:rPr lang="en-US" dirty="0"/>
              <a:t>   public void actionPerformed(ActionEvent e)</a:t>
            </a:r>
          </a:p>
          <a:p>
            <a:pPr marL="0" indent="0">
              <a:buNone/>
            </a:pPr>
            <a:r>
              <a:rPr lang="en-US" dirty="0"/>
              <a:t>   {</a:t>
            </a:r>
          </a:p>
          <a:p>
            <a:pPr marL="0" indent="0">
              <a:buNone/>
            </a:pPr>
            <a:r>
              <a:rPr lang="en-US" dirty="0"/>
              <a:t>      System.out.println("Button Pressed");</a:t>
            </a:r>
          </a:p>
          <a:p>
            <a:pPr marL="0" indent="0">
              <a:buNone/>
            </a:pPr>
            <a:r>
              <a:rPr lang="en-US" dirty="0"/>
              <a:t>   }</a:t>
            </a:r>
          </a:p>
          <a:p>
            <a:pPr marL="0" indent="0">
              <a:buNone/>
            </a:pPr>
            <a:r>
              <a:rPr lang="en-US" dirty="0"/>
              <a:t>}</a:t>
            </a:r>
          </a:p>
          <a:p>
            <a:endParaRPr lang="en-US" dirty="0"/>
          </a:p>
          <a:p>
            <a:r>
              <a:rPr lang="en-US" dirty="0"/>
              <a:t>With this code, each time the button from the user interface is clicked, the string "Button Pressed" will be printed in the system console. The listener can also be defined in the same class as the program, or using inner classes or adapters (discussed later.)</a:t>
            </a:r>
          </a:p>
        </p:txBody>
      </p:sp>
    </p:spTree>
    <p:extLst>
      <p:ext uri="{BB962C8B-B14F-4D97-AF65-F5344CB8AC3E}">
        <p14:creationId xmlns:p14="http://schemas.microsoft.com/office/powerpoint/2010/main" val="1693588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br>
              <a:rPr lang="en-US" dirty="0"/>
            </a:br>
            <a:endParaRPr lang="en-US" dirty="0"/>
          </a:p>
        </p:txBody>
      </p:sp>
      <p:sp>
        <p:nvSpPr>
          <p:cNvPr id="3" name="Content Placeholder 2"/>
          <p:cNvSpPr>
            <a:spLocks noGrp="1"/>
          </p:cNvSpPr>
          <p:nvPr>
            <p:ph idx="1"/>
          </p:nvPr>
        </p:nvSpPr>
        <p:spPr>
          <a:xfrm>
            <a:off x="838200" y="914400"/>
            <a:ext cx="10515600" cy="8063345"/>
          </a:xfrm>
        </p:spPr>
        <p:txBody>
          <a:bodyPr>
            <a:normAutofit/>
          </a:bodyPr>
          <a:lstStyle/>
          <a:p>
            <a:r>
              <a:rPr lang="en-US" dirty="0" smtClean="0"/>
              <a:t>This </a:t>
            </a:r>
            <a:r>
              <a:rPr lang="en-US" dirty="0"/>
              <a:t>program will draw a circle at the coordinates at which the mouse was clicked.</a:t>
            </a:r>
          </a:p>
          <a:p>
            <a:endParaRPr lang="en-US" dirty="0"/>
          </a:p>
          <a:p>
            <a:pPr marL="0" indent="0">
              <a:buNone/>
            </a:pPr>
            <a:r>
              <a:rPr lang="en-US" dirty="0"/>
              <a:t>import java.awt.*;</a:t>
            </a:r>
          </a:p>
          <a:p>
            <a:pPr marL="0" indent="0">
              <a:buNone/>
            </a:pPr>
            <a:r>
              <a:rPr lang="en-US" dirty="0"/>
              <a:t>import java.awt.event.*;</a:t>
            </a:r>
          </a:p>
          <a:p>
            <a:pPr marL="0" indent="0">
              <a:buNone/>
            </a:pPr>
            <a:r>
              <a:rPr lang="en-US" dirty="0"/>
              <a:t>import javax.swing.*;</a:t>
            </a:r>
          </a:p>
          <a:p>
            <a:pPr marL="0" indent="0">
              <a:buNone/>
            </a:pPr>
            <a:r>
              <a:rPr lang="en-US" dirty="0"/>
              <a:t> </a:t>
            </a:r>
            <a:r>
              <a:rPr lang="en-US" dirty="0" smtClean="0"/>
              <a:t>public </a:t>
            </a:r>
            <a:r>
              <a:rPr lang="en-US" dirty="0"/>
              <a:t>class MTest extends JApplet</a:t>
            </a:r>
          </a:p>
          <a:p>
            <a:pPr marL="0" indent="0">
              <a:buNone/>
            </a:pPr>
            <a:r>
              <a:rPr lang="en-US" dirty="0"/>
              <a:t>                   implements </a:t>
            </a:r>
            <a:r>
              <a:rPr lang="en-US" dirty="0" smtClean="0"/>
              <a:t>MouseListener  {</a:t>
            </a:r>
            <a:endParaRPr lang="en-US" dirty="0"/>
          </a:p>
          <a:p>
            <a:pPr marL="0" indent="0">
              <a:buNone/>
            </a:pPr>
            <a:r>
              <a:rPr lang="en-US" dirty="0"/>
              <a:t>   public void init</a:t>
            </a:r>
            <a:r>
              <a:rPr lang="en-US" dirty="0" smtClean="0"/>
              <a:t>()    </a:t>
            </a:r>
            <a:r>
              <a:rPr lang="en-US" dirty="0"/>
              <a:t>{</a:t>
            </a:r>
          </a:p>
          <a:p>
            <a:pPr marL="0" indent="0">
              <a:buNone/>
            </a:pPr>
            <a:r>
              <a:rPr lang="en-US" dirty="0"/>
              <a:t>implementing the mouse listener</a:t>
            </a:r>
          </a:p>
          <a:p>
            <a:pPr marL="0" indent="0">
              <a:buNone/>
            </a:pPr>
            <a:r>
              <a:rPr lang="en-US" dirty="0" smtClean="0"/>
              <a:t>      </a:t>
            </a:r>
            <a:r>
              <a:rPr lang="en-US" dirty="0"/>
              <a:t>this.addMouseListener(this</a:t>
            </a:r>
            <a:r>
              <a:rPr lang="en-US" dirty="0" smtClean="0"/>
              <a:t>);      </a:t>
            </a:r>
            <a:r>
              <a:rPr lang="en-US" dirty="0"/>
              <a:t>}</a:t>
            </a:r>
          </a:p>
          <a:p>
            <a:pPr marL="0" indent="0">
              <a:buNone/>
            </a:pPr>
            <a:r>
              <a:rPr lang="en-US" dirty="0"/>
              <a:t> </a:t>
            </a:r>
          </a:p>
        </p:txBody>
      </p:sp>
    </p:spTree>
    <p:extLst>
      <p:ext uri="{BB962C8B-B14F-4D97-AF65-F5344CB8AC3E}">
        <p14:creationId xmlns:p14="http://schemas.microsoft.com/office/powerpoint/2010/main" val="244362001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registering this object as a mouse listener</a:t>
            </a:r>
          </a:p>
          <a:p>
            <a:pPr marL="0" indent="0">
              <a:buNone/>
            </a:pPr>
            <a:r>
              <a:rPr lang="en-US" dirty="0"/>
              <a:t>   public void mouseReleased(MouseEvent e) {}</a:t>
            </a:r>
          </a:p>
          <a:p>
            <a:pPr marL="0" indent="0">
              <a:buNone/>
            </a:pPr>
            <a:r>
              <a:rPr lang="en-US" dirty="0"/>
              <a:t>   public void mouseClicked(MouseEvent e) {}</a:t>
            </a:r>
          </a:p>
          <a:p>
            <a:pPr marL="0" indent="0">
              <a:buNone/>
            </a:pPr>
            <a:r>
              <a:rPr lang="en-US" dirty="0"/>
              <a:t>   public void mouseEntered(MouseEvent e) {}</a:t>
            </a:r>
          </a:p>
          <a:p>
            <a:pPr marL="0" indent="0">
              <a:buNone/>
            </a:pPr>
            <a:r>
              <a:rPr lang="en-US" dirty="0"/>
              <a:t>   public void mouseExited(MouseEvent e) {}</a:t>
            </a:r>
          </a:p>
          <a:p>
            <a:pPr marL="0" indent="0">
              <a:buNone/>
            </a:pPr>
            <a:r>
              <a:rPr lang="en-US" dirty="0"/>
              <a:t> blank implementations for unneeded mouse listener methods</a:t>
            </a:r>
          </a:p>
          <a:p>
            <a:pPr marL="0" indent="0">
              <a:buNone/>
            </a:pPr>
            <a:r>
              <a:rPr lang="en-US" dirty="0"/>
              <a:t>   public void mousePressed(MouseEvent e)    {</a:t>
            </a:r>
          </a:p>
          <a:p>
            <a:pPr marL="0" indent="0">
              <a:buNone/>
            </a:pPr>
            <a:r>
              <a:rPr lang="en-US" dirty="0"/>
              <a:t>      Graphics g = this.getGraphics();</a:t>
            </a:r>
          </a:p>
          <a:p>
            <a:pPr marL="0" indent="0">
              <a:buNone/>
            </a:pPr>
            <a:r>
              <a:rPr lang="en-US" dirty="0"/>
              <a:t>      int x = e.getX();</a:t>
            </a:r>
          </a:p>
          <a:p>
            <a:pPr marL="0" indent="0">
              <a:buNone/>
            </a:pPr>
            <a:r>
              <a:rPr lang="en-US" dirty="0"/>
              <a:t>      int y = e.getY();</a:t>
            </a:r>
          </a:p>
          <a:p>
            <a:pPr marL="0" indent="0">
              <a:buNone/>
            </a:pPr>
            <a:r>
              <a:rPr lang="en-US" dirty="0"/>
              <a:t>      g.drawOval(x,y,20,20);     }  }</a:t>
            </a:r>
          </a:p>
          <a:p>
            <a:endParaRPr lang="en-US" dirty="0"/>
          </a:p>
        </p:txBody>
      </p:sp>
    </p:spTree>
    <p:extLst>
      <p:ext uri="{BB962C8B-B14F-4D97-AF65-F5344CB8AC3E}">
        <p14:creationId xmlns:p14="http://schemas.microsoft.com/office/powerpoint/2010/main" val="22904853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11521" y="2148941"/>
            <a:ext cx="4618327" cy="3612558"/>
          </a:xfrm>
          <a:prstGeom prst="rect">
            <a:avLst/>
          </a:prstGeom>
        </p:spPr>
      </p:pic>
    </p:spTree>
    <p:extLst>
      <p:ext uri="{BB962C8B-B14F-4D97-AF65-F5344CB8AC3E}">
        <p14:creationId xmlns:p14="http://schemas.microsoft.com/office/powerpoint/2010/main" val="11779551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208455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52582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56953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03847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Fundamentals</a:t>
            </a:r>
          </a:p>
        </p:txBody>
      </p:sp>
      <p:sp>
        <p:nvSpPr>
          <p:cNvPr id="3" name="Content Placeholder 2"/>
          <p:cNvSpPr>
            <a:spLocks noGrp="1"/>
          </p:cNvSpPr>
          <p:nvPr>
            <p:ph idx="1"/>
          </p:nvPr>
        </p:nvSpPr>
        <p:spPr/>
        <p:txBody>
          <a:bodyPr/>
          <a:lstStyle/>
          <a:p>
            <a:r>
              <a:rPr lang="en-US" dirty="0" smtClean="0"/>
              <a:t>Component</a:t>
            </a:r>
          </a:p>
          <a:p>
            <a:r>
              <a:rPr lang="en-US" dirty="0" smtClean="0"/>
              <a:t>Container</a:t>
            </a:r>
          </a:p>
          <a:p>
            <a:r>
              <a:rPr lang="en-US" dirty="0" smtClean="0"/>
              <a:t>Window</a:t>
            </a:r>
          </a:p>
          <a:p>
            <a:r>
              <a:rPr lang="en-US" dirty="0" smtClean="0"/>
              <a:t>Panel</a:t>
            </a:r>
          </a:p>
          <a:p>
            <a:r>
              <a:rPr lang="en-US" dirty="0" smtClean="0"/>
              <a:t>Frame</a:t>
            </a:r>
          </a:p>
          <a:p>
            <a:r>
              <a:rPr lang="en-US" smtClean="0"/>
              <a:t>Canvas </a:t>
            </a:r>
            <a:endParaRPr lang="en-US"/>
          </a:p>
        </p:txBody>
      </p:sp>
    </p:spTree>
    <p:extLst>
      <p:ext uri="{BB962C8B-B14F-4D97-AF65-F5344CB8AC3E}">
        <p14:creationId xmlns:p14="http://schemas.microsoft.com/office/powerpoint/2010/main" val="3698474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842820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3473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6803</Words>
  <Application>Microsoft Office PowerPoint</Application>
  <PresentationFormat>Widescreen</PresentationFormat>
  <Paragraphs>764</Paragraphs>
  <Slides>91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Wingdings</vt:lpstr>
      <vt:lpstr>Office Theme</vt:lpstr>
      <vt:lpstr>UNIT V</vt:lpstr>
      <vt:lpstr>Introducing the AWT: Working with Windows, Graphics, and Text</vt:lpstr>
      <vt:lpstr>PowerPoint Presentation</vt:lpstr>
      <vt:lpstr>PowerPoint Presentation</vt:lpstr>
      <vt:lpstr>PowerPoint Presentation</vt:lpstr>
      <vt:lpstr>PowerPoint Presentation</vt:lpstr>
      <vt:lpstr>PowerPoint Presentation</vt:lpstr>
      <vt:lpstr>PowerPoint Presentation</vt:lpstr>
      <vt:lpstr>Window Fundamentals</vt:lpstr>
      <vt:lpstr>PowerPoint Presentation</vt:lpstr>
      <vt:lpstr>PowerPoint Presentation</vt:lpstr>
      <vt:lpstr>PowerPoint Presentation</vt:lpstr>
      <vt:lpstr>Graphics class </vt:lpstr>
      <vt:lpstr>Drawing Strings </vt:lpstr>
      <vt:lpstr>You are probably used to Cartesian coordinates, where x and y values can be positive or negative. In contrast, Java uses a coordinate system where the origin is in the upper-left corner. That way, x and y are always positive integers. Figure B.1 shows these coordinate systems. </vt:lpstr>
      <vt:lpstr>Drawing Lines </vt:lpstr>
      <vt:lpstr>PowerPoint Presentation</vt:lpstr>
      <vt:lpstr>Output </vt:lpstr>
      <vt:lpstr>Drawing Rectangle </vt:lpstr>
      <vt:lpstr>PowerPoint Presentation</vt:lpstr>
      <vt:lpstr>PowerPoint Presentation</vt:lpstr>
      <vt:lpstr>PowerPoint Presentation</vt:lpstr>
      <vt:lpstr>PowerPoint Presentation</vt:lpstr>
      <vt:lpstr>PowerPoint Presentation</vt:lpstr>
      <vt:lpstr>PowerPoint Presentation</vt:lpstr>
      <vt:lpstr>Drawing Ellipses and Circles and Ovals</vt:lpstr>
      <vt:lpstr>PowerPoint Presentation</vt:lpstr>
      <vt:lpstr>PowerPoint Presentation</vt:lpstr>
      <vt:lpstr>Drawing Arcs</vt:lpstr>
      <vt:lpstr>PowerPoint Presentation</vt:lpstr>
      <vt:lpstr>PowerPoint Presentation</vt:lpstr>
      <vt:lpstr>Drawing Polygons</vt:lpstr>
      <vt:lpstr>PowerPoint Presentation</vt:lpstr>
      <vt:lpstr>PowerPoint Presentation</vt:lpstr>
      <vt:lpstr>Another Example:</vt:lpstr>
      <vt:lpstr>PowerPoint Presentation</vt:lpstr>
      <vt:lpstr>Working with Frame Windows </vt:lpstr>
      <vt:lpstr>Setting the Window’s Dimensions </vt:lpstr>
      <vt:lpstr>PowerPoint Presentation</vt:lpstr>
      <vt:lpstr>Creating a Windowed Program</vt:lpstr>
      <vt:lpstr>PowerPoint Presentation</vt:lpstr>
      <vt:lpstr>PowerPoint Presentation</vt:lpstr>
      <vt:lpstr>PowerPoint Presentation</vt:lpstr>
      <vt:lpstr>output</vt:lpstr>
      <vt:lpstr>Colors and Fonts </vt:lpstr>
      <vt:lpstr>PowerPoint Presentation</vt:lpstr>
      <vt:lpstr>can also use the RGB values or RGBA value (A for alpha to specify transparency/opaque) to construct your own color via constructors:</vt:lpstr>
      <vt:lpstr>PowerPoint Presentation</vt:lpstr>
      <vt:lpstr>java.awt.Font </vt:lpstr>
      <vt:lpstr>PowerPoint Presentation</vt:lpstr>
      <vt:lpstr>PowerPoint Presentation</vt:lpstr>
      <vt:lpstr>PowerPoint Presentation</vt:lpstr>
      <vt:lpstr>PowerPoint Presentation</vt:lpstr>
      <vt:lpstr>PowerPoint Presentation</vt:lpstr>
      <vt:lpstr>(Advanced) java.awt.FontMetrics </vt:lpstr>
      <vt:lpstr>PowerPoint Presentation</vt:lpstr>
      <vt:lpstr>PowerPoint Presentation</vt:lpstr>
      <vt:lpstr>Drawing Images </vt:lpstr>
      <vt:lpstr>PowerPoint Presentation</vt:lpstr>
      <vt:lpstr>PowerPoint Presentation</vt:lpstr>
      <vt:lpstr>PowerPoint Presentation</vt:lpstr>
      <vt:lpstr>Introduction to Event-Driven Programming </vt:lpstr>
      <vt:lpstr>PowerPoint Presentation</vt:lpstr>
      <vt:lpstr>PowerPoint Presentation</vt:lpstr>
      <vt:lpstr>Responding to Events </vt:lpstr>
      <vt:lpstr>PowerPoint Presentation</vt:lpstr>
      <vt:lpstr>event model diagram</vt:lpstr>
      <vt:lpstr>PowerPoint Presentation</vt:lpstr>
      <vt:lpstr>Event Classes</vt:lpstr>
      <vt:lpstr>The AdjustmentEvent Class</vt:lpstr>
      <vt:lpstr>PowerPoint Presentation</vt:lpstr>
      <vt:lpstr>Sources of events</vt:lpstr>
      <vt:lpstr>Event Objects </vt:lpstr>
      <vt:lpstr>The Event Hierarchy </vt:lpstr>
      <vt:lpstr>Event Listeners </vt:lpstr>
      <vt:lpstr>EventListener interfaces</vt:lpstr>
      <vt:lpstr>Adapter Classes</vt:lpstr>
      <vt:lpstr>Using Events</vt:lpstr>
      <vt:lpstr>PowerPoint Presentation</vt:lpstr>
      <vt:lpstr>PowerPoint Presentation</vt:lpstr>
      <vt:lpstr>Registering Listeners to a Source </vt:lpstr>
      <vt:lpstr>Creating a Listener </vt:lpstr>
      <vt:lpstr>A Simple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Admin</cp:lastModifiedBy>
  <cp:revision>43</cp:revision>
  <dcterms:created xsi:type="dcterms:W3CDTF">2019-09-19T04:44:01Z</dcterms:created>
  <dcterms:modified xsi:type="dcterms:W3CDTF">2019-09-27T09:24:52Z</dcterms:modified>
</cp:coreProperties>
</file>