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3" r:id="rId2"/>
    <p:sldId id="256" r:id="rId3"/>
    <p:sldId id="259" r:id="rId4"/>
    <p:sldId id="257" r:id="rId5"/>
    <p:sldId id="258"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62" r:id="rId31"/>
    <p:sldId id="263" r:id="rId32"/>
    <p:sldId id="260" r:id="rId33"/>
    <p:sldId id="261" r:id="rId34"/>
    <p:sldId id="288" r:id="rId35"/>
    <p:sldId id="289" r:id="rId36"/>
    <p:sldId id="290" r:id="rId37"/>
    <p:sldId id="293" r:id="rId38"/>
    <p:sldId id="292" r:id="rId39"/>
    <p:sldId id="291"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9" r:id="rId65"/>
    <p:sldId id="318" r:id="rId66"/>
    <p:sldId id="320" r:id="rId67"/>
    <p:sldId id="321" r:id="rId68"/>
    <p:sldId id="323" r:id="rId69"/>
    <p:sldId id="322"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7" d="100"/>
          <a:sy n="77"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18T12:29:09.273"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8F20F9-56D9-46F1-896A-F9A0652644F1}"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75232-698B-4BD7-A2CF-D61C8F527D90}" type="slidenum">
              <a:rPr lang="en-US" smtClean="0"/>
              <a:t>‹#›</a:t>
            </a:fld>
            <a:endParaRPr lang="en-US"/>
          </a:p>
        </p:txBody>
      </p:sp>
    </p:spTree>
    <p:extLst>
      <p:ext uri="{BB962C8B-B14F-4D97-AF65-F5344CB8AC3E}">
        <p14:creationId xmlns:p14="http://schemas.microsoft.com/office/powerpoint/2010/main" val="218280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F20F9-56D9-46F1-896A-F9A0652644F1}"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75232-698B-4BD7-A2CF-D61C8F527D90}" type="slidenum">
              <a:rPr lang="en-US" smtClean="0"/>
              <a:t>‹#›</a:t>
            </a:fld>
            <a:endParaRPr lang="en-US"/>
          </a:p>
        </p:txBody>
      </p:sp>
    </p:spTree>
    <p:extLst>
      <p:ext uri="{BB962C8B-B14F-4D97-AF65-F5344CB8AC3E}">
        <p14:creationId xmlns:p14="http://schemas.microsoft.com/office/powerpoint/2010/main" val="24509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F20F9-56D9-46F1-896A-F9A0652644F1}"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75232-698B-4BD7-A2CF-D61C8F527D90}" type="slidenum">
              <a:rPr lang="en-US" smtClean="0"/>
              <a:t>‹#›</a:t>
            </a:fld>
            <a:endParaRPr lang="en-US"/>
          </a:p>
        </p:txBody>
      </p:sp>
    </p:spTree>
    <p:extLst>
      <p:ext uri="{BB962C8B-B14F-4D97-AF65-F5344CB8AC3E}">
        <p14:creationId xmlns:p14="http://schemas.microsoft.com/office/powerpoint/2010/main" val="387855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8F20F9-56D9-46F1-896A-F9A0652644F1}"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75232-698B-4BD7-A2CF-D61C8F527D90}" type="slidenum">
              <a:rPr lang="en-US" smtClean="0"/>
              <a:t>‹#›</a:t>
            </a:fld>
            <a:endParaRPr lang="en-US"/>
          </a:p>
        </p:txBody>
      </p:sp>
    </p:spTree>
    <p:extLst>
      <p:ext uri="{BB962C8B-B14F-4D97-AF65-F5344CB8AC3E}">
        <p14:creationId xmlns:p14="http://schemas.microsoft.com/office/powerpoint/2010/main" val="23916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8F20F9-56D9-46F1-896A-F9A0652644F1}" type="datetimeFigureOut">
              <a:rPr lang="en-US" smtClean="0"/>
              <a:t>8/9/2019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75232-698B-4BD7-A2CF-D61C8F527D90}" type="slidenum">
              <a:rPr lang="en-US" smtClean="0"/>
              <a:t>‹#›</a:t>
            </a:fld>
            <a:endParaRPr lang="en-US"/>
          </a:p>
        </p:txBody>
      </p:sp>
    </p:spTree>
    <p:extLst>
      <p:ext uri="{BB962C8B-B14F-4D97-AF65-F5344CB8AC3E}">
        <p14:creationId xmlns:p14="http://schemas.microsoft.com/office/powerpoint/2010/main" val="279710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8F20F9-56D9-46F1-896A-F9A0652644F1}" type="datetimeFigureOut">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75232-698B-4BD7-A2CF-D61C8F527D90}" type="slidenum">
              <a:rPr lang="en-US" smtClean="0"/>
              <a:t>‹#›</a:t>
            </a:fld>
            <a:endParaRPr lang="en-US"/>
          </a:p>
        </p:txBody>
      </p:sp>
    </p:spTree>
    <p:extLst>
      <p:ext uri="{BB962C8B-B14F-4D97-AF65-F5344CB8AC3E}">
        <p14:creationId xmlns:p14="http://schemas.microsoft.com/office/powerpoint/2010/main" val="2567143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8F20F9-56D9-46F1-896A-F9A0652644F1}" type="datetimeFigureOut">
              <a:rPr lang="en-US" smtClean="0"/>
              <a:t>8/9/2019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75232-698B-4BD7-A2CF-D61C8F527D90}" type="slidenum">
              <a:rPr lang="en-US" smtClean="0"/>
              <a:t>‹#›</a:t>
            </a:fld>
            <a:endParaRPr lang="en-US"/>
          </a:p>
        </p:txBody>
      </p:sp>
    </p:spTree>
    <p:extLst>
      <p:ext uri="{BB962C8B-B14F-4D97-AF65-F5344CB8AC3E}">
        <p14:creationId xmlns:p14="http://schemas.microsoft.com/office/powerpoint/2010/main" val="4095768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8F20F9-56D9-46F1-896A-F9A0652644F1}" type="datetimeFigureOut">
              <a:rPr lang="en-US" smtClean="0"/>
              <a:t>8/9/2019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75232-698B-4BD7-A2CF-D61C8F527D90}" type="slidenum">
              <a:rPr lang="en-US" smtClean="0"/>
              <a:t>‹#›</a:t>
            </a:fld>
            <a:endParaRPr lang="en-US"/>
          </a:p>
        </p:txBody>
      </p:sp>
    </p:spTree>
    <p:extLst>
      <p:ext uri="{BB962C8B-B14F-4D97-AF65-F5344CB8AC3E}">
        <p14:creationId xmlns:p14="http://schemas.microsoft.com/office/powerpoint/2010/main" val="78626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F20F9-56D9-46F1-896A-F9A0652644F1}" type="datetimeFigureOut">
              <a:rPr lang="en-US" smtClean="0"/>
              <a:t>8/9/2019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75232-698B-4BD7-A2CF-D61C8F527D90}" type="slidenum">
              <a:rPr lang="en-US" smtClean="0"/>
              <a:t>‹#›</a:t>
            </a:fld>
            <a:endParaRPr lang="en-US"/>
          </a:p>
        </p:txBody>
      </p:sp>
    </p:spTree>
    <p:extLst>
      <p:ext uri="{BB962C8B-B14F-4D97-AF65-F5344CB8AC3E}">
        <p14:creationId xmlns:p14="http://schemas.microsoft.com/office/powerpoint/2010/main" val="75438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8F20F9-56D9-46F1-896A-F9A0652644F1}" type="datetimeFigureOut">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75232-698B-4BD7-A2CF-D61C8F527D90}" type="slidenum">
              <a:rPr lang="en-US" smtClean="0"/>
              <a:t>‹#›</a:t>
            </a:fld>
            <a:endParaRPr lang="en-US"/>
          </a:p>
        </p:txBody>
      </p:sp>
    </p:spTree>
    <p:extLst>
      <p:ext uri="{BB962C8B-B14F-4D97-AF65-F5344CB8AC3E}">
        <p14:creationId xmlns:p14="http://schemas.microsoft.com/office/powerpoint/2010/main" val="525690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8F20F9-56D9-46F1-896A-F9A0652644F1}" type="datetimeFigureOut">
              <a:rPr lang="en-US" smtClean="0"/>
              <a:t>8/9/2019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75232-698B-4BD7-A2CF-D61C8F527D90}" type="slidenum">
              <a:rPr lang="en-US" smtClean="0"/>
              <a:t>‹#›</a:t>
            </a:fld>
            <a:endParaRPr lang="en-US"/>
          </a:p>
        </p:txBody>
      </p:sp>
    </p:spTree>
    <p:extLst>
      <p:ext uri="{BB962C8B-B14F-4D97-AF65-F5344CB8AC3E}">
        <p14:creationId xmlns:p14="http://schemas.microsoft.com/office/powerpoint/2010/main" val="318794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F20F9-56D9-46F1-896A-F9A0652644F1}" type="datetimeFigureOut">
              <a:rPr lang="en-US" smtClean="0"/>
              <a:t>8/9/2019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675232-698B-4BD7-A2CF-D61C8F527D90}" type="slidenum">
              <a:rPr lang="en-US" smtClean="0"/>
              <a:t>‹#›</a:t>
            </a:fld>
            <a:endParaRPr lang="en-US"/>
          </a:p>
        </p:txBody>
      </p:sp>
    </p:spTree>
    <p:extLst>
      <p:ext uri="{BB962C8B-B14F-4D97-AF65-F5344CB8AC3E}">
        <p14:creationId xmlns:p14="http://schemas.microsoft.com/office/powerpoint/2010/main" val="121008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schools.com/java/java_arrays.asp" TargetMode="External"/><Relationship Id="rId2" Type="http://schemas.openxmlformats.org/officeDocument/2006/relationships/hyperlink" Target="https://www.w3schools.com/java/java_strings.asp" TargetMode="External"/><Relationship Id="rId1" Type="http://schemas.openxmlformats.org/officeDocument/2006/relationships/slideLayout" Target="../slideLayouts/slideLayout2.xml"/><Relationship Id="rId4" Type="http://schemas.openxmlformats.org/officeDocument/2006/relationships/hyperlink" Target="https://www.w3schools.com/java/java_classes.as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java/java_arrays.asp" TargetMode="External"/><Relationship Id="rId2" Type="http://schemas.openxmlformats.org/officeDocument/2006/relationships/hyperlink" Target="https://www.w3schools.com/java/java_strings.asp" TargetMode="External"/><Relationship Id="rId1" Type="http://schemas.openxmlformats.org/officeDocument/2006/relationships/slideLayout" Target="../slideLayouts/slideLayout2.xml"/><Relationship Id="rId5" Type="http://schemas.openxmlformats.org/officeDocument/2006/relationships/hyperlink" Target="https://www.w3schools.com/java/java_interface.asp" TargetMode="External"/><Relationship Id="rId4" Type="http://schemas.openxmlformats.org/officeDocument/2006/relationships/hyperlink" Target="https://www.w3schools.com/java/java_classes.asp"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java/showjava.asp?filename=demo_oper_sub" TargetMode="External"/><Relationship Id="rId7" Type="http://schemas.openxmlformats.org/officeDocument/2006/relationships/hyperlink" Target="https://www.w3schools.com/java/showjava.asp?filename=demo_oper_inc" TargetMode="External"/><Relationship Id="rId2" Type="http://schemas.openxmlformats.org/officeDocument/2006/relationships/hyperlink" Target="https://www.w3schools.com/java/showjava.asp?filename=demo_oper_add" TargetMode="External"/><Relationship Id="rId1" Type="http://schemas.openxmlformats.org/officeDocument/2006/relationships/slideLayout" Target="../slideLayouts/slideLayout2.xml"/><Relationship Id="rId6" Type="http://schemas.openxmlformats.org/officeDocument/2006/relationships/hyperlink" Target="https://www.w3schools.com/java/showjava.asp?filename=demo_oper_mod" TargetMode="External"/><Relationship Id="rId5" Type="http://schemas.openxmlformats.org/officeDocument/2006/relationships/hyperlink" Target="https://www.w3schools.com/java/showjava.asp?filename=demo_oper_div" TargetMode="External"/><Relationship Id="rId4" Type="http://schemas.openxmlformats.org/officeDocument/2006/relationships/hyperlink" Target="https://www.w3schools.com/java/showjava.asp?filename=demo_oper_mul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hyperlink" Target="https://www.w3schools.com/java/showjava.asp?filename=demo_oper_ass7" TargetMode="External"/><Relationship Id="rId3" Type="http://schemas.openxmlformats.org/officeDocument/2006/relationships/hyperlink" Target="https://www.w3schools.com/java/showjava.asp?filename=demo_oper_ass2" TargetMode="External"/><Relationship Id="rId7" Type="http://schemas.openxmlformats.org/officeDocument/2006/relationships/hyperlink" Target="https://www.w3schools.com/java/showjava.asp?filename=demo_oper_ass6" TargetMode="External"/><Relationship Id="rId12" Type="http://schemas.openxmlformats.org/officeDocument/2006/relationships/hyperlink" Target="https://www.w3schools.com/java/showjava.asp?filename=demo_oper_ass11" TargetMode="External"/><Relationship Id="rId2" Type="http://schemas.openxmlformats.org/officeDocument/2006/relationships/hyperlink" Target="https://www.w3schools.com/java/showjava.asp?filename=demo_oper_ass1" TargetMode="External"/><Relationship Id="rId1" Type="http://schemas.openxmlformats.org/officeDocument/2006/relationships/slideLayout" Target="../slideLayouts/slideLayout2.xml"/><Relationship Id="rId6" Type="http://schemas.openxmlformats.org/officeDocument/2006/relationships/hyperlink" Target="https://www.w3schools.com/java/showjava.asp?filename=demo_oper_ass5" TargetMode="External"/><Relationship Id="rId11" Type="http://schemas.openxmlformats.org/officeDocument/2006/relationships/hyperlink" Target="https://www.w3schools.com/java/showjava.asp?filename=demo_oper_ass10" TargetMode="External"/><Relationship Id="rId5" Type="http://schemas.openxmlformats.org/officeDocument/2006/relationships/hyperlink" Target="https://www.w3schools.com/java/showjava.asp?filename=demo_oper_ass4" TargetMode="External"/><Relationship Id="rId10" Type="http://schemas.openxmlformats.org/officeDocument/2006/relationships/hyperlink" Target="https://www.w3schools.com/java/showjava.asp?filename=demo_oper_ass9" TargetMode="External"/><Relationship Id="rId4" Type="http://schemas.openxmlformats.org/officeDocument/2006/relationships/hyperlink" Target="https://www.w3schools.com/java/showjava.asp?filename=demo_oper_ass3" TargetMode="External"/><Relationship Id="rId9" Type="http://schemas.openxmlformats.org/officeDocument/2006/relationships/hyperlink" Target="https://www.w3schools.com/java/showjava.asp?filename=demo_oper_ass8"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java/showjava.asp?filename=demo_oper_compare2" TargetMode="External"/><Relationship Id="rId7" Type="http://schemas.openxmlformats.org/officeDocument/2006/relationships/hyperlink" Target="https://www.w3schools.com/java/showjava.asp?filename=demo_oper_compare6" TargetMode="External"/><Relationship Id="rId2" Type="http://schemas.openxmlformats.org/officeDocument/2006/relationships/hyperlink" Target="https://www.w3schools.com/java/showjava.asp?filename=demo_oper_compare1" TargetMode="External"/><Relationship Id="rId1" Type="http://schemas.openxmlformats.org/officeDocument/2006/relationships/slideLayout" Target="../slideLayouts/slideLayout2.xml"/><Relationship Id="rId6" Type="http://schemas.openxmlformats.org/officeDocument/2006/relationships/hyperlink" Target="https://www.w3schools.com/java/showjava.asp?filename=demo_oper_compare5" TargetMode="External"/><Relationship Id="rId5" Type="http://schemas.openxmlformats.org/officeDocument/2006/relationships/hyperlink" Target="https://www.w3schools.com/java/showjava.asp?filename=demo_oper_compare4" TargetMode="External"/><Relationship Id="rId4" Type="http://schemas.openxmlformats.org/officeDocument/2006/relationships/hyperlink" Target="https://www.w3schools.com/java/showjava.asp?filename=demo_oper_compare3"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java/showjava.asp?filename=demo_oper_logical2" TargetMode="External"/><Relationship Id="rId2" Type="http://schemas.openxmlformats.org/officeDocument/2006/relationships/hyperlink" Target="https://www.w3schools.com/java/showjava.asp?filename=demo_oper_logical1" TargetMode="External"/><Relationship Id="rId1" Type="http://schemas.openxmlformats.org/officeDocument/2006/relationships/slideLayout" Target="../slideLayouts/slideLayout2.xml"/><Relationship Id="rId4" Type="http://schemas.openxmlformats.org/officeDocument/2006/relationships/hyperlink" Target="https://www.w3schools.com/java/showjava.asp?filename=demo_oper_logical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w3schools.com/java/showjava.asp?filename=demo_strings_r" TargetMode="External"/><Relationship Id="rId2" Type="http://schemas.openxmlformats.org/officeDocument/2006/relationships/hyperlink" Target="https://www.w3schools.com/java/showjava.asp?filename=demo_strings_newline" TargetMode="External"/><Relationship Id="rId1" Type="http://schemas.openxmlformats.org/officeDocument/2006/relationships/slideLayout" Target="../slideLayouts/slideLayout2.xml"/><Relationship Id="rId5" Type="http://schemas.openxmlformats.org/officeDocument/2006/relationships/hyperlink" Target="https://www.w3schools.com/java/showjava.asp?filename=demo_strings_b" TargetMode="External"/><Relationship Id="rId4" Type="http://schemas.openxmlformats.org/officeDocument/2006/relationships/hyperlink" Target="https://www.w3schools.com/java/showjava.asp?filename=demo_strings_tab"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oracle.com/technetwork/java/javase/overview/index.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hyperlink" Target="https://www.w3schools.com/java/showjava.asp?filename=demo_mod_protected" TargetMode="External"/><Relationship Id="rId3" Type="http://schemas.openxmlformats.org/officeDocument/2006/relationships/hyperlink" Target="https://www.w3schools.com/java/java_packages.asp" TargetMode="External"/><Relationship Id="rId7" Type="http://schemas.openxmlformats.org/officeDocument/2006/relationships/hyperlink" Target="https://www.w3schools.com/java/java_inheritance.asp" TargetMode="External"/><Relationship Id="rId2" Type="http://schemas.openxmlformats.org/officeDocument/2006/relationships/hyperlink" Target="https://www.w3schools.com/java/showjava.asp?filename=demo_mod_public" TargetMode="External"/><Relationship Id="rId1" Type="http://schemas.openxmlformats.org/officeDocument/2006/relationships/slideLayout" Target="../slideLayouts/slideLayout2.xml"/><Relationship Id="rId6" Type="http://schemas.openxmlformats.org/officeDocument/2006/relationships/hyperlink" Target="https://www.w3schools.com/java/showjava.asp?filename=demo_mod_default2" TargetMode="External"/><Relationship Id="rId5" Type="http://schemas.openxmlformats.org/officeDocument/2006/relationships/hyperlink" Target="https://www.w3schools.com/java/showjava.asp?filename=demo_access_mod" TargetMode="External"/><Relationship Id="rId4" Type="http://schemas.openxmlformats.org/officeDocument/2006/relationships/hyperlink" Target="https://www.w3schools.com/java/showjava_file.asp?filename=demo_mod_public2" TargetMode="External"/></Relationships>
</file>

<file path=ppt/slides/_rels/slide81.xml.rels><?xml version="1.0" encoding="UTF-8" standalone="yes"?>
<Relationships xmlns="http://schemas.openxmlformats.org/package/2006/relationships"><Relationship Id="rId3" Type="http://schemas.openxmlformats.org/officeDocument/2006/relationships/hyperlink" Target="https://www.w3schools.com/java/showjava.asp?filename=demo_mod_final" TargetMode="External"/><Relationship Id="rId2" Type="http://schemas.openxmlformats.org/officeDocument/2006/relationships/hyperlink" Target="https://www.w3schools.com/java/java_inheritance.asp"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57374"/>
          </a:xfrm>
        </p:spPr>
        <p:txBody>
          <a:bodyPr/>
          <a:lstStyle/>
          <a:p>
            <a:r>
              <a:rPr lang="en-US" dirty="0" smtClean="0"/>
              <a:t>UNIT I</a:t>
            </a:r>
            <a:endParaRPr lang="en-US" dirty="0"/>
          </a:p>
        </p:txBody>
      </p:sp>
      <p:sp>
        <p:nvSpPr>
          <p:cNvPr id="3" name="Subtitle 2"/>
          <p:cNvSpPr>
            <a:spLocks noGrp="1"/>
          </p:cNvSpPr>
          <p:nvPr>
            <p:ph type="subTitle" idx="1"/>
          </p:nvPr>
        </p:nvSpPr>
        <p:spPr>
          <a:xfrm>
            <a:off x="1524000" y="2893512"/>
            <a:ext cx="9144000" cy="2364288"/>
          </a:xfrm>
        </p:spPr>
        <p:txBody>
          <a:bodyPr>
            <a:normAutofit fontScale="92500" lnSpcReduction="10000"/>
          </a:bodyPr>
          <a:lstStyle/>
          <a:p>
            <a:r>
              <a:rPr lang="en-US" b="1" dirty="0" smtClean="0"/>
              <a:t>INTRODUCTION </a:t>
            </a:r>
            <a:r>
              <a:rPr lang="en-US" b="1" dirty="0"/>
              <a:t>TO OOP AND JAVA FUNDAMENTALS </a:t>
            </a:r>
            <a:endParaRPr lang="en-US" b="1" dirty="0" smtClean="0"/>
          </a:p>
          <a:p>
            <a:pPr algn="just"/>
            <a:r>
              <a:rPr lang="en-US" dirty="0" smtClean="0"/>
              <a:t>Object </a:t>
            </a:r>
            <a:r>
              <a:rPr lang="en-US" dirty="0"/>
              <a:t>Oriented Programming – Abstraction – objects and classes – Encapsulation- </a:t>
            </a:r>
            <a:r>
              <a:rPr lang="en-US"/>
              <a:t>Inheritance </a:t>
            </a:r>
            <a:r>
              <a:rPr lang="en-US" smtClean="0"/>
              <a:t>– Polymorphism- </a:t>
            </a:r>
            <a:r>
              <a:rPr lang="en-US" dirty="0"/>
              <a:t>OOP in Java – Characteristics </a:t>
            </a:r>
            <a:r>
              <a:rPr lang="en-US"/>
              <a:t>of </a:t>
            </a:r>
            <a:r>
              <a:rPr lang="en-US" smtClean="0"/>
              <a:t>Java – The </a:t>
            </a:r>
            <a:r>
              <a:rPr lang="en-US" dirty="0"/>
              <a:t>Java Environment – </a:t>
            </a:r>
            <a:r>
              <a:rPr lang="en-US"/>
              <a:t>Java </a:t>
            </a:r>
            <a:r>
              <a:rPr lang="en-US" smtClean="0"/>
              <a:t>Source File </a:t>
            </a:r>
            <a:r>
              <a:rPr lang="en-US" dirty="0"/>
              <a:t>-Structure – Compilation. Fundamental Programming Structures in Java – Defining classes in Java – constructors, methods -access specifiers – static members -Comments, Data </a:t>
            </a:r>
            <a:r>
              <a:rPr lang="en-US" dirty="0" smtClean="0"/>
              <a:t>Types,Variables</a:t>
            </a:r>
            <a:r>
              <a:rPr lang="en-US" dirty="0"/>
              <a:t>, Operators, Control Flow, Arrays , Packages – JavaDoc comments.</a:t>
            </a:r>
          </a:p>
          <a:p>
            <a:endParaRPr lang="en-US" dirty="0"/>
          </a:p>
        </p:txBody>
      </p:sp>
    </p:spTree>
    <p:extLst>
      <p:ext uri="{BB962C8B-B14F-4D97-AF65-F5344CB8AC3E}">
        <p14:creationId xmlns:p14="http://schemas.microsoft.com/office/powerpoint/2010/main" val="396862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Variables</a:t>
            </a:r>
            <a:br>
              <a:rPr lang="en-US" dirty="0"/>
            </a:br>
            <a:endParaRPr lang="en-US" dirty="0"/>
          </a:p>
        </p:txBody>
      </p:sp>
      <p:sp>
        <p:nvSpPr>
          <p:cNvPr id="3" name="Content Placeholder 2"/>
          <p:cNvSpPr>
            <a:spLocks noGrp="1"/>
          </p:cNvSpPr>
          <p:nvPr>
            <p:ph idx="1"/>
          </p:nvPr>
        </p:nvSpPr>
        <p:spPr/>
        <p:txBody>
          <a:bodyPr>
            <a:normAutofit lnSpcReduction="10000"/>
          </a:bodyPr>
          <a:lstStyle/>
          <a:p>
            <a:pPr marL="0" lvl="0" indent="0" eaLnBrk="0" fontAlgn="base" hangingPunct="0">
              <a:lnSpc>
                <a:spcPct val="100000"/>
              </a:lnSpc>
              <a:spcBef>
                <a:spcPct val="0"/>
              </a:spcBef>
              <a:spcAft>
                <a:spcPct val="0"/>
              </a:spcAft>
              <a:buNone/>
            </a:pPr>
            <a:r>
              <a:rPr lang="en-US" altLang="en-US" dirty="0">
                <a:solidFill>
                  <a:srgbClr val="000000"/>
                </a:solidFill>
                <a:latin typeface="Verdana" panose="020B0604030504040204" pitchFamily="34" charset="0"/>
              </a:rPr>
              <a:t>The </a:t>
            </a:r>
            <a:r>
              <a:rPr kumimoji="0" lang="en-US" altLang="en-US" sz="3200" b="0" i="0" u="none" strike="noStrike" cap="none" normalizeH="0" baseline="0" dirty="0" smtClean="0">
                <a:ln>
                  <a:noFill/>
                </a:ln>
                <a:solidFill>
                  <a:srgbClr val="DC143C"/>
                </a:solidFill>
                <a:effectLst/>
                <a:latin typeface="Consolas" panose="020B0609020204030204" pitchFamily="49" charset="0"/>
              </a:rPr>
              <a:t>println()</a:t>
            </a:r>
            <a:r>
              <a:rPr lang="en-US" altLang="en-US" dirty="0">
                <a:solidFill>
                  <a:srgbClr val="000000"/>
                </a:solidFill>
                <a:latin typeface="Verdana" panose="020B0604030504040204" pitchFamily="34" charset="0"/>
              </a:rPr>
              <a:t> method is often used to display variables.</a:t>
            </a:r>
            <a:endParaRPr lang="en-US" altLang="en-US" dirty="0"/>
          </a:p>
          <a:p>
            <a:pPr marL="0" lvl="0" indent="0" eaLnBrk="0" fontAlgn="base" hangingPunct="0">
              <a:lnSpc>
                <a:spcPct val="100000"/>
              </a:lnSpc>
              <a:spcBef>
                <a:spcPct val="0"/>
              </a:spcBef>
              <a:spcAft>
                <a:spcPct val="0"/>
              </a:spcAft>
              <a:buNone/>
            </a:pPr>
            <a:r>
              <a:rPr lang="en-US" altLang="en-US" dirty="0">
                <a:solidFill>
                  <a:srgbClr val="000000"/>
                </a:solidFill>
                <a:latin typeface="Verdana" panose="020B0604030504040204" pitchFamily="34" charset="0"/>
              </a:rPr>
              <a:t>To combine both text and a variable, use the </a:t>
            </a:r>
            <a:r>
              <a:rPr kumimoji="0" lang="en-US" altLang="en-US" sz="3200" b="0" i="0" u="none" strike="noStrike" cap="none" normalizeH="0" baseline="0" dirty="0" smtClean="0">
                <a:ln>
                  <a:noFill/>
                </a:ln>
                <a:solidFill>
                  <a:srgbClr val="DC143C"/>
                </a:solidFill>
                <a:effectLst/>
                <a:latin typeface="Consolas" panose="020B0609020204030204" pitchFamily="49" charset="0"/>
              </a:rPr>
              <a:t>+</a:t>
            </a:r>
            <a:r>
              <a:rPr lang="en-US" altLang="en-US" dirty="0">
                <a:solidFill>
                  <a:srgbClr val="000000"/>
                </a:solidFill>
                <a:latin typeface="Verdana" panose="020B0604030504040204" pitchFamily="34" charset="0"/>
              </a:rPr>
              <a:t> character:</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a:p>
            <a:r>
              <a:rPr lang="en-US" dirty="0"/>
              <a:t>String name = "John";</a:t>
            </a:r>
            <a:r>
              <a:rPr lang="en-US" dirty="0" smtClean="0"/>
              <a:t/>
            </a:r>
            <a:br>
              <a:rPr lang="en-US" dirty="0" smtClean="0"/>
            </a:br>
            <a:r>
              <a:rPr lang="en-US" dirty="0" smtClean="0"/>
              <a:t>System</a:t>
            </a:r>
          </a:p>
          <a:p>
            <a:r>
              <a:rPr lang="en-US" dirty="0"/>
              <a:t>String firstName = "John ";</a:t>
            </a:r>
            <a:r>
              <a:rPr lang="en-US" dirty="0" smtClean="0"/>
              <a:t/>
            </a:r>
            <a:br>
              <a:rPr lang="en-US" dirty="0" smtClean="0"/>
            </a:br>
            <a:r>
              <a:rPr lang="en-US" dirty="0"/>
              <a:t>String lastName = "Doe";</a:t>
            </a:r>
            <a:r>
              <a:rPr lang="en-US" dirty="0" smtClean="0"/>
              <a:t/>
            </a:r>
            <a:br>
              <a:rPr lang="en-US" dirty="0" smtClean="0"/>
            </a:br>
            <a:r>
              <a:rPr lang="en-US" dirty="0"/>
              <a:t>String fullName = firstName + lastName;</a:t>
            </a:r>
            <a:r>
              <a:rPr lang="en-US" dirty="0" smtClean="0"/>
              <a:t/>
            </a:r>
            <a:br>
              <a:rPr lang="en-US" dirty="0" smtClean="0"/>
            </a:br>
            <a:r>
              <a:rPr lang="en-US" dirty="0"/>
              <a:t>System.out.println(fullName);</a:t>
            </a:r>
            <a:r>
              <a:rPr lang="en-US" dirty="0" smtClean="0"/>
              <a:t>.</a:t>
            </a:r>
            <a:r>
              <a:rPr lang="en-US" dirty="0"/>
              <a:t>out.println("Hello " + name);</a:t>
            </a:r>
          </a:p>
        </p:txBody>
      </p:sp>
    </p:spTree>
    <p:extLst>
      <p:ext uri="{BB962C8B-B14F-4D97-AF65-F5344CB8AC3E}">
        <p14:creationId xmlns:p14="http://schemas.microsoft.com/office/powerpoint/2010/main" val="32161591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int x = 5;</a:t>
            </a:r>
            <a:r>
              <a:rPr lang="en-US" dirty="0" smtClean="0"/>
              <a:t/>
            </a:r>
            <a:br>
              <a:rPr lang="en-US" dirty="0" smtClean="0"/>
            </a:br>
            <a:r>
              <a:rPr lang="en-US" dirty="0"/>
              <a:t>int y = 6;</a:t>
            </a:r>
            <a:r>
              <a:rPr lang="en-US" dirty="0" smtClean="0"/>
              <a:t/>
            </a:r>
            <a:br>
              <a:rPr lang="en-US" dirty="0" smtClean="0"/>
            </a:br>
            <a:r>
              <a:rPr lang="en-US" dirty="0"/>
              <a:t>System.out</a:t>
            </a:r>
            <a:r>
              <a:rPr lang="en-US" dirty="0" smtClean="0"/>
              <a:t>.</a:t>
            </a:r>
          </a:p>
          <a:p>
            <a:r>
              <a:rPr lang="en-US" dirty="0" smtClean="0"/>
              <a:t>println(x + y); // Print the value of x + y</a:t>
            </a:r>
          </a:p>
          <a:p>
            <a:r>
              <a:rPr lang="en-US" dirty="0" smtClean="0"/>
              <a:t>To </a:t>
            </a:r>
            <a:r>
              <a:rPr lang="en-US" dirty="0"/>
              <a:t>declare more than one variable of the </a:t>
            </a:r>
            <a:r>
              <a:rPr lang="en-US" b="1" dirty="0"/>
              <a:t>same type</a:t>
            </a:r>
            <a:r>
              <a:rPr lang="en-US" dirty="0"/>
              <a:t>, use a comma-separated list</a:t>
            </a:r>
            <a:r>
              <a:rPr lang="en-US" dirty="0" smtClean="0"/>
              <a:t>:</a:t>
            </a:r>
          </a:p>
          <a:p>
            <a:r>
              <a:rPr lang="en-US" dirty="0"/>
              <a:t>int x = 5, y = 6, z = 50;</a:t>
            </a:r>
            <a:r>
              <a:rPr lang="en-US" dirty="0" smtClean="0"/>
              <a:t/>
            </a:r>
            <a:br>
              <a:rPr lang="en-US" dirty="0" smtClean="0"/>
            </a:br>
            <a:r>
              <a:rPr lang="en-US" dirty="0"/>
              <a:t>System.out.println(x + y + z);</a:t>
            </a:r>
          </a:p>
        </p:txBody>
      </p:sp>
    </p:spTree>
    <p:extLst>
      <p:ext uri="{BB962C8B-B14F-4D97-AF65-F5344CB8AC3E}">
        <p14:creationId xmlns:p14="http://schemas.microsoft.com/office/powerpoint/2010/main" val="3634279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solidFill>
                  <a:srgbClr val="000000"/>
                </a:solidFill>
                <a:latin typeface="Segoe UI" panose="020B0502040204020203" pitchFamily="34" charset="0"/>
                <a:cs typeface="Segoe UI" panose="020B0502040204020203" pitchFamily="34" charset="0"/>
              </a:rPr>
              <a:t>Java Identifiers</a:t>
            </a:r>
            <a:br>
              <a:rPr lang="en-US" altLang="en-US" dirty="0">
                <a:solidFill>
                  <a:srgbClr val="000000"/>
                </a:solidFill>
                <a:latin typeface="Segoe UI" panose="020B0502040204020203" pitchFamily="34" charset="0"/>
                <a:cs typeface="Segoe UI" panose="020B0502040204020203" pitchFamily="34" charset="0"/>
              </a:rPr>
            </a:br>
            <a:endParaRPr lang="en-US" dirty="0"/>
          </a:p>
        </p:txBody>
      </p:sp>
      <p:sp>
        <p:nvSpPr>
          <p:cNvPr id="5" name="Rectangle 4"/>
          <p:cNvSpPr/>
          <p:nvPr/>
        </p:nvSpPr>
        <p:spPr>
          <a:xfrm>
            <a:off x="838200" y="1813907"/>
            <a:ext cx="10515600" cy="3170099"/>
          </a:xfrm>
          <a:prstGeom prst="rect">
            <a:avLst/>
          </a:prstGeom>
        </p:spPr>
        <p:txBody>
          <a:bodyPr wrap="square">
            <a:sp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All Java </a:t>
            </a:r>
            <a:r>
              <a:rPr lang="en-US" altLang="en-US" b="1" dirty="0">
                <a:solidFill>
                  <a:srgbClr val="000000"/>
                </a:solidFill>
                <a:latin typeface="Verdana" panose="020B0604030504040204" pitchFamily="34" charset="0"/>
              </a:rPr>
              <a:t>variables</a:t>
            </a:r>
            <a:r>
              <a:rPr lang="en-US" altLang="en-US" dirty="0">
                <a:solidFill>
                  <a:srgbClr val="000000"/>
                </a:solidFill>
                <a:latin typeface="Verdana" panose="020B0604030504040204" pitchFamily="34" charset="0"/>
              </a:rPr>
              <a:t> must be </a:t>
            </a:r>
            <a:r>
              <a:rPr lang="en-US" altLang="en-US" b="1" dirty="0">
                <a:solidFill>
                  <a:srgbClr val="000000"/>
                </a:solidFill>
                <a:latin typeface="Verdana" panose="020B0604030504040204" pitchFamily="34" charset="0"/>
              </a:rPr>
              <a:t>identified</a:t>
            </a:r>
            <a:r>
              <a:rPr lang="en-US" altLang="en-US" dirty="0">
                <a:solidFill>
                  <a:srgbClr val="000000"/>
                </a:solidFill>
                <a:latin typeface="Verdana" panose="020B0604030504040204" pitchFamily="34" charset="0"/>
              </a:rPr>
              <a:t> with </a:t>
            </a:r>
            <a:r>
              <a:rPr lang="en-US" altLang="en-US" b="1" dirty="0">
                <a:solidFill>
                  <a:srgbClr val="000000"/>
                </a:solidFill>
                <a:latin typeface="Verdana" panose="020B0604030504040204" pitchFamily="34" charset="0"/>
              </a:rPr>
              <a:t>unique names</a:t>
            </a:r>
            <a:r>
              <a:rPr lang="en-US" altLang="en-US" dirty="0">
                <a:solidFill>
                  <a:srgbClr val="000000"/>
                </a:solidFill>
                <a:latin typeface="Verdana" panose="020B0604030504040204" pitchFamily="34" charset="0"/>
              </a:rPr>
              <a:t>.</a:t>
            </a:r>
            <a:endParaRPr lang="en-US" altLang="en-US" dirty="0"/>
          </a:p>
          <a:p>
            <a:pPr lvl="0" eaLnBrk="0" fontAlgn="base" hangingPunct="0">
              <a:spcBef>
                <a:spcPct val="0"/>
              </a:spcBef>
              <a:spcAft>
                <a:spcPct val="0"/>
              </a:spcAft>
            </a:pPr>
            <a:r>
              <a:rPr lang="en-US" altLang="en-US" dirty="0">
                <a:solidFill>
                  <a:srgbClr val="000000"/>
                </a:solidFill>
                <a:latin typeface="Verdana" panose="020B0604030504040204" pitchFamily="34" charset="0"/>
              </a:rPr>
              <a:t>These unique names are called </a:t>
            </a:r>
            <a:r>
              <a:rPr lang="en-US" altLang="en-US" b="1" dirty="0">
                <a:solidFill>
                  <a:srgbClr val="000000"/>
                </a:solidFill>
                <a:latin typeface="Verdana" panose="020B0604030504040204" pitchFamily="34" charset="0"/>
              </a:rPr>
              <a:t>identifiers</a:t>
            </a:r>
            <a:r>
              <a:rPr lang="en-US" altLang="en-US" dirty="0">
                <a:solidFill>
                  <a:srgbClr val="000000"/>
                </a:solidFill>
                <a:latin typeface="Verdana" panose="020B0604030504040204" pitchFamily="34" charset="0"/>
              </a:rPr>
              <a:t>.</a:t>
            </a:r>
            <a:endParaRPr lang="en-US" altLang="en-US" dirty="0"/>
          </a:p>
          <a:p>
            <a:pPr lvl="0" eaLnBrk="0" fontAlgn="base" hangingPunct="0">
              <a:spcBef>
                <a:spcPct val="0"/>
              </a:spcBef>
              <a:spcAft>
                <a:spcPct val="0"/>
              </a:spcAft>
            </a:pPr>
            <a:r>
              <a:rPr lang="en-US" altLang="en-US" dirty="0">
                <a:solidFill>
                  <a:srgbClr val="000000"/>
                </a:solidFill>
                <a:latin typeface="Verdana" panose="020B0604030504040204" pitchFamily="34" charset="0"/>
              </a:rPr>
              <a:t>Identifiers can be short names (like x and y) or more descriptive names (age, sum, totalVolume).</a:t>
            </a:r>
            <a:endParaRPr lang="en-US" altLang="en-US" dirty="0"/>
          </a:p>
          <a:p>
            <a:pPr lvl="0" eaLnBrk="0" fontAlgn="base" hangingPunct="0">
              <a:spcBef>
                <a:spcPct val="0"/>
              </a:spcBef>
              <a:spcAft>
                <a:spcPct val="0"/>
              </a:spcAft>
            </a:pPr>
            <a:r>
              <a:rPr lang="en-US" altLang="en-US" dirty="0">
                <a:solidFill>
                  <a:srgbClr val="000000"/>
                </a:solidFill>
                <a:latin typeface="Verdana" panose="020B0604030504040204" pitchFamily="34" charset="0"/>
              </a:rPr>
              <a:t>The general rules for constructing names for variables (unique identifiers) are:</a:t>
            </a:r>
            <a:endParaRPr lang="en-US" altLang="en-US" dirty="0"/>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Names can contain letters, digits, underscores, and dollar signs</a:t>
            </a: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Names should begin with a letter</a:t>
            </a: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Names can also begin with $ and _ (but we will not use it in this tutorial)</a:t>
            </a: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Names are case sensitive ("myVar" and "myvar" are different variables)</a:t>
            </a: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Names should start with a lowercase letter and it cannot contain whitespace</a:t>
            </a: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Reserved words (like Java keywords, such as </a:t>
            </a:r>
            <a:r>
              <a:rPr kumimoji="0" lang="en-US" altLang="en-US" sz="2000" b="0" i="0" u="none" strike="noStrike" cap="none" normalizeH="0" baseline="0" dirty="0" smtClean="0">
                <a:ln>
                  <a:noFill/>
                </a:ln>
                <a:solidFill>
                  <a:srgbClr val="DC143C"/>
                </a:solidFill>
                <a:effectLst/>
                <a:latin typeface="Consolas" panose="020B0609020204030204" pitchFamily="49" charset="0"/>
              </a:rPr>
              <a:t>int</a:t>
            </a:r>
            <a:r>
              <a:rPr lang="en-US" altLang="en-US" dirty="0">
                <a:solidFill>
                  <a:srgbClr val="000000"/>
                </a:solidFill>
                <a:latin typeface="Verdana" panose="020B0604030504040204" pitchFamily="34" charset="0"/>
              </a:rPr>
              <a:t> or </a:t>
            </a:r>
            <a:r>
              <a:rPr kumimoji="0" lang="en-US" altLang="en-US" sz="2000" b="0" i="0" u="none" strike="noStrike" cap="none" normalizeH="0" baseline="0" dirty="0" smtClean="0">
                <a:ln>
                  <a:noFill/>
                </a:ln>
                <a:solidFill>
                  <a:srgbClr val="DC143C"/>
                </a:solidFill>
                <a:effectLst/>
                <a:latin typeface="Consolas" panose="020B0609020204030204" pitchFamily="49" charset="0"/>
              </a:rPr>
              <a:t>String</a:t>
            </a:r>
            <a:r>
              <a:rPr lang="en-US" altLang="en-US" dirty="0">
                <a:solidFill>
                  <a:srgbClr val="000000"/>
                </a:solidFill>
                <a:latin typeface="Verdana" panose="020B0604030504040204" pitchFamily="34" charset="0"/>
              </a:rPr>
              <a:t>) cannot be used as names</a:t>
            </a:r>
          </a:p>
        </p:txBody>
      </p:sp>
    </p:spTree>
    <p:extLst>
      <p:ext uri="{BB962C8B-B14F-4D97-AF65-F5344CB8AC3E}">
        <p14:creationId xmlns:p14="http://schemas.microsoft.com/office/powerpoint/2010/main" val="4172049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Data Types</a:t>
            </a:r>
            <a:br>
              <a:rPr lang="en-US" dirty="0"/>
            </a:br>
            <a:endParaRPr lang="en-US" dirty="0"/>
          </a:p>
        </p:txBody>
      </p:sp>
      <p:sp>
        <p:nvSpPr>
          <p:cNvPr id="4" name="Rectangle 1"/>
          <p:cNvSpPr>
            <a:spLocks noGrp="1" noChangeArrowheads="1"/>
          </p:cNvSpPr>
          <p:nvPr>
            <p:ph idx="1"/>
          </p:nvPr>
        </p:nvSpPr>
        <p:spPr bwMode="auto">
          <a:xfrm>
            <a:off x="838200" y="873627"/>
            <a:ext cx="8529664" cy="41139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Data types are divided into two groups:</a:t>
            </a:r>
            <a:endParaRPr kumimoji="0" lang="en-US" alt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Primitive data types - includes </a:t>
            </a:r>
            <a:r>
              <a:rPr kumimoji="0" lang="en-US" altLang="en-US" sz="2000" b="0" i="0" u="none" strike="noStrike" cap="none" normalizeH="0" baseline="0" dirty="0" smtClean="0">
                <a:ln>
                  <a:noFill/>
                </a:ln>
                <a:solidFill>
                  <a:srgbClr val="DC143C"/>
                </a:solidFill>
                <a:effectLst/>
                <a:latin typeface="Consolas" panose="020B0609020204030204" pitchFamily="49" charset="0"/>
              </a:rPr>
              <a:t>byte</a:t>
            </a:r>
            <a:r>
              <a:rPr kumimoji="0" lang="en-US" altLang="en-US" sz="2000" b="0" i="0" u="none" strike="noStrike" cap="none" normalizeH="0" baseline="0" dirty="0" smtClean="0">
                <a:ln>
                  <a:noFill/>
                </a:ln>
                <a:solidFill>
                  <a:srgbClr val="000000"/>
                </a:solidFill>
                <a:effectLst/>
                <a:latin typeface="Verdana" panose="020B0604030504040204" pitchFamily="34" charset="0"/>
              </a:rPr>
              <a:t>, </a:t>
            </a:r>
            <a:r>
              <a:rPr kumimoji="0" lang="en-US" altLang="en-US" sz="2000" b="0" i="0" u="none" strike="noStrike" cap="none" normalizeH="0" baseline="0" dirty="0" smtClean="0">
                <a:ln>
                  <a:noFill/>
                </a:ln>
                <a:solidFill>
                  <a:srgbClr val="DC143C"/>
                </a:solidFill>
                <a:effectLst/>
                <a:latin typeface="Consolas" panose="020B0609020204030204" pitchFamily="49" charset="0"/>
              </a:rPr>
              <a:t>short</a:t>
            </a:r>
            <a:r>
              <a:rPr kumimoji="0" lang="en-US" altLang="en-US" sz="2000" b="0" i="0" u="none" strike="noStrike" cap="none" normalizeH="0" baseline="0" dirty="0" smtClean="0">
                <a:ln>
                  <a:noFill/>
                </a:ln>
                <a:solidFill>
                  <a:srgbClr val="000000"/>
                </a:solidFill>
                <a:effectLst/>
                <a:latin typeface="Verdana" panose="020B0604030504040204" pitchFamily="34" charset="0"/>
              </a:rPr>
              <a:t>, </a:t>
            </a:r>
            <a:r>
              <a:rPr kumimoji="0" lang="en-US" altLang="en-US" sz="2000" b="0" i="0" u="none" strike="noStrike" cap="none" normalizeH="0" baseline="0" dirty="0" smtClean="0">
                <a:ln>
                  <a:noFill/>
                </a:ln>
                <a:solidFill>
                  <a:srgbClr val="DC143C"/>
                </a:solidFill>
                <a:effectLst/>
                <a:latin typeface="Consolas" panose="020B0609020204030204" pitchFamily="49" charset="0"/>
              </a:rPr>
              <a:t>int</a:t>
            </a:r>
            <a:r>
              <a:rPr kumimoji="0" lang="en-US" altLang="en-US" sz="2000" b="0" i="0" u="none" strike="noStrike" cap="none" normalizeH="0" baseline="0" dirty="0" smtClean="0">
                <a:ln>
                  <a:noFill/>
                </a:ln>
                <a:solidFill>
                  <a:srgbClr val="000000"/>
                </a:solidFill>
                <a:effectLst/>
                <a:latin typeface="Verdana" panose="020B0604030504040204" pitchFamily="34" charset="0"/>
              </a:rPr>
              <a:t>, </a:t>
            </a:r>
            <a:r>
              <a:rPr kumimoji="0" lang="en-US" altLang="en-US" sz="2000" b="0" i="0" u="none" strike="noStrike" cap="none" normalizeH="0" baseline="0" dirty="0" smtClean="0">
                <a:ln>
                  <a:noFill/>
                </a:ln>
                <a:solidFill>
                  <a:srgbClr val="DC143C"/>
                </a:solidFill>
                <a:effectLst/>
                <a:latin typeface="Consolas" panose="020B0609020204030204" pitchFamily="49" charset="0"/>
              </a:rPr>
              <a:t>long</a:t>
            </a:r>
            <a:r>
              <a:rPr kumimoji="0" lang="en-US" altLang="en-US" sz="2000" b="0" i="0" u="none" strike="noStrike" cap="none" normalizeH="0" baseline="0" dirty="0" smtClean="0">
                <a:ln>
                  <a:noFill/>
                </a:ln>
                <a:solidFill>
                  <a:srgbClr val="000000"/>
                </a:solidFill>
                <a:effectLst/>
                <a:latin typeface="Verdana" panose="020B0604030504040204" pitchFamily="34" charset="0"/>
              </a:rPr>
              <a:t>, </a:t>
            </a:r>
            <a:r>
              <a:rPr kumimoji="0" lang="en-US" altLang="en-US" sz="2000" b="0" i="0" u="none" strike="noStrike" cap="none" normalizeH="0" baseline="0" dirty="0" smtClean="0">
                <a:ln>
                  <a:noFill/>
                </a:ln>
                <a:solidFill>
                  <a:srgbClr val="DC143C"/>
                </a:solidFill>
                <a:effectLst/>
                <a:latin typeface="Consolas" panose="020B0609020204030204" pitchFamily="49" charset="0"/>
              </a:rPr>
              <a:t>float</a:t>
            </a:r>
            <a:r>
              <a:rPr kumimoji="0" lang="en-US" altLang="en-US" sz="2000" b="0" i="0" u="none" strike="noStrike" cap="none" normalizeH="0" baseline="0" dirty="0" smtClean="0">
                <a:ln>
                  <a:noFill/>
                </a:ln>
                <a:solidFill>
                  <a:srgbClr val="000000"/>
                </a:solidFill>
                <a:effectLst/>
                <a:latin typeface="Verdana" panose="020B0604030504040204" pitchFamily="34" charset="0"/>
              </a:rPr>
              <a:t>, </a:t>
            </a:r>
            <a:r>
              <a:rPr kumimoji="0" lang="en-US" altLang="en-US" sz="2000" b="0" i="0" u="none" strike="noStrike" cap="none" normalizeH="0" baseline="0" dirty="0" smtClean="0">
                <a:ln>
                  <a:noFill/>
                </a:ln>
                <a:solidFill>
                  <a:srgbClr val="DC143C"/>
                </a:solidFill>
                <a:effectLst/>
                <a:latin typeface="Consolas" panose="020B0609020204030204" pitchFamily="49" charset="0"/>
              </a:rPr>
              <a:t>double</a:t>
            </a:r>
            <a:r>
              <a:rPr kumimoji="0" lang="en-US" altLang="en-US" sz="2000" b="0" i="0" u="none" strike="noStrike" cap="none" normalizeH="0" baseline="0" dirty="0" smtClean="0">
                <a:ln>
                  <a:noFill/>
                </a:ln>
                <a:solidFill>
                  <a:srgbClr val="000000"/>
                </a:solidFill>
                <a:effectLst/>
                <a:latin typeface="Verdana" panose="020B0604030504040204" pitchFamily="34" charset="0"/>
              </a:rPr>
              <a:t>, </a:t>
            </a:r>
            <a:r>
              <a:rPr kumimoji="0" lang="en-US" altLang="en-US" sz="2000" b="0" i="0" u="none" strike="noStrike" cap="none" normalizeH="0" baseline="0" dirty="0" smtClean="0">
                <a:ln>
                  <a:noFill/>
                </a:ln>
                <a:solidFill>
                  <a:srgbClr val="DC143C"/>
                </a:solidFill>
                <a:effectLst/>
                <a:latin typeface="Consolas" panose="020B0609020204030204" pitchFamily="49" charset="0"/>
              </a:rPr>
              <a:t>boolean</a:t>
            </a:r>
            <a:r>
              <a:rPr kumimoji="0" lang="en-US" altLang="en-US" sz="2000" b="0" i="0" u="none" strike="noStrike" cap="none" normalizeH="0" baseline="0" dirty="0" smtClean="0">
                <a:ln>
                  <a:noFill/>
                </a:ln>
                <a:solidFill>
                  <a:srgbClr val="000000"/>
                </a:solidFill>
                <a:effectLst/>
                <a:latin typeface="Verdana" panose="020B0604030504040204" pitchFamily="34" charset="0"/>
              </a:rPr>
              <a:t> and </a:t>
            </a:r>
            <a:r>
              <a:rPr kumimoji="0" lang="en-US" altLang="en-US" sz="2000" b="0" i="0" u="none" strike="noStrike" cap="none" normalizeH="0" baseline="0" dirty="0" smtClean="0">
                <a:ln>
                  <a:noFill/>
                </a:ln>
                <a:solidFill>
                  <a:srgbClr val="DC143C"/>
                </a:solidFill>
                <a:effectLst/>
                <a:latin typeface="Consolas" panose="020B0609020204030204" pitchFamily="49" charset="0"/>
              </a:rPr>
              <a:t>char</a:t>
            </a:r>
            <a:endParaRPr kumimoji="0" lang="en-US" altLang="en-US" sz="2000" b="0" i="0" u="none" strike="noStrike" cap="none" normalizeH="0" baseline="0" dirty="0" smtClean="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rgbClr val="000000"/>
                </a:solidFill>
                <a:effectLst/>
                <a:latin typeface="Verdana" panose="020B0604030504040204" pitchFamily="34" charset="0"/>
              </a:rPr>
              <a:t>Non-primitive data types - such as </a:t>
            </a:r>
            <a:r>
              <a:rPr kumimoji="0" lang="en-US" altLang="en-US" sz="2000" b="0" i="0" u="none" strike="noStrike" cap="none" normalizeH="0" baseline="0" dirty="0" smtClean="0">
                <a:ln>
                  <a:noFill/>
                </a:ln>
                <a:solidFill>
                  <a:srgbClr val="000000"/>
                </a:solidFill>
                <a:effectLst/>
                <a:latin typeface="Verdana" panose="020B0604030504040204" pitchFamily="34" charset="0"/>
                <a:hlinkClick r:id="rId2"/>
              </a:rPr>
              <a:t>String</a:t>
            </a:r>
            <a:r>
              <a:rPr kumimoji="0" lang="en-US" altLang="en-US" sz="2000" b="0" i="0" u="none" strike="noStrike" cap="none" normalizeH="0" baseline="0" dirty="0" smtClean="0">
                <a:ln>
                  <a:noFill/>
                </a:ln>
                <a:solidFill>
                  <a:srgbClr val="000000"/>
                </a:solidFill>
                <a:effectLst/>
                <a:latin typeface="Verdana" panose="020B0604030504040204" pitchFamily="34" charset="0"/>
              </a:rPr>
              <a:t>, </a:t>
            </a:r>
            <a:r>
              <a:rPr kumimoji="0" lang="en-US" altLang="en-US" sz="2000" b="0" i="0" u="none" strike="noStrike" cap="none" normalizeH="0" baseline="0" dirty="0" smtClean="0">
                <a:ln>
                  <a:noFill/>
                </a:ln>
                <a:solidFill>
                  <a:srgbClr val="000000"/>
                </a:solidFill>
                <a:effectLst/>
                <a:latin typeface="Verdana" panose="020B0604030504040204" pitchFamily="34" charset="0"/>
                <a:hlinkClick r:id="rId3"/>
              </a:rPr>
              <a:t>Arrays</a:t>
            </a:r>
            <a:r>
              <a:rPr kumimoji="0" lang="en-US" altLang="en-US" sz="2000" b="0" i="0" u="none" strike="noStrike" cap="none" normalizeH="0" baseline="0" dirty="0" smtClean="0">
                <a:ln>
                  <a:noFill/>
                </a:ln>
                <a:solidFill>
                  <a:srgbClr val="000000"/>
                </a:solidFill>
                <a:effectLst/>
                <a:latin typeface="Verdana" panose="020B0604030504040204" pitchFamily="34" charset="0"/>
              </a:rPr>
              <a:t> and </a:t>
            </a:r>
            <a:r>
              <a:rPr kumimoji="0" lang="en-US" altLang="en-US" sz="2000" b="0" i="0" u="none" strike="noStrike" cap="none" normalizeH="0" baseline="0" dirty="0" smtClean="0">
                <a:ln>
                  <a:noFill/>
                </a:ln>
                <a:solidFill>
                  <a:srgbClr val="000000"/>
                </a:solidFill>
                <a:effectLst/>
                <a:latin typeface="Verdana" panose="020B0604030504040204" pitchFamily="34" charset="0"/>
                <a:hlinkClick r:id="rId4"/>
              </a:rPr>
              <a:t>Classes</a:t>
            </a:r>
            <a:r>
              <a:rPr kumimoji="0" lang="en-US" altLang="en-US" sz="2000" b="0" i="0" u="none" strike="noStrike" cap="none" normalizeH="0" baseline="0" dirty="0" smtClean="0">
                <a:ln>
                  <a:noFill/>
                </a:ln>
                <a:solidFill>
                  <a:srgbClr val="000000"/>
                </a:solidFill>
                <a:effectLst/>
                <a:latin typeface="Verdana" panose="020B0604030504040204" pitchFamily="34" charset="0"/>
              </a:rPr>
              <a:t> (you will learn more about these in a later chapter)</a:t>
            </a:r>
          </a:p>
          <a:p>
            <a:r>
              <a:rPr lang="en-US" sz="2000" dirty="0"/>
              <a:t>Primitive Data Types</a:t>
            </a:r>
          </a:p>
          <a:p>
            <a:r>
              <a:rPr lang="en-US" sz="2000" dirty="0"/>
              <a:t>A primitive data type specifies the size and type of variable values, and it has no additional methods.</a:t>
            </a:r>
          </a:p>
          <a:p>
            <a:r>
              <a:rPr lang="en-US" sz="2000" dirty="0"/>
              <a:t>There are eight primitive data types in Java</a:t>
            </a:r>
            <a:r>
              <a:rPr lang="en-US" sz="2000" dirty="0" smtClean="0"/>
              <a:t>:</a:t>
            </a:r>
          </a:p>
          <a:p>
            <a:endParaRPr lang="en-US" sz="2000" dirty="0" smtClean="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5352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nvGraphicFramePr>
        <p:xfrm>
          <a:off x="2553381" y="1825625"/>
          <a:ext cx="7085238" cy="4351339"/>
        </p:xfrm>
        <a:graphic>
          <a:graphicData uri="http://schemas.openxmlformats.org/drawingml/2006/table">
            <a:tbl>
              <a:tblPr/>
              <a:tblGrid>
                <a:gridCol w="1425009">
                  <a:extLst>
                    <a:ext uri="{9D8B030D-6E8A-4147-A177-3AD203B41FA5}">
                      <a16:colId xmlns:a16="http://schemas.microsoft.com/office/drawing/2014/main" val="592219192"/>
                    </a:ext>
                  </a:extLst>
                </a:gridCol>
                <a:gridCol w="1202102">
                  <a:extLst>
                    <a:ext uri="{9D8B030D-6E8A-4147-A177-3AD203B41FA5}">
                      <a16:colId xmlns:a16="http://schemas.microsoft.com/office/drawing/2014/main" val="2636385447"/>
                    </a:ext>
                  </a:extLst>
                </a:gridCol>
                <a:gridCol w="4458127">
                  <a:extLst>
                    <a:ext uri="{9D8B030D-6E8A-4147-A177-3AD203B41FA5}">
                      <a16:colId xmlns:a16="http://schemas.microsoft.com/office/drawing/2014/main" val="4019188797"/>
                    </a:ext>
                  </a:extLst>
                </a:gridCol>
              </a:tblGrid>
              <a:tr h="356250">
                <a:tc>
                  <a:txBody>
                    <a:bodyPr/>
                    <a:lstStyle/>
                    <a:p>
                      <a:pPr algn="l" fontAlgn="t"/>
                      <a:r>
                        <a:rPr lang="en-US" sz="1500">
                          <a:effectLst/>
                        </a:rPr>
                        <a:t>Data Type</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Size</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Description</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48830986"/>
                  </a:ext>
                </a:extLst>
              </a:tr>
              <a:tr h="356250">
                <a:tc>
                  <a:txBody>
                    <a:bodyPr/>
                    <a:lstStyle/>
                    <a:p>
                      <a:pPr algn="l" fontAlgn="t"/>
                      <a:r>
                        <a:rPr lang="en-US" sz="1500" dirty="0">
                          <a:effectLst/>
                        </a:rPr>
                        <a:t>byte</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1 byte</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Stores whole numbers from -128 to 127</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843829794"/>
                  </a:ext>
                </a:extLst>
              </a:tr>
              <a:tr h="356250">
                <a:tc>
                  <a:txBody>
                    <a:bodyPr/>
                    <a:lstStyle/>
                    <a:p>
                      <a:pPr algn="l" fontAlgn="t"/>
                      <a:r>
                        <a:rPr lang="en-US" sz="1500">
                          <a:effectLst/>
                        </a:rPr>
                        <a:t>short</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2 bytes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Stores whole numbers from -32,768 to 32,767</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32016968"/>
                  </a:ext>
                </a:extLst>
              </a:tr>
              <a:tr h="585268">
                <a:tc>
                  <a:txBody>
                    <a:bodyPr/>
                    <a:lstStyle/>
                    <a:p>
                      <a:pPr algn="l" fontAlgn="t"/>
                      <a:r>
                        <a:rPr lang="en-US" sz="1500">
                          <a:effectLst/>
                        </a:rPr>
                        <a:t>int</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4 bytes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Stores whole numbers from -2,147,483,648 to 2,147,483,647</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519089945"/>
                  </a:ext>
                </a:extLst>
              </a:tr>
              <a:tr h="814285">
                <a:tc>
                  <a:txBody>
                    <a:bodyPr/>
                    <a:lstStyle/>
                    <a:p>
                      <a:pPr algn="l" fontAlgn="t"/>
                      <a:r>
                        <a:rPr lang="en-US" sz="1500">
                          <a:effectLst/>
                        </a:rPr>
                        <a:t>long</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8 bytes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Stores whole numbers from -9,223,372,036,854,775,808 to 9,223,372,036,854,775,807</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10396698"/>
                  </a:ext>
                </a:extLst>
              </a:tr>
              <a:tr h="585268">
                <a:tc>
                  <a:txBody>
                    <a:bodyPr/>
                    <a:lstStyle/>
                    <a:p>
                      <a:pPr algn="l" fontAlgn="t"/>
                      <a:r>
                        <a:rPr lang="en-US" sz="1500">
                          <a:effectLst/>
                        </a:rPr>
                        <a:t>float</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4 bytes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Stores fractional numbers. Sufficient for storing 6 to 7 decimal digits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507787662"/>
                  </a:ext>
                </a:extLst>
              </a:tr>
              <a:tr h="585268">
                <a:tc>
                  <a:txBody>
                    <a:bodyPr/>
                    <a:lstStyle/>
                    <a:p>
                      <a:pPr algn="l" fontAlgn="t"/>
                      <a:r>
                        <a:rPr lang="en-US" sz="1500">
                          <a:effectLst/>
                        </a:rPr>
                        <a:t>double</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8 bytes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Stores fractional numbers. Sufficient for storing 15 decimal digits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30272714"/>
                  </a:ext>
                </a:extLst>
              </a:tr>
              <a:tr h="356250">
                <a:tc>
                  <a:txBody>
                    <a:bodyPr/>
                    <a:lstStyle/>
                    <a:p>
                      <a:pPr algn="l" fontAlgn="t"/>
                      <a:r>
                        <a:rPr lang="en-US" sz="1500">
                          <a:effectLst/>
                        </a:rPr>
                        <a:t>boolean</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1 bit</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Stores true or false values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28799486"/>
                  </a:ext>
                </a:extLst>
              </a:tr>
              <a:tr h="356250">
                <a:tc>
                  <a:txBody>
                    <a:bodyPr/>
                    <a:lstStyle/>
                    <a:p>
                      <a:pPr algn="l" fontAlgn="t"/>
                      <a:r>
                        <a:rPr lang="en-US" sz="1500">
                          <a:effectLst/>
                        </a:rPr>
                        <a:t>char</a:t>
                      </a:r>
                    </a:p>
                  </a:txBody>
                  <a:tcPr marL="127232"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2 bytes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Stores a single character/letter or ASCII values</a:t>
                      </a:r>
                    </a:p>
                  </a:txBody>
                  <a:tcPr marL="63616" marR="63616" marT="63616" marB="6361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53159120"/>
                  </a:ext>
                </a:extLst>
              </a:tr>
            </a:tbl>
          </a:graphicData>
        </a:graphic>
      </p:graphicFrame>
    </p:spTree>
    <p:extLst>
      <p:ext uri="{BB962C8B-B14F-4D97-AF65-F5344CB8AC3E}">
        <p14:creationId xmlns:p14="http://schemas.microsoft.com/office/powerpoint/2010/main" val="92141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int myNum = 5;               // Integer (whole number)</a:t>
            </a:r>
            <a:br>
              <a:rPr lang="en-US" dirty="0"/>
            </a:br>
            <a:r>
              <a:rPr lang="en-US" dirty="0"/>
              <a:t>float myFloatNum = 5.99f;    // Floating point number</a:t>
            </a:r>
            <a:br>
              <a:rPr lang="en-US" dirty="0"/>
            </a:br>
            <a:r>
              <a:rPr lang="en-US" dirty="0"/>
              <a:t>char myLetter = 'D';         // Character</a:t>
            </a:r>
            <a:br>
              <a:rPr lang="en-US" dirty="0"/>
            </a:br>
            <a:r>
              <a:rPr lang="en-US" dirty="0"/>
              <a:t>boolean myBool = true;       // Boolean</a:t>
            </a:r>
            <a:br>
              <a:rPr lang="en-US" dirty="0"/>
            </a:br>
            <a:r>
              <a:rPr lang="en-US" dirty="0"/>
              <a:t>String myText = "Hello";     // String</a:t>
            </a:r>
          </a:p>
        </p:txBody>
      </p:sp>
    </p:spTree>
    <p:extLst>
      <p:ext uri="{BB962C8B-B14F-4D97-AF65-F5344CB8AC3E}">
        <p14:creationId xmlns:p14="http://schemas.microsoft.com/office/powerpoint/2010/main" val="23670092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9379"/>
          </a:xfrm>
        </p:spPr>
        <p:txBody>
          <a:bodyPr>
            <a:normAutofit fontScale="90000"/>
          </a:bodyPr>
          <a:lstStyle/>
          <a:p>
            <a:pPr lvl="0" algn="ctr"/>
            <a:r>
              <a:rPr lang="en-US" altLang="en-US" dirty="0">
                <a:solidFill>
                  <a:srgbClr val="000000"/>
                </a:solidFill>
                <a:latin typeface="Segoe UI" panose="020B0502040204020203" pitchFamily="34" charset="0"/>
                <a:cs typeface="Segoe UI" panose="020B0502040204020203" pitchFamily="34" charset="0"/>
              </a:rPr>
              <a:t>Non-Primitive Data </a:t>
            </a:r>
            <a:r>
              <a:rPr lang="en-US" altLang="en-US" dirty="0" smtClean="0">
                <a:solidFill>
                  <a:srgbClr val="000000"/>
                </a:solidFill>
                <a:latin typeface="Segoe UI" panose="020B0502040204020203" pitchFamily="34" charset="0"/>
                <a:cs typeface="Segoe UI" panose="020B0502040204020203" pitchFamily="34" charset="0"/>
              </a:rPr>
              <a:t>Types</a:t>
            </a:r>
            <a:endParaRPr lang="en-US" dirty="0"/>
          </a:p>
        </p:txBody>
      </p:sp>
      <p:sp>
        <p:nvSpPr>
          <p:cNvPr id="4" name="Rectangle 1"/>
          <p:cNvSpPr>
            <a:spLocks noGrp="1" noChangeArrowheads="1"/>
          </p:cNvSpPr>
          <p:nvPr>
            <p:ph idx="1"/>
          </p:nvPr>
        </p:nvSpPr>
        <p:spPr bwMode="auto">
          <a:xfrm>
            <a:off x="546449" y="964504"/>
            <a:ext cx="10297438" cy="59349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Verdana" panose="020B0604030504040204" pitchFamily="34" charset="0"/>
              </a:rPr>
              <a:t>Non-primitive data types are called </a:t>
            </a:r>
            <a:r>
              <a:rPr kumimoji="0" lang="en-US" altLang="en-US" sz="2200" b="1" i="0" u="none" strike="noStrike" cap="none" normalizeH="0" baseline="0" dirty="0" smtClean="0">
                <a:ln>
                  <a:noFill/>
                </a:ln>
                <a:solidFill>
                  <a:srgbClr val="000000"/>
                </a:solidFill>
                <a:effectLst/>
                <a:latin typeface="Verdana" panose="020B0604030504040204" pitchFamily="34" charset="0"/>
              </a:rPr>
              <a:t>reference types</a:t>
            </a:r>
            <a:r>
              <a:rPr kumimoji="0" lang="en-US" altLang="en-US" sz="2200" b="0" i="0" u="none" strike="noStrike" cap="none" normalizeH="0" baseline="0" dirty="0" smtClean="0">
                <a:ln>
                  <a:noFill/>
                </a:ln>
                <a:solidFill>
                  <a:srgbClr val="000000"/>
                </a:solidFill>
                <a:effectLst/>
                <a:latin typeface="Verdana" panose="020B0604030504040204" pitchFamily="34" charset="0"/>
              </a:rPr>
              <a:t> because they refer to objects.</a:t>
            </a:r>
            <a:endParaRPr kumimoji="0" lang="en-US" altLang="en-US"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Verdana" panose="020B0604030504040204" pitchFamily="34" charset="0"/>
              </a:rPr>
              <a:t>The main difference between </a:t>
            </a:r>
            <a:r>
              <a:rPr kumimoji="0" lang="en-US" altLang="en-US" sz="2200" b="1" i="0" u="none" strike="noStrike" cap="none" normalizeH="0" baseline="0" dirty="0" smtClean="0">
                <a:ln>
                  <a:noFill/>
                </a:ln>
                <a:solidFill>
                  <a:srgbClr val="000000"/>
                </a:solidFill>
                <a:effectLst/>
                <a:latin typeface="Verdana" panose="020B0604030504040204" pitchFamily="34" charset="0"/>
              </a:rPr>
              <a:t>primitive</a:t>
            </a:r>
            <a:r>
              <a:rPr kumimoji="0" lang="en-US" altLang="en-US" sz="2200" b="0" i="0" u="none" strike="noStrike" cap="none" normalizeH="0" baseline="0" dirty="0" smtClean="0">
                <a:ln>
                  <a:noFill/>
                </a:ln>
                <a:solidFill>
                  <a:srgbClr val="000000"/>
                </a:solidFill>
                <a:effectLst/>
                <a:latin typeface="Verdana" panose="020B0604030504040204" pitchFamily="34" charset="0"/>
              </a:rPr>
              <a:t> and </a:t>
            </a:r>
            <a:r>
              <a:rPr kumimoji="0" lang="en-US" altLang="en-US" sz="2200" b="1" i="0" u="none" strike="noStrike" cap="none" normalizeH="0" baseline="0" dirty="0" smtClean="0">
                <a:ln>
                  <a:noFill/>
                </a:ln>
                <a:solidFill>
                  <a:srgbClr val="000000"/>
                </a:solidFill>
                <a:effectLst/>
                <a:latin typeface="Verdana" panose="020B0604030504040204" pitchFamily="34" charset="0"/>
              </a:rPr>
              <a:t>non-primitive</a:t>
            </a:r>
            <a:r>
              <a:rPr kumimoji="0" lang="en-US" altLang="en-US" sz="2200" b="0" i="0" u="none" strike="noStrike" cap="none" normalizeH="0" baseline="0" dirty="0" smtClean="0">
                <a:ln>
                  <a:noFill/>
                </a:ln>
                <a:solidFill>
                  <a:srgbClr val="000000"/>
                </a:solidFill>
                <a:effectLst/>
                <a:latin typeface="Verdana" panose="020B0604030504040204" pitchFamily="34" charset="0"/>
              </a:rPr>
              <a:t> data types are:</a:t>
            </a:r>
            <a:endParaRPr kumimoji="0" lang="en-US" altLang="en-US"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rgbClr val="000000"/>
                </a:solidFill>
                <a:effectLst/>
                <a:latin typeface="Verdana" panose="020B0604030504040204" pitchFamily="34" charset="0"/>
              </a:rPr>
              <a:t>Primitive types are predefined (already defined) in Java. Non-primitive types are created by the programmer and is not defined by Java (except for </a:t>
            </a:r>
            <a:r>
              <a:rPr kumimoji="0" lang="en-US" altLang="en-US" sz="2200" b="0" i="0" u="none" strike="noStrike" cap="none" normalizeH="0" baseline="0" dirty="0" smtClean="0">
                <a:ln>
                  <a:noFill/>
                </a:ln>
                <a:solidFill>
                  <a:srgbClr val="DC143C"/>
                </a:solidFill>
                <a:effectLst/>
                <a:latin typeface="Consolas" panose="020B0609020204030204" pitchFamily="49" charset="0"/>
              </a:rPr>
              <a:t>String</a:t>
            </a:r>
            <a:r>
              <a:rPr kumimoji="0" lang="en-US" altLang="en-US" sz="2200" b="0" i="0" u="none" strike="noStrike" cap="none" normalizeH="0" baseline="0" dirty="0" smtClean="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rgbClr val="000000"/>
                </a:solidFill>
                <a:effectLst/>
                <a:latin typeface="Verdana" panose="020B0604030504040204" pitchFamily="34" charset="0"/>
              </a:rPr>
              <a:t>Non-primitive types can be used to call methods to perform certain operations, while primitive types cannot.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rgbClr val="000000"/>
                </a:solidFill>
                <a:effectLst/>
                <a:latin typeface="Verdana" panose="020B0604030504040204" pitchFamily="34" charset="0"/>
              </a:rPr>
              <a:t>A primitive type has always a value, while non-primitive types can be </a:t>
            </a:r>
            <a:r>
              <a:rPr kumimoji="0" lang="en-US" altLang="en-US" sz="2200" b="0" i="0" u="none" strike="noStrike" cap="none" normalizeH="0" baseline="0" dirty="0" smtClean="0">
                <a:ln>
                  <a:noFill/>
                </a:ln>
                <a:solidFill>
                  <a:srgbClr val="DC143C"/>
                </a:solidFill>
                <a:effectLst/>
                <a:latin typeface="Consolas" panose="020B0609020204030204" pitchFamily="49" charset="0"/>
              </a:rPr>
              <a:t>null</a:t>
            </a:r>
            <a:r>
              <a:rPr kumimoji="0" lang="en-US" altLang="en-US" sz="2200" b="0" i="0" u="none" strike="noStrike" cap="none" normalizeH="0" baseline="0" dirty="0" smtClean="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rgbClr val="000000"/>
                </a:solidFill>
                <a:effectLst/>
                <a:latin typeface="Verdana" panose="020B0604030504040204" pitchFamily="34" charset="0"/>
              </a:rPr>
              <a:t>A primitive type starts with a lowercase letter, while non-primitive types starts with an uppercase letter.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rgbClr val="000000"/>
                </a:solidFill>
                <a:effectLst/>
                <a:latin typeface="Verdana" panose="020B0604030504040204" pitchFamily="34" charset="0"/>
              </a:rPr>
              <a:t>The size of a primitive type depends on the data type, while non-primitive types have all the same 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Verdana" panose="020B0604030504040204" pitchFamily="34" charset="0"/>
              </a:rPr>
              <a:t>Examples of non-primitive types are </a:t>
            </a:r>
            <a:r>
              <a:rPr kumimoji="0" lang="en-US" altLang="en-US" sz="2200" b="0" i="0" u="none" strike="noStrike" cap="none" normalizeH="0" baseline="0" dirty="0" smtClean="0">
                <a:ln>
                  <a:noFill/>
                </a:ln>
                <a:solidFill>
                  <a:srgbClr val="000000"/>
                </a:solidFill>
                <a:effectLst/>
                <a:latin typeface="Verdana" panose="020B0604030504040204" pitchFamily="34" charset="0"/>
                <a:hlinkClick r:id="rId2"/>
              </a:rPr>
              <a:t>Strings</a:t>
            </a:r>
            <a:r>
              <a:rPr kumimoji="0" lang="en-US" altLang="en-US" sz="2200" b="0" i="0" u="none" strike="noStrike" cap="none" normalizeH="0" baseline="0" dirty="0" smtClean="0">
                <a:ln>
                  <a:noFill/>
                </a:ln>
                <a:solidFill>
                  <a:srgbClr val="000000"/>
                </a:solidFill>
                <a:effectLst/>
                <a:latin typeface="Verdana" panose="020B0604030504040204" pitchFamily="34" charset="0"/>
              </a:rPr>
              <a:t>, </a:t>
            </a:r>
            <a:r>
              <a:rPr kumimoji="0" lang="en-US" altLang="en-US" sz="2200" b="0" i="0" u="none" strike="noStrike" cap="none" normalizeH="0" baseline="0" dirty="0" smtClean="0">
                <a:ln>
                  <a:noFill/>
                </a:ln>
                <a:solidFill>
                  <a:srgbClr val="000000"/>
                </a:solidFill>
                <a:effectLst/>
                <a:latin typeface="Verdana" panose="020B0604030504040204" pitchFamily="34" charset="0"/>
                <a:hlinkClick r:id="rId3"/>
              </a:rPr>
              <a:t>Arrays</a:t>
            </a:r>
            <a:r>
              <a:rPr kumimoji="0" lang="en-US" altLang="en-US" sz="2200" b="0" i="0" u="none" strike="noStrike" cap="none" normalizeH="0" baseline="0" dirty="0" smtClean="0">
                <a:ln>
                  <a:noFill/>
                </a:ln>
                <a:solidFill>
                  <a:srgbClr val="000000"/>
                </a:solidFill>
                <a:effectLst/>
                <a:latin typeface="Verdana" panose="020B0604030504040204" pitchFamily="34" charset="0"/>
              </a:rPr>
              <a:t>, </a:t>
            </a:r>
            <a:r>
              <a:rPr kumimoji="0" lang="en-US" altLang="en-US" sz="2200" b="0" i="0" u="none" strike="noStrike" cap="none" normalizeH="0" baseline="0" dirty="0" smtClean="0">
                <a:ln>
                  <a:noFill/>
                </a:ln>
                <a:solidFill>
                  <a:srgbClr val="000000"/>
                </a:solidFill>
                <a:effectLst/>
                <a:latin typeface="Verdana" panose="020B0604030504040204" pitchFamily="34" charset="0"/>
                <a:hlinkClick r:id="rId4"/>
              </a:rPr>
              <a:t>Classes, </a:t>
            </a:r>
            <a:r>
              <a:rPr kumimoji="0" lang="en-US" altLang="en-US" sz="2200" b="0" i="0" u="none" strike="noStrike" cap="none" normalizeH="0" baseline="0" dirty="0" smtClean="0">
                <a:ln>
                  <a:noFill/>
                </a:ln>
                <a:solidFill>
                  <a:srgbClr val="000000"/>
                </a:solidFill>
                <a:effectLst/>
                <a:latin typeface="Verdana" panose="020B0604030504040204" pitchFamily="34" charset="0"/>
                <a:hlinkClick r:id="rId5"/>
              </a:rPr>
              <a:t>Interface</a:t>
            </a:r>
            <a:r>
              <a:rPr kumimoji="0" lang="en-US" altLang="en-US" sz="2200" b="0" i="0" u="none" strike="noStrike" cap="none" normalizeH="0" baseline="0" dirty="0" smtClean="0">
                <a:ln>
                  <a:noFill/>
                </a:ln>
                <a:solidFill>
                  <a:srgbClr val="000000"/>
                </a:solidFill>
                <a:effectLst/>
                <a:latin typeface="Verdana" panose="020B0604030504040204" pitchFamily="34" charset="0"/>
              </a:rPr>
              <a:t>, etc. </a:t>
            </a:r>
            <a:endParaRPr kumimoji="0" lang="en-US" altLang="en-US" sz="2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615207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solidFill>
                  <a:srgbClr val="000000"/>
                </a:solidFill>
                <a:latin typeface="Segoe UI" panose="020B0502040204020203" pitchFamily="34" charset="0"/>
                <a:cs typeface="Segoe UI" panose="020B0502040204020203" pitchFamily="34" charset="0"/>
              </a:rPr>
              <a:t>Java Type Casting</a:t>
            </a:r>
            <a:br>
              <a:rPr lang="en-US" altLang="en-US" dirty="0">
                <a:solidFill>
                  <a:srgbClr val="000000"/>
                </a:solidFill>
                <a:latin typeface="Segoe UI" panose="020B0502040204020203" pitchFamily="34" charset="0"/>
                <a:cs typeface="Segoe UI" panose="020B0502040204020203" pitchFamily="34" charset="0"/>
              </a:rPr>
            </a:br>
            <a:endParaRPr lang="en-US" dirty="0"/>
          </a:p>
        </p:txBody>
      </p:sp>
      <p:sp>
        <p:nvSpPr>
          <p:cNvPr id="4" name="Rectangle 1"/>
          <p:cNvSpPr>
            <a:spLocks noGrp="1" noChangeArrowheads="1"/>
          </p:cNvSpPr>
          <p:nvPr>
            <p:ph idx="1"/>
          </p:nvPr>
        </p:nvSpPr>
        <p:spPr bwMode="auto">
          <a:xfrm>
            <a:off x="838200" y="3688416"/>
            <a:ext cx="65" cy="62575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r>
            <a:br>
              <a:rPr kumimoji="0" lang="en-US" altLang="en-US" sz="11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38200" y="1520786"/>
            <a:ext cx="8305800" cy="4308872"/>
          </a:xfrm>
          <a:prstGeom prst="rect">
            <a:avLst/>
          </a:prstGeom>
        </p:spPr>
        <p:txBody>
          <a:bodyPr wrap="square">
            <a:sp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Type casting is when you assign a value of one primitive data type to another type</a:t>
            </a:r>
            <a:r>
              <a:rPr lang="en-US" altLang="en-US" dirty="0" smtClean="0">
                <a:solidFill>
                  <a:srgbClr val="000000"/>
                </a:solidFill>
                <a:latin typeface="Verdana" panose="020B0604030504040204" pitchFamily="34" charset="0"/>
              </a:rPr>
              <a:t>.</a:t>
            </a:r>
          </a:p>
          <a:p>
            <a:pPr lvl="0" eaLnBrk="0" fontAlgn="base" hangingPunct="0">
              <a:spcBef>
                <a:spcPct val="0"/>
              </a:spcBef>
              <a:spcAft>
                <a:spcPct val="0"/>
              </a:spcAft>
            </a:pPr>
            <a:endParaRPr lang="en-US" altLang="en-US" dirty="0"/>
          </a:p>
          <a:p>
            <a:pPr lvl="0" eaLnBrk="0" fontAlgn="base" hangingPunct="0">
              <a:spcBef>
                <a:spcPct val="0"/>
              </a:spcBef>
              <a:spcAft>
                <a:spcPct val="0"/>
              </a:spcAft>
            </a:pPr>
            <a:r>
              <a:rPr lang="en-US" altLang="en-US" dirty="0">
                <a:solidFill>
                  <a:srgbClr val="000000"/>
                </a:solidFill>
                <a:latin typeface="Verdana" panose="020B0604030504040204" pitchFamily="34" charset="0"/>
              </a:rPr>
              <a:t>In Java, there are two types of casting</a:t>
            </a:r>
            <a:r>
              <a:rPr lang="en-US" altLang="en-US" dirty="0" smtClean="0">
                <a:solidFill>
                  <a:srgbClr val="000000"/>
                </a:solidFill>
                <a:latin typeface="Verdana" panose="020B0604030504040204" pitchFamily="34" charset="0"/>
              </a:rPr>
              <a:t>:</a:t>
            </a:r>
          </a:p>
          <a:p>
            <a:pPr lvl="0" eaLnBrk="0" fontAlgn="base" hangingPunct="0">
              <a:spcBef>
                <a:spcPct val="0"/>
              </a:spcBef>
              <a:spcAft>
                <a:spcPct val="0"/>
              </a:spcAft>
            </a:pPr>
            <a:endParaRPr lang="en-US" altLang="en-US" dirty="0"/>
          </a:p>
          <a:p>
            <a:pPr lvl="0" eaLnBrk="0" fontAlgn="base" hangingPunct="0">
              <a:spcBef>
                <a:spcPct val="0"/>
              </a:spcBef>
              <a:spcAft>
                <a:spcPct val="0"/>
              </a:spcAft>
              <a:buFontTx/>
              <a:buChar char="•"/>
            </a:pPr>
            <a:r>
              <a:rPr lang="en-US" altLang="en-US" b="1" dirty="0">
                <a:solidFill>
                  <a:srgbClr val="000000"/>
                </a:solidFill>
                <a:latin typeface="Verdana" panose="020B0604030504040204" pitchFamily="34" charset="0"/>
              </a:rPr>
              <a:t>Widening Casting</a:t>
            </a:r>
            <a:r>
              <a:rPr lang="en-US" altLang="en-US" dirty="0">
                <a:solidFill>
                  <a:srgbClr val="000000"/>
                </a:solidFill>
                <a:latin typeface="Verdana" panose="020B0604030504040204" pitchFamily="34" charset="0"/>
              </a:rPr>
              <a:t> (automatically) - converting a smaller type to a larger type </a:t>
            </a:r>
            <a:r>
              <a:rPr lang="en-US" altLang="en-US" dirty="0" smtClean="0">
                <a:solidFill>
                  <a:srgbClr val="000000"/>
                </a:solidFill>
                <a:latin typeface="Verdana" panose="020B0604030504040204" pitchFamily="34" charset="0"/>
              </a:rPr>
              <a:t>size</a:t>
            </a: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
            </a:r>
            <a:br>
              <a:rPr lang="en-US" altLang="en-US" dirty="0">
                <a:solidFill>
                  <a:srgbClr val="000000"/>
                </a:solidFill>
                <a:latin typeface="Verdana" panose="020B0604030504040204" pitchFamily="34" charset="0"/>
              </a:rPr>
            </a:br>
            <a:r>
              <a:rPr kumimoji="0" lang="en-US" altLang="en-US" sz="2000" b="0" i="0" u="none" strike="noStrike" cap="none" normalizeH="0" baseline="0" dirty="0" smtClean="0">
                <a:ln>
                  <a:noFill/>
                </a:ln>
                <a:solidFill>
                  <a:srgbClr val="DC143C"/>
                </a:solidFill>
                <a:effectLst/>
                <a:latin typeface="Consolas" panose="020B0609020204030204" pitchFamily="49" charset="0"/>
              </a:rPr>
              <a:t>byte</a:t>
            </a:r>
            <a:r>
              <a:rPr lang="en-US" altLang="en-US" dirty="0">
                <a:solidFill>
                  <a:srgbClr val="000000"/>
                </a:solidFill>
                <a:latin typeface="Verdana" panose="020B0604030504040204" pitchFamily="34" charset="0"/>
              </a:rPr>
              <a:t> -&gt; </a:t>
            </a:r>
            <a:r>
              <a:rPr kumimoji="0" lang="en-US" altLang="en-US" sz="2000" b="0" i="0" u="none" strike="noStrike" cap="none" normalizeH="0" baseline="0" dirty="0" smtClean="0">
                <a:ln>
                  <a:noFill/>
                </a:ln>
                <a:solidFill>
                  <a:srgbClr val="DC143C"/>
                </a:solidFill>
                <a:effectLst/>
                <a:latin typeface="Consolas" panose="020B0609020204030204" pitchFamily="49" charset="0"/>
              </a:rPr>
              <a:t>short</a:t>
            </a:r>
            <a:r>
              <a:rPr lang="en-US" altLang="en-US" dirty="0">
                <a:solidFill>
                  <a:srgbClr val="000000"/>
                </a:solidFill>
                <a:latin typeface="Verdana" panose="020B0604030504040204" pitchFamily="34" charset="0"/>
              </a:rPr>
              <a:t> -&gt; </a:t>
            </a:r>
            <a:r>
              <a:rPr kumimoji="0" lang="en-US" altLang="en-US" sz="2000" b="0" i="0" u="none" strike="noStrike" cap="none" normalizeH="0" baseline="0" dirty="0" smtClean="0">
                <a:ln>
                  <a:noFill/>
                </a:ln>
                <a:solidFill>
                  <a:srgbClr val="DC143C"/>
                </a:solidFill>
                <a:effectLst/>
                <a:latin typeface="Consolas" panose="020B0609020204030204" pitchFamily="49" charset="0"/>
              </a:rPr>
              <a:t>char</a:t>
            </a:r>
            <a:r>
              <a:rPr lang="en-US" altLang="en-US" dirty="0">
                <a:solidFill>
                  <a:srgbClr val="000000"/>
                </a:solidFill>
                <a:latin typeface="Verdana" panose="020B0604030504040204" pitchFamily="34" charset="0"/>
              </a:rPr>
              <a:t> -&gt; </a:t>
            </a:r>
            <a:r>
              <a:rPr kumimoji="0" lang="en-US" altLang="en-US" sz="2000" b="0" i="0" u="none" strike="noStrike" cap="none" normalizeH="0" baseline="0" dirty="0" smtClean="0">
                <a:ln>
                  <a:noFill/>
                </a:ln>
                <a:solidFill>
                  <a:srgbClr val="DC143C"/>
                </a:solidFill>
                <a:effectLst/>
                <a:latin typeface="Consolas" panose="020B0609020204030204" pitchFamily="49" charset="0"/>
              </a:rPr>
              <a:t>int</a:t>
            </a:r>
            <a:r>
              <a:rPr lang="en-US" altLang="en-US" dirty="0">
                <a:solidFill>
                  <a:srgbClr val="000000"/>
                </a:solidFill>
                <a:latin typeface="Verdana" panose="020B0604030504040204" pitchFamily="34" charset="0"/>
              </a:rPr>
              <a:t> -&gt; </a:t>
            </a:r>
            <a:r>
              <a:rPr kumimoji="0" lang="en-US" altLang="en-US" sz="2000" b="0" i="0" u="none" strike="noStrike" cap="none" normalizeH="0" baseline="0" dirty="0" smtClean="0">
                <a:ln>
                  <a:noFill/>
                </a:ln>
                <a:solidFill>
                  <a:srgbClr val="DC143C"/>
                </a:solidFill>
                <a:effectLst/>
                <a:latin typeface="Consolas" panose="020B0609020204030204" pitchFamily="49" charset="0"/>
              </a:rPr>
              <a:t>long</a:t>
            </a:r>
            <a:r>
              <a:rPr lang="en-US" altLang="en-US" dirty="0">
                <a:solidFill>
                  <a:srgbClr val="000000"/>
                </a:solidFill>
                <a:latin typeface="Verdana" panose="020B0604030504040204" pitchFamily="34" charset="0"/>
              </a:rPr>
              <a:t> -&gt; </a:t>
            </a:r>
            <a:r>
              <a:rPr kumimoji="0" lang="en-US" altLang="en-US" sz="2000" b="0" i="0" u="none" strike="noStrike" cap="none" normalizeH="0" baseline="0" dirty="0" smtClean="0">
                <a:ln>
                  <a:noFill/>
                </a:ln>
                <a:solidFill>
                  <a:srgbClr val="DC143C"/>
                </a:solidFill>
                <a:effectLst/>
                <a:latin typeface="Consolas" panose="020B0609020204030204" pitchFamily="49" charset="0"/>
              </a:rPr>
              <a:t>float</a:t>
            </a:r>
            <a:r>
              <a:rPr lang="en-US" altLang="en-US" dirty="0">
                <a:solidFill>
                  <a:srgbClr val="000000"/>
                </a:solidFill>
                <a:latin typeface="Verdana" panose="020B0604030504040204" pitchFamily="34" charset="0"/>
              </a:rPr>
              <a:t> -&gt; </a:t>
            </a:r>
            <a:r>
              <a:rPr kumimoji="0" lang="en-US" altLang="en-US" sz="2000" b="0" i="0" u="none" strike="noStrike" cap="none" normalizeH="0" baseline="0" dirty="0" smtClean="0">
                <a:ln>
                  <a:noFill/>
                </a:ln>
                <a:solidFill>
                  <a:srgbClr val="DC143C"/>
                </a:solidFill>
                <a:effectLst/>
                <a:latin typeface="Consolas" panose="020B0609020204030204" pitchFamily="49" charset="0"/>
              </a:rPr>
              <a:t>double</a:t>
            </a:r>
            <a:r>
              <a:rPr lang="en-US" altLang="en-US" dirty="0">
                <a:solidFill>
                  <a:srgbClr val="000000"/>
                </a:solidFill>
                <a:latin typeface="Verdana" panose="020B0604030504040204" pitchFamily="34" charset="0"/>
              </a:rPr>
              <a:t/>
            </a:r>
            <a:br>
              <a:rPr lang="en-US" altLang="en-US" dirty="0">
                <a:solidFill>
                  <a:srgbClr val="000000"/>
                </a:solidFill>
                <a:latin typeface="Verdana" panose="020B0604030504040204" pitchFamily="34" charset="0"/>
              </a:rPr>
            </a:br>
            <a:r>
              <a:rPr lang="en-US" altLang="en-US" dirty="0">
                <a:solidFill>
                  <a:srgbClr val="000000"/>
                </a:solidFill>
                <a:latin typeface="Verdana" panose="020B0604030504040204" pitchFamily="34" charset="0"/>
              </a:rPr>
              <a:t/>
            </a:r>
            <a:br>
              <a:rPr lang="en-US" altLang="en-US" dirty="0">
                <a:solidFill>
                  <a:srgbClr val="000000"/>
                </a:solidFill>
                <a:latin typeface="Verdana" panose="020B0604030504040204" pitchFamily="34" charset="0"/>
              </a:rPr>
            </a:br>
            <a:endParaRPr lang="en-US" altLang="en-US" dirty="0">
              <a:solidFill>
                <a:srgbClr val="000000"/>
              </a:solidFill>
              <a:latin typeface="Verdana" panose="020B0604030504040204" pitchFamily="34" charset="0"/>
            </a:endParaRPr>
          </a:p>
          <a:p>
            <a:pPr lvl="0" eaLnBrk="0" fontAlgn="base" hangingPunct="0">
              <a:spcBef>
                <a:spcPct val="0"/>
              </a:spcBef>
              <a:spcAft>
                <a:spcPct val="0"/>
              </a:spcAft>
              <a:buFontTx/>
              <a:buChar char="•"/>
            </a:pPr>
            <a:r>
              <a:rPr lang="en-US" altLang="en-US" b="1" dirty="0">
                <a:solidFill>
                  <a:srgbClr val="000000"/>
                </a:solidFill>
                <a:latin typeface="Verdana" panose="020B0604030504040204" pitchFamily="34" charset="0"/>
              </a:rPr>
              <a:t>Narrowing Casting</a:t>
            </a:r>
            <a:r>
              <a:rPr lang="en-US" altLang="en-US" dirty="0">
                <a:solidFill>
                  <a:srgbClr val="000000"/>
                </a:solidFill>
                <a:latin typeface="Verdana" panose="020B0604030504040204" pitchFamily="34" charset="0"/>
              </a:rPr>
              <a:t> (manually) - converting a larger type to a smaller size </a:t>
            </a:r>
            <a:r>
              <a:rPr lang="en-US" altLang="en-US" dirty="0" smtClean="0">
                <a:solidFill>
                  <a:srgbClr val="000000"/>
                </a:solidFill>
                <a:latin typeface="Verdana" panose="020B0604030504040204" pitchFamily="34" charset="0"/>
              </a:rPr>
              <a:t>type</a:t>
            </a: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
            </a:r>
            <a:br>
              <a:rPr lang="en-US" altLang="en-US" dirty="0">
                <a:solidFill>
                  <a:srgbClr val="000000"/>
                </a:solidFill>
                <a:latin typeface="Verdana" panose="020B0604030504040204" pitchFamily="34" charset="0"/>
              </a:rPr>
            </a:br>
            <a:r>
              <a:rPr kumimoji="0" lang="en-US" altLang="en-US" sz="2000" b="0" i="0" u="none" strike="noStrike" cap="none" normalizeH="0" baseline="0" dirty="0" smtClean="0">
                <a:ln>
                  <a:noFill/>
                </a:ln>
                <a:solidFill>
                  <a:srgbClr val="DC143C"/>
                </a:solidFill>
                <a:effectLst/>
                <a:latin typeface="Consolas" panose="020B0609020204030204" pitchFamily="49" charset="0"/>
              </a:rPr>
              <a:t>double</a:t>
            </a:r>
            <a:r>
              <a:rPr lang="en-US" altLang="en-US" dirty="0">
                <a:solidFill>
                  <a:srgbClr val="000000"/>
                </a:solidFill>
                <a:latin typeface="Verdana" panose="020B0604030504040204" pitchFamily="34" charset="0"/>
              </a:rPr>
              <a:t> -&gt; </a:t>
            </a:r>
            <a:r>
              <a:rPr kumimoji="0" lang="en-US" altLang="en-US" sz="2000" b="0" i="0" u="none" strike="noStrike" cap="none" normalizeH="0" baseline="0" dirty="0" smtClean="0">
                <a:ln>
                  <a:noFill/>
                </a:ln>
                <a:solidFill>
                  <a:srgbClr val="DC143C"/>
                </a:solidFill>
                <a:effectLst/>
                <a:latin typeface="Consolas" panose="020B0609020204030204" pitchFamily="49" charset="0"/>
              </a:rPr>
              <a:t>float</a:t>
            </a:r>
            <a:r>
              <a:rPr lang="en-US" altLang="en-US" dirty="0">
                <a:solidFill>
                  <a:srgbClr val="000000"/>
                </a:solidFill>
                <a:latin typeface="Verdana" panose="020B0604030504040204" pitchFamily="34" charset="0"/>
              </a:rPr>
              <a:t> -&gt; </a:t>
            </a:r>
            <a:r>
              <a:rPr kumimoji="0" lang="en-US" altLang="en-US" sz="2000" b="0" i="0" u="none" strike="noStrike" cap="none" normalizeH="0" baseline="0" dirty="0" smtClean="0">
                <a:ln>
                  <a:noFill/>
                </a:ln>
                <a:solidFill>
                  <a:srgbClr val="DC143C"/>
                </a:solidFill>
                <a:effectLst/>
                <a:latin typeface="Consolas" panose="020B0609020204030204" pitchFamily="49" charset="0"/>
              </a:rPr>
              <a:t>long</a:t>
            </a:r>
            <a:r>
              <a:rPr lang="en-US" altLang="en-US" dirty="0">
                <a:solidFill>
                  <a:srgbClr val="000000"/>
                </a:solidFill>
                <a:latin typeface="Verdana" panose="020B0604030504040204" pitchFamily="34" charset="0"/>
              </a:rPr>
              <a:t> -&gt; </a:t>
            </a:r>
            <a:r>
              <a:rPr kumimoji="0" lang="en-US" altLang="en-US" sz="2000" b="0" i="0" u="none" strike="noStrike" cap="none" normalizeH="0" baseline="0" dirty="0" smtClean="0">
                <a:ln>
                  <a:noFill/>
                </a:ln>
                <a:solidFill>
                  <a:srgbClr val="DC143C"/>
                </a:solidFill>
                <a:effectLst/>
                <a:latin typeface="Consolas" panose="020B0609020204030204" pitchFamily="49" charset="0"/>
              </a:rPr>
              <a:t>int</a:t>
            </a:r>
            <a:r>
              <a:rPr lang="en-US" altLang="en-US" dirty="0">
                <a:solidFill>
                  <a:srgbClr val="000000"/>
                </a:solidFill>
                <a:latin typeface="Verdana" panose="020B0604030504040204" pitchFamily="34" charset="0"/>
              </a:rPr>
              <a:t> -&gt; </a:t>
            </a:r>
            <a:r>
              <a:rPr kumimoji="0" lang="en-US" altLang="en-US" sz="2000" b="0" i="0" u="none" strike="noStrike" cap="none" normalizeH="0" baseline="0" dirty="0" smtClean="0">
                <a:ln>
                  <a:noFill/>
                </a:ln>
                <a:solidFill>
                  <a:srgbClr val="DC143C"/>
                </a:solidFill>
                <a:effectLst/>
                <a:latin typeface="Consolas" panose="020B0609020204030204" pitchFamily="49" charset="0"/>
              </a:rPr>
              <a:t>char</a:t>
            </a:r>
            <a:r>
              <a:rPr lang="en-US" altLang="en-US" dirty="0">
                <a:solidFill>
                  <a:srgbClr val="000000"/>
                </a:solidFill>
                <a:latin typeface="Verdana" panose="020B0604030504040204" pitchFamily="34" charset="0"/>
              </a:rPr>
              <a:t> -&gt; </a:t>
            </a:r>
            <a:r>
              <a:rPr kumimoji="0" lang="en-US" altLang="en-US" sz="2000" b="0" i="0" u="none" strike="noStrike" cap="none" normalizeH="0" baseline="0" dirty="0" smtClean="0">
                <a:ln>
                  <a:noFill/>
                </a:ln>
                <a:solidFill>
                  <a:srgbClr val="DC143C"/>
                </a:solidFill>
                <a:effectLst/>
                <a:latin typeface="Consolas" panose="020B0609020204030204" pitchFamily="49" charset="0"/>
              </a:rPr>
              <a:t>short</a:t>
            </a:r>
            <a:r>
              <a:rPr lang="en-US" altLang="en-US" dirty="0">
                <a:solidFill>
                  <a:srgbClr val="000000"/>
                </a:solidFill>
                <a:latin typeface="Verdana" panose="020B0604030504040204" pitchFamily="34" charset="0"/>
              </a:rPr>
              <a:t> -&gt; </a:t>
            </a:r>
            <a:r>
              <a:rPr kumimoji="0" lang="en-US" altLang="en-US" sz="2000" b="0" i="0" u="none" strike="noStrike" cap="none" normalizeH="0" baseline="0" dirty="0" smtClean="0">
                <a:ln>
                  <a:noFill/>
                </a:ln>
                <a:solidFill>
                  <a:srgbClr val="DC143C"/>
                </a:solidFill>
                <a:effectLst/>
                <a:latin typeface="Consolas" panose="020B0609020204030204" pitchFamily="49" charset="0"/>
              </a:rPr>
              <a:t>byte</a:t>
            </a:r>
            <a:endParaRPr lang="en-US" alt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29916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Operators</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Operators </a:t>
            </a:r>
            <a:r>
              <a:rPr lang="en-US" dirty="0"/>
              <a:t>are used to perform operations on variables and values.</a:t>
            </a:r>
          </a:p>
          <a:p>
            <a:r>
              <a:rPr lang="en-US" dirty="0"/>
              <a:t>The value is called an operand, while the operation (to be performed between the two operands) is defined by an </a:t>
            </a:r>
            <a:r>
              <a:rPr lang="en-US" b="1" dirty="0"/>
              <a:t>operator</a:t>
            </a:r>
            <a:r>
              <a:rPr lang="en-US" dirty="0"/>
              <a:t>:</a:t>
            </a:r>
          </a:p>
          <a:p>
            <a:r>
              <a:rPr lang="en-US" dirty="0"/>
              <a:t>Java divides the operators into the following groups:</a:t>
            </a:r>
          </a:p>
          <a:p>
            <a:r>
              <a:rPr lang="en-US" dirty="0"/>
              <a:t>Arithmetic operators</a:t>
            </a:r>
          </a:p>
          <a:p>
            <a:r>
              <a:rPr lang="en-US" dirty="0"/>
              <a:t>Assignment operators</a:t>
            </a:r>
          </a:p>
          <a:p>
            <a:r>
              <a:rPr lang="en-US" dirty="0"/>
              <a:t>Comparison operators</a:t>
            </a:r>
          </a:p>
          <a:p>
            <a:r>
              <a:rPr lang="en-US" dirty="0"/>
              <a:t>Logical operators</a:t>
            </a:r>
          </a:p>
          <a:p>
            <a:r>
              <a:rPr lang="en-US" dirty="0"/>
              <a:t>Bitwise operators</a:t>
            </a:r>
          </a:p>
          <a:p>
            <a:endParaRPr lang="en-US" dirty="0"/>
          </a:p>
        </p:txBody>
      </p:sp>
    </p:spTree>
    <p:extLst>
      <p:ext uri="{BB962C8B-B14F-4D97-AF65-F5344CB8AC3E}">
        <p14:creationId xmlns:p14="http://schemas.microsoft.com/office/powerpoint/2010/main" val="23453954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1385"/>
          </a:xfrm>
        </p:spPr>
        <p:txBody>
          <a:bodyPr>
            <a:normAutofit fontScale="90000"/>
          </a:bodyPr>
          <a:lstStyle/>
          <a:p>
            <a:pPr algn="ctr"/>
            <a:r>
              <a:rPr lang="en-US" dirty="0"/>
              <a:t>Arithmetic </a:t>
            </a:r>
            <a:r>
              <a:rPr lang="en-US" dirty="0" smtClean="0"/>
              <a:t>Operators</a:t>
            </a:r>
            <a:endParaRPr lang="en-US" dirty="0"/>
          </a:p>
        </p:txBody>
      </p:sp>
      <p:graphicFrame>
        <p:nvGraphicFramePr>
          <p:cNvPr id="4" name="Content Placeholder 3"/>
          <p:cNvGraphicFramePr>
            <a:graphicFrameLocks noGrp="1"/>
          </p:cNvGraphicFramePr>
          <p:nvPr>
            <p:ph idx="1"/>
          </p:nvPr>
        </p:nvGraphicFramePr>
        <p:xfrm>
          <a:off x="2634355" y="1789498"/>
          <a:ext cx="6923289" cy="4423592"/>
        </p:xfrm>
        <a:graphic>
          <a:graphicData uri="http://schemas.openxmlformats.org/drawingml/2006/table">
            <a:tbl>
              <a:tblPr/>
              <a:tblGrid>
                <a:gridCol w="1034604">
                  <a:extLst>
                    <a:ext uri="{9D8B030D-6E8A-4147-A177-3AD203B41FA5}">
                      <a16:colId xmlns:a16="http://schemas.microsoft.com/office/drawing/2014/main" val="2220112202"/>
                    </a:ext>
                  </a:extLst>
                </a:gridCol>
                <a:gridCol w="1244636">
                  <a:extLst>
                    <a:ext uri="{9D8B030D-6E8A-4147-A177-3AD203B41FA5}">
                      <a16:colId xmlns:a16="http://schemas.microsoft.com/office/drawing/2014/main" val="541950833"/>
                    </a:ext>
                  </a:extLst>
                </a:gridCol>
                <a:gridCol w="2769316">
                  <a:extLst>
                    <a:ext uri="{9D8B030D-6E8A-4147-A177-3AD203B41FA5}">
                      <a16:colId xmlns:a16="http://schemas.microsoft.com/office/drawing/2014/main" val="297647805"/>
                    </a:ext>
                  </a:extLst>
                </a:gridCol>
                <a:gridCol w="1174625">
                  <a:extLst>
                    <a:ext uri="{9D8B030D-6E8A-4147-A177-3AD203B41FA5}">
                      <a16:colId xmlns:a16="http://schemas.microsoft.com/office/drawing/2014/main" val="466866844"/>
                    </a:ext>
                  </a:extLst>
                </a:gridCol>
                <a:gridCol w="700108">
                  <a:extLst>
                    <a:ext uri="{9D8B030D-6E8A-4147-A177-3AD203B41FA5}">
                      <a16:colId xmlns:a16="http://schemas.microsoft.com/office/drawing/2014/main" val="2193454982"/>
                    </a:ext>
                  </a:extLst>
                </a:gridCol>
              </a:tblGrid>
              <a:tr h="348107">
                <a:tc>
                  <a:txBody>
                    <a:bodyPr/>
                    <a:lstStyle/>
                    <a:p>
                      <a:pPr algn="l" fontAlgn="t"/>
                      <a:r>
                        <a:rPr lang="en-US" sz="1500">
                          <a:effectLst/>
                        </a:rPr>
                        <a:t>Operator</a:t>
                      </a:r>
                    </a:p>
                  </a:txBody>
                  <a:tcPr marL="124324"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Name</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Description</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Example</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Try it</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54398532"/>
                  </a:ext>
                </a:extLst>
              </a:tr>
              <a:tr h="571890">
                <a:tc>
                  <a:txBody>
                    <a:bodyPr/>
                    <a:lstStyle/>
                    <a:p>
                      <a:pPr algn="l" fontAlgn="t"/>
                      <a:r>
                        <a:rPr lang="en-US" sz="1500">
                          <a:effectLst/>
                        </a:rPr>
                        <a:t>+</a:t>
                      </a:r>
                    </a:p>
                  </a:txBody>
                  <a:tcPr marL="124324"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Addition</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Adds together two values</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x + y</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u="none" strike="noStrike">
                          <a:solidFill>
                            <a:srgbClr val="FFFFFF"/>
                          </a:solidFill>
                          <a:effectLst/>
                          <a:latin typeface="Verdana" panose="020B0604030504040204" pitchFamily="34" charset="0"/>
                          <a:hlinkClick r:id="rId2"/>
                        </a:rPr>
                        <a:t>Try it »</a:t>
                      </a:r>
                      <a:endParaRPr lang="en-US" sz="1500">
                        <a:effectLst/>
                      </a:endParaRP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4892495"/>
                  </a:ext>
                </a:extLst>
              </a:tr>
              <a:tr h="571890">
                <a:tc>
                  <a:txBody>
                    <a:bodyPr/>
                    <a:lstStyle/>
                    <a:p>
                      <a:pPr algn="l" fontAlgn="t"/>
                      <a:r>
                        <a:rPr lang="en-US" sz="1500">
                          <a:effectLst/>
                        </a:rPr>
                        <a:t>-</a:t>
                      </a:r>
                    </a:p>
                  </a:txBody>
                  <a:tcPr marL="124324"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Subtraction</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Subtracts one value from another</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x - y</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u="none" strike="noStrike">
                          <a:solidFill>
                            <a:srgbClr val="FFFFFF"/>
                          </a:solidFill>
                          <a:effectLst/>
                          <a:latin typeface="Verdana" panose="020B0604030504040204" pitchFamily="34" charset="0"/>
                          <a:hlinkClick r:id="rId3"/>
                        </a:rPr>
                        <a:t>Try it »</a:t>
                      </a:r>
                      <a:endParaRPr lang="en-US" sz="1500">
                        <a:effectLst/>
                      </a:endParaRP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56197255"/>
                  </a:ext>
                </a:extLst>
              </a:tr>
              <a:tr h="571890">
                <a:tc>
                  <a:txBody>
                    <a:bodyPr/>
                    <a:lstStyle/>
                    <a:p>
                      <a:pPr algn="l" fontAlgn="t"/>
                      <a:r>
                        <a:rPr lang="en-US" sz="1500">
                          <a:effectLst/>
                        </a:rPr>
                        <a:t>*</a:t>
                      </a:r>
                    </a:p>
                  </a:txBody>
                  <a:tcPr marL="124324"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Multiplication</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Multiplies two values</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x * y</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u="none" strike="noStrike">
                          <a:solidFill>
                            <a:srgbClr val="FFFFFF"/>
                          </a:solidFill>
                          <a:effectLst/>
                          <a:latin typeface="Verdana" panose="020B0604030504040204" pitchFamily="34" charset="0"/>
                          <a:hlinkClick r:id="rId4"/>
                        </a:rPr>
                        <a:t>Try it »</a:t>
                      </a:r>
                      <a:endParaRPr lang="en-US" sz="1500">
                        <a:effectLst/>
                      </a:endParaRP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4260379535"/>
                  </a:ext>
                </a:extLst>
              </a:tr>
              <a:tr h="571890">
                <a:tc>
                  <a:txBody>
                    <a:bodyPr/>
                    <a:lstStyle/>
                    <a:p>
                      <a:pPr algn="l" fontAlgn="t"/>
                      <a:r>
                        <a:rPr lang="en-US" sz="1500">
                          <a:effectLst/>
                        </a:rPr>
                        <a:t>/</a:t>
                      </a:r>
                    </a:p>
                  </a:txBody>
                  <a:tcPr marL="124324"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Division</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Divides one value from another</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x / y</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u="none" strike="noStrike">
                          <a:solidFill>
                            <a:srgbClr val="FFFFFF"/>
                          </a:solidFill>
                          <a:effectLst/>
                          <a:latin typeface="Verdana" panose="020B0604030504040204" pitchFamily="34" charset="0"/>
                          <a:hlinkClick r:id="rId5"/>
                        </a:rPr>
                        <a:t>Try it »</a:t>
                      </a:r>
                      <a:endParaRPr lang="en-US" sz="1500">
                        <a:effectLst/>
                      </a:endParaRP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71367740"/>
                  </a:ext>
                </a:extLst>
              </a:tr>
              <a:tr h="571890">
                <a:tc>
                  <a:txBody>
                    <a:bodyPr/>
                    <a:lstStyle/>
                    <a:p>
                      <a:pPr algn="l" fontAlgn="t"/>
                      <a:r>
                        <a:rPr lang="en-US" sz="1500">
                          <a:effectLst/>
                        </a:rPr>
                        <a:t>%</a:t>
                      </a:r>
                    </a:p>
                  </a:txBody>
                  <a:tcPr marL="124324"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Modulus</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Returns the division remainder</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x % y</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u="none" strike="noStrike">
                          <a:solidFill>
                            <a:srgbClr val="FFFFFF"/>
                          </a:solidFill>
                          <a:effectLst/>
                          <a:latin typeface="Verdana" panose="020B0604030504040204" pitchFamily="34" charset="0"/>
                          <a:hlinkClick r:id="rId6"/>
                        </a:rPr>
                        <a:t>Try it »</a:t>
                      </a:r>
                      <a:endParaRPr lang="en-US" sz="1500">
                        <a:effectLst/>
                      </a:endParaRP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309137662"/>
                  </a:ext>
                </a:extLst>
              </a:tr>
              <a:tr h="571890">
                <a:tc>
                  <a:txBody>
                    <a:bodyPr/>
                    <a:lstStyle/>
                    <a:p>
                      <a:pPr algn="l" fontAlgn="t"/>
                      <a:r>
                        <a:rPr lang="en-US" sz="1500">
                          <a:effectLst/>
                        </a:rPr>
                        <a:t>++</a:t>
                      </a:r>
                    </a:p>
                  </a:txBody>
                  <a:tcPr marL="124324"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Increment</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Increases the value of a variable by 1</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++x</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u="none" strike="noStrike">
                          <a:solidFill>
                            <a:srgbClr val="FFFFFF"/>
                          </a:solidFill>
                          <a:effectLst/>
                          <a:latin typeface="Verdana" panose="020B0604030504040204" pitchFamily="34" charset="0"/>
                          <a:hlinkClick r:id="rId7"/>
                        </a:rPr>
                        <a:t>Try it »</a:t>
                      </a:r>
                      <a:endParaRPr lang="en-US" sz="1500">
                        <a:effectLst/>
                      </a:endParaRP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80032221"/>
                  </a:ext>
                </a:extLst>
              </a:tr>
              <a:tr h="571890">
                <a:tc>
                  <a:txBody>
                    <a:bodyPr/>
                    <a:lstStyle/>
                    <a:p>
                      <a:pPr algn="l" fontAlgn="t"/>
                      <a:r>
                        <a:rPr lang="en-US" sz="1500">
                          <a:effectLst/>
                        </a:rPr>
                        <a:t>--</a:t>
                      </a:r>
                    </a:p>
                  </a:txBody>
                  <a:tcPr marL="124324"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Decrement</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Decreases the value of a variable by 1</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--x</a:t>
                      </a:r>
                    </a:p>
                  </a:txBody>
                  <a:tcPr marL="62162" marR="62162" marT="62162" marB="6216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endParaRPr lang="en-US" sz="1500" dirty="0"/>
                    </a:p>
                  </a:txBody>
                  <a:tcPr marL="74594" marR="74594" marT="37297" marB="37297">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4112915363"/>
                  </a:ext>
                </a:extLst>
              </a:tr>
            </a:tbl>
          </a:graphicData>
        </a:graphic>
      </p:graphicFrame>
      <p:sp>
        <p:nvSpPr>
          <p:cNvPr id="5" name="Rectangle 4"/>
          <p:cNvSpPr/>
          <p:nvPr/>
        </p:nvSpPr>
        <p:spPr>
          <a:xfrm>
            <a:off x="2634354" y="866168"/>
            <a:ext cx="7336363" cy="646331"/>
          </a:xfrm>
          <a:prstGeom prst="rect">
            <a:avLst/>
          </a:prstGeom>
        </p:spPr>
        <p:txBody>
          <a:bodyPr wrap="square">
            <a:spAutoFit/>
          </a:bodyPr>
          <a:lstStyle/>
          <a:p>
            <a:r>
              <a:rPr lang="en-US" dirty="0" smtClean="0"/>
              <a:t>Arithmetic operators are used to perform common mathematical operations.</a:t>
            </a:r>
            <a:br>
              <a:rPr lang="en-US" dirty="0" smtClean="0"/>
            </a:br>
            <a:endParaRPr lang="en-US" dirty="0"/>
          </a:p>
        </p:txBody>
      </p:sp>
    </p:spTree>
    <p:extLst>
      <p:ext uri="{BB962C8B-B14F-4D97-AF65-F5344CB8AC3E}">
        <p14:creationId xmlns:p14="http://schemas.microsoft.com/office/powerpoint/2010/main" val="4265007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51145"/>
            <a:ext cx="9144000" cy="939452"/>
          </a:xfrm>
        </p:spPr>
        <p:txBody>
          <a:bodyPr>
            <a:normAutofit/>
          </a:bodyPr>
          <a:lstStyle/>
          <a:p>
            <a:r>
              <a:rPr lang="en-US" dirty="0" smtClean="0"/>
              <a:t>What is Java?</a:t>
            </a:r>
            <a:endParaRPr lang="en-US" dirty="0"/>
          </a:p>
        </p:txBody>
      </p:sp>
      <p:sp>
        <p:nvSpPr>
          <p:cNvPr id="3" name="Subtitle 2"/>
          <p:cNvSpPr>
            <a:spLocks noGrp="1"/>
          </p:cNvSpPr>
          <p:nvPr>
            <p:ph type="subTitle" idx="1"/>
          </p:nvPr>
        </p:nvSpPr>
        <p:spPr>
          <a:xfrm>
            <a:off x="1524000" y="1252603"/>
            <a:ext cx="9144000" cy="5085567"/>
          </a:xfrm>
        </p:spPr>
        <p:txBody>
          <a:bodyPr>
            <a:normAutofit/>
          </a:bodyPr>
          <a:lstStyle/>
          <a:p>
            <a:pPr marL="342900" indent="-342900" algn="l">
              <a:buFont typeface="Wingdings" panose="05000000000000000000" pitchFamily="2" charset="2"/>
              <a:buChar char="q"/>
            </a:pPr>
            <a:r>
              <a:rPr lang="en-US" dirty="0" smtClean="0"/>
              <a:t>Java </a:t>
            </a:r>
            <a:r>
              <a:rPr lang="en-US" dirty="0"/>
              <a:t>is a popular programming language, created in 1995.</a:t>
            </a:r>
          </a:p>
          <a:p>
            <a:pPr marL="342900" indent="-342900" algn="l">
              <a:buFont typeface="Wingdings" panose="05000000000000000000" pitchFamily="2" charset="2"/>
              <a:buChar char="q"/>
            </a:pPr>
            <a:r>
              <a:rPr lang="en-US" dirty="0"/>
              <a:t>It is owned by Oracle, and more than </a:t>
            </a:r>
            <a:r>
              <a:rPr lang="en-US" b="1" dirty="0"/>
              <a:t>3 billion</a:t>
            </a:r>
            <a:r>
              <a:rPr lang="en-US" dirty="0"/>
              <a:t> devices run Java.</a:t>
            </a:r>
          </a:p>
          <a:p>
            <a:pPr algn="l"/>
            <a:r>
              <a:rPr lang="en-US" dirty="0"/>
              <a:t>It is used for:</a:t>
            </a:r>
          </a:p>
          <a:p>
            <a:pPr marL="342900" indent="-342900" algn="l">
              <a:buFont typeface="Arial" panose="020B0604020202020204" pitchFamily="34" charset="0"/>
              <a:buChar char="•"/>
            </a:pPr>
            <a:r>
              <a:rPr lang="en-US" dirty="0"/>
              <a:t>Mobile applications (specially Android apps)</a:t>
            </a:r>
          </a:p>
          <a:p>
            <a:pPr marL="342900" indent="-342900" algn="l">
              <a:buFont typeface="Arial" panose="020B0604020202020204" pitchFamily="34" charset="0"/>
              <a:buChar char="•"/>
            </a:pPr>
            <a:r>
              <a:rPr lang="en-US" dirty="0"/>
              <a:t>Desktop applications</a:t>
            </a:r>
          </a:p>
          <a:p>
            <a:pPr marL="342900" indent="-342900" algn="l">
              <a:buFont typeface="Arial" panose="020B0604020202020204" pitchFamily="34" charset="0"/>
              <a:buChar char="•"/>
            </a:pPr>
            <a:r>
              <a:rPr lang="en-US" dirty="0"/>
              <a:t>Web applications</a:t>
            </a:r>
          </a:p>
          <a:p>
            <a:pPr marL="342900" indent="-342900" algn="l">
              <a:buFont typeface="Arial" panose="020B0604020202020204" pitchFamily="34" charset="0"/>
              <a:buChar char="•"/>
            </a:pPr>
            <a:r>
              <a:rPr lang="en-US" dirty="0"/>
              <a:t>Web servers and application servers</a:t>
            </a:r>
          </a:p>
          <a:p>
            <a:pPr marL="342900" indent="-342900" algn="l">
              <a:buFont typeface="Arial" panose="020B0604020202020204" pitchFamily="34" charset="0"/>
              <a:buChar char="•"/>
            </a:pPr>
            <a:r>
              <a:rPr lang="en-US" dirty="0"/>
              <a:t>Games</a:t>
            </a:r>
          </a:p>
          <a:p>
            <a:pPr marL="342900" indent="-342900" algn="l">
              <a:buFont typeface="Arial" panose="020B0604020202020204" pitchFamily="34" charset="0"/>
              <a:buChar char="•"/>
            </a:pPr>
            <a:r>
              <a:rPr lang="en-US" dirty="0"/>
              <a:t>Database connection</a:t>
            </a:r>
          </a:p>
          <a:p>
            <a:pPr marL="342900" indent="-342900" algn="l">
              <a:buFont typeface="Arial" panose="020B0604020202020204" pitchFamily="34" charset="0"/>
              <a:buChar char="•"/>
            </a:pPr>
            <a:r>
              <a:rPr lang="en-US" dirty="0"/>
              <a:t>And much, much more!</a:t>
            </a:r>
          </a:p>
          <a:p>
            <a:endParaRPr lang="en-US" dirty="0"/>
          </a:p>
        </p:txBody>
      </p:sp>
    </p:spTree>
    <p:extLst>
      <p:ext uri="{BB962C8B-B14F-4D97-AF65-F5344CB8AC3E}">
        <p14:creationId xmlns:p14="http://schemas.microsoft.com/office/powerpoint/2010/main" val="34651379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1697"/>
          </a:xfrm>
        </p:spPr>
        <p:txBody>
          <a:bodyPr>
            <a:normAutofit fontScale="90000"/>
          </a:bodyPr>
          <a:lstStyle/>
          <a:p>
            <a:r>
              <a:rPr lang="en-US" dirty="0" smtClean="0"/>
              <a:t>Assignment </a:t>
            </a:r>
            <a:r>
              <a:rPr lang="en-US" dirty="0"/>
              <a:t>operators:</a:t>
            </a:r>
          </a:p>
        </p:txBody>
      </p:sp>
      <p:graphicFrame>
        <p:nvGraphicFramePr>
          <p:cNvPr id="4" name="Content Placeholder 3"/>
          <p:cNvGraphicFramePr>
            <a:graphicFrameLocks noGrp="1"/>
          </p:cNvGraphicFramePr>
          <p:nvPr>
            <p:ph idx="1"/>
          </p:nvPr>
        </p:nvGraphicFramePr>
        <p:xfrm>
          <a:off x="2494167" y="1825628"/>
          <a:ext cx="7203665" cy="4351332"/>
        </p:xfrm>
        <a:graphic>
          <a:graphicData uri="http://schemas.openxmlformats.org/drawingml/2006/table">
            <a:tbl>
              <a:tblPr/>
              <a:tblGrid>
                <a:gridCol w="1821151">
                  <a:extLst>
                    <a:ext uri="{9D8B030D-6E8A-4147-A177-3AD203B41FA5}">
                      <a16:colId xmlns:a16="http://schemas.microsoft.com/office/drawing/2014/main" val="3491835157"/>
                    </a:ext>
                  </a:extLst>
                </a:gridCol>
                <a:gridCol w="2007313">
                  <a:extLst>
                    <a:ext uri="{9D8B030D-6E8A-4147-A177-3AD203B41FA5}">
                      <a16:colId xmlns:a16="http://schemas.microsoft.com/office/drawing/2014/main" val="1872433462"/>
                    </a:ext>
                  </a:extLst>
                </a:gridCol>
                <a:gridCol w="2403920">
                  <a:extLst>
                    <a:ext uri="{9D8B030D-6E8A-4147-A177-3AD203B41FA5}">
                      <a16:colId xmlns:a16="http://schemas.microsoft.com/office/drawing/2014/main" val="1509017604"/>
                    </a:ext>
                  </a:extLst>
                </a:gridCol>
                <a:gridCol w="971281">
                  <a:extLst>
                    <a:ext uri="{9D8B030D-6E8A-4147-A177-3AD203B41FA5}">
                      <a16:colId xmlns:a16="http://schemas.microsoft.com/office/drawing/2014/main" val="3401089364"/>
                    </a:ext>
                  </a:extLst>
                </a:gridCol>
              </a:tblGrid>
              <a:tr h="362611">
                <a:tc>
                  <a:txBody>
                    <a:bodyPr/>
                    <a:lstStyle/>
                    <a:p>
                      <a:pPr algn="l" fontAlgn="t"/>
                      <a:r>
                        <a:rPr lang="en-US" sz="1500">
                          <a:effectLst/>
                        </a:rPr>
                        <a:t>Operator</a:t>
                      </a:r>
                    </a:p>
                  </a:txBody>
                  <a:tcPr marL="129504" marR="64752" marT="64752" marB="64752">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Example</a:t>
                      </a:r>
                    </a:p>
                  </a:txBody>
                  <a:tcPr marL="64752" marR="64752" marT="64752" marB="64752">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Same As</a:t>
                      </a:r>
                    </a:p>
                  </a:txBody>
                  <a:tcPr marL="64752" marR="64752" marT="64752" marB="64752">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Try it</a:t>
                      </a:r>
                    </a:p>
                  </a:txBody>
                  <a:tcPr marL="64752" marR="64752" marT="64752" marB="64752">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67688265"/>
                  </a:ext>
                </a:extLst>
              </a:tr>
              <a:tr h="362611">
                <a:tc>
                  <a:txBody>
                    <a:bodyPr/>
                    <a:lstStyle/>
                    <a:p>
                      <a:pPr algn="l" fontAlgn="t"/>
                      <a:r>
                        <a:rPr lang="en-US" sz="1500">
                          <a:effectLst/>
                        </a:rPr>
                        <a:t>=</a:t>
                      </a:r>
                    </a:p>
                  </a:txBody>
                  <a:tcPr marL="129504"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x = 5</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x = 5</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u="none" strike="noStrike">
                          <a:solidFill>
                            <a:srgbClr val="FFFFFF"/>
                          </a:solidFill>
                          <a:effectLst/>
                          <a:latin typeface="Verdana" panose="020B0604030504040204" pitchFamily="34" charset="0"/>
                          <a:hlinkClick r:id="rId2"/>
                        </a:rPr>
                        <a:t>Try it »</a:t>
                      </a:r>
                      <a:endParaRPr lang="en-US" sz="1500">
                        <a:effectLst/>
                      </a:endParaRP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588913458"/>
                  </a:ext>
                </a:extLst>
              </a:tr>
              <a:tr h="362611">
                <a:tc>
                  <a:txBody>
                    <a:bodyPr/>
                    <a:lstStyle/>
                    <a:p>
                      <a:pPr algn="l" fontAlgn="t"/>
                      <a:r>
                        <a:rPr lang="en-US" sz="1500">
                          <a:effectLst/>
                        </a:rPr>
                        <a:t>+=</a:t>
                      </a:r>
                    </a:p>
                  </a:txBody>
                  <a:tcPr marL="129504"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x +=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x = x + 3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u="none" strike="noStrike">
                          <a:solidFill>
                            <a:srgbClr val="FFFFFF"/>
                          </a:solidFill>
                          <a:effectLst/>
                          <a:latin typeface="Verdana" panose="020B0604030504040204" pitchFamily="34" charset="0"/>
                          <a:hlinkClick r:id="rId3"/>
                        </a:rPr>
                        <a:t>Try it »</a:t>
                      </a:r>
                      <a:endParaRPr lang="en-US" sz="1500">
                        <a:effectLst/>
                      </a:endParaRP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55994892"/>
                  </a:ext>
                </a:extLst>
              </a:tr>
              <a:tr h="362611">
                <a:tc>
                  <a:txBody>
                    <a:bodyPr/>
                    <a:lstStyle/>
                    <a:p>
                      <a:pPr algn="l" fontAlgn="t"/>
                      <a:r>
                        <a:rPr lang="en-US" sz="1500">
                          <a:effectLst/>
                        </a:rPr>
                        <a:t>-=</a:t>
                      </a:r>
                    </a:p>
                  </a:txBody>
                  <a:tcPr marL="129504"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x -=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x = x - 3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u="none" strike="noStrike">
                          <a:solidFill>
                            <a:srgbClr val="FFFFFF"/>
                          </a:solidFill>
                          <a:effectLst/>
                          <a:latin typeface="Verdana" panose="020B0604030504040204" pitchFamily="34" charset="0"/>
                          <a:hlinkClick r:id="rId4"/>
                        </a:rPr>
                        <a:t>Try it »</a:t>
                      </a:r>
                      <a:endParaRPr lang="en-US" sz="1500">
                        <a:effectLst/>
                      </a:endParaRP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584361525"/>
                  </a:ext>
                </a:extLst>
              </a:tr>
              <a:tr h="362611">
                <a:tc>
                  <a:txBody>
                    <a:bodyPr/>
                    <a:lstStyle/>
                    <a:p>
                      <a:pPr algn="l" fontAlgn="t"/>
                      <a:r>
                        <a:rPr lang="en-US" sz="1500">
                          <a:effectLst/>
                        </a:rPr>
                        <a:t>*=</a:t>
                      </a:r>
                    </a:p>
                  </a:txBody>
                  <a:tcPr marL="129504"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x *=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x = x *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u="none" strike="noStrike">
                          <a:solidFill>
                            <a:srgbClr val="FFFFFF"/>
                          </a:solidFill>
                          <a:effectLst/>
                          <a:latin typeface="Verdana" panose="020B0604030504040204" pitchFamily="34" charset="0"/>
                          <a:hlinkClick r:id="rId5"/>
                        </a:rPr>
                        <a:t>Try it »</a:t>
                      </a:r>
                      <a:endParaRPr lang="en-US" sz="1500">
                        <a:effectLst/>
                      </a:endParaRP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23290648"/>
                  </a:ext>
                </a:extLst>
              </a:tr>
              <a:tr h="362611">
                <a:tc>
                  <a:txBody>
                    <a:bodyPr/>
                    <a:lstStyle/>
                    <a:p>
                      <a:pPr algn="l" fontAlgn="t"/>
                      <a:r>
                        <a:rPr lang="en-US" sz="1500">
                          <a:effectLst/>
                        </a:rPr>
                        <a:t>/=</a:t>
                      </a:r>
                    </a:p>
                  </a:txBody>
                  <a:tcPr marL="129504"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x /=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x = x /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u="none" strike="noStrike">
                          <a:solidFill>
                            <a:srgbClr val="FFFFFF"/>
                          </a:solidFill>
                          <a:effectLst/>
                          <a:latin typeface="Verdana" panose="020B0604030504040204" pitchFamily="34" charset="0"/>
                          <a:hlinkClick r:id="rId6"/>
                        </a:rPr>
                        <a:t>Try it »</a:t>
                      </a:r>
                      <a:endParaRPr lang="en-US" sz="1500">
                        <a:effectLst/>
                      </a:endParaRP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382875148"/>
                  </a:ext>
                </a:extLst>
              </a:tr>
              <a:tr h="362611">
                <a:tc>
                  <a:txBody>
                    <a:bodyPr/>
                    <a:lstStyle/>
                    <a:p>
                      <a:pPr algn="l" fontAlgn="t"/>
                      <a:r>
                        <a:rPr lang="en-US" sz="1500">
                          <a:effectLst/>
                        </a:rPr>
                        <a:t>%=</a:t>
                      </a:r>
                    </a:p>
                  </a:txBody>
                  <a:tcPr marL="129504"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x %=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x = x %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u="none" strike="noStrike">
                          <a:solidFill>
                            <a:srgbClr val="FFFFFF"/>
                          </a:solidFill>
                          <a:effectLst/>
                          <a:latin typeface="Verdana" panose="020B0604030504040204" pitchFamily="34" charset="0"/>
                          <a:hlinkClick r:id="rId7"/>
                        </a:rPr>
                        <a:t>Try it »</a:t>
                      </a:r>
                      <a:endParaRPr lang="en-US" sz="1500">
                        <a:effectLst/>
                      </a:endParaRP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63932487"/>
                  </a:ext>
                </a:extLst>
              </a:tr>
              <a:tr h="362611">
                <a:tc>
                  <a:txBody>
                    <a:bodyPr/>
                    <a:lstStyle/>
                    <a:p>
                      <a:pPr algn="l" fontAlgn="t"/>
                      <a:r>
                        <a:rPr lang="en-US" sz="1500">
                          <a:effectLst/>
                        </a:rPr>
                        <a:t>&amp;=</a:t>
                      </a:r>
                    </a:p>
                  </a:txBody>
                  <a:tcPr marL="129504"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x &amp;=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x = x &amp;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u="none" strike="noStrike">
                          <a:solidFill>
                            <a:srgbClr val="FFFFFF"/>
                          </a:solidFill>
                          <a:effectLst/>
                          <a:latin typeface="Verdana" panose="020B0604030504040204" pitchFamily="34" charset="0"/>
                          <a:hlinkClick r:id="rId8"/>
                        </a:rPr>
                        <a:t>Try it »</a:t>
                      </a:r>
                      <a:endParaRPr lang="en-US" sz="1500">
                        <a:effectLst/>
                      </a:endParaRP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131476607"/>
                  </a:ext>
                </a:extLst>
              </a:tr>
              <a:tr h="362611">
                <a:tc>
                  <a:txBody>
                    <a:bodyPr/>
                    <a:lstStyle/>
                    <a:p>
                      <a:pPr algn="l" fontAlgn="t"/>
                      <a:r>
                        <a:rPr lang="en-US" sz="1500">
                          <a:effectLst/>
                        </a:rPr>
                        <a:t>|=</a:t>
                      </a:r>
                    </a:p>
                  </a:txBody>
                  <a:tcPr marL="129504"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x |=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x = x |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u="none" strike="noStrike">
                          <a:solidFill>
                            <a:srgbClr val="FFFFFF"/>
                          </a:solidFill>
                          <a:effectLst/>
                          <a:latin typeface="Verdana" panose="020B0604030504040204" pitchFamily="34" charset="0"/>
                          <a:hlinkClick r:id="rId9"/>
                        </a:rPr>
                        <a:t>Try it »</a:t>
                      </a:r>
                      <a:endParaRPr lang="en-US" sz="1500">
                        <a:effectLst/>
                      </a:endParaRP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93214432"/>
                  </a:ext>
                </a:extLst>
              </a:tr>
              <a:tr h="362611">
                <a:tc>
                  <a:txBody>
                    <a:bodyPr/>
                    <a:lstStyle/>
                    <a:p>
                      <a:pPr algn="l" fontAlgn="t"/>
                      <a:r>
                        <a:rPr lang="en-US" sz="1500">
                          <a:effectLst/>
                        </a:rPr>
                        <a:t>^=</a:t>
                      </a:r>
                    </a:p>
                  </a:txBody>
                  <a:tcPr marL="129504"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x ^=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x = x ^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u="none" strike="noStrike">
                          <a:solidFill>
                            <a:srgbClr val="FFFFFF"/>
                          </a:solidFill>
                          <a:effectLst/>
                          <a:latin typeface="Verdana" panose="020B0604030504040204" pitchFamily="34" charset="0"/>
                          <a:hlinkClick r:id="rId10"/>
                        </a:rPr>
                        <a:t>Try it »</a:t>
                      </a:r>
                      <a:endParaRPr lang="en-US" sz="1500">
                        <a:effectLst/>
                      </a:endParaRP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346846921"/>
                  </a:ext>
                </a:extLst>
              </a:tr>
              <a:tr h="362611">
                <a:tc>
                  <a:txBody>
                    <a:bodyPr/>
                    <a:lstStyle/>
                    <a:p>
                      <a:pPr algn="l" fontAlgn="t"/>
                      <a:r>
                        <a:rPr lang="en-US" sz="1500">
                          <a:effectLst/>
                        </a:rPr>
                        <a:t>&gt;&gt;=</a:t>
                      </a:r>
                    </a:p>
                  </a:txBody>
                  <a:tcPr marL="129504"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x &gt;&gt;=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a:effectLst/>
                        </a:rPr>
                        <a:t>x = x &gt;&gt;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u="none" strike="noStrike">
                          <a:solidFill>
                            <a:srgbClr val="FFFFFF"/>
                          </a:solidFill>
                          <a:effectLst/>
                          <a:latin typeface="Verdana" panose="020B0604030504040204" pitchFamily="34" charset="0"/>
                          <a:hlinkClick r:id="rId11"/>
                        </a:rPr>
                        <a:t>Try it »</a:t>
                      </a:r>
                      <a:endParaRPr lang="en-US" sz="1500">
                        <a:effectLst/>
                      </a:endParaRP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14847385"/>
                  </a:ext>
                </a:extLst>
              </a:tr>
              <a:tr h="362611">
                <a:tc>
                  <a:txBody>
                    <a:bodyPr/>
                    <a:lstStyle/>
                    <a:p>
                      <a:pPr algn="l" fontAlgn="t"/>
                      <a:r>
                        <a:rPr lang="en-US" sz="1500">
                          <a:effectLst/>
                        </a:rPr>
                        <a:t>&lt;&lt;=</a:t>
                      </a:r>
                    </a:p>
                  </a:txBody>
                  <a:tcPr marL="129504"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dirty="0">
                          <a:effectLst/>
                        </a:rPr>
                        <a:t>x &lt;&lt;=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a:effectLst/>
                        </a:rPr>
                        <a:t>x = x &lt;&lt; 3</a:t>
                      </a: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500" u="none" strike="noStrike" dirty="0">
                          <a:solidFill>
                            <a:srgbClr val="4CAF50"/>
                          </a:solidFill>
                          <a:effectLst/>
                          <a:latin typeface="Verdana" panose="020B0604030504040204" pitchFamily="34" charset="0"/>
                          <a:hlinkClick r:id="rId12"/>
                        </a:rPr>
                        <a:t>Try it »</a:t>
                      </a:r>
                      <a:endParaRPr lang="en-US" sz="1500" dirty="0">
                        <a:effectLst/>
                      </a:endParaRPr>
                    </a:p>
                  </a:txBody>
                  <a:tcPr marL="64752" marR="64752" marT="64752" marB="64752">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154209667"/>
                  </a:ext>
                </a:extLst>
              </a:tr>
            </a:tbl>
          </a:graphicData>
        </a:graphic>
      </p:graphicFrame>
      <p:sp>
        <p:nvSpPr>
          <p:cNvPr id="5" name="Rectangle 4"/>
          <p:cNvSpPr/>
          <p:nvPr/>
        </p:nvSpPr>
        <p:spPr>
          <a:xfrm>
            <a:off x="2208755" y="1012562"/>
            <a:ext cx="7398707" cy="923330"/>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Assignment operators are used to assign values to variables.</a:t>
            </a:r>
          </a:p>
          <a:p>
            <a:r>
              <a:rPr lang="en-US" dirty="0" smtClean="0"/>
              <a:t/>
            </a:r>
            <a:br>
              <a:rPr lang="en-US" dirty="0" smtClean="0"/>
            </a:br>
            <a:endParaRPr lang="en-US" dirty="0"/>
          </a:p>
        </p:txBody>
      </p:sp>
    </p:spTree>
    <p:extLst>
      <p:ext uri="{BB962C8B-B14F-4D97-AF65-F5344CB8AC3E}">
        <p14:creationId xmlns:p14="http://schemas.microsoft.com/office/powerpoint/2010/main" val="928966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Comparison Operators</a:t>
            </a:r>
            <a:br>
              <a:rPr lang="en-US" dirty="0"/>
            </a:br>
            <a:endParaRPr lang="en-US" dirty="0"/>
          </a:p>
        </p:txBody>
      </p:sp>
      <p:graphicFrame>
        <p:nvGraphicFramePr>
          <p:cNvPr id="4" name="Content Placeholder 3"/>
          <p:cNvGraphicFramePr>
            <a:graphicFrameLocks noGrp="1"/>
          </p:cNvGraphicFramePr>
          <p:nvPr>
            <p:ph idx="1"/>
          </p:nvPr>
        </p:nvGraphicFramePr>
        <p:xfrm>
          <a:off x="2115026" y="1816298"/>
          <a:ext cx="7961947" cy="4369992"/>
        </p:xfrm>
        <a:graphic>
          <a:graphicData uri="http://schemas.openxmlformats.org/drawingml/2006/table">
            <a:tbl>
              <a:tblPr/>
              <a:tblGrid>
                <a:gridCol w="1986014">
                  <a:extLst>
                    <a:ext uri="{9D8B030D-6E8A-4147-A177-3AD203B41FA5}">
                      <a16:colId xmlns:a16="http://schemas.microsoft.com/office/drawing/2014/main" val="819025887"/>
                    </a:ext>
                  </a:extLst>
                </a:gridCol>
                <a:gridCol w="2782208">
                  <a:extLst>
                    <a:ext uri="{9D8B030D-6E8A-4147-A177-3AD203B41FA5}">
                      <a16:colId xmlns:a16="http://schemas.microsoft.com/office/drawing/2014/main" val="1569307768"/>
                    </a:ext>
                  </a:extLst>
                </a:gridCol>
                <a:gridCol w="2388584">
                  <a:extLst>
                    <a:ext uri="{9D8B030D-6E8A-4147-A177-3AD203B41FA5}">
                      <a16:colId xmlns:a16="http://schemas.microsoft.com/office/drawing/2014/main" val="346871052"/>
                    </a:ext>
                  </a:extLst>
                </a:gridCol>
                <a:gridCol w="805141">
                  <a:extLst>
                    <a:ext uri="{9D8B030D-6E8A-4147-A177-3AD203B41FA5}">
                      <a16:colId xmlns:a16="http://schemas.microsoft.com/office/drawing/2014/main" val="1869471221"/>
                    </a:ext>
                  </a:extLst>
                </a:gridCol>
              </a:tblGrid>
              <a:tr h="400781">
                <a:tc>
                  <a:txBody>
                    <a:bodyPr/>
                    <a:lstStyle/>
                    <a:p>
                      <a:pPr algn="l" fontAlgn="t"/>
                      <a:r>
                        <a:rPr lang="en-US" sz="1700">
                          <a:effectLst/>
                        </a:rPr>
                        <a:t>Operator</a:t>
                      </a:r>
                    </a:p>
                  </a:txBody>
                  <a:tcPr marL="143136" marR="71568" marT="71568" marB="71568">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Name</a:t>
                      </a:r>
                    </a:p>
                  </a:txBody>
                  <a:tcPr marL="71568" marR="71568" marT="71568" marB="71568">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Example</a:t>
                      </a:r>
                    </a:p>
                  </a:txBody>
                  <a:tcPr marL="71568" marR="71568" marT="71568" marB="71568">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Try it</a:t>
                      </a:r>
                    </a:p>
                  </a:txBody>
                  <a:tcPr marL="71568" marR="71568" marT="71568" marB="71568">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22438586"/>
                  </a:ext>
                </a:extLst>
              </a:tr>
              <a:tr h="658426">
                <a:tc>
                  <a:txBody>
                    <a:bodyPr/>
                    <a:lstStyle/>
                    <a:p>
                      <a:pPr algn="l" fontAlgn="t"/>
                      <a:r>
                        <a:rPr lang="en-US" sz="1700">
                          <a:effectLst/>
                        </a:rPr>
                        <a:t>==</a:t>
                      </a:r>
                    </a:p>
                  </a:txBody>
                  <a:tcPr marL="143136"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a:effectLst/>
                        </a:rPr>
                        <a:t>Equal to</a:t>
                      </a: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a:effectLst/>
                        </a:rPr>
                        <a:t>x == y</a:t>
                      </a: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u="none" strike="noStrike">
                          <a:solidFill>
                            <a:srgbClr val="FFFFFF"/>
                          </a:solidFill>
                          <a:effectLst/>
                          <a:latin typeface="Verdana" panose="020B0604030504040204" pitchFamily="34" charset="0"/>
                          <a:hlinkClick r:id="rId2"/>
                        </a:rPr>
                        <a:t>Try it »</a:t>
                      </a:r>
                      <a:endParaRPr lang="en-US" sz="1700">
                        <a:effectLst/>
                      </a:endParaRP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762862657"/>
                  </a:ext>
                </a:extLst>
              </a:tr>
              <a:tr h="658426">
                <a:tc>
                  <a:txBody>
                    <a:bodyPr/>
                    <a:lstStyle/>
                    <a:p>
                      <a:pPr algn="l" fontAlgn="t"/>
                      <a:r>
                        <a:rPr lang="en-US" sz="1700">
                          <a:effectLst/>
                        </a:rPr>
                        <a:t>!=</a:t>
                      </a:r>
                    </a:p>
                  </a:txBody>
                  <a:tcPr marL="143136"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Not equal</a:t>
                      </a: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x != y</a:t>
                      </a: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u="none" strike="noStrike">
                          <a:solidFill>
                            <a:srgbClr val="FFFFFF"/>
                          </a:solidFill>
                          <a:effectLst/>
                          <a:latin typeface="Verdana" panose="020B0604030504040204" pitchFamily="34" charset="0"/>
                          <a:hlinkClick r:id="rId3"/>
                        </a:rPr>
                        <a:t>Try it »</a:t>
                      </a:r>
                      <a:endParaRPr lang="en-US" sz="1700">
                        <a:effectLst/>
                      </a:endParaRP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10070275"/>
                  </a:ext>
                </a:extLst>
              </a:tr>
              <a:tr h="658426">
                <a:tc>
                  <a:txBody>
                    <a:bodyPr/>
                    <a:lstStyle/>
                    <a:p>
                      <a:pPr algn="l" fontAlgn="t"/>
                      <a:r>
                        <a:rPr lang="en-US" sz="1700">
                          <a:effectLst/>
                        </a:rPr>
                        <a:t>&gt;</a:t>
                      </a:r>
                    </a:p>
                  </a:txBody>
                  <a:tcPr marL="143136"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a:effectLst/>
                        </a:rPr>
                        <a:t>Greater than</a:t>
                      </a: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a:effectLst/>
                        </a:rPr>
                        <a:t>x &gt; y</a:t>
                      </a: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u="none" strike="noStrike">
                          <a:solidFill>
                            <a:srgbClr val="FFFFFF"/>
                          </a:solidFill>
                          <a:effectLst/>
                          <a:latin typeface="Verdana" panose="020B0604030504040204" pitchFamily="34" charset="0"/>
                          <a:hlinkClick r:id="rId4"/>
                        </a:rPr>
                        <a:t>Try it »</a:t>
                      </a:r>
                      <a:endParaRPr lang="en-US" sz="1700">
                        <a:effectLst/>
                      </a:endParaRP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96144801"/>
                  </a:ext>
                </a:extLst>
              </a:tr>
              <a:tr h="658426">
                <a:tc>
                  <a:txBody>
                    <a:bodyPr/>
                    <a:lstStyle/>
                    <a:p>
                      <a:pPr algn="l" fontAlgn="t"/>
                      <a:r>
                        <a:rPr lang="en-US" sz="1700">
                          <a:effectLst/>
                        </a:rPr>
                        <a:t>&lt;</a:t>
                      </a:r>
                    </a:p>
                  </a:txBody>
                  <a:tcPr marL="143136"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Less than</a:t>
                      </a: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x &lt; y</a:t>
                      </a: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u="none" strike="noStrike">
                          <a:solidFill>
                            <a:srgbClr val="FFFFFF"/>
                          </a:solidFill>
                          <a:effectLst/>
                          <a:latin typeface="Verdana" panose="020B0604030504040204" pitchFamily="34" charset="0"/>
                          <a:hlinkClick r:id="rId5"/>
                        </a:rPr>
                        <a:t>Try it »</a:t>
                      </a:r>
                      <a:endParaRPr lang="en-US" sz="1700">
                        <a:effectLst/>
                      </a:endParaRP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1736806"/>
                  </a:ext>
                </a:extLst>
              </a:tr>
              <a:tr h="658426">
                <a:tc>
                  <a:txBody>
                    <a:bodyPr/>
                    <a:lstStyle/>
                    <a:p>
                      <a:pPr algn="l" fontAlgn="t"/>
                      <a:r>
                        <a:rPr lang="en-US" sz="1700">
                          <a:effectLst/>
                        </a:rPr>
                        <a:t>&gt;=</a:t>
                      </a:r>
                    </a:p>
                  </a:txBody>
                  <a:tcPr marL="143136"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a:effectLst/>
                        </a:rPr>
                        <a:t>Greater than or equal to</a:t>
                      </a: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a:effectLst/>
                        </a:rPr>
                        <a:t>x &gt;= y</a:t>
                      </a: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700" u="none" strike="noStrike">
                          <a:solidFill>
                            <a:srgbClr val="FFFFFF"/>
                          </a:solidFill>
                          <a:effectLst/>
                          <a:latin typeface="Verdana" panose="020B0604030504040204" pitchFamily="34" charset="0"/>
                          <a:hlinkClick r:id="rId6"/>
                        </a:rPr>
                        <a:t>Try it »</a:t>
                      </a:r>
                      <a:endParaRPr lang="en-US" sz="1700">
                        <a:effectLst/>
                      </a:endParaRP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309376809"/>
                  </a:ext>
                </a:extLst>
              </a:tr>
              <a:tr h="658426">
                <a:tc>
                  <a:txBody>
                    <a:bodyPr/>
                    <a:lstStyle/>
                    <a:p>
                      <a:pPr algn="l" fontAlgn="t"/>
                      <a:r>
                        <a:rPr lang="en-US" sz="1700">
                          <a:effectLst/>
                        </a:rPr>
                        <a:t>&lt;=</a:t>
                      </a:r>
                    </a:p>
                  </a:txBody>
                  <a:tcPr marL="143136"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Less than or equal to</a:t>
                      </a: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a:effectLst/>
                        </a:rPr>
                        <a:t>x &lt;= y</a:t>
                      </a: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700" u="none" strike="noStrike" dirty="0">
                          <a:solidFill>
                            <a:srgbClr val="4CAF50"/>
                          </a:solidFill>
                          <a:effectLst/>
                          <a:latin typeface="Verdana" panose="020B0604030504040204" pitchFamily="34" charset="0"/>
                          <a:hlinkClick r:id="rId7"/>
                        </a:rPr>
                        <a:t>Try it »</a:t>
                      </a:r>
                      <a:endParaRPr lang="en-US" sz="1700" dirty="0">
                        <a:effectLst/>
                      </a:endParaRPr>
                    </a:p>
                  </a:txBody>
                  <a:tcPr marL="71568" marR="71568" marT="71568" marB="71568">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26835221"/>
                  </a:ext>
                </a:extLst>
              </a:tr>
            </a:tbl>
          </a:graphicData>
        </a:graphic>
      </p:graphicFrame>
      <p:sp>
        <p:nvSpPr>
          <p:cNvPr id="5" name="Rectangle 4"/>
          <p:cNvSpPr/>
          <p:nvPr/>
        </p:nvSpPr>
        <p:spPr>
          <a:xfrm>
            <a:off x="2346543" y="1367522"/>
            <a:ext cx="7987430" cy="369332"/>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Comparison operators are used to compare two values:</a:t>
            </a:r>
            <a:endParaRPr lang="en-US" dirty="0"/>
          </a:p>
        </p:txBody>
      </p:sp>
    </p:spTree>
    <p:extLst>
      <p:ext uri="{BB962C8B-B14F-4D97-AF65-F5344CB8AC3E}">
        <p14:creationId xmlns:p14="http://schemas.microsoft.com/office/powerpoint/2010/main" val="4872821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Logical Operators</a:t>
            </a:r>
            <a:br>
              <a:rPr lang="en-US" dirty="0"/>
            </a:br>
            <a:endParaRPr lang="en-US" dirty="0"/>
          </a:p>
        </p:txBody>
      </p:sp>
      <p:graphicFrame>
        <p:nvGraphicFramePr>
          <p:cNvPr id="4" name="Content Placeholder 3"/>
          <p:cNvGraphicFramePr>
            <a:graphicFrameLocks noGrp="1"/>
          </p:cNvGraphicFramePr>
          <p:nvPr>
            <p:ph idx="1"/>
          </p:nvPr>
        </p:nvGraphicFramePr>
        <p:xfrm>
          <a:off x="1857375" y="2736374"/>
          <a:ext cx="8477250" cy="2529840"/>
        </p:xfrm>
        <a:graphic>
          <a:graphicData uri="http://schemas.openxmlformats.org/drawingml/2006/table">
            <a:tbl>
              <a:tblPr/>
              <a:tblGrid>
                <a:gridCol w="1266825">
                  <a:extLst>
                    <a:ext uri="{9D8B030D-6E8A-4147-A177-3AD203B41FA5}">
                      <a16:colId xmlns:a16="http://schemas.microsoft.com/office/drawing/2014/main" val="2243898918"/>
                    </a:ext>
                  </a:extLst>
                </a:gridCol>
                <a:gridCol w="1695450">
                  <a:extLst>
                    <a:ext uri="{9D8B030D-6E8A-4147-A177-3AD203B41FA5}">
                      <a16:colId xmlns:a16="http://schemas.microsoft.com/office/drawing/2014/main" val="3410132026"/>
                    </a:ext>
                  </a:extLst>
                </a:gridCol>
                <a:gridCol w="2962275">
                  <a:extLst>
                    <a:ext uri="{9D8B030D-6E8A-4147-A177-3AD203B41FA5}">
                      <a16:colId xmlns:a16="http://schemas.microsoft.com/office/drawing/2014/main" val="4002112563"/>
                    </a:ext>
                  </a:extLst>
                </a:gridCol>
                <a:gridCol w="1695450">
                  <a:extLst>
                    <a:ext uri="{9D8B030D-6E8A-4147-A177-3AD203B41FA5}">
                      <a16:colId xmlns:a16="http://schemas.microsoft.com/office/drawing/2014/main" val="91816234"/>
                    </a:ext>
                  </a:extLst>
                </a:gridCol>
                <a:gridCol w="857250">
                  <a:extLst>
                    <a:ext uri="{9D8B030D-6E8A-4147-A177-3AD203B41FA5}">
                      <a16:colId xmlns:a16="http://schemas.microsoft.com/office/drawing/2014/main" val="2850302263"/>
                    </a:ext>
                  </a:extLst>
                </a:gridCol>
              </a:tblGrid>
              <a:tr h="0">
                <a:tc>
                  <a:txBody>
                    <a:bodyPr/>
                    <a:lstStyle/>
                    <a:p>
                      <a:pPr algn="l" fontAlgn="t"/>
                      <a:r>
                        <a:rPr lang="en-US">
                          <a:effectLst/>
                        </a:rPr>
                        <a:t>Operator</a:t>
                      </a:r>
                    </a:p>
                  </a:txBody>
                  <a:tcPr marL="1524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Name</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Example</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Try it</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21614118"/>
                  </a:ext>
                </a:extLst>
              </a:tr>
              <a:tr h="0">
                <a:tc>
                  <a:txBody>
                    <a:bodyPr/>
                    <a:lstStyle/>
                    <a:p>
                      <a:pPr algn="l" fontAlgn="t"/>
                      <a:r>
                        <a:rPr lang="en-US">
                          <a:effectLst/>
                        </a:rPr>
                        <a:t>&amp;&amp; </a:t>
                      </a: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a:effectLst/>
                        </a:rPr>
                        <a:t>Logical and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a:effectLst/>
                        </a:rPr>
                        <a:t>Returns true if both statements are true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a:effectLst/>
                        </a:rPr>
                        <a:t>x &lt; 5 &amp;&amp;  x &lt; 10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u="none" strike="noStrike">
                          <a:solidFill>
                            <a:srgbClr val="FFFFFF"/>
                          </a:solidFill>
                          <a:effectLst/>
                          <a:latin typeface="Verdana" panose="020B0604030504040204" pitchFamily="34" charset="0"/>
                          <a:hlinkClick r:id="rId2"/>
                        </a:rPr>
                        <a:t>Try it »</a:t>
                      </a:r>
                      <a:endParaRPr lang="en-US">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870416738"/>
                  </a:ext>
                </a:extLst>
              </a:tr>
              <a:tr h="0">
                <a:tc>
                  <a:txBody>
                    <a:bodyPr/>
                    <a:lstStyle/>
                    <a:p>
                      <a:pPr algn="l" fontAlgn="t"/>
                      <a:r>
                        <a:rPr lang="en-US">
                          <a:effectLst/>
                        </a:rPr>
                        <a:t>|| </a:t>
                      </a: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Logical or</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Returns true if one of the statements is true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x &lt; 5 || x &lt; 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u="none" strike="noStrike">
                          <a:solidFill>
                            <a:srgbClr val="FFFFFF"/>
                          </a:solidFill>
                          <a:effectLst/>
                          <a:latin typeface="Verdana" panose="020B0604030504040204" pitchFamily="34" charset="0"/>
                          <a:hlinkClick r:id="rId3"/>
                        </a:rPr>
                        <a:t>Try it »</a:t>
                      </a:r>
                      <a:endParaRPr lang="en-US">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03605941"/>
                  </a:ext>
                </a:extLst>
              </a:tr>
              <a:tr h="0">
                <a:tc>
                  <a:txBody>
                    <a:bodyPr/>
                    <a:lstStyle/>
                    <a:p>
                      <a:pPr algn="l" fontAlgn="t"/>
                      <a:r>
                        <a:rPr lang="en-US">
                          <a:effectLst/>
                        </a:rPr>
                        <a:t>!</a:t>
                      </a: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Logical not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a:effectLst/>
                        </a:rPr>
                        <a:t>Reverse the result, returns false if the result is true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a:effectLst/>
                        </a:rPr>
                        <a:t>!(x &lt; 5 &amp;&amp; x &lt; 10)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u="none" strike="noStrike" dirty="0">
                          <a:solidFill>
                            <a:srgbClr val="4CAF50"/>
                          </a:solidFill>
                          <a:effectLst/>
                          <a:latin typeface="Verdana" panose="020B0604030504040204" pitchFamily="34" charset="0"/>
                          <a:hlinkClick r:id="rId4"/>
                        </a:rPr>
                        <a:t>Try it »</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08747728"/>
                  </a:ext>
                </a:extLst>
              </a:tr>
            </a:tbl>
          </a:graphicData>
        </a:graphic>
      </p:graphicFrame>
      <p:sp>
        <p:nvSpPr>
          <p:cNvPr id="5" name="Rectangle 4"/>
          <p:cNvSpPr/>
          <p:nvPr/>
        </p:nvSpPr>
        <p:spPr>
          <a:xfrm>
            <a:off x="1741118" y="1690688"/>
            <a:ext cx="10221238" cy="369332"/>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Logical operators are used to determine the logic between variables or values:</a:t>
            </a:r>
            <a:endParaRPr lang="en-US" dirty="0"/>
          </a:p>
        </p:txBody>
      </p:sp>
    </p:spTree>
    <p:extLst>
      <p:ext uri="{BB962C8B-B14F-4D97-AF65-F5344CB8AC3E}">
        <p14:creationId xmlns:p14="http://schemas.microsoft.com/office/powerpoint/2010/main" val="2243577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Java Strings</a:t>
            </a:r>
            <a:br>
              <a:rPr lang="en-US" dirty="0"/>
            </a:br>
            <a:r>
              <a:rPr lang="en-US" dirty="0"/>
              <a:t>Strings are used for storing text.</a:t>
            </a:r>
            <a:br>
              <a:rPr lang="en-US" dirty="0"/>
            </a:br>
            <a:endParaRPr lang="en-US" dirty="0"/>
          </a:p>
        </p:txBody>
      </p:sp>
      <p:sp>
        <p:nvSpPr>
          <p:cNvPr id="3" name="Content Placeholder 2"/>
          <p:cNvSpPr>
            <a:spLocks noGrp="1"/>
          </p:cNvSpPr>
          <p:nvPr>
            <p:ph idx="1"/>
          </p:nvPr>
        </p:nvSpPr>
        <p:spPr>
          <a:xfrm>
            <a:off x="838200" y="1202499"/>
            <a:ext cx="10515600" cy="4974464"/>
          </a:xfrm>
        </p:spPr>
        <p:txBody>
          <a:bodyPr>
            <a:normAutofit fontScale="92500" lnSpcReduction="10000"/>
          </a:bodyPr>
          <a:lstStyle/>
          <a:p>
            <a:r>
              <a:rPr lang="en-US" dirty="0" smtClean="0"/>
              <a:t>A String </a:t>
            </a:r>
            <a:r>
              <a:rPr lang="en-US" dirty="0"/>
              <a:t>variable contains a collection of characters surrounded by double quotes</a:t>
            </a:r>
            <a:r>
              <a:rPr lang="en-US" dirty="0" smtClean="0"/>
              <a:t>:</a:t>
            </a:r>
          </a:p>
          <a:p>
            <a:r>
              <a:rPr lang="en-US" dirty="0" smtClean="0"/>
              <a:t> </a:t>
            </a:r>
            <a:r>
              <a:rPr lang="en-US" dirty="0"/>
              <a:t>String greeting = "Hello";</a:t>
            </a:r>
          </a:p>
          <a:p>
            <a:pPr marL="0" indent="0">
              <a:buNone/>
            </a:pPr>
            <a:r>
              <a:rPr lang="en-US" dirty="0" smtClean="0"/>
              <a:t>String </a:t>
            </a:r>
            <a:r>
              <a:rPr lang="en-US" dirty="0"/>
              <a:t>Length</a:t>
            </a:r>
          </a:p>
          <a:p>
            <a:r>
              <a:rPr lang="en-US" dirty="0"/>
              <a:t>A String in Java is actually an object, which contain methods that can perform certain operations on strings. For example, the length of a string can be found with </a:t>
            </a:r>
            <a:r>
              <a:rPr lang="en-US" dirty="0" smtClean="0"/>
              <a:t>the length() method.</a:t>
            </a:r>
          </a:p>
          <a:p>
            <a:r>
              <a:rPr lang="en-US" dirty="0"/>
              <a:t>String txt = "ABCDEFGHIJKLMNOPQRSTUVWXYZ";</a:t>
            </a:r>
            <a:r>
              <a:rPr lang="en-US" dirty="0" smtClean="0"/>
              <a:t/>
            </a:r>
            <a:br>
              <a:rPr lang="en-US" dirty="0" smtClean="0"/>
            </a:br>
            <a:r>
              <a:rPr lang="en-US" dirty="0"/>
              <a:t>System.out.println("The length of the txt string is: " + txt.length());</a:t>
            </a:r>
          </a:p>
          <a:p>
            <a:r>
              <a:rPr lang="en-US" dirty="0" smtClean="0"/>
              <a:t>there </a:t>
            </a:r>
            <a:r>
              <a:rPr lang="en-US" dirty="0"/>
              <a:t>are many string methods available, for </a:t>
            </a:r>
            <a:r>
              <a:rPr lang="en-US" dirty="0" smtClean="0"/>
              <a:t>example</a:t>
            </a:r>
          </a:p>
          <a:p>
            <a:r>
              <a:rPr lang="en-US" dirty="0"/>
              <a:t>String txt = "Hello World";</a:t>
            </a:r>
            <a:r>
              <a:rPr lang="en-US" dirty="0" smtClean="0"/>
              <a:t/>
            </a:r>
            <a:br>
              <a:rPr lang="en-US" dirty="0" smtClean="0"/>
            </a:br>
            <a:r>
              <a:rPr lang="en-US" dirty="0"/>
              <a:t>System.out.println(txt.toUpperCase());   // Outputs "HELLO WORLD"</a:t>
            </a:r>
            <a:br>
              <a:rPr lang="en-US" dirty="0"/>
            </a:br>
            <a:r>
              <a:rPr lang="en-US" dirty="0"/>
              <a:t>System.out.println(txt.toLowerCase());   // Outputs "hello world"</a:t>
            </a:r>
          </a:p>
        </p:txBody>
      </p:sp>
    </p:spTree>
    <p:extLst>
      <p:ext uri="{BB962C8B-B14F-4D97-AF65-F5344CB8AC3E}">
        <p14:creationId xmlns:p14="http://schemas.microsoft.com/office/powerpoint/2010/main" val="9965066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a String in a String</a:t>
            </a:r>
            <a:br>
              <a:rPr lang="en-US" dirty="0"/>
            </a:br>
            <a:r>
              <a:rPr lang="en-US" dirty="0"/>
              <a:t>The</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indexOf() method </a:t>
            </a:r>
            <a:r>
              <a:rPr lang="en-US" dirty="0"/>
              <a:t>returns the </a:t>
            </a:r>
            <a:r>
              <a:rPr lang="en-US" b="1" dirty="0"/>
              <a:t>index</a:t>
            </a:r>
            <a:r>
              <a:rPr lang="en-US" dirty="0"/>
              <a:t> (the position) of the first occurrence of a specified text in a string (including whitespace</a:t>
            </a:r>
            <a:r>
              <a:rPr lang="en-US" dirty="0" smtClean="0"/>
              <a:t>):</a:t>
            </a:r>
          </a:p>
          <a:p>
            <a:r>
              <a:rPr lang="en-US" dirty="0"/>
              <a:t>String txt = "Please locate where 'locate' occurs!";</a:t>
            </a:r>
            <a:r>
              <a:rPr lang="en-US" dirty="0" smtClean="0"/>
              <a:t/>
            </a:r>
            <a:br>
              <a:rPr lang="en-US" dirty="0" smtClean="0"/>
            </a:br>
            <a:r>
              <a:rPr lang="en-US" dirty="0" smtClean="0"/>
              <a:t>System.out.println(txt.indexOf("locate")); // Outputs 7</a:t>
            </a:r>
          </a:p>
          <a:p>
            <a:r>
              <a:rPr lang="en-US" dirty="0"/>
              <a:t>String Concatenation</a:t>
            </a:r>
          </a:p>
          <a:p>
            <a:pPr marL="0" indent="0">
              <a:buNone/>
            </a:pPr>
            <a:r>
              <a:rPr lang="en-US" dirty="0" smtClean="0"/>
              <a:t>The + </a:t>
            </a:r>
            <a:r>
              <a:rPr lang="en-US" dirty="0"/>
              <a:t>operator can be used between strings to add them together to make a new string. This is called </a:t>
            </a:r>
            <a:endParaRPr lang="en-US" dirty="0" smtClean="0"/>
          </a:p>
          <a:p>
            <a:r>
              <a:rPr lang="en-US" dirty="0"/>
              <a:t>String firstName = "John";</a:t>
            </a:r>
            <a:r>
              <a:rPr lang="en-US" dirty="0" smtClean="0"/>
              <a:t/>
            </a:r>
            <a:br>
              <a:rPr lang="en-US" dirty="0" smtClean="0"/>
            </a:br>
            <a:r>
              <a:rPr lang="en-US" dirty="0"/>
              <a:t>String lastName = "Doe";</a:t>
            </a:r>
            <a:r>
              <a:rPr lang="en-US" dirty="0" smtClean="0"/>
              <a:t/>
            </a:r>
            <a:br>
              <a:rPr lang="en-US" dirty="0" smtClean="0"/>
            </a:br>
            <a:r>
              <a:rPr lang="en-US" dirty="0"/>
              <a:t>System.out.println(firstName + " " + lastName</a:t>
            </a:r>
            <a:r>
              <a:rPr lang="en-US" dirty="0" smtClean="0"/>
              <a:t>);</a:t>
            </a:r>
          </a:p>
          <a:p>
            <a:r>
              <a:rPr lang="en-US" dirty="0"/>
              <a:t>String firstName = "John ";</a:t>
            </a:r>
            <a:r>
              <a:rPr lang="en-US" dirty="0" smtClean="0"/>
              <a:t/>
            </a:r>
            <a:br>
              <a:rPr lang="en-US" dirty="0" smtClean="0"/>
            </a:br>
            <a:r>
              <a:rPr lang="en-US" dirty="0"/>
              <a:t>String lastName = "Doe";</a:t>
            </a:r>
            <a:r>
              <a:rPr lang="en-US" dirty="0" smtClean="0"/>
              <a:t/>
            </a:r>
            <a:br>
              <a:rPr lang="en-US" dirty="0" smtClean="0"/>
            </a:br>
            <a:r>
              <a:rPr lang="en-US" dirty="0"/>
              <a:t>System.out.println(firstName.concat(lastName));</a:t>
            </a:r>
          </a:p>
          <a:p>
            <a:endParaRPr lang="en-US" dirty="0"/>
          </a:p>
        </p:txBody>
      </p:sp>
    </p:spTree>
    <p:extLst>
      <p:ext uri="{BB962C8B-B14F-4D97-AF65-F5344CB8AC3E}">
        <p14:creationId xmlns:p14="http://schemas.microsoft.com/office/powerpoint/2010/main" val="307168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63948"/>
          </a:xfrm>
        </p:spPr>
        <p:txBody>
          <a:bodyPr>
            <a:normAutofit fontScale="90000"/>
          </a:bodyPr>
          <a:lstStyle/>
          <a:p>
            <a:r>
              <a:rPr lang="en-US" dirty="0"/>
              <a:t>Special </a:t>
            </a:r>
            <a:r>
              <a:rPr lang="en-US" dirty="0" smtClean="0"/>
              <a:t>Characters</a:t>
            </a:r>
            <a:endParaRPr lang="en-US" dirty="0"/>
          </a:p>
        </p:txBody>
      </p:sp>
      <p:sp>
        <p:nvSpPr>
          <p:cNvPr id="3" name="Content Placeholder 2"/>
          <p:cNvSpPr>
            <a:spLocks noGrp="1"/>
          </p:cNvSpPr>
          <p:nvPr>
            <p:ph idx="1"/>
          </p:nvPr>
        </p:nvSpPr>
        <p:spPr>
          <a:xfrm>
            <a:off x="838200" y="829074"/>
            <a:ext cx="10515600" cy="5347889"/>
          </a:xfrm>
        </p:spPr>
        <p:txBody>
          <a:bodyPr>
            <a:normAutofit lnSpcReduction="10000"/>
          </a:bodyPr>
          <a:lstStyle/>
          <a:p>
            <a:r>
              <a:rPr lang="en-US" dirty="0" smtClean="0"/>
              <a:t>Because strings must be written within quotes, Java will misunderstand this string, and generate an error:</a:t>
            </a:r>
            <a:br>
              <a:rPr lang="en-US" dirty="0" smtClean="0"/>
            </a:br>
            <a:endParaRPr lang="en-US" dirty="0" smtClean="0"/>
          </a:p>
          <a:p>
            <a:r>
              <a:rPr lang="en-US" dirty="0" smtClean="0"/>
              <a:t>The </a:t>
            </a:r>
            <a:r>
              <a:rPr lang="en-US" dirty="0"/>
              <a:t>solution to avoid this problem, is to use the </a:t>
            </a:r>
            <a:r>
              <a:rPr lang="en-US" b="1" dirty="0"/>
              <a:t>backslash escape character</a:t>
            </a:r>
            <a:r>
              <a:rPr lang="en-US" dirty="0"/>
              <a:t>.</a:t>
            </a:r>
          </a:p>
          <a:p>
            <a:r>
              <a:rPr lang="en-US" dirty="0"/>
              <a:t>The </a:t>
            </a:r>
            <a:r>
              <a:rPr lang="en-US" dirty="0" smtClean="0"/>
              <a:t>backslash \ </a:t>
            </a:r>
            <a:r>
              <a:rPr lang="en-US" dirty="0"/>
              <a:t>scape character turns special characters into string characters</a:t>
            </a:r>
            <a:r>
              <a:rPr lang="en-US" dirty="0" smtClean="0"/>
              <a:t>:</a:t>
            </a:r>
          </a:p>
          <a:p>
            <a:endParaRPr lang="en-US" dirty="0" smtClean="0"/>
          </a:p>
          <a:p>
            <a:endParaRPr lang="en-US" dirty="0"/>
          </a:p>
          <a:p>
            <a:endParaRPr lang="en-US" dirty="0" smtClean="0"/>
          </a:p>
          <a:p>
            <a:r>
              <a:rPr lang="en-US" dirty="0" smtClean="0"/>
              <a:t>String</a:t>
            </a:r>
            <a:r>
              <a:rPr lang="en-US" dirty="0"/>
              <a:t> txt = "We are the so-called \"Vikings\" from the north</a:t>
            </a:r>
            <a:r>
              <a:rPr lang="en-US" dirty="0" smtClean="0"/>
              <a:t>.";</a:t>
            </a:r>
          </a:p>
          <a:p>
            <a:r>
              <a:rPr lang="en-US" dirty="0"/>
              <a:t>String txt = "It\'s alright.";</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58144182"/>
              </p:ext>
            </p:extLst>
          </p:nvPr>
        </p:nvGraphicFramePr>
        <p:xfrm>
          <a:off x="1163680" y="3473531"/>
          <a:ext cx="8486775" cy="1706880"/>
        </p:xfrm>
        <a:graphic>
          <a:graphicData uri="http://schemas.openxmlformats.org/drawingml/2006/table">
            <a:tbl>
              <a:tblPr/>
              <a:tblGrid>
                <a:gridCol w="2970371">
                  <a:extLst>
                    <a:ext uri="{9D8B030D-6E8A-4147-A177-3AD203B41FA5}">
                      <a16:colId xmlns:a16="http://schemas.microsoft.com/office/drawing/2014/main" val="552241360"/>
                    </a:ext>
                  </a:extLst>
                </a:gridCol>
                <a:gridCol w="2758202">
                  <a:extLst>
                    <a:ext uri="{9D8B030D-6E8A-4147-A177-3AD203B41FA5}">
                      <a16:colId xmlns:a16="http://schemas.microsoft.com/office/drawing/2014/main" val="860894146"/>
                    </a:ext>
                  </a:extLst>
                </a:gridCol>
                <a:gridCol w="2758202">
                  <a:extLst>
                    <a:ext uri="{9D8B030D-6E8A-4147-A177-3AD203B41FA5}">
                      <a16:colId xmlns:a16="http://schemas.microsoft.com/office/drawing/2014/main" val="562126469"/>
                    </a:ext>
                  </a:extLst>
                </a:gridCol>
              </a:tblGrid>
              <a:tr h="0">
                <a:tc>
                  <a:txBody>
                    <a:bodyPr/>
                    <a:lstStyle/>
                    <a:p>
                      <a:pPr algn="l" fontAlgn="t"/>
                      <a:r>
                        <a:rPr lang="en-US">
                          <a:effectLst/>
                        </a:rPr>
                        <a:t>Escape character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Result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35346945"/>
                  </a:ext>
                </a:extLst>
              </a:tr>
              <a:tr h="0">
                <a:tc>
                  <a:txBody>
                    <a:bodyPr/>
                    <a:lstStyle/>
                    <a:p>
                      <a:pPr algn="l" fontAlgn="t"/>
                      <a:r>
                        <a:rPr lang="en-US">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Single quote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822910630"/>
                  </a:ext>
                </a:extLst>
              </a:tr>
              <a:tr h="0">
                <a:tc>
                  <a:txBody>
                    <a:bodyPr/>
                    <a:lstStyle/>
                    <a:p>
                      <a:pPr algn="l" fontAlgn="t"/>
                      <a:r>
                        <a:rPr lang="en-US">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Double quote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66872759"/>
                  </a:ext>
                </a:extLst>
              </a:tr>
              <a:tr h="0">
                <a:tc>
                  <a:txBody>
                    <a:bodyPr/>
                    <a:lstStyle/>
                    <a:p>
                      <a:pPr algn="l" fontAlgn="t"/>
                      <a:r>
                        <a:rPr lang="en-US">
                          <a:effectLst/>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Backslash</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57465994"/>
                  </a:ext>
                </a:extLst>
              </a:tr>
            </a:tbl>
          </a:graphicData>
        </a:graphic>
      </p:graphicFrame>
    </p:spTree>
    <p:extLst>
      <p:ext uri="{BB962C8B-B14F-4D97-AF65-F5344CB8AC3E}">
        <p14:creationId xmlns:p14="http://schemas.microsoft.com/office/powerpoint/2010/main" val="38475102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Six other escape sequences are valid in Java:</a:t>
            </a:r>
          </a:p>
        </p:txBody>
      </p:sp>
      <p:graphicFrame>
        <p:nvGraphicFramePr>
          <p:cNvPr id="4" name="Content Placeholder 3"/>
          <p:cNvGraphicFramePr>
            <a:graphicFrameLocks noGrp="1"/>
          </p:cNvGraphicFramePr>
          <p:nvPr>
            <p:ph idx="1"/>
          </p:nvPr>
        </p:nvGraphicFramePr>
        <p:xfrm>
          <a:off x="1852612" y="2172494"/>
          <a:ext cx="8486775" cy="3657600"/>
        </p:xfrm>
        <a:graphic>
          <a:graphicData uri="http://schemas.openxmlformats.org/drawingml/2006/table">
            <a:tbl>
              <a:tblPr/>
              <a:tblGrid>
                <a:gridCol w="2121694">
                  <a:extLst>
                    <a:ext uri="{9D8B030D-6E8A-4147-A177-3AD203B41FA5}">
                      <a16:colId xmlns:a16="http://schemas.microsoft.com/office/drawing/2014/main" val="3747456956"/>
                    </a:ext>
                  </a:extLst>
                </a:gridCol>
                <a:gridCol w="5507831">
                  <a:extLst>
                    <a:ext uri="{9D8B030D-6E8A-4147-A177-3AD203B41FA5}">
                      <a16:colId xmlns:a16="http://schemas.microsoft.com/office/drawing/2014/main" val="725436893"/>
                    </a:ext>
                  </a:extLst>
                </a:gridCol>
                <a:gridCol w="857250">
                  <a:extLst>
                    <a:ext uri="{9D8B030D-6E8A-4147-A177-3AD203B41FA5}">
                      <a16:colId xmlns:a16="http://schemas.microsoft.com/office/drawing/2014/main" val="4035953888"/>
                    </a:ext>
                  </a:extLst>
                </a:gridCol>
              </a:tblGrid>
              <a:tr h="0">
                <a:tc>
                  <a:txBody>
                    <a:bodyPr/>
                    <a:lstStyle/>
                    <a:p>
                      <a:pPr algn="l" fontAlgn="t"/>
                      <a:r>
                        <a:rPr lang="en-US">
                          <a:effectLst/>
                        </a:rPr>
                        <a:t>Code</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Result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Try it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26952332"/>
                  </a:ext>
                </a:extLst>
              </a:tr>
              <a:tr h="0">
                <a:tc>
                  <a:txBody>
                    <a:bodyPr/>
                    <a:lstStyle/>
                    <a:p>
                      <a:pPr algn="l" fontAlgn="t"/>
                      <a:r>
                        <a:rPr lang="en-US">
                          <a:effectLst/>
                        </a:rPr>
                        <a:t>\n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New Line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u="none" strike="noStrike">
                          <a:solidFill>
                            <a:srgbClr val="FFFFFF"/>
                          </a:solidFill>
                          <a:effectLst/>
                          <a:latin typeface="Verdana" panose="020B0604030504040204" pitchFamily="34" charset="0"/>
                          <a:hlinkClick r:id="rId2"/>
                        </a:rPr>
                        <a:t>Try it »</a:t>
                      </a:r>
                      <a:endParaRPr lang="en-US">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852662022"/>
                  </a:ext>
                </a:extLst>
              </a:tr>
              <a:tr h="0">
                <a:tc>
                  <a:txBody>
                    <a:bodyPr/>
                    <a:lstStyle/>
                    <a:p>
                      <a:pPr algn="l" fontAlgn="t"/>
                      <a:r>
                        <a:rPr lang="en-US">
                          <a:effectLst/>
                        </a:rPr>
                        <a:t>\r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Carriage Return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u="none" strike="noStrike">
                          <a:solidFill>
                            <a:srgbClr val="FFFFFF"/>
                          </a:solidFill>
                          <a:effectLst/>
                          <a:latin typeface="Verdana" panose="020B0604030504040204" pitchFamily="34" charset="0"/>
                          <a:hlinkClick r:id="rId3"/>
                        </a:rPr>
                        <a:t>Try it »</a:t>
                      </a:r>
                      <a:endParaRPr lang="en-US">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00874509"/>
                  </a:ext>
                </a:extLst>
              </a:tr>
              <a:tr h="0">
                <a:tc>
                  <a:txBody>
                    <a:bodyPr/>
                    <a:lstStyle/>
                    <a:p>
                      <a:pPr algn="l" fontAlgn="t"/>
                      <a:r>
                        <a:rPr lang="en-US">
                          <a:effectLst/>
                        </a:rPr>
                        <a:t>\t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Tab</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u="none" strike="noStrike">
                          <a:solidFill>
                            <a:srgbClr val="FFFFFF"/>
                          </a:solidFill>
                          <a:effectLst/>
                          <a:latin typeface="Verdana" panose="020B0604030504040204" pitchFamily="34" charset="0"/>
                          <a:hlinkClick r:id="rId4"/>
                        </a:rPr>
                        <a:t>Try it »</a:t>
                      </a:r>
                      <a:endParaRPr lang="en-US">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441572939"/>
                  </a:ext>
                </a:extLst>
              </a:tr>
              <a:tr h="0">
                <a:tc>
                  <a:txBody>
                    <a:bodyPr/>
                    <a:lstStyle/>
                    <a:p>
                      <a:pPr algn="l" fontAlgn="t"/>
                      <a:r>
                        <a:rPr lang="en-US">
                          <a:effectLst/>
                        </a:rPr>
                        <a:t>\b</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Backspace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u="none" strike="noStrike">
                          <a:solidFill>
                            <a:srgbClr val="FFFFFF"/>
                          </a:solidFill>
                          <a:effectLst/>
                          <a:latin typeface="Verdana" panose="020B0604030504040204" pitchFamily="34" charset="0"/>
                          <a:hlinkClick r:id="rId5"/>
                        </a:rPr>
                        <a:t>Try it »</a:t>
                      </a:r>
                      <a:endParaRPr lang="en-US">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27875238"/>
                  </a:ext>
                </a:extLst>
              </a:tr>
              <a:tr h="0">
                <a:tc>
                  <a:txBody>
                    <a:bodyPr/>
                    <a:lstStyle/>
                    <a:p>
                      <a:pPr algn="l" fontAlgn="t"/>
                      <a:r>
                        <a:rPr lang="en-US">
                          <a:effectLst/>
                        </a:rPr>
                        <a:t>\f</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a:effectLst/>
                        </a:rPr>
                        <a:t>Form Feed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endParaRPr lang="en-US" dirty="0"/>
                    </a:p>
                  </a:txBody>
                  <a:tcPr>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286801259"/>
                  </a:ext>
                </a:extLst>
              </a:tr>
            </a:tbl>
          </a:graphicData>
        </a:graphic>
      </p:graphicFrame>
    </p:spTree>
    <p:extLst>
      <p:ext uri="{BB962C8B-B14F-4D97-AF65-F5344CB8AC3E}">
        <p14:creationId xmlns:p14="http://schemas.microsoft.com/office/powerpoint/2010/main" val="2785871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Numbers and Strings</a:t>
            </a:r>
            <a:br>
              <a:rPr lang="en-US" dirty="0"/>
            </a:br>
            <a:endParaRPr lang="en-US" dirty="0"/>
          </a:p>
        </p:txBody>
      </p:sp>
      <p:sp>
        <p:nvSpPr>
          <p:cNvPr id="3" name="Content Placeholder 2"/>
          <p:cNvSpPr>
            <a:spLocks noGrp="1"/>
          </p:cNvSpPr>
          <p:nvPr>
            <p:ph idx="1"/>
          </p:nvPr>
        </p:nvSpPr>
        <p:spPr/>
        <p:txBody>
          <a:bodyPr/>
          <a:lstStyle/>
          <a:p>
            <a:r>
              <a:rPr lang="en-US" dirty="0" smtClean="0"/>
              <a:t>if </a:t>
            </a:r>
            <a:r>
              <a:rPr lang="en-US" dirty="0"/>
              <a:t>you add two numbers, the result will be a number</a:t>
            </a:r>
            <a:r>
              <a:rPr lang="en-US" dirty="0" smtClean="0"/>
              <a:t>:</a:t>
            </a:r>
          </a:p>
          <a:p>
            <a:r>
              <a:rPr lang="en-US" dirty="0"/>
              <a:t>int x = 10;</a:t>
            </a:r>
            <a:r>
              <a:rPr lang="en-US" dirty="0" smtClean="0"/>
              <a:t/>
            </a:r>
            <a:br>
              <a:rPr lang="en-US" dirty="0" smtClean="0"/>
            </a:br>
            <a:r>
              <a:rPr lang="en-US" dirty="0"/>
              <a:t>int y = 20;</a:t>
            </a:r>
            <a:r>
              <a:rPr lang="en-US" dirty="0" smtClean="0"/>
              <a:t/>
            </a:r>
            <a:br>
              <a:rPr lang="en-US" dirty="0" smtClean="0"/>
            </a:br>
            <a:r>
              <a:rPr lang="en-US" dirty="0"/>
              <a:t>int z = x + y;      // z will be 30 (an integer/number</a:t>
            </a:r>
            <a:r>
              <a:rPr lang="en-US" dirty="0" smtClean="0"/>
              <a:t>)</a:t>
            </a:r>
          </a:p>
          <a:p>
            <a:r>
              <a:rPr lang="en-US" dirty="0"/>
              <a:t>String x = "10";</a:t>
            </a:r>
            <a:r>
              <a:rPr lang="en-US" dirty="0" smtClean="0"/>
              <a:t/>
            </a:r>
            <a:br>
              <a:rPr lang="en-US" dirty="0" smtClean="0"/>
            </a:br>
            <a:r>
              <a:rPr lang="en-US" dirty="0"/>
              <a:t>String y = "20";</a:t>
            </a:r>
            <a:r>
              <a:rPr lang="en-US" dirty="0" smtClean="0"/>
              <a:t/>
            </a:r>
            <a:br>
              <a:rPr lang="en-US" dirty="0" smtClean="0"/>
            </a:br>
            <a:r>
              <a:rPr lang="en-US" dirty="0"/>
              <a:t>String z = x + y;   // z will be 1020 (a String</a:t>
            </a:r>
            <a:r>
              <a:rPr lang="en-US" dirty="0" smtClean="0"/>
              <a:t>)</a:t>
            </a:r>
          </a:p>
          <a:p>
            <a:r>
              <a:rPr lang="en-US" dirty="0"/>
              <a:t>String x = "10";</a:t>
            </a:r>
            <a:r>
              <a:rPr lang="en-US" dirty="0" smtClean="0"/>
              <a:t/>
            </a:r>
            <a:br>
              <a:rPr lang="en-US" dirty="0" smtClean="0"/>
            </a:br>
            <a:r>
              <a:rPr lang="en-US" dirty="0"/>
              <a:t>int y = 20;</a:t>
            </a:r>
            <a:r>
              <a:rPr lang="en-US" dirty="0" smtClean="0"/>
              <a:t/>
            </a:r>
            <a:br>
              <a:rPr lang="en-US" dirty="0" smtClean="0"/>
            </a:br>
            <a:r>
              <a:rPr lang="en-US" dirty="0"/>
              <a:t>String z = x + y;   // z will be 1020 (a String)</a:t>
            </a:r>
          </a:p>
        </p:txBody>
      </p:sp>
    </p:spTree>
    <p:extLst>
      <p:ext uri="{BB962C8B-B14F-4D97-AF65-F5344CB8AC3E}">
        <p14:creationId xmlns:p14="http://schemas.microsoft.com/office/powerpoint/2010/main" val="1315319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Math</a:t>
            </a:r>
            <a:br>
              <a:rPr lang="en-US" dirty="0"/>
            </a:br>
            <a:endParaRPr lang="en-US" dirty="0"/>
          </a:p>
        </p:txBody>
      </p:sp>
      <p:sp>
        <p:nvSpPr>
          <p:cNvPr id="3" name="Content Placeholder 2"/>
          <p:cNvSpPr>
            <a:spLocks noGrp="1"/>
          </p:cNvSpPr>
          <p:nvPr>
            <p:ph idx="1"/>
          </p:nvPr>
        </p:nvSpPr>
        <p:spPr/>
        <p:txBody>
          <a:bodyPr/>
          <a:lstStyle/>
          <a:p>
            <a:r>
              <a:rPr lang="en-US" dirty="0"/>
              <a:t>Math.max(5, 10</a:t>
            </a:r>
            <a:r>
              <a:rPr lang="en-US" dirty="0" smtClean="0"/>
              <a:t>);</a:t>
            </a:r>
          </a:p>
          <a:p>
            <a:r>
              <a:rPr lang="en-US" dirty="0"/>
              <a:t>Math.min(5, 10</a:t>
            </a:r>
            <a:r>
              <a:rPr lang="en-US" dirty="0" smtClean="0"/>
              <a:t>);</a:t>
            </a:r>
          </a:p>
          <a:p>
            <a:r>
              <a:rPr lang="en-US" dirty="0"/>
              <a:t>Math.sqrt(64</a:t>
            </a:r>
            <a:r>
              <a:rPr lang="en-US" dirty="0" smtClean="0"/>
              <a:t>);</a:t>
            </a:r>
          </a:p>
          <a:p>
            <a:r>
              <a:rPr lang="en-US" dirty="0"/>
              <a:t>Math.abs(-4.7</a:t>
            </a:r>
            <a:r>
              <a:rPr lang="en-US" dirty="0" smtClean="0"/>
              <a:t>);</a:t>
            </a:r>
          </a:p>
          <a:p>
            <a:r>
              <a:rPr lang="en-US" dirty="0"/>
              <a:t>Math.random();</a:t>
            </a:r>
          </a:p>
        </p:txBody>
      </p:sp>
    </p:spTree>
    <p:extLst>
      <p:ext uri="{BB962C8B-B14F-4D97-AF65-F5344CB8AC3E}">
        <p14:creationId xmlns:p14="http://schemas.microsoft.com/office/powerpoint/2010/main" val="36331945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Booleans</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Very </a:t>
            </a:r>
            <a:r>
              <a:rPr lang="en-US" dirty="0"/>
              <a:t>often, in programming, you will need a data type that can only have one of two values, like:</a:t>
            </a:r>
          </a:p>
          <a:p>
            <a:r>
              <a:rPr lang="en-US" dirty="0"/>
              <a:t>YES / NO</a:t>
            </a:r>
          </a:p>
          <a:p>
            <a:r>
              <a:rPr lang="en-US" dirty="0"/>
              <a:t>ON / OFF</a:t>
            </a:r>
          </a:p>
          <a:p>
            <a:r>
              <a:rPr lang="en-US" dirty="0"/>
              <a:t>TRUE / FALSE</a:t>
            </a:r>
          </a:p>
          <a:p>
            <a:r>
              <a:rPr lang="en-US" dirty="0"/>
              <a:t>For this, Java has </a:t>
            </a:r>
            <a:r>
              <a:rPr lang="en-US" dirty="0" smtClean="0"/>
              <a:t>a boolean </a:t>
            </a:r>
            <a:r>
              <a:rPr lang="en-US" dirty="0"/>
              <a:t>data type, which can take the </a:t>
            </a:r>
            <a:r>
              <a:rPr lang="en-US" dirty="0" smtClean="0"/>
              <a:t>values true or false</a:t>
            </a:r>
          </a:p>
          <a:p>
            <a:r>
              <a:rPr lang="en-US" dirty="0"/>
              <a:t>boolean isJavaFun = true;</a:t>
            </a:r>
            <a:r>
              <a:rPr lang="en-US" dirty="0" smtClean="0"/>
              <a:t/>
            </a:r>
            <a:br>
              <a:rPr lang="en-US" dirty="0" smtClean="0"/>
            </a:br>
            <a:r>
              <a:rPr lang="en-US" dirty="0"/>
              <a:t>boolean isFishTasty = false;</a:t>
            </a:r>
            <a:r>
              <a:rPr lang="en-US" dirty="0" smtClean="0"/>
              <a:t/>
            </a:r>
            <a:br>
              <a:rPr lang="en-US" dirty="0" smtClean="0"/>
            </a:br>
            <a:r>
              <a:rPr lang="en-US" dirty="0"/>
              <a:t>System.out.println(isJavaFun);     // Outputs true</a:t>
            </a:r>
            <a:br>
              <a:rPr lang="en-US" dirty="0"/>
            </a:br>
            <a:r>
              <a:rPr lang="en-US" dirty="0"/>
              <a:t>System.out.println(isFishTasty);   // Outputs false</a:t>
            </a:r>
          </a:p>
          <a:p>
            <a:endParaRPr lang="en-US" dirty="0"/>
          </a:p>
        </p:txBody>
      </p:sp>
    </p:spTree>
    <p:extLst>
      <p:ext uri="{BB962C8B-B14F-4D97-AF65-F5344CB8AC3E}">
        <p14:creationId xmlns:p14="http://schemas.microsoft.com/office/powerpoint/2010/main" val="2485728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Use Java?</a:t>
            </a:r>
            <a:endParaRPr lang="en-US" dirty="0"/>
          </a:p>
        </p:txBody>
      </p:sp>
      <p:sp>
        <p:nvSpPr>
          <p:cNvPr id="3" name="Content Placeholder 2"/>
          <p:cNvSpPr>
            <a:spLocks noGrp="1"/>
          </p:cNvSpPr>
          <p:nvPr>
            <p:ph idx="1"/>
          </p:nvPr>
        </p:nvSpPr>
        <p:spPr>
          <a:xfrm>
            <a:off x="838200" y="1850677"/>
            <a:ext cx="10515600" cy="4351338"/>
          </a:xfrm>
        </p:spPr>
        <p:txBody>
          <a:bodyPr/>
          <a:lstStyle/>
          <a:p>
            <a:r>
              <a:rPr lang="en-US" dirty="0" smtClean="0"/>
              <a:t>Java </a:t>
            </a:r>
            <a:r>
              <a:rPr lang="en-US" dirty="0"/>
              <a:t>works on different platforms (Windows, Mac, Linux, Raspberry Pi, etc.)</a:t>
            </a:r>
          </a:p>
          <a:p>
            <a:r>
              <a:rPr lang="en-US" dirty="0"/>
              <a:t>It is one of the most popular programming language in the world</a:t>
            </a:r>
          </a:p>
          <a:p>
            <a:r>
              <a:rPr lang="en-US" dirty="0"/>
              <a:t>It is easy to learn and simple to use</a:t>
            </a:r>
          </a:p>
          <a:p>
            <a:r>
              <a:rPr lang="en-US" dirty="0"/>
              <a:t>It is open-source and free</a:t>
            </a:r>
          </a:p>
          <a:p>
            <a:r>
              <a:rPr lang="en-US" dirty="0"/>
              <a:t>It is secure, fast and powerful</a:t>
            </a:r>
          </a:p>
          <a:p>
            <a:r>
              <a:rPr lang="en-US" dirty="0"/>
              <a:t>It has a huge community support (tens of millions of developers)</a:t>
            </a:r>
          </a:p>
          <a:p>
            <a:endParaRPr lang="en-US" dirty="0"/>
          </a:p>
        </p:txBody>
      </p:sp>
    </p:spTree>
    <p:extLst>
      <p:ext uri="{BB962C8B-B14F-4D97-AF65-F5344CB8AC3E}">
        <p14:creationId xmlns:p14="http://schemas.microsoft.com/office/powerpoint/2010/main" val="5382709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Expression</a:t>
            </a:r>
            <a:br>
              <a:rPr lang="en-US" dirty="0" smtClean="0"/>
            </a:br>
            <a:endParaRPr lang="en-US" dirty="0"/>
          </a:p>
        </p:txBody>
      </p:sp>
      <p:sp>
        <p:nvSpPr>
          <p:cNvPr id="3" name="Content Placeholder 2"/>
          <p:cNvSpPr>
            <a:spLocks noGrp="1"/>
          </p:cNvSpPr>
          <p:nvPr>
            <p:ph idx="1"/>
          </p:nvPr>
        </p:nvSpPr>
        <p:spPr/>
        <p:txBody>
          <a:bodyPr/>
          <a:lstStyle/>
          <a:p>
            <a:r>
              <a:rPr lang="en-US" dirty="0" smtClean="0"/>
              <a:t>A</a:t>
            </a:r>
            <a:r>
              <a:rPr lang="en-US" dirty="0"/>
              <a:t> </a:t>
            </a:r>
            <a:r>
              <a:rPr lang="en-US" b="1" dirty="0"/>
              <a:t>Boolean expression</a:t>
            </a:r>
            <a:r>
              <a:rPr lang="en-US" dirty="0"/>
              <a:t> is a Java expression that returns a Boolean value: </a:t>
            </a:r>
            <a:r>
              <a:rPr lang="en-US" dirty="0" smtClean="0"/>
              <a:t>true or false</a:t>
            </a:r>
          </a:p>
          <a:p>
            <a:r>
              <a:rPr lang="en-US" dirty="0"/>
              <a:t>int x = 10;</a:t>
            </a:r>
            <a:r>
              <a:rPr lang="en-US" dirty="0" smtClean="0"/>
              <a:t/>
            </a:r>
            <a:br>
              <a:rPr lang="en-US" dirty="0" smtClean="0"/>
            </a:br>
            <a:r>
              <a:rPr lang="en-US" dirty="0"/>
              <a:t>int y = 9;</a:t>
            </a:r>
            <a:r>
              <a:rPr lang="en-US" dirty="0" smtClean="0"/>
              <a:t/>
            </a:r>
            <a:br>
              <a:rPr lang="en-US" dirty="0" smtClean="0"/>
            </a:br>
            <a:r>
              <a:rPr lang="en-US" dirty="0"/>
              <a:t>System.out.println(x &gt; y); // returns true, because 10 is higher than 9</a:t>
            </a:r>
          </a:p>
          <a:p>
            <a:endParaRPr lang="en-US" dirty="0"/>
          </a:p>
        </p:txBody>
      </p:sp>
    </p:spTree>
    <p:extLst>
      <p:ext uri="{BB962C8B-B14F-4D97-AF65-F5344CB8AC3E}">
        <p14:creationId xmlns:p14="http://schemas.microsoft.com/office/powerpoint/2010/main" val="3156687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en-US" dirty="0">
                <a:solidFill>
                  <a:srgbClr val="000000"/>
                </a:solidFill>
                <a:latin typeface="Segoe UI" panose="020B0502040204020203" pitchFamily="34" charset="0"/>
                <a:cs typeface="Segoe UI" panose="020B0502040204020203" pitchFamily="34" charset="0"/>
              </a:rPr>
              <a:t>Java Conditions and If Statements</a:t>
            </a:r>
            <a:br>
              <a:rPr lang="en-US" altLang="en-US" dirty="0">
                <a:solidFill>
                  <a:srgbClr val="000000"/>
                </a:solidFill>
                <a:latin typeface="Segoe UI" panose="020B0502040204020203" pitchFamily="34" charset="0"/>
                <a:cs typeface="Segoe UI" panose="020B0502040204020203" pitchFamily="34" charset="0"/>
              </a:rPr>
            </a:br>
            <a:endParaRPr lang="en-US" dirty="0"/>
          </a:p>
        </p:txBody>
      </p:sp>
      <p:sp>
        <p:nvSpPr>
          <p:cNvPr id="5" name="Rectangle 4"/>
          <p:cNvSpPr/>
          <p:nvPr/>
        </p:nvSpPr>
        <p:spPr>
          <a:xfrm>
            <a:off x="951978" y="1574487"/>
            <a:ext cx="10401822" cy="4001095"/>
          </a:xfrm>
          <a:prstGeom prst="rect">
            <a:avLst/>
          </a:prstGeom>
        </p:spPr>
        <p:txBody>
          <a:bodyPr wrap="square">
            <a:sp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Java supports the usual logical conditions from mathematics:</a:t>
            </a:r>
            <a:endParaRPr lang="en-US" altLang="en-US" dirty="0"/>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Less than: </a:t>
            </a:r>
            <a:r>
              <a:rPr kumimoji="0" lang="en-US" altLang="en-US" sz="2000" b="0" i="0" u="none" strike="noStrike" cap="none" normalizeH="0" baseline="0" dirty="0" smtClean="0">
                <a:ln>
                  <a:noFill/>
                </a:ln>
                <a:solidFill>
                  <a:srgbClr val="DC143C"/>
                </a:solidFill>
                <a:effectLst/>
                <a:latin typeface="Consolas" panose="020B0609020204030204" pitchFamily="49" charset="0"/>
              </a:rPr>
              <a:t>a &lt; b</a:t>
            </a:r>
            <a:endParaRPr lang="en-US" altLang="en-US" dirty="0">
              <a:solidFill>
                <a:srgbClr val="000000"/>
              </a:solidFill>
              <a:latin typeface="Verdana" panose="020B0604030504040204" pitchFamily="34" charset="0"/>
            </a:endParaRP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Less than or equal to: </a:t>
            </a:r>
            <a:r>
              <a:rPr kumimoji="0" lang="en-US" altLang="en-US" sz="2000" b="0" i="0" u="none" strike="noStrike" cap="none" normalizeH="0" baseline="0" dirty="0" smtClean="0">
                <a:ln>
                  <a:noFill/>
                </a:ln>
                <a:solidFill>
                  <a:srgbClr val="DC143C"/>
                </a:solidFill>
                <a:effectLst/>
                <a:latin typeface="Consolas" panose="020B0609020204030204" pitchFamily="49" charset="0"/>
              </a:rPr>
              <a:t>a &lt;= b</a:t>
            </a:r>
            <a:endParaRPr lang="en-US" altLang="en-US" dirty="0">
              <a:solidFill>
                <a:srgbClr val="000000"/>
              </a:solidFill>
              <a:latin typeface="Verdana" panose="020B0604030504040204" pitchFamily="34" charset="0"/>
            </a:endParaRP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Greater than: </a:t>
            </a:r>
            <a:r>
              <a:rPr kumimoji="0" lang="en-US" altLang="en-US" sz="2000" b="0" i="0" u="none" strike="noStrike" cap="none" normalizeH="0" baseline="0" dirty="0" smtClean="0">
                <a:ln>
                  <a:noFill/>
                </a:ln>
                <a:solidFill>
                  <a:srgbClr val="DC143C"/>
                </a:solidFill>
                <a:effectLst/>
                <a:latin typeface="Consolas" panose="020B0609020204030204" pitchFamily="49" charset="0"/>
              </a:rPr>
              <a:t>a &gt; b</a:t>
            </a:r>
            <a:endParaRPr lang="en-US" altLang="en-US" dirty="0">
              <a:solidFill>
                <a:srgbClr val="000000"/>
              </a:solidFill>
              <a:latin typeface="Verdana" panose="020B0604030504040204" pitchFamily="34" charset="0"/>
            </a:endParaRP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Greater than or equal to: </a:t>
            </a:r>
            <a:r>
              <a:rPr kumimoji="0" lang="en-US" altLang="en-US" sz="2000" b="0" i="0" u="none" strike="noStrike" cap="none" normalizeH="0" baseline="0" dirty="0" smtClean="0">
                <a:ln>
                  <a:noFill/>
                </a:ln>
                <a:solidFill>
                  <a:srgbClr val="DC143C"/>
                </a:solidFill>
                <a:effectLst/>
                <a:latin typeface="Consolas" panose="020B0609020204030204" pitchFamily="49" charset="0"/>
              </a:rPr>
              <a:t>a &gt;= b</a:t>
            </a:r>
            <a:endParaRPr lang="en-US" altLang="en-US" dirty="0">
              <a:solidFill>
                <a:srgbClr val="000000"/>
              </a:solidFill>
              <a:latin typeface="Verdana" panose="020B0604030504040204" pitchFamily="34" charset="0"/>
            </a:endParaRP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Equal to </a:t>
            </a:r>
            <a:r>
              <a:rPr kumimoji="0" lang="en-US" altLang="en-US" sz="2000" b="0" i="0" u="none" strike="noStrike" cap="none" normalizeH="0" baseline="0" dirty="0" smtClean="0">
                <a:ln>
                  <a:noFill/>
                </a:ln>
                <a:solidFill>
                  <a:srgbClr val="DC143C"/>
                </a:solidFill>
                <a:effectLst/>
                <a:latin typeface="Consolas" panose="020B0609020204030204" pitchFamily="49" charset="0"/>
              </a:rPr>
              <a:t>a == b</a:t>
            </a:r>
            <a:endParaRPr lang="en-US" altLang="en-US" dirty="0">
              <a:solidFill>
                <a:srgbClr val="000000"/>
              </a:solidFill>
              <a:latin typeface="Verdana" panose="020B0604030504040204" pitchFamily="34" charset="0"/>
            </a:endParaRP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Not Equal to: </a:t>
            </a:r>
            <a:r>
              <a:rPr kumimoji="0" lang="en-US" altLang="en-US" sz="2000" b="0" i="0" u="none" strike="noStrike" cap="none" normalizeH="0" baseline="0" dirty="0" smtClean="0">
                <a:ln>
                  <a:noFill/>
                </a:ln>
                <a:solidFill>
                  <a:srgbClr val="DC143C"/>
                </a:solidFill>
                <a:effectLst/>
                <a:latin typeface="Consolas" panose="020B0609020204030204" pitchFamily="49" charset="0"/>
              </a:rPr>
              <a:t>a != b</a:t>
            </a:r>
            <a:endParaRPr lang="en-US" altLang="en-US" dirty="0">
              <a:solidFill>
                <a:srgbClr val="000000"/>
              </a:solidFill>
              <a:latin typeface="Verdana" panose="020B0604030504040204" pitchFamily="34" charset="0"/>
            </a:endParaRPr>
          </a:p>
          <a:p>
            <a:pPr lvl="0" eaLnBrk="0" fontAlgn="base" hangingPunct="0">
              <a:spcBef>
                <a:spcPct val="0"/>
              </a:spcBef>
              <a:spcAft>
                <a:spcPct val="0"/>
              </a:spcAft>
            </a:pPr>
            <a:r>
              <a:rPr lang="en-US" altLang="en-US" dirty="0">
                <a:solidFill>
                  <a:srgbClr val="000000"/>
                </a:solidFill>
                <a:latin typeface="Verdana" panose="020B0604030504040204" pitchFamily="34" charset="0"/>
              </a:rPr>
              <a:t>You can use these conditions to perform different actions for different decisions.</a:t>
            </a:r>
            <a:endParaRPr lang="en-US" altLang="en-US" dirty="0"/>
          </a:p>
          <a:p>
            <a:pPr lvl="0" eaLnBrk="0" fontAlgn="base" hangingPunct="0">
              <a:spcBef>
                <a:spcPct val="0"/>
              </a:spcBef>
              <a:spcAft>
                <a:spcPct val="0"/>
              </a:spcAft>
            </a:pPr>
            <a:r>
              <a:rPr lang="en-US" altLang="en-US" dirty="0">
                <a:solidFill>
                  <a:srgbClr val="000000"/>
                </a:solidFill>
                <a:latin typeface="Verdana" panose="020B0604030504040204" pitchFamily="34" charset="0"/>
              </a:rPr>
              <a:t>Java has the following conditional statements:</a:t>
            </a:r>
            <a:endParaRPr lang="en-US" altLang="en-US" dirty="0"/>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Use </a:t>
            </a:r>
            <a:r>
              <a:rPr kumimoji="0" lang="en-US" altLang="en-US" sz="2000" b="0" i="0" u="none" strike="noStrike" cap="none" normalizeH="0" baseline="0" dirty="0" smtClean="0">
                <a:ln>
                  <a:noFill/>
                </a:ln>
                <a:solidFill>
                  <a:srgbClr val="DC143C"/>
                </a:solidFill>
                <a:effectLst/>
                <a:latin typeface="Consolas" panose="020B0609020204030204" pitchFamily="49" charset="0"/>
              </a:rPr>
              <a:t>if</a:t>
            </a:r>
            <a:r>
              <a:rPr lang="en-US" altLang="en-US" dirty="0">
                <a:solidFill>
                  <a:srgbClr val="000000"/>
                </a:solidFill>
                <a:latin typeface="Verdana" panose="020B0604030504040204" pitchFamily="34" charset="0"/>
              </a:rPr>
              <a:t> to specify a block of code to be executed, if a specified condition is true</a:t>
            </a: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Use </a:t>
            </a:r>
            <a:r>
              <a:rPr kumimoji="0" lang="en-US" altLang="en-US" sz="2000" b="0" i="0" u="none" strike="noStrike" cap="none" normalizeH="0" baseline="0" dirty="0" smtClean="0">
                <a:ln>
                  <a:noFill/>
                </a:ln>
                <a:solidFill>
                  <a:srgbClr val="DC143C"/>
                </a:solidFill>
                <a:effectLst/>
                <a:latin typeface="Consolas" panose="020B0609020204030204" pitchFamily="49" charset="0"/>
              </a:rPr>
              <a:t>else</a:t>
            </a:r>
            <a:r>
              <a:rPr lang="en-US" altLang="en-US" dirty="0">
                <a:solidFill>
                  <a:srgbClr val="000000"/>
                </a:solidFill>
                <a:latin typeface="Verdana" panose="020B0604030504040204" pitchFamily="34" charset="0"/>
              </a:rPr>
              <a:t> to specify a block of code to be executed, if the same condition is false</a:t>
            </a: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Use </a:t>
            </a:r>
            <a:r>
              <a:rPr kumimoji="0" lang="en-US" altLang="en-US" sz="2000" b="0" i="0" u="none" strike="noStrike" cap="none" normalizeH="0" baseline="0" dirty="0" smtClean="0">
                <a:ln>
                  <a:noFill/>
                </a:ln>
                <a:solidFill>
                  <a:srgbClr val="DC143C"/>
                </a:solidFill>
                <a:effectLst/>
                <a:latin typeface="Consolas" panose="020B0609020204030204" pitchFamily="49" charset="0"/>
              </a:rPr>
              <a:t>else if</a:t>
            </a:r>
            <a:r>
              <a:rPr lang="en-US" altLang="en-US" dirty="0">
                <a:solidFill>
                  <a:srgbClr val="000000"/>
                </a:solidFill>
                <a:latin typeface="Verdana" panose="020B0604030504040204" pitchFamily="34" charset="0"/>
              </a:rPr>
              <a:t> to specify a new condition to test, if the first condition is false</a:t>
            </a:r>
          </a:p>
          <a:p>
            <a:pPr lvl="0" eaLnBrk="0" fontAlgn="base" hangingPunct="0">
              <a:spcBef>
                <a:spcPct val="0"/>
              </a:spcBef>
              <a:spcAft>
                <a:spcPct val="0"/>
              </a:spcAft>
              <a:buFontTx/>
              <a:buChar char="•"/>
            </a:pPr>
            <a:r>
              <a:rPr lang="en-US" altLang="en-US" dirty="0">
                <a:solidFill>
                  <a:srgbClr val="000000"/>
                </a:solidFill>
                <a:latin typeface="Verdana" panose="020B0604030504040204" pitchFamily="34" charset="0"/>
              </a:rPr>
              <a:t>Use </a:t>
            </a:r>
            <a:r>
              <a:rPr kumimoji="0" lang="en-US" altLang="en-US" sz="2000" b="0" i="0" u="none" strike="noStrike" cap="none" normalizeH="0" baseline="0" dirty="0" smtClean="0">
                <a:ln>
                  <a:noFill/>
                </a:ln>
                <a:solidFill>
                  <a:srgbClr val="DC143C"/>
                </a:solidFill>
                <a:effectLst/>
                <a:latin typeface="Consolas" panose="020B0609020204030204" pitchFamily="49" charset="0"/>
              </a:rPr>
              <a:t>switch</a:t>
            </a:r>
            <a:r>
              <a:rPr lang="en-US" altLang="en-US" dirty="0">
                <a:solidFill>
                  <a:srgbClr val="000000"/>
                </a:solidFill>
                <a:latin typeface="Verdana" panose="020B0604030504040204" pitchFamily="34" charset="0"/>
              </a:rPr>
              <a:t> to specify many alternative blocks of code to be executed</a:t>
            </a:r>
          </a:p>
        </p:txBody>
      </p:sp>
    </p:spTree>
    <p:extLst>
      <p:ext uri="{BB962C8B-B14F-4D97-AF65-F5344CB8AC3E}">
        <p14:creationId xmlns:p14="http://schemas.microsoft.com/office/powerpoint/2010/main" val="36061432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if Statement</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Use </a:t>
            </a:r>
            <a:r>
              <a:rPr lang="en-US" dirty="0" smtClean="0"/>
              <a:t>the if </a:t>
            </a:r>
            <a:r>
              <a:rPr lang="en-US" dirty="0"/>
              <a:t>statement to specify a block of Java code to be executed if a condition </a:t>
            </a:r>
            <a:r>
              <a:rPr lang="en-US" dirty="0" smtClean="0"/>
              <a:t>is true</a:t>
            </a:r>
          </a:p>
          <a:p>
            <a:r>
              <a:rPr lang="en-US" dirty="0" smtClean="0"/>
              <a:t>Syntax: </a:t>
            </a:r>
          </a:p>
          <a:p>
            <a:pPr marL="0" indent="0">
              <a:buNone/>
            </a:pPr>
            <a:r>
              <a:rPr lang="en-US" dirty="0" smtClean="0"/>
              <a:t>if</a:t>
            </a:r>
            <a:r>
              <a:rPr lang="en-US" dirty="0"/>
              <a:t> (</a:t>
            </a:r>
            <a:r>
              <a:rPr lang="en-US" i="1" dirty="0"/>
              <a:t>condition</a:t>
            </a:r>
            <a:r>
              <a:rPr lang="en-US" dirty="0"/>
              <a:t>) </a:t>
            </a:r>
            <a:endParaRPr lang="en-US" dirty="0" smtClean="0"/>
          </a:p>
          <a:p>
            <a:pPr marL="0" indent="0">
              <a:buNone/>
            </a:pPr>
            <a:r>
              <a:rPr lang="en-US" dirty="0" smtClean="0"/>
              <a:t>{</a:t>
            </a:r>
            <a:r>
              <a:rPr lang="en-US" dirty="0"/>
              <a:t/>
            </a:r>
            <a:br>
              <a:rPr lang="en-US" dirty="0"/>
            </a:br>
            <a:r>
              <a:rPr lang="en-US" dirty="0"/>
              <a:t>  </a:t>
            </a:r>
            <a:r>
              <a:rPr lang="en-US" i="1" dirty="0"/>
              <a:t>// block of code to be executed if the condition is true</a:t>
            </a:r>
            <a:r>
              <a:rPr lang="en-US" dirty="0"/>
              <a:t/>
            </a:r>
            <a:br>
              <a:rPr lang="en-US" dirty="0"/>
            </a:br>
            <a:r>
              <a:rPr lang="en-US" dirty="0" smtClean="0"/>
              <a:t>}</a:t>
            </a:r>
          </a:p>
          <a:p>
            <a:r>
              <a:rPr lang="en-US" dirty="0" smtClean="0"/>
              <a:t>Example:</a:t>
            </a:r>
          </a:p>
          <a:p>
            <a:pPr marL="0" indent="0">
              <a:buNone/>
            </a:pPr>
            <a:r>
              <a:rPr lang="en-US" dirty="0" smtClean="0"/>
              <a:t> if</a:t>
            </a:r>
            <a:r>
              <a:rPr lang="en-US" dirty="0"/>
              <a:t> (20 &gt; 18) {</a:t>
            </a:r>
            <a:r>
              <a:rPr lang="en-US" dirty="0" smtClean="0"/>
              <a:t/>
            </a:r>
            <a:br>
              <a:rPr lang="en-US" dirty="0" smtClean="0"/>
            </a:br>
            <a:r>
              <a:rPr lang="en-US" dirty="0"/>
              <a:t>  System.out.println("20 is greater than 18");</a:t>
            </a:r>
            <a:r>
              <a:rPr lang="en-US" dirty="0" smtClean="0"/>
              <a:t/>
            </a:r>
            <a:br>
              <a:rPr lang="en-US" dirty="0" smtClean="0"/>
            </a:br>
            <a:r>
              <a:rPr lang="en-US" dirty="0"/>
              <a:t>}</a:t>
            </a:r>
          </a:p>
        </p:txBody>
      </p:sp>
    </p:spTree>
    <p:extLst>
      <p:ext uri="{BB962C8B-B14F-4D97-AF65-F5344CB8AC3E}">
        <p14:creationId xmlns:p14="http://schemas.microsoft.com/office/powerpoint/2010/main" val="14936897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else Statement</a:t>
            </a:r>
          </a:p>
          <a:p>
            <a:r>
              <a:rPr lang="en-US" dirty="0" smtClean="0"/>
              <a:t>Syntax:</a:t>
            </a:r>
          </a:p>
          <a:p>
            <a:pPr marL="0" indent="0">
              <a:buNone/>
            </a:pPr>
            <a:r>
              <a:rPr lang="en-US" dirty="0" smtClean="0"/>
              <a:t>if</a:t>
            </a:r>
            <a:r>
              <a:rPr lang="en-US" dirty="0"/>
              <a:t> (</a:t>
            </a:r>
            <a:r>
              <a:rPr lang="en-US" i="1" dirty="0"/>
              <a:t>condition</a:t>
            </a:r>
            <a:r>
              <a:rPr lang="en-US" dirty="0"/>
              <a:t>) {</a:t>
            </a:r>
            <a:br>
              <a:rPr lang="en-US" dirty="0"/>
            </a:br>
            <a:r>
              <a:rPr lang="en-US" dirty="0"/>
              <a:t>  </a:t>
            </a:r>
            <a:r>
              <a:rPr lang="en-US" i="1" dirty="0"/>
              <a:t>// block of code to be executed if the condition is true</a:t>
            </a:r>
            <a:r>
              <a:rPr lang="en-US" dirty="0"/>
              <a:t/>
            </a:r>
            <a:br>
              <a:rPr lang="en-US" dirty="0"/>
            </a:br>
            <a:r>
              <a:rPr lang="en-US" dirty="0"/>
              <a:t>} else { </a:t>
            </a:r>
            <a:r>
              <a:rPr lang="en-US" dirty="0" smtClean="0"/>
              <a:t/>
            </a:r>
            <a:br>
              <a:rPr lang="en-US" dirty="0" smtClean="0"/>
            </a:br>
            <a:r>
              <a:rPr lang="en-US" dirty="0"/>
              <a:t>  </a:t>
            </a:r>
            <a:r>
              <a:rPr lang="en-US" i="1" dirty="0"/>
              <a:t>// block of code to be executed if the condition is false</a:t>
            </a:r>
            <a:r>
              <a:rPr lang="en-US" dirty="0" smtClean="0"/>
              <a:t/>
            </a:r>
            <a:br>
              <a:rPr lang="en-US" dirty="0" smtClean="0"/>
            </a:br>
            <a:r>
              <a:rPr lang="en-US" dirty="0"/>
              <a:t>} </a:t>
            </a:r>
            <a:endParaRPr lang="en-US" dirty="0" smtClean="0"/>
          </a:p>
          <a:p>
            <a:r>
              <a:rPr lang="en-US" dirty="0" smtClean="0"/>
              <a:t>Example:</a:t>
            </a:r>
          </a:p>
          <a:p>
            <a:pPr marL="0" indent="0">
              <a:buNone/>
            </a:pPr>
            <a:r>
              <a:rPr lang="en-US" dirty="0" smtClean="0"/>
              <a:t>int</a:t>
            </a:r>
            <a:r>
              <a:rPr lang="en-US" dirty="0"/>
              <a:t> time = 20;</a:t>
            </a:r>
            <a:r>
              <a:rPr lang="en-US" dirty="0" smtClean="0"/>
              <a:t/>
            </a:r>
            <a:br>
              <a:rPr lang="en-US" dirty="0" smtClean="0"/>
            </a:br>
            <a:r>
              <a:rPr lang="en-US" dirty="0"/>
              <a:t>if (time &lt; 18) {</a:t>
            </a:r>
            <a:r>
              <a:rPr lang="en-US" dirty="0" smtClean="0"/>
              <a:t/>
            </a:r>
            <a:br>
              <a:rPr lang="en-US" dirty="0" smtClean="0"/>
            </a:br>
            <a:r>
              <a:rPr lang="en-US" dirty="0"/>
              <a:t>  System.out.println("Good day.");</a:t>
            </a:r>
            <a:r>
              <a:rPr lang="en-US" dirty="0" smtClean="0"/>
              <a:t/>
            </a:r>
            <a:br>
              <a:rPr lang="en-US" dirty="0" smtClean="0"/>
            </a:br>
            <a:r>
              <a:rPr lang="en-US" dirty="0"/>
              <a:t>} else {</a:t>
            </a:r>
            <a:r>
              <a:rPr lang="en-US" dirty="0" smtClean="0"/>
              <a:t/>
            </a:r>
            <a:br>
              <a:rPr lang="en-US" dirty="0" smtClean="0"/>
            </a:br>
            <a:r>
              <a:rPr lang="en-US" dirty="0"/>
              <a:t>  System.out.println("Good evening.");</a:t>
            </a:r>
            <a:r>
              <a:rPr lang="en-US" dirty="0" smtClean="0"/>
              <a:t/>
            </a:r>
            <a:br>
              <a:rPr lang="en-US" dirty="0" smtClean="0"/>
            </a:br>
            <a:r>
              <a:rPr lang="en-US" dirty="0"/>
              <a:t>}</a:t>
            </a:r>
            <a:r>
              <a:rPr lang="en-US" dirty="0" smtClean="0"/>
              <a:t/>
            </a:r>
            <a:br>
              <a:rPr lang="en-US" dirty="0" smtClean="0"/>
            </a:br>
            <a:r>
              <a:rPr lang="en-US" dirty="0"/>
              <a:t>// Outputs "Good evening."</a:t>
            </a:r>
          </a:p>
        </p:txBody>
      </p:sp>
    </p:spTree>
    <p:extLst>
      <p:ext uri="{BB962C8B-B14F-4D97-AF65-F5344CB8AC3E}">
        <p14:creationId xmlns:p14="http://schemas.microsoft.com/office/powerpoint/2010/main" val="41906420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1176"/>
          </a:xfrm>
        </p:spPr>
        <p:txBody>
          <a:bodyPr>
            <a:normAutofit fontScale="90000"/>
          </a:bodyPr>
          <a:lstStyle/>
          <a:p>
            <a:r>
              <a:rPr lang="en-US" dirty="0"/>
              <a:t>The else if </a:t>
            </a:r>
            <a:r>
              <a:rPr lang="en-US" dirty="0" smtClean="0"/>
              <a:t>Statement</a:t>
            </a:r>
            <a:endParaRPr lang="en-US" dirty="0"/>
          </a:p>
        </p:txBody>
      </p:sp>
      <p:sp>
        <p:nvSpPr>
          <p:cNvPr id="3" name="Content Placeholder 2"/>
          <p:cNvSpPr>
            <a:spLocks noGrp="1"/>
          </p:cNvSpPr>
          <p:nvPr>
            <p:ph idx="1"/>
          </p:nvPr>
        </p:nvSpPr>
        <p:spPr>
          <a:xfrm>
            <a:off x="838200" y="851770"/>
            <a:ext cx="10515600" cy="5325193"/>
          </a:xfrm>
        </p:spPr>
        <p:txBody>
          <a:bodyPr>
            <a:normAutofit fontScale="85000" lnSpcReduction="20000"/>
          </a:bodyPr>
          <a:lstStyle/>
          <a:p>
            <a:r>
              <a:rPr lang="en-US" dirty="0" smtClean="0"/>
              <a:t>Syntax:</a:t>
            </a:r>
          </a:p>
          <a:p>
            <a:pPr marL="0" indent="0">
              <a:buNone/>
            </a:pPr>
            <a:r>
              <a:rPr lang="en-US" dirty="0" smtClean="0"/>
              <a:t>if</a:t>
            </a:r>
            <a:r>
              <a:rPr lang="en-US" dirty="0"/>
              <a:t> (</a:t>
            </a:r>
            <a:r>
              <a:rPr lang="en-US" i="1" dirty="0"/>
              <a:t>condition1</a:t>
            </a:r>
            <a:r>
              <a:rPr lang="en-US" dirty="0"/>
              <a:t>) {</a:t>
            </a:r>
            <a:br>
              <a:rPr lang="en-US" dirty="0"/>
            </a:br>
            <a:r>
              <a:rPr lang="en-US" dirty="0"/>
              <a:t>  </a:t>
            </a:r>
            <a:r>
              <a:rPr lang="en-US" i="1" dirty="0"/>
              <a:t>// block of code to be executed if condition1 is true</a:t>
            </a:r>
            <a:r>
              <a:rPr lang="en-US" dirty="0"/>
              <a:t/>
            </a:r>
            <a:br>
              <a:rPr lang="en-US" dirty="0"/>
            </a:br>
            <a:r>
              <a:rPr lang="en-US" dirty="0"/>
              <a:t>} else if (</a:t>
            </a:r>
            <a:r>
              <a:rPr lang="en-US" i="1" dirty="0"/>
              <a:t>condition2</a:t>
            </a:r>
            <a:r>
              <a:rPr lang="en-US" dirty="0"/>
              <a:t>) {</a:t>
            </a:r>
            <a:r>
              <a:rPr lang="en-US" dirty="0" smtClean="0"/>
              <a:t/>
            </a:r>
            <a:br>
              <a:rPr lang="en-US" dirty="0" smtClean="0"/>
            </a:br>
            <a:r>
              <a:rPr lang="en-US" dirty="0"/>
              <a:t>  </a:t>
            </a:r>
            <a:r>
              <a:rPr lang="en-US" i="1" dirty="0"/>
              <a:t>// block of code to be executed if the condition1 is false and condition2 is true</a:t>
            </a:r>
            <a:r>
              <a:rPr lang="en-US" dirty="0" smtClean="0"/>
              <a:t/>
            </a:r>
            <a:br>
              <a:rPr lang="en-US" dirty="0" smtClean="0"/>
            </a:br>
            <a:r>
              <a:rPr lang="en-US" dirty="0"/>
              <a:t>} else {</a:t>
            </a:r>
            <a:r>
              <a:rPr lang="en-US" dirty="0" smtClean="0"/>
              <a:t/>
            </a:r>
            <a:br>
              <a:rPr lang="en-US" dirty="0" smtClean="0"/>
            </a:br>
            <a:r>
              <a:rPr lang="en-US" dirty="0"/>
              <a:t>  </a:t>
            </a:r>
            <a:r>
              <a:rPr lang="en-US" i="1" dirty="0"/>
              <a:t>// block of code to be executed if the condition1 is false and condition2 is false</a:t>
            </a:r>
            <a:r>
              <a:rPr lang="en-US" dirty="0" smtClean="0"/>
              <a:t/>
            </a:r>
            <a:br>
              <a:rPr lang="en-US" dirty="0" smtClean="0"/>
            </a:br>
            <a:r>
              <a:rPr lang="en-US" dirty="0" smtClean="0"/>
              <a:t>}</a:t>
            </a:r>
          </a:p>
          <a:p>
            <a:r>
              <a:rPr lang="en-US" dirty="0" smtClean="0"/>
              <a:t>Example:</a:t>
            </a:r>
          </a:p>
          <a:p>
            <a:pPr marL="0" indent="0">
              <a:buNone/>
            </a:pPr>
            <a:r>
              <a:rPr lang="en-US" dirty="0" smtClean="0"/>
              <a:t>int</a:t>
            </a:r>
            <a:r>
              <a:rPr lang="en-US" dirty="0"/>
              <a:t> time = 22;</a:t>
            </a:r>
            <a:r>
              <a:rPr lang="en-US" dirty="0" smtClean="0"/>
              <a:t/>
            </a:r>
            <a:br>
              <a:rPr lang="en-US" dirty="0" smtClean="0"/>
            </a:br>
            <a:r>
              <a:rPr lang="en-US" dirty="0"/>
              <a:t>if (time &lt; 10) {</a:t>
            </a:r>
            <a:r>
              <a:rPr lang="en-US" dirty="0" smtClean="0"/>
              <a:t/>
            </a:r>
            <a:br>
              <a:rPr lang="en-US" dirty="0" smtClean="0"/>
            </a:br>
            <a:r>
              <a:rPr lang="en-US" dirty="0"/>
              <a:t>  System.out.println("Good morning.");</a:t>
            </a:r>
            <a:r>
              <a:rPr lang="en-US" dirty="0" smtClean="0"/>
              <a:t/>
            </a:r>
            <a:br>
              <a:rPr lang="en-US" dirty="0" smtClean="0"/>
            </a:br>
            <a:r>
              <a:rPr lang="en-US" dirty="0"/>
              <a:t>} else if (time &lt; 20) {</a:t>
            </a:r>
            <a:r>
              <a:rPr lang="en-US" dirty="0" smtClean="0"/>
              <a:t/>
            </a:r>
            <a:br>
              <a:rPr lang="en-US" dirty="0" smtClean="0"/>
            </a:br>
            <a:r>
              <a:rPr lang="en-US" dirty="0"/>
              <a:t>  System.out.println("Good day.");</a:t>
            </a:r>
            <a:r>
              <a:rPr lang="en-US" dirty="0" smtClean="0"/>
              <a:t/>
            </a:r>
            <a:br>
              <a:rPr lang="en-US" dirty="0" smtClean="0"/>
            </a:br>
            <a:r>
              <a:rPr lang="en-US" dirty="0"/>
              <a:t>} else {</a:t>
            </a:r>
            <a:r>
              <a:rPr lang="en-US" dirty="0" smtClean="0"/>
              <a:t/>
            </a:r>
            <a:br>
              <a:rPr lang="en-US" dirty="0" smtClean="0"/>
            </a:br>
            <a:r>
              <a:rPr lang="en-US" dirty="0"/>
              <a:t>  System.out.println("Good evening.");</a:t>
            </a:r>
            <a:r>
              <a:rPr lang="en-US" dirty="0" smtClean="0"/>
              <a:t/>
            </a:r>
            <a:br>
              <a:rPr lang="en-US" dirty="0" smtClean="0"/>
            </a:br>
            <a:r>
              <a:rPr lang="en-US" dirty="0"/>
              <a:t>}</a:t>
            </a:r>
            <a:r>
              <a:rPr lang="en-US" dirty="0" smtClean="0"/>
              <a:t/>
            </a:r>
            <a:br>
              <a:rPr lang="en-US" dirty="0" smtClean="0"/>
            </a:br>
            <a:r>
              <a:rPr lang="en-US" dirty="0"/>
              <a:t>// Outputs "Good evening."</a:t>
            </a:r>
          </a:p>
        </p:txBody>
      </p:sp>
    </p:spTree>
    <p:extLst>
      <p:ext uri="{BB962C8B-B14F-4D97-AF65-F5344CB8AC3E}">
        <p14:creationId xmlns:p14="http://schemas.microsoft.com/office/powerpoint/2010/main" val="36017794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Short Hand If...Else (Ternary Operator)</a:t>
            </a:r>
          </a:p>
          <a:p>
            <a:r>
              <a:rPr lang="en-US" dirty="0"/>
              <a:t>If you have only one statement to execute, one </a:t>
            </a:r>
            <a:r>
              <a:rPr lang="en-US" dirty="0" smtClean="0"/>
              <a:t>for if </a:t>
            </a:r>
            <a:r>
              <a:rPr lang="en-US" dirty="0"/>
              <a:t>and one </a:t>
            </a:r>
            <a:r>
              <a:rPr lang="en-US" dirty="0" smtClean="0"/>
              <a:t>for else  </a:t>
            </a:r>
            <a:r>
              <a:rPr lang="en-US" dirty="0"/>
              <a:t>you can put it all on the same line</a:t>
            </a:r>
            <a:r>
              <a:rPr lang="en-US" dirty="0" smtClean="0"/>
              <a:t>:</a:t>
            </a:r>
          </a:p>
          <a:p>
            <a:r>
              <a:rPr lang="en-US" dirty="0" smtClean="0"/>
              <a:t>Syntax:</a:t>
            </a:r>
          </a:p>
          <a:p>
            <a:pPr marL="0" indent="0">
              <a:buNone/>
            </a:pPr>
            <a:r>
              <a:rPr lang="en-US" i="1" dirty="0"/>
              <a:t>variable</a:t>
            </a:r>
            <a:r>
              <a:rPr lang="en-US" dirty="0"/>
              <a:t> = (</a:t>
            </a:r>
            <a:r>
              <a:rPr lang="en-US" i="1" dirty="0"/>
              <a:t>condition</a:t>
            </a:r>
            <a:r>
              <a:rPr lang="en-US" dirty="0"/>
              <a:t>) ? </a:t>
            </a:r>
            <a:r>
              <a:rPr lang="en-US" i="1" dirty="0"/>
              <a:t>expressionTrue</a:t>
            </a:r>
            <a:r>
              <a:rPr lang="en-US" dirty="0"/>
              <a:t> : </a:t>
            </a:r>
            <a:r>
              <a:rPr lang="en-US" i="1" dirty="0" smtClean="0"/>
              <a:t>expressionFalse</a:t>
            </a:r>
            <a:r>
              <a:rPr lang="en-US" dirty="0" smtClean="0"/>
              <a:t>;</a:t>
            </a:r>
          </a:p>
          <a:p>
            <a:r>
              <a:rPr lang="en-US" dirty="0" smtClean="0"/>
              <a:t>Example: </a:t>
            </a:r>
          </a:p>
          <a:p>
            <a:pPr marL="0" indent="0">
              <a:buNone/>
            </a:pPr>
            <a:r>
              <a:rPr lang="en-US" dirty="0" smtClean="0"/>
              <a:t>int</a:t>
            </a:r>
            <a:r>
              <a:rPr lang="en-US" dirty="0"/>
              <a:t> time = 20;</a:t>
            </a:r>
            <a:r>
              <a:rPr lang="en-US" dirty="0" smtClean="0"/>
              <a:t/>
            </a:r>
            <a:br>
              <a:rPr lang="en-US" dirty="0" smtClean="0"/>
            </a:br>
            <a:r>
              <a:rPr lang="en-US" dirty="0"/>
              <a:t>if (time &lt; 18) {</a:t>
            </a:r>
            <a:r>
              <a:rPr lang="en-US" dirty="0" smtClean="0"/>
              <a:t/>
            </a:r>
            <a:br>
              <a:rPr lang="en-US" dirty="0" smtClean="0"/>
            </a:br>
            <a:r>
              <a:rPr lang="en-US" dirty="0"/>
              <a:t>  System.out.println("Good day.");</a:t>
            </a:r>
            <a:r>
              <a:rPr lang="en-US" dirty="0" smtClean="0"/>
              <a:t/>
            </a:r>
            <a:br>
              <a:rPr lang="en-US" dirty="0" smtClean="0"/>
            </a:br>
            <a:r>
              <a:rPr lang="en-US" dirty="0"/>
              <a:t>} else {</a:t>
            </a:r>
            <a:r>
              <a:rPr lang="en-US" dirty="0" smtClean="0"/>
              <a:t/>
            </a:r>
            <a:br>
              <a:rPr lang="en-US" dirty="0" smtClean="0"/>
            </a:br>
            <a:r>
              <a:rPr lang="en-US" dirty="0"/>
              <a:t>  System.out.println("Good evening.");</a:t>
            </a:r>
            <a:r>
              <a:rPr lang="en-US" dirty="0" smtClean="0"/>
              <a:t/>
            </a:r>
            <a:br>
              <a:rPr lang="en-US" dirty="0" smtClean="0"/>
            </a:br>
            <a:r>
              <a:rPr lang="en-US" dirty="0"/>
              <a:t>}</a:t>
            </a:r>
          </a:p>
          <a:p>
            <a:endParaRPr lang="en-US" dirty="0"/>
          </a:p>
        </p:txBody>
      </p:sp>
    </p:spTree>
    <p:extLst>
      <p:ext uri="{BB962C8B-B14F-4D97-AF65-F5344CB8AC3E}">
        <p14:creationId xmlns:p14="http://schemas.microsoft.com/office/powerpoint/2010/main" val="42115965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simply write:</a:t>
            </a:r>
          </a:p>
        </p:txBody>
      </p:sp>
      <p:sp>
        <p:nvSpPr>
          <p:cNvPr id="3" name="Content Placeholder 2"/>
          <p:cNvSpPr>
            <a:spLocks noGrp="1"/>
          </p:cNvSpPr>
          <p:nvPr>
            <p:ph idx="1"/>
          </p:nvPr>
        </p:nvSpPr>
        <p:spPr/>
        <p:txBody>
          <a:bodyPr/>
          <a:lstStyle/>
          <a:p>
            <a:r>
              <a:rPr lang="en-US" dirty="0"/>
              <a:t>int time = 20;</a:t>
            </a:r>
            <a:br>
              <a:rPr lang="en-US" dirty="0"/>
            </a:br>
            <a:r>
              <a:rPr lang="en-US" dirty="0"/>
              <a:t>String result = (time &lt; 18) ? "Good day." : "Good evening.";</a:t>
            </a:r>
            <a:br>
              <a:rPr lang="en-US" dirty="0"/>
            </a:br>
            <a:r>
              <a:rPr lang="en-US" dirty="0"/>
              <a:t>System.out.println(result);</a:t>
            </a:r>
          </a:p>
        </p:txBody>
      </p:sp>
    </p:spTree>
    <p:extLst>
      <p:ext uri="{BB962C8B-B14F-4D97-AF65-F5344CB8AC3E}">
        <p14:creationId xmlns:p14="http://schemas.microsoft.com/office/powerpoint/2010/main" val="27576686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8963"/>
          </a:xfrm>
        </p:spPr>
        <p:txBody>
          <a:bodyPr>
            <a:normAutofit fontScale="90000"/>
          </a:bodyPr>
          <a:lstStyle/>
          <a:p>
            <a:r>
              <a:rPr lang="en-US" dirty="0"/>
              <a:t>Java Switch </a:t>
            </a:r>
            <a:r>
              <a:rPr lang="en-US" dirty="0" smtClean="0"/>
              <a:t>Statements</a:t>
            </a:r>
            <a:endParaRPr lang="en-US" dirty="0"/>
          </a:p>
        </p:txBody>
      </p:sp>
      <p:sp>
        <p:nvSpPr>
          <p:cNvPr id="3" name="Content Placeholder 2"/>
          <p:cNvSpPr>
            <a:spLocks noGrp="1"/>
          </p:cNvSpPr>
          <p:nvPr>
            <p:ph idx="1"/>
          </p:nvPr>
        </p:nvSpPr>
        <p:spPr>
          <a:xfrm>
            <a:off x="838200" y="764088"/>
            <a:ext cx="10515600" cy="5711868"/>
          </a:xfrm>
        </p:spPr>
        <p:txBody>
          <a:bodyPr>
            <a:normAutofit fontScale="77500" lnSpcReduction="20000"/>
          </a:bodyPr>
          <a:lstStyle/>
          <a:p>
            <a:pPr marL="0" indent="0">
              <a:buNone/>
            </a:pPr>
            <a:r>
              <a:rPr lang="en-US" dirty="0" smtClean="0"/>
              <a:t>To </a:t>
            </a:r>
            <a:r>
              <a:rPr lang="en-US" dirty="0"/>
              <a:t>select one of many code blocks to be executed</a:t>
            </a:r>
            <a:r>
              <a:rPr lang="en-US" dirty="0" smtClean="0"/>
              <a:t>.</a:t>
            </a:r>
          </a:p>
          <a:p>
            <a:pPr marL="0" indent="0">
              <a:buNone/>
            </a:pPr>
            <a:r>
              <a:rPr lang="en-US" dirty="0" smtClean="0"/>
              <a:t>Syntax:</a:t>
            </a:r>
          </a:p>
          <a:p>
            <a:pPr marL="0" indent="0">
              <a:buNone/>
            </a:pPr>
            <a:r>
              <a:rPr lang="en-US" dirty="0"/>
              <a:t>switch(</a:t>
            </a:r>
            <a:r>
              <a:rPr lang="en-US" i="1" dirty="0"/>
              <a:t>expression</a:t>
            </a:r>
            <a:r>
              <a:rPr lang="en-US" dirty="0"/>
              <a:t>) </a:t>
            </a:r>
            <a:endParaRPr lang="en-US" dirty="0" smtClean="0"/>
          </a:p>
          <a:p>
            <a:pPr marL="0" indent="0">
              <a:buNone/>
            </a:pPr>
            <a:r>
              <a:rPr lang="en-US" dirty="0" smtClean="0"/>
              <a:t>{</a:t>
            </a:r>
            <a:r>
              <a:rPr lang="en-US" dirty="0"/>
              <a:t/>
            </a:r>
            <a:br>
              <a:rPr lang="en-US" dirty="0"/>
            </a:br>
            <a:r>
              <a:rPr lang="en-US" dirty="0"/>
              <a:t>  case x:</a:t>
            </a:r>
            <a:br>
              <a:rPr lang="en-US" dirty="0"/>
            </a:br>
            <a:r>
              <a:rPr lang="en-US" dirty="0"/>
              <a:t>    </a:t>
            </a:r>
            <a:r>
              <a:rPr lang="en-US" i="1" dirty="0"/>
              <a:t>// code block</a:t>
            </a:r>
            <a:r>
              <a:rPr lang="en-US" dirty="0"/>
              <a:t/>
            </a:r>
            <a:br>
              <a:rPr lang="en-US" dirty="0"/>
            </a:br>
            <a:r>
              <a:rPr lang="en-US" dirty="0"/>
              <a:t>    break;</a:t>
            </a:r>
            <a:br>
              <a:rPr lang="en-US" dirty="0"/>
            </a:br>
            <a:r>
              <a:rPr lang="en-US" dirty="0"/>
              <a:t>  case y:</a:t>
            </a:r>
            <a:br>
              <a:rPr lang="en-US" dirty="0"/>
            </a:br>
            <a:r>
              <a:rPr lang="en-US" dirty="0"/>
              <a:t>    </a:t>
            </a:r>
            <a:r>
              <a:rPr lang="en-US" i="1" dirty="0"/>
              <a:t>// code block</a:t>
            </a:r>
            <a:r>
              <a:rPr lang="en-US" dirty="0"/>
              <a:t/>
            </a:r>
            <a:br>
              <a:rPr lang="en-US" dirty="0"/>
            </a:br>
            <a:r>
              <a:rPr lang="en-US" dirty="0"/>
              <a:t>    break;</a:t>
            </a:r>
            <a:br>
              <a:rPr lang="en-US" dirty="0"/>
            </a:br>
            <a:r>
              <a:rPr lang="en-US" dirty="0"/>
              <a:t>  default:</a:t>
            </a:r>
            <a:br>
              <a:rPr lang="en-US" dirty="0"/>
            </a:br>
            <a:r>
              <a:rPr lang="en-US" dirty="0"/>
              <a:t>    </a:t>
            </a:r>
            <a:r>
              <a:rPr lang="en-US" i="1" dirty="0"/>
              <a:t>// code block</a:t>
            </a:r>
            <a:r>
              <a:rPr lang="en-US" dirty="0"/>
              <a:t/>
            </a:r>
            <a:br>
              <a:rPr lang="en-US" dirty="0"/>
            </a:br>
            <a:r>
              <a:rPr lang="en-US" dirty="0"/>
              <a:t>} </a:t>
            </a:r>
            <a:endParaRPr lang="en-US" dirty="0" smtClean="0"/>
          </a:p>
          <a:p>
            <a:pPr marL="0" indent="0">
              <a:buNone/>
            </a:pPr>
            <a:r>
              <a:rPr lang="en-US" dirty="0" smtClean="0"/>
              <a:t>This </a:t>
            </a:r>
            <a:r>
              <a:rPr lang="en-US" dirty="0"/>
              <a:t>is how it works:</a:t>
            </a:r>
          </a:p>
          <a:p>
            <a:r>
              <a:rPr lang="en-US" dirty="0" smtClean="0"/>
              <a:t>The </a:t>
            </a:r>
            <a:r>
              <a:rPr lang="en-US" dirty="0"/>
              <a:t>switch expression is evaluated once.</a:t>
            </a:r>
          </a:p>
          <a:p>
            <a:r>
              <a:rPr lang="en-US" dirty="0"/>
              <a:t>The value of the expression is compared with the values of each case.</a:t>
            </a:r>
          </a:p>
          <a:p>
            <a:r>
              <a:rPr lang="en-US" dirty="0"/>
              <a:t>If there is a match, the associated block of code is executed.</a:t>
            </a:r>
          </a:p>
          <a:p>
            <a:r>
              <a:rPr lang="en-US" dirty="0"/>
              <a:t>The break and default keywords are optional, and will be described later in this chapter</a:t>
            </a:r>
            <a:endParaRPr lang="en-US" dirty="0" smtClean="0"/>
          </a:p>
          <a:p>
            <a:endParaRPr lang="en-US" dirty="0"/>
          </a:p>
        </p:txBody>
      </p:sp>
    </p:spTree>
    <p:extLst>
      <p:ext uri="{BB962C8B-B14F-4D97-AF65-F5344CB8AC3E}">
        <p14:creationId xmlns:p14="http://schemas.microsoft.com/office/powerpoint/2010/main" val="4984989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86228"/>
          </a:xfrm>
        </p:spPr>
        <p:txBody>
          <a:bodyPr>
            <a:normAutofit fontScale="90000"/>
          </a:bodyPr>
          <a:lstStyle/>
          <a:p>
            <a:r>
              <a:rPr lang="en-US" sz="2400" dirty="0"/>
              <a:t>The example below uses the weekday number to calculate the weekday name:</a:t>
            </a:r>
          </a:p>
        </p:txBody>
      </p:sp>
      <p:sp>
        <p:nvSpPr>
          <p:cNvPr id="3" name="Content Placeholder 2"/>
          <p:cNvSpPr>
            <a:spLocks noGrp="1"/>
          </p:cNvSpPr>
          <p:nvPr>
            <p:ph idx="1"/>
          </p:nvPr>
        </p:nvSpPr>
        <p:spPr>
          <a:xfrm>
            <a:off x="838200" y="789140"/>
            <a:ext cx="10515600" cy="5812076"/>
          </a:xfrm>
        </p:spPr>
        <p:txBody>
          <a:bodyPr>
            <a:normAutofit fontScale="70000" lnSpcReduction="20000"/>
          </a:bodyPr>
          <a:lstStyle/>
          <a:p>
            <a:pPr marL="0" indent="0">
              <a:buNone/>
            </a:pPr>
            <a:r>
              <a:rPr lang="en-US" dirty="0"/>
              <a:t>int day = 4;</a:t>
            </a:r>
            <a:br>
              <a:rPr lang="en-US" dirty="0"/>
            </a:br>
            <a:r>
              <a:rPr lang="en-US" dirty="0"/>
              <a:t>switch (day) {</a:t>
            </a:r>
            <a:br>
              <a:rPr lang="en-US" dirty="0"/>
            </a:br>
            <a:r>
              <a:rPr lang="en-US" dirty="0"/>
              <a:t>  case 1:</a:t>
            </a:r>
            <a:br>
              <a:rPr lang="en-US" dirty="0"/>
            </a:br>
            <a:r>
              <a:rPr lang="en-US" dirty="0"/>
              <a:t>    System.out.println("Monday");</a:t>
            </a:r>
            <a:br>
              <a:rPr lang="en-US" dirty="0"/>
            </a:br>
            <a:r>
              <a:rPr lang="en-US" dirty="0"/>
              <a:t>    break;</a:t>
            </a:r>
            <a:br>
              <a:rPr lang="en-US" dirty="0"/>
            </a:br>
            <a:r>
              <a:rPr lang="en-US" dirty="0"/>
              <a:t>  case 2:</a:t>
            </a:r>
            <a:br>
              <a:rPr lang="en-US" dirty="0"/>
            </a:br>
            <a:r>
              <a:rPr lang="en-US" dirty="0"/>
              <a:t>    System.out.println("Tuesday");</a:t>
            </a:r>
            <a:br>
              <a:rPr lang="en-US" dirty="0"/>
            </a:br>
            <a:r>
              <a:rPr lang="en-US" dirty="0"/>
              <a:t>    break;</a:t>
            </a:r>
            <a:br>
              <a:rPr lang="en-US" dirty="0"/>
            </a:br>
            <a:r>
              <a:rPr lang="en-US" dirty="0"/>
              <a:t>  case 3:</a:t>
            </a:r>
            <a:br>
              <a:rPr lang="en-US" dirty="0"/>
            </a:br>
            <a:r>
              <a:rPr lang="en-US" dirty="0"/>
              <a:t>    System.out.println("Wednesday");</a:t>
            </a:r>
            <a:br>
              <a:rPr lang="en-US" dirty="0"/>
            </a:br>
            <a:r>
              <a:rPr lang="en-US" dirty="0"/>
              <a:t>    break;</a:t>
            </a:r>
            <a:br>
              <a:rPr lang="en-US" dirty="0"/>
            </a:br>
            <a:r>
              <a:rPr lang="en-US" dirty="0"/>
              <a:t>  case 4:</a:t>
            </a:r>
            <a:br>
              <a:rPr lang="en-US" dirty="0"/>
            </a:br>
            <a:r>
              <a:rPr lang="en-US" dirty="0"/>
              <a:t>    System.out.println("Thursday");</a:t>
            </a:r>
            <a:br>
              <a:rPr lang="en-US" dirty="0"/>
            </a:br>
            <a:r>
              <a:rPr lang="en-US" dirty="0"/>
              <a:t>    break;</a:t>
            </a:r>
            <a:br>
              <a:rPr lang="en-US" dirty="0"/>
            </a:br>
            <a:r>
              <a:rPr lang="en-US" dirty="0"/>
              <a:t>  case 5:</a:t>
            </a:r>
            <a:br>
              <a:rPr lang="en-US" dirty="0"/>
            </a:br>
            <a:r>
              <a:rPr lang="en-US" dirty="0"/>
              <a:t>    System.out.println("Friday");</a:t>
            </a:r>
            <a:br>
              <a:rPr lang="en-US" dirty="0"/>
            </a:br>
            <a:r>
              <a:rPr lang="en-US" dirty="0"/>
              <a:t>    break;</a:t>
            </a:r>
            <a:br>
              <a:rPr lang="en-US" dirty="0"/>
            </a:br>
            <a:r>
              <a:rPr lang="en-US" dirty="0"/>
              <a:t>  case 6:</a:t>
            </a:r>
            <a:br>
              <a:rPr lang="en-US" dirty="0"/>
            </a:br>
            <a:r>
              <a:rPr lang="en-US" dirty="0"/>
              <a:t>    System.out.println("Saturday");</a:t>
            </a:r>
            <a:br>
              <a:rPr lang="en-US" dirty="0"/>
            </a:br>
            <a:r>
              <a:rPr lang="en-US" dirty="0"/>
              <a:t>    break;</a:t>
            </a:r>
            <a:br>
              <a:rPr lang="en-US" dirty="0"/>
            </a:br>
            <a:r>
              <a:rPr lang="en-US" dirty="0"/>
              <a:t>  case 7:</a:t>
            </a:r>
            <a:br>
              <a:rPr lang="en-US" dirty="0"/>
            </a:br>
            <a:r>
              <a:rPr lang="en-US" dirty="0"/>
              <a:t>    System.out.println("Sunday");</a:t>
            </a:r>
            <a:br>
              <a:rPr lang="en-US" dirty="0"/>
            </a:br>
            <a:r>
              <a:rPr lang="en-US" dirty="0"/>
              <a:t>    break;</a:t>
            </a:r>
            <a:br>
              <a:rPr lang="en-US" dirty="0"/>
            </a:br>
            <a:r>
              <a:rPr lang="en-US" dirty="0"/>
              <a:t>}</a:t>
            </a:r>
            <a:br>
              <a:rPr lang="en-US" dirty="0"/>
            </a:br>
            <a:r>
              <a:rPr lang="en-US" dirty="0"/>
              <a:t>// Outputs "Thursday" (day 4)</a:t>
            </a:r>
          </a:p>
        </p:txBody>
      </p:sp>
    </p:spTree>
    <p:extLst>
      <p:ext uri="{BB962C8B-B14F-4D97-AF65-F5344CB8AC3E}">
        <p14:creationId xmlns:p14="http://schemas.microsoft.com/office/powerpoint/2010/main" val="7321361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 break Keyword</a:t>
            </a:r>
          </a:p>
          <a:p>
            <a:r>
              <a:rPr lang="en-US" dirty="0" smtClean="0"/>
              <a:t>it </a:t>
            </a:r>
            <a:r>
              <a:rPr lang="en-US" dirty="0"/>
              <a:t>breaks out of the switch block.</a:t>
            </a:r>
          </a:p>
          <a:p>
            <a:r>
              <a:rPr lang="en-US" dirty="0"/>
              <a:t>This will stop the execution of more code and case testing inside the block.</a:t>
            </a:r>
          </a:p>
          <a:p>
            <a:r>
              <a:rPr lang="en-US" dirty="0"/>
              <a:t>When a match is found, and the job is done, it's time for a break. There is no need for more testing.</a:t>
            </a:r>
          </a:p>
          <a:p>
            <a:pPr marL="0" indent="0">
              <a:buNone/>
            </a:pPr>
            <a:r>
              <a:rPr lang="en-US" dirty="0"/>
              <a:t>The default Keyword</a:t>
            </a:r>
          </a:p>
          <a:p>
            <a:r>
              <a:rPr lang="en-US" dirty="0" smtClean="0"/>
              <a:t>specifies </a:t>
            </a:r>
            <a:r>
              <a:rPr lang="en-US" dirty="0"/>
              <a:t>some code to run if there is no case match:</a:t>
            </a:r>
          </a:p>
        </p:txBody>
      </p:sp>
    </p:spTree>
    <p:extLst>
      <p:ext uri="{BB962C8B-B14F-4D97-AF65-F5344CB8AC3E}">
        <p14:creationId xmlns:p14="http://schemas.microsoft.com/office/powerpoint/2010/main" val="46284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Java Install</a:t>
            </a:r>
            <a:endParaRPr lang="en-US" dirty="0"/>
          </a:p>
        </p:txBody>
      </p:sp>
      <p:sp>
        <p:nvSpPr>
          <p:cNvPr id="3" name="Content Placeholder 2"/>
          <p:cNvSpPr>
            <a:spLocks noGrp="1"/>
          </p:cNvSpPr>
          <p:nvPr>
            <p:ph idx="1"/>
          </p:nvPr>
        </p:nvSpPr>
        <p:spPr>
          <a:xfrm>
            <a:off x="838200" y="1415441"/>
            <a:ext cx="10515600" cy="4761522"/>
          </a:xfrm>
        </p:spPr>
        <p:txBody>
          <a:bodyPr>
            <a:normAutofit lnSpcReduction="10000"/>
          </a:bodyPr>
          <a:lstStyle/>
          <a:p>
            <a:r>
              <a:rPr lang="en-US" dirty="0" smtClean="0"/>
              <a:t>Some </a:t>
            </a:r>
            <a:r>
              <a:rPr lang="en-US" dirty="0"/>
              <a:t>PCs might have Java already installed.</a:t>
            </a:r>
          </a:p>
          <a:p>
            <a:r>
              <a:rPr lang="en-US" dirty="0"/>
              <a:t>To check if you have Java installed on a Windows PC, search in the start bar for Java or type the following in Command Prompt (cmd.exe</a:t>
            </a:r>
            <a:r>
              <a:rPr lang="en-US" dirty="0" smtClean="0"/>
              <a:t>): </a:t>
            </a:r>
            <a:r>
              <a:rPr lang="en-US" dirty="0"/>
              <a:t>C:\Users\</a:t>
            </a:r>
            <a:r>
              <a:rPr lang="en-US" i="1" dirty="0"/>
              <a:t>Your Name</a:t>
            </a:r>
            <a:r>
              <a:rPr lang="en-US" dirty="0"/>
              <a:t>&gt;java -version</a:t>
            </a:r>
          </a:p>
          <a:p>
            <a:r>
              <a:rPr lang="en-US" dirty="0"/>
              <a:t>If Java is installed, you will see something like this (depending on version</a:t>
            </a:r>
            <a:r>
              <a:rPr lang="en-US" dirty="0" smtClean="0"/>
              <a:t>):</a:t>
            </a:r>
          </a:p>
          <a:p>
            <a:pPr marL="0" indent="0">
              <a:buNone/>
            </a:pPr>
            <a:r>
              <a:rPr lang="en-US" dirty="0" smtClean="0"/>
              <a:t>	java </a:t>
            </a:r>
            <a:r>
              <a:rPr lang="en-US" dirty="0"/>
              <a:t>version "11.0.1" 2018-10-16 LTS</a:t>
            </a:r>
            <a:r>
              <a:rPr lang="en-US" dirty="0" smtClean="0"/>
              <a:t/>
            </a:r>
            <a:br>
              <a:rPr lang="en-US" dirty="0" smtClean="0"/>
            </a:br>
            <a:r>
              <a:rPr lang="en-US" dirty="0" smtClean="0"/>
              <a:t>	Java(TM) SE Runtime Environment 18.9 (build 11.0.1+13-LTS)</a:t>
            </a:r>
            <a:br>
              <a:rPr lang="en-US" dirty="0" smtClean="0"/>
            </a:br>
            <a:r>
              <a:rPr lang="en-US" dirty="0" smtClean="0"/>
              <a:t>	Java HotSpot(TM) 64-Bit Server VM 18.9 (build 11.0.1+13-LTS, 	mixed mode)</a:t>
            </a:r>
          </a:p>
          <a:p>
            <a:r>
              <a:rPr lang="en-US" dirty="0"/>
              <a:t>If you do not have Java installed on your computer, you can download it for free from </a:t>
            </a:r>
            <a:r>
              <a:rPr lang="en-US" dirty="0">
                <a:hlinkClick r:id="rId2"/>
              </a:rPr>
              <a:t>oracle.com</a:t>
            </a:r>
            <a:r>
              <a:rPr lang="en-US" dirty="0" smtClean="0"/>
              <a:t>.</a:t>
            </a:r>
            <a:endParaRPr lang="en-US" dirty="0"/>
          </a:p>
        </p:txBody>
      </p:sp>
    </p:spTree>
    <p:extLst>
      <p:ext uri="{BB962C8B-B14F-4D97-AF65-F5344CB8AC3E}">
        <p14:creationId xmlns:p14="http://schemas.microsoft.com/office/powerpoint/2010/main" val="22965130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While Loop</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Loops can execute a block of code as long as a specified condition is reached</a:t>
            </a:r>
            <a:r>
              <a:rPr lang="en-US" dirty="0" smtClean="0"/>
              <a:t>.</a:t>
            </a:r>
          </a:p>
          <a:p>
            <a:r>
              <a:rPr lang="en-US" dirty="0" smtClean="0"/>
              <a:t>While: loops </a:t>
            </a:r>
            <a:r>
              <a:rPr lang="en-US" dirty="0"/>
              <a:t>through a block of code as long as a specified condition </a:t>
            </a:r>
            <a:r>
              <a:rPr lang="en-US" dirty="0" smtClean="0"/>
              <a:t>is true</a:t>
            </a:r>
          </a:p>
          <a:p>
            <a:pPr marL="0" indent="0">
              <a:buNone/>
            </a:pPr>
            <a:r>
              <a:rPr lang="en-US" dirty="0" smtClean="0"/>
              <a:t>Syntax:</a:t>
            </a:r>
          </a:p>
          <a:p>
            <a:pPr marL="0" indent="0">
              <a:buNone/>
            </a:pPr>
            <a:r>
              <a:rPr lang="en-US" dirty="0"/>
              <a:t>while (</a:t>
            </a:r>
            <a:r>
              <a:rPr lang="en-US" i="1" dirty="0"/>
              <a:t>condition</a:t>
            </a:r>
            <a:r>
              <a:rPr lang="en-US" dirty="0"/>
              <a:t>) {</a:t>
            </a:r>
            <a:br>
              <a:rPr lang="en-US" dirty="0"/>
            </a:br>
            <a:r>
              <a:rPr lang="en-US" i="1" dirty="0"/>
              <a:t>  // code block to be executed</a:t>
            </a:r>
            <a:r>
              <a:rPr lang="en-US" dirty="0"/>
              <a:t/>
            </a:r>
            <a:br>
              <a:rPr lang="en-US" dirty="0"/>
            </a:br>
            <a:r>
              <a:rPr lang="en-US" dirty="0" smtClean="0"/>
              <a:t>}</a:t>
            </a:r>
          </a:p>
          <a:p>
            <a:pPr marL="0" indent="0">
              <a:buNone/>
            </a:pPr>
            <a:r>
              <a:rPr lang="en-US" dirty="0" smtClean="0"/>
              <a:t>Example:</a:t>
            </a:r>
          </a:p>
          <a:p>
            <a:pPr marL="0" indent="0">
              <a:buNone/>
            </a:pPr>
            <a:r>
              <a:rPr lang="en-US" dirty="0" smtClean="0"/>
              <a:t>int</a:t>
            </a:r>
            <a:r>
              <a:rPr lang="en-US" dirty="0"/>
              <a:t> i = 0;</a:t>
            </a:r>
            <a:br>
              <a:rPr lang="en-US" dirty="0"/>
            </a:br>
            <a:r>
              <a:rPr lang="en-US" dirty="0"/>
              <a:t>while (i &lt; 5) {</a:t>
            </a:r>
            <a:br>
              <a:rPr lang="en-US" dirty="0"/>
            </a:br>
            <a:r>
              <a:rPr lang="en-US" dirty="0"/>
              <a:t>  System.out.println(i);</a:t>
            </a:r>
            <a:br>
              <a:rPr lang="en-US" dirty="0"/>
            </a:br>
            <a:r>
              <a:rPr lang="en-US" dirty="0"/>
              <a:t>  i++;</a:t>
            </a:r>
            <a:br>
              <a:rPr lang="en-US" dirty="0"/>
            </a:br>
            <a:r>
              <a:rPr lang="en-US" dirty="0"/>
              <a:t>}</a:t>
            </a:r>
          </a:p>
        </p:txBody>
      </p:sp>
    </p:spTree>
    <p:extLst>
      <p:ext uri="{BB962C8B-B14F-4D97-AF65-F5344CB8AC3E}">
        <p14:creationId xmlns:p14="http://schemas.microsoft.com/office/powerpoint/2010/main" val="1434869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Do/While Loop</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a variant of the </a:t>
            </a:r>
            <a:r>
              <a:rPr lang="en-US" dirty="0" smtClean="0"/>
              <a:t>while loop</a:t>
            </a:r>
          </a:p>
          <a:p>
            <a:r>
              <a:rPr lang="en-US" dirty="0"/>
              <a:t>This loop will execute the code block once, before checking if the condition is true, then it will repeat the loop as long as the condition is true</a:t>
            </a:r>
            <a:r>
              <a:rPr lang="en-US" dirty="0" smtClean="0"/>
              <a:t>.</a:t>
            </a:r>
          </a:p>
          <a:p>
            <a:r>
              <a:rPr lang="en-US" dirty="0" smtClean="0"/>
              <a:t>Syntax:</a:t>
            </a:r>
          </a:p>
          <a:p>
            <a:pPr marL="0" indent="0">
              <a:buNone/>
            </a:pPr>
            <a:r>
              <a:rPr lang="en-US" dirty="0" smtClean="0"/>
              <a:t>do</a:t>
            </a:r>
            <a:r>
              <a:rPr lang="en-US" dirty="0"/>
              <a:t> {</a:t>
            </a:r>
            <a:br>
              <a:rPr lang="en-US" dirty="0"/>
            </a:br>
            <a:r>
              <a:rPr lang="en-US" i="1" dirty="0"/>
              <a:t>  // code block to be executed</a:t>
            </a:r>
            <a:br>
              <a:rPr lang="en-US" i="1" dirty="0"/>
            </a:br>
            <a:r>
              <a:rPr lang="en-US" dirty="0"/>
              <a:t>}</a:t>
            </a:r>
            <a:br>
              <a:rPr lang="en-US" dirty="0"/>
            </a:br>
            <a:r>
              <a:rPr lang="en-US" dirty="0"/>
              <a:t>while (</a:t>
            </a:r>
            <a:r>
              <a:rPr lang="en-US" i="1" dirty="0" smtClean="0"/>
              <a:t>condition</a:t>
            </a:r>
            <a:r>
              <a:rPr lang="en-US" dirty="0" smtClean="0"/>
              <a:t>);</a:t>
            </a:r>
          </a:p>
          <a:p>
            <a:r>
              <a:rPr lang="en-US" dirty="0"/>
              <a:t>Example:</a:t>
            </a:r>
          </a:p>
          <a:p>
            <a:pPr marL="0" indent="0">
              <a:buNone/>
            </a:pPr>
            <a:r>
              <a:rPr lang="en-US" dirty="0"/>
              <a:t>int i = 0;</a:t>
            </a:r>
            <a:br>
              <a:rPr lang="en-US" dirty="0"/>
            </a:br>
            <a:r>
              <a:rPr lang="en-US" dirty="0"/>
              <a:t>do {</a:t>
            </a:r>
            <a:br>
              <a:rPr lang="en-US" dirty="0"/>
            </a:br>
            <a:r>
              <a:rPr lang="en-US" dirty="0"/>
              <a:t>  System.out.println(i);</a:t>
            </a:r>
            <a:br>
              <a:rPr lang="en-US" dirty="0"/>
            </a:br>
            <a:r>
              <a:rPr lang="en-US" dirty="0"/>
              <a:t>  i++;</a:t>
            </a:r>
            <a:br>
              <a:rPr lang="en-US" dirty="0"/>
            </a:br>
            <a:r>
              <a:rPr lang="en-US" dirty="0"/>
              <a:t>}</a:t>
            </a:r>
            <a:br>
              <a:rPr lang="en-US" dirty="0"/>
            </a:br>
            <a:r>
              <a:rPr lang="en-US" dirty="0"/>
              <a:t>while (i &lt; 5);</a:t>
            </a:r>
          </a:p>
        </p:txBody>
      </p:sp>
    </p:spTree>
    <p:extLst>
      <p:ext uri="{BB962C8B-B14F-4D97-AF65-F5344CB8AC3E}">
        <p14:creationId xmlns:p14="http://schemas.microsoft.com/office/powerpoint/2010/main" val="6916865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86437"/>
          </a:xfrm>
        </p:spPr>
        <p:txBody>
          <a:bodyPr>
            <a:normAutofit fontScale="90000"/>
          </a:bodyPr>
          <a:lstStyle/>
          <a:p>
            <a:r>
              <a:rPr lang="en-US" dirty="0"/>
              <a:t>Java For </a:t>
            </a:r>
            <a:r>
              <a:rPr lang="en-US" dirty="0" smtClean="0"/>
              <a:t>Loop</a:t>
            </a:r>
            <a:endParaRPr lang="en-US" dirty="0"/>
          </a:p>
        </p:txBody>
      </p:sp>
      <p:sp>
        <p:nvSpPr>
          <p:cNvPr id="3" name="Content Placeholder 2"/>
          <p:cNvSpPr>
            <a:spLocks noGrp="1"/>
          </p:cNvSpPr>
          <p:nvPr>
            <p:ph idx="1"/>
          </p:nvPr>
        </p:nvSpPr>
        <p:spPr>
          <a:xfrm>
            <a:off x="838200" y="751562"/>
            <a:ext cx="10515600" cy="5761972"/>
          </a:xfrm>
        </p:spPr>
        <p:txBody>
          <a:bodyPr>
            <a:normAutofit fontScale="77500" lnSpcReduction="20000"/>
          </a:bodyPr>
          <a:lstStyle/>
          <a:p>
            <a:r>
              <a:rPr lang="en-US" dirty="0"/>
              <a:t>When you know exactly how many times you want to loop through a block of code, use </a:t>
            </a:r>
            <a:r>
              <a:rPr lang="en-US" dirty="0" smtClean="0"/>
              <a:t>this</a:t>
            </a:r>
          </a:p>
          <a:p>
            <a:endParaRPr lang="en-US" dirty="0" smtClean="0"/>
          </a:p>
          <a:p>
            <a:r>
              <a:rPr lang="en-US" dirty="0" smtClean="0"/>
              <a:t>Syntax:</a:t>
            </a:r>
          </a:p>
          <a:p>
            <a:r>
              <a:rPr lang="en-US" dirty="0" smtClean="0"/>
              <a:t>for</a:t>
            </a:r>
            <a:r>
              <a:rPr lang="en-US" dirty="0"/>
              <a:t> (</a:t>
            </a:r>
            <a:r>
              <a:rPr lang="en-US" i="1" dirty="0"/>
              <a:t>statement 1</a:t>
            </a:r>
            <a:r>
              <a:rPr lang="en-US" dirty="0"/>
              <a:t>;</a:t>
            </a:r>
            <a:r>
              <a:rPr lang="en-US" i="1" dirty="0"/>
              <a:t> statement 2</a:t>
            </a:r>
            <a:r>
              <a:rPr lang="en-US" dirty="0"/>
              <a:t>;</a:t>
            </a:r>
            <a:r>
              <a:rPr lang="en-US" i="1" dirty="0"/>
              <a:t> statement 3</a:t>
            </a:r>
            <a:r>
              <a:rPr lang="en-US" dirty="0"/>
              <a:t>) </a:t>
            </a:r>
            <a:endParaRPr lang="en-US" dirty="0" smtClean="0"/>
          </a:p>
          <a:p>
            <a:pPr marL="0" indent="0">
              <a:buNone/>
            </a:pPr>
            <a:r>
              <a:rPr lang="en-US" dirty="0" smtClean="0"/>
              <a:t>{</a:t>
            </a:r>
            <a:r>
              <a:rPr lang="en-US" dirty="0"/>
              <a:t/>
            </a:r>
            <a:br>
              <a:rPr lang="en-US" dirty="0"/>
            </a:br>
            <a:r>
              <a:rPr lang="en-US" dirty="0"/>
              <a:t>  </a:t>
            </a:r>
            <a:r>
              <a:rPr lang="en-US" i="1" dirty="0"/>
              <a:t>// code block to be executed</a:t>
            </a:r>
            <a:r>
              <a:rPr lang="en-US" dirty="0"/>
              <a:t/>
            </a:r>
            <a:br>
              <a:rPr lang="en-US" dirty="0"/>
            </a:br>
            <a:r>
              <a:rPr lang="en-US" dirty="0"/>
              <a:t>} </a:t>
            </a:r>
            <a:endParaRPr lang="en-US" dirty="0" smtClean="0"/>
          </a:p>
          <a:p>
            <a:r>
              <a:rPr lang="en-US" dirty="0" smtClean="0"/>
              <a:t>Statement </a:t>
            </a:r>
            <a:r>
              <a:rPr lang="en-US" dirty="0"/>
              <a:t>1 is executed (one time) before the execution of the code block.</a:t>
            </a:r>
          </a:p>
          <a:p>
            <a:r>
              <a:rPr lang="en-US" dirty="0" smtClean="0"/>
              <a:t>Statement </a:t>
            </a:r>
            <a:r>
              <a:rPr lang="en-US" dirty="0"/>
              <a:t>2 defines the condition for executing the code block.</a:t>
            </a:r>
          </a:p>
          <a:p>
            <a:r>
              <a:rPr lang="en-US" dirty="0" smtClean="0"/>
              <a:t>Statement </a:t>
            </a:r>
            <a:r>
              <a:rPr lang="en-US" dirty="0"/>
              <a:t>3 is executed (every time) after the code block has been executed.</a:t>
            </a:r>
          </a:p>
          <a:p>
            <a:r>
              <a:rPr lang="en-US" dirty="0" smtClean="0"/>
              <a:t>The </a:t>
            </a:r>
            <a:r>
              <a:rPr lang="en-US" dirty="0"/>
              <a:t>example below will print the numbers 0 to 4:</a:t>
            </a:r>
          </a:p>
          <a:p>
            <a:endParaRPr lang="en-US" dirty="0"/>
          </a:p>
          <a:p>
            <a:r>
              <a:rPr lang="en-US" dirty="0"/>
              <a:t>Example</a:t>
            </a:r>
          </a:p>
          <a:p>
            <a:pPr marL="0" indent="0">
              <a:buNone/>
            </a:pPr>
            <a:r>
              <a:rPr lang="en-US" dirty="0"/>
              <a:t>for (int i = 0; i &lt; 5; i++) </a:t>
            </a:r>
            <a:r>
              <a:rPr lang="en-US" dirty="0" smtClean="0"/>
              <a:t>{</a:t>
            </a:r>
          </a:p>
          <a:p>
            <a:pPr marL="0" indent="0">
              <a:buNone/>
            </a:pPr>
            <a:r>
              <a:rPr lang="en-US" dirty="0" smtClean="0"/>
              <a:t> </a:t>
            </a:r>
            <a:r>
              <a:rPr lang="en-US" dirty="0"/>
              <a:t>System.out.println(i);</a:t>
            </a:r>
          </a:p>
          <a:p>
            <a:pPr marL="0" indent="0">
              <a:buNone/>
            </a:pPr>
            <a:r>
              <a:rPr lang="en-US" dirty="0"/>
              <a:t>}</a:t>
            </a:r>
          </a:p>
        </p:txBody>
      </p:sp>
    </p:spTree>
    <p:extLst>
      <p:ext uri="{BB962C8B-B14F-4D97-AF65-F5344CB8AC3E}">
        <p14:creationId xmlns:p14="http://schemas.microsoft.com/office/powerpoint/2010/main" val="39108038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a:t>For-Each </a:t>
            </a:r>
            <a:r>
              <a:rPr lang="en-US" dirty="0" smtClean="0"/>
              <a:t>Loop</a:t>
            </a:r>
            <a:endParaRPr lang="en-US" dirty="0"/>
          </a:p>
        </p:txBody>
      </p:sp>
      <p:sp>
        <p:nvSpPr>
          <p:cNvPr id="3" name="Content Placeholder 2"/>
          <p:cNvSpPr>
            <a:spLocks noGrp="1"/>
          </p:cNvSpPr>
          <p:nvPr>
            <p:ph idx="1"/>
          </p:nvPr>
        </p:nvSpPr>
        <p:spPr>
          <a:xfrm>
            <a:off x="838200" y="1064712"/>
            <a:ext cx="10515600" cy="5112251"/>
          </a:xfrm>
        </p:spPr>
        <p:txBody>
          <a:bodyPr>
            <a:normAutofit fontScale="85000" lnSpcReduction="20000"/>
          </a:bodyPr>
          <a:lstStyle/>
          <a:p>
            <a:r>
              <a:rPr lang="en-US" dirty="0" smtClean="0"/>
              <a:t>There </a:t>
            </a:r>
            <a:r>
              <a:rPr lang="en-US" dirty="0"/>
              <a:t>is also a "for-each" loop, which is used exclusively to loop through elements in an array:</a:t>
            </a:r>
          </a:p>
          <a:p>
            <a:endParaRPr lang="en-US" dirty="0"/>
          </a:p>
          <a:p>
            <a:r>
              <a:rPr lang="en-US" dirty="0"/>
              <a:t>Syntax</a:t>
            </a:r>
          </a:p>
          <a:p>
            <a:pPr marL="0" indent="0">
              <a:buNone/>
            </a:pPr>
            <a:r>
              <a:rPr lang="en-US" dirty="0"/>
              <a:t>for (type variable : arrayname) {</a:t>
            </a:r>
          </a:p>
          <a:p>
            <a:pPr marL="0" indent="0">
              <a:buNone/>
            </a:pPr>
            <a:r>
              <a:rPr lang="en-US" dirty="0"/>
              <a:t>  // code block to be executed</a:t>
            </a:r>
          </a:p>
          <a:p>
            <a:pPr marL="0" indent="0">
              <a:buNone/>
            </a:pPr>
            <a:r>
              <a:rPr lang="en-US" dirty="0"/>
              <a:t>}</a:t>
            </a:r>
          </a:p>
          <a:p>
            <a:r>
              <a:rPr lang="en-US" dirty="0"/>
              <a:t>The following example outputs all elements in the cars array, using a "for-each" loop:</a:t>
            </a:r>
          </a:p>
          <a:p>
            <a:pPr marL="0" indent="0">
              <a:buNone/>
            </a:pPr>
            <a:r>
              <a:rPr lang="en-US" dirty="0" smtClean="0"/>
              <a:t>String</a:t>
            </a:r>
            <a:r>
              <a:rPr lang="en-US" dirty="0"/>
              <a:t>[] cars = {"Volvo", "BMW", "Ford", "Mazda"};</a:t>
            </a:r>
          </a:p>
          <a:p>
            <a:pPr marL="0" indent="0">
              <a:buNone/>
            </a:pPr>
            <a:r>
              <a:rPr lang="en-US" dirty="0"/>
              <a:t>for (String i : cars) </a:t>
            </a:r>
            <a:endParaRPr lang="en-US" dirty="0" smtClean="0"/>
          </a:p>
          <a:p>
            <a:pPr marL="0" indent="0">
              <a:buNone/>
            </a:pPr>
            <a:r>
              <a:rPr lang="en-US" dirty="0" smtClean="0"/>
              <a:t>{</a:t>
            </a:r>
            <a:endParaRPr lang="en-US" dirty="0"/>
          </a:p>
          <a:p>
            <a:pPr marL="0" indent="0">
              <a:buNone/>
            </a:pPr>
            <a:r>
              <a:rPr lang="en-US" dirty="0" smtClean="0"/>
              <a:t>System.out.println(i</a:t>
            </a:r>
            <a:r>
              <a:rPr lang="en-US" dirty="0"/>
              <a:t>);</a:t>
            </a:r>
          </a:p>
          <a:p>
            <a:pPr marL="0" indent="0">
              <a:buNone/>
            </a:pPr>
            <a:r>
              <a:rPr lang="en-US" dirty="0"/>
              <a:t>}</a:t>
            </a:r>
          </a:p>
          <a:p>
            <a:endParaRPr lang="en-US" dirty="0"/>
          </a:p>
        </p:txBody>
      </p:sp>
    </p:spTree>
    <p:extLst>
      <p:ext uri="{BB962C8B-B14F-4D97-AF65-F5344CB8AC3E}">
        <p14:creationId xmlns:p14="http://schemas.microsoft.com/office/powerpoint/2010/main" val="232676356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9067"/>
          </a:xfrm>
        </p:spPr>
        <p:txBody>
          <a:bodyPr>
            <a:normAutofit fontScale="90000"/>
          </a:bodyPr>
          <a:lstStyle/>
          <a:p>
            <a:r>
              <a:rPr lang="en-US" dirty="0"/>
              <a:t>Java Break and </a:t>
            </a:r>
            <a:r>
              <a:rPr lang="en-US" dirty="0" smtClean="0"/>
              <a:t>Continue</a:t>
            </a:r>
            <a:endParaRPr lang="en-US" dirty="0"/>
          </a:p>
        </p:txBody>
      </p:sp>
      <p:sp>
        <p:nvSpPr>
          <p:cNvPr id="3" name="Content Placeholder 2"/>
          <p:cNvSpPr>
            <a:spLocks noGrp="1"/>
          </p:cNvSpPr>
          <p:nvPr>
            <p:ph idx="1"/>
          </p:nvPr>
        </p:nvSpPr>
        <p:spPr>
          <a:xfrm>
            <a:off x="838200" y="989556"/>
            <a:ext cx="10515600" cy="5549030"/>
          </a:xfrm>
        </p:spPr>
        <p:txBody>
          <a:bodyPr>
            <a:normAutofit fontScale="92500" lnSpcReduction="20000"/>
          </a:bodyPr>
          <a:lstStyle/>
          <a:p>
            <a:pPr marL="0" indent="0">
              <a:buNone/>
            </a:pPr>
            <a:r>
              <a:rPr lang="en-US" dirty="0"/>
              <a:t>Java Break</a:t>
            </a:r>
          </a:p>
          <a:p>
            <a:r>
              <a:rPr lang="en-US" dirty="0"/>
              <a:t>You have already seen the break statement used in an earlier chapter of this tutorial. It was used to "jump out" of a switch statement</a:t>
            </a:r>
            <a:r>
              <a:rPr lang="en-US" dirty="0" smtClean="0"/>
              <a:t>.</a:t>
            </a:r>
            <a:endParaRPr lang="en-US" dirty="0"/>
          </a:p>
          <a:p>
            <a:r>
              <a:rPr lang="en-US" dirty="0"/>
              <a:t>The break statement can also be used to jump out of a loop</a:t>
            </a:r>
            <a:r>
              <a:rPr lang="en-US" dirty="0" smtClean="0"/>
              <a:t>.</a:t>
            </a:r>
            <a:endParaRPr lang="en-US" dirty="0"/>
          </a:p>
          <a:p>
            <a:r>
              <a:rPr lang="en-US" dirty="0"/>
              <a:t>This example jumps out of the loop when i is equal to 4:</a:t>
            </a:r>
          </a:p>
          <a:p>
            <a:endParaRPr lang="en-US" dirty="0"/>
          </a:p>
          <a:p>
            <a:r>
              <a:rPr lang="en-US" dirty="0"/>
              <a:t>Example</a:t>
            </a:r>
          </a:p>
          <a:p>
            <a:pPr marL="0" indent="0">
              <a:buNone/>
            </a:pPr>
            <a:r>
              <a:rPr lang="en-US" dirty="0"/>
              <a:t>for (int i = 0; i &lt; 10; i++) {</a:t>
            </a:r>
          </a:p>
          <a:p>
            <a:pPr marL="0" indent="0">
              <a:buNone/>
            </a:pPr>
            <a:r>
              <a:rPr lang="en-US" dirty="0"/>
              <a:t>  if (i == 4) {</a:t>
            </a:r>
          </a:p>
          <a:p>
            <a:pPr marL="0" indent="0">
              <a:buNone/>
            </a:pPr>
            <a:r>
              <a:rPr lang="en-US" dirty="0"/>
              <a:t>    break;</a:t>
            </a:r>
          </a:p>
          <a:p>
            <a:pPr marL="0" indent="0">
              <a:buNone/>
            </a:pPr>
            <a:r>
              <a:rPr lang="en-US" dirty="0"/>
              <a:t>  }</a:t>
            </a:r>
          </a:p>
          <a:p>
            <a:pPr marL="0" indent="0">
              <a:buNone/>
            </a:pPr>
            <a:r>
              <a:rPr lang="en-US" dirty="0" smtClean="0"/>
              <a:t> </a:t>
            </a:r>
            <a:r>
              <a:rPr lang="en-US" dirty="0"/>
              <a:t>System.out.println(i);</a:t>
            </a:r>
          </a:p>
          <a:p>
            <a:pPr marL="0" indent="0">
              <a:buNone/>
            </a:pPr>
            <a:r>
              <a:rPr lang="en-US" dirty="0"/>
              <a:t>} </a:t>
            </a:r>
          </a:p>
        </p:txBody>
      </p:sp>
    </p:spTree>
    <p:extLst>
      <p:ext uri="{BB962C8B-B14F-4D97-AF65-F5344CB8AC3E}">
        <p14:creationId xmlns:p14="http://schemas.microsoft.com/office/powerpoint/2010/main" val="8327928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8963"/>
          </a:xfrm>
        </p:spPr>
        <p:txBody>
          <a:bodyPr>
            <a:normAutofit fontScale="90000"/>
          </a:bodyPr>
          <a:lstStyle/>
          <a:p>
            <a:r>
              <a:rPr lang="en-US" dirty="0"/>
              <a:t>Java </a:t>
            </a:r>
            <a:r>
              <a:rPr lang="en-US" dirty="0" smtClean="0"/>
              <a:t>Continue</a:t>
            </a:r>
            <a:endParaRPr lang="en-US" dirty="0"/>
          </a:p>
        </p:txBody>
      </p:sp>
      <p:sp>
        <p:nvSpPr>
          <p:cNvPr id="3" name="Content Placeholder 2"/>
          <p:cNvSpPr>
            <a:spLocks noGrp="1"/>
          </p:cNvSpPr>
          <p:nvPr>
            <p:ph idx="1"/>
          </p:nvPr>
        </p:nvSpPr>
        <p:spPr>
          <a:xfrm>
            <a:off x="838200" y="864296"/>
            <a:ext cx="10515600" cy="5312667"/>
          </a:xfrm>
        </p:spPr>
        <p:txBody>
          <a:bodyPr>
            <a:normAutofit lnSpcReduction="10000"/>
          </a:bodyPr>
          <a:lstStyle/>
          <a:p>
            <a:r>
              <a:rPr lang="en-US" dirty="0" smtClean="0"/>
              <a:t>The </a:t>
            </a:r>
            <a:r>
              <a:rPr lang="en-US" dirty="0"/>
              <a:t>continue statement breaks one iteration (in the loop), if a specified condition occurs, and continues with the next iteration in the loop.</a:t>
            </a:r>
          </a:p>
          <a:p>
            <a:endParaRPr lang="en-US" dirty="0"/>
          </a:p>
          <a:p>
            <a:r>
              <a:rPr lang="en-US" dirty="0"/>
              <a:t>This example skips the value of 4</a:t>
            </a:r>
            <a:r>
              <a:rPr lang="en-US" dirty="0" smtClean="0"/>
              <a:t>:</a:t>
            </a:r>
            <a:endParaRPr lang="en-US" dirty="0"/>
          </a:p>
          <a:p>
            <a:pPr marL="0" indent="0">
              <a:buNone/>
            </a:pPr>
            <a:r>
              <a:rPr lang="en-US" dirty="0" smtClean="0"/>
              <a:t>for </a:t>
            </a:r>
            <a:r>
              <a:rPr lang="en-US" dirty="0"/>
              <a:t>(int i = 0; i &lt; 10; i++) {</a:t>
            </a:r>
          </a:p>
          <a:p>
            <a:pPr marL="0" indent="0">
              <a:buNone/>
            </a:pPr>
            <a:r>
              <a:rPr lang="en-US" dirty="0" smtClean="0"/>
              <a:t>if </a:t>
            </a:r>
            <a:r>
              <a:rPr lang="en-US" dirty="0"/>
              <a:t>(i == 4) {</a:t>
            </a:r>
          </a:p>
          <a:p>
            <a:pPr marL="0" indent="0">
              <a:buNone/>
            </a:pPr>
            <a:r>
              <a:rPr lang="en-US" dirty="0" smtClean="0"/>
              <a:t> </a:t>
            </a:r>
            <a:r>
              <a:rPr lang="en-US" dirty="0"/>
              <a:t>continue;</a:t>
            </a:r>
          </a:p>
          <a:p>
            <a:pPr marL="0" indent="0">
              <a:buNone/>
            </a:pPr>
            <a:r>
              <a:rPr lang="en-US" dirty="0"/>
              <a:t>  }</a:t>
            </a:r>
          </a:p>
          <a:p>
            <a:pPr marL="0" indent="0">
              <a:buNone/>
            </a:pPr>
            <a:r>
              <a:rPr lang="en-US" dirty="0"/>
              <a:t>  System.out.println(i);</a:t>
            </a:r>
          </a:p>
          <a:p>
            <a:pPr marL="0" indent="0">
              <a:buNone/>
            </a:pPr>
            <a:r>
              <a:rPr lang="en-US" dirty="0"/>
              <a:t>} </a:t>
            </a:r>
          </a:p>
        </p:txBody>
      </p:sp>
    </p:spTree>
    <p:extLst>
      <p:ext uri="{BB962C8B-B14F-4D97-AF65-F5344CB8AC3E}">
        <p14:creationId xmlns:p14="http://schemas.microsoft.com/office/powerpoint/2010/main" val="1726329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1697"/>
          </a:xfrm>
        </p:spPr>
        <p:txBody>
          <a:bodyPr>
            <a:normAutofit fontScale="90000"/>
          </a:bodyPr>
          <a:lstStyle/>
          <a:p>
            <a:r>
              <a:rPr lang="en-US" dirty="0" smtClean="0"/>
              <a:t>Java Arrays</a:t>
            </a:r>
            <a:endParaRPr lang="en-US" dirty="0"/>
          </a:p>
        </p:txBody>
      </p:sp>
      <p:sp>
        <p:nvSpPr>
          <p:cNvPr id="3" name="Content Placeholder 2"/>
          <p:cNvSpPr>
            <a:spLocks noGrp="1"/>
          </p:cNvSpPr>
          <p:nvPr>
            <p:ph idx="1"/>
          </p:nvPr>
        </p:nvSpPr>
        <p:spPr>
          <a:xfrm>
            <a:off x="838200" y="1139868"/>
            <a:ext cx="10515600" cy="5037095"/>
          </a:xfrm>
        </p:spPr>
        <p:txBody>
          <a:bodyPr>
            <a:normAutofit/>
          </a:bodyPr>
          <a:lstStyle/>
          <a:p>
            <a:r>
              <a:rPr lang="en-US" dirty="0" smtClean="0"/>
              <a:t>Arrays </a:t>
            </a:r>
            <a:r>
              <a:rPr lang="en-US" dirty="0"/>
              <a:t>are used to store multiple values in a single variable, instead of declaring separate variables for each value.</a:t>
            </a:r>
          </a:p>
          <a:p>
            <a:r>
              <a:rPr lang="en-US" dirty="0" smtClean="0"/>
              <a:t>To </a:t>
            </a:r>
            <a:r>
              <a:rPr lang="en-US" dirty="0"/>
              <a:t>declare an array, define the variable type with square brackets:</a:t>
            </a:r>
          </a:p>
          <a:p>
            <a:pPr marL="0" indent="0">
              <a:buNone/>
            </a:pPr>
            <a:r>
              <a:rPr lang="en-US" dirty="0" smtClean="0"/>
              <a:t>String</a:t>
            </a:r>
            <a:r>
              <a:rPr lang="en-US" dirty="0"/>
              <a:t>[] cars;</a:t>
            </a:r>
          </a:p>
          <a:p>
            <a:r>
              <a:rPr lang="en-US" dirty="0"/>
              <a:t>We have now declared a variable that holds an array of strings. To insert values to it, we can use an array literal - place the values in a comma-separated list, inside curly braces:</a:t>
            </a:r>
          </a:p>
          <a:p>
            <a:pPr marL="0" indent="0">
              <a:buNone/>
            </a:pPr>
            <a:r>
              <a:rPr lang="en-US" dirty="0" smtClean="0"/>
              <a:t>String</a:t>
            </a:r>
            <a:r>
              <a:rPr lang="en-US" dirty="0"/>
              <a:t>[] cars = {"Volvo", "BMW", "Ford", "Mazda"};</a:t>
            </a:r>
          </a:p>
          <a:p>
            <a:r>
              <a:rPr lang="en-US" dirty="0"/>
              <a:t>To create an array of integers, you could write:</a:t>
            </a:r>
          </a:p>
          <a:p>
            <a:pPr marL="0" indent="0">
              <a:buNone/>
            </a:pPr>
            <a:r>
              <a:rPr lang="en-US" dirty="0" smtClean="0"/>
              <a:t>int</a:t>
            </a:r>
            <a:r>
              <a:rPr lang="en-US" dirty="0"/>
              <a:t>[] myNum = {10, 20, 30, 40};</a:t>
            </a:r>
          </a:p>
        </p:txBody>
      </p:sp>
    </p:spTree>
    <p:extLst>
      <p:ext uri="{BB962C8B-B14F-4D97-AF65-F5344CB8AC3E}">
        <p14:creationId xmlns:p14="http://schemas.microsoft.com/office/powerpoint/2010/main" val="23484936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Access the Elements of an Array</a:t>
            </a:r>
          </a:p>
          <a:p>
            <a:r>
              <a:rPr lang="en-US" dirty="0"/>
              <a:t>You access an array element by referring to the index number.</a:t>
            </a:r>
          </a:p>
          <a:p>
            <a:r>
              <a:rPr lang="en-US" dirty="0"/>
              <a:t>This statement accesses the value of the first element in cars:</a:t>
            </a:r>
          </a:p>
          <a:p>
            <a:r>
              <a:rPr lang="en-US" dirty="0"/>
              <a:t>Example</a:t>
            </a:r>
          </a:p>
          <a:p>
            <a:r>
              <a:rPr lang="en-US" dirty="0"/>
              <a:t>String[] cars = {"Volvo", "BMW", "Ford", "Mazda"};</a:t>
            </a:r>
            <a:br>
              <a:rPr lang="en-US" dirty="0"/>
            </a:br>
            <a:r>
              <a:rPr lang="en-US" dirty="0"/>
              <a:t>System.out.println(cars[0]);</a:t>
            </a:r>
            <a:br>
              <a:rPr lang="en-US" dirty="0"/>
            </a:br>
            <a:r>
              <a:rPr lang="en-US" dirty="0"/>
              <a:t>// Outputs Volvo</a:t>
            </a:r>
          </a:p>
          <a:p>
            <a:endParaRPr lang="en-US" dirty="0"/>
          </a:p>
        </p:txBody>
      </p:sp>
    </p:spTree>
    <p:extLst>
      <p:ext uri="{BB962C8B-B14F-4D97-AF65-F5344CB8AC3E}">
        <p14:creationId xmlns:p14="http://schemas.microsoft.com/office/powerpoint/2010/main" val="28683577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Change an Array Element</a:t>
            </a:r>
          </a:p>
          <a:p>
            <a:r>
              <a:rPr lang="en-US" dirty="0"/>
              <a:t>To change the value of a specific element, refer to the index number:</a:t>
            </a:r>
          </a:p>
          <a:p>
            <a:endParaRPr lang="en-US" dirty="0"/>
          </a:p>
          <a:p>
            <a:r>
              <a:rPr lang="en-US" dirty="0"/>
              <a:t>Example</a:t>
            </a:r>
          </a:p>
          <a:p>
            <a:pPr marL="0" indent="0">
              <a:buNone/>
            </a:pPr>
            <a:r>
              <a:rPr lang="en-US" dirty="0"/>
              <a:t>cars[0] = "Opel";</a:t>
            </a:r>
          </a:p>
          <a:p>
            <a:pPr marL="0" indent="0">
              <a:buNone/>
            </a:pPr>
            <a:r>
              <a:rPr lang="en-US" dirty="0"/>
              <a:t>Example</a:t>
            </a:r>
          </a:p>
          <a:p>
            <a:pPr marL="0" indent="0">
              <a:buNone/>
            </a:pPr>
            <a:r>
              <a:rPr lang="en-US" dirty="0"/>
              <a:t>String[] cars = {"Volvo", "BMW", "Ford", "Mazda"};</a:t>
            </a:r>
          </a:p>
          <a:p>
            <a:pPr marL="0" indent="0">
              <a:buNone/>
            </a:pPr>
            <a:r>
              <a:rPr lang="en-US" dirty="0"/>
              <a:t>cars[0] = "Opel";</a:t>
            </a:r>
          </a:p>
          <a:p>
            <a:pPr marL="0" indent="0">
              <a:buNone/>
            </a:pPr>
            <a:r>
              <a:rPr lang="en-US" dirty="0"/>
              <a:t>System.out.println(cars[0]);</a:t>
            </a:r>
          </a:p>
          <a:p>
            <a:pPr marL="0" indent="0">
              <a:buNone/>
            </a:pPr>
            <a:r>
              <a:rPr lang="en-US" dirty="0"/>
              <a:t>// Now outputs Opel instead of Volvo</a:t>
            </a:r>
          </a:p>
        </p:txBody>
      </p:sp>
    </p:spTree>
    <p:extLst>
      <p:ext uri="{BB962C8B-B14F-4D97-AF65-F5344CB8AC3E}">
        <p14:creationId xmlns:p14="http://schemas.microsoft.com/office/powerpoint/2010/main" val="37766906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Array Length</a:t>
            </a:r>
          </a:p>
          <a:p>
            <a:r>
              <a:rPr lang="en-US" dirty="0"/>
              <a:t>To find out how many elements an array has, use the length property:</a:t>
            </a:r>
          </a:p>
          <a:p>
            <a:endParaRPr lang="en-US" dirty="0"/>
          </a:p>
          <a:p>
            <a:r>
              <a:rPr lang="en-US" dirty="0"/>
              <a:t>Example</a:t>
            </a:r>
          </a:p>
          <a:p>
            <a:pPr marL="0" indent="0">
              <a:buNone/>
            </a:pPr>
            <a:r>
              <a:rPr lang="en-US" dirty="0"/>
              <a:t>String[] cars = {"Volvo", "BMW", "Ford", "Mazda"};</a:t>
            </a:r>
          </a:p>
          <a:p>
            <a:pPr marL="0" indent="0">
              <a:buNone/>
            </a:pPr>
            <a:r>
              <a:rPr lang="en-US" dirty="0"/>
              <a:t>System.out.println(cars.length);</a:t>
            </a:r>
          </a:p>
          <a:p>
            <a:pPr marL="0" indent="0">
              <a:buNone/>
            </a:pPr>
            <a:r>
              <a:rPr lang="en-US" dirty="0"/>
              <a:t>// Outputs 4</a:t>
            </a:r>
          </a:p>
        </p:txBody>
      </p:sp>
    </p:spTree>
    <p:extLst>
      <p:ext uri="{BB962C8B-B14F-4D97-AF65-F5344CB8AC3E}">
        <p14:creationId xmlns:p14="http://schemas.microsoft.com/office/powerpoint/2010/main" val="1266598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691"/>
          </a:xfrm>
        </p:spPr>
        <p:txBody>
          <a:bodyPr/>
          <a:lstStyle/>
          <a:p>
            <a:pPr algn="ctr"/>
            <a:r>
              <a:rPr lang="en-US" dirty="0" smtClean="0"/>
              <a:t>Setup for Windows</a:t>
            </a:r>
            <a:endParaRPr lang="en-US" dirty="0"/>
          </a:p>
        </p:txBody>
      </p:sp>
      <p:sp>
        <p:nvSpPr>
          <p:cNvPr id="3" name="Content Placeholder 2"/>
          <p:cNvSpPr>
            <a:spLocks noGrp="1"/>
          </p:cNvSpPr>
          <p:nvPr>
            <p:ph idx="1"/>
          </p:nvPr>
        </p:nvSpPr>
        <p:spPr>
          <a:xfrm>
            <a:off x="838200" y="1114816"/>
            <a:ext cx="10515600" cy="5062147"/>
          </a:xfrm>
        </p:spPr>
        <p:txBody>
          <a:bodyPr>
            <a:normAutofit fontScale="92500" lnSpcReduction="20000"/>
          </a:bodyPr>
          <a:lstStyle/>
          <a:p>
            <a:pPr marL="0" indent="0">
              <a:buNone/>
            </a:pPr>
            <a:r>
              <a:rPr lang="en-US" dirty="0" smtClean="0"/>
              <a:t>To </a:t>
            </a:r>
            <a:r>
              <a:rPr lang="en-US" dirty="0"/>
              <a:t>install Java on Windows:</a:t>
            </a:r>
          </a:p>
          <a:p>
            <a:pPr marL="514350" indent="-514350">
              <a:buFont typeface="+mj-lt"/>
              <a:buAutoNum type="arabicPeriod"/>
            </a:pPr>
            <a:r>
              <a:rPr lang="en-US" dirty="0"/>
              <a:t>Go to "System Properties" (Can be found on Control Panel &gt; System and Security &gt; System &gt; Advanced System Settings)</a:t>
            </a:r>
          </a:p>
          <a:p>
            <a:pPr marL="514350" indent="-514350">
              <a:buFont typeface="+mj-lt"/>
              <a:buAutoNum type="arabicPeriod"/>
            </a:pPr>
            <a:r>
              <a:rPr lang="en-US" dirty="0"/>
              <a:t>Click on the "Environment variables" button under the "Advanced" tab</a:t>
            </a:r>
          </a:p>
          <a:p>
            <a:pPr marL="514350" indent="-514350">
              <a:buFont typeface="+mj-lt"/>
              <a:buAutoNum type="arabicPeriod"/>
            </a:pPr>
            <a:r>
              <a:rPr lang="en-US" dirty="0"/>
              <a:t>Then, select the "Path" variable in System variables and click on the "Edit" button</a:t>
            </a:r>
          </a:p>
          <a:p>
            <a:pPr marL="514350" indent="-514350">
              <a:buFont typeface="+mj-lt"/>
              <a:buAutoNum type="arabicPeriod"/>
            </a:pPr>
            <a:r>
              <a:rPr lang="en-US" dirty="0"/>
              <a:t>Click on the "New" button and add the path where Java is installed, followed by </a:t>
            </a:r>
            <a:r>
              <a:rPr lang="en-US" b="1" dirty="0"/>
              <a:t>\bin</a:t>
            </a:r>
            <a:r>
              <a:rPr lang="en-US" dirty="0"/>
              <a:t>. By default, Java is installed in C:\Program Files\Java\jdk-11.0.1 (If nothing else was specified when you installed it). In that case, You will have to add a new path with: </a:t>
            </a:r>
            <a:r>
              <a:rPr lang="en-US" b="1" dirty="0"/>
              <a:t>C:\Program Files\Java\jdk-11.0.1\bin </a:t>
            </a:r>
            <a:r>
              <a:rPr lang="en-US" dirty="0"/>
              <a:t/>
            </a:r>
            <a:br>
              <a:rPr lang="en-US" dirty="0"/>
            </a:br>
            <a:r>
              <a:rPr lang="en-US" dirty="0"/>
              <a:t>Then, click "OK", and save the settings</a:t>
            </a:r>
          </a:p>
          <a:p>
            <a:pPr marL="514350" indent="-514350">
              <a:buFont typeface="+mj-lt"/>
              <a:buAutoNum type="arabicPeriod"/>
            </a:pPr>
            <a:r>
              <a:rPr lang="en-US" dirty="0"/>
              <a:t>At last, open Command Prompt (cmd.exe) and type </a:t>
            </a:r>
            <a:r>
              <a:rPr lang="en-US" b="1" dirty="0"/>
              <a:t>java -version</a:t>
            </a:r>
            <a:r>
              <a:rPr lang="en-US" dirty="0"/>
              <a:t> to see if Java is running on your machine</a:t>
            </a:r>
          </a:p>
          <a:p>
            <a:endParaRPr lang="en-US" dirty="0"/>
          </a:p>
        </p:txBody>
      </p:sp>
    </p:spTree>
    <p:extLst>
      <p:ext uri="{BB962C8B-B14F-4D97-AF65-F5344CB8AC3E}">
        <p14:creationId xmlns:p14="http://schemas.microsoft.com/office/powerpoint/2010/main" val="34316751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Loop Through an Array</a:t>
            </a:r>
          </a:p>
          <a:p>
            <a:r>
              <a:rPr lang="en-US" dirty="0"/>
              <a:t>You can loop through the array elements with the for loop, and use the length property to specify how many times the loop should run.</a:t>
            </a:r>
          </a:p>
          <a:p>
            <a:endParaRPr lang="en-US" dirty="0"/>
          </a:p>
          <a:p>
            <a:r>
              <a:rPr lang="en-US" dirty="0"/>
              <a:t>The following example outputs all elements in the cars array:</a:t>
            </a:r>
          </a:p>
          <a:p>
            <a:endParaRPr lang="en-US" dirty="0"/>
          </a:p>
          <a:p>
            <a:r>
              <a:rPr lang="en-US" dirty="0"/>
              <a:t>Example</a:t>
            </a:r>
          </a:p>
          <a:p>
            <a:pPr marL="0" indent="0">
              <a:buNone/>
            </a:pPr>
            <a:r>
              <a:rPr lang="en-US" dirty="0"/>
              <a:t>String[] cars = {"Volvo", "BMW", "Ford", "Mazda"};</a:t>
            </a:r>
          </a:p>
          <a:p>
            <a:pPr marL="0" indent="0">
              <a:buNone/>
            </a:pPr>
            <a:r>
              <a:rPr lang="en-US" dirty="0"/>
              <a:t>for (int i = 0; i &lt; cars.length; i++) {</a:t>
            </a:r>
          </a:p>
          <a:p>
            <a:pPr marL="0" indent="0">
              <a:buNone/>
            </a:pPr>
            <a:r>
              <a:rPr lang="en-US" dirty="0"/>
              <a:t>  System.out.println(cars[i]);</a:t>
            </a:r>
          </a:p>
          <a:p>
            <a:pPr marL="0" indent="0">
              <a:buNone/>
            </a:pPr>
            <a:r>
              <a:rPr lang="en-US" dirty="0"/>
              <a:t>}</a:t>
            </a:r>
          </a:p>
        </p:txBody>
      </p:sp>
    </p:spTree>
    <p:extLst>
      <p:ext uri="{BB962C8B-B14F-4D97-AF65-F5344CB8AC3E}">
        <p14:creationId xmlns:p14="http://schemas.microsoft.com/office/powerpoint/2010/main" val="254533587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3359"/>
            <a:ext cx="10515600" cy="5763604"/>
          </a:xfrm>
        </p:spPr>
        <p:txBody>
          <a:bodyPr>
            <a:normAutofit fontScale="77500" lnSpcReduction="20000"/>
          </a:bodyPr>
          <a:lstStyle/>
          <a:p>
            <a:r>
              <a:rPr lang="en-US" dirty="0"/>
              <a:t>Loop Through an Array with For-Each</a:t>
            </a:r>
          </a:p>
          <a:p>
            <a:r>
              <a:rPr lang="en-US" dirty="0"/>
              <a:t>There is also a "for-each" loop, which is used exclusively to loop through elements in arrays:</a:t>
            </a:r>
          </a:p>
          <a:p>
            <a:endParaRPr lang="en-US" dirty="0"/>
          </a:p>
          <a:p>
            <a:r>
              <a:rPr lang="en-US" dirty="0"/>
              <a:t>Syntax</a:t>
            </a:r>
          </a:p>
          <a:p>
            <a:pPr marL="0" indent="0">
              <a:buNone/>
            </a:pPr>
            <a:r>
              <a:rPr lang="en-US" dirty="0"/>
              <a:t>for (type variable : arrayname) {</a:t>
            </a:r>
          </a:p>
          <a:p>
            <a:pPr marL="0" indent="0">
              <a:buNone/>
            </a:pPr>
            <a:r>
              <a:rPr lang="en-US" dirty="0"/>
              <a:t>  ...</a:t>
            </a:r>
          </a:p>
          <a:p>
            <a:pPr marL="0" indent="0">
              <a:buNone/>
            </a:pPr>
            <a:r>
              <a:rPr lang="en-US" dirty="0"/>
              <a:t>}</a:t>
            </a:r>
          </a:p>
          <a:p>
            <a:r>
              <a:rPr lang="en-US" dirty="0"/>
              <a:t>The following example outputs all elements in the cars array, using a "for-each" loop:</a:t>
            </a:r>
          </a:p>
          <a:p>
            <a:endParaRPr lang="en-US" dirty="0"/>
          </a:p>
          <a:p>
            <a:r>
              <a:rPr lang="en-US" dirty="0"/>
              <a:t>Example</a:t>
            </a:r>
          </a:p>
          <a:p>
            <a:pPr marL="0" indent="0">
              <a:buNone/>
            </a:pPr>
            <a:r>
              <a:rPr lang="en-US" dirty="0"/>
              <a:t>String[] cars = {"Volvo", "BMW", "Ford", "Mazda"};</a:t>
            </a:r>
          </a:p>
          <a:p>
            <a:pPr marL="0" indent="0">
              <a:buNone/>
            </a:pPr>
            <a:r>
              <a:rPr lang="en-US" dirty="0"/>
              <a:t>for (String i : cars) {</a:t>
            </a:r>
          </a:p>
          <a:p>
            <a:pPr marL="0" indent="0">
              <a:buNone/>
            </a:pPr>
            <a:r>
              <a:rPr lang="en-US" dirty="0"/>
              <a:t>  System.out.println(i);</a:t>
            </a:r>
          </a:p>
          <a:p>
            <a:pPr marL="0" indent="0">
              <a:buNone/>
            </a:pPr>
            <a:r>
              <a:rPr lang="en-US" dirty="0"/>
              <a:t>}</a:t>
            </a:r>
          </a:p>
        </p:txBody>
      </p:sp>
    </p:spTree>
    <p:extLst>
      <p:ext uri="{BB962C8B-B14F-4D97-AF65-F5344CB8AC3E}">
        <p14:creationId xmlns:p14="http://schemas.microsoft.com/office/powerpoint/2010/main" val="32073051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Multidimensional Arrays</a:t>
            </a:r>
          </a:p>
          <a:p>
            <a:r>
              <a:rPr lang="en-US" dirty="0"/>
              <a:t>A multidimensional array is an array containing one or more arrays.</a:t>
            </a:r>
          </a:p>
          <a:p>
            <a:r>
              <a:rPr lang="en-US" dirty="0"/>
              <a:t>To create a two-dimensional array, add each array within its own set of </a:t>
            </a:r>
            <a:r>
              <a:rPr lang="en-US" b="1" dirty="0"/>
              <a:t>curly braces</a:t>
            </a:r>
            <a:r>
              <a:rPr lang="en-US" dirty="0"/>
              <a:t>:</a:t>
            </a:r>
          </a:p>
          <a:p>
            <a:r>
              <a:rPr lang="en-US" dirty="0"/>
              <a:t>Example</a:t>
            </a:r>
          </a:p>
          <a:p>
            <a:r>
              <a:rPr lang="en-US" dirty="0"/>
              <a:t>int[][] myNumbers = { {1, 2, 3, 4}, {5, 6, 7} };</a:t>
            </a:r>
          </a:p>
          <a:p>
            <a:r>
              <a:rPr lang="en-US" dirty="0"/>
              <a:t>int[][] myNumbers = { {1, 2, 3, 4}, {5, 6, 7} };</a:t>
            </a:r>
            <a:br>
              <a:rPr lang="en-US" dirty="0"/>
            </a:br>
            <a:r>
              <a:rPr lang="en-US" dirty="0"/>
              <a:t>int x = myNumbers[1][2];</a:t>
            </a:r>
            <a:br>
              <a:rPr lang="en-US" dirty="0"/>
            </a:br>
            <a:r>
              <a:rPr lang="en-US" dirty="0"/>
              <a:t>System.out.println(x); // Outputs 7</a:t>
            </a:r>
          </a:p>
        </p:txBody>
      </p:sp>
    </p:spTree>
    <p:extLst>
      <p:ext uri="{BB962C8B-B14F-4D97-AF65-F5344CB8AC3E}">
        <p14:creationId xmlns:p14="http://schemas.microsoft.com/office/powerpoint/2010/main" val="3978351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5885"/>
            <a:ext cx="10515600" cy="5751078"/>
          </a:xfrm>
        </p:spPr>
        <p:txBody>
          <a:bodyPr>
            <a:normAutofit fontScale="92500" lnSpcReduction="20000"/>
          </a:bodyPr>
          <a:lstStyle/>
          <a:p>
            <a:r>
              <a:rPr lang="en-US" dirty="0"/>
              <a:t>We can also use a for loop inside another for loop to get the elements of a two-dimensional array (we still have to point to the two indexes):</a:t>
            </a:r>
          </a:p>
          <a:p>
            <a:endParaRPr lang="en-US" dirty="0"/>
          </a:p>
          <a:p>
            <a:r>
              <a:rPr lang="en-US" dirty="0"/>
              <a:t>Example</a:t>
            </a:r>
          </a:p>
          <a:p>
            <a:pPr marL="0" indent="0">
              <a:buNone/>
            </a:pPr>
            <a:r>
              <a:rPr lang="en-US" dirty="0"/>
              <a:t>public class MyClass {</a:t>
            </a:r>
          </a:p>
          <a:p>
            <a:pPr marL="0" indent="0">
              <a:buNone/>
            </a:pPr>
            <a:r>
              <a:rPr lang="en-US" dirty="0"/>
              <a:t>  public static void main(String[] args) {</a:t>
            </a:r>
          </a:p>
          <a:p>
            <a:pPr marL="0" indent="0">
              <a:buNone/>
            </a:pPr>
            <a:r>
              <a:rPr lang="en-US" dirty="0"/>
              <a:t>    int[][] myNumbers = { {1, 2, 3, 4}, {5, 6, 7} };</a:t>
            </a:r>
          </a:p>
          <a:p>
            <a:pPr marL="0" indent="0">
              <a:buNone/>
            </a:pPr>
            <a:r>
              <a:rPr lang="en-US" dirty="0"/>
              <a:t>    for (int i = 0; i &lt; myNumbers.length; ++i) {</a:t>
            </a:r>
          </a:p>
          <a:p>
            <a:pPr marL="0" indent="0">
              <a:buNone/>
            </a:pPr>
            <a:r>
              <a:rPr lang="en-US" dirty="0"/>
              <a:t>      for(int j = 0; j &lt; myNumbers[i].length; ++j) {</a:t>
            </a:r>
          </a:p>
          <a:p>
            <a:pPr marL="0" indent="0">
              <a:buNone/>
            </a:pPr>
            <a:r>
              <a:rPr lang="en-US" dirty="0"/>
              <a:t>        System.out.println(myNumbers[i][j]);</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2216171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Methods</a:t>
            </a:r>
            <a:br>
              <a:rPr lang="en-US" dirty="0"/>
            </a:br>
            <a:endParaRPr lang="en-US" dirty="0"/>
          </a:p>
        </p:txBody>
      </p:sp>
      <p:sp>
        <p:nvSpPr>
          <p:cNvPr id="3" name="Content Placeholder 2"/>
          <p:cNvSpPr>
            <a:spLocks noGrp="1"/>
          </p:cNvSpPr>
          <p:nvPr>
            <p:ph idx="1"/>
          </p:nvPr>
        </p:nvSpPr>
        <p:spPr/>
        <p:txBody>
          <a:bodyPr/>
          <a:lstStyle/>
          <a:p>
            <a:r>
              <a:rPr lang="en-US" dirty="0"/>
              <a:t>A </a:t>
            </a:r>
            <a:r>
              <a:rPr lang="en-US" b="1" dirty="0"/>
              <a:t>method</a:t>
            </a:r>
            <a:r>
              <a:rPr lang="en-US" dirty="0"/>
              <a:t> is a block of code which only runs when it is called.</a:t>
            </a:r>
          </a:p>
          <a:p>
            <a:r>
              <a:rPr lang="en-US" dirty="0"/>
              <a:t>You can pass data, known as parameters, into a method.</a:t>
            </a:r>
          </a:p>
          <a:p>
            <a:r>
              <a:rPr lang="en-US" dirty="0"/>
              <a:t>Methods are used to perform certain actions, and they are also known as </a:t>
            </a:r>
            <a:r>
              <a:rPr lang="en-US" b="1" dirty="0"/>
              <a:t>functions</a:t>
            </a:r>
            <a:r>
              <a:rPr lang="en-US" dirty="0"/>
              <a:t>.</a:t>
            </a:r>
          </a:p>
          <a:p>
            <a:r>
              <a:rPr lang="en-US" dirty="0"/>
              <a:t>Why use methods? To reuse code: define the code once, and use it many times.</a:t>
            </a:r>
          </a:p>
          <a:p>
            <a:endParaRPr lang="en-US" dirty="0"/>
          </a:p>
        </p:txBody>
      </p:sp>
    </p:spTree>
    <p:extLst>
      <p:ext uri="{BB962C8B-B14F-4D97-AF65-F5344CB8AC3E}">
        <p14:creationId xmlns:p14="http://schemas.microsoft.com/office/powerpoint/2010/main" val="30495049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r>
              <a:rPr lang="en-US" dirty="0"/>
              <a:t>Create a Method</a:t>
            </a:r>
          </a:p>
          <a:p>
            <a:r>
              <a:rPr lang="en-US" dirty="0"/>
              <a:t>A method must be declared within a class. It is defined with the name of the method, followed by parentheses (). Java provides some pre-defined methods, such as System.out.println(), but you can also create your own methods to perform certain actions:</a:t>
            </a:r>
          </a:p>
          <a:p>
            <a:endParaRPr lang="en-US" dirty="0"/>
          </a:p>
          <a:p>
            <a:r>
              <a:rPr lang="en-US" dirty="0"/>
              <a:t>Example</a:t>
            </a:r>
          </a:p>
          <a:p>
            <a:r>
              <a:rPr lang="en-US" dirty="0"/>
              <a:t>Create a method inside MyClass:</a:t>
            </a:r>
          </a:p>
          <a:p>
            <a:endParaRPr lang="en-US" dirty="0"/>
          </a:p>
          <a:p>
            <a:r>
              <a:rPr lang="en-US" dirty="0"/>
              <a:t>public class MyClass {</a:t>
            </a:r>
          </a:p>
          <a:p>
            <a:r>
              <a:rPr lang="en-US" dirty="0"/>
              <a:t>  static void myMethod() {</a:t>
            </a:r>
          </a:p>
          <a:p>
            <a:r>
              <a:rPr lang="en-US" dirty="0"/>
              <a:t>    // code to be executed</a:t>
            </a:r>
          </a:p>
          <a:p>
            <a:r>
              <a:rPr lang="en-US" dirty="0"/>
              <a:t>  }</a:t>
            </a:r>
          </a:p>
          <a:p>
            <a:r>
              <a:rPr lang="en-US" dirty="0"/>
              <a:t>}</a:t>
            </a:r>
          </a:p>
        </p:txBody>
      </p:sp>
    </p:spTree>
    <p:extLst>
      <p:ext uri="{BB962C8B-B14F-4D97-AF65-F5344CB8AC3E}">
        <p14:creationId xmlns:p14="http://schemas.microsoft.com/office/powerpoint/2010/main" val="7789287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3151"/>
            <a:ext cx="10515600" cy="5863812"/>
          </a:xfrm>
        </p:spPr>
        <p:txBody>
          <a:bodyPr>
            <a:normAutofit fontScale="85000" lnSpcReduction="20000"/>
          </a:bodyPr>
          <a:lstStyle/>
          <a:p>
            <a:pPr marL="0" indent="0">
              <a:buNone/>
            </a:pPr>
            <a:r>
              <a:rPr lang="en-US" dirty="0"/>
              <a:t>Call a Method</a:t>
            </a:r>
          </a:p>
          <a:p>
            <a:r>
              <a:rPr lang="en-US" dirty="0"/>
              <a:t>To call a method in Java, write the method's name followed by two parentheses () and a semicolon;</a:t>
            </a:r>
          </a:p>
          <a:p>
            <a:r>
              <a:rPr lang="en-US" dirty="0" smtClean="0"/>
              <a:t>In </a:t>
            </a:r>
            <a:r>
              <a:rPr lang="en-US" dirty="0"/>
              <a:t>the following example, myMethod() is used to print a text (the action), when it is called:</a:t>
            </a:r>
          </a:p>
          <a:p>
            <a:r>
              <a:rPr lang="en-US" dirty="0" smtClean="0"/>
              <a:t>Example</a:t>
            </a:r>
            <a:endParaRPr lang="en-US" dirty="0"/>
          </a:p>
          <a:p>
            <a:r>
              <a:rPr lang="en-US" dirty="0"/>
              <a:t>Inside main, call the myMethod() method:</a:t>
            </a:r>
          </a:p>
          <a:p>
            <a:pPr marL="0" indent="0">
              <a:buNone/>
            </a:pPr>
            <a:r>
              <a:rPr lang="en-US" dirty="0" smtClean="0"/>
              <a:t>public </a:t>
            </a:r>
            <a:r>
              <a:rPr lang="en-US" dirty="0"/>
              <a:t>class MyClass {</a:t>
            </a:r>
          </a:p>
          <a:p>
            <a:pPr marL="0" indent="0">
              <a:buNone/>
            </a:pPr>
            <a:r>
              <a:rPr lang="en-US" dirty="0"/>
              <a:t>  static void myMethod() {</a:t>
            </a:r>
          </a:p>
          <a:p>
            <a:pPr marL="0" indent="0">
              <a:buNone/>
            </a:pPr>
            <a:r>
              <a:rPr lang="en-US" dirty="0"/>
              <a:t>    System.out.println("I just got executed!");</a:t>
            </a:r>
          </a:p>
          <a:p>
            <a:pPr marL="0" indent="0">
              <a:buNone/>
            </a:pPr>
            <a:r>
              <a:rPr lang="en-US" dirty="0"/>
              <a:t>  }</a:t>
            </a:r>
          </a:p>
          <a:p>
            <a:pPr marL="0" indent="0">
              <a:buNone/>
            </a:pPr>
            <a:r>
              <a:rPr lang="en-US" dirty="0" smtClean="0"/>
              <a:t>  </a:t>
            </a:r>
            <a:r>
              <a:rPr lang="en-US" dirty="0"/>
              <a:t>public static void main(String[] args) {</a:t>
            </a:r>
          </a:p>
          <a:p>
            <a:pPr marL="0" indent="0">
              <a:buNone/>
            </a:pPr>
            <a:r>
              <a:rPr lang="en-US" dirty="0"/>
              <a:t>    myMethod();</a:t>
            </a:r>
          </a:p>
          <a:p>
            <a:pPr marL="0" indent="0">
              <a:buNone/>
            </a:pPr>
            <a:r>
              <a:rPr lang="en-US" dirty="0"/>
              <a:t>  }</a:t>
            </a:r>
          </a:p>
          <a:p>
            <a:pPr marL="0" indent="0">
              <a:buNone/>
            </a:pPr>
            <a:r>
              <a:rPr lang="en-US" dirty="0"/>
              <a:t>}</a:t>
            </a:r>
          </a:p>
          <a:p>
            <a:r>
              <a:rPr lang="en-US" dirty="0" smtClean="0"/>
              <a:t>// </a:t>
            </a:r>
            <a:r>
              <a:rPr lang="en-US" dirty="0"/>
              <a:t>Outputs "I just got executed!"</a:t>
            </a:r>
          </a:p>
        </p:txBody>
      </p:sp>
    </p:spTree>
    <p:extLst>
      <p:ext uri="{BB962C8B-B14F-4D97-AF65-F5344CB8AC3E}">
        <p14:creationId xmlns:p14="http://schemas.microsoft.com/office/powerpoint/2010/main" val="41986119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625"/>
            <a:ext cx="10515600" cy="5876338"/>
          </a:xfrm>
        </p:spPr>
        <p:txBody>
          <a:bodyPr>
            <a:normAutofit fontScale="77500" lnSpcReduction="20000"/>
          </a:bodyPr>
          <a:lstStyle/>
          <a:p>
            <a:r>
              <a:rPr lang="en-US" dirty="0"/>
              <a:t>A method can also be called multiple times:</a:t>
            </a:r>
          </a:p>
          <a:p>
            <a:r>
              <a:rPr lang="en-US" dirty="0" smtClean="0"/>
              <a:t>Example</a:t>
            </a:r>
            <a:endParaRPr lang="en-US" dirty="0"/>
          </a:p>
          <a:p>
            <a:pPr marL="0" indent="0">
              <a:buNone/>
            </a:pPr>
            <a:r>
              <a:rPr lang="en-US" dirty="0"/>
              <a:t>public class MyClass {</a:t>
            </a:r>
          </a:p>
          <a:p>
            <a:pPr marL="0" indent="0">
              <a:buNone/>
            </a:pPr>
            <a:r>
              <a:rPr lang="en-US" dirty="0"/>
              <a:t>  static void myMethod() {</a:t>
            </a:r>
          </a:p>
          <a:p>
            <a:pPr marL="0" indent="0">
              <a:buNone/>
            </a:pPr>
            <a:r>
              <a:rPr lang="en-US" dirty="0"/>
              <a:t>    System.out.println("I just got executed!");</a:t>
            </a:r>
          </a:p>
          <a:p>
            <a:pPr marL="0" indent="0">
              <a:buNone/>
            </a:pPr>
            <a:r>
              <a:rPr lang="en-US" dirty="0"/>
              <a:t>  }</a:t>
            </a:r>
          </a:p>
          <a:p>
            <a:pPr marL="0" indent="0">
              <a:buNone/>
            </a:pPr>
            <a:r>
              <a:rPr lang="en-US" dirty="0" smtClean="0"/>
              <a:t>  </a:t>
            </a:r>
            <a:r>
              <a:rPr lang="en-US" dirty="0"/>
              <a:t>public static void main(String[] args) {</a:t>
            </a:r>
          </a:p>
          <a:p>
            <a:pPr marL="0" indent="0">
              <a:buNone/>
            </a:pPr>
            <a:r>
              <a:rPr lang="en-US" dirty="0"/>
              <a:t>    myMethod();</a:t>
            </a:r>
          </a:p>
          <a:p>
            <a:pPr marL="0" indent="0">
              <a:buNone/>
            </a:pPr>
            <a:r>
              <a:rPr lang="en-US" dirty="0"/>
              <a:t>    myMethod();</a:t>
            </a:r>
          </a:p>
          <a:p>
            <a:pPr marL="0" indent="0">
              <a:buNone/>
            </a:pPr>
            <a:r>
              <a:rPr lang="en-US" dirty="0"/>
              <a:t>    myMethod();</a:t>
            </a:r>
          </a:p>
          <a:p>
            <a:pPr marL="0" indent="0">
              <a:buNone/>
            </a:pPr>
            <a:r>
              <a:rPr lang="en-US" dirty="0"/>
              <a:t>  }</a:t>
            </a:r>
          </a:p>
          <a:p>
            <a:pPr marL="0" indent="0">
              <a:buNone/>
            </a:pPr>
            <a:r>
              <a:rPr lang="en-US" dirty="0"/>
              <a:t>}</a:t>
            </a:r>
          </a:p>
          <a:p>
            <a:endParaRPr lang="en-US" dirty="0"/>
          </a:p>
          <a:p>
            <a:pPr marL="0" indent="0">
              <a:buNone/>
            </a:pPr>
            <a:r>
              <a:rPr lang="en-US" dirty="0"/>
              <a:t>// I just got executed!</a:t>
            </a:r>
          </a:p>
          <a:p>
            <a:pPr marL="0" indent="0">
              <a:buNone/>
            </a:pPr>
            <a:r>
              <a:rPr lang="en-US" dirty="0"/>
              <a:t>// I just got executed!</a:t>
            </a:r>
          </a:p>
          <a:p>
            <a:pPr marL="0" indent="0">
              <a:buNone/>
            </a:pPr>
            <a:r>
              <a:rPr lang="en-US" dirty="0"/>
              <a:t>// I just got executed!</a:t>
            </a:r>
          </a:p>
        </p:txBody>
      </p:sp>
    </p:spTree>
    <p:extLst>
      <p:ext uri="{BB962C8B-B14F-4D97-AF65-F5344CB8AC3E}">
        <p14:creationId xmlns:p14="http://schemas.microsoft.com/office/powerpoint/2010/main" val="26291993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36333"/>
          </a:xfrm>
        </p:spPr>
        <p:txBody>
          <a:bodyPr>
            <a:normAutofit fontScale="90000"/>
          </a:bodyPr>
          <a:lstStyle/>
          <a:p>
            <a:r>
              <a:rPr lang="en-US" dirty="0"/>
              <a:t>Method </a:t>
            </a:r>
            <a:r>
              <a:rPr lang="en-US" dirty="0" smtClean="0"/>
              <a:t>Parameters</a:t>
            </a:r>
            <a:endParaRPr lang="en-US" dirty="0"/>
          </a:p>
        </p:txBody>
      </p:sp>
      <p:sp>
        <p:nvSpPr>
          <p:cNvPr id="3" name="Content Placeholder 2"/>
          <p:cNvSpPr>
            <a:spLocks noGrp="1"/>
          </p:cNvSpPr>
          <p:nvPr>
            <p:ph idx="1"/>
          </p:nvPr>
        </p:nvSpPr>
        <p:spPr>
          <a:xfrm>
            <a:off x="838200" y="1014608"/>
            <a:ext cx="10515600" cy="5162354"/>
          </a:xfrm>
        </p:spPr>
        <p:txBody>
          <a:bodyPr>
            <a:normAutofit fontScale="55000" lnSpcReduction="20000"/>
          </a:bodyPr>
          <a:lstStyle/>
          <a:p>
            <a:r>
              <a:rPr lang="en-US" dirty="0"/>
              <a:t>Information can be passed to functions as parameter. Parameters act as variables inside the method.</a:t>
            </a:r>
          </a:p>
          <a:p>
            <a:r>
              <a:rPr lang="en-US" dirty="0"/>
              <a:t>Parameters are specified after the method name, inside the parentheses. You can add as many parameters as you want, just separate them with a comma.</a:t>
            </a:r>
          </a:p>
          <a:p>
            <a:r>
              <a:rPr lang="en-US" dirty="0"/>
              <a:t>Example</a:t>
            </a:r>
          </a:p>
          <a:p>
            <a:pPr marL="0" indent="0">
              <a:buNone/>
            </a:pPr>
            <a:r>
              <a:rPr lang="en-US" dirty="0"/>
              <a:t>public class MyClass {</a:t>
            </a:r>
          </a:p>
          <a:p>
            <a:pPr marL="0" indent="0">
              <a:buNone/>
            </a:pPr>
            <a:r>
              <a:rPr lang="en-US" dirty="0"/>
              <a:t>  static void myMethod(String fname) {</a:t>
            </a:r>
          </a:p>
          <a:p>
            <a:pPr marL="0" indent="0">
              <a:buNone/>
            </a:pPr>
            <a:r>
              <a:rPr lang="en-US" dirty="0"/>
              <a:t>    System.out.println(fname + " Refsnes");</a:t>
            </a:r>
          </a:p>
          <a:p>
            <a:pPr marL="0" indent="0">
              <a:buNone/>
            </a:pPr>
            <a:r>
              <a:rPr lang="en-US" dirty="0"/>
              <a:t>  }</a:t>
            </a:r>
          </a:p>
          <a:p>
            <a:pPr marL="0" indent="0">
              <a:buNone/>
            </a:pPr>
            <a:r>
              <a:rPr lang="en-US" dirty="0" smtClean="0"/>
              <a:t>  </a:t>
            </a:r>
            <a:r>
              <a:rPr lang="en-US" dirty="0"/>
              <a:t>public static void main(String[] args) {</a:t>
            </a:r>
          </a:p>
          <a:p>
            <a:pPr marL="0" indent="0">
              <a:buNone/>
            </a:pPr>
            <a:r>
              <a:rPr lang="en-US" dirty="0"/>
              <a:t>    myMethod("Liam");</a:t>
            </a:r>
          </a:p>
          <a:p>
            <a:pPr marL="0" indent="0">
              <a:buNone/>
            </a:pPr>
            <a:r>
              <a:rPr lang="en-US" dirty="0"/>
              <a:t>    myMethod("Jenny");</a:t>
            </a:r>
          </a:p>
          <a:p>
            <a:pPr marL="0" indent="0">
              <a:buNone/>
            </a:pPr>
            <a:r>
              <a:rPr lang="en-US" dirty="0"/>
              <a:t>    myMethod("Anja");</a:t>
            </a:r>
          </a:p>
          <a:p>
            <a:pPr marL="0" indent="0">
              <a:buNone/>
            </a:pPr>
            <a:r>
              <a:rPr lang="en-US" dirty="0"/>
              <a:t>  }</a:t>
            </a:r>
          </a:p>
          <a:p>
            <a:pPr marL="0" indent="0">
              <a:buNone/>
            </a:pPr>
            <a:r>
              <a:rPr lang="en-US" dirty="0"/>
              <a:t>}</a:t>
            </a:r>
          </a:p>
          <a:p>
            <a:pPr marL="0" indent="0">
              <a:buNone/>
            </a:pPr>
            <a:r>
              <a:rPr lang="en-US" dirty="0"/>
              <a:t>// Liam Refsnes</a:t>
            </a:r>
          </a:p>
          <a:p>
            <a:pPr marL="0" indent="0">
              <a:buNone/>
            </a:pPr>
            <a:r>
              <a:rPr lang="en-US" dirty="0"/>
              <a:t>// Jenny Refsnes</a:t>
            </a:r>
          </a:p>
          <a:p>
            <a:pPr marL="0" indent="0">
              <a:buNone/>
            </a:pPr>
            <a:r>
              <a:rPr lang="en-US" dirty="0"/>
              <a:t>// </a:t>
            </a:r>
            <a:r>
              <a:rPr lang="en-US" dirty="0" smtClean="0"/>
              <a:t>Anja </a:t>
            </a:r>
            <a:r>
              <a:rPr lang="en-US" dirty="0"/>
              <a:t>Refsnes</a:t>
            </a:r>
          </a:p>
        </p:txBody>
      </p:sp>
    </p:spTree>
    <p:extLst>
      <p:ext uri="{BB962C8B-B14F-4D97-AF65-F5344CB8AC3E}">
        <p14:creationId xmlns:p14="http://schemas.microsoft.com/office/powerpoint/2010/main" val="13154453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786"/>
            <a:ext cx="10515600" cy="6039177"/>
          </a:xfrm>
        </p:spPr>
        <p:txBody>
          <a:bodyPr>
            <a:normAutofit fontScale="85000" lnSpcReduction="20000"/>
          </a:bodyPr>
          <a:lstStyle/>
          <a:p>
            <a:r>
              <a:rPr lang="en-US" dirty="0"/>
              <a:t>Return Values</a:t>
            </a:r>
          </a:p>
          <a:p>
            <a:r>
              <a:rPr lang="en-US" dirty="0"/>
              <a:t>The void keyword, used in the examples above, indicates that the method should not return a value. If you want the method to return a value, you can use a primitive data type (such as int, char, etc.) instead of void, and use the return keyword inside the method:</a:t>
            </a:r>
          </a:p>
          <a:p>
            <a:endParaRPr lang="en-US" dirty="0"/>
          </a:p>
          <a:p>
            <a:r>
              <a:rPr lang="en-US" dirty="0"/>
              <a:t>Example</a:t>
            </a:r>
          </a:p>
          <a:p>
            <a:pPr marL="0" indent="0">
              <a:buNone/>
            </a:pPr>
            <a:r>
              <a:rPr lang="en-US" dirty="0"/>
              <a:t>public class MyClass {</a:t>
            </a:r>
          </a:p>
          <a:p>
            <a:pPr marL="0" indent="0">
              <a:buNone/>
            </a:pPr>
            <a:r>
              <a:rPr lang="en-US" dirty="0"/>
              <a:t>  static int myMethod(int x) {</a:t>
            </a:r>
          </a:p>
          <a:p>
            <a:pPr marL="0" indent="0">
              <a:buNone/>
            </a:pPr>
            <a:r>
              <a:rPr lang="en-US" dirty="0"/>
              <a:t>    return 5 + x;</a:t>
            </a:r>
          </a:p>
          <a:p>
            <a:pPr marL="0" indent="0">
              <a:buNone/>
            </a:pPr>
            <a:r>
              <a:rPr lang="en-US" dirty="0"/>
              <a:t>  }</a:t>
            </a:r>
          </a:p>
          <a:p>
            <a:pPr marL="0" indent="0">
              <a:buNone/>
            </a:pPr>
            <a:r>
              <a:rPr lang="en-US" dirty="0" smtClean="0"/>
              <a:t>  </a:t>
            </a:r>
            <a:r>
              <a:rPr lang="en-US" dirty="0"/>
              <a:t>public static void main(String[] args) {</a:t>
            </a:r>
          </a:p>
          <a:p>
            <a:pPr marL="0" indent="0">
              <a:buNone/>
            </a:pPr>
            <a:r>
              <a:rPr lang="en-US" dirty="0"/>
              <a:t>    System.out.println(myMethod(3));</a:t>
            </a:r>
          </a:p>
          <a:p>
            <a:pPr marL="0" indent="0">
              <a:buNone/>
            </a:pPr>
            <a:r>
              <a:rPr lang="en-US" dirty="0"/>
              <a:t>  }</a:t>
            </a:r>
          </a:p>
          <a:p>
            <a:pPr marL="0" indent="0">
              <a:buNone/>
            </a:pPr>
            <a:r>
              <a:rPr lang="en-US" dirty="0"/>
              <a:t>}</a:t>
            </a:r>
          </a:p>
          <a:p>
            <a:pPr marL="0" indent="0">
              <a:buNone/>
            </a:pPr>
            <a:r>
              <a:rPr lang="en-US" dirty="0"/>
              <a:t>// Outputs 8 (5 + 3)</a:t>
            </a:r>
          </a:p>
        </p:txBody>
      </p:sp>
    </p:spTree>
    <p:extLst>
      <p:ext uri="{BB962C8B-B14F-4D97-AF65-F5344CB8AC3E}">
        <p14:creationId xmlns:p14="http://schemas.microsoft.com/office/powerpoint/2010/main" val="309868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MyClass.java</a:t>
            </a:r>
          </a:p>
          <a:p>
            <a:r>
              <a:rPr lang="en-US" dirty="0"/>
              <a:t>public class MyClass {</a:t>
            </a:r>
            <a:br>
              <a:rPr lang="en-US" dirty="0"/>
            </a:br>
            <a:r>
              <a:rPr lang="en-US" dirty="0"/>
              <a:t>  public static void main(String[] args) {</a:t>
            </a:r>
            <a:br>
              <a:rPr lang="en-US" dirty="0"/>
            </a:br>
            <a:r>
              <a:rPr lang="en-US" dirty="0"/>
              <a:t>    System.out.println("Hello World");</a:t>
            </a:r>
            <a:br>
              <a:rPr lang="en-US" dirty="0"/>
            </a:br>
            <a:r>
              <a:rPr lang="en-US" dirty="0"/>
              <a:t>  }</a:t>
            </a:r>
            <a:br>
              <a:rPr lang="en-US" dirty="0"/>
            </a:br>
            <a:r>
              <a:rPr lang="en-US" dirty="0"/>
              <a:t>}</a:t>
            </a:r>
          </a:p>
          <a:p>
            <a:endParaRPr lang="en-US" dirty="0"/>
          </a:p>
        </p:txBody>
      </p:sp>
    </p:spTree>
    <p:extLst>
      <p:ext uri="{BB962C8B-B14F-4D97-AF65-F5344CB8AC3E}">
        <p14:creationId xmlns:p14="http://schemas.microsoft.com/office/powerpoint/2010/main" val="34860207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This example returns the sum of a method's </a:t>
            </a:r>
            <a:r>
              <a:rPr lang="en-US" b="1" dirty="0"/>
              <a:t>two parameters</a:t>
            </a:r>
            <a:r>
              <a:rPr lang="en-US" dirty="0"/>
              <a:t>:</a:t>
            </a:r>
          </a:p>
          <a:p>
            <a:r>
              <a:rPr lang="en-US" dirty="0"/>
              <a:t>Example</a:t>
            </a:r>
          </a:p>
          <a:p>
            <a:r>
              <a:rPr lang="en-US" dirty="0"/>
              <a:t>public class MyClass {</a:t>
            </a:r>
            <a:br>
              <a:rPr lang="en-US" dirty="0"/>
            </a:br>
            <a:r>
              <a:rPr lang="en-US" dirty="0"/>
              <a:t>  static int myMethod(int x, int y) {</a:t>
            </a:r>
            <a:br>
              <a:rPr lang="en-US" dirty="0"/>
            </a:br>
            <a:r>
              <a:rPr lang="en-US" dirty="0"/>
              <a:t>    return x + y;</a:t>
            </a:r>
            <a:br>
              <a:rPr lang="en-US" dirty="0"/>
            </a:br>
            <a:r>
              <a:rPr lang="en-US" dirty="0"/>
              <a:t>  }</a:t>
            </a:r>
            <a:br>
              <a:rPr lang="en-US" dirty="0"/>
            </a:br>
            <a:r>
              <a:rPr lang="en-US" dirty="0"/>
              <a:t/>
            </a:r>
            <a:br>
              <a:rPr lang="en-US" dirty="0"/>
            </a:br>
            <a:r>
              <a:rPr lang="en-US" dirty="0"/>
              <a:t>  public static void main(String[] args) {</a:t>
            </a:r>
            <a:br>
              <a:rPr lang="en-US" dirty="0"/>
            </a:br>
            <a:r>
              <a:rPr lang="en-US" dirty="0"/>
              <a:t>    System.out.println(myMethod(5, 3));</a:t>
            </a:r>
            <a:br>
              <a:rPr lang="en-US" dirty="0"/>
            </a:br>
            <a:r>
              <a:rPr lang="en-US" dirty="0"/>
              <a:t>  }</a:t>
            </a:r>
            <a:br>
              <a:rPr lang="en-US" dirty="0"/>
            </a:br>
            <a:r>
              <a:rPr lang="en-US" dirty="0"/>
              <a:t>}</a:t>
            </a:r>
            <a:br>
              <a:rPr lang="en-US" dirty="0"/>
            </a:br>
            <a:r>
              <a:rPr lang="en-US" dirty="0"/>
              <a:t>// Outputs 8 (5 + 3)</a:t>
            </a:r>
          </a:p>
          <a:p>
            <a:endParaRPr lang="en-US" dirty="0"/>
          </a:p>
        </p:txBody>
      </p:sp>
    </p:spTree>
    <p:extLst>
      <p:ext uri="{BB962C8B-B14F-4D97-AF65-F5344CB8AC3E}">
        <p14:creationId xmlns:p14="http://schemas.microsoft.com/office/powerpoint/2010/main" val="6298439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8411"/>
            <a:ext cx="10515600" cy="5738552"/>
          </a:xfrm>
        </p:spPr>
        <p:txBody>
          <a:bodyPr>
            <a:normAutofit fontScale="85000" lnSpcReduction="20000"/>
          </a:bodyPr>
          <a:lstStyle/>
          <a:p>
            <a:r>
              <a:rPr lang="en-US" dirty="0"/>
              <a:t>You can also store the result in a variable (recommended):</a:t>
            </a:r>
          </a:p>
          <a:p>
            <a:endParaRPr lang="en-US" dirty="0"/>
          </a:p>
          <a:p>
            <a:r>
              <a:rPr lang="en-US" dirty="0"/>
              <a:t>Example</a:t>
            </a:r>
          </a:p>
          <a:p>
            <a:pPr marL="0" indent="0">
              <a:buNone/>
            </a:pPr>
            <a:r>
              <a:rPr lang="en-US" dirty="0"/>
              <a:t>public class MyClass {</a:t>
            </a:r>
          </a:p>
          <a:p>
            <a:pPr marL="0" indent="0">
              <a:buNone/>
            </a:pPr>
            <a:r>
              <a:rPr lang="en-US" dirty="0"/>
              <a:t>  static int myMethod(int x, int y) {</a:t>
            </a:r>
          </a:p>
          <a:p>
            <a:pPr marL="0" indent="0">
              <a:buNone/>
            </a:pPr>
            <a:r>
              <a:rPr lang="en-US" dirty="0"/>
              <a:t>    return x + y;</a:t>
            </a:r>
          </a:p>
          <a:p>
            <a:pPr marL="0" indent="0">
              <a:buNone/>
            </a:pPr>
            <a:r>
              <a:rPr lang="en-US" dirty="0"/>
              <a:t>  }</a:t>
            </a:r>
          </a:p>
          <a:p>
            <a:pPr marL="0" indent="0">
              <a:buNone/>
            </a:pPr>
            <a:endParaRPr lang="en-US" dirty="0"/>
          </a:p>
          <a:p>
            <a:pPr marL="0" indent="0">
              <a:buNone/>
            </a:pPr>
            <a:r>
              <a:rPr lang="en-US" dirty="0"/>
              <a:t>  public static void main(String[] args) {</a:t>
            </a:r>
          </a:p>
          <a:p>
            <a:pPr marL="0" indent="0">
              <a:buNone/>
            </a:pPr>
            <a:r>
              <a:rPr lang="en-US" dirty="0"/>
              <a:t>    int z = myMethod(5, 3);</a:t>
            </a:r>
          </a:p>
          <a:p>
            <a:pPr marL="0" indent="0">
              <a:buNone/>
            </a:pPr>
            <a:r>
              <a:rPr lang="en-US" dirty="0"/>
              <a:t>    System.out.println(z);</a:t>
            </a:r>
          </a:p>
          <a:p>
            <a:pPr marL="0" indent="0">
              <a:buNone/>
            </a:pPr>
            <a:r>
              <a:rPr lang="en-US" dirty="0"/>
              <a:t>  }</a:t>
            </a:r>
          </a:p>
          <a:p>
            <a:pPr marL="0" indent="0">
              <a:buNone/>
            </a:pPr>
            <a:r>
              <a:rPr lang="en-US" dirty="0"/>
              <a:t>}</a:t>
            </a:r>
          </a:p>
          <a:p>
            <a:pPr marL="0" indent="0">
              <a:buNone/>
            </a:pPr>
            <a:r>
              <a:rPr lang="en-US" dirty="0"/>
              <a:t>// Outputs 8 (5 + 3)</a:t>
            </a:r>
          </a:p>
        </p:txBody>
      </p:sp>
    </p:spTree>
    <p:extLst>
      <p:ext uri="{BB962C8B-B14F-4D97-AF65-F5344CB8AC3E}">
        <p14:creationId xmlns:p14="http://schemas.microsoft.com/office/powerpoint/2010/main" val="23706550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Classes and Objects</a:t>
            </a:r>
            <a:br>
              <a:rPr lang="en-US" dirty="0"/>
            </a:br>
            <a:endParaRPr lang="en-US" dirty="0"/>
          </a:p>
        </p:txBody>
      </p:sp>
      <p:sp>
        <p:nvSpPr>
          <p:cNvPr id="3" name="Content Placeholder 2"/>
          <p:cNvSpPr>
            <a:spLocks noGrp="1"/>
          </p:cNvSpPr>
          <p:nvPr>
            <p:ph idx="1"/>
          </p:nvPr>
        </p:nvSpPr>
        <p:spPr/>
        <p:txBody>
          <a:bodyPr/>
          <a:lstStyle/>
          <a:p>
            <a:r>
              <a:rPr lang="en-US" dirty="0"/>
              <a:t>Java is an object-oriented programming language.</a:t>
            </a:r>
          </a:p>
          <a:p>
            <a:r>
              <a:rPr lang="en-US" dirty="0"/>
              <a:t>Everything in Java is associated with classes and objects, along with its attributes and methods. For example: in real life, a car is an object. The car has </a:t>
            </a:r>
            <a:r>
              <a:rPr lang="en-US" b="1" dirty="0"/>
              <a:t>attributes</a:t>
            </a:r>
            <a:r>
              <a:rPr lang="en-US" dirty="0"/>
              <a:t>, such as weight and color, and </a:t>
            </a:r>
            <a:r>
              <a:rPr lang="en-US" b="1" dirty="0"/>
              <a:t>methods</a:t>
            </a:r>
            <a:r>
              <a:rPr lang="en-US" dirty="0"/>
              <a:t>, such as drive and brake.</a:t>
            </a:r>
          </a:p>
          <a:p>
            <a:r>
              <a:rPr lang="en-US" dirty="0"/>
              <a:t>A Class is like an object constructor, or a "blueprint" for creating objects.</a:t>
            </a:r>
          </a:p>
          <a:p>
            <a:endParaRPr lang="en-US" dirty="0"/>
          </a:p>
        </p:txBody>
      </p:sp>
    </p:spTree>
    <p:extLst>
      <p:ext uri="{BB962C8B-B14F-4D97-AF65-F5344CB8AC3E}">
        <p14:creationId xmlns:p14="http://schemas.microsoft.com/office/powerpoint/2010/main" val="36131379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Create a Class</a:t>
            </a:r>
          </a:p>
          <a:p>
            <a:r>
              <a:rPr lang="en-US" dirty="0"/>
              <a:t>To create a class, use the keyword class:</a:t>
            </a:r>
          </a:p>
          <a:p>
            <a:endParaRPr lang="en-US" dirty="0"/>
          </a:p>
          <a:p>
            <a:r>
              <a:rPr lang="en-US" dirty="0"/>
              <a:t>MyClass.java</a:t>
            </a:r>
          </a:p>
          <a:p>
            <a:r>
              <a:rPr lang="en-US" dirty="0"/>
              <a:t>Create a class called "MyClass" with a variable x:</a:t>
            </a:r>
          </a:p>
          <a:p>
            <a:endParaRPr lang="en-US" dirty="0"/>
          </a:p>
          <a:p>
            <a:pPr marL="0" indent="0">
              <a:buNone/>
            </a:pPr>
            <a:r>
              <a:rPr lang="en-US" dirty="0"/>
              <a:t>public class MyClass </a:t>
            </a:r>
            <a:endParaRPr lang="en-US" dirty="0" smtClean="0"/>
          </a:p>
          <a:p>
            <a:pPr marL="0" indent="0">
              <a:buNone/>
            </a:pPr>
            <a:r>
              <a:rPr lang="en-US" dirty="0" smtClean="0"/>
              <a:t>{</a:t>
            </a:r>
            <a:endParaRPr lang="en-US" dirty="0"/>
          </a:p>
          <a:p>
            <a:pPr marL="0" indent="0">
              <a:buNone/>
            </a:pPr>
            <a:r>
              <a:rPr lang="en-US" dirty="0"/>
              <a:t>  int x = 5;</a:t>
            </a:r>
          </a:p>
          <a:p>
            <a:pPr marL="0" indent="0">
              <a:buNone/>
            </a:pPr>
            <a:r>
              <a:rPr lang="en-US" dirty="0"/>
              <a:t>}</a:t>
            </a:r>
          </a:p>
        </p:txBody>
      </p:sp>
    </p:spTree>
    <p:extLst>
      <p:ext uri="{BB962C8B-B14F-4D97-AF65-F5344CB8AC3E}">
        <p14:creationId xmlns:p14="http://schemas.microsoft.com/office/powerpoint/2010/main" val="8976695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1176"/>
          </a:xfrm>
        </p:spPr>
        <p:txBody>
          <a:bodyPr>
            <a:normAutofit fontScale="90000"/>
          </a:bodyPr>
          <a:lstStyle/>
          <a:p>
            <a:r>
              <a:rPr lang="en-US" dirty="0"/>
              <a:t>Create an </a:t>
            </a:r>
            <a:r>
              <a:rPr lang="en-US" dirty="0" smtClean="0"/>
              <a:t>Object</a:t>
            </a:r>
            <a:endParaRPr lang="en-US" dirty="0"/>
          </a:p>
        </p:txBody>
      </p:sp>
      <p:sp>
        <p:nvSpPr>
          <p:cNvPr id="3" name="Content Placeholder 2"/>
          <p:cNvSpPr>
            <a:spLocks noGrp="1"/>
          </p:cNvSpPr>
          <p:nvPr>
            <p:ph idx="1"/>
          </p:nvPr>
        </p:nvSpPr>
        <p:spPr>
          <a:xfrm>
            <a:off x="838200" y="1027134"/>
            <a:ext cx="10515600" cy="5149829"/>
          </a:xfrm>
        </p:spPr>
        <p:txBody>
          <a:bodyPr>
            <a:normAutofit fontScale="92500" lnSpcReduction="10000"/>
          </a:bodyPr>
          <a:lstStyle/>
          <a:p>
            <a:r>
              <a:rPr lang="en-US" dirty="0" smtClean="0"/>
              <a:t>In </a:t>
            </a:r>
            <a:r>
              <a:rPr lang="en-US" dirty="0"/>
              <a:t>Java, an object is created from a class. We have already created the class named MyClass, so now we can use this to create objects.</a:t>
            </a:r>
          </a:p>
          <a:p>
            <a:r>
              <a:rPr lang="en-US" dirty="0" smtClean="0"/>
              <a:t>To </a:t>
            </a:r>
            <a:r>
              <a:rPr lang="en-US" dirty="0"/>
              <a:t>create an object of MyClass, specify the class name, followed by the object name, and use the keyword new:</a:t>
            </a:r>
          </a:p>
          <a:p>
            <a:r>
              <a:rPr lang="en-US" dirty="0" smtClean="0"/>
              <a:t>Example:Create </a:t>
            </a:r>
            <a:r>
              <a:rPr lang="en-US" dirty="0"/>
              <a:t>an object called "myObj" and print the value of x:</a:t>
            </a:r>
          </a:p>
          <a:p>
            <a:pPr marL="0" indent="0">
              <a:buNone/>
            </a:pPr>
            <a:r>
              <a:rPr lang="en-US" dirty="0" smtClean="0"/>
              <a:t>public </a:t>
            </a:r>
            <a:r>
              <a:rPr lang="en-US" dirty="0"/>
              <a:t>class MyClass {</a:t>
            </a:r>
          </a:p>
          <a:p>
            <a:pPr marL="0" indent="0">
              <a:buNone/>
            </a:pPr>
            <a:r>
              <a:rPr lang="en-US" dirty="0"/>
              <a:t>  int x = 5;</a:t>
            </a:r>
          </a:p>
          <a:p>
            <a:pPr marL="0" indent="0">
              <a:buNone/>
            </a:pPr>
            <a:r>
              <a:rPr lang="en-US" dirty="0" smtClean="0"/>
              <a:t>  </a:t>
            </a:r>
            <a:r>
              <a:rPr lang="en-US" dirty="0"/>
              <a:t>public static void main(String[] args) {</a:t>
            </a:r>
          </a:p>
          <a:p>
            <a:pPr marL="0" indent="0">
              <a:buNone/>
            </a:pPr>
            <a:r>
              <a:rPr lang="en-US" dirty="0"/>
              <a:t>    MyClass myObj = new MyClass();</a:t>
            </a:r>
          </a:p>
          <a:p>
            <a:pPr marL="0" indent="0">
              <a:buNone/>
            </a:pPr>
            <a:r>
              <a:rPr lang="en-US" dirty="0"/>
              <a:t>    System.out.println(myObj.x);</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176046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3567"/>
            <a:ext cx="10515600" cy="5663396"/>
          </a:xfrm>
        </p:spPr>
        <p:txBody>
          <a:bodyPr>
            <a:normAutofit fontScale="92500" lnSpcReduction="20000"/>
          </a:bodyPr>
          <a:lstStyle/>
          <a:p>
            <a:r>
              <a:rPr lang="en-US" dirty="0" smtClean="0"/>
              <a:t>multiple </a:t>
            </a:r>
            <a:r>
              <a:rPr lang="en-US" dirty="0"/>
              <a:t>Objects</a:t>
            </a:r>
          </a:p>
          <a:p>
            <a:r>
              <a:rPr lang="en-US" dirty="0"/>
              <a:t>You can create multiple objects of one class:</a:t>
            </a:r>
          </a:p>
          <a:p>
            <a:r>
              <a:rPr lang="en-US" dirty="0" smtClean="0"/>
              <a:t>Example:Create </a:t>
            </a:r>
            <a:r>
              <a:rPr lang="en-US" dirty="0"/>
              <a:t>two objects of MyClass:</a:t>
            </a:r>
          </a:p>
          <a:p>
            <a:endParaRPr lang="en-US" dirty="0"/>
          </a:p>
          <a:p>
            <a:pPr marL="0" indent="0">
              <a:buNone/>
            </a:pPr>
            <a:r>
              <a:rPr lang="en-US" dirty="0"/>
              <a:t>public class MyClass {</a:t>
            </a:r>
          </a:p>
          <a:p>
            <a:pPr marL="0" indent="0">
              <a:buNone/>
            </a:pPr>
            <a:r>
              <a:rPr lang="en-US" dirty="0"/>
              <a:t>  int x = 5;</a:t>
            </a:r>
          </a:p>
          <a:p>
            <a:pPr marL="0" indent="0">
              <a:buNone/>
            </a:pPr>
            <a:r>
              <a:rPr lang="en-US" dirty="0" smtClean="0"/>
              <a:t>  </a:t>
            </a:r>
            <a:r>
              <a:rPr lang="en-US" dirty="0"/>
              <a:t>public static void main(String[] args) {</a:t>
            </a:r>
          </a:p>
          <a:p>
            <a:pPr marL="0" indent="0">
              <a:buNone/>
            </a:pPr>
            <a:r>
              <a:rPr lang="en-US" dirty="0"/>
              <a:t>    MyClass myObj1 = new MyClass();  // Object 1</a:t>
            </a:r>
          </a:p>
          <a:p>
            <a:pPr marL="0" indent="0">
              <a:buNone/>
            </a:pPr>
            <a:r>
              <a:rPr lang="en-US" dirty="0"/>
              <a:t>    MyClass myObj2 = new MyClass();  // Object 2</a:t>
            </a:r>
          </a:p>
          <a:p>
            <a:pPr marL="0" indent="0">
              <a:buNone/>
            </a:pPr>
            <a:r>
              <a:rPr lang="en-US" dirty="0"/>
              <a:t>    System.out.println(myObj1.x);</a:t>
            </a:r>
          </a:p>
          <a:p>
            <a:pPr marL="0" indent="0">
              <a:buNone/>
            </a:pPr>
            <a:r>
              <a:rPr lang="en-US" dirty="0"/>
              <a:t>    System.out.println(myObj2.x);</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3316635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838"/>
            <a:ext cx="10515600" cy="288100"/>
          </a:xfrm>
        </p:spPr>
        <p:txBody>
          <a:bodyPr>
            <a:normAutofit fontScale="90000"/>
          </a:bodyPr>
          <a:lstStyle/>
          <a:p>
            <a:r>
              <a:rPr lang="en-US" dirty="0"/>
              <a:t>Using Multiple </a:t>
            </a:r>
            <a:r>
              <a:rPr lang="en-US" dirty="0" smtClean="0"/>
              <a:t>Classes</a:t>
            </a:r>
            <a:endParaRPr lang="en-US" dirty="0"/>
          </a:p>
        </p:txBody>
      </p:sp>
      <p:sp>
        <p:nvSpPr>
          <p:cNvPr id="3" name="Content Placeholder 2"/>
          <p:cNvSpPr>
            <a:spLocks noGrp="1"/>
          </p:cNvSpPr>
          <p:nvPr>
            <p:ph idx="1"/>
          </p:nvPr>
        </p:nvSpPr>
        <p:spPr>
          <a:xfrm>
            <a:off x="838200" y="563670"/>
            <a:ext cx="10515600" cy="5999967"/>
          </a:xfrm>
        </p:spPr>
        <p:txBody>
          <a:bodyPr>
            <a:normAutofit fontScale="70000" lnSpcReduction="20000"/>
          </a:bodyPr>
          <a:lstStyle/>
          <a:p>
            <a:r>
              <a:rPr lang="en-US" dirty="0" smtClean="0"/>
              <a:t>You </a:t>
            </a:r>
            <a:r>
              <a:rPr lang="en-US" dirty="0"/>
              <a:t>can also create an object of a class and access it in another class. This is often used for better organization of classes (one class has all the attributes and methods, while the other class holds the main() method (code to be executed)).</a:t>
            </a:r>
          </a:p>
          <a:p>
            <a:r>
              <a:rPr lang="en-US" dirty="0" smtClean="0"/>
              <a:t>Remember </a:t>
            </a:r>
            <a:r>
              <a:rPr lang="en-US" dirty="0"/>
              <a:t>that the name of the java file should match the class name. In this example, we have created two files in the same directory/folder:</a:t>
            </a:r>
          </a:p>
          <a:p>
            <a:pPr marL="0" indent="0">
              <a:buNone/>
            </a:pPr>
            <a:r>
              <a:rPr lang="en-US" dirty="0" smtClean="0"/>
              <a:t>MyClass.java</a:t>
            </a:r>
            <a:endParaRPr lang="en-US" dirty="0"/>
          </a:p>
          <a:p>
            <a:pPr marL="0" indent="0">
              <a:buNone/>
            </a:pPr>
            <a:r>
              <a:rPr lang="en-US" dirty="0"/>
              <a:t>OtherClass.java</a:t>
            </a:r>
          </a:p>
          <a:p>
            <a:pPr marL="0" indent="0">
              <a:buNone/>
            </a:pPr>
            <a:r>
              <a:rPr lang="en-US" dirty="0"/>
              <a:t>MyClass.java</a:t>
            </a:r>
          </a:p>
          <a:p>
            <a:pPr marL="0" indent="0">
              <a:buNone/>
            </a:pPr>
            <a:r>
              <a:rPr lang="en-US" dirty="0"/>
              <a:t>public class MyClass {</a:t>
            </a:r>
          </a:p>
          <a:p>
            <a:pPr marL="0" indent="0">
              <a:buNone/>
            </a:pPr>
            <a:r>
              <a:rPr lang="en-US" dirty="0"/>
              <a:t>  int x = 5;</a:t>
            </a:r>
          </a:p>
          <a:p>
            <a:pPr marL="0" indent="0">
              <a:buNone/>
            </a:pPr>
            <a:r>
              <a:rPr lang="en-US" dirty="0"/>
              <a:t>}</a:t>
            </a:r>
          </a:p>
          <a:p>
            <a:pPr marL="0" indent="0">
              <a:buNone/>
            </a:pPr>
            <a:r>
              <a:rPr lang="en-US" dirty="0"/>
              <a:t>OtherClass.java</a:t>
            </a:r>
          </a:p>
          <a:p>
            <a:pPr marL="0" indent="0">
              <a:buNone/>
            </a:pPr>
            <a:r>
              <a:rPr lang="en-US" dirty="0"/>
              <a:t>class OtherClass {</a:t>
            </a:r>
          </a:p>
          <a:p>
            <a:pPr marL="0" indent="0">
              <a:buNone/>
            </a:pPr>
            <a:r>
              <a:rPr lang="en-US" dirty="0"/>
              <a:t>  public static void main(String[] args) {</a:t>
            </a:r>
          </a:p>
          <a:p>
            <a:pPr marL="0" indent="0">
              <a:buNone/>
            </a:pPr>
            <a:r>
              <a:rPr lang="en-US" dirty="0"/>
              <a:t>    MyClass myObj = new MyClass();</a:t>
            </a:r>
          </a:p>
          <a:p>
            <a:pPr marL="0" indent="0">
              <a:buNone/>
            </a:pPr>
            <a:r>
              <a:rPr lang="en-US" dirty="0"/>
              <a:t>    System.out.println(myObj.x);</a:t>
            </a:r>
          </a:p>
          <a:p>
            <a:pPr marL="0" indent="0">
              <a:buNone/>
            </a:pPr>
            <a:r>
              <a:rPr lang="en-US" dirty="0"/>
              <a:t>  }</a:t>
            </a:r>
          </a:p>
          <a:p>
            <a:pPr marL="0" indent="0">
              <a:buNone/>
            </a:pPr>
            <a:r>
              <a:rPr lang="en-US" dirty="0" smtClean="0"/>
              <a:t>}</a:t>
            </a:r>
            <a:endParaRPr lang="en-US" dirty="0"/>
          </a:p>
        </p:txBody>
      </p:sp>
    </p:spTree>
    <p:extLst>
      <p:ext uri="{BB962C8B-B14F-4D97-AF65-F5344CB8AC3E}">
        <p14:creationId xmlns:p14="http://schemas.microsoft.com/office/powerpoint/2010/main" val="14431950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When both files have been compiled:</a:t>
            </a:r>
          </a:p>
          <a:p>
            <a:endParaRPr lang="en-US" dirty="0"/>
          </a:p>
          <a:p>
            <a:pPr marL="0" indent="0">
              <a:buNone/>
            </a:pPr>
            <a:r>
              <a:rPr lang="en-US" dirty="0"/>
              <a:t>C:\Users\Your Name&gt;javac MyClass.java</a:t>
            </a:r>
          </a:p>
          <a:p>
            <a:pPr marL="0" indent="0">
              <a:buNone/>
            </a:pPr>
            <a:r>
              <a:rPr lang="en-US" dirty="0"/>
              <a:t>C:\Users\Your Name&gt;javac OtherClass.java</a:t>
            </a:r>
          </a:p>
          <a:p>
            <a:r>
              <a:rPr lang="en-US" dirty="0"/>
              <a:t>Run the OtherClass.java file:</a:t>
            </a:r>
          </a:p>
          <a:p>
            <a:endParaRPr lang="en-US" dirty="0"/>
          </a:p>
          <a:p>
            <a:pPr marL="0" indent="0">
              <a:buNone/>
            </a:pPr>
            <a:r>
              <a:rPr lang="en-US" dirty="0"/>
              <a:t>C:\Users\Your Name&gt;java OtherClass</a:t>
            </a:r>
          </a:p>
          <a:p>
            <a:endParaRPr lang="en-US" dirty="0"/>
          </a:p>
        </p:txBody>
      </p:sp>
    </p:spTree>
    <p:extLst>
      <p:ext uri="{BB962C8B-B14F-4D97-AF65-F5344CB8AC3E}">
        <p14:creationId xmlns:p14="http://schemas.microsoft.com/office/powerpoint/2010/main" val="41976195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Class Attributes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a:t>
            </a:r>
            <a:r>
              <a:rPr lang="en-US" dirty="0"/>
              <a:t>the previous chapter, we used the term "variable" for x in the example (as shown below). It is actually an attribute of the class. Or you could say that class attributes are variables within a class:</a:t>
            </a:r>
          </a:p>
          <a:p>
            <a:endParaRPr lang="en-US" dirty="0"/>
          </a:p>
          <a:p>
            <a:r>
              <a:rPr lang="en-US" dirty="0" smtClean="0"/>
              <a:t>Example: Create </a:t>
            </a:r>
            <a:r>
              <a:rPr lang="en-US" dirty="0"/>
              <a:t>a class called "MyClass" with two attributes: x and y:</a:t>
            </a:r>
          </a:p>
          <a:p>
            <a:endParaRPr lang="en-US" dirty="0"/>
          </a:p>
          <a:p>
            <a:pPr marL="0" indent="0">
              <a:buNone/>
            </a:pPr>
            <a:r>
              <a:rPr lang="en-US" dirty="0"/>
              <a:t>public class MyClass </a:t>
            </a:r>
            <a:endParaRPr lang="en-US" dirty="0" smtClean="0"/>
          </a:p>
          <a:p>
            <a:pPr marL="0" indent="0">
              <a:buNone/>
            </a:pPr>
            <a:r>
              <a:rPr lang="en-US" dirty="0" smtClean="0"/>
              <a:t>{</a:t>
            </a:r>
            <a:endParaRPr lang="en-US" dirty="0"/>
          </a:p>
          <a:p>
            <a:pPr marL="0" indent="0">
              <a:buNone/>
            </a:pPr>
            <a:r>
              <a:rPr lang="en-US" dirty="0"/>
              <a:t>  int x = 5;</a:t>
            </a:r>
          </a:p>
          <a:p>
            <a:pPr marL="0" indent="0">
              <a:buNone/>
            </a:pPr>
            <a:r>
              <a:rPr lang="en-US" dirty="0"/>
              <a:t>  int y = 3;</a:t>
            </a:r>
          </a:p>
          <a:p>
            <a:pPr marL="0" indent="0">
              <a:buNone/>
            </a:pPr>
            <a:r>
              <a:rPr lang="en-US" dirty="0"/>
              <a:t>}</a:t>
            </a:r>
          </a:p>
        </p:txBody>
      </p:sp>
    </p:spTree>
    <p:extLst>
      <p:ext uri="{BB962C8B-B14F-4D97-AF65-F5344CB8AC3E}">
        <p14:creationId xmlns:p14="http://schemas.microsoft.com/office/powerpoint/2010/main" val="39159939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1280"/>
          </a:xfrm>
        </p:spPr>
        <p:txBody>
          <a:bodyPr>
            <a:normAutofit fontScale="90000"/>
          </a:bodyPr>
          <a:lstStyle/>
          <a:p>
            <a:r>
              <a:rPr lang="en-US" dirty="0"/>
              <a:t>Accessing </a:t>
            </a:r>
            <a:r>
              <a:rPr lang="en-US" dirty="0" smtClean="0"/>
              <a:t>Attributes</a:t>
            </a:r>
            <a:endParaRPr lang="en-US" dirty="0"/>
          </a:p>
        </p:txBody>
      </p:sp>
      <p:sp>
        <p:nvSpPr>
          <p:cNvPr id="3" name="Content Placeholder 2"/>
          <p:cNvSpPr>
            <a:spLocks noGrp="1"/>
          </p:cNvSpPr>
          <p:nvPr>
            <p:ph idx="1"/>
          </p:nvPr>
        </p:nvSpPr>
        <p:spPr>
          <a:xfrm>
            <a:off x="838200" y="939452"/>
            <a:ext cx="10515600" cy="5237511"/>
          </a:xfrm>
        </p:spPr>
        <p:txBody>
          <a:bodyPr>
            <a:normAutofit fontScale="92500" lnSpcReduction="20000"/>
          </a:bodyPr>
          <a:lstStyle/>
          <a:p>
            <a:r>
              <a:rPr lang="en-US" dirty="0" smtClean="0"/>
              <a:t>You </a:t>
            </a:r>
            <a:r>
              <a:rPr lang="en-US" dirty="0"/>
              <a:t>can access attributes by creating an object of the class, and by using the dot syntax (.):</a:t>
            </a:r>
          </a:p>
          <a:p>
            <a:r>
              <a:rPr lang="en-US" dirty="0" smtClean="0"/>
              <a:t>The </a:t>
            </a:r>
            <a:r>
              <a:rPr lang="en-US" dirty="0"/>
              <a:t>following example will create an object of the MyClass class, with the name myObj. We use the x attribute on the object to print its value:</a:t>
            </a:r>
          </a:p>
          <a:p>
            <a:r>
              <a:rPr lang="en-US" dirty="0" smtClean="0"/>
              <a:t>Example:Create </a:t>
            </a:r>
            <a:r>
              <a:rPr lang="en-US" dirty="0"/>
              <a:t>an object called "myObj" and print the value of x:</a:t>
            </a:r>
          </a:p>
          <a:p>
            <a:pPr marL="0" indent="0">
              <a:buNone/>
            </a:pPr>
            <a:r>
              <a:rPr lang="en-US" dirty="0" smtClean="0"/>
              <a:t>public </a:t>
            </a:r>
            <a:r>
              <a:rPr lang="en-US" dirty="0"/>
              <a:t>class MyClass {</a:t>
            </a:r>
          </a:p>
          <a:p>
            <a:pPr marL="0" indent="0">
              <a:buNone/>
            </a:pPr>
            <a:r>
              <a:rPr lang="en-US" dirty="0"/>
              <a:t>  int x = 5;</a:t>
            </a:r>
          </a:p>
          <a:p>
            <a:pPr marL="0" indent="0">
              <a:buNone/>
            </a:pPr>
            <a:endParaRPr lang="en-US" dirty="0"/>
          </a:p>
          <a:p>
            <a:pPr marL="0" indent="0">
              <a:buNone/>
            </a:pPr>
            <a:r>
              <a:rPr lang="en-US" dirty="0"/>
              <a:t>  public static void main(String[] args) {</a:t>
            </a:r>
          </a:p>
          <a:p>
            <a:pPr marL="0" indent="0">
              <a:buNone/>
            </a:pPr>
            <a:r>
              <a:rPr lang="en-US" dirty="0"/>
              <a:t>    MyClass myObj = new MyClass();</a:t>
            </a:r>
          </a:p>
          <a:p>
            <a:pPr marL="0" indent="0">
              <a:buNone/>
            </a:pPr>
            <a:r>
              <a:rPr lang="en-US" dirty="0"/>
              <a:t>    System.out.println(myObj.x);</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431046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Comments</a:t>
            </a:r>
            <a:br>
              <a:rPr lang="en-US" dirty="0"/>
            </a:br>
            <a:endParaRPr lang="en-US" dirty="0"/>
          </a:p>
        </p:txBody>
      </p:sp>
      <p:sp>
        <p:nvSpPr>
          <p:cNvPr id="3" name="Content Placeholder 2"/>
          <p:cNvSpPr>
            <a:spLocks noGrp="1"/>
          </p:cNvSpPr>
          <p:nvPr>
            <p:ph idx="1"/>
          </p:nvPr>
        </p:nvSpPr>
        <p:spPr/>
        <p:txBody>
          <a:bodyPr>
            <a:noAutofit/>
          </a:bodyPr>
          <a:lstStyle/>
          <a:p>
            <a:pPr marL="0" indent="0">
              <a:buNone/>
            </a:pPr>
            <a:r>
              <a:rPr lang="en-US" sz="2400" dirty="0" smtClean="0"/>
              <a:t>Single line comment:</a:t>
            </a:r>
          </a:p>
          <a:p>
            <a:pPr marL="0" indent="0">
              <a:buNone/>
            </a:pPr>
            <a:r>
              <a:rPr lang="en-US" altLang="en-US" sz="2400" dirty="0" smtClean="0">
                <a:solidFill>
                  <a:srgbClr val="000000"/>
                </a:solidFill>
                <a:latin typeface="Verdana" panose="020B0604030504040204" pitchFamily="34" charset="0"/>
              </a:rPr>
              <a:t>Single-line comments start with two forward slashes (</a:t>
            </a:r>
            <a:r>
              <a:rPr kumimoji="0" lang="en-US" altLang="en-US" sz="2400" b="0" i="0" u="none" strike="noStrike" cap="none" normalizeH="0" baseline="0" dirty="0" smtClean="0">
                <a:ln>
                  <a:noFill/>
                </a:ln>
                <a:solidFill>
                  <a:srgbClr val="DC143C"/>
                </a:solidFill>
                <a:effectLst/>
                <a:latin typeface="Consolas" panose="020B0609020204030204" pitchFamily="49" charset="0"/>
              </a:rPr>
              <a:t>//</a:t>
            </a:r>
            <a:r>
              <a:rPr lang="en-US" altLang="en-US" sz="2400" dirty="0" smtClean="0">
                <a:solidFill>
                  <a:srgbClr val="000000"/>
                </a:solidFill>
                <a:latin typeface="Verdana" panose="020B0604030504040204" pitchFamily="34" charset="0"/>
              </a:rPr>
              <a:t>).</a:t>
            </a:r>
            <a:endParaRPr lang="en-US" sz="2400" dirty="0" smtClean="0"/>
          </a:p>
          <a:p>
            <a:r>
              <a:rPr lang="en-US" sz="2400" dirty="0" smtClean="0"/>
              <a:t>// </a:t>
            </a:r>
            <a:r>
              <a:rPr lang="en-US" sz="2400" dirty="0"/>
              <a:t>This is a comment</a:t>
            </a:r>
            <a:br>
              <a:rPr lang="en-US" sz="2400" dirty="0"/>
            </a:br>
            <a:r>
              <a:rPr lang="en-US" sz="2400" dirty="0"/>
              <a:t>System.out.println("Hello World</a:t>
            </a:r>
            <a:r>
              <a:rPr lang="en-US" sz="2400" dirty="0" smtClean="0"/>
              <a:t>");</a:t>
            </a:r>
          </a:p>
          <a:p>
            <a:r>
              <a:rPr lang="en-US" sz="2400" dirty="0"/>
              <a:t>System.out.println("Hello World"); // This is a comment</a:t>
            </a:r>
          </a:p>
          <a:p>
            <a:pPr marL="0" lvl="0" indent="0">
              <a:buNone/>
            </a:pPr>
            <a:r>
              <a:rPr lang="en-US" sz="2400" dirty="0" smtClean="0"/>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400" dirty="0">
                <a:solidFill>
                  <a:srgbClr val="000000"/>
                </a:solidFill>
                <a:latin typeface="Verdana" panose="020B0604030504040204" pitchFamily="34" charset="0"/>
              </a:rPr>
              <a:t>Multi-line </a:t>
            </a:r>
            <a:r>
              <a:rPr lang="en-US" altLang="en-US" sz="2400" dirty="0" smtClean="0">
                <a:solidFill>
                  <a:srgbClr val="000000"/>
                </a:solidFill>
                <a:latin typeface="Verdana" panose="020B0604030504040204" pitchFamily="34" charset="0"/>
              </a:rPr>
              <a:t>comments: </a:t>
            </a:r>
          </a:p>
          <a:p>
            <a:pPr marL="0" lvl="0" indent="0" eaLnBrk="0" fontAlgn="base" hangingPunct="0">
              <a:lnSpc>
                <a:spcPct val="100000"/>
              </a:lnSpc>
              <a:spcBef>
                <a:spcPct val="0"/>
              </a:spcBef>
              <a:spcAft>
                <a:spcPct val="0"/>
              </a:spcAft>
              <a:buNone/>
            </a:pPr>
            <a:r>
              <a:rPr lang="en-US" altLang="en-US" sz="2400" dirty="0" smtClean="0">
                <a:solidFill>
                  <a:srgbClr val="000000"/>
                </a:solidFill>
                <a:latin typeface="Verdana" panose="020B0604030504040204" pitchFamily="34" charset="0"/>
              </a:rPr>
              <a:t>start </a:t>
            </a:r>
            <a:r>
              <a:rPr lang="en-US" altLang="en-US" sz="2400" dirty="0">
                <a:solidFill>
                  <a:srgbClr val="000000"/>
                </a:solidFill>
                <a:latin typeface="Verdana" panose="020B0604030504040204" pitchFamily="34" charset="0"/>
              </a:rPr>
              <a:t>with </a:t>
            </a:r>
            <a:r>
              <a:rPr kumimoji="0" lang="en-US" altLang="en-US" sz="2400" b="0" i="0" u="none" strike="noStrike" cap="none" normalizeH="0" baseline="0" dirty="0" smtClean="0">
                <a:ln>
                  <a:noFill/>
                </a:ln>
                <a:solidFill>
                  <a:srgbClr val="DC143C"/>
                </a:solidFill>
                <a:effectLst/>
                <a:latin typeface="Consolas" panose="020B0609020204030204" pitchFamily="49" charset="0"/>
              </a:rPr>
              <a:t>/*</a:t>
            </a:r>
            <a:r>
              <a:rPr lang="en-US" altLang="en-US" sz="2400" dirty="0">
                <a:solidFill>
                  <a:srgbClr val="000000"/>
                </a:solidFill>
                <a:latin typeface="Verdana" panose="020B0604030504040204" pitchFamily="34" charset="0"/>
              </a:rPr>
              <a:t> and ends with </a:t>
            </a:r>
            <a:r>
              <a:rPr kumimoji="0" lang="en-US" altLang="en-US" sz="2400" b="0" i="0" u="none" strike="noStrike" cap="none" normalizeH="0" baseline="0" dirty="0" smtClean="0">
                <a:ln>
                  <a:noFill/>
                </a:ln>
                <a:solidFill>
                  <a:srgbClr val="DC143C"/>
                </a:solidFill>
                <a:effectLst/>
                <a:latin typeface="Consolas" panose="020B0609020204030204" pitchFamily="49" charset="0"/>
              </a:rPr>
              <a:t>*/</a:t>
            </a:r>
            <a:r>
              <a:rPr lang="en-US" altLang="en-US" sz="2400" dirty="0">
                <a:solidFill>
                  <a:srgbClr val="000000"/>
                </a:solidFill>
                <a:latin typeface="Verdana" panose="020B0604030504040204" pitchFamily="34" charset="0"/>
              </a:rPr>
              <a:t>.</a:t>
            </a:r>
            <a:endParaRPr lang="en-US" altLang="en-US" sz="2400" dirty="0"/>
          </a:p>
          <a:p>
            <a:pPr marL="0" lvl="0" indent="0" eaLnBrk="0" fontAlgn="base" hangingPunct="0">
              <a:lnSpc>
                <a:spcPct val="100000"/>
              </a:lnSpc>
              <a:spcBef>
                <a:spcPct val="0"/>
              </a:spcBef>
              <a:spcAft>
                <a:spcPct val="0"/>
              </a:spcAft>
              <a:buNone/>
            </a:pPr>
            <a:r>
              <a:rPr lang="en-US" altLang="en-US" sz="2400" dirty="0">
                <a:solidFill>
                  <a:srgbClr val="000000"/>
                </a:solidFill>
                <a:latin typeface="Verdana" panose="020B0604030504040204" pitchFamily="34" charset="0"/>
              </a:rPr>
              <a:t>Any text between </a:t>
            </a:r>
            <a:r>
              <a:rPr kumimoji="0" lang="en-US" altLang="en-US" sz="2400" b="0" i="0" u="none" strike="noStrike" cap="none" normalizeH="0" baseline="0" dirty="0" smtClean="0">
                <a:ln>
                  <a:noFill/>
                </a:ln>
                <a:solidFill>
                  <a:srgbClr val="DC143C"/>
                </a:solidFill>
                <a:effectLst/>
                <a:latin typeface="Consolas" panose="020B0609020204030204" pitchFamily="49" charset="0"/>
              </a:rPr>
              <a:t>/*</a:t>
            </a:r>
            <a:r>
              <a:rPr lang="en-US" altLang="en-US" sz="2400" dirty="0">
                <a:solidFill>
                  <a:srgbClr val="000000"/>
                </a:solidFill>
                <a:latin typeface="Verdana" panose="020B0604030504040204" pitchFamily="34" charset="0"/>
              </a:rPr>
              <a:t> and </a:t>
            </a:r>
            <a:r>
              <a:rPr kumimoji="0" lang="en-US" altLang="en-US" sz="2400" b="0" i="0" u="none" strike="noStrike" cap="none" normalizeH="0" baseline="0" dirty="0" smtClean="0">
                <a:ln>
                  <a:noFill/>
                </a:ln>
                <a:solidFill>
                  <a:srgbClr val="DC143C"/>
                </a:solidFill>
                <a:effectLst/>
                <a:latin typeface="Consolas" panose="020B0609020204030204" pitchFamily="49" charset="0"/>
              </a:rPr>
              <a:t>*/</a:t>
            </a:r>
            <a:r>
              <a:rPr lang="en-US" altLang="en-US" sz="2400" dirty="0">
                <a:solidFill>
                  <a:srgbClr val="000000"/>
                </a:solidFill>
                <a:latin typeface="Verdana" panose="020B0604030504040204" pitchFamily="34" charset="0"/>
              </a:rPr>
              <a:t> will be ignored by Java.</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r>
              <a:rPr lang="en-US" sz="2400" dirty="0"/>
              <a:t>/* The code below will print the words Hello World</a:t>
            </a:r>
            <a:br>
              <a:rPr lang="en-US" sz="2400" dirty="0"/>
            </a:br>
            <a:r>
              <a:rPr lang="en-US" sz="2400" dirty="0"/>
              <a:t>to the screen, and it is amazing */</a:t>
            </a:r>
            <a:r>
              <a:rPr lang="en-US" sz="2400" dirty="0" smtClean="0"/>
              <a:t/>
            </a:r>
            <a:br>
              <a:rPr lang="en-US" sz="2400" dirty="0" smtClean="0"/>
            </a:br>
            <a:r>
              <a:rPr lang="en-US" sz="2400" dirty="0"/>
              <a:t>System.out.println("Hello World");</a:t>
            </a:r>
            <a:r>
              <a:rPr lang="en-US" sz="2400" dirty="0" smtClean="0"/>
              <a:t/>
            </a:r>
            <a:br>
              <a:rPr lang="en-US" sz="2400" dirty="0" smtClean="0"/>
            </a:br>
            <a:endParaRPr lang="en-US" sz="2400" dirty="0"/>
          </a:p>
        </p:txBody>
      </p:sp>
    </p:spTree>
    <p:extLst>
      <p:ext uri="{BB962C8B-B14F-4D97-AF65-F5344CB8AC3E}">
        <p14:creationId xmlns:p14="http://schemas.microsoft.com/office/powerpoint/2010/main" val="29696423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 Attributes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You </a:t>
            </a:r>
            <a:r>
              <a:rPr lang="en-US" dirty="0"/>
              <a:t>can also modify attribute values:</a:t>
            </a:r>
          </a:p>
          <a:p>
            <a:r>
              <a:rPr lang="en-US" dirty="0" smtClean="0"/>
              <a:t>Example:Set </a:t>
            </a:r>
            <a:r>
              <a:rPr lang="en-US" dirty="0"/>
              <a:t>the value of x to 40:</a:t>
            </a:r>
          </a:p>
          <a:p>
            <a:pPr marL="0" indent="0">
              <a:buNone/>
            </a:pPr>
            <a:r>
              <a:rPr lang="en-US" dirty="0" smtClean="0"/>
              <a:t>public </a:t>
            </a:r>
            <a:r>
              <a:rPr lang="en-US" dirty="0"/>
              <a:t>class MyClass {</a:t>
            </a:r>
          </a:p>
          <a:p>
            <a:pPr marL="0" indent="0">
              <a:buNone/>
            </a:pPr>
            <a:r>
              <a:rPr lang="en-US" dirty="0"/>
              <a:t>  int x;</a:t>
            </a:r>
          </a:p>
          <a:p>
            <a:pPr marL="0" indent="0">
              <a:buNone/>
            </a:pPr>
            <a:r>
              <a:rPr lang="en-US" dirty="0" smtClean="0"/>
              <a:t>  </a:t>
            </a:r>
            <a:r>
              <a:rPr lang="en-US" dirty="0"/>
              <a:t>public static void main(String[] args) {</a:t>
            </a:r>
          </a:p>
          <a:p>
            <a:pPr marL="0" indent="0">
              <a:buNone/>
            </a:pPr>
            <a:r>
              <a:rPr lang="en-US" dirty="0"/>
              <a:t>    MyClass myObj = new MyClass();</a:t>
            </a:r>
          </a:p>
          <a:p>
            <a:pPr marL="0" indent="0">
              <a:buNone/>
            </a:pPr>
            <a:r>
              <a:rPr lang="en-US" dirty="0"/>
              <a:t>    myObj.x = 40;</a:t>
            </a:r>
          </a:p>
          <a:p>
            <a:pPr marL="0" indent="0">
              <a:buNone/>
            </a:pPr>
            <a:r>
              <a:rPr lang="en-US" dirty="0"/>
              <a:t>    System.out.println(myObj.x);</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6605130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1697"/>
          </a:xfrm>
        </p:spPr>
        <p:txBody>
          <a:bodyPr>
            <a:normAutofit fontScale="90000"/>
          </a:bodyPr>
          <a:lstStyle/>
          <a:p>
            <a:r>
              <a:rPr lang="en-US" dirty="0"/>
              <a:t>Multiple </a:t>
            </a:r>
            <a:r>
              <a:rPr lang="en-US" dirty="0" smtClean="0"/>
              <a:t>Objects</a:t>
            </a:r>
            <a:endParaRPr lang="en-US" dirty="0"/>
          </a:p>
        </p:txBody>
      </p:sp>
      <p:sp>
        <p:nvSpPr>
          <p:cNvPr id="3" name="Content Placeholder 2"/>
          <p:cNvSpPr>
            <a:spLocks noGrp="1"/>
          </p:cNvSpPr>
          <p:nvPr>
            <p:ph idx="1"/>
          </p:nvPr>
        </p:nvSpPr>
        <p:spPr>
          <a:xfrm>
            <a:off x="838200" y="876822"/>
            <a:ext cx="10515600" cy="5300141"/>
          </a:xfrm>
        </p:spPr>
        <p:txBody>
          <a:bodyPr>
            <a:normAutofit fontScale="85000" lnSpcReduction="20000"/>
          </a:bodyPr>
          <a:lstStyle/>
          <a:p>
            <a:r>
              <a:rPr lang="en-US" dirty="0" smtClean="0"/>
              <a:t>If </a:t>
            </a:r>
            <a:r>
              <a:rPr lang="en-US" dirty="0"/>
              <a:t>you create multiple objects of one class, you can change the attribute values in one object, without affecting the attribute values in the other:</a:t>
            </a:r>
          </a:p>
          <a:p>
            <a:r>
              <a:rPr lang="en-US" dirty="0" smtClean="0"/>
              <a:t>Example: Change </a:t>
            </a:r>
            <a:r>
              <a:rPr lang="en-US" dirty="0"/>
              <a:t>the value of x to 25 in myObj2, and leave x in myObj1 unchanged:</a:t>
            </a:r>
          </a:p>
          <a:p>
            <a:pPr marL="0" indent="0">
              <a:buNone/>
            </a:pPr>
            <a:r>
              <a:rPr lang="en-US" dirty="0" smtClean="0"/>
              <a:t>public </a:t>
            </a:r>
            <a:r>
              <a:rPr lang="en-US" dirty="0"/>
              <a:t>class MyClass {</a:t>
            </a:r>
          </a:p>
          <a:p>
            <a:pPr marL="0" indent="0">
              <a:buNone/>
            </a:pPr>
            <a:r>
              <a:rPr lang="en-US" dirty="0"/>
              <a:t>  int x = 5;</a:t>
            </a:r>
          </a:p>
          <a:p>
            <a:pPr marL="0" indent="0">
              <a:buNone/>
            </a:pPr>
            <a:r>
              <a:rPr lang="en-US" dirty="0" smtClean="0"/>
              <a:t>  </a:t>
            </a:r>
            <a:r>
              <a:rPr lang="en-US" dirty="0"/>
              <a:t>public static void main(String[] args) {</a:t>
            </a:r>
          </a:p>
          <a:p>
            <a:pPr marL="0" indent="0">
              <a:buNone/>
            </a:pPr>
            <a:r>
              <a:rPr lang="en-US" dirty="0"/>
              <a:t>    MyClass myObj1 = new MyClass();  // Object 1</a:t>
            </a:r>
          </a:p>
          <a:p>
            <a:pPr marL="0" indent="0">
              <a:buNone/>
            </a:pPr>
            <a:r>
              <a:rPr lang="en-US" dirty="0"/>
              <a:t>    MyClass myObj2 = new MyClass();  // Object 2</a:t>
            </a:r>
          </a:p>
          <a:p>
            <a:pPr marL="0" indent="0">
              <a:buNone/>
            </a:pPr>
            <a:r>
              <a:rPr lang="en-US" dirty="0"/>
              <a:t>    myObj2.x = 25;</a:t>
            </a:r>
          </a:p>
          <a:p>
            <a:pPr marL="0" indent="0">
              <a:buNone/>
            </a:pPr>
            <a:r>
              <a:rPr lang="en-US" dirty="0"/>
              <a:t>    System.out.println(myObj1.x);  // Outputs 5</a:t>
            </a:r>
          </a:p>
          <a:p>
            <a:pPr marL="0" indent="0">
              <a:buNone/>
            </a:pPr>
            <a:r>
              <a:rPr lang="en-US" dirty="0"/>
              <a:t>    System.out.println(myObj2.x);  // Outputs 25</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40207856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36333"/>
          </a:xfrm>
        </p:spPr>
        <p:txBody>
          <a:bodyPr>
            <a:normAutofit fontScale="90000"/>
          </a:bodyPr>
          <a:lstStyle/>
          <a:p>
            <a:r>
              <a:rPr lang="en-US" dirty="0"/>
              <a:t>Multiple </a:t>
            </a:r>
            <a:r>
              <a:rPr lang="en-US" dirty="0" smtClean="0"/>
              <a:t>Attributes</a:t>
            </a:r>
            <a:endParaRPr lang="en-US" dirty="0"/>
          </a:p>
        </p:txBody>
      </p:sp>
      <p:sp>
        <p:nvSpPr>
          <p:cNvPr id="3" name="Content Placeholder 2"/>
          <p:cNvSpPr>
            <a:spLocks noGrp="1"/>
          </p:cNvSpPr>
          <p:nvPr>
            <p:ph idx="1"/>
          </p:nvPr>
        </p:nvSpPr>
        <p:spPr>
          <a:xfrm>
            <a:off x="838200" y="839244"/>
            <a:ext cx="10515600" cy="5337719"/>
          </a:xfrm>
        </p:spPr>
        <p:txBody>
          <a:bodyPr>
            <a:normAutofit fontScale="85000" lnSpcReduction="20000"/>
          </a:bodyPr>
          <a:lstStyle/>
          <a:p>
            <a:r>
              <a:rPr lang="en-US" dirty="0" smtClean="0"/>
              <a:t>You </a:t>
            </a:r>
            <a:r>
              <a:rPr lang="en-US" dirty="0"/>
              <a:t>can specify as many attributes as you want:</a:t>
            </a:r>
          </a:p>
          <a:p>
            <a:r>
              <a:rPr lang="en-US" dirty="0" smtClean="0"/>
              <a:t>Example</a:t>
            </a:r>
            <a:endParaRPr lang="en-US" dirty="0"/>
          </a:p>
          <a:p>
            <a:pPr marL="0" indent="0">
              <a:buNone/>
            </a:pPr>
            <a:r>
              <a:rPr lang="en-US" dirty="0"/>
              <a:t>public class Person {</a:t>
            </a:r>
          </a:p>
          <a:p>
            <a:pPr marL="0" indent="0">
              <a:buNone/>
            </a:pPr>
            <a:r>
              <a:rPr lang="en-US" dirty="0"/>
              <a:t>  String fname = "John";</a:t>
            </a:r>
          </a:p>
          <a:p>
            <a:pPr marL="0" indent="0">
              <a:buNone/>
            </a:pPr>
            <a:r>
              <a:rPr lang="en-US" dirty="0"/>
              <a:t>  String lname = "Doe";</a:t>
            </a:r>
          </a:p>
          <a:p>
            <a:pPr marL="0" indent="0">
              <a:buNone/>
            </a:pPr>
            <a:r>
              <a:rPr lang="en-US" dirty="0"/>
              <a:t>  int age = 24;</a:t>
            </a:r>
          </a:p>
          <a:p>
            <a:pPr marL="0" indent="0">
              <a:buNone/>
            </a:pPr>
            <a:endParaRPr lang="en-US" dirty="0"/>
          </a:p>
          <a:p>
            <a:pPr marL="0" indent="0">
              <a:buNone/>
            </a:pPr>
            <a:r>
              <a:rPr lang="en-US" dirty="0"/>
              <a:t>  public static void main(String[] args) {</a:t>
            </a:r>
          </a:p>
          <a:p>
            <a:pPr marL="0" indent="0">
              <a:buNone/>
            </a:pPr>
            <a:r>
              <a:rPr lang="en-US" dirty="0"/>
              <a:t>    Person myObj = new Person();</a:t>
            </a:r>
          </a:p>
          <a:p>
            <a:pPr marL="0" indent="0">
              <a:buNone/>
            </a:pPr>
            <a:r>
              <a:rPr lang="en-US" dirty="0"/>
              <a:t>    System.out.println("Name: " + myObj.fname + " " + myObj.lname);</a:t>
            </a:r>
          </a:p>
          <a:p>
            <a:pPr marL="0" indent="0">
              <a:buNone/>
            </a:pPr>
            <a:r>
              <a:rPr lang="en-US" dirty="0"/>
              <a:t>    System.out.println("Age: " + myObj.age);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4824069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Class Methods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You </a:t>
            </a:r>
            <a:r>
              <a:rPr lang="en-US" dirty="0"/>
              <a:t>learned from the Java Methods chapter that methods are declared within a class, and that they are used to perform certain actions:</a:t>
            </a:r>
          </a:p>
          <a:p>
            <a:endParaRPr lang="en-US" dirty="0"/>
          </a:p>
          <a:p>
            <a:r>
              <a:rPr lang="en-US" dirty="0" smtClean="0"/>
              <a:t>Example:Create </a:t>
            </a:r>
            <a:r>
              <a:rPr lang="en-US" dirty="0"/>
              <a:t>a method named myMethod() in MyClass:</a:t>
            </a:r>
          </a:p>
          <a:p>
            <a:endParaRPr lang="en-US" dirty="0"/>
          </a:p>
          <a:p>
            <a:pPr marL="0" indent="0">
              <a:buNone/>
            </a:pPr>
            <a:r>
              <a:rPr lang="en-US" dirty="0"/>
              <a:t>public class MyClass {</a:t>
            </a:r>
          </a:p>
          <a:p>
            <a:pPr marL="0" indent="0">
              <a:buNone/>
            </a:pPr>
            <a:r>
              <a:rPr lang="en-US" dirty="0"/>
              <a:t>  static void myMethod() {</a:t>
            </a:r>
          </a:p>
          <a:p>
            <a:pPr marL="0" indent="0">
              <a:buNone/>
            </a:pPr>
            <a:r>
              <a:rPr lang="en-US" dirty="0"/>
              <a:t>    System.out.println("Hello World!");</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8479453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1041"/>
            <a:ext cx="10515600" cy="5675922"/>
          </a:xfrm>
        </p:spPr>
        <p:txBody>
          <a:bodyPr>
            <a:normAutofit fontScale="92500" lnSpcReduction="20000"/>
          </a:bodyPr>
          <a:lstStyle/>
          <a:p>
            <a:r>
              <a:rPr lang="en-US" dirty="0"/>
              <a:t>Inside main, call the myMethod() method:</a:t>
            </a:r>
          </a:p>
          <a:p>
            <a:endParaRPr lang="en-US" dirty="0"/>
          </a:p>
          <a:p>
            <a:pPr marL="0" indent="0">
              <a:buNone/>
            </a:pPr>
            <a:r>
              <a:rPr lang="en-US" dirty="0"/>
              <a:t>public class MyClass {</a:t>
            </a:r>
          </a:p>
          <a:p>
            <a:pPr marL="0" indent="0">
              <a:buNone/>
            </a:pPr>
            <a:r>
              <a:rPr lang="en-US" dirty="0"/>
              <a:t>  static void myMethod() {</a:t>
            </a:r>
          </a:p>
          <a:p>
            <a:pPr marL="0" indent="0">
              <a:buNone/>
            </a:pPr>
            <a:r>
              <a:rPr lang="en-US" dirty="0"/>
              <a:t>    System.out.println("Hello World!");</a:t>
            </a:r>
          </a:p>
          <a:p>
            <a:pPr marL="0" indent="0">
              <a:buNone/>
            </a:pPr>
            <a:r>
              <a:rPr lang="en-US" dirty="0"/>
              <a:t>  }</a:t>
            </a:r>
          </a:p>
          <a:p>
            <a:pPr marL="0" indent="0">
              <a:buNone/>
            </a:pPr>
            <a:endParaRPr lang="en-US" dirty="0"/>
          </a:p>
          <a:p>
            <a:pPr marL="0" indent="0">
              <a:buNone/>
            </a:pPr>
            <a:r>
              <a:rPr lang="en-US" dirty="0"/>
              <a:t>  public static void main(String[] args) {</a:t>
            </a:r>
          </a:p>
          <a:p>
            <a:pPr marL="0" indent="0">
              <a:buNone/>
            </a:pPr>
            <a:r>
              <a:rPr lang="en-US" dirty="0"/>
              <a:t>    myMethod();</a:t>
            </a:r>
          </a:p>
          <a:p>
            <a:pPr marL="0" indent="0">
              <a:buNone/>
            </a:pPr>
            <a:r>
              <a:rPr lang="en-US" dirty="0"/>
              <a:t>  }</a:t>
            </a:r>
          </a:p>
          <a:p>
            <a:pPr marL="0" indent="0">
              <a:buNone/>
            </a:pPr>
            <a:r>
              <a:rPr lang="en-US" dirty="0"/>
              <a:t>}</a:t>
            </a:r>
          </a:p>
          <a:p>
            <a:pPr marL="0" indent="0">
              <a:buNone/>
            </a:pPr>
            <a:endParaRPr lang="en-US" dirty="0"/>
          </a:p>
          <a:p>
            <a:pPr marL="0" indent="0">
              <a:buNone/>
            </a:pPr>
            <a:r>
              <a:rPr lang="en-US" dirty="0"/>
              <a:t>// Outputs "Hello World!"</a:t>
            </a:r>
          </a:p>
        </p:txBody>
      </p:sp>
    </p:spTree>
    <p:extLst>
      <p:ext uri="{BB962C8B-B14F-4D97-AF65-F5344CB8AC3E}">
        <p14:creationId xmlns:p14="http://schemas.microsoft.com/office/powerpoint/2010/main" val="16441845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801"/>
          </a:xfrm>
        </p:spPr>
        <p:txBody>
          <a:bodyPr>
            <a:normAutofit fontScale="90000"/>
          </a:bodyPr>
          <a:lstStyle/>
          <a:p>
            <a:r>
              <a:rPr lang="en-US" sz="2800" b="1" dirty="0"/>
              <a:t>An example to demonstrate the differences between static and public methods:</a:t>
            </a:r>
          </a:p>
        </p:txBody>
      </p:sp>
      <p:sp>
        <p:nvSpPr>
          <p:cNvPr id="3" name="Content Placeholder 2"/>
          <p:cNvSpPr>
            <a:spLocks noGrp="1"/>
          </p:cNvSpPr>
          <p:nvPr>
            <p:ph idx="1"/>
          </p:nvPr>
        </p:nvSpPr>
        <p:spPr>
          <a:xfrm>
            <a:off x="838200" y="926926"/>
            <a:ext cx="10515600" cy="5661763"/>
          </a:xfrm>
        </p:spPr>
        <p:txBody>
          <a:bodyPr>
            <a:normAutofit fontScale="85000" lnSpcReduction="20000"/>
          </a:bodyPr>
          <a:lstStyle/>
          <a:p>
            <a:r>
              <a:rPr lang="en-US" dirty="0"/>
              <a:t>public class MyClass {</a:t>
            </a:r>
            <a:br>
              <a:rPr lang="en-US" dirty="0"/>
            </a:br>
            <a:r>
              <a:rPr lang="en-US" dirty="0"/>
              <a:t>  // Static method</a:t>
            </a:r>
            <a:br>
              <a:rPr lang="en-US" dirty="0"/>
            </a:br>
            <a:r>
              <a:rPr lang="en-US" dirty="0"/>
              <a:t>  static void myStaticMethod() {</a:t>
            </a:r>
            <a:br>
              <a:rPr lang="en-US" dirty="0"/>
            </a:br>
            <a:r>
              <a:rPr lang="en-US" dirty="0"/>
              <a:t>    System.out.println("Static methods can be called without creating objects");</a:t>
            </a:r>
            <a:br>
              <a:rPr lang="en-US" dirty="0"/>
            </a:br>
            <a:r>
              <a:rPr lang="en-US" dirty="0"/>
              <a:t>  }</a:t>
            </a:r>
            <a:br>
              <a:rPr lang="en-US" dirty="0"/>
            </a:br>
            <a:r>
              <a:rPr lang="en-US" dirty="0"/>
              <a:t/>
            </a:r>
            <a:br>
              <a:rPr lang="en-US" dirty="0"/>
            </a:br>
            <a:r>
              <a:rPr lang="en-US" dirty="0"/>
              <a:t>  // Public method</a:t>
            </a:r>
            <a:br>
              <a:rPr lang="en-US" dirty="0"/>
            </a:br>
            <a:r>
              <a:rPr lang="en-US" dirty="0"/>
              <a:t>  public void myPublicMethod() {</a:t>
            </a:r>
            <a:br>
              <a:rPr lang="en-US" dirty="0"/>
            </a:br>
            <a:r>
              <a:rPr lang="en-US" dirty="0"/>
              <a:t>    System.out.println("Public methods must be called by creating objects");</a:t>
            </a:r>
            <a:br>
              <a:rPr lang="en-US" dirty="0"/>
            </a:br>
            <a:r>
              <a:rPr lang="en-US" dirty="0"/>
              <a:t>  }</a:t>
            </a:r>
            <a:br>
              <a:rPr lang="en-US" dirty="0"/>
            </a:br>
            <a:r>
              <a:rPr lang="en-US" dirty="0"/>
              <a:t/>
            </a:r>
            <a:br>
              <a:rPr lang="en-US" dirty="0"/>
            </a:br>
            <a:r>
              <a:rPr lang="en-US" dirty="0"/>
              <a:t>  // Main method</a:t>
            </a:r>
            <a:br>
              <a:rPr lang="en-US" dirty="0"/>
            </a:br>
            <a:r>
              <a:rPr lang="en-US" dirty="0"/>
              <a:t>  public static void main(String[] args) {</a:t>
            </a:r>
            <a:br>
              <a:rPr lang="en-US" dirty="0"/>
            </a:br>
            <a:r>
              <a:rPr lang="en-US" dirty="0"/>
              <a:t>    myStaticMethod(); // Call the static method</a:t>
            </a:r>
            <a:br>
              <a:rPr lang="en-US" dirty="0"/>
            </a:br>
            <a:r>
              <a:rPr lang="en-US" dirty="0"/>
              <a:t>    // myPublicMethod(); This would compile an error</a:t>
            </a:r>
            <a:br>
              <a:rPr lang="en-US" dirty="0"/>
            </a:br>
            <a:r>
              <a:rPr lang="en-US" dirty="0"/>
              <a:t/>
            </a:r>
            <a:br>
              <a:rPr lang="en-US" dirty="0"/>
            </a:br>
            <a:r>
              <a:rPr lang="en-US" dirty="0"/>
              <a:t>    MyClass myObj = new MyClass(); // Create an object of MyClass</a:t>
            </a:r>
            <a:br>
              <a:rPr lang="en-US" dirty="0"/>
            </a:br>
            <a:r>
              <a:rPr lang="en-US" dirty="0"/>
              <a:t>    myObj.myPublicMethod(); // Call the public method on the object</a:t>
            </a:r>
            <a:br>
              <a:rPr lang="en-US" dirty="0"/>
            </a:br>
            <a:r>
              <a:rPr lang="en-US" dirty="0"/>
              <a:t>  }</a:t>
            </a:r>
            <a:br>
              <a:rPr lang="en-US" dirty="0"/>
            </a:br>
            <a:r>
              <a:rPr lang="en-US" dirty="0"/>
              <a:t>}</a:t>
            </a:r>
          </a:p>
        </p:txBody>
      </p:sp>
    </p:spTree>
    <p:extLst>
      <p:ext uri="{BB962C8B-B14F-4D97-AF65-F5344CB8AC3E}">
        <p14:creationId xmlns:p14="http://schemas.microsoft.com/office/powerpoint/2010/main" val="41296289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286"/>
          </a:xfrm>
        </p:spPr>
        <p:txBody>
          <a:bodyPr>
            <a:normAutofit fontScale="90000"/>
          </a:bodyPr>
          <a:lstStyle/>
          <a:p>
            <a:r>
              <a:rPr lang="en-US" dirty="0"/>
              <a:t>Access Methods With an </a:t>
            </a:r>
            <a:r>
              <a:rPr lang="en-US" dirty="0" smtClean="0"/>
              <a:t>Object</a:t>
            </a:r>
            <a:endParaRPr lang="en-US" dirty="0"/>
          </a:p>
        </p:txBody>
      </p:sp>
      <p:sp>
        <p:nvSpPr>
          <p:cNvPr id="3" name="Content Placeholder 2"/>
          <p:cNvSpPr>
            <a:spLocks noGrp="1"/>
          </p:cNvSpPr>
          <p:nvPr>
            <p:ph idx="1"/>
          </p:nvPr>
        </p:nvSpPr>
        <p:spPr>
          <a:xfrm>
            <a:off x="838200" y="751562"/>
            <a:ext cx="10515600" cy="5425401"/>
          </a:xfrm>
        </p:spPr>
        <p:txBody>
          <a:bodyPr numCol="2">
            <a:normAutofit fontScale="85000" lnSpcReduction="20000"/>
          </a:bodyPr>
          <a:lstStyle/>
          <a:p>
            <a:r>
              <a:rPr lang="en-US" dirty="0"/>
              <a:t>Create a Car object named myCar. Call the fullThrottle() and speed() methods on the myCar object, and run the program:</a:t>
            </a:r>
          </a:p>
          <a:p>
            <a:pPr marL="0" indent="0">
              <a:buNone/>
            </a:pPr>
            <a:r>
              <a:rPr lang="en-US" dirty="0" smtClean="0"/>
              <a:t>// </a:t>
            </a:r>
            <a:r>
              <a:rPr lang="en-US" dirty="0"/>
              <a:t>Create a Car class</a:t>
            </a:r>
          </a:p>
          <a:p>
            <a:pPr marL="0" indent="0">
              <a:buNone/>
            </a:pPr>
            <a:r>
              <a:rPr lang="en-US" dirty="0"/>
              <a:t>public class Car {</a:t>
            </a:r>
          </a:p>
          <a:p>
            <a:pPr marL="0" indent="0">
              <a:buNone/>
            </a:pPr>
            <a:r>
              <a:rPr lang="en-US" dirty="0"/>
              <a:t> </a:t>
            </a:r>
            <a:r>
              <a:rPr lang="en-US" dirty="0" smtClean="0"/>
              <a:t>  </a:t>
            </a:r>
            <a:r>
              <a:rPr lang="en-US" dirty="0"/>
              <a:t>// Create a fullThrottle() method</a:t>
            </a:r>
          </a:p>
          <a:p>
            <a:pPr marL="0" indent="0">
              <a:buNone/>
            </a:pPr>
            <a:r>
              <a:rPr lang="en-US" dirty="0"/>
              <a:t>  public void fullThrottle() {</a:t>
            </a:r>
          </a:p>
          <a:p>
            <a:pPr marL="0" indent="0">
              <a:buNone/>
            </a:pPr>
            <a:r>
              <a:rPr lang="en-US" dirty="0"/>
              <a:t>    System.out.println("The car is going as fast as it can!");</a:t>
            </a:r>
          </a:p>
          <a:p>
            <a:pPr marL="0" indent="0">
              <a:buNone/>
            </a:pPr>
            <a:r>
              <a:rPr lang="en-US" dirty="0"/>
              <a:t>  }</a:t>
            </a:r>
          </a:p>
          <a:p>
            <a:pPr marL="0" indent="0">
              <a:buNone/>
            </a:pPr>
            <a:r>
              <a:rPr lang="en-US" dirty="0" smtClean="0"/>
              <a:t>  </a:t>
            </a:r>
            <a:r>
              <a:rPr lang="en-US" dirty="0"/>
              <a:t>// Create a speed() method and add a parameter</a:t>
            </a:r>
          </a:p>
          <a:p>
            <a:pPr marL="0" indent="0">
              <a:buNone/>
            </a:pPr>
            <a:r>
              <a:rPr lang="en-US" dirty="0"/>
              <a:t>  public void speed(int maxSpeed) {</a:t>
            </a:r>
          </a:p>
          <a:p>
            <a:pPr marL="0" indent="0">
              <a:buNone/>
            </a:pPr>
            <a:r>
              <a:rPr lang="en-US" dirty="0"/>
              <a:t>    System.out.println("Max speed is: " + maxSpeed);</a:t>
            </a:r>
          </a:p>
          <a:p>
            <a:pPr marL="0" indent="0">
              <a:buNone/>
            </a:pPr>
            <a:r>
              <a:rPr lang="en-US" dirty="0"/>
              <a:t>  }</a:t>
            </a:r>
          </a:p>
          <a:p>
            <a:pPr marL="0" indent="0">
              <a:buNone/>
            </a:pPr>
            <a:r>
              <a:rPr lang="en-US" dirty="0" smtClean="0"/>
              <a:t>  </a:t>
            </a:r>
            <a:r>
              <a:rPr lang="en-US" dirty="0"/>
              <a:t>// Inside main, call the methods on the myCar object</a:t>
            </a:r>
          </a:p>
          <a:p>
            <a:pPr marL="0" indent="0">
              <a:buNone/>
            </a:pPr>
            <a:r>
              <a:rPr lang="en-US" dirty="0"/>
              <a:t>  public static void main(String[] args) {</a:t>
            </a:r>
          </a:p>
          <a:p>
            <a:pPr marL="0" indent="0">
              <a:buNone/>
            </a:pPr>
            <a:r>
              <a:rPr lang="en-US" dirty="0"/>
              <a:t>    Car myCar = new Car();     // Create a myCar object</a:t>
            </a:r>
          </a:p>
          <a:p>
            <a:pPr marL="0" indent="0">
              <a:buNone/>
            </a:pPr>
            <a:r>
              <a:rPr lang="en-US" dirty="0"/>
              <a:t>    myCar.fullThrottle();      // Call the fullThrottle() method</a:t>
            </a:r>
          </a:p>
          <a:p>
            <a:pPr marL="0" indent="0">
              <a:buNone/>
            </a:pPr>
            <a:r>
              <a:rPr lang="en-US" dirty="0"/>
              <a:t>    myCar.speed(200);          // Call the speed() method</a:t>
            </a:r>
          </a:p>
          <a:p>
            <a:pPr marL="0" indent="0">
              <a:buNone/>
            </a:pPr>
            <a:r>
              <a:rPr lang="en-US" dirty="0"/>
              <a:t>  }</a:t>
            </a:r>
          </a:p>
          <a:p>
            <a:pPr marL="0" indent="0">
              <a:buNone/>
            </a:pPr>
            <a:r>
              <a:rPr lang="en-US" dirty="0"/>
              <a:t>}</a:t>
            </a:r>
          </a:p>
          <a:p>
            <a:pPr marL="0" indent="0">
              <a:buNone/>
            </a:pPr>
            <a:r>
              <a:rPr lang="en-US" dirty="0" smtClean="0"/>
              <a:t>// </a:t>
            </a:r>
            <a:r>
              <a:rPr lang="en-US" dirty="0"/>
              <a:t>The car is going as fast as it can!</a:t>
            </a:r>
          </a:p>
          <a:p>
            <a:pPr marL="0" indent="0">
              <a:buNone/>
            </a:pPr>
            <a:r>
              <a:rPr lang="en-US" dirty="0"/>
              <a:t>// Max speed is: 200</a:t>
            </a:r>
          </a:p>
        </p:txBody>
      </p:sp>
    </p:spTree>
    <p:extLst>
      <p:ext uri="{BB962C8B-B14F-4D97-AF65-F5344CB8AC3E}">
        <p14:creationId xmlns:p14="http://schemas.microsoft.com/office/powerpoint/2010/main" val="39439052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891"/>
            <a:ext cx="10515600" cy="275572"/>
          </a:xfrm>
        </p:spPr>
        <p:txBody>
          <a:bodyPr>
            <a:normAutofit fontScale="90000"/>
          </a:bodyPr>
          <a:lstStyle/>
          <a:p>
            <a:r>
              <a:rPr lang="en-US" dirty="0"/>
              <a:t>Java </a:t>
            </a:r>
            <a:r>
              <a:rPr lang="en-US" dirty="0" smtClean="0"/>
              <a:t>Constructors</a:t>
            </a:r>
            <a:endParaRPr lang="en-US" dirty="0"/>
          </a:p>
        </p:txBody>
      </p:sp>
      <p:sp>
        <p:nvSpPr>
          <p:cNvPr id="3" name="Content Placeholder 2"/>
          <p:cNvSpPr>
            <a:spLocks noGrp="1"/>
          </p:cNvSpPr>
          <p:nvPr>
            <p:ph idx="1"/>
          </p:nvPr>
        </p:nvSpPr>
        <p:spPr>
          <a:xfrm>
            <a:off x="838200" y="613774"/>
            <a:ext cx="10515600" cy="5874707"/>
          </a:xfrm>
        </p:spPr>
        <p:txBody>
          <a:bodyPr>
            <a:normAutofit fontScale="70000" lnSpcReduction="20000"/>
          </a:bodyPr>
          <a:lstStyle/>
          <a:p>
            <a:r>
              <a:rPr lang="en-US" dirty="0"/>
              <a:t>A constructor in Java is a special method that is used to initialize objects. The constructor is called when an object of a class is created. It can be used to set initial values for object attributes:</a:t>
            </a:r>
          </a:p>
          <a:p>
            <a:r>
              <a:rPr lang="en-US" dirty="0" smtClean="0"/>
              <a:t>Example: Create </a:t>
            </a:r>
            <a:r>
              <a:rPr lang="en-US" dirty="0"/>
              <a:t>a constructor:</a:t>
            </a:r>
          </a:p>
          <a:p>
            <a:pPr marL="0" indent="0">
              <a:buNone/>
            </a:pPr>
            <a:r>
              <a:rPr lang="en-US" dirty="0" smtClean="0"/>
              <a:t>// </a:t>
            </a:r>
            <a:r>
              <a:rPr lang="en-US" dirty="0"/>
              <a:t>Create a MyClass class</a:t>
            </a:r>
          </a:p>
          <a:p>
            <a:pPr marL="0" indent="0">
              <a:buNone/>
            </a:pPr>
            <a:r>
              <a:rPr lang="en-US" dirty="0"/>
              <a:t>public class MyClass {</a:t>
            </a:r>
          </a:p>
          <a:p>
            <a:pPr marL="0" indent="0">
              <a:buNone/>
            </a:pPr>
            <a:r>
              <a:rPr lang="en-US" dirty="0"/>
              <a:t>  int x;  // Create a class attribute</a:t>
            </a:r>
          </a:p>
          <a:p>
            <a:pPr marL="0" indent="0">
              <a:buNone/>
            </a:pPr>
            <a:r>
              <a:rPr lang="en-US" dirty="0" smtClean="0"/>
              <a:t>  </a:t>
            </a:r>
            <a:r>
              <a:rPr lang="en-US" dirty="0"/>
              <a:t>// Create a class constructor for the MyClass class</a:t>
            </a:r>
          </a:p>
          <a:p>
            <a:pPr marL="0" indent="0">
              <a:buNone/>
            </a:pPr>
            <a:r>
              <a:rPr lang="en-US" dirty="0"/>
              <a:t>  public MyClass() </a:t>
            </a:r>
            <a:endParaRPr lang="en-US" dirty="0" smtClean="0"/>
          </a:p>
          <a:p>
            <a:pPr marL="0" indent="0">
              <a:buNone/>
            </a:pPr>
            <a:r>
              <a:rPr lang="en-US" dirty="0" smtClean="0"/>
              <a:t>{</a:t>
            </a:r>
            <a:endParaRPr lang="en-US" dirty="0"/>
          </a:p>
          <a:p>
            <a:pPr marL="0" indent="0">
              <a:buNone/>
            </a:pPr>
            <a:r>
              <a:rPr lang="en-US" dirty="0"/>
              <a:t>    x = 5;  // Set the initial value for the class attribute x</a:t>
            </a:r>
          </a:p>
          <a:p>
            <a:pPr marL="0" indent="0">
              <a:buNone/>
            </a:pPr>
            <a:r>
              <a:rPr lang="en-US" dirty="0"/>
              <a:t>  }</a:t>
            </a:r>
          </a:p>
          <a:p>
            <a:pPr marL="0" indent="0">
              <a:buNone/>
            </a:pPr>
            <a:r>
              <a:rPr lang="en-US" dirty="0" smtClean="0"/>
              <a:t>  </a:t>
            </a:r>
            <a:r>
              <a:rPr lang="en-US" dirty="0"/>
              <a:t>public static void main(String[] args) {</a:t>
            </a:r>
          </a:p>
          <a:p>
            <a:pPr marL="0" indent="0">
              <a:buNone/>
            </a:pPr>
            <a:r>
              <a:rPr lang="en-US" dirty="0"/>
              <a:t>    MyClass myObj = new MyClass(); // Create an object of class MyClass (This will call the constructor)</a:t>
            </a:r>
          </a:p>
          <a:p>
            <a:pPr marL="0" indent="0">
              <a:buNone/>
            </a:pPr>
            <a:r>
              <a:rPr lang="en-US" dirty="0"/>
              <a:t>    System.out.println(myObj.x); // Print the value of x</a:t>
            </a:r>
          </a:p>
          <a:p>
            <a:pPr marL="0" indent="0">
              <a:buNone/>
            </a:pPr>
            <a:r>
              <a:rPr lang="en-US" dirty="0"/>
              <a:t>  }</a:t>
            </a:r>
          </a:p>
          <a:p>
            <a:pPr marL="0" indent="0">
              <a:buNone/>
            </a:pPr>
            <a:r>
              <a:rPr lang="en-US" dirty="0"/>
              <a:t>}</a:t>
            </a:r>
          </a:p>
          <a:p>
            <a:pPr marL="0" indent="0">
              <a:buNone/>
            </a:pPr>
            <a:r>
              <a:rPr lang="en-US" dirty="0" smtClean="0"/>
              <a:t>// </a:t>
            </a:r>
            <a:r>
              <a:rPr lang="en-US" dirty="0"/>
              <a:t>Outputs 5</a:t>
            </a:r>
          </a:p>
        </p:txBody>
      </p:sp>
    </p:spTree>
    <p:extLst>
      <p:ext uri="{BB962C8B-B14F-4D97-AF65-F5344CB8AC3E}">
        <p14:creationId xmlns:p14="http://schemas.microsoft.com/office/powerpoint/2010/main" val="35730904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7339"/>
            <a:ext cx="10515600" cy="223598"/>
          </a:xfrm>
        </p:spPr>
        <p:txBody>
          <a:bodyPr>
            <a:normAutofit fontScale="90000"/>
          </a:bodyPr>
          <a:lstStyle/>
          <a:p>
            <a:r>
              <a:rPr lang="en-US" dirty="0"/>
              <a:t>Constructor </a:t>
            </a:r>
            <a:r>
              <a:rPr lang="en-US" dirty="0" smtClean="0"/>
              <a:t>Parameters</a:t>
            </a:r>
            <a:endParaRPr lang="en-US" dirty="0"/>
          </a:p>
        </p:txBody>
      </p:sp>
      <p:sp>
        <p:nvSpPr>
          <p:cNvPr id="3" name="Content Placeholder 2"/>
          <p:cNvSpPr>
            <a:spLocks noGrp="1"/>
          </p:cNvSpPr>
          <p:nvPr>
            <p:ph idx="1"/>
          </p:nvPr>
        </p:nvSpPr>
        <p:spPr>
          <a:xfrm>
            <a:off x="838200" y="588724"/>
            <a:ext cx="10515600" cy="5588239"/>
          </a:xfrm>
        </p:spPr>
        <p:txBody>
          <a:bodyPr>
            <a:normAutofit fontScale="70000" lnSpcReduction="20000"/>
          </a:bodyPr>
          <a:lstStyle/>
          <a:p>
            <a:r>
              <a:rPr lang="en-US" dirty="0" smtClean="0"/>
              <a:t>Constructors </a:t>
            </a:r>
            <a:r>
              <a:rPr lang="en-US" dirty="0"/>
              <a:t>can also take parameters, which is used to initialize attributes.</a:t>
            </a:r>
          </a:p>
          <a:p>
            <a:r>
              <a:rPr lang="en-US" dirty="0"/>
              <a:t>You can have as many parameters as you </a:t>
            </a:r>
            <a:r>
              <a:rPr lang="en-US" dirty="0" smtClean="0"/>
              <a:t>want</a:t>
            </a:r>
            <a:endParaRPr lang="en-US" dirty="0"/>
          </a:p>
          <a:p>
            <a:r>
              <a:rPr lang="en-US" dirty="0"/>
              <a:t>The following example adds an int y parameter to the constructor. Inside the constructor we set x to y (x=y). When we call the constructor, we pass a parameter to the constructor (5), which will set the value of x to 5:</a:t>
            </a:r>
          </a:p>
          <a:p>
            <a:r>
              <a:rPr lang="en-US" dirty="0" smtClean="0"/>
              <a:t>Example</a:t>
            </a:r>
            <a:endParaRPr lang="en-US" dirty="0"/>
          </a:p>
          <a:p>
            <a:pPr marL="0" indent="0">
              <a:buNone/>
            </a:pPr>
            <a:r>
              <a:rPr lang="en-US" dirty="0"/>
              <a:t>public class MyClass {</a:t>
            </a:r>
          </a:p>
          <a:p>
            <a:pPr marL="0" indent="0">
              <a:buNone/>
            </a:pPr>
            <a:r>
              <a:rPr lang="en-US" dirty="0"/>
              <a:t>  int x;</a:t>
            </a:r>
          </a:p>
          <a:p>
            <a:pPr marL="0" indent="0">
              <a:buNone/>
            </a:pPr>
            <a:r>
              <a:rPr lang="en-US" dirty="0" smtClean="0"/>
              <a:t>  </a:t>
            </a:r>
            <a:r>
              <a:rPr lang="en-US" dirty="0"/>
              <a:t>public MyClass(int y) {</a:t>
            </a:r>
          </a:p>
          <a:p>
            <a:pPr marL="0" indent="0">
              <a:buNone/>
            </a:pPr>
            <a:r>
              <a:rPr lang="en-US" dirty="0"/>
              <a:t>    x = y;</a:t>
            </a:r>
          </a:p>
          <a:p>
            <a:pPr marL="0" indent="0">
              <a:buNone/>
            </a:pPr>
            <a:r>
              <a:rPr lang="en-US" dirty="0"/>
              <a:t>  }</a:t>
            </a:r>
          </a:p>
          <a:p>
            <a:pPr marL="0" indent="0">
              <a:buNone/>
            </a:pPr>
            <a:r>
              <a:rPr lang="en-US" dirty="0" smtClean="0"/>
              <a:t>  </a:t>
            </a:r>
            <a:r>
              <a:rPr lang="en-US" dirty="0"/>
              <a:t>public static void main(String[] args) {</a:t>
            </a:r>
          </a:p>
          <a:p>
            <a:pPr marL="0" indent="0">
              <a:buNone/>
            </a:pPr>
            <a:r>
              <a:rPr lang="en-US" dirty="0"/>
              <a:t>    MyClass myObj = new MyClass(5);</a:t>
            </a:r>
          </a:p>
          <a:p>
            <a:pPr marL="0" indent="0">
              <a:buNone/>
            </a:pPr>
            <a:r>
              <a:rPr lang="en-US" dirty="0"/>
              <a:t>    System.out.println(myObj.x);</a:t>
            </a:r>
          </a:p>
          <a:p>
            <a:pPr marL="0" indent="0">
              <a:buNone/>
            </a:pPr>
            <a:r>
              <a:rPr lang="en-US" dirty="0"/>
              <a:t>  }</a:t>
            </a:r>
          </a:p>
          <a:p>
            <a:pPr marL="0" indent="0">
              <a:buNone/>
            </a:pPr>
            <a:r>
              <a:rPr lang="en-US" dirty="0"/>
              <a:t>}</a:t>
            </a:r>
          </a:p>
          <a:p>
            <a:pPr marL="0" indent="0">
              <a:buNone/>
            </a:pPr>
            <a:r>
              <a:rPr lang="en-US" dirty="0" smtClean="0"/>
              <a:t>// </a:t>
            </a:r>
            <a:r>
              <a:rPr lang="en-US" dirty="0"/>
              <a:t>Outputs 5</a:t>
            </a:r>
          </a:p>
          <a:p>
            <a:endParaRPr lang="en-US" dirty="0"/>
          </a:p>
        </p:txBody>
      </p:sp>
    </p:spTree>
    <p:extLst>
      <p:ext uri="{BB962C8B-B14F-4D97-AF65-F5344CB8AC3E}">
        <p14:creationId xmlns:p14="http://schemas.microsoft.com/office/powerpoint/2010/main" val="14355294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86020"/>
          </a:xfrm>
        </p:spPr>
        <p:txBody>
          <a:bodyPr>
            <a:normAutofit fontScale="90000"/>
          </a:bodyPr>
          <a:lstStyle/>
          <a:p>
            <a:r>
              <a:rPr lang="en-US" dirty="0"/>
              <a:t>Java </a:t>
            </a:r>
            <a:r>
              <a:rPr lang="en-US" dirty="0" smtClean="0"/>
              <a:t>Modifiers</a:t>
            </a:r>
            <a:endParaRPr lang="en-US" dirty="0"/>
          </a:p>
        </p:txBody>
      </p:sp>
      <p:sp>
        <p:nvSpPr>
          <p:cNvPr id="3" name="Content Placeholder 2"/>
          <p:cNvSpPr>
            <a:spLocks noGrp="1"/>
          </p:cNvSpPr>
          <p:nvPr>
            <p:ph idx="1"/>
          </p:nvPr>
        </p:nvSpPr>
        <p:spPr/>
        <p:txBody>
          <a:bodyPr/>
          <a:lstStyle/>
          <a:p>
            <a:r>
              <a:rPr lang="en-US" dirty="0"/>
              <a:t>We divide modifiers into two groups:</a:t>
            </a:r>
          </a:p>
          <a:p>
            <a:endParaRPr lang="en-US" dirty="0"/>
          </a:p>
          <a:p>
            <a:r>
              <a:rPr lang="en-US" dirty="0"/>
              <a:t>Access Modifiers - controls the access level</a:t>
            </a:r>
          </a:p>
          <a:p>
            <a:r>
              <a:rPr lang="en-US" dirty="0"/>
              <a:t>Non-Access Modifiers - do not control access level, but provides other functionality</a:t>
            </a:r>
          </a:p>
          <a:p>
            <a:r>
              <a:rPr lang="en-US" dirty="0"/>
              <a:t>Access Modifiers</a:t>
            </a:r>
          </a:p>
          <a:p>
            <a:r>
              <a:rPr lang="en-US" dirty="0"/>
              <a:t>For classes, you can use either public or default:</a:t>
            </a:r>
          </a:p>
        </p:txBody>
      </p:sp>
    </p:spTree>
    <p:extLst>
      <p:ext uri="{BB962C8B-B14F-4D97-AF65-F5344CB8AC3E}">
        <p14:creationId xmlns:p14="http://schemas.microsoft.com/office/powerpoint/2010/main" val="246433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Variables</a:t>
            </a:r>
            <a:br>
              <a:rPr lang="en-US" dirty="0"/>
            </a:br>
            <a:endParaRPr lang="en-US" dirty="0"/>
          </a:p>
        </p:txBody>
      </p:sp>
      <p:sp>
        <p:nvSpPr>
          <p:cNvPr id="5" name="Rectangle 4"/>
          <p:cNvSpPr/>
          <p:nvPr/>
        </p:nvSpPr>
        <p:spPr>
          <a:xfrm>
            <a:off x="989556" y="1505397"/>
            <a:ext cx="10364244" cy="3847207"/>
          </a:xfrm>
          <a:prstGeom prst="rect">
            <a:avLst/>
          </a:prstGeom>
        </p:spPr>
        <p:txBody>
          <a:bodyPr wrap="square">
            <a:spAutoFit/>
          </a:bodyPr>
          <a:lstStyle/>
          <a:p>
            <a:pPr lvl="0" eaLnBrk="0" fontAlgn="base" hangingPunct="0">
              <a:spcBef>
                <a:spcPct val="0"/>
              </a:spcBef>
              <a:spcAft>
                <a:spcPct val="0"/>
              </a:spcAft>
            </a:pPr>
            <a:r>
              <a:rPr lang="en-US" altLang="en-US" dirty="0">
                <a:solidFill>
                  <a:srgbClr val="000000"/>
                </a:solidFill>
                <a:latin typeface="Verdana" panose="020B0604030504040204" pitchFamily="34" charset="0"/>
              </a:rPr>
              <a:t>Variables are containers for storing data values.</a:t>
            </a:r>
            <a:endParaRPr lang="en-US" altLang="en-US" dirty="0"/>
          </a:p>
          <a:p>
            <a:pPr lvl="0" eaLnBrk="0" fontAlgn="base" hangingPunct="0">
              <a:spcBef>
                <a:spcPct val="0"/>
              </a:spcBef>
              <a:spcAft>
                <a:spcPct val="0"/>
              </a:spcAft>
            </a:pPr>
            <a:r>
              <a:rPr lang="en-US" altLang="en-US" dirty="0">
                <a:solidFill>
                  <a:srgbClr val="000000"/>
                </a:solidFill>
                <a:latin typeface="Verdana" panose="020B0604030504040204" pitchFamily="34" charset="0"/>
              </a:rPr>
              <a:t>In Java, there are different </a:t>
            </a:r>
            <a:r>
              <a:rPr lang="en-US" altLang="en-US" b="1" dirty="0">
                <a:solidFill>
                  <a:srgbClr val="000000"/>
                </a:solidFill>
                <a:latin typeface="Verdana" panose="020B0604030504040204" pitchFamily="34" charset="0"/>
              </a:rPr>
              <a:t>types</a:t>
            </a:r>
            <a:r>
              <a:rPr lang="en-US" altLang="en-US" dirty="0">
                <a:solidFill>
                  <a:srgbClr val="000000"/>
                </a:solidFill>
                <a:latin typeface="Verdana" panose="020B0604030504040204" pitchFamily="34" charset="0"/>
              </a:rPr>
              <a:t> of variables, for example:</a:t>
            </a:r>
            <a:endParaRPr lang="en-US" altLang="en-US" dirty="0"/>
          </a:p>
          <a:p>
            <a:pPr lvl="0" eaLnBrk="0" fontAlgn="base" hangingPunct="0">
              <a:spcBef>
                <a:spcPct val="0"/>
              </a:spcBef>
              <a:spcAft>
                <a:spcPct val="0"/>
              </a:spcAft>
              <a:buFontTx/>
              <a:buChar char="•"/>
            </a:pPr>
            <a:r>
              <a:rPr kumimoji="0" lang="en-US" altLang="en-US" sz="2000" b="0" i="0" u="none" strike="noStrike" cap="none" normalizeH="0" baseline="0" dirty="0" smtClean="0">
                <a:ln>
                  <a:noFill/>
                </a:ln>
                <a:solidFill>
                  <a:srgbClr val="DC143C"/>
                </a:solidFill>
                <a:effectLst/>
                <a:latin typeface="Consolas" panose="020B0609020204030204" pitchFamily="49" charset="0"/>
              </a:rPr>
              <a:t>String</a:t>
            </a:r>
            <a:r>
              <a:rPr lang="en-US" altLang="en-US" dirty="0">
                <a:solidFill>
                  <a:srgbClr val="000000"/>
                </a:solidFill>
                <a:latin typeface="Verdana" panose="020B0604030504040204" pitchFamily="34" charset="0"/>
              </a:rPr>
              <a:t> - stores text, such as "Hello". String values are surrounded by double quotes</a:t>
            </a:r>
          </a:p>
          <a:p>
            <a:pPr lvl="0" eaLnBrk="0" fontAlgn="base" hangingPunct="0">
              <a:spcBef>
                <a:spcPct val="0"/>
              </a:spcBef>
              <a:spcAft>
                <a:spcPct val="0"/>
              </a:spcAft>
              <a:buFontTx/>
              <a:buChar char="•"/>
            </a:pPr>
            <a:r>
              <a:rPr kumimoji="0" lang="en-US" altLang="en-US" sz="2000" b="0" i="0" u="none" strike="noStrike" cap="none" normalizeH="0" baseline="0" dirty="0" smtClean="0">
                <a:ln>
                  <a:noFill/>
                </a:ln>
                <a:solidFill>
                  <a:srgbClr val="DC143C"/>
                </a:solidFill>
                <a:effectLst/>
                <a:latin typeface="Consolas" panose="020B0609020204030204" pitchFamily="49" charset="0"/>
              </a:rPr>
              <a:t>int</a:t>
            </a:r>
            <a:r>
              <a:rPr lang="en-US" altLang="en-US" dirty="0">
                <a:solidFill>
                  <a:srgbClr val="000000"/>
                </a:solidFill>
                <a:latin typeface="Verdana" panose="020B0604030504040204" pitchFamily="34" charset="0"/>
              </a:rPr>
              <a:t> - stores integers (whole numbers), without decimals, such as 123 or -123</a:t>
            </a:r>
          </a:p>
          <a:p>
            <a:pPr lvl="0" eaLnBrk="0" fontAlgn="base" hangingPunct="0">
              <a:spcBef>
                <a:spcPct val="0"/>
              </a:spcBef>
              <a:spcAft>
                <a:spcPct val="0"/>
              </a:spcAft>
              <a:buFontTx/>
              <a:buChar char="•"/>
            </a:pPr>
            <a:r>
              <a:rPr kumimoji="0" lang="en-US" altLang="en-US" sz="2000" b="0" i="0" u="none" strike="noStrike" cap="none" normalizeH="0" baseline="0" dirty="0" smtClean="0">
                <a:ln>
                  <a:noFill/>
                </a:ln>
                <a:solidFill>
                  <a:srgbClr val="DC143C"/>
                </a:solidFill>
                <a:effectLst/>
                <a:latin typeface="Consolas" panose="020B0609020204030204" pitchFamily="49" charset="0"/>
              </a:rPr>
              <a:t>float</a:t>
            </a:r>
            <a:r>
              <a:rPr lang="en-US" altLang="en-US" dirty="0">
                <a:solidFill>
                  <a:srgbClr val="000000"/>
                </a:solidFill>
                <a:latin typeface="Verdana" panose="020B0604030504040204" pitchFamily="34" charset="0"/>
              </a:rPr>
              <a:t> - stores floating point numbers, with decimals, such as 19.99 or -19.99</a:t>
            </a:r>
          </a:p>
          <a:p>
            <a:pPr lvl="0" eaLnBrk="0" fontAlgn="base" hangingPunct="0">
              <a:spcBef>
                <a:spcPct val="0"/>
              </a:spcBef>
              <a:spcAft>
                <a:spcPct val="0"/>
              </a:spcAft>
              <a:buFontTx/>
              <a:buChar char="•"/>
            </a:pPr>
            <a:r>
              <a:rPr kumimoji="0" lang="en-US" altLang="en-US" sz="2000" b="0" i="0" u="none" strike="noStrike" cap="none" normalizeH="0" baseline="0" dirty="0" smtClean="0">
                <a:ln>
                  <a:noFill/>
                </a:ln>
                <a:solidFill>
                  <a:srgbClr val="DC143C"/>
                </a:solidFill>
                <a:effectLst/>
                <a:latin typeface="Consolas" panose="020B0609020204030204" pitchFamily="49" charset="0"/>
              </a:rPr>
              <a:t>char</a:t>
            </a:r>
            <a:r>
              <a:rPr lang="en-US" altLang="en-US" dirty="0">
                <a:solidFill>
                  <a:srgbClr val="000000"/>
                </a:solidFill>
                <a:latin typeface="Verdana" panose="020B0604030504040204" pitchFamily="34" charset="0"/>
              </a:rPr>
              <a:t> - stores single characters, such as 'a' or 'B'. Char values are surrounded by single quotes</a:t>
            </a:r>
          </a:p>
          <a:p>
            <a:pPr lvl="0" eaLnBrk="0" fontAlgn="base" hangingPunct="0">
              <a:spcBef>
                <a:spcPct val="0"/>
              </a:spcBef>
              <a:spcAft>
                <a:spcPct val="0"/>
              </a:spcAft>
              <a:buFontTx/>
              <a:buChar char="•"/>
            </a:pPr>
            <a:r>
              <a:rPr kumimoji="0" lang="en-US" altLang="en-US" sz="2000" b="0" i="0" u="none" strike="noStrike" cap="none" normalizeH="0" baseline="0" dirty="0" smtClean="0">
                <a:ln>
                  <a:noFill/>
                </a:ln>
                <a:solidFill>
                  <a:srgbClr val="DC143C"/>
                </a:solidFill>
                <a:effectLst/>
                <a:latin typeface="Consolas" panose="020B0609020204030204" pitchFamily="49" charset="0"/>
              </a:rPr>
              <a:t>boolean</a:t>
            </a:r>
            <a:r>
              <a:rPr lang="en-US" altLang="en-US" dirty="0">
                <a:solidFill>
                  <a:srgbClr val="000000"/>
                </a:solidFill>
                <a:latin typeface="Verdana" panose="020B0604030504040204" pitchFamily="34" charset="0"/>
              </a:rPr>
              <a:t> - stores values with two states: true or </a:t>
            </a:r>
            <a:r>
              <a:rPr lang="en-US" altLang="en-US" dirty="0" smtClean="0">
                <a:solidFill>
                  <a:srgbClr val="000000"/>
                </a:solidFill>
                <a:latin typeface="Verdana" panose="020B0604030504040204" pitchFamily="34" charset="0"/>
              </a:rPr>
              <a:t>false</a:t>
            </a:r>
          </a:p>
          <a:p>
            <a:r>
              <a:rPr lang="en-US" dirty="0"/>
              <a:t>Declaring (Creating) Variables</a:t>
            </a:r>
          </a:p>
          <a:p>
            <a:pPr lvl="0" eaLnBrk="0" fontAlgn="base" hangingPunct="0">
              <a:spcBef>
                <a:spcPct val="0"/>
              </a:spcBef>
              <a:spcAft>
                <a:spcPct val="0"/>
              </a:spcAft>
            </a:pPr>
            <a:r>
              <a:rPr lang="en-US" altLang="en-US" dirty="0" smtClean="0">
                <a:solidFill>
                  <a:srgbClr val="000000"/>
                </a:solidFill>
                <a:latin typeface="Verdana" panose="020B0604030504040204" pitchFamily="34" charset="0"/>
              </a:rPr>
              <a:t>Example </a:t>
            </a:r>
          </a:p>
          <a:p>
            <a:pPr lvl="0" eaLnBrk="0" fontAlgn="base" hangingPunct="0">
              <a:spcBef>
                <a:spcPct val="0"/>
              </a:spcBef>
              <a:spcAft>
                <a:spcPct val="0"/>
              </a:spcAft>
              <a:buFontTx/>
              <a:buChar char="•"/>
            </a:pPr>
            <a:r>
              <a:rPr lang="en-US" dirty="0"/>
              <a:t>String name = "John";</a:t>
            </a:r>
            <a:r>
              <a:rPr lang="en-US" dirty="0" smtClean="0"/>
              <a:t/>
            </a:r>
            <a:br>
              <a:rPr lang="en-US" dirty="0" smtClean="0"/>
            </a:br>
            <a:r>
              <a:rPr lang="en-US" dirty="0"/>
              <a:t>System.out.println(name</a:t>
            </a:r>
            <a:r>
              <a:rPr lang="en-US" dirty="0" smtClean="0"/>
              <a:t>);</a:t>
            </a:r>
          </a:p>
          <a:p>
            <a:pPr lvl="0" eaLnBrk="0" fontAlgn="base" hangingPunct="0">
              <a:spcBef>
                <a:spcPct val="0"/>
              </a:spcBef>
              <a:spcAft>
                <a:spcPct val="0"/>
              </a:spcAft>
              <a:buFontTx/>
              <a:buChar char="•"/>
            </a:pPr>
            <a:endParaRPr lang="en-US" alt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013950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137557004"/>
              </p:ext>
            </p:extLst>
          </p:nvPr>
        </p:nvGraphicFramePr>
        <p:xfrm>
          <a:off x="1629435" y="196805"/>
          <a:ext cx="8486775" cy="2103120"/>
        </p:xfrm>
        <a:graphic>
          <a:graphicData uri="http://schemas.openxmlformats.org/drawingml/2006/table">
            <a:tbl>
              <a:tblPr/>
              <a:tblGrid>
                <a:gridCol w="1687819">
                  <a:extLst>
                    <a:ext uri="{9D8B030D-6E8A-4147-A177-3AD203B41FA5}">
                      <a16:colId xmlns:a16="http://schemas.microsoft.com/office/drawing/2014/main" val="381167892"/>
                    </a:ext>
                  </a:extLst>
                </a:gridCol>
                <a:gridCol w="5940743">
                  <a:extLst>
                    <a:ext uri="{9D8B030D-6E8A-4147-A177-3AD203B41FA5}">
                      <a16:colId xmlns:a16="http://schemas.microsoft.com/office/drawing/2014/main" val="1900919547"/>
                    </a:ext>
                  </a:extLst>
                </a:gridCol>
                <a:gridCol w="858213">
                  <a:extLst>
                    <a:ext uri="{9D8B030D-6E8A-4147-A177-3AD203B41FA5}">
                      <a16:colId xmlns:a16="http://schemas.microsoft.com/office/drawing/2014/main" val="185375919"/>
                    </a:ext>
                  </a:extLst>
                </a:gridCol>
              </a:tblGrid>
              <a:tr h="0">
                <a:tc>
                  <a:txBody>
                    <a:bodyPr/>
                    <a:lstStyle/>
                    <a:p>
                      <a:pPr algn="l" fontAlgn="t"/>
                      <a:r>
                        <a:rPr lang="en-US">
                          <a:effectLst/>
                        </a:rPr>
                        <a:t>Modifier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Try it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72587772"/>
                  </a:ext>
                </a:extLst>
              </a:tr>
              <a:tr h="0">
                <a:tc>
                  <a:txBody>
                    <a:bodyPr/>
                    <a:lstStyle/>
                    <a:p>
                      <a:pPr algn="l" fontAlgn="t"/>
                      <a:r>
                        <a:rPr lang="en-US">
                          <a:effectLst/>
                        </a:rPr>
                        <a:t>public</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The class is accessible by any other class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u="none" strike="noStrike">
                          <a:solidFill>
                            <a:srgbClr val="FFFFFF"/>
                          </a:solidFill>
                          <a:effectLst/>
                          <a:latin typeface="Verdana" panose="020B0604030504040204" pitchFamily="34" charset="0"/>
                          <a:hlinkClick r:id="rId2"/>
                        </a:rPr>
                        <a:t>Try it »</a:t>
                      </a:r>
                      <a:endParaRPr lang="en-US">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2912764862"/>
                  </a:ext>
                </a:extLst>
              </a:tr>
              <a:tr h="0">
                <a:tc>
                  <a:txBody>
                    <a:bodyPr/>
                    <a:lstStyle/>
                    <a:p>
                      <a:pPr algn="l" fontAlgn="t"/>
                      <a:r>
                        <a:rPr lang="en-US" i="1">
                          <a:effectLst/>
                        </a:rPr>
                        <a:t>default</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The class is only accessible by classes in the same package. This is used when you don't specify a modifier. You will learn more about packages in the </a:t>
                      </a:r>
                      <a:r>
                        <a:rPr lang="en-US">
                          <a:effectLst/>
                          <a:hlinkClick r:id="rId3"/>
                        </a:rPr>
                        <a:t>Packages chapter</a:t>
                      </a:r>
                      <a:endParaRPr lang="en-US">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dirty="0"/>
                    </a:p>
                  </a:txBody>
                  <a:tcPr>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1703933213"/>
                  </a:ext>
                </a:extLst>
              </a:tr>
            </a:tbl>
          </a:graphicData>
        </a:graphic>
      </p:graphicFrame>
      <p:sp>
        <p:nvSpPr>
          <p:cNvPr id="8" name="Rectangle 7"/>
          <p:cNvSpPr/>
          <p:nvPr/>
        </p:nvSpPr>
        <p:spPr>
          <a:xfrm>
            <a:off x="1629435" y="2610282"/>
            <a:ext cx="9082434" cy="646331"/>
          </a:xfrm>
          <a:prstGeom prst="rect">
            <a:avLst/>
          </a:prstGeom>
        </p:spPr>
        <p:txBody>
          <a:bodyPr wrap="square">
            <a:spAutoFit/>
          </a:bodyPr>
          <a:lstStyle/>
          <a:p>
            <a:r>
              <a:rPr lang="en-US" dirty="0"/>
              <a:t>For attributes, methods and constructors, you can use the one of the following:</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833064286"/>
              </p:ext>
            </p:extLst>
          </p:nvPr>
        </p:nvGraphicFramePr>
        <p:xfrm>
          <a:off x="1629435" y="3013608"/>
          <a:ext cx="8477250" cy="3779520"/>
        </p:xfrm>
        <a:graphic>
          <a:graphicData uri="http://schemas.openxmlformats.org/drawingml/2006/table">
            <a:tbl>
              <a:tblPr/>
              <a:tblGrid>
                <a:gridCol w="1685925">
                  <a:extLst>
                    <a:ext uri="{9D8B030D-6E8A-4147-A177-3AD203B41FA5}">
                      <a16:colId xmlns:a16="http://schemas.microsoft.com/office/drawing/2014/main" val="1654652331"/>
                    </a:ext>
                  </a:extLst>
                </a:gridCol>
                <a:gridCol w="5934075">
                  <a:extLst>
                    <a:ext uri="{9D8B030D-6E8A-4147-A177-3AD203B41FA5}">
                      <a16:colId xmlns:a16="http://schemas.microsoft.com/office/drawing/2014/main" val="155867127"/>
                    </a:ext>
                  </a:extLst>
                </a:gridCol>
                <a:gridCol w="857250">
                  <a:extLst>
                    <a:ext uri="{9D8B030D-6E8A-4147-A177-3AD203B41FA5}">
                      <a16:colId xmlns:a16="http://schemas.microsoft.com/office/drawing/2014/main" val="455617576"/>
                    </a:ext>
                  </a:extLst>
                </a:gridCol>
              </a:tblGrid>
              <a:tr h="0">
                <a:tc>
                  <a:txBody>
                    <a:bodyPr/>
                    <a:lstStyle/>
                    <a:p>
                      <a:pPr algn="l" fontAlgn="t"/>
                      <a:r>
                        <a:rPr lang="en-US">
                          <a:effectLst/>
                        </a:rPr>
                        <a:t>Modifier</a:t>
                      </a:r>
                    </a:p>
                  </a:txBody>
                  <a:tcPr marL="1524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Try it</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38520355"/>
                  </a:ext>
                </a:extLst>
              </a:tr>
              <a:tr h="0">
                <a:tc>
                  <a:txBody>
                    <a:bodyPr/>
                    <a:lstStyle/>
                    <a:p>
                      <a:pPr algn="l" fontAlgn="t"/>
                      <a:r>
                        <a:rPr lang="en-US">
                          <a:effectLst/>
                        </a:rPr>
                        <a:t>public</a:t>
                      </a: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The code is accessible for all classes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u="none" strike="noStrike">
                          <a:solidFill>
                            <a:srgbClr val="FFFFFF"/>
                          </a:solidFill>
                          <a:effectLst/>
                          <a:latin typeface="Verdana" panose="020B0604030504040204" pitchFamily="34" charset="0"/>
                          <a:hlinkClick r:id="rId4"/>
                        </a:rPr>
                        <a:t>Try it »</a:t>
                      </a:r>
                      <a:endParaRPr lang="en-US">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523053611"/>
                  </a:ext>
                </a:extLst>
              </a:tr>
              <a:tr h="0">
                <a:tc>
                  <a:txBody>
                    <a:bodyPr/>
                    <a:lstStyle/>
                    <a:p>
                      <a:pPr algn="l" fontAlgn="t"/>
                      <a:r>
                        <a:rPr lang="en-US">
                          <a:effectLst/>
                        </a:rPr>
                        <a:t>private</a:t>
                      </a: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The code is only accessible within the declared class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u="none" strike="noStrike">
                          <a:solidFill>
                            <a:srgbClr val="FFFFFF"/>
                          </a:solidFill>
                          <a:effectLst/>
                          <a:latin typeface="Verdana" panose="020B0604030504040204" pitchFamily="34" charset="0"/>
                          <a:hlinkClick r:id="rId5"/>
                        </a:rPr>
                        <a:t>Try it »</a:t>
                      </a:r>
                      <a:endParaRPr lang="en-US">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74518217"/>
                  </a:ext>
                </a:extLst>
              </a:tr>
              <a:tr h="0">
                <a:tc>
                  <a:txBody>
                    <a:bodyPr/>
                    <a:lstStyle/>
                    <a:p>
                      <a:pPr algn="l" fontAlgn="t"/>
                      <a:r>
                        <a:rPr lang="en-US" i="1">
                          <a:effectLst/>
                        </a:rPr>
                        <a:t>default</a:t>
                      </a:r>
                      <a:endParaRPr lang="en-US">
                        <a:effectLst/>
                      </a:endParaRP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a:effectLst/>
                        </a:rPr>
                        <a:t>The code is only accessible in the same package. This is used when you don't specify a modifier. You will learn more about packages in the </a:t>
                      </a:r>
                      <a:r>
                        <a:rPr lang="en-US">
                          <a:effectLst/>
                          <a:hlinkClick r:id="rId3"/>
                        </a:rPr>
                        <a:t>Packages chapter</a:t>
                      </a:r>
                      <a:endParaRPr lang="en-US">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u="none" strike="noStrike">
                          <a:solidFill>
                            <a:srgbClr val="FFFFFF"/>
                          </a:solidFill>
                          <a:effectLst/>
                          <a:latin typeface="Verdana" panose="020B0604030504040204" pitchFamily="34" charset="0"/>
                          <a:hlinkClick r:id="rId6"/>
                        </a:rPr>
                        <a:t>Try it »</a:t>
                      </a:r>
                      <a:endParaRPr lang="en-US">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962592254"/>
                  </a:ext>
                </a:extLst>
              </a:tr>
              <a:tr h="0">
                <a:tc>
                  <a:txBody>
                    <a:bodyPr/>
                    <a:lstStyle/>
                    <a:p>
                      <a:pPr algn="l" fontAlgn="t"/>
                      <a:r>
                        <a:rPr lang="en-US">
                          <a:effectLst/>
                        </a:rPr>
                        <a:t>protected</a:t>
                      </a:r>
                    </a:p>
                  </a:txBody>
                  <a:tcPr marL="1524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The code is accessible in the same package and </a:t>
                      </a:r>
                      <a:r>
                        <a:rPr lang="en-US" b="1">
                          <a:effectLst/>
                        </a:rPr>
                        <a:t>subclasses</a:t>
                      </a:r>
                      <a:r>
                        <a:rPr lang="en-US">
                          <a:effectLst/>
                        </a:rPr>
                        <a:t>. You will learn more about subclasses and superclasses in the </a:t>
                      </a:r>
                      <a:r>
                        <a:rPr lang="en-US">
                          <a:effectLst/>
                          <a:hlinkClick r:id="rId7"/>
                        </a:rPr>
                        <a:t>Inheritance chapter</a:t>
                      </a:r>
                      <a:endParaRPr lang="en-US">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u="none" strike="noStrike" dirty="0">
                          <a:solidFill>
                            <a:srgbClr val="FFFFFF"/>
                          </a:solidFill>
                          <a:effectLst/>
                          <a:latin typeface="Verdana" panose="020B0604030504040204" pitchFamily="34" charset="0"/>
                          <a:hlinkClick r:id="rId8"/>
                        </a:rPr>
                        <a:t>Try it »</a:t>
                      </a:r>
                      <a:endParaRPr lang="en-US" dirty="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88069053"/>
                  </a:ext>
                </a:extLst>
              </a:tr>
            </a:tbl>
          </a:graphicData>
        </a:graphic>
      </p:graphicFrame>
    </p:spTree>
    <p:extLst>
      <p:ext uri="{BB962C8B-B14F-4D97-AF65-F5344CB8AC3E}">
        <p14:creationId xmlns:p14="http://schemas.microsoft.com/office/powerpoint/2010/main" val="34174857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8212" y="730921"/>
            <a:ext cx="10515600" cy="4351338"/>
          </a:xfrm>
        </p:spPr>
        <p:txBody>
          <a:bodyPr>
            <a:normAutofit/>
          </a:bodyPr>
          <a:lstStyle/>
          <a:p>
            <a:r>
              <a:rPr lang="en-US" sz="2400" dirty="0" smtClean="0"/>
              <a:t>For </a:t>
            </a:r>
            <a:r>
              <a:rPr lang="en-US" sz="2400" dirty="0"/>
              <a:t>classes, you can use either final or abstract:</a:t>
            </a:r>
          </a:p>
        </p:txBody>
      </p:sp>
      <p:sp>
        <p:nvSpPr>
          <p:cNvPr id="2" name="Title 1"/>
          <p:cNvSpPr>
            <a:spLocks noGrp="1"/>
          </p:cNvSpPr>
          <p:nvPr>
            <p:ph type="title"/>
          </p:nvPr>
        </p:nvSpPr>
        <p:spPr>
          <a:xfrm>
            <a:off x="838200" y="365126"/>
            <a:ext cx="10515600" cy="249886"/>
          </a:xfrm>
        </p:spPr>
        <p:txBody>
          <a:bodyPr>
            <a:noAutofit/>
          </a:bodyPr>
          <a:lstStyle/>
          <a:p>
            <a:pPr algn="ctr"/>
            <a:r>
              <a:rPr lang="en-US" sz="2400" b="1" dirty="0"/>
              <a:t>Non-Access </a:t>
            </a:r>
            <a:r>
              <a:rPr lang="en-US" sz="2400" b="1" dirty="0" smtClean="0"/>
              <a:t>Modifiers</a:t>
            </a:r>
            <a:endParaRPr lang="en-US" sz="2400" b="1" dirty="0"/>
          </a:p>
        </p:txBody>
      </p:sp>
      <p:graphicFrame>
        <p:nvGraphicFramePr>
          <p:cNvPr id="4" name="Table 3"/>
          <p:cNvGraphicFramePr>
            <a:graphicFrameLocks noGrp="1"/>
          </p:cNvGraphicFramePr>
          <p:nvPr>
            <p:extLst>
              <p:ext uri="{D42A27DB-BD31-4B8C-83A1-F6EECF244321}">
                <p14:modId xmlns:p14="http://schemas.microsoft.com/office/powerpoint/2010/main" val="2914573191"/>
              </p:ext>
            </p:extLst>
          </p:nvPr>
        </p:nvGraphicFramePr>
        <p:xfrm>
          <a:off x="938212" y="1249722"/>
          <a:ext cx="10730048" cy="1950720"/>
        </p:xfrm>
        <a:graphic>
          <a:graphicData uri="http://schemas.openxmlformats.org/drawingml/2006/table">
            <a:tbl>
              <a:tblPr/>
              <a:tblGrid>
                <a:gridCol w="2133953">
                  <a:extLst>
                    <a:ext uri="{9D8B030D-6E8A-4147-A177-3AD203B41FA5}">
                      <a16:colId xmlns:a16="http://schemas.microsoft.com/office/drawing/2014/main" val="1947705462"/>
                    </a:ext>
                  </a:extLst>
                </a:gridCol>
                <a:gridCol w="7511034">
                  <a:extLst>
                    <a:ext uri="{9D8B030D-6E8A-4147-A177-3AD203B41FA5}">
                      <a16:colId xmlns:a16="http://schemas.microsoft.com/office/drawing/2014/main" val="4148858628"/>
                    </a:ext>
                  </a:extLst>
                </a:gridCol>
                <a:gridCol w="1085061">
                  <a:extLst>
                    <a:ext uri="{9D8B030D-6E8A-4147-A177-3AD203B41FA5}">
                      <a16:colId xmlns:a16="http://schemas.microsoft.com/office/drawing/2014/main" val="1049193295"/>
                    </a:ext>
                  </a:extLst>
                </a:gridCol>
              </a:tblGrid>
              <a:tr h="250632">
                <a:tc>
                  <a:txBody>
                    <a:bodyPr/>
                    <a:lstStyle/>
                    <a:p>
                      <a:pPr algn="l" fontAlgn="t"/>
                      <a:r>
                        <a:rPr lang="en-US" sz="1600" dirty="0">
                          <a:effectLst/>
                        </a:rPr>
                        <a:t>Modifier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Try it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86392756"/>
                  </a:ext>
                </a:extLst>
              </a:tr>
              <a:tr h="375949">
                <a:tc>
                  <a:txBody>
                    <a:bodyPr/>
                    <a:lstStyle/>
                    <a:p>
                      <a:pPr algn="l" fontAlgn="t"/>
                      <a:r>
                        <a:rPr lang="en-US" sz="1600" dirty="0">
                          <a:effectLst/>
                        </a:rPr>
                        <a:t>final</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600">
                          <a:effectLst/>
                        </a:rPr>
                        <a:t>The class cannot be inherited by other classes (You will learn more about inheritance in the </a:t>
                      </a:r>
                      <a:r>
                        <a:rPr lang="en-US" sz="1600">
                          <a:effectLst/>
                          <a:hlinkClick r:id="rId2"/>
                        </a:rPr>
                        <a:t>Inheritance chapter</a:t>
                      </a:r>
                      <a:r>
                        <a:rPr lang="en-US" sz="1600">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u="none" strike="noStrike" dirty="0">
                          <a:solidFill>
                            <a:srgbClr val="FFFFFF"/>
                          </a:solidFill>
                          <a:effectLst/>
                          <a:latin typeface="Verdana" panose="020B0604030504040204" pitchFamily="34" charset="0"/>
                          <a:hlinkClick r:id="rId3"/>
                        </a:rPr>
                        <a:t>Try it »</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602721470"/>
                  </a:ext>
                </a:extLst>
              </a:tr>
              <a:tr h="519167">
                <a:tc>
                  <a:txBody>
                    <a:bodyPr/>
                    <a:lstStyle/>
                    <a:p>
                      <a:pPr algn="l" fontAlgn="t"/>
                      <a:r>
                        <a:rPr lang="en-US" sz="1600" dirty="0">
                          <a:effectLst/>
                        </a:rPr>
                        <a:t>abstract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The class cannot be used to create objects (To access an abstract class, it must be inherited from another class. You will learn more about inheritance in the </a:t>
                      </a:r>
                      <a:r>
                        <a:rPr lang="en-US" sz="1600" dirty="0">
                          <a:effectLst/>
                          <a:hlinkClick r:id="rId2"/>
                        </a:rPr>
                        <a:t>Inheritance chapter</a:t>
                      </a:r>
                      <a:r>
                        <a:rPr lang="en-US" sz="1600" dirty="0">
                          <a:effectLst/>
                        </a:rPr>
                        <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dirty="0"/>
                    </a:p>
                  </a:txBody>
                  <a:tcPr>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3794550177"/>
                  </a:ext>
                </a:extLst>
              </a:tr>
            </a:tbl>
          </a:graphicData>
        </a:graphic>
      </p:graphicFrame>
      <p:sp>
        <p:nvSpPr>
          <p:cNvPr id="5" name="Rectangle 4"/>
          <p:cNvSpPr/>
          <p:nvPr/>
        </p:nvSpPr>
        <p:spPr>
          <a:xfrm>
            <a:off x="838199" y="3468751"/>
            <a:ext cx="8846713" cy="369332"/>
          </a:xfrm>
          <a:prstGeom prst="rect">
            <a:avLst/>
          </a:prstGeom>
        </p:spPr>
        <p:txBody>
          <a:bodyPr wrap="square">
            <a:spAutoFit/>
          </a:bodyPr>
          <a:lstStyle/>
          <a:p>
            <a:r>
              <a:rPr lang="en-US" dirty="0">
                <a:solidFill>
                  <a:srgbClr val="000000"/>
                </a:solidFill>
                <a:latin typeface="Verdana" panose="020B0604030504040204" pitchFamily="34" charset="0"/>
              </a:rPr>
              <a:t>For </a:t>
            </a:r>
            <a:r>
              <a:rPr lang="en-US" b="1" dirty="0">
                <a:solidFill>
                  <a:srgbClr val="000000"/>
                </a:solidFill>
                <a:latin typeface="Verdana" panose="020B0604030504040204" pitchFamily="34" charset="0"/>
              </a:rPr>
              <a:t>attributes and methods</a:t>
            </a:r>
            <a:r>
              <a:rPr lang="en-US" dirty="0">
                <a:solidFill>
                  <a:srgbClr val="000000"/>
                </a:solidFill>
                <a:latin typeface="Verdana" panose="020B0604030504040204" pitchFamily="34" charset="0"/>
              </a:rPr>
              <a:t>, you can use the one of the following:</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10444928"/>
              </p:ext>
            </p:extLst>
          </p:nvPr>
        </p:nvGraphicFramePr>
        <p:xfrm>
          <a:off x="838198" y="3912248"/>
          <a:ext cx="10984607" cy="3828526"/>
        </p:xfrm>
        <a:graphic>
          <a:graphicData uri="http://schemas.openxmlformats.org/drawingml/2006/table">
            <a:tbl>
              <a:tblPr/>
              <a:tblGrid>
                <a:gridCol w="2196921">
                  <a:extLst>
                    <a:ext uri="{9D8B030D-6E8A-4147-A177-3AD203B41FA5}">
                      <a16:colId xmlns:a16="http://schemas.microsoft.com/office/drawing/2014/main" val="1710461699"/>
                    </a:ext>
                  </a:extLst>
                </a:gridCol>
                <a:gridCol w="8787686">
                  <a:extLst>
                    <a:ext uri="{9D8B030D-6E8A-4147-A177-3AD203B41FA5}">
                      <a16:colId xmlns:a16="http://schemas.microsoft.com/office/drawing/2014/main" val="144785065"/>
                    </a:ext>
                  </a:extLst>
                </a:gridCol>
              </a:tblGrid>
              <a:tr h="272247">
                <a:tc>
                  <a:txBody>
                    <a:bodyPr/>
                    <a:lstStyle/>
                    <a:p>
                      <a:pPr algn="l" fontAlgn="t"/>
                      <a:r>
                        <a:rPr lang="en-US" sz="1800">
                          <a:effectLst/>
                        </a:rPr>
                        <a:t>Modifier</a:t>
                      </a:r>
                    </a:p>
                  </a:txBody>
                  <a:tcPr marL="152145" marR="76072" marT="76072" marB="760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Description</a:t>
                      </a:r>
                    </a:p>
                  </a:txBody>
                  <a:tcPr marL="76072" marR="76072" marT="76072" marB="760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07611153"/>
                  </a:ext>
                </a:extLst>
              </a:tr>
              <a:tr h="272247">
                <a:tc>
                  <a:txBody>
                    <a:bodyPr/>
                    <a:lstStyle/>
                    <a:p>
                      <a:pPr algn="l" fontAlgn="t"/>
                      <a:r>
                        <a:rPr lang="en-US" sz="1800">
                          <a:effectLst/>
                        </a:rPr>
                        <a:t>final</a:t>
                      </a:r>
                    </a:p>
                  </a:txBody>
                  <a:tcPr marL="152145" marR="76072" marT="76072" marB="760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dirty="0">
                          <a:effectLst/>
                        </a:rPr>
                        <a:t>Attributes and methods cannot be overridden/modified</a:t>
                      </a:r>
                    </a:p>
                  </a:txBody>
                  <a:tcPr marL="76072" marR="76072" marT="76072" marB="760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575707945"/>
                  </a:ext>
                </a:extLst>
              </a:tr>
              <a:tr h="272247">
                <a:tc>
                  <a:txBody>
                    <a:bodyPr/>
                    <a:lstStyle/>
                    <a:p>
                      <a:pPr algn="l" fontAlgn="t"/>
                      <a:r>
                        <a:rPr lang="en-US" sz="1800">
                          <a:effectLst/>
                        </a:rPr>
                        <a:t>static</a:t>
                      </a:r>
                    </a:p>
                  </a:txBody>
                  <a:tcPr marL="152145" marR="76072" marT="76072" marB="760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Attributes and methods belongs to the class, rather than an object</a:t>
                      </a:r>
                    </a:p>
                  </a:txBody>
                  <a:tcPr marL="76072" marR="76072" marT="76072" marB="760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41155594"/>
                  </a:ext>
                </a:extLst>
              </a:tr>
              <a:tr h="796436">
                <a:tc>
                  <a:txBody>
                    <a:bodyPr/>
                    <a:lstStyle/>
                    <a:p>
                      <a:pPr algn="l" fontAlgn="t"/>
                      <a:r>
                        <a:rPr lang="en-US" sz="1800">
                          <a:effectLst/>
                        </a:rPr>
                        <a:t>abstract</a:t>
                      </a:r>
                    </a:p>
                  </a:txBody>
                  <a:tcPr marL="152145" marR="76072" marT="76072" marB="760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Can only be used in an abstract class, and can only be used on methods. The method does not have a body, for example </a:t>
                      </a:r>
                      <a:r>
                        <a:rPr lang="en-US" sz="1800" b="1">
                          <a:effectLst/>
                        </a:rPr>
                        <a:t>abstract void run();</a:t>
                      </a:r>
                      <a:r>
                        <a:rPr lang="en-US" sz="1800">
                          <a:effectLst/>
                        </a:rPr>
                        <a:t>. The body is provided by the subclass (inherited from). You will learn more about inheritance in the </a:t>
                      </a:r>
                      <a:r>
                        <a:rPr lang="en-US" sz="1800">
                          <a:effectLst/>
                          <a:hlinkClick r:id="rId2"/>
                        </a:rPr>
                        <a:t>Inheritance chapter</a:t>
                      </a:r>
                      <a:endParaRPr lang="en-US" sz="1800">
                        <a:effectLst/>
                      </a:endParaRPr>
                    </a:p>
                  </a:txBody>
                  <a:tcPr marL="76072" marR="76072" marT="76072" marB="760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67706579"/>
                  </a:ext>
                </a:extLst>
              </a:tr>
              <a:tr h="446782">
                <a:tc>
                  <a:txBody>
                    <a:bodyPr/>
                    <a:lstStyle/>
                    <a:p>
                      <a:pPr algn="l" fontAlgn="t"/>
                      <a:r>
                        <a:rPr lang="en-US" sz="1800">
                          <a:effectLst/>
                        </a:rPr>
                        <a:t>transient</a:t>
                      </a:r>
                    </a:p>
                  </a:txBody>
                  <a:tcPr marL="152145" marR="76072" marT="76072" marB="760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Attributes and methods are skipped when serializing the object containing them</a:t>
                      </a:r>
                    </a:p>
                  </a:txBody>
                  <a:tcPr marL="76072" marR="76072" marT="76072" marB="760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40754365"/>
                  </a:ext>
                </a:extLst>
              </a:tr>
              <a:tr h="272247">
                <a:tc>
                  <a:txBody>
                    <a:bodyPr/>
                    <a:lstStyle/>
                    <a:p>
                      <a:pPr algn="l" fontAlgn="t"/>
                      <a:r>
                        <a:rPr lang="en-US" sz="1800">
                          <a:effectLst/>
                        </a:rPr>
                        <a:t>synchronized</a:t>
                      </a:r>
                    </a:p>
                  </a:txBody>
                  <a:tcPr marL="152145" marR="76072" marT="76072" marB="760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a:effectLst/>
                        </a:rPr>
                        <a:t>Methods can only be accessed by one thread at a time</a:t>
                      </a:r>
                    </a:p>
                  </a:txBody>
                  <a:tcPr marL="76072" marR="76072" marT="76072" marB="760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088144828"/>
                  </a:ext>
                </a:extLst>
              </a:tr>
              <a:tr h="447368">
                <a:tc>
                  <a:txBody>
                    <a:bodyPr/>
                    <a:lstStyle/>
                    <a:p>
                      <a:pPr algn="l" fontAlgn="t"/>
                      <a:r>
                        <a:rPr lang="en-US" sz="1800">
                          <a:effectLst/>
                        </a:rPr>
                        <a:t>volatile</a:t>
                      </a:r>
                    </a:p>
                  </a:txBody>
                  <a:tcPr marL="152145" marR="76072" marT="76072" marB="760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dirty="0">
                          <a:effectLst/>
                        </a:rPr>
                        <a:t>The value of an attribute is not cached thread-locally, and is always read from the "main memory"</a:t>
                      </a:r>
                    </a:p>
                  </a:txBody>
                  <a:tcPr marL="76072" marR="76072" marT="76072" marB="7607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739480338"/>
                  </a:ext>
                </a:extLst>
              </a:tr>
            </a:tbl>
          </a:graphicData>
        </a:graphic>
      </p:graphicFrame>
    </p:spTree>
    <p:extLst>
      <p:ext uri="{BB962C8B-B14F-4D97-AF65-F5344CB8AC3E}">
        <p14:creationId xmlns:p14="http://schemas.microsoft.com/office/powerpoint/2010/main" val="8331552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81850"/>
          </a:xfrm>
        </p:spPr>
        <p:txBody>
          <a:bodyPr>
            <a:normAutofit fontScale="90000"/>
          </a:bodyPr>
          <a:lstStyle/>
          <a:p>
            <a:r>
              <a:rPr lang="en-US" dirty="0" smtClean="0"/>
              <a:t>Final</a:t>
            </a:r>
            <a:endParaRPr lang="en-US" dirty="0"/>
          </a:p>
        </p:txBody>
      </p:sp>
      <p:sp>
        <p:nvSpPr>
          <p:cNvPr id="3" name="Content Placeholder 2"/>
          <p:cNvSpPr>
            <a:spLocks noGrp="1"/>
          </p:cNvSpPr>
          <p:nvPr>
            <p:ph idx="1"/>
          </p:nvPr>
        </p:nvSpPr>
        <p:spPr>
          <a:xfrm>
            <a:off x="838200" y="746976"/>
            <a:ext cx="10515600" cy="5429987"/>
          </a:xfrm>
        </p:spPr>
        <p:txBody>
          <a:bodyPr>
            <a:normAutofit fontScale="77500" lnSpcReduction="20000"/>
          </a:bodyPr>
          <a:lstStyle/>
          <a:p>
            <a:r>
              <a:rPr lang="en-US" dirty="0" smtClean="0"/>
              <a:t>If </a:t>
            </a:r>
            <a:r>
              <a:rPr lang="en-US" dirty="0"/>
              <a:t>you don't want the ability to override existing attribute values, declare attributes as final:</a:t>
            </a:r>
          </a:p>
          <a:p>
            <a:endParaRPr lang="en-US" dirty="0"/>
          </a:p>
          <a:p>
            <a:r>
              <a:rPr lang="en-US" dirty="0"/>
              <a:t>Example</a:t>
            </a:r>
          </a:p>
          <a:p>
            <a:pPr marL="0" indent="0">
              <a:buNone/>
            </a:pPr>
            <a:r>
              <a:rPr lang="en-US" dirty="0"/>
              <a:t>public class MyClass {</a:t>
            </a:r>
          </a:p>
          <a:p>
            <a:pPr marL="0" indent="0">
              <a:buNone/>
            </a:pPr>
            <a:r>
              <a:rPr lang="en-US" dirty="0"/>
              <a:t>  final int x = 10;</a:t>
            </a:r>
          </a:p>
          <a:p>
            <a:pPr marL="0" indent="0">
              <a:buNone/>
            </a:pPr>
            <a:r>
              <a:rPr lang="en-US" dirty="0"/>
              <a:t>  final double PI = 3.14;</a:t>
            </a:r>
          </a:p>
          <a:p>
            <a:pPr marL="0" indent="0">
              <a:buNone/>
            </a:pPr>
            <a:endParaRPr lang="en-US" dirty="0"/>
          </a:p>
          <a:p>
            <a:pPr marL="0" indent="0">
              <a:buNone/>
            </a:pPr>
            <a:r>
              <a:rPr lang="en-US" dirty="0"/>
              <a:t>  public static void main(String[] args) {</a:t>
            </a:r>
          </a:p>
          <a:p>
            <a:pPr marL="0" indent="0">
              <a:buNone/>
            </a:pPr>
            <a:r>
              <a:rPr lang="en-US" dirty="0"/>
              <a:t>    MyClass myObj = new MyClass();</a:t>
            </a:r>
          </a:p>
          <a:p>
            <a:pPr marL="0" indent="0">
              <a:buNone/>
            </a:pPr>
            <a:r>
              <a:rPr lang="en-US" dirty="0"/>
              <a:t>    myObj.x = 50; // will generate an error: cannot assign a value to a final variable</a:t>
            </a:r>
          </a:p>
          <a:p>
            <a:pPr marL="0" indent="0">
              <a:buNone/>
            </a:pPr>
            <a:r>
              <a:rPr lang="en-US" dirty="0"/>
              <a:t>    myObj.PI = 25; // will generate an error: cannot assign a value to a final variable</a:t>
            </a:r>
          </a:p>
          <a:p>
            <a:pPr marL="0" indent="0">
              <a:buNone/>
            </a:pPr>
            <a:r>
              <a:rPr lang="en-US" dirty="0"/>
              <a:t>    System.out.println(myObj.x);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4230230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234"/>
          </a:xfrm>
        </p:spPr>
        <p:txBody>
          <a:bodyPr>
            <a:normAutofit fontScale="90000"/>
          </a:bodyPr>
          <a:lstStyle/>
          <a:p>
            <a:r>
              <a:rPr lang="en-US" dirty="0"/>
              <a:t>Static</a:t>
            </a:r>
          </a:p>
        </p:txBody>
      </p:sp>
      <p:sp>
        <p:nvSpPr>
          <p:cNvPr id="3" name="Content Placeholder 2"/>
          <p:cNvSpPr>
            <a:spLocks noGrp="1"/>
          </p:cNvSpPr>
          <p:nvPr>
            <p:ph idx="1"/>
          </p:nvPr>
        </p:nvSpPr>
        <p:spPr>
          <a:xfrm>
            <a:off x="838200" y="526093"/>
            <a:ext cx="10515600" cy="6225435"/>
          </a:xfrm>
        </p:spPr>
        <p:txBody>
          <a:bodyPr>
            <a:normAutofit fontScale="55000" lnSpcReduction="20000"/>
          </a:bodyPr>
          <a:lstStyle/>
          <a:p>
            <a:endParaRPr lang="en-US" dirty="0"/>
          </a:p>
          <a:p>
            <a:r>
              <a:rPr lang="en-US" dirty="0"/>
              <a:t>A static method means that it can be accessed without creating an object of the class, unlike public:</a:t>
            </a:r>
          </a:p>
          <a:p>
            <a:r>
              <a:rPr lang="en-US" dirty="0" smtClean="0"/>
              <a:t>Example:An </a:t>
            </a:r>
            <a:r>
              <a:rPr lang="en-US" dirty="0"/>
              <a:t>example to demonstrate the differences between static and public methods:</a:t>
            </a:r>
          </a:p>
          <a:p>
            <a:pPr marL="0" indent="0">
              <a:buNone/>
            </a:pPr>
            <a:r>
              <a:rPr lang="en-US" dirty="0" smtClean="0"/>
              <a:t>public </a:t>
            </a:r>
            <a:r>
              <a:rPr lang="en-US" dirty="0"/>
              <a:t>class MyClass {</a:t>
            </a:r>
          </a:p>
          <a:p>
            <a:pPr marL="0" indent="0">
              <a:buNone/>
            </a:pPr>
            <a:r>
              <a:rPr lang="en-US" dirty="0"/>
              <a:t>  // Static method</a:t>
            </a:r>
          </a:p>
          <a:p>
            <a:pPr marL="0" indent="0">
              <a:buNone/>
            </a:pPr>
            <a:r>
              <a:rPr lang="en-US" dirty="0"/>
              <a:t>  static void myStaticMethod() {</a:t>
            </a:r>
          </a:p>
          <a:p>
            <a:pPr marL="0" indent="0">
              <a:buNone/>
            </a:pPr>
            <a:r>
              <a:rPr lang="en-US" dirty="0"/>
              <a:t>    System.out.println("Static methods can be called without creating objects");</a:t>
            </a:r>
          </a:p>
          <a:p>
            <a:pPr marL="0" indent="0">
              <a:buNone/>
            </a:pPr>
            <a:r>
              <a:rPr lang="en-US" dirty="0"/>
              <a:t>  }</a:t>
            </a:r>
          </a:p>
          <a:p>
            <a:pPr marL="0" indent="0">
              <a:buNone/>
            </a:pPr>
            <a:r>
              <a:rPr lang="en-US" dirty="0" smtClean="0"/>
              <a:t>  </a:t>
            </a:r>
            <a:r>
              <a:rPr lang="en-US" dirty="0"/>
              <a:t>// Public method</a:t>
            </a:r>
          </a:p>
          <a:p>
            <a:pPr marL="0" indent="0">
              <a:buNone/>
            </a:pPr>
            <a:r>
              <a:rPr lang="en-US" dirty="0"/>
              <a:t>  public void myPublicMethod() {</a:t>
            </a:r>
          </a:p>
          <a:p>
            <a:pPr marL="0" indent="0">
              <a:buNone/>
            </a:pPr>
            <a:r>
              <a:rPr lang="en-US" dirty="0"/>
              <a:t>    System.out.println("Public methods must be called by creating objects");</a:t>
            </a:r>
          </a:p>
          <a:p>
            <a:pPr marL="0" indent="0">
              <a:buNone/>
            </a:pPr>
            <a:r>
              <a:rPr lang="en-US" dirty="0"/>
              <a:t>  }</a:t>
            </a:r>
          </a:p>
          <a:p>
            <a:pPr marL="0" indent="0">
              <a:buNone/>
            </a:pPr>
            <a:r>
              <a:rPr lang="en-US" dirty="0" smtClean="0"/>
              <a:t>  </a:t>
            </a:r>
            <a:r>
              <a:rPr lang="en-US" dirty="0"/>
              <a:t>// Main method</a:t>
            </a:r>
          </a:p>
          <a:p>
            <a:pPr marL="0" indent="0">
              <a:buNone/>
            </a:pPr>
            <a:r>
              <a:rPr lang="en-US" dirty="0"/>
              <a:t>  public static void main(String[ ] args) {</a:t>
            </a:r>
          </a:p>
          <a:p>
            <a:pPr marL="0" indent="0">
              <a:buNone/>
            </a:pPr>
            <a:r>
              <a:rPr lang="en-US" dirty="0"/>
              <a:t>    myStaticMethod(); // Call the static method</a:t>
            </a:r>
          </a:p>
          <a:p>
            <a:pPr marL="0" indent="0">
              <a:buNone/>
            </a:pPr>
            <a:r>
              <a:rPr lang="en-US" dirty="0"/>
              <a:t>    // myPublicMethod(); This would output an error</a:t>
            </a:r>
          </a:p>
          <a:p>
            <a:pPr marL="0" indent="0">
              <a:buNone/>
            </a:pPr>
            <a:r>
              <a:rPr lang="en-US" dirty="0" smtClean="0"/>
              <a:t>    </a:t>
            </a:r>
            <a:r>
              <a:rPr lang="en-US" dirty="0"/>
              <a:t>MyClass myObj = new MyClass(); // Create an object of MyClass</a:t>
            </a:r>
          </a:p>
          <a:p>
            <a:pPr marL="0" indent="0">
              <a:buNone/>
            </a:pPr>
            <a:r>
              <a:rPr lang="en-US" dirty="0"/>
              <a:t>    myObj.myPublicMethod(); // Call the public method</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1877570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73702"/>
          </a:xfrm>
        </p:spPr>
        <p:txBody>
          <a:bodyPr>
            <a:normAutofit fontScale="90000"/>
          </a:bodyPr>
          <a:lstStyle/>
          <a:p>
            <a:r>
              <a:rPr lang="en-US" dirty="0" smtClean="0"/>
              <a:t>Abstract</a:t>
            </a:r>
            <a:endParaRPr lang="en-US" dirty="0"/>
          </a:p>
        </p:txBody>
      </p:sp>
      <p:sp>
        <p:nvSpPr>
          <p:cNvPr id="3" name="Content Placeholder 2"/>
          <p:cNvSpPr>
            <a:spLocks noGrp="1"/>
          </p:cNvSpPr>
          <p:nvPr>
            <p:ph idx="1"/>
          </p:nvPr>
        </p:nvSpPr>
        <p:spPr>
          <a:xfrm>
            <a:off x="838200" y="638828"/>
            <a:ext cx="10515600" cy="5538135"/>
          </a:xfrm>
        </p:spPr>
        <p:txBody>
          <a:bodyPr numCol="2">
            <a:normAutofit fontScale="70000" lnSpcReduction="20000"/>
          </a:bodyPr>
          <a:lstStyle/>
          <a:p>
            <a:r>
              <a:rPr lang="en-US" dirty="0" smtClean="0"/>
              <a:t>An </a:t>
            </a:r>
            <a:r>
              <a:rPr lang="en-US" dirty="0"/>
              <a:t>abstract method belongs to an abstract class, and it does not have a body. The body is provided by the subclass:</a:t>
            </a:r>
          </a:p>
          <a:p>
            <a:endParaRPr lang="en-US" dirty="0"/>
          </a:p>
          <a:p>
            <a:pPr marL="0" indent="0">
              <a:buNone/>
            </a:pPr>
            <a:r>
              <a:rPr lang="en-US" dirty="0"/>
              <a:t>Example</a:t>
            </a:r>
          </a:p>
          <a:p>
            <a:pPr marL="0" indent="0">
              <a:buNone/>
            </a:pPr>
            <a:r>
              <a:rPr lang="en-US" dirty="0"/>
              <a:t>// Code from filename: Person.java </a:t>
            </a:r>
          </a:p>
          <a:p>
            <a:pPr marL="0" indent="0">
              <a:buNone/>
            </a:pPr>
            <a:r>
              <a:rPr lang="en-US" dirty="0"/>
              <a:t>// abstract class</a:t>
            </a:r>
          </a:p>
          <a:p>
            <a:pPr marL="0" indent="0">
              <a:buNone/>
            </a:pPr>
            <a:r>
              <a:rPr lang="en-US" dirty="0"/>
              <a:t>abstract class Person {</a:t>
            </a:r>
          </a:p>
          <a:p>
            <a:pPr marL="0" indent="0">
              <a:buNone/>
            </a:pPr>
            <a:r>
              <a:rPr lang="en-US" dirty="0"/>
              <a:t>  public String fname = "John";</a:t>
            </a:r>
          </a:p>
          <a:p>
            <a:pPr marL="0" indent="0">
              <a:buNone/>
            </a:pPr>
            <a:r>
              <a:rPr lang="en-US" dirty="0"/>
              <a:t>  public int age = 24;</a:t>
            </a:r>
          </a:p>
          <a:p>
            <a:pPr marL="0" indent="0">
              <a:buNone/>
            </a:pPr>
            <a:r>
              <a:rPr lang="en-US" dirty="0"/>
              <a:t>  public abstract void study(); // abstract method </a:t>
            </a:r>
          </a:p>
          <a:p>
            <a:pPr marL="0" indent="0">
              <a:buNone/>
            </a:pPr>
            <a:r>
              <a:rPr lang="en-US" dirty="0"/>
              <a:t>}</a:t>
            </a:r>
          </a:p>
          <a:p>
            <a:pPr marL="0" indent="0">
              <a:buNone/>
            </a:pPr>
            <a:r>
              <a:rPr lang="en-US" dirty="0" smtClean="0"/>
              <a:t>// </a:t>
            </a:r>
            <a:r>
              <a:rPr lang="en-US" dirty="0"/>
              <a:t>Subclass (inherit from Person)</a:t>
            </a:r>
          </a:p>
          <a:p>
            <a:pPr marL="0" indent="0">
              <a:buNone/>
            </a:pPr>
            <a:r>
              <a:rPr lang="en-US" dirty="0"/>
              <a:t>class Student extends Person {</a:t>
            </a:r>
          </a:p>
          <a:p>
            <a:pPr marL="0" indent="0">
              <a:buNone/>
            </a:pPr>
            <a:r>
              <a:rPr lang="en-US" dirty="0"/>
              <a:t>  public int graduationYear = 2018;</a:t>
            </a:r>
          </a:p>
          <a:p>
            <a:pPr marL="0" indent="0">
              <a:buNone/>
            </a:pPr>
            <a:r>
              <a:rPr lang="en-US" dirty="0"/>
              <a:t>  public void study() { // the body of the abstract method is provided here</a:t>
            </a:r>
          </a:p>
          <a:p>
            <a:pPr marL="0" indent="0">
              <a:buNone/>
            </a:pPr>
            <a:r>
              <a:rPr lang="en-US" dirty="0"/>
              <a:t>    System.out.println("Studying all day long");</a:t>
            </a:r>
          </a:p>
          <a:p>
            <a:pPr marL="0" indent="0">
              <a:buNone/>
            </a:pPr>
            <a:r>
              <a:rPr lang="en-US" dirty="0"/>
              <a:t>  }</a:t>
            </a:r>
          </a:p>
          <a:p>
            <a:pPr marL="0" indent="0">
              <a:buNone/>
            </a:pPr>
            <a:r>
              <a:rPr lang="en-US" dirty="0"/>
              <a:t>}</a:t>
            </a:r>
          </a:p>
          <a:p>
            <a:pPr marL="0" indent="0">
              <a:buNone/>
            </a:pPr>
            <a:r>
              <a:rPr lang="en-US" dirty="0"/>
              <a:t>// End code from filename: Person.java</a:t>
            </a:r>
          </a:p>
          <a:p>
            <a:pPr marL="0" indent="0">
              <a:buNone/>
            </a:pPr>
            <a:r>
              <a:rPr lang="en-US" dirty="0" smtClean="0"/>
              <a:t>// </a:t>
            </a:r>
            <a:r>
              <a:rPr lang="en-US" dirty="0"/>
              <a:t>Code from filename: MyClass.java</a:t>
            </a:r>
          </a:p>
          <a:p>
            <a:pPr marL="0" indent="0">
              <a:buNone/>
            </a:pPr>
            <a:r>
              <a:rPr lang="en-US" dirty="0"/>
              <a:t>class MyClass {</a:t>
            </a:r>
          </a:p>
          <a:p>
            <a:pPr marL="0" indent="0">
              <a:buNone/>
            </a:pPr>
            <a:r>
              <a:rPr lang="en-US" dirty="0"/>
              <a:t>  public static void main(String[] args) {</a:t>
            </a:r>
          </a:p>
          <a:p>
            <a:pPr marL="0" indent="0">
              <a:buNone/>
            </a:pPr>
            <a:r>
              <a:rPr lang="en-US" dirty="0"/>
              <a:t>    // create an object of the Student class (which inherits attributes and methods from Person)</a:t>
            </a:r>
          </a:p>
          <a:p>
            <a:pPr marL="0" indent="0">
              <a:buNone/>
            </a:pPr>
            <a:r>
              <a:rPr lang="en-US" dirty="0"/>
              <a:t>    Student myObj = new Student(); </a:t>
            </a:r>
          </a:p>
          <a:p>
            <a:pPr marL="0" indent="0">
              <a:buNone/>
            </a:pPr>
            <a:r>
              <a:rPr lang="en-US" dirty="0" smtClean="0"/>
              <a:t>    </a:t>
            </a:r>
            <a:r>
              <a:rPr lang="en-US" dirty="0"/>
              <a:t>System.out.println("Name: " + myObj.fname);</a:t>
            </a:r>
          </a:p>
          <a:p>
            <a:pPr marL="0" indent="0">
              <a:buNone/>
            </a:pPr>
            <a:r>
              <a:rPr lang="en-US" dirty="0"/>
              <a:t>    System.out.println("Age: " + myObj.age);</a:t>
            </a:r>
          </a:p>
          <a:p>
            <a:pPr marL="0" indent="0">
              <a:buNone/>
            </a:pPr>
            <a:r>
              <a:rPr lang="en-US" dirty="0"/>
              <a:t>    System.out.println("Graduation Year: " + myObj.graduationYear);</a:t>
            </a:r>
          </a:p>
          <a:p>
            <a:pPr marL="0" indent="0">
              <a:buNone/>
            </a:pPr>
            <a:r>
              <a:rPr lang="en-US" dirty="0"/>
              <a:t>    myObj.study(); // call abstract method</a:t>
            </a:r>
          </a:p>
          <a:p>
            <a:pPr marL="0" indent="0">
              <a:buNone/>
            </a:pPr>
            <a:r>
              <a:rPr lang="en-US" dirty="0"/>
              <a:t>  }</a:t>
            </a:r>
          </a:p>
          <a:p>
            <a:r>
              <a:rPr lang="en-US" dirty="0"/>
              <a:t>}</a:t>
            </a:r>
          </a:p>
        </p:txBody>
      </p:sp>
    </p:spTree>
    <p:extLst>
      <p:ext uri="{BB962C8B-B14F-4D97-AF65-F5344CB8AC3E}">
        <p14:creationId xmlns:p14="http://schemas.microsoft.com/office/powerpoint/2010/main" val="1081055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a:t>What is Javadoc</a:t>
            </a:r>
            <a:r>
              <a:rPr lang="en-US" dirty="0" smtClean="0"/>
              <a:t>?</a:t>
            </a:r>
            <a:endParaRPr lang="en-US" dirty="0"/>
          </a:p>
        </p:txBody>
      </p:sp>
      <p:sp>
        <p:nvSpPr>
          <p:cNvPr id="3" name="Content Placeholder 2"/>
          <p:cNvSpPr>
            <a:spLocks noGrp="1"/>
          </p:cNvSpPr>
          <p:nvPr>
            <p:ph idx="1"/>
          </p:nvPr>
        </p:nvSpPr>
        <p:spPr>
          <a:xfrm>
            <a:off x="838200" y="751562"/>
            <a:ext cx="10515600" cy="5425401"/>
          </a:xfrm>
        </p:spPr>
        <p:txBody>
          <a:bodyPr>
            <a:normAutofit fontScale="55000" lnSpcReduction="20000"/>
          </a:bodyPr>
          <a:lstStyle/>
          <a:p>
            <a:r>
              <a:rPr lang="en-US" dirty="0" smtClean="0"/>
              <a:t>Javadoc </a:t>
            </a:r>
            <a:r>
              <a:rPr lang="en-US" dirty="0"/>
              <a:t>is a tool which comes with JDK and it is used for generating Java code documentation in HTML format from Java source code, which requires documentation in a predefined format.</a:t>
            </a:r>
          </a:p>
          <a:p>
            <a:r>
              <a:rPr lang="en-US" dirty="0" smtClean="0"/>
              <a:t>Following </a:t>
            </a:r>
            <a:r>
              <a:rPr lang="en-US" dirty="0"/>
              <a:t>is a simple example where the lines inside /*….*/ are Java multi-line comments. Similarly, the line which preceeds // is Java single-line comment.</a:t>
            </a:r>
          </a:p>
          <a:p>
            <a:r>
              <a:rPr lang="en-US" dirty="0" smtClean="0"/>
              <a:t>Example</a:t>
            </a:r>
            <a:endParaRPr lang="en-US" dirty="0"/>
          </a:p>
          <a:p>
            <a:pPr marL="0" indent="0">
              <a:buNone/>
            </a:pPr>
            <a:r>
              <a:rPr lang="en-US" dirty="0"/>
              <a:t>/**</a:t>
            </a:r>
          </a:p>
          <a:p>
            <a:pPr marL="0" indent="0">
              <a:buNone/>
            </a:pPr>
            <a:r>
              <a:rPr lang="en-US" dirty="0"/>
              <a:t>* The HelloWorld program implements an application that</a:t>
            </a:r>
          </a:p>
          <a:p>
            <a:pPr marL="0" indent="0">
              <a:buNone/>
            </a:pPr>
            <a:r>
              <a:rPr lang="en-US" dirty="0"/>
              <a:t>* simply displays "Hello World!" to the standard output.</a:t>
            </a:r>
          </a:p>
          <a:p>
            <a:pPr marL="0" indent="0">
              <a:buNone/>
            </a:pPr>
            <a:r>
              <a:rPr lang="en-US" dirty="0"/>
              <a:t>*</a:t>
            </a:r>
          </a:p>
          <a:p>
            <a:pPr marL="0" indent="0">
              <a:buNone/>
            </a:pPr>
            <a:r>
              <a:rPr lang="en-US" dirty="0"/>
              <a:t>* @author  Zara Ali</a:t>
            </a:r>
          </a:p>
          <a:p>
            <a:pPr marL="0" indent="0">
              <a:buNone/>
            </a:pPr>
            <a:r>
              <a:rPr lang="en-US" dirty="0"/>
              <a:t>* @version 1.0</a:t>
            </a:r>
          </a:p>
          <a:p>
            <a:pPr marL="0" indent="0">
              <a:buNone/>
            </a:pPr>
            <a:r>
              <a:rPr lang="en-US" dirty="0"/>
              <a:t>* @since   2014-03-31 </a:t>
            </a:r>
          </a:p>
          <a:p>
            <a:pPr marL="0" indent="0">
              <a:buNone/>
            </a:pPr>
            <a:r>
              <a:rPr lang="en-US" dirty="0"/>
              <a:t>*/</a:t>
            </a:r>
          </a:p>
          <a:p>
            <a:pPr marL="0" indent="0">
              <a:buNone/>
            </a:pPr>
            <a:r>
              <a:rPr lang="en-US" dirty="0"/>
              <a:t>public class HelloWorld {</a:t>
            </a:r>
          </a:p>
          <a:p>
            <a:pPr marL="0" indent="0">
              <a:buNone/>
            </a:pPr>
            <a:r>
              <a:rPr lang="en-US" dirty="0" smtClean="0"/>
              <a:t>   </a:t>
            </a:r>
            <a:r>
              <a:rPr lang="en-US" dirty="0"/>
              <a:t>public static void main(String[] args) {</a:t>
            </a:r>
          </a:p>
          <a:p>
            <a:pPr marL="0" indent="0">
              <a:buNone/>
            </a:pPr>
            <a:r>
              <a:rPr lang="en-US" dirty="0"/>
              <a:t>      /* Prints Hello, World! on standard output.</a:t>
            </a:r>
          </a:p>
          <a:p>
            <a:pPr marL="0" indent="0">
              <a:buNone/>
            </a:pPr>
            <a:r>
              <a:rPr lang="en-US" dirty="0"/>
              <a:t>      System.out.println("Hello World!");</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8039950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701425"/>
          </a:xfrm>
        </p:spPr>
        <p:txBody>
          <a:bodyPr>
            <a:normAutofit fontScale="40000" lnSpcReduction="20000"/>
          </a:bodyPr>
          <a:lstStyle/>
          <a:p>
            <a:r>
              <a:rPr lang="en-US" dirty="0"/>
              <a:t>You can include required HTML tags inside the description part. For instance, the following example makes use of &lt;h1&gt;....&lt;/h1&gt; for heading and &lt;p&gt; has been used for creating paragraph break −</a:t>
            </a:r>
          </a:p>
          <a:p>
            <a:r>
              <a:rPr lang="en-US" dirty="0" smtClean="0"/>
              <a:t>Example</a:t>
            </a:r>
            <a:endParaRPr lang="en-US" dirty="0"/>
          </a:p>
          <a:p>
            <a:pPr marL="0" indent="0">
              <a:buNone/>
            </a:pPr>
            <a:r>
              <a:rPr lang="en-US" sz="4200" dirty="0"/>
              <a:t>/**</a:t>
            </a:r>
          </a:p>
          <a:p>
            <a:pPr marL="0" indent="0">
              <a:buNone/>
            </a:pPr>
            <a:r>
              <a:rPr lang="en-US" sz="4200" dirty="0"/>
              <a:t>* &lt;h1&gt;Hello, World!&lt;/h1&gt;</a:t>
            </a:r>
          </a:p>
          <a:p>
            <a:pPr marL="0" indent="0">
              <a:buNone/>
            </a:pPr>
            <a:r>
              <a:rPr lang="en-US" sz="4200" dirty="0"/>
              <a:t>* The HelloWorld program implements an application that</a:t>
            </a:r>
          </a:p>
          <a:p>
            <a:pPr marL="0" indent="0">
              <a:buNone/>
            </a:pPr>
            <a:r>
              <a:rPr lang="en-US" sz="4200" dirty="0"/>
              <a:t>* simply displays "Hello World!" to the standard output.</a:t>
            </a:r>
          </a:p>
          <a:p>
            <a:pPr marL="0" indent="0">
              <a:buNone/>
            </a:pPr>
            <a:r>
              <a:rPr lang="en-US" sz="4200" dirty="0"/>
              <a:t>* &lt;p&gt;</a:t>
            </a:r>
          </a:p>
          <a:p>
            <a:pPr marL="0" indent="0">
              <a:buNone/>
            </a:pPr>
            <a:r>
              <a:rPr lang="en-US" sz="4200" dirty="0"/>
              <a:t>* Giving proper comments in your program makes it more</a:t>
            </a:r>
          </a:p>
          <a:p>
            <a:pPr marL="0" indent="0">
              <a:buNone/>
            </a:pPr>
            <a:r>
              <a:rPr lang="en-US" sz="4200" dirty="0"/>
              <a:t>* user friendly and it is assumed as a high quality code.</a:t>
            </a:r>
          </a:p>
          <a:p>
            <a:pPr marL="0" indent="0">
              <a:buNone/>
            </a:pPr>
            <a:r>
              <a:rPr lang="en-US" sz="4200" dirty="0"/>
              <a:t>* </a:t>
            </a:r>
          </a:p>
          <a:p>
            <a:pPr marL="0" indent="0">
              <a:buNone/>
            </a:pPr>
            <a:r>
              <a:rPr lang="en-US" sz="4200" dirty="0"/>
              <a:t>*</a:t>
            </a:r>
          </a:p>
          <a:p>
            <a:pPr marL="0" indent="0">
              <a:buNone/>
            </a:pPr>
            <a:r>
              <a:rPr lang="en-US" sz="4200" dirty="0"/>
              <a:t>* @author  Zara Ali</a:t>
            </a:r>
          </a:p>
          <a:p>
            <a:pPr marL="0" indent="0">
              <a:buNone/>
            </a:pPr>
            <a:r>
              <a:rPr lang="en-US" sz="4200" dirty="0"/>
              <a:t>* @version 1.0</a:t>
            </a:r>
          </a:p>
          <a:p>
            <a:pPr marL="0" indent="0">
              <a:buNone/>
            </a:pPr>
            <a:r>
              <a:rPr lang="en-US" sz="4200" dirty="0"/>
              <a:t>* @since   2014-03-31 </a:t>
            </a:r>
          </a:p>
          <a:p>
            <a:pPr marL="0" indent="0">
              <a:buNone/>
            </a:pPr>
            <a:r>
              <a:rPr lang="en-US" sz="4200" dirty="0"/>
              <a:t>*/</a:t>
            </a:r>
          </a:p>
          <a:p>
            <a:pPr marL="0" indent="0">
              <a:buNone/>
            </a:pPr>
            <a:r>
              <a:rPr lang="en-US" sz="4200" dirty="0"/>
              <a:t>public class HelloWorld {</a:t>
            </a:r>
          </a:p>
          <a:p>
            <a:pPr marL="0" indent="0">
              <a:buNone/>
            </a:pPr>
            <a:r>
              <a:rPr lang="en-US" sz="4200" dirty="0" smtClean="0"/>
              <a:t>   </a:t>
            </a:r>
            <a:r>
              <a:rPr lang="en-US" sz="4200" dirty="0"/>
              <a:t>public static void main(String[] args) {</a:t>
            </a:r>
          </a:p>
          <a:p>
            <a:pPr marL="0" indent="0">
              <a:buNone/>
            </a:pPr>
            <a:r>
              <a:rPr lang="en-US" sz="4200" dirty="0"/>
              <a:t>      /* Prints Hello, World! on standard output.</a:t>
            </a:r>
          </a:p>
          <a:p>
            <a:pPr marL="0" indent="0">
              <a:buNone/>
            </a:pPr>
            <a:r>
              <a:rPr lang="en-US" sz="4200" dirty="0"/>
              <a:t>      System.out.println("Hello World!");</a:t>
            </a:r>
          </a:p>
          <a:p>
            <a:pPr marL="0" indent="0">
              <a:buNone/>
            </a:pPr>
            <a:r>
              <a:rPr lang="en-US" sz="4200" dirty="0"/>
              <a:t>   }</a:t>
            </a:r>
          </a:p>
          <a:p>
            <a:pPr marL="0" indent="0">
              <a:buNone/>
            </a:pPr>
            <a:r>
              <a:rPr lang="en-US" sz="4200" dirty="0"/>
              <a:t>}</a:t>
            </a:r>
          </a:p>
        </p:txBody>
      </p:sp>
    </p:spTree>
    <p:extLst>
      <p:ext uri="{BB962C8B-B14F-4D97-AF65-F5344CB8AC3E}">
        <p14:creationId xmlns:p14="http://schemas.microsoft.com/office/powerpoint/2010/main" val="34756198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209"/>
            <a:ext cx="10515600" cy="275572"/>
          </a:xfrm>
        </p:spPr>
        <p:txBody>
          <a:bodyPr>
            <a:normAutofit fontScale="90000"/>
          </a:bodyPr>
          <a:lstStyle/>
          <a:p>
            <a:r>
              <a:rPr lang="en-US" dirty="0"/>
              <a:t>The javadoc </a:t>
            </a:r>
            <a:r>
              <a:rPr lang="en-US" dirty="0" smtClean="0"/>
              <a:t>Tags</a:t>
            </a:r>
            <a:endParaRPr lang="en-US" dirty="0"/>
          </a:p>
        </p:txBody>
      </p:sp>
      <p:sp>
        <p:nvSpPr>
          <p:cNvPr id="3" name="Content Placeholder 2"/>
          <p:cNvSpPr>
            <a:spLocks noGrp="1"/>
          </p:cNvSpPr>
          <p:nvPr>
            <p:ph idx="1"/>
          </p:nvPr>
        </p:nvSpPr>
        <p:spPr>
          <a:xfrm>
            <a:off x="838200" y="375780"/>
            <a:ext cx="10515600" cy="6125227"/>
          </a:xfrm>
        </p:spPr>
        <p:txBody>
          <a:bodyPr>
            <a:normAutofit fontScale="32500" lnSpcReduction="20000"/>
          </a:bodyPr>
          <a:lstStyle/>
          <a:p>
            <a:r>
              <a:rPr lang="en-US" dirty="0" smtClean="0"/>
              <a:t>The </a:t>
            </a:r>
            <a:r>
              <a:rPr lang="en-US" dirty="0"/>
              <a:t>javadoc tool recognizes the following tags −</a:t>
            </a:r>
          </a:p>
          <a:p>
            <a:endParaRPr lang="en-US" dirty="0"/>
          </a:p>
          <a:p>
            <a:r>
              <a:rPr lang="en-US" sz="3000" dirty="0"/>
              <a:t>Tag	</a:t>
            </a:r>
            <a:r>
              <a:rPr lang="en-US" sz="3000" dirty="0" smtClean="0"/>
              <a:t>	Description</a:t>
            </a:r>
            <a:r>
              <a:rPr lang="en-US" sz="3000" dirty="0"/>
              <a:t>	</a:t>
            </a:r>
            <a:r>
              <a:rPr lang="en-US" sz="3000" dirty="0" smtClean="0"/>
              <a:t>						Syntax</a:t>
            </a:r>
            <a:endParaRPr lang="en-US" sz="3000" dirty="0"/>
          </a:p>
          <a:p>
            <a:r>
              <a:rPr lang="en-US" sz="3000" dirty="0"/>
              <a:t>@author	</a:t>
            </a:r>
            <a:r>
              <a:rPr lang="en-US" sz="3000" dirty="0" smtClean="0"/>
              <a:t>	Adds </a:t>
            </a:r>
            <a:r>
              <a:rPr lang="en-US" sz="3000" dirty="0"/>
              <a:t>the author of a class.	</a:t>
            </a:r>
            <a:r>
              <a:rPr lang="en-US" sz="3000" dirty="0" smtClean="0"/>
              <a:t>					@</a:t>
            </a:r>
            <a:r>
              <a:rPr lang="en-US" sz="3000" dirty="0"/>
              <a:t>author name-text</a:t>
            </a:r>
          </a:p>
          <a:p>
            <a:r>
              <a:rPr lang="en-US" sz="3000" dirty="0"/>
              <a:t>{@code}	</a:t>
            </a:r>
            <a:r>
              <a:rPr lang="en-US" sz="3000" dirty="0" smtClean="0"/>
              <a:t>	Displays </a:t>
            </a:r>
            <a:r>
              <a:rPr lang="en-US" sz="3000" dirty="0"/>
              <a:t>text in code font without interpreting the text as HTML markup or nested javadoc tags.	</a:t>
            </a:r>
            <a:r>
              <a:rPr lang="en-US" sz="3000" dirty="0" smtClean="0"/>
              <a:t>	{@</a:t>
            </a:r>
            <a:r>
              <a:rPr lang="en-US" sz="3000" dirty="0"/>
              <a:t>code text}</a:t>
            </a:r>
          </a:p>
          <a:p>
            <a:r>
              <a:rPr lang="en-US" sz="3000" dirty="0"/>
              <a:t>{@docRoot}	Represents the relative path to the generated document's root directory from any generated page.	{@docRoot}</a:t>
            </a:r>
          </a:p>
          <a:p>
            <a:r>
              <a:rPr lang="en-US" sz="3000" dirty="0"/>
              <a:t>@deprecated	Adds a comment indicating that this API should no longer be used.	</a:t>
            </a:r>
            <a:r>
              <a:rPr lang="en-US" sz="3000" dirty="0" smtClean="0"/>
              <a:t>		@</a:t>
            </a:r>
            <a:r>
              <a:rPr lang="en-US" sz="3000" dirty="0"/>
              <a:t>deprecated deprecatedtext</a:t>
            </a:r>
          </a:p>
          <a:p>
            <a:r>
              <a:rPr lang="en-US" sz="3000" dirty="0"/>
              <a:t>@exception	Adds a Throws subheading to the generated documentation, with the classname and description text.	</a:t>
            </a:r>
            <a:r>
              <a:rPr lang="en-US" sz="3000" dirty="0" smtClean="0"/>
              <a:t>	@</a:t>
            </a:r>
            <a:r>
              <a:rPr lang="en-US" sz="3000" dirty="0"/>
              <a:t>exception class-name description</a:t>
            </a:r>
          </a:p>
          <a:p>
            <a:r>
              <a:rPr lang="en-US" sz="3000" dirty="0"/>
              <a:t>{@inheritDoc}	Inherits a comment from the nearest inheritable class or implementable interface.	</a:t>
            </a:r>
            <a:endParaRPr lang="en-US" sz="3000" dirty="0" smtClean="0"/>
          </a:p>
          <a:p>
            <a:r>
              <a:rPr lang="en-US" sz="3000" dirty="0" smtClean="0"/>
              <a:t>Inherits </a:t>
            </a:r>
            <a:r>
              <a:rPr lang="en-US" sz="3000" dirty="0"/>
              <a:t>a comment from the immediate surperclass.</a:t>
            </a:r>
          </a:p>
          <a:p>
            <a:r>
              <a:rPr lang="en-US" sz="3000" dirty="0"/>
              <a:t>{@link}	Inserts an in-line link with the visible text label that points to the documentation for the specified package, class, or member name of a referenced class.	{@link package.class#member label}</a:t>
            </a:r>
          </a:p>
          <a:p>
            <a:r>
              <a:rPr lang="en-US" sz="3000" dirty="0"/>
              <a:t>{@linkplain}	Identical to {@link}, except the link's label is displayed in plain text than code font.	</a:t>
            </a:r>
            <a:r>
              <a:rPr lang="en-US" sz="3000" dirty="0" smtClean="0"/>
              <a:t>	{@</a:t>
            </a:r>
            <a:r>
              <a:rPr lang="en-US" sz="3000" dirty="0"/>
              <a:t>linkplain package.class#member label}</a:t>
            </a:r>
          </a:p>
          <a:p>
            <a:r>
              <a:rPr lang="en-US" sz="3000" dirty="0"/>
              <a:t>@param	Adds a parameter with the specified parameter-name followed by the specified description to the "Parameters" section.	@param parameter-name description</a:t>
            </a:r>
          </a:p>
          <a:p>
            <a:r>
              <a:rPr lang="en-US" sz="3000" dirty="0"/>
              <a:t>@return	Adds a "Returns" section with the description text.	</a:t>
            </a:r>
            <a:r>
              <a:rPr lang="en-US" sz="3000" dirty="0" smtClean="0"/>
              <a:t>				@</a:t>
            </a:r>
            <a:r>
              <a:rPr lang="en-US" sz="3000" dirty="0"/>
              <a:t>return description</a:t>
            </a:r>
          </a:p>
          <a:p>
            <a:r>
              <a:rPr lang="en-US" sz="3000" dirty="0"/>
              <a:t>@see	Adds a "See Also" heading with a link or text entry that points to reference.	</a:t>
            </a:r>
            <a:r>
              <a:rPr lang="en-US" sz="3000" dirty="0" smtClean="0"/>
              <a:t>			@</a:t>
            </a:r>
            <a:r>
              <a:rPr lang="en-US" sz="3000" dirty="0"/>
              <a:t>see reference</a:t>
            </a:r>
          </a:p>
          <a:p>
            <a:r>
              <a:rPr lang="en-US" sz="3000" dirty="0"/>
              <a:t>@serial	Used in the doc comment for a default serializable field.	</a:t>
            </a:r>
            <a:r>
              <a:rPr lang="en-US" sz="3000" dirty="0" smtClean="0"/>
              <a:t>				@</a:t>
            </a:r>
            <a:r>
              <a:rPr lang="en-US" sz="3000" dirty="0"/>
              <a:t>serial field-description | include | exclude</a:t>
            </a:r>
          </a:p>
          <a:p>
            <a:r>
              <a:rPr lang="en-US" sz="3000" dirty="0"/>
              <a:t>@serialData	Documents the data written by the writeObject( ) or writeExternal( ) methods.	@serialData data-description</a:t>
            </a:r>
          </a:p>
          <a:p>
            <a:r>
              <a:rPr lang="en-US" sz="3000" dirty="0"/>
              <a:t>@serialField	Documents an ObjectStreamField component.	@serialField field-name field-type field-description</a:t>
            </a:r>
          </a:p>
          <a:p>
            <a:r>
              <a:rPr lang="en-US" sz="3000" dirty="0"/>
              <a:t>@since	Adds a "Since" heading with the specified since-text to the generated documentation.	@since release</a:t>
            </a:r>
          </a:p>
          <a:p>
            <a:r>
              <a:rPr lang="en-US" sz="3000" dirty="0"/>
              <a:t>@throws	The @throws and @exception tags are synonyms.	@throws class-name description</a:t>
            </a:r>
          </a:p>
          <a:p>
            <a:r>
              <a:rPr lang="en-US" sz="3000" dirty="0"/>
              <a:t>{@value}	When {@value} is used in the doc comment of a static field, it displays the value of that constant.	{@value package.class#field}</a:t>
            </a:r>
          </a:p>
          <a:p>
            <a:r>
              <a:rPr lang="en-US" sz="3000" dirty="0"/>
              <a:t>@version	Adds a "Version" subheading with the specified version-text to the generated docs when the -version option is used.	@version version-text</a:t>
            </a:r>
          </a:p>
        </p:txBody>
      </p:sp>
    </p:spTree>
    <p:extLst>
      <p:ext uri="{BB962C8B-B14F-4D97-AF65-F5344CB8AC3E}">
        <p14:creationId xmlns:p14="http://schemas.microsoft.com/office/powerpoint/2010/main" val="4029537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Packages &amp; API</a:t>
            </a:r>
            <a:br>
              <a:rPr lang="en-US" dirty="0"/>
            </a:br>
            <a:endParaRPr lang="en-US" dirty="0"/>
          </a:p>
        </p:txBody>
      </p:sp>
      <p:sp>
        <p:nvSpPr>
          <p:cNvPr id="3" name="Content Placeholder 2"/>
          <p:cNvSpPr>
            <a:spLocks noGrp="1"/>
          </p:cNvSpPr>
          <p:nvPr>
            <p:ph idx="1"/>
          </p:nvPr>
        </p:nvSpPr>
        <p:spPr/>
        <p:txBody>
          <a:bodyPr/>
          <a:lstStyle/>
          <a:p>
            <a:r>
              <a:rPr lang="en-US" dirty="0" smtClean="0"/>
              <a:t>A </a:t>
            </a:r>
            <a:r>
              <a:rPr lang="en-US" dirty="0"/>
              <a:t>package in Java is used to group related classes. Think of it as </a:t>
            </a:r>
            <a:r>
              <a:rPr lang="en-US" b="1" dirty="0"/>
              <a:t>a folder in a file directory</a:t>
            </a:r>
            <a:r>
              <a:rPr lang="en-US" dirty="0"/>
              <a:t>. We use packages to avoid name conflicts, and to write a better maintainable code. Packages are divided into two categories:</a:t>
            </a:r>
          </a:p>
          <a:p>
            <a:r>
              <a:rPr lang="en-US" dirty="0"/>
              <a:t>Built-in Packages (packages from the Java API)</a:t>
            </a:r>
          </a:p>
          <a:p>
            <a:r>
              <a:rPr lang="en-US" dirty="0"/>
              <a:t>User-defined Packages (create your own packages)</a:t>
            </a:r>
          </a:p>
          <a:p>
            <a:endParaRPr lang="en-US" dirty="0"/>
          </a:p>
        </p:txBody>
      </p:sp>
    </p:spTree>
    <p:extLst>
      <p:ext uri="{BB962C8B-B14F-4D97-AF65-F5344CB8AC3E}">
        <p14:creationId xmlns:p14="http://schemas.microsoft.com/office/powerpoint/2010/main" val="3888948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Packages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Java API is a library of prewritten classes, that are free to use, included in the Java Development Environment.</a:t>
            </a:r>
          </a:p>
          <a:p>
            <a:endParaRPr lang="en-US" dirty="0"/>
          </a:p>
          <a:p>
            <a:r>
              <a:rPr lang="en-US" dirty="0"/>
              <a:t>The library contains components for managing input, database programming, and much much more. The complete list can be found at Oracles website: https://docs.oracle.com/javase/8/docs/api/.</a:t>
            </a:r>
          </a:p>
          <a:p>
            <a:endParaRPr lang="en-US" dirty="0"/>
          </a:p>
          <a:p>
            <a:r>
              <a:rPr lang="en-US" dirty="0"/>
              <a:t>The library is divided into packages and classes. Meaning you can either import a single class (along with its methods and attributes), or a whole package that contain all the classes that belong to the specified package.</a:t>
            </a:r>
          </a:p>
          <a:p>
            <a:endParaRPr lang="en-US" dirty="0"/>
          </a:p>
          <a:p>
            <a:r>
              <a:rPr lang="en-US" dirty="0"/>
              <a:t>To use a class or a package from the library, you need to use the import keyword:</a:t>
            </a:r>
          </a:p>
        </p:txBody>
      </p:sp>
    </p:spTree>
    <p:extLst>
      <p:ext uri="{BB962C8B-B14F-4D97-AF65-F5344CB8AC3E}">
        <p14:creationId xmlns:p14="http://schemas.microsoft.com/office/powerpoint/2010/main" val="3849476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Declaring (Creating) Variables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sz="4400" dirty="0" smtClean="0"/>
              <a:t>To create a variable, you must specify the type and assign it a value:</a:t>
            </a:r>
          </a:p>
          <a:p>
            <a:r>
              <a:rPr lang="en-US" sz="4400" dirty="0" smtClean="0"/>
              <a:t>Syntax</a:t>
            </a:r>
          </a:p>
          <a:p>
            <a:r>
              <a:rPr lang="en-US" sz="4400" i="1" dirty="0" smtClean="0"/>
              <a:t>type</a:t>
            </a:r>
            <a:r>
              <a:rPr lang="en-US" sz="4400" dirty="0" smtClean="0"/>
              <a:t> </a:t>
            </a:r>
            <a:r>
              <a:rPr lang="en-US" sz="4400" i="1" dirty="0" smtClean="0"/>
              <a:t>variable</a:t>
            </a:r>
            <a:r>
              <a:rPr lang="en-US" sz="4400" dirty="0" smtClean="0"/>
              <a:t> = </a:t>
            </a:r>
            <a:r>
              <a:rPr lang="en-US" sz="4400" i="1" dirty="0" smtClean="0"/>
              <a:t>value</a:t>
            </a:r>
            <a:r>
              <a:rPr lang="en-US" sz="4400" dirty="0" smtClean="0"/>
              <a:t>;</a:t>
            </a:r>
          </a:p>
          <a:p>
            <a:pPr marL="0" lvl="0" indent="0" eaLnBrk="0" fontAlgn="base" hangingPunct="0">
              <a:lnSpc>
                <a:spcPct val="100000"/>
              </a:lnSpc>
              <a:spcBef>
                <a:spcPct val="0"/>
              </a:spcBef>
              <a:spcAft>
                <a:spcPct val="0"/>
              </a:spcAft>
              <a:buNone/>
            </a:pPr>
            <a:r>
              <a:rPr kumimoji="0" lang="en-US" altLang="en-US" sz="44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Example</a:t>
            </a:r>
          </a:p>
          <a:p>
            <a:pPr marL="0" lvl="0" indent="0" eaLnBrk="0" fontAlgn="base" hangingPunct="0">
              <a:lnSpc>
                <a:spcPct val="100000"/>
              </a:lnSpc>
              <a:spcBef>
                <a:spcPct val="0"/>
              </a:spcBef>
              <a:spcAft>
                <a:spcPct val="0"/>
              </a:spcAft>
              <a:buNone/>
            </a:pPr>
            <a:r>
              <a:rPr lang="en-US" altLang="en-US" dirty="0">
                <a:solidFill>
                  <a:srgbClr val="000000"/>
                </a:solidFill>
                <a:latin typeface="Verdana" panose="020B0604030504040204" pitchFamily="34" charset="0"/>
              </a:rPr>
              <a:t>Create a variable called </a:t>
            </a:r>
            <a:r>
              <a:rPr lang="en-US" altLang="en-US" b="1" dirty="0">
                <a:solidFill>
                  <a:srgbClr val="000000"/>
                </a:solidFill>
                <a:latin typeface="Verdana" panose="020B0604030504040204" pitchFamily="34" charset="0"/>
              </a:rPr>
              <a:t>myNum</a:t>
            </a:r>
            <a:r>
              <a:rPr lang="en-US" altLang="en-US" dirty="0">
                <a:solidFill>
                  <a:srgbClr val="000000"/>
                </a:solidFill>
                <a:latin typeface="Verdana" panose="020B0604030504040204" pitchFamily="34" charset="0"/>
              </a:rPr>
              <a:t> of type </a:t>
            </a:r>
            <a:r>
              <a:rPr kumimoji="0" lang="en-US" altLang="en-US" sz="3200" b="0" i="0" u="none" strike="noStrike" cap="none" normalizeH="0" baseline="0" dirty="0" smtClean="0">
                <a:ln>
                  <a:noFill/>
                </a:ln>
                <a:solidFill>
                  <a:srgbClr val="DC143C"/>
                </a:solidFill>
                <a:effectLst/>
                <a:latin typeface="Consolas" panose="020B0609020204030204" pitchFamily="49" charset="0"/>
              </a:rPr>
              <a:t>int</a:t>
            </a:r>
            <a:r>
              <a:rPr lang="en-US" altLang="en-US" dirty="0">
                <a:solidFill>
                  <a:srgbClr val="000000"/>
                </a:solidFill>
                <a:latin typeface="Verdana" panose="020B0604030504040204" pitchFamily="34" charset="0"/>
              </a:rPr>
              <a:t> and assign it the value </a:t>
            </a:r>
            <a:r>
              <a:rPr lang="en-US" altLang="en-US" b="1" dirty="0">
                <a:solidFill>
                  <a:srgbClr val="000000"/>
                </a:solidFill>
                <a:latin typeface="Verdana" panose="020B0604030504040204" pitchFamily="34" charset="0"/>
              </a:rPr>
              <a:t>15</a:t>
            </a:r>
            <a:r>
              <a:rPr lang="en-US" altLang="en-US" dirty="0">
                <a:solidFill>
                  <a:srgbClr val="000000"/>
                </a:solidFill>
                <a:latin typeface="Verdana" panose="020B0604030504040204" pitchFamily="34" charset="0"/>
              </a:rPr>
              <a:t>:</a:t>
            </a:r>
            <a:endParaRPr lang="en-US" altLang="en-US" dirty="0"/>
          </a:p>
          <a:p>
            <a:pPr marL="0" lvl="0" indent="0" eaLnBrk="0" fontAlgn="base" hangingPunct="0">
              <a:lnSpc>
                <a:spcPct val="100000"/>
              </a:lnSpc>
              <a:spcBef>
                <a:spcPct val="0"/>
              </a:spcBef>
              <a:spcAft>
                <a:spcPct val="0"/>
              </a:spcAft>
              <a:buNone/>
            </a:pPr>
            <a:r>
              <a:rPr kumimoji="0" lang="en-US" altLang="en-US" sz="3200" b="0" i="0" u="none" strike="noStrike" cap="none" normalizeH="0" baseline="0" dirty="0" smtClean="0">
                <a:ln>
                  <a:noFill/>
                </a:ln>
                <a:solidFill>
                  <a:srgbClr val="0000CD"/>
                </a:solidFill>
                <a:effectLst/>
                <a:latin typeface="Consolas" panose="020B0609020204030204" pitchFamily="49" charset="0"/>
              </a:rPr>
              <a:t>int</a:t>
            </a:r>
            <a:r>
              <a:rPr kumimoji="0" lang="en-US" altLang="en-US" sz="3200" b="0" i="0" u="none" strike="noStrike" cap="none" normalizeH="0" baseline="0" dirty="0" smtClean="0">
                <a:ln>
                  <a:noFill/>
                </a:ln>
                <a:solidFill>
                  <a:srgbClr val="000000"/>
                </a:solidFill>
                <a:effectLst/>
                <a:latin typeface="Consolas" panose="020B0609020204030204" pitchFamily="49" charset="0"/>
              </a:rPr>
              <a:t> myNum = </a:t>
            </a:r>
            <a:r>
              <a:rPr kumimoji="0" lang="en-US" altLang="en-US" sz="3200" b="0" i="0" u="none" strike="noStrike" cap="none" normalizeH="0" baseline="0" dirty="0" smtClean="0">
                <a:ln>
                  <a:noFill/>
                </a:ln>
                <a:solidFill>
                  <a:srgbClr val="FF0000"/>
                </a:solidFill>
                <a:effectLst/>
                <a:latin typeface="Consolas" panose="020B0609020204030204" pitchFamily="49" charset="0"/>
              </a:rPr>
              <a:t>15</a:t>
            </a:r>
            <a:r>
              <a:rPr kumimoji="0" lang="en-US" altLang="en-US" sz="3200" b="0" i="0" u="none" strike="noStrike" cap="none" normalizeH="0" baseline="0" dirty="0" smtClean="0">
                <a:ln>
                  <a:noFill/>
                </a:ln>
                <a:solidFill>
                  <a:srgbClr val="000000"/>
                </a:solidFill>
                <a:effectLst/>
                <a:latin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000000"/>
                </a:solidFill>
                <a:latin typeface="Consolas" panose="020B0609020204030204" pitchFamily="49" charset="0"/>
              </a:rPr>
              <a:t>System.out.println(myNum);</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lang="en-US" dirty="0"/>
              <a:t>int myNum = 5;</a:t>
            </a:r>
            <a:r>
              <a:rPr lang="en-US" dirty="0" smtClean="0"/>
              <a:t/>
            </a:r>
            <a:br>
              <a:rPr lang="en-US" dirty="0" smtClean="0"/>
            </a:br>
            <a:r>
              <a:rPr lang="en-US" dirty="0"/>
              <a:t>float myFloatNum = 5.99f;</a:t>
            </a:r>
            <a:r>
              <a:rPr lang="en-US" dirty="0" smtClean="0"/>
              <a:t/>
            </a:r>
            <a:br>
              <a:rPr lang="en-US" dirty="0" smtClean="0"/>
            </a:br>
            <a:r>
              <a:rPr lang="en-US" dirty="0"/>
              <a:t>char myLetter = 'D';</a:t>
            </a:r>
            <a:r>
              <a:rPr lang="en-US" dirty="0" smtClean="0"/>
              <a:t/>
            </a:r>
            <a:br>
              <a:rPr lang="en-US" dirty="0" smtClean="0"/>
            </a:br>
            <a:r>
              <a:rPr lang="en-US" dirty="0"/>
              <a:t>boolean myBool = true;</a:t>
            </a:r>
            <a:r>
              <a:rPr lang="en-US" dirty="0" smtClean="0"/>
              <a:t/>
            </a:r>
            <a:br>
              <a:rPr lang="en-US" dirty="0" smtClean="0"/>
            </a:br>
            <a:r>
              <a:rPr lang="en-US" dirty="0"/>
              <a:t>String myText = "Hello";</a:t>
            </a:r>
          </a:p>
        </p:txBody>
      </p:sp>
      <p:sp>
        <p:nvSpPr>
          <p:cNvPr id="7" name="Rectangle 4"/>
          <p:cNvSpPr>
            <a:spLocks noChangeArrowheads="1"/>
          </p:cNvSpPr>
          <p:nvPr/>
        </p:nvSpPr>
        <p:spPr bwMode="auto">
          <a:xfrm>
            <a:off x="152400" y="60428"/>
            <a:ext cx="65" cy="64114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nsolas" panose="020B0609020204030204" pitchFamily="49" charset="0"/>
              </a:rPr>
              <a:t/>
            </a:r>
            <a:br>
              <a:rPr kumimoji="0" lang="en-US" altLang="en-US" sz="1200" b="0" i="0" u="none" strike="noStrike" cap="none" normalizeH="0" baseline="0" dirty="0" smtClean="0">
                <a:ln>
                  <a:noFill/>
                </a:ln>
                <a:solidFill>
                  <a:srgbClr val="000000"/>
                </a:solidFill>
                <a:effectLst/>
                <a:latin typeface="Consolas" panose="020B0609020204030204" pitchFamily="49"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876755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Syntax</a:t>
            </a:r>
          </a:p>
          <a:p>
            <a:r>
              <a:rPr lang="en-US" dirty="0"/>
              <a:t>import </a:t>
            </a:r>
            <a:r>
              <a:rPr lang="en-US" i="1" dirty="0"/>
              <a:t>package</a:t>
            </a:r>
            <a:r>
              <a:rPr lang="en-US" dirty="0"/>
              <a:t>.</a:t>
            </a:r>
            <a:r>
              <a:rPr lang="en-US" i="1" dirty="0"/>
              <a:t>name</a:t>
            </a:r>
            <a:r>
              <a:rPr lang="en-US" dirty="0"/>
              <a:t>.</a:t>
            </a:r>
            <a:r>
              <a:rPr lang="en-US" i="1" dirty="0"/>
              <a:t>Class</a:t>
            </a:r>
            <a:r>
              <a:rPr lang="en-US" dirty="0"/>
              <a:t>; // Import a single class </a:t>
            </a:r>
            <a:br>
              <a:rPr lang="en-US" dirty="0"/>
            </a:br>
            <a:r>
              <a:rPr lang="en-US" dirty="0"/>
              <a:t>import </a:t>
            </a:r>
            <a:r>
              <a:rPr lang="en-US" i="1" dirty="0"/>
              <a:t>package</a:t>
            </a:r>
            <a:r>
              <a:rPr lang="en-US" dirty="0"/>
              <a:t>.</a:t>
            </a:r>
            <a:r>
              <a:rPr lang="en-US" i="1" dirty="0"/>
              <a:t>name</a:t>
            </a:r>
            <a:r>
              <a:rPr lang="en-US" dirty="0"/>
              <a:t>.*; // Import the whole package</a:t>
            </a:r>
          </a:p>
          <a:p>
            <a:pPr marL="0" indent="0">
              <a:buNone/>
            </a:pPr>
            <a:r>
              <a:rPr lang="en-US" dirty="0"/>
              <a:t>Import a Class</a:t>
            </a:r>
          </a:p>
          <a:p>
            <a:r>
              <a:rPr lang="en-US" dirty="0"/>
              <a:t>If you find a class you want to use, for example, the Scanner class, which is used to get user input, write the following code:</a:t>
            </a:r>
          </a:p>
          <a:p>
            <a:endParaRPr lang="en-US" dirty="0"/>
          </a:p>
          <a:p>
            <a:r>
              <a:rPr lang="en-US" dirty="0"/>
              <a:t>Example</a:t>
            </a:r>
          </a:p>
          <a:p>
            <a:pPr marL="0" indent="0">
              <a:buNone/>
            </a:pPr>
            <a:r>
              <a:rPr lang="en-US" dirty="0"/>
              <a:t>import java.util.Scanner;</a:t>
            </a:r>
          </a:p>
        </p:txBody>
      </p:sp>
    </p:spTree>
    <p:extLst>
      <p:ext uri="{BB962C8B-B14F-4D97-AF65-F5344CB8AC3E}">
        <p14:creationId xmlns:p14="http://schemas.microsoft.com/office/powerpoint/2010/main" val="271605850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the example above, java.util is a package, while Scanner is a class of the java.util package.</a:t>
            </a:r>
          </a:p>
          <a:p>
            <a:endParaRPr lang="en-US" dirty="0"/>
          </a:p>
          <a:p>
            <a:r>
              <a:rPr lang="en-US" dirty="0"/>
              <a:t>To use the Scanner class, create an object of the class and use any of the available methods found in the Scanner class documentation. In our example, we will use the nextLine() method, which is used to read a complete line:</a:t>
            </a:r>
          </a:p>
        </p:txBody>
      </p:sp>
    </p:spTree>
    <p:extLst>
      <p:ext uri="{BB962C8B-B14F-4D97-AF65-F5344CB8AC3E}">
        <p14:creationId xmlns:p14="http://schemas.microsoft.com/office/powerpoint/2010/main" val="407326813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9691"/>
          </a:xfrm>
        </p:spPr>
        <p:txBody>
          <a:bodyPr/>
          <a:lstStyle/>
          <a:p>
            <a:r>
              <a:rPr lang="en-US" dirty="0"/>
              <a:t>Example</a:t>
            </a:r>
          </a:p>
        </p:txBody>
      </p:sp>
      <p:sp>
        <p:nvSpPr>
          <p:cNvPr id="3" name="Content Placeholder 2"/>
          <p:cNvSpPr>
            <a:spLocks noGrp="1"/>
          </p:cNvSpPr>
          <p:nvPr>
            <p:ph idx="1"/>
          </p:nvPr>
        </p:nvSpPr>
        <p:spPr>
          <a:xfrm>
            <a:off x="838200" y="1240077"/>
            <a:ext cx="10515600" cy="4936886"/>
          </a:xfrm>
        </p:spPr>
        <p:txBody>
          <a:bodyPr>
            <a:normAutofit fontScale="77500" lnSpcReduction="20000"/>
          </a:bodyPr>
          <a:lstStyle/>
          <a:p>
            <a:endParaRPr lang="en-US" dirty="0"/>
          </a:p>
          <a:p>
            <a:r>
              <a:rPr lang="en-US" dirty="0"/>
              <a:t>Using the Scanner class to get user input:</a:t>
            </a:r>
          </a:p>
          <a:p>
            <a:endParaRPr lang="en-US" dirty="0"/>
          </a:p>
          <a:p>
            <a:pPr marL="0" indent="0">
              <a:buNone/>
            </a:pPr>
            <a:r>
              <a:rPr lang="en-US" dirty="0"/>
              <a:t>import java.util.Scanner;</a:t>
            </a:r>
          </a:p>
          <a:p>
            <a:pPr marL="0" indent="0">
              <a:buNone/>
            </a:pPr>
            <a:endParaRPr lang="en-US" dirty="0"/>
          </a:p>
          <a:p>
            <a:pPr marL="0" indent="0">
              <a:buNone/>
            </a:pPr>
            <a:r>
              <a:rPr lang="en-US" dirty="0"/>
              <a:t>class MyClass {</a:t>
            </a:r>
          </a:p>
          <a:p>
            <a:pPr marL="0" indent="0">
              <a:buNone/>
            </a:pPr>
            <a:r>
              <a:rPr lang="en-US" dirty="0"/>
              <a:t>  public static void main(String[] args) {</a:t>
            </a:r>
          </a:p>
          <a:p>
            <a:pPr marL="0" indent="0">
              <a:buNone/>
            </a:pPr>
            <a:r>
              <a:rPr lang="en-US" dirty="0"/>
              <a:t>    Scanner myObj = new Scanner(System.in);</a:t>
            </a:r>
          </a:p>
          <a:p>
            <a:pPr marL="0" indent="0">
              <a:buNone/>
            </a:pPr>
            <a:r>
              <a:rPr lang="en-US" dirty="0"/>
              <a:t>    System.out.println("Enter username");</a:t>
            </a:r>
          </a:p>
          <a:p>
            <a:pPr marL="0" indent="0">
              <a:buNone/>
            </a:pPr>
            <a:r>
              <a:rPr lang="en-US" dirty="0" smtClean="0"/>
              <a:t>    </a:t>
            </a:r>
            <a:r>
              <a:rPr lang="en-US" dirty="0"/>
              <a:t>String userName = myObj.nextLine(); </a:t>
            </a:r>
          </a:p>
          <a:p>
            <a:pPr marL="0" indent="0">
              <a:buNone/>
            </a:pPr>
            <a:r>
              <a:rPr lang="en-US" dirty="0"/>
              <a:t>    System.out.println("Username is: " + userName);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7960541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There are many packages to choose </a:t>
            </a:r>
            <a:r>
              <a:rPr lang="en-US" dirty="0" smtClean="0"/>
              <a:t>from</a:t>
            </a:r>
          </a:p>
          <a:p>
            <a:r>
              <a:rPr lang="en-US" dirty="0"/>
              <a:t>User-defined Packages</a:t>
            </a:r>
          </a:p>
          <a:p>
            <a:r>
              <a:rPr lang="en-US" dirty="0"/>
              <a:t>To create your own package, you need to understand that Java use a file system directory to store them. Just like folders on your computer:</a:t>
            </a:r>
          </a:p>
          <a:p>
            <a:endParaRPr lang="en-US" dirty="0"/>
          </a:p>
          <a:p>
            <a:r>
              <a:rPr lang="en-US" dirty="0"/>
              <a:t>Example</a:t>
            </a:r>
          </a:p>
          <a:p>
            <a:pPr marL="0" indent="0">
              <a:buNone/>
            </a:pPr>
            <a:r>
              <a:rPr lang="en-US" dirty="0"/>
              <a:t> └── root</a:t>
            </a:r>
          </a:p>
          <a:p>
            <a:pPr marL="0" indent="0">
              <a:buNone/>
            </a:pPr>
            <a:r>
              <a:rPr lang="en-US" dirty="0"/>
              <a:t>  └── mypack</a:t>
            </a:r>
          </a:p>
          <a:p>
            <a:pPr marL="0" indent="0">
              <a:buNone/>
            </a:pPr>
            <a:r>
              <a:rPr lang="en-US" dirty="0"/>
              <a:t>    └── MyPackageClass.java</a:t>
            </a:r>
          </a:p>
        </p:txBody>
      </p:sp>
    </p:spTree>
    <p:extLst>
      <p:ext uri="{BB962C8B-B14F-4D97-AF65-F5344CB8AC3E}">
        <p14:creationId xmlns:p14="http://schemas.microsoft.com/office/powerpoint/2010/main" val="1794360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4743"/>
          </a:xfrm>
        </p:spPr>
        <p:txBody>
          <a:bodyPr/>
          <a:lstStyle/>
          <a:p>
            <a:r>
              <a:rPr lang="en-US" dirty="0" smtClean="0"/>
              <a:t>Package creation</a:t>
            </a:r>
            <a:endParaRPr lang="en-US" dirty="0"/>
          </a:p>
        </p:txBody>
      </p:sp>
      <p:sp>
        <p:nvSpPr>
          <p:cNvPr id="3" name="Content Placeholder 2"/>
          <p:cNvSpPr>
            <a:spLocks noGrp="1"/>
          </p:cNvSpPr>
          <p:nvPr>
            <p:ph idx="1"/>
          </p:nvPr>
        </p:nvSpPr>
        <p:spPr>
          <a:xfrm>
            <a:off x="838200" y="1139868"/>
            <a:ext cx="10515600" cy="5037095"/>
          </a:xfrm>
        </p:spPr>
        <p:txBody>
          <a:bodyPr>
            <a:normAutofit fontScale="92500" lnSpcReduction="10000"/>
          </a:bodyPr>
          <a:lstStyle/>
          <a:p>
            <a:r>
              <a:rPr lang="en-US" dirty="0"/>
              <a:t>To create a package, use the package keyword:</a:t>
            </a:r>
          </a:p>
          <a:p>
            <a:endParaRPr lang="en-US" dirty="0"/>
          </a:p>
          <a:p>
            <a:pPr marL="0" indent="0">
              <a:buNone/>
            </a:pPr>
            <a:r>
              <a:rPr lang="en-US" dirty="0"/>
              <a:t>MyPackageClass.java</a:t>
            </a:r>
          </a:p>
          <a:p>
            <a:pPr marL="0" indent="0">
              <a:buNone/>
            </a:pPr>
            <a:endParaRPr lang="en-US" dirty="0" smtClean="0"/>
          </a:p>
          <a:p>
            <a:pPr marL="0" indent="0">
              <a:buNone/>
            </a:pPr>
            <a:r>
              <a:rPr lang="en-US" dirty="0" smtClean="0"/>
              <a:t>package </a:t>
            </a:r>
            <a:r>
              <a:rPr lang="en-US" dirty="0"/>
              <a:t>mypack;</a:t>
            </a:r>
          </a:p>
          <a:p>
            <a:pPr marL="0" indent="0">
              <a:buNone/>
            </a:pPr>
            <a:endParaRPr lang="en-US" dirty="0"/>
          </a:p>
          <a:p>
            <a:pPr marL="0" indent="0">
              <a:buNone/>
            </a:pPr>
            <a:r>
              <a:rPr lang="en-US" dirty="0"/>
              <a:t>class MyPackageClass { </a:t>
            </a:r>
          </a:p>
          <a:p>
            <a:pPr marL="0" indent="0">
              <a:buNone/>
            </a:pPr>
            <a:r>
              <a:rPr lang="en-US" dirty="0"/>
              <a:t>  public static void main(String[] args) { </a:t>
            </a:r>
          </a:p>
          <a:p>
            <a:pPr marL="0" indent="0">
              <a:buNone/>
            </a:pPr>
            <a:r>
              <a:rPr lang="en-US" dirty="0"/>
              <a:t>    System.out.println("This is my package!"); </a:t>
            </a:r>
          </a:p>
          <a:p>
            <a:pPr marL="0" indent="0">
              <a:buNone/>
            </a:pPr>
            <a:r>
              <a:rPr lang="en-US" dirty="0"/>
              <a:t>  } </a:t>
            </a:r>
          </a:p>
          <a:p>
            <a:pPr marL="0" indent="0">
              <a:buNone/>
            </a:pPr>
            <a:r>
              <a:rPr lang="en-US" dirty="0"/>
              <a:t>}</a:t>
            </a:r>
          </a:p>
        </p:txBody>
      </p:sp>
    </p:spTree>
    <p:extLst>
      <p:ext uri="{BB962C8B-B14F-4D97-AF65-F5344CB8AC3E}">
        <p14:creationId xmlns:p14="http://schemas.microsoft.com/office/powerpoint/2010/main" val="29266698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Save the file as MyPackageClass.java, and compile it:</a:t>
            </a:r>
          </a:p>
          <a:p>
            <a:endParaRPr lang="en-US" dirty="0"/>
          </a:p>
          <a:p>
            <a:pPr marL="0" indent="0">
              <a:buNone/>
            </a:pPr>
            <a:r>
              <a:rPr lang="en-US" dirty="0"/>
              <a:t>C:\Users\Your Name&gt;javac MyPackageClass.java</a:t>
            </a:r>
          </a:p>
          <a:p>
            <a:r>
              <a:rPr lang="en-US" dirty="0"/>
              <a:t>Then compile the package:</a:t>
            </a:r>
          </a:p>
          <a:p>
            <a:endParaRPr lang="en-US" dirty="0"/>
          </a:p>
          <a:p>
            <a:pPr marL="0" indent="0">
              <a:buNone/>
            </a:pPr>
            <a:r>
              <a:rPr lang="en-US" dirty="0"/>
              <a:t>C:\Users\Your Name&gt;javac -d . MyPackageClass.java</a:t>
            </a:r>
          </a:p>
        </p:txBody>
      </p:sp>
    </p:spTree>
    <p:extLst>
      <p:ext uri="{BB962C8B-B14F-4D97-AF65-F5344CB8AC3E}">
        <p14:creationId xmlns:p14="http://schemas.microsoft.com/office/powerpoint/2010/main" val="362073084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This forces the compiler to create the "mypack" package.</a:t>
            </a:r>
          </a:p>
          <a:p>
            <a:endParaRPr lang="en-US" dirty="0"/>
          </a:p>
          <a:p>
            <a:r>
              <a:rPr lang="en-US" dirty="0"/>
              <a:t>The -d keyword specifies the destination for where to save the class file. You can use any directory name, like c:/user (windows), or, if you want to keep the package within the same directory, you can use the dot sign ".", like in the example above.</a:t>
            </a:r>
          </a:p>
          <a:p>
            <a:endParaRPr lang="en-US" dirty="0"/>
          </a:p>
          <a:p>
            <a:r>
              <a:rPr lang="en-US" dirty="0"/>
              <a:t>Note: The package name should be written in lower case to avoid conflict with class names.</a:t>
            </a:r>
          </a:p>
        </p:txBody>
      </p:sp>
    </p:spTree>
    <p:extLst>
      <p:ext uri="{BB962C8B-B14F-4D97-AF65-F5344CB8AC3E}">
        <p14:creationId xmlns:p14="http://schemas.microsoft.com/office/powerpoint/2010/main" val="127713000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When we compiled the package in the example above, a new folder was created, called "mypack".</a:t>
            </a:r>
          </a:p>
          <a:p>
            <a:endParaRPr lang="en-US" dirty="0"/>
          </a:p>
          <a:p>
            <a:r>
              <a:rPr lang="en-US" dirty="0"/>
              <a:t>To run the MyPackageClass.java file, write the following:</a:t>
            </a:r>
          </a:p>
          <a:p>
            <a:endParaRPr lang="en-US" dirty="0"/>
          </a:p>
          <a:p>
            <a:pPr marL="0" indent="0">
              <a:buNone/>
            </a:pPr>
            <a:r>
              <a:rPr lang="en-US" dirty="0"/>
              <a:t>C:\Users\Your Name&gt;java mypack.MyPackageClass</a:t>
            </a:r>
          </a:p>
          <a:p>
            <a:endParaRPr lang="en-US" dirty="0" smtClean="0"/>
          </a:p>
          <a:p>
            <a:r>
              <a:rPr lang="en-US" dirty="0" smtClean="0"/>
              <a:t>The </a:t>
            </a:r>
            <a:r>
              <a:rPr lang="en-US" dirty="0"/>
              <a:t>output will be:</a:t>
            </a:r>
          </a:p>
          <a:p>
            <a:endParaRPr lang="en-US" dirty="0"/>
          </a:p>
          <a:p>
            <a:pPr marL="0" indent="0">
              <a:buNone/>
            </a:pPr>
            <a:r>
              <a:rPr lang="en-US" dirty="0"/>
              <a:t>This is my package!</a:t>
            </a:r>
          </a:p>
        </p:txBody>
      </p:sp>
    </p:spTree>
    <p:extLst>
      <p:ext uri="{BB962C8B-B14F-4D97-AF65-F5344CB8AC3E}">
        <p14:creationId xmlns:p14="http://schemas.microsoft.com/office/powerpoint/2010/main" val="428527851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Packages - points to note:</a:t>
            </a:r>
          </a:p>
          <a:p>
            <a:r>
              <a:rPr lang="en-US" dirty="0"/>
              <a:t>To avoid naming conflicts packages are given names of the domain name of the company in reverse Ex: com.guru99. com.microsoft, com.infosys etc.</a:t>
            </a:r>
          </a:p>
          <a:p>
            <a:r>
              <a:rPr lang="en-US" dirty="0"/>
              <a:t>When a package name is not specified, a class is in the default package (the current working directory) and the package itself is given no name. Hence you were able to execute assignments earlier.</a:t>
            </a:r>
          </a:p>
          <a:p>
            <a:r>
              <a:rPr lang="en-US" dirty="0"/>
              <a:t>While creating a package, care should be taken that the statement for creating package must be written before any other import statements</a:t>
            </a:r>
          </a:p>
          <a:p>
            <a:r>
              <a:rPr lang="en-US" dirty="0"/>
              <a:t>// not allowed</a:t>
            </a:r>
          </a:p>
          <a:p>
            <a:pPr marL="0" indent="0">
              <a:buNone/>
            </a:pPr>
            <a:r>
              <a:rPr lang="en-US" dirty="0"/>
              <a:t>import package p1.*;</a:t>
            </a:r>
          </a:p>
          <a:p>
            <a:pPr marL="0" indent="0">
              <a:buNone/>
            </a:pPr>
            <a:r>
              <a:rPr lang="en-US" dirty="0"/>
              <a:t>package p3;</a:t>
            </a:r>
          </a:p>
          <a:p>
            <a:pPr marL="0" indent="0">
              <a:buNone/>
            </a:pPr>
            <a:endParaRPr lang="en-US" dirty="0"/>
          </a:p>
          <a:p>
            <a:pPr marL="0" indent="0">
              <a:buNone/>
            </a:pPr>
            <a:r>
              <a:rPr lang="en-US" dirty="0"/>
              <a:t>//correct syntax</a:t>
            </a:r>
          </a:p>
          <a:p>
            <a:pPr marL="0" indent="0">
              <a:buNone/>
            </a:pPr>
            <a:r>
              <a:rPr lang="en-US" dirty="0"/>
              <a:t>package p3;</a:t>
            </a:r>
          </a:p>
          <a:p>
            <a:pPr marL="0" indent="0">
              <a:buNone/>
            </a:pPr>
            <a:r>
              <a:rPr lang="en-US" dirty="0"/>
              <a:t>import package p1.*;</a:t>
            </a:r>
          </a:p>
        </p:txBody>
      </p:sp>
    </p:spTree>
    <p:extLst>
      <p:ext uri="{BB962C8B-B14F-4D97-AF65-F5344CB8AC3E}">
        <p14:creationId xmlns:p14="http://schemas.microsoft.com/office/powerpoint/2010/main" val="23994206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5811</Words>
  <Application>Microsoft Office PowerPoint</Application>
  <PresentationFormat>Widescreen</PresentationFormat>
  <Paragraphs>1128</Paragraphs>
  <Slides>98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98</vt:i4>
      </vt:variant>
    </vt:vector>
  </HeadingPairs>
  <TitlesOfParts>
    <vt:vector size="106" baseType="lpstr">
      <vt:lpstr>Arial</vt:lpstr>
      <vt:lpstr>Calibri</vt:lpstr>
      <vt:lpstr>Calibri Light</vt:lpstr>
      <vt:lpstr>Consolas</vt:lpstr>
      <vt:lpstr>Segoe UI</vt:lpstr>
      <vt:lpstr>Verdana</vt:lpstr>
      <vt:lpstr>Wingdings</vt:lpstr>
      <vt:lpstr>Office Theme</vt:lpstr>
      <vt:lpstr>UNIT I</vt:lpstr>
      <vt:lpstr>What is Java?</vt:lpstr>
      <vt:lpstr>Why Use Java?</vt:lpstr>
      <vt:lpstr>Java Install</vt:lpstr>
      <vt:lpstr>Setup for Windows</vt:lpstr>
      <vt:lpstr>PowerPoint Presentation</vt:lpstr>
      <vt:lpstr>Java Comments </vt:lpstr>
      <vt:lpstr>Java Variables </vt:lpstr>
      <vt:lpstr>Declaring (Creating) Variables </vt:lpstr>
      <vt:lpstr>Display Variables </vt:lpstr>
      <vt:lpstr>PowerPoint Presentation</vt:lpstr>
      <vt:lpstr>Java Identifiers </vt:lpstr>
      <vt:lpstr>Java Data Types </vt:lpstr>
      <vt:lpstr>PowerPoint Presentation</vt:lpstr>
      <vt:lpstr>PowerPoint Presentation</vt:lpstr>
      <vt:lpstr>Non-Primitive Data Types</vt:lpstr>
      <vt:lpstr>Java Type Casting </vt:lpstr>
      <vt:lpstr>Java Operators </vt:lpstr>
      <vt:lpstr>Arithmetic Operators</vt:lpstr>
      <vt:lpstr>Assignment operators:</vt:lpstr>
      <vt:lpstr>Java Comparison Operators </vt:lpstr>
      <vt:lpstr>Java Logical Operators </vt:lpstr>
      <vt:lpstr>Java Strings Strings are used for storing text. </vt:lpstr>
      <vt:lpstr>Finding a String in a String The </vt:lpstr>
      <vt:lpstr>Special Characters</vt:lpstr>
      <vt:lpstr>Six other escape sequences are valid in Java:</vt:lpstr>
      <vt:lpstr>Adding Numbers and Strings </vt:lpstr>
      <vt:lpstr>Java Math </vt:lpstr>
      <vt:lpstr>Java Booleans </vt:lpstr>
      <vt:lpstr>Boolean Expression </vt:lpstr>
      <vt:lpstr>Java Conditions and If Statements </vt:lpstr>
      <vt:lpstr>The if Statement </vt:lpstr>
      <vt:lpstr>PowerPoint Presentation</vt:lpstr>
      <vt:lpstr>The else if Statement</vt:lpstr>
      <vt:lpstr>PowerPoint Presentation</vt:lpstr>
      <vt:lpstr>You can simply write:</vt:lpstr>
      <vt:lpstr>Java Switch Statements</vt:lpstr>
      <vt:lpstr>The example below uses the weekday number to calculate the weekday name:</vt:lpstr>
      <vt:lpstr>PowerPoint Presentation</vt:lpstr>
      <vt:lpstr>Java While Loop </vt:lpstr>
      <vt:lpstr>The Do/While Loop </vt:lpstr>
      <vt:lpstr>Java For Loop</vt:lpstr>
      <vt:lpstr>For-Each Loop</vt:lpstr>
      <vt:lpstr>Java Break and Continue</vt:lpstr>
      <vt:lpstr>Java Continue</vt:lpstr>
      <vt:lpstr>Java 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Methods </vt:lpstr>
      <vt:lpstr>PowerPoint Presentation</vt:lpstr>
      <vt:lpstr>PowerPoint Presentation</vt:lpstr>
      <vt:lpstr>PowerPoint Presentation</vt:lpstr>
      <vt:lpstr>Method Parameters</vt:lpstr>
      <vt:lpstr>PowerPoint Presentation</vt:lpstr>
      <vt:lpstr>PowerPoint Presentation</vt:lpstr>
      <vt:lpstr>PowerPoint Presentation</vt:lpstr>
      <vt:lpstr>Java Classes and Objects </vt:lpstr>
      <vt:lpstr>PowerPoint Presentation</vt:lpstr>
      <vt:lpstr>Create an Object</vt:lpstr>
      <vt:lpstr>PowerPoint Presentation</vt:lpstr>
      <vt:lpstr>Using Multiple Classes</vt:lpstr>
      <vt:lpstr>PowerPoint Presentation</vt:lpstr>
      <vt:lpstr>Java Class Attributes </vt:lpstr>
      <vt:lpstr>Accessing Attributes</vt:lpstr>
      <vt:lpstr>Modify Attributes </vt:lpstr>
      <vt:lpstr>Multiple Objects</vt:lpstr>
      <vt:lpstr>Multiple Attributes</vt:lpstr>
      <vt:lpstr>Java Class Methods </vt:lpstr>
      <vt:lpstr>PowerPoint Presentation</vt:lpstr>
      <vt:lpstr>An example to demonstrate the differences between static and public methods:</vt:lpstr>
      <vt:lpstr>Access Methods With an Object</vt:lpstr>
      <vt:lpstr>Java Constructors</vt:lpstr>
      <vt:lpstr>Constructor Parameters</vt:lpstr>
      <vt:lpstr>Java Modifiers</vt:lpstr>
      <vt:lpstr>PowerPoint Presentation</vt:lpstr>
      <vt:lpstr>Non-Access Modifiers</vt:lpstr>
      <vt:lpstr>Final</vt:lpstr>
      <vt:lpstr>Static</vt:lpstr>
      <vt:lpstr>Abstract</vt:lpstr>
      <vt:lpstr>What is Javadoc?</vt:lpstr>
      <vt:lpstr>PowerPoint Presentation</vt:lpstr>
      <vt:lpstr>The javadoc Tags</vt:lpstr>
      <vt:lpstr>Java Packages &amp; API </vt:lpstr>
      <vt:lpstr>Built-in Packages </vt:lpstr>
      <vt:lpstr>PowerPoint Presentation</vt:lpstr>
      <vt:lpstr>PowerPoint Presentation</vt:lpstr>
      <vt:lpstr>Example</vt:lpstr>
      <vt:lpstr>PowerPoint Presentation</vt:lpstr>
      <vt:lpstr>Package creation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Admin</dc:creator>
  <cp:lastModifiedBy>Admin</cp:lastModifiedBy>
  <cp:revision>51</cp:revision>
  <dcterms:created xsi:type="dcterms:W3CDTF">2019-07-10T04:51:46Z</dcterms:created>
  <dcterms:modified xsi:type="dcterms:W3CDTF">2019-08-09T04:09:49Z</dcterms:modified>
</cp:coreProperties>
</file>