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94501-7419-4412-9708-122E958A8A10}" v="39" dt="2022-07-12T14:40:16.928"/>
    <p1510:client id="{479CE2AC-C250-BCC3-25AC-1D8E38312BFF}" v="1059" dt="2022-07-14T14:19:23.792"/>
    <p1510:client id="{1B921456-54D4-2003-15F4-D233CF7DE099}" v="17" dt="2022-07-15T15:07:10.637"/>
    <p1510:client id="{426A8223-AADA-BB84-8CB1-E4FEDE9BC64D}" v="81" dt="2022-07-15T18:03:5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4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8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5516-5682-3CD9-3ADA-DA01AF376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27" name="Group 90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Freeform: Shape 123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4453656"/>
            <a:ext cx="10325635" cy="97515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Neural Style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5600521"/>
            <a:ext cx="10325635" cy="1064492"/>
          </a:xfrm>
        </p:spPr>
        <p:txBody>
          <a:bodyPr>
            <a:normAutofit/>
          </a:bodyPr>
          <a:lstStyle/>
          <a:p>
            <a:r>
              <a:rPr lang="en-US" dirty="0"/>
              <a:t>Sai Lokesh Gorantla</a:t>
            </a:r>
          </a:p>
          <a:p>
            <a:r>
              <a:rPr lang="en-US" dirty="0"/>
              <a:t>20IE10028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D8DE15-A2FF-61CF-0444-719A632E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022" y="502981"/>
            <a:ext cx="12194338" cy="6233108"/>
          </a:xfrm>
        </p:spPr>
      </p:pic>
    </p:spTree>
    <p:extLst>
      <p:ext uri="{BB962C8B-B14F-4D97-AF65-F5344CB8AC3E}">
        <p14:creationId xmlns:p14="http://schemas.microsoft.com/office/powerpoint/2010/main" val="26340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F7ED7F1B-EA6E-276D-497F-D49AC141C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r="27109" b="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06C75-0CD2-E858-80F5-C42CB40B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4199-8C74-F667-3BA8-983B2B51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Neural Style Transfer is one of the beauties of Neural Networks which lets us to apply the style used in a painting to another picture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r>
              <a:rPr lang="en-US" sz="1700" dirty="0"/>
              <a:t>Helps in creating artificial artworks from paintings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r>
              <a:rPr lang="en-US" sz="1700" dirty="0"/>
              <a:t>Data augmentation is a critical use-case*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r>
              <a:rPr lang="en-US" sz="1700" dirty="0"/>
              <a:t>Entertainment and social communication*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FA1EB-5AF4-FA3C-EE4E-3DA6026EB08F}"/>
              </a:ext>
            </a:extLst>
          </p:cNvPr>
          <p:cNvSpPr txBox="1"/>
          <p:nvPr/>
        </p:nvSpPr>
        <p:spPr>
          <a:xfrm>
            <a:off x="691933" y="6130316"/>
            <a:ext cx="3630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Explained in the later slides</a:t>
            </a:r>
          </a:p>
        </p:txBody>
      </p:sp>
    </p:spTree>
    <p:extLst>
      <p:ext uri="{BB962C8B-B14F-4D97-AF65-F5344CB8AC3E}">
        <p14:creationId xmlns:p14="http://schemas.microsoft.com/office/powerpoint/2010/main" val="2219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A3DC-5E36-BE4B-2678-6B3E28AF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VGG 16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C9F1CB-AE0F-CC9D-C98D-E736AE38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513" y="2169684"/>
            <a:ext cx="7927394" cy="4446751"/>
          </a:xfrm>
        </p:spPr>
      </p:pic>
    </p:spTree>
    <p:extLst>
      <p:ext uri="{BB962C8B-B14F-4D97-AF65-F5344CB8AC3E}">
        <p14:creationId xmlns:p14="http://schemas.microsoft.com/office/powerpoint/2010/main" val="19329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CE9-0945-0B85-E74C-06429CF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6533-9938-E930-FD6B-9D1AE8E7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85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J = α * J(C,G) + β * J(S,G)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J</a:t>
            </a:r>
            <a:r>
              <a:rPr lang="en-US" baseline="-25000" dirty="0" err="1"/>
              <a:t>content</a:t>
            </a:r>
            <a:r>
              <a:rPr lang="en-US" dirty="0"/>
              <a:t> = J(C,G) = ΣΣ(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baseline="30000" dirty="0"/>
              <a:t>(C)</a:t>
            </a:r>
            <a:r>
              <a:rPr lang="en-US" dirty="0"/>
              <a:t> –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baseline="30000" dirty="0"/>
              <a:t>(G)</a:t>
            </a:r>
            <a:r>
              <a:rPr lang="en-US" dirty="0"/>
              <a:t>)</a:t>
            </a:r>
            <a:r>
              <a:rPr lang="en-US" baseline="30000" dirty="0"/>
              <a:t>2 </a:t>
            </a:r>
            <a:endParaRPr lang="en-US" dirty="0"/>
          </a:p>
          <a:p>
            <a:pPr marL="685800" lvl="1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'a' represents the activation</a:t>
            </a:r>
          </a:p>
          <a:p>
            <a:r>
              <a:rPr lang="en-US" dirty="0" err="1"/>
              <a:t>J</a:t>
            </a:r>
            <a:r>
              <a:rPr lang="en-US" baseline="-25000" dirty="0" err="1"/>
              <a:t>style</a:t>
            </a:r>
            <a:r>
              <a:rPr lang="en-US" dirty="0"/>
              <a:t> = J(S,G) = (1/(2*</a:t>
            </a:r>
            <a:r>
              <a:rPr lang="en-US" dirty="0" err="1"/>
              <a:t>n</a:t>
            </a:r>
            <a:r>
              <a:rPr lang="en-US" baseline="-25000" dirty="0" err="1"/>
              <a:t>H</a:t>
            </a:r>
            <a:r>
              <a:rPr lang="en-US" dirty="0"/>
              <a:t>*</a:t>
            </a:r>
            <a:r>
              <a:rPr lang="en-US" dirty="0" err="1"/>
              <a:t>n</a:t>
            </a:r>
            <a:r>
              <a:rPr lang="en-US" baseline="-25000" dirty="0" err="1"/>
              <a:t>W</a:t>
            </a:r>
            <a:r>
              <a:rPr lang="en-US" dirty="0"/>
              <a:t>*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)) *</a:t>
            </a:r>
            <a:r>
              <a:rPr lang="en-US" dirty="0">
                <a:ea typeface="+mn-lt"/>
                <a:cs typeface="+mn-lt"/>
              </a:rPr>
              <a:t> ΣΣ(G</a:t>
            </a:r>
            <a:r>
              <a:rPr lang="en-US" baseline="-25000" dirty="0">
                <a:ea typeface="+mn-lt"/>
                <a:cs typeface="+mn-lt"/>
              </a:rPr>
              <a:t>ab</a:t>
            </a:r>
            <a:r>
              <a:rPr lang="en-US" baseline="30000" dirty="0">
                <a:ea typeface="+mn-lt"/>
                <a:cs typeface="+mn-lt"/>
              </a:rPr>
              <a:t>(S)</a:t>
            </a:r>
            <a:r>
              <a:rPr lang="en-US" dirty="0">
                <a:ea typeface="+mn-lt"/>
                <a:cs typeface="+mn-lt"/>
              </a:rPr>
              <a:t> - G</a:t>
            </a:r>
            <a:r>
              <a:rPr lang="en-US" baseline="-25000" dirty="0">
                <a:ea typeface="+mn-lt"/>
                <a:cs typeface="+mn-lt"/>
              </a:rPr>
              <a:t>ab</a:t>
            </a:r>
            <a:r>
              <a:rPr lang="en-US" baseline="30000" dirty="0">
                <a:ea typeface="+mn-lt"/>
                <a:cs typeface="+mn-lt"/>
              </a:rPr>
              <a:t>(G)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baseline="30000" dirty="0">
                <a:ea typeface="+mn-lt"/>
                <a:cs typeface="+mn-lt"/>
              </a:rPr>
              <a:t>2</a:t>
            </a:r>
          </a:p>
          <a:p>
            <a:pPr marL="685800" lvl="1" indent="-457200"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en-US" baseline="-25000" dirty="0">
                <a:solidFill>
                  <a:schemeClr val="tx1"/>
                </a:solidFill>
                <a:ea typeface="+mn-lt"/>
                <a:cs typeface="+mn-lt"/>
              </a:rPr>
              <a:t>ab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(S)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ΣΣ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(S)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*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(S)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 — Gram matrix of Style Image</a:t>
            </a:r>
          </a:p>
          <a:p>
            <a:pPr marL="685800" lvl="1" indent="-457200"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en-US" baseline="-25000" dirty="0">
                <a:solidFill>
                  <a:schemeClr val="tx1"/>
                </a:solidFill>
                <a:ea typeface="+mn-lt"/>
                <a:cs typeface="+mn-lt"/>
              </a:rPr>
              <a:t>ab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(G)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= ΣΣ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(G)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*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(G)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 — Gram matrix of Generated Image</a:t>
            </a:r>
          </a:p>
          <a:p>
            <a:pPr marL="0" indent="0">
              <a:buNone/>
            </a:pPr>
            <a:r>
              <a:rPr lang="en-US" dirty="0"/>
              <a:t>Apply gradient descent over the generated image: </a:t>
            </a:r>
            <a:r>
              <a:rPr lang="en-US" dirty="0" err="1"/>
              <a:t>dJ</a:t>
            </a:r>
            <a:r>
              <a:rPr lang="en-US" dirty="0"/>
              <a:t>/</a:t>
            </a:r>
            <a:r>
              <a:rPr lang="en-US" dirty="0" err="1"/>
              <a:t>dG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F5248-0F5A-2C75-D9B0-37E6F492B34F}"/>
              </a:ext>
            </a:extLst>
          </p:cNvPr>
          <p:cNvSpPr txBox="1"/>
          <p:nvPr/>
        </p:nvSpPr>
        <p:spPr>
          <a:xfrm>
            <a:off x="686301" y="6371222"/>
            <a:ext cx="46782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>
                <a:ea typeface="+mn-lt"/>
                <a:cs typeface="+mn-lt"/>
              </a:rPr>
              <a:t>Gatys</a:t>
            </a:r>
            <a:r>
              <a:rPr lang="en-US" sz="1400" dirty="0">
                <a:ea typeface="+mn-lt"/>
                <a:cs typeface="+mn-lt"/>
              </a:rPr>
              <a:t> et al., 2015. A neural algorithm of artistic style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47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90BC-D147-0DE0-6076-9930E2D0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AB48-545D-E706-0BEE-65F6E72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Initiate the generated image with random values</a:t>
            </a:r>
          </a:p>
          <a:p>
            <a:pPr>
              <a:buClr>
                <a:srgbClr val="B6887B"/>
              </a:buClr>
            </a:pPr>
            <a:r>
              <a:rPr lang="en-US" dirty="0"/>
              <a:t>Pick a layer (preferably middle) from the VGG model to find the activations</a:t>
            </a:r>
          </a:p>
          <a:p>
            <a:pPr>
              <a:buClr>
                <a:srgbClr val="B6887B"/>
              </a:buClr>
            </a:pPr>
            <a:r>
              <a:rPr lang="en-US" dirty="0"/>
              <a:t>Calculate content and style costs</a:t>
            </a:r>
          </a:p>
          <a:p>
            <a:pPr>
              <a:buClr>
                <a:srgbClr val="B6887B"/>
              </a:buClr>
            </a:pPr>
            <a:r>
              <a:rPr lang="en-US" dirty="0"/>
              <a:t>Tune the parameters α and β to obtain required results</a:t>
            </a:r>
          </a:p>
          <a:p>
            <a:pPr>
              <a:buClr>
                <a:srgbClr val="B6887B"/>
              </a:buClr>
            </a:pPr>
            <a:r>
              <a:rPr lang="en-US" dirty="0"/>
              <a:t>Run the gradient descent over Generated image, unlike on the weights as in a NN</a:t>
            </a:r>
            <a:br>
              <a:rPr lang="en-US" dirty="0"/>
            </a:br>
            <a:r>
              <a:rPr lang="en-US" dirty="0"/>
              <a:t>G = G - </a:t>
            </a:r>
            <a:r>
              <a:rPr lang="en-US" dirty="0">
                <a:ea typeface="+mn-lt"/>
                <a:cs typeface="+mn-lt"/>
              </a:rPr>
              <a:t>α * </a:t>
            </a:r>
            <a:r>
              <a:rPr lang="en-US">
                <a:ea typeface="+mn-lt"/>
                <a:cs typeface="+mn-lt"/>
              </a:rPr>
              <a:t>dJ(G)/dG</a:t>
            </a:r>
            <a:endParaRPr lang="en-US"/>
          </a:p>
          <a:p>
            <a:pPr>
              <a:buClr>
                <a:srgbClr val="B6887B"/>
              </a:buClr>
            </a:pPr>
            <a:r>
              <a:rPr lang="en-US" dirty="0"/>
              <a:t>Try choosing a different layer and repeat these steps until we get a satisfactory result</a:t>
            </a:r>
          </a:p>
          <a:p>
            <a:pPr>
              <a:buClr>
                <a:srgbClr val="B6887B"/>
              </a:buClr>
            </a:pPr>
            <a:endParaRPr lang="en-US" dirty="0"/>
          </a:p>
          <a:p>
            <a:pPr>
              <a:buClr>
                <a:srgbClr val="B6887B"/>
              </a:buClr>
            </a:pPr>
            <a:endParaRPr lang="en-US" dirty="0"/>
          </a:p>
          <a:p>
            <a:pPr>
              <a:buClr>
                <a:srgbClr val="B6887B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0E6700-8ADC-253E-165D-4199A585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Gram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2974-C068-CDDB-85EB-4A55945E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gram matrix is a square matrix that contains a dot of each vectorized filter in layer 'l'.</a:t>
            </a:r>
          </a:p>
          <a:p>
            <a:pPr>
              <a:buClr>
                <a:srgbClr val="B6887B"/>
              </a:buClr>
            </a:pPr>
            <a:endParaRPr lang="en-US" dirty="0"/>
          </a:p>
        </p:txBody>
      </p:sp>
      <p:pic>
        <p:nvPicPr>
          <p:cNvPr id="13" name="Picture 6" descr="Diagram&#10;&#10;Description automatically generated">
            <a:extLst>
              <a:ext uri="{FF2B5EF4-FFF2-40B4-BE49-F238E27FC236}">
                <a16:creationId xmlns:a16="http://schemas.microsoft.com/office/drawing/2014/main" id="{1E4F209D-FA53-B5E9-9819-E20D1CAB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2" y="2883005"/>
            <a:ext cx="9880004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A picture containing text, city, different&#10;&#10;Description automatically generated">
            <a:extLst>
              <a:ext uri="{FF2B5EF4-FFF2-40B4-BE49-F238E27FC236}">
                <a16:creationId xmlns:a16="http://schemas.microsoft.com/office/drawing/2014/main" id="{7F39A1C0-61F0-3B74-60CF-88FE3FE1E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14" y="596926"/>
            <a:ext cx="11818571" cy="5307641"/>
          </a:xfrm>
        </p:spPr>
      </p:pic>
    </p:spTree>
    <p:extLst>
      <p:ext uri="{BB962C8B-B14F-4D97-AF65-F5344CB8AC3E}">
        <p14:creationId xmlns:p14="http://schemas.microsoft.com/office/powerpoint/2010/main" val="339742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749229-885B-6B83-A948-E7E3E39D9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33" y="542961"/>
            <a:ext cx="11325211" cy="5764171"/>
          </a:xfrm>
        </p:spPr>
      </p:pic>
    </p:spTree>
    <p:extLst>
      <p:ext uri="{BB962C8B-B14F-4D97-AF65-F5344CB8AC3E}">
        <p14:creationId xmlns:p14="http://schemas.microsoft.com/office/powerpoint/2010/main" val="34313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B678A1-779E-5954-61E0-9C2B65C83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52" y="502981"/>
            <a:ext cx="11777695" cy="5777366"/>
          </a:xfrm>
        </p:spPr>
      </p:pic>
    </p:spTree>
    <p:extLst>
      <p:ext uri="{BB962C8B-B14F-4D97-AF65-F5344CB8AC3E}">
        <p14:creationId xmlns:p14="http://schemas.microsoft.com/office/powerpoint/2010/main" val="10762075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5"/>
      </a:lt2>
      <a:accent1>
        <a:srgbClr val="C34D87"/>
      </a:accent1>
      <a:accent2>
        <a:srgbClr val="B13B44"/>
      </a:accent2>
      <a:accent3>
        <a:srgbClr val="C3754D"/>
      </a:accent3>
      <a:accent4>
        <a:srgbClr val="B1943B"/>
      </a:accent4>
      <a:accent5>
        <a:srgbClr val="9AAB43"/>
      </a:accent5>
      <a:accent6>
        <a:srgbClr val="6BB13B"/>
      </a:accent6>
      <a:hlink>
        <a:srgbClr val="30926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Grandview</vt:lpstr>
      <vt:lpstr>Wingdings</vt:lpstr>
      <vt:lpstr>CosineVTI</vt:lpstr>
      <vt:lpstr>Neural Style Transfer</vt:lpstr>
      <vt:lpstr>Introduction</vt:lpstr>
      <vt:lpstr>The VGG 16 Architecture</vt:lpstr>
      <vt:lpstr>Cost function and optimization</vt:lpstr>
      <vt:lpstr>How to generate the image</vt:lpstr>
      <vt:lpstr>Gram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Lokesh Gorantla</cp:lastModifiedBy>
  <cp:revision>365</cp:revision>
  <dcterms:created xsi:type="dcterms:W3CDTF">2022-07-12T14:32:30Z</dcterms:created>
  <dcterms:modified xsi:type="dcterms:W3CDTF">2022-07-15T18:12:02Z</dcterms:modified>
</cp:coreProperties>
</file>