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7" r:id="rId4"/>
    <p:sldId id="258" r:id="rId5"/>
    <p:sldId id="259" r:id="rId6"/>
    <p:sldId id="260" r:id="rId7"/>
    <p:sldId id="261" r:id="rId8"/>
    <p:sldId id="272" r:id="rId9"/>
    <p:sldId id="277" r:id="rId10"/>
    <p:sldId id="273" r:id="rId11"/>
    <p:sldId id="264" r:id="rId12"/>
    <p:sldId id="275" r:id="rId13"/>
    <p:sldId id="276" r:id="rId14"/>
    <p:sldId id="265" r:id="rId15"/>
    <p:sldId id="266"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A291FA-50D4-D464-705D-539A4590DEEE}" v="617" dt="2021-06-25T15:08:00.412"/>
    <p1510:client id="{8E3EC0BE-06FF-D4FE-ED75-6DDEDBE6FC5F}" v="473" dt="2021-06-25T08:11:19.838"/>
    <p1510:client id="{B3067846-A29E-436E-BECD-EE343B68C5BE}" v="170" dt="2021-06-23T09:55:21.040"/>
    <p1510:client id="{B7D77EB3-2AFB-5256-B43C-45ED51F1171B}" v="170" dt="2021-06-20T10:51:59.774"/>
    <p1510:client id="{BB9F74BC-72DE-B267-EFC0-9E4CFFD1D052}" v="1338" dt="2021-06-25T13:28:27.973"/>
    <p1510:client id="{CF08B43D-4178-019E-443B-17324D57125A}" v="2615" dt="2021-06-25T06:11:46.369"/>
    <p1510:client id="{EEF9C57A-56FC-40A3-804B-75DD6C93913D}" v="91" dt="2021-06-20T09:50:20.1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677335" y="1282701"/>
            <a:ext cx="5096060" cy="4307148"/>
          </a:xfrm>
        </p:spPr>
        <p:txBody>
          <a:bodyPr anchor="ctr">
            <a:normAutofit/>
          </a:bodyPr>
          <a:lstStyle/>
          <a:p>
            <a:r>
              <a:rPr lang="en-US" b="1" dirty="0"/>
              <a:t>Async Await Promises and Callbacks in JavaScript</a:t>
            </a:r>
            <a:endParaRPr lang="en-US" err="1"/>
          </a:p>
          <a:p>
            <a:endParaRPr lang="en-US" dirty="0"/>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821120" y="2510119"/>
            <a:ext cx="3602567" cy="1829292"/>
          </a:xfrm>
        </p:spPr>
        <p:txBody>
          <a:bodyPr anchor="ctr">
            <a:normAutofit/>
          </a:bodyPr>
          <a:lstStyle/>
          <a:p>
            <a:pPr algn="l"/>
            <a:r>
              <a:rPr lang="en-US">
                <a:solidFill>
                  <a:srgbClr val="FFFFFF"/>
                </a:solidFill>
              </a:rPr>
              <a:t>By Sai Lokesh Gorantla</a:t>
            </a:r>
          </a:p>
          <a:p>
            <a:pPr algn="l"/>
            <a:r>
              <a:rPr lang="en-US">
                <a:solidFill>
                  <a:srgbClr val="FFFFFF"/>
                </a:solidFill>
              </a:rPr>
              <a:t>20IE10028</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E33ACD-CA7D-4A37-8401-399BE5EB6C21}"/>
              </a:ext>
            </a:extLst>
          </p:cNvPr>
          <p:cNvSpPr>
            <a:spLocks noGrp="1"/>
          </p:cNvSpPr>
          <p:nvPr>
            <p:ph type="title"/>
          </p:nvPr>
        </p:nvSpPr>
        <p:spPr>
          <a:xfrm>
            <a:off x="7181723" y="609600"/>
            <a:ext cx="4512989" cy="673652"/>
          </a:xfrm>
        </p:spPr>
        <p:txBody>
          <a:bodyPr anchor="ctr">
            <a:normAutofit/>
          </a:bodyPr>
          <a:lstStyle/>
          <a:p>
            <a:r>
              <a:rPr lang="en-US">
                <a:solidFill>
                  <a:srgbClr val="FFFFFF"/>
                </a:solidFill>
              </a:rPr>
              <a:t>Promise code</a:t>
            </a:r>
          </a:p>
        </p:txBody>
      </p:sp>
      <p:sp>
        <p:nvSpPr>
          <p:cNvPr id="3" name="Content Placeholder 2">
            <a:extLst>
              <a:ext uri="{FF2B5EF4-FFF2-40B4-BE49-F238E27FC236}">
                <a16:creationId xmlns:a16="http://schemas.microsoft.com/office/drawing/2014/main" id="{FE95F469-38E1-47E1-96A6-7713DB8588E5}"/>
              </a:ext>
            </a:extLst>
          </p:cNvPr>
          <p:cNvSpPr>
            <a:spLocks noGrp="1"/>
          </p:cNvSpPr>
          <p:nvPr>
            <p:ph idx="1"/>
          </p:nvPr>
        </p:nvSpPr>
        <p:spPr>
          <a:xfrm>
            <a:off x="7181725" y="1333382"/>
            <a:ext cx="5014303" cy="4771753"/>
          </a:xfrm>
        </p:spPr>
        <p:txBody>
          <a:bodyPr vert="horz" lIns="91440" tIns="45720" rIns="91440" bIns="45720" rtlCol="0" anchor="t">
            <a:normAutofit fontScale="92500" lnSpcReduction="10000"/>
          </a:bodyPr>
          <a:lstStyle/>
          <a:p>
            <a:pPr>
              <a:lnSpc>
                <a:spcPct val="90000"/>
              </a:lnSpc>
              <a:buNone/>
            </a:pPr>
            <a:r>
              <a:rPr lang="en-US" sz="1500" dirty="0">
                <a:solidFill>
                  <a:schemeClr val="bg1"/>
                </a:solidFill>
                <a:ea typeface="+mn-lt"/>
                <a:cs typeface="+mn-lt"/>
              </a:rPr>
              <a:t>        </a:t>
            </a:r>
            <a:endParaRPr lang="en-US" sz="1500" dirty="0">
              <a:solidFill>
                <a:schemeClr val="bg1"/>
              </a:solidFill>
            </a:endParaRPr>
          </a:p>
          <a:p>
            <a:pPr marL="0" indent="0">
              <a:buNone/>
            </a:pPr>
            <a:r>
              <a:rPr lang="en-US" sz="1500" dirty="0">
                <a:solidFill>
                  <a:schemeClr val="bg1"/>
                </a:solidFill>
                <a:ea typeface="+mn-lt"/>
                <a:cs typeface="+mn-lt"/>
              </a:rPr>
              <a:t>        </a:t>
            </a:r>
            <a:r>
              <a:rPr lang="en-US" sz="1500">
                <a:solidFill>
                  <a:schemeClr val="bg1"/>
                </a:solidFill>
                <a:ea typeface="+mn-lt"/>
                <a:cs typeface="+mn-lt"/>
              </a:rPr>
              <a:t>let controler1 = false;</a:t>
            </a:r>
            <a:endParaRPr lang="en-US">
              <a:solidFill>
                <a:schemeClr val="bg1"/>
              </a:solidFill>
              <a:ea typeface="+mn-lt"/>
              <a:cs typeface="+mn-lt"/>
            </a:endParaRPr>
          </a:p>
          <a:p>
            <a:pPr>
              <a:buNone/>
            </a:pPr>
            <a:r>
              <a:rPr lang="en-US" sz="1500">
                <a:solidFill>
                  <a:schemeClr val="bg1"/>
                </a:solidFill>
                <a:ea typeface="+mn-lt"/>
                <a:cs typeface="+mn-lt"/>
              </a:rPr>
              <a:t>        let controler2 = true;</a:t>
            </a:r>
            <a:endParaRPr lang="en-US">
              <a:solidFill>
                <a:schemeClr val="bg1"/>
              </a:solidFill>
            </a:endParaRPr>
          </a:p>
          <a:p>
            <a:pPr>
              <a:buNone/>
            </a:pPr>
            <a:r>
              <a:rPr lang="en-US" sz="1500">
                <a:solidFill>
                  <a:schemeClr val="bg1"/>
                </a:solidFill>
                <a:ea typeface="+mn-lt"/>
                <a:cs typeface="+mn-lt"/>
              </a:rPr>
              <a:t>        let p = new Promise(function(fulfilled, rejected){</a:t>
            </a:r>
            <a:endParaRPr lang="en-US">
              <a:solidFill>
                <a:schemeClr val="bg1"/>
              </a:solidFill>
            </a:endParaRPr>
          </a:p>
          <a:p>
            <a:pPr>
              <a:buNone/>
            </a:pPr>
            <a:r>
              <a:rPr lang="en-US" sz="1500">
                <a:solidFill>
                  <a:schemeClr val="bg1"/>
                </a:solidFill>
                <a:ea typeface="+mn-lt"/>
                <a:cs typeface="+mn-lt"/>
              </a:rPr>
              <a:t>            if(controler1&amp;&amp;controler2){</a:t>
            </a:r>
            <a:endParaRPr lang="en-US">
              <a:solidFill>
                <a:schemeClr val="bg1"/>
              </a:solidFill>
            </a:endParaRPr>
          </a:p>
          <a:p>
            <a:pPr>
              <a:buNone/>
            </a:pPr>
            <a:r>
              <a:rPr lang="en-US" sz="1500">
                <a:solidFill>
                  <a:schemeClr val="bg1"/>
                </a:solidFill>
                <a:ea typeface="+mn-lt"/>
                <a:cs typeface="+mn-lt"/>
              </a:rPr>
              <a:t>                fulfilled("OK");</a:t>
            </a:r>
            <a:endParaRPr lang="en-US">
              <a:solidFill>
                <a:schemeClr val="bg1"/>
              </a:solidFill>
            </a:endParaRPr>
          </a:p>
          <a:p>
            <a:pPr>
              <a:buNone/>
            </a:pPr>
            <a:r>
              <a:rPr lang="en-US" sz="1500">
                <a:solidFill>
                  <a:schemeClr val="bg1"/>
                </a:solidFill>
                <a:ea typeface="+mn-lt"/>
                <a:cs typeface="+mn-lt"/>
              </a:rPr>
              <a:t>            } else if(controler2){</a:t>
            </a:r>
            <a:endParaRPr lang="en-US">
              <a:solidFill>
                <a:schemeClr val="bg1"/>
              </a:solidFill>
            </a:endParaRPr>
          </a:p>
          <a:p>
            <a:pPr>
              <a:buNone/>
            </a:pPr>
            <a:r>
              <a:rPr lang="en-US" sz="1500">
                <a:solidFill>
                  <a:schemeClr val="bg1"/>
                </a:solidFill>
                <a:ea typeface="+mn-lt"/>
                <a:cs typeface="+mn-lt"/>
              </a:rPr>
              <a:t>                rejected("NOT OK");</a:t>
            </a:r>
            <a:endParaRPr lang="en-US">
              <a:solidFill>
                <a:schemeClr val="bg1"/>
              </a:solidFill>
            </a:endParaRPr>
          </a:p>
          <a:p>
            <a:pPr>
              <a:buNone/>
            </a:pPr>
            <a:r>
              <a:rPr lang="en-US" sz="1500">
                <a:solidFill>
                  <a:schemeClr val="bg1"/>
                </a:solidFill>
                <a:ea typeface="+mn-lt"/>
                <a:cs typeface="+mn-lt"/>
              </a:rPr>
              <a:t>            }</a:t>
            </a:r>
            <a:endParaRPr lang="en-US">
              <a:solidFill>
                <a:schemeClr val="bg1"/>
              </a:solidFill>
            </a:endParaRPr>
          </a:p>
          <a:p>
            <a:pPr>
              <a:buNone/>
            </a:pPr>
            <a:r>
              <a:rPr lang="en-US" sz="1500">
                <a:solidFill>
                  <a:schemeClr val="bg1"/>
                </a:solidFill>
                <a:ea typeface="+mn-lt"/>
                <a:cs typeface="+mn-lt"/>
              </a:rPr>
              <a:t>        })</a:t>
            </a:r>
            <a:endParaRPr lang="en-US">
              <a:solidFill>
                <a:schemeClr val="bg1"/>
              </a:solidFill>
            </a:endParaRPr>
          </a:p>
          <a:p>
            <a:pPr>
              <a:buNone/>
            </a:pPr>
            <a:r>
              <a:rPr lang="en-US" sz="1500">
                <a:solidFill>
                  <a:schemeClr val="bg1"/>
                </a:solidFill>
                <a:ea typeface="+mn-lt"/>
                <a:cs typeface="+mn-lt"/>
              </a:rPr>
              <a:t>        p.then((messageSuccess) =&gt; {</a:t>
            </a:r>
            <a:endParaRPr lang="en-US">
              <a:solidFill>
                <a:schemeClr val="bg1"/>
              </a:solidFill>
            </a:endParaRPr>
          </a:p>
          <a:p>
            <a:pPr>
              <a:buNone/>
            </a:pPr>
            <a:r>
              <a:rPr lang="en-US" sz="1500">
                <a:solidFill>
                  <a:schemeClr val="bg1"/>
                </a:solidFill>
                <a:ea typeface="+mn-lt"/>
                <a:cs typeface="+mn-lt"/>
              </a:rPr>
              <a:t>            console.log("Everything is fine, " + messageSuccess)</a:t>
            </a:r>
            <a:endParaRPr lang="en-US">
              <a:solidFill>
                <a:schemeClr val="bg1"/>
              </a:solidFill>
            </a:endParaRPr>
          </a:p>
          <a:p>
            <a:pPr>
              <a:buNone/>
            </a:pPr>
            <a:r>
              <a:rPr lang="en-US" sz="1500">
                <a:solidFill>
                  <a:schemeClr val="bg1"/>
                </a:solidFill>
                <a:ea typeface="+mn-lt"/>
                <a:cs typeface="+mn-lt"/>
              </a:rPr>
              <a:t>        }).catch((messageFail) =&gt; {</a:t>
            </a:r>
            <a:endParaRPr lang="en-US">
              <a:solidFill>
                <a:schemeClr val="bg1"/>
              </a:solidFill>
            </a:endParaRPr>
          </a:p>
          <a:p>
            <a:pPr>
              <a:buNone/>
            </a:pPr>
            <a:r>
              <a:rPr lang="en-US" sz="1500">
                <a:solidFill>
                  <a:schemeClr val="bg1"/>
                </a:solidFill>
                <a:ea typeface="+mn-lt"/>
                <a:cs typeface="+mn-lt"/>
              </a:rPr>
              <a:t>            console.log("Error occured, " + messageFail)</a:t>
            </a:r>
            <a:endParaRPr lang="en-US">
              <a:solidFill>
                <a:schemeClr val="bg1"/>
              </a:solidFill>
            </a:endParaRPr>
          </a:p>
          <a:p>
            <a:pPr>
              <a:buNone/>
            </a:pPr>
            <a:r>
              <a:rPr lang="en-US" sz="1500">
                <a:solidFill>
                  <a:schemeClr val="bg1"/>
                </a:solidFill>
                <a:ea typeface="+mn-lt"/>
                <a:cs typeface="+mn-lt"/>
              </a:rPr>
              <a:t>        })</a:t>
            </a:r>
            <a:endParaRPr lang="en-US">
              <a:solidFill>
                <a:schemeClr val="bg1"/>
              </a:solidFill>
            </a:endParaRPr>
          </a:p>
          <a:p>
            <a:pPr>
              <a:buNone/>
            </a:pPr>
            <a:endParaRPr lang="en-US" sz="1500" dirty="0">
              <a:solidFill>
                <a:schemeClr val="bg1"/>
              </a:solidFill>
            </a:endParaRPr>
          </a:p>
          <a:p>
            <a:pPr>
              <a:lnSpc>
                <a:spcPct val="90000"/>
              </a:lnSpc>
              <a:buNone/>
            </a:pPr>
            <a:endParaRPr lang="en-US" sz="1500" dirty="0">
              <a:solidFill>
                <a:schemeClr val="bg1"/>
              </a:solidFill>
            </a:endParaRPr>
          </a:p>
          <a:p>
            <a:pPr>
              <a:lnSpc>
                <a:spcPct val="90000"/>
              </a:lnSpc>
              <a:buNone/>
            </a:pPr>
            <a:endParaRPr lang="en-US" sz="1500" dirty="0">
              <a:solidFill>
                <a:schemeClr val="bg1"/>
              </a:solidFill>
            </a:endParaRPr>
          </a:p>
          <a:p>
            <a:pPr>
              <a:lnSpc>
                <a:spcPct val="90000"/>
              </a:lnSpc>
              <a:buNone/>
            </a:pPr>
            <a:endParaRPr lang="en-US" sz="1500" dirty="0">
              <a:solidFill>
                <a:schemeClr val="bg1"/>
              </a:solidFill>
            </a:endParaRPr>
          </a:p>
          <a:p>
            <a:pPr marL="0" indent="0">
              <a:lnSpc>
                <a:spcPct val="90000"/>
              </a:lnSpc>
              <a:buNone/>
            </a:pPr>
            <a:endParaRPr lang="en-US" sz="1500" dirty="0">
              <a:solidFill>
                <a:schemeClr val="bg1"/>
              </a:solidFill>
            </a:endParaRPr>
          </a:p>
        </p:txBody>
      </p:sp>
      <p:pic>
        <p:nvPicPr>
          <p:cNvPr id="4" name="Picture 4">
            <a:extLst>
              <a:ext uri="{FF2B5EF4-FFF2-40B4-BE49-F238E27FC236}">
                <a16:creationId xmlns:a16="http://schemas.microsoft.com/office/drawing/2014/main" id="{12BF0817-F3C0-432F-93BD-665B81938CEB}"/>
              </a:ext>
            </a:extLst>
          </p:cNvPr>
          <p:cNvPicPr>
            <a:picLocks noChangeAspect="1"/>
          </p:cNvPicPr>
          <p:nvPr/>
        </p:nvPicPr>
        <p:blipFill>
          <a:blip r:embed="rId2"/>
          <a:stretch>
            <a:fillRect/>
          </a:stretch>
        </p:blipFill>
        <p:spPr>
          <a:xfrm>
            <a:off x="352926" y="3870241"/>
            <a:ext cx="4748463" cy="521204"/>
          </a:xfrm>
          <a:prstGeom prst="rect">
            <a:avLst/>
          </a:prstGeom>
        </p:spPr>
      </p:pic>
      <p:pic>
        <p:nvPicPr>
          <p:cNvPr id="5" name="Picture 6">
            <a:extLst>
              <a:ext uri="{FF2B5EF4-FFF2-40B4-BE49-F238E27FC236}">
                <a16:creationId xmlns:a16="http://schemas.microsoft.com/office/drawing/2014/main" id="{FBEBC3B2-864C-4788-826E-3B5FA79842AD}"/>
              </a:ext>
            </a:extLst>
          </p:cNvPr>
          <p:cNvPicPr>
            <a:picLocks noChangeAspect="1"/>
          </p:cNvPicPr>
          <p:nvPr/>
        </p:nvPicPr>
        <p:blipFill>
          <a:blip r:embed="rId3"/>
          <a:stretch>
            <a:fillRect/>
          </a:stretch>
        </p:blipFill>
        <p:spPr>
          <a:xfrm>
            <a:off x="352926" y="2523279"/>
            <a:ext cx="4748463" cy="427811"/>
          </a:xfrm>
          <a:prstGeom prst="rect">
            <a:avLst/>
          </a:prstGeom>
        </p:spPr>
      </p:pic>
    </p:spTree>
    <p:extLst>
      <p:ext uri="{BB962C8B-B14F-4D97-AF65-F5344CB8AC3E}">
        <p14:creationId xmlns:p14="http://schemas.microsoft.com/office/powerpoint/2010/main" val="2574547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7870F-18B5-47C6-AFFD-EA525E9CBD69}"/>
              </a:ext>
            </a:extLst>
          </p:cNvPr>
          <p:cNvSpPr>
            <a:spLocks noGrp="1"/>
          </p:cNvSpPr>
          <p:nvPr>
            <p:ph type="title"/>
          </p:nvPr>
        </p:nvSpPr>
        <p:spPr>
          <a:xfrm>
            <a:off x="1333502" y="609600"/>
            <a:ext cx="8596668" cy="1320800"/>
          </a:xfrm>
        </p:spPr>
        <p:txBody>
          <a:bodyPr>
            <a:normAutofit/>
          </a:bodyPr>
          <a:lstStyle/>
          <a:p>
            <a:r>
              <a:rPr lang="en-US" dirty="0"/>
              <a:t>Callbacks</a:t>
            </a:r>
          </a:p>
        </p:txBody>
      </p:sp>
      <p:sp>
        <p:nvSpPr>
          <p:cNvPr id="15" name="Isosceles Triangle 14">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46329B8-F488-4CC4-92C5-CC45CE0E96CE}"/>
              </a:ext>
            </a:extLst>
          </p:cNvPr>
          <p:cNvSpPr>
            <a:spLocks noGrp="1"/>
          </p:cNvSpPr>
          <p:nvPr>
            <p:ph idx="1"/>
          </p:nvPr>
        </p:nvSpPr>
        <p:spPr>
          <a:xfrm>
            <a:off x="1333502" y="2160590"/>
            <a:ext cx="8470898" cy="3429260"/>
          </a:xfrm>
        </p:spPr>
        <p:txBody>
          <a:bodyPr vert="horz" lIns="91440" tIns="45720" rIns="91440" bIns="45720" rtlCol="0" anchor="t">
            <a:normAutofit/>
          </a:bodyPr>
          <a:lstStyle/>
          <a:p>
            <a:r>
              <a:rPr lang="en-US" dirty="0"/>
              <a:t>Performing a certain action when the user does something.</a:t>
            </a:r>
          </a:p>
          <a:p>
            <a:r>
              <a:rPr lang="en-US" dirty="0"/>
              <a:t>It is a function passed as a parameter to another function.</a:t>
            </a:r>
          </a:p>
          <a:p>
            <a:r>
              <a:rPr lang="en-US" dirty="0"/>
              <a:t>It broadly means that the a callback function is executed when the actual function is called.</a:t>
            </a:r>
          </a:p>
          <a:p>
            <a:r>
              <a:rPr lang="en-US"/>
              <a:t>It gives a better control over the the elements and contents of the web page by changing the contents dynamically</a:t>
            </a:r>
            <a:endParaRPr lang="en-US" dirty="0"/>
          </a:p>
          <a:p>
            <a:endParaRPr lang="en-US" dirty="0"/>
          </a:p>
          <a:p>
            <a:endParaRPr lang="en-US" dirty="0"/>
          </a:p>
          <a:p>
            <a:endParaRPr lang="en-US" dirty="0"/>
          </a:p>
        </p:txBody>
      </p:sp>
      <p:sp>
        <p:nvSpPr>
          <p:cNvPr id="23"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29074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E33ACD-CA7D-4A37-8401-399BE5EB6C2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Callback Code #1</a:t>
            </a:r>
            <a:endParaRPr lang="en-US" dirty="0">
              <a:solidFill>
                <a:srgbClr val="FFFFFF"/>
              </a:solidFill>
            </a:endParaRPr>
          </a:p>
        </p:txBody>
      </p:sp>
      <p:sp>
        <p:nvSpPr>
          <p:cNvPr id="3" name="Content Placeholder 2">
            <a:extLst>
              <a:ext uri="{FF2B5EF4-FFF2-40B4-BE49-F238E27FC236}">
                <a16:creationId xmlns:a16="http://schemas.microsoft.com/office/drawing/2014/main" id="{FE95F469-38E1-47E1-96A6-7713DB8588E5}"/>
              </a:ext>
            </a:extLst>
          </p:cNvPr>
          <p:cNvSpPr>
            <a:spLocks noGrp="1"/>
          </p:cNvSpPr>
          <p:nvPr>
            <p:ph idx="1"/>
          </p:nvPr>
        </p:nvSpPr>
        <p:spPr>
          <a:xfrm>
            <a:off x="7181725" y="2396172"/>
            <a:ext cx="4512988" cy="3759095"/>
          </a:xfrm>
        </p:spPr>
        <p:txBody>
          <a:bodyPr vert="horz" lIns="91440" tIns="45720" rIns="91440" bIns="45720" rtlCol="0" anchor="t">
            <a:normAutofit/>
          </a:bodyPr>
          <a:lstStyle/>
          <a:p>
            <a:pPr>
              <a:lnSpc>
                <a:spcPct val="90000"/>
              </a:lnSpc>
              <a:buNone/>
            </a:pPr>
            <a:r>
              <a:rPr lang="en-US" sz="1500">
                <a:solidFill>
                  <a:schemeClr val="bg1"/>
                </a:solidFill>
                <a:ea typeface="+mn-lt"/>
                <a:cs typeface="+mn-lt"/>
              </a:rPr>
              <a:t>       function PrintOne(msg){</a:t>
            </a:r>
            <a:endParaRPr lang="en-US">
              <a:solidFill>
                <a:schemeClr val="bg1"/>
              </a:solidFill>
              <a:ea typeface="+mn-lt"/>
              <a:cs typeface="+mn-lt"/>
            </a:endParaRPr>
          </a:p>
          <a:p>
            <a:pPr>
              <a:buNone/>
            </a:pPr>
            <a:r>
              <a:rPr lang="en-US" sz="1500">
                <a:solidFill>
                  <a:schemeClr val="bg1"/>
                </a:solidFill>
                <a:ea typeface="+mn-lt"/>
                <a:cs typeface="+mn-lt"/>
              </a:rPr>
              <a:t>            document.getElementById('p').innerHTML = "Demo text One";</a:t>
            </a:r>
            <a:endParaRPr lang="en-US">
              <a:solidFill>
                <a:schemeClr val="bg1"/>
              </a:solidFill>
            </a:endParaRPr>
          </a:p>
          <a:p>
            <a:pPr>
              <a:buNone/>
            </a:pPr>
            <a:r>
              <a:rPr lang="en-US" sz="1500">
                <a:solidFill>
                  <a:schemeClr val="bg1"/>
                </a:solidFill>
                <a:ea typeface="+mn-lt"/>
                <a:cs typeface="+mn-lt"/>
              </a:rPr>
              <a:t>        }</a:t>
            </a:r>
            <a:endParaRPr lang="en-US">
              <a:solidFill>
                <a:schemeClr val="bg1"/>
              </a:solidFill>
            </a:endParaRPr>
          </a:p>
          <a:p>
            <a:pPr>
              <a:buNone/>
            </a:pPr>
            <a:r>
              <a:rPr lang="en-US" sz="1500">
                <a:solidFill>
                  <a:schemeClr val="bg1"/>
                </a:solidFill>
                <a:ea typeface="+mn-lt"/>
                <a:cs typeface="+mn-lt"/>
              </a:rPr>
              <a:t>        function PrintTwo(msg){</a:t>
            </a:r>
            <a:endParaRPr lang="en-US">
              <a:solidFill>
                <a:schemeClr val="bg1"/>
              </a:solidFill>
            </a:endParaRPr>
          </a:p>
          <a:p>
            <a:pPr>
              <a:buNone/>
            </a:pPr>
            <a:r>
              <a:rPr lang="en-US" sz="1500">
                <a:solidFill>
                  <a:schemeClr val="bg1"/>
                </a:solidFill>
                <a:ea typeface="+mn-lt"/>
                <a:cs typeface="+mn-lt"/>
              </a:rPr>
              <a:t>            document.getElementById('p').innerHTML = "Demo text Two";</a:t>
            </a:r>
            <a:endParaRPr lang="en-US">
              <a:solidFill>
                <a:schemeClr val="bg1"/>
              </a:solidFill>
            </a:endParaRPr>
          </a:p>
          <a:p>
            <a:pPr>
              <a:buNone/>
            </a:pPr>
            <a:r>
              <a:rPr lang="en-US" sz="1500">
                <a:solidFill>
                  <a:schemeClr val="bg1"/>
                </a:solidFill>
                <a:ea typeface="+mn-lt"/>
                <a:cs typeface="+mn-lt"/>
              </a:rPr>
              <a:t>        }</a:t>
            </a:r>
            <a:endParaRPr lang="en-US">
              <a:solidFill>
                <a:schemeClr val="bg1"/>
              </a:solidFill>
            </a:endParaRPr>
          </a:p>
          <a:p>
            <a:pPr>
              <a:buNone/>
            </a:pPr>
            <a:endParaRPr lang="en-US" sz="1500" dirty="0">
              <a:solidFill>
                <a:schemeClr val="bg1"/>
              </a:solidFill>
              <a:ea typeface="+mn-lt"/>
              <a:cs typeface="+mn-lt"/>
            </a:endParaRPr>
          </a:p>
          <a:p>
            <a:pPr>
              <a:buNone/>
            </a:pPr>
            <a:r>
              <a:rPr lang="en-US" sz="1500">
                <a:solidFill>
                  <a:schemeClr val="bg1"/>
                </a:solidFill>
                <a:ea typeface="+mn-lt"/>
                <a:cs typeface="+mn-lt"/>
              </a:rPr>
              <a:t>        PrintOne();</a:t>
            </a:r>
            <a:endParaRPr lang="en-US">
              <a:solidFill>
                <a:schemeClr val="bg1"/>
              </a:solidFill>
            </a:endParaRPr>
          </a:p>
          <a:p>
            <a:pPr>
              <a:buNone/>
            </a:pPr>
            <a:r>
              <a:rPr lang="en-US" sz="1500">
                <a:solidFill>
                  <a:schemeClr val="bg1"/>
                </a:solidFill>
                <a:ea typeface="+mn-lt"/>
                <a:cs typeface="+mn-lt"/>
              </a:rPr>
              <a:t>        PrintTwo();</a:t>
            </a:r>
            <a:endParaRPr lang="en-US">
              <a:solidFill>
                <a:schemeClr val="bg1"/>
              </a:solidFill>
            </a:endParaRPr>
          </a:p>
          <a:p>
            <a:pPr>
              <a:buNone/>
            </a:pPr>
            <a:endParaRPr lang="en-US" sz="1500" dirty="0">
              <a:solidFill>
                <a:schemeClr val="bg1"/>
              </a:solidFill>
            </a:endParaRPr>
          </a:p>
          <a:p>
            <a:pPr>
              <a:lnSpc>
                <a:spcPct val="90000"/>
              </a:lnSpc>
              <a:buNone/>
            </a:pPr>
            <a:endParaRPr lang="en-US" sz="1500" dirty="0">
              <a:solidFill>
                <a:schemeClr val="bg1"/>
              </a:solidFill>
            </a:endParaRPr>
          </a:p>
          <a:p>
            <a:pPr>
              <a:lnSpc>
                <a:spcPct val="90000"/>
              </a:lnSpc>
              <a:buNone/>
            </a:pPr>
            <a:endParaRPr lang="en-US" sz="1500" dirty="0">
              <a:solidFill>
                <a:schemeClr val="bg1"/>
              </a:solidFill>
            </a:endParaRPr>
          </a:p>
          <a:p>
            <a:pPr>
              <a:lnSpc>
                <a:spcPct val="90000"/>
              </a:lnSpc>
              <a:buNone/>
            </a:pPr>
            <a:endParaRPr lang="en-US" sz="1500" dirty="0">
              <a:solidFill>
                <a:schemeClr val="bg1"/>
              </a:solidFill>
            </a:endParaRPr>
          </a:p>
          <a:p>
            <a:pPr marL="0" indent="0">
              <a:lnSpc>
                <a:spcPct val="90000"/>
              </a:lnSpc>
              <a:buNone/>
            </a:pPr>
            <a:endParaRPr lang="en-US" sz="1500" dirty="0">
              <a:solidFill>
                <a:schemeClr val="bg1"/>
              </a:solidFill>
            </a:endParaRPr>
          </a:p>
        </p:txBody>
      </p:sp>
      <p:pic>
        <p:nvPicPr>
          <p:cNvPr id="4" name="Picture 4">
            <a:extLst>
              <a:ext uri="{FF2B5EF4-FFF2-40B4-BE49-F238E27FC236}">
                <a16:creationId xmlns:a16="http://schemas.microsoft.com/office/drawing/2014/main" id="{1FD7EA10-E0E7-47E3-86A7-B647726C12C0}"/>
              </a:ext>
            </a:extLst>
          </p:cNvPr>
          <p:cNvPicPr>
            <a:picLocks noChangeAspect="1"/>
          </p:cNvPicPr>
          <p:nvPr/>
        </p:nvPicPr>
        <p:blipFill>
          <a:blip r:embed="rId2"/>
          <a:stretch>
            <a:fillRect/>
          </a:stretch>
        </p:blipFill>
        <p:spPr>
          <a:xfrm>
            <a:off x="1317908" y="2871499"/>
            <a:ext cx="3319266" cy="1119122"/>
          </a:xfrm>
          <a:prstGeom prst="rect">
            <a:avLst/>
          </a:prstGeom>
        </p:spPr>
      </p:pic>
    </p:spTree>
    <p:extLst>
      <p:ext uri="{BB962C8B-B14F-4D97-AF65-F5344CB8AC3E}">
        <p14:creationId xmlns:p14="http://schemas.microsoft.com/office/powerpoint/2010/main" val="3361683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E33ACD-CA7D-4A37-8401-399BE5EB6C21}"/>
              </a:ext>
            </a:extLst>
          </p:cNvPr>
          <p:cNvSpPr>
            <a:spLocks noGrp="1"/>
          </p:cNvSpPr>
          <p:nvPr>
            <p:ph type="title"/>
          </p:nvPr>
        </p:nvSpPr>
        <p:spPr>
          <a:xfrm>
            <a:off x="7181723" y="609600"/>
            <a:ext cx="4512989" cy="984467"/>
          </a:xfrm>
        </p:spPr>
        <p:txBody>
          <a:bodyPr anchor="ctr">
            <a:normAutofit/>
          </a:bodyPr>
          <a:lstStyle/>
          <a:p>
            <a:r>
              <a:rPr lang="en-US">
                <a:solidFill>
                  <a:srgbClr val="FFFFFF"/>
                </a:solidFill>
              </a:rPr>
              <a:t>Callback Code #2</a:t>
            </a:r>
            <a:endParaRPr lang="en-US" dirty="0">
              <a:solidFill>
                <a:srgbClr val="FFFFFF"/>
              </a:solidFill>
            </a:endParaRPr>
          </a:p>
        </p:txBody>
      </p:sp>
      <p:sp>
        <p:nvSpPr>
          <p:cNvPr id="3" name="Content Placeholder 2">
            <a:extLst>
              <a:ext uri="{FF2B5EF4-FFF2-40B4-BE49-F238E27FC236}">
                <a16:creationId xmlns:a16="http://schemas.microsoft.com/office/drawing/2014/main" id="{FE95F469-38E1-47E1-96A6-7713DB8588E5}"/>
              </a:ext>
            </a:extLst>
          </p:cNvPr>
          <p:cNvSpPr>
            <a:spLocks noGrp="1"/>
          </p:cNvSpPr>
          <p:nvPr>
            <p:ph idx="1"/>
          </p:nvPr>
        </p:nvSpPr>
        <p:spPr>
          <a:xfrm>
            <a:off x="7181725" y="2205671"/>
            <a:ext cx="4512988" cy="3949596"/>
          </a:xfrm>
        </p:spPr>
        <p:txBody>
          <a:bodyPr vert="horz" lIns="91440" tIns="45720" rIns="91440" bIns="45720" rtlCol="0" anchor="t">
            <a:normAutofit/>
          </a:bodyPr>
          <a:lstStyle/>
          <a:p>
            <a:pPr marL="0" indent="0">
              <a:buNone/>
            </a:pPr>
            <a:r>
              <a:rPr lang="en-US" sz="1500" dirty="0">
                <a:solidFill>
                  <a:schemeClr val="bg1"/>
                </a:solidFill>
                <a:ea typeface="+mn-lt"/>
                <a:cs typeface="+mn-lt"/>
              </a:rPr>
              <a:t>       </a:t>
            </a:r>
            <a:r>
              <a:rPr lang="en-US" sz="1500">
                <a:solidFill>
                  <a:schemeClr val="bg1"/>
                </a:solidFill>
                <a:ea typeface="+mn-lt"/>
                <a:cs typeface="+mn-lt"/>
              </a:rPr>
              <a:t>function PrintOne(msg){</a:t>
            </a:r>
            <a:endParaRPr lang="en-US">
              <a:solidFill>
                <a:schemeClr val="bg1"/>
              </a:solidFill>
              <a:ea typeface="+mn-lt"/>
              <a:cs typeface="+mn-lt"/>
            </a:endParaRPr>
          </a:p>
          <a:p>
            <a:pPr>
              <a:buNone/>
            </a:pPr>
            <a:r>
              <a:rPr lang="en-US" sz="1500">
                <a:solidFill>
                  <a:schemeClr val="bg1"/>
                </a:solidFill>
                <a:ea typeface="+mn-lt"/>
                <a:cs typeface="+mn-lt"/>
              </a:rPr>
              <a:t>            document.getElementById('p').innerHTML = "Demo text One";</a:t>
            </a:r>
            <a:endParaRPr lang="en-US">
              <a:solidFill>
                <a:schemeClr val="bg1"/>
              </a:solidFill>
              <a:ea typeface="+mn-lt"/>
              <a:cs typeface="+mn-lt"/>
            </a:endParaRPr>
          </a:p>
          <a:p>
            <a:pPr>
              <a:buNone/>
            </a:pPr>
            <a:r>
              <a:rPr lang="en-US" sz="1500">
                <a:solidFill>
                  <a:schemeClr val="bg1"/>
                </a:solidFill>
                <a:ea typeface="+mn-lt"/>
                <a:cs typeface="+mn-lt"/>
              </a:rPr>
              <a:t>        }</a:t>
            </a:r>
            <a:endParaRPr lang="en-US">
              <a:solidFill>
                <a:schemeClr val="bg1"/>
              </a:solidFill>
              <a:ea typeface="+mn-lt"/>
              <a:cs typeface="+mn-lt"/>
            </a:endParaRPr>
          </a:p>
          <a:p>
            <a:pPr>
              <a:buNone/>
            </a:pPr>
            <a:r>
              <a:rPr lang="en-US" sz="1500">
                <a:solidFill>
                  <a:schemeClr val="bg1"/>
                </a:solidFill>
                <a:ea typeface="+mn-lt"/>
                <a:cs typeface="+mn-lt"/>
              </a:rPr>
              <a:t>        function PrintTwo(msg){</a:t>
            </a:r>
            <a:endParaRPr lang="en-US">
              <a:solidFill>
                <a:schemeClr val="bg1"/>
              </a:solidFill>
              <a:ea typeface="+mn-lt"/>
              <a:cs typeface="+mn-lt"/>
            </a:endParaRPr>
          </a:p>
          <a:p>
            <a:pPr>
              <a:buNone/>
            </a:pPr>
            <a:r>
              <a:rPr lang="en-US" sz="1500">
                <a:solidFill>
                  <a:schemeClr val="bg1"/>
                </a:solidFill>
                <a:ea typeface="+mn-lt"/>
                <a:cs typeface="+mn-lt"/>
              </a:rPr>
              <a:t>            document.getElementById('p').innerHTML = "Demo text Two";</a:t>
            </a:r>
            <a:endParaRPr lang="en-US">
              <a:solidFill>
                <a:schemeClr val="bg1"/>
              </a:solidFill>
              <a:ea typeface="+mn-lt"/>
              <a:cs typeface="+mn-lt"/>
            </a:endParaRPr>
          </a:p>
          <a:p>
            <a:pPr>
              <a:buNone/>
            </a:pPr>
            <a:r>
              <a:rPr lang="en-US" sz="1500">
                <a:solidFill>
                  <a:schemeClr val="bg1"/>
                </a:solidFill>
                <a:ea typeface="+mn-lt"/>
                <a:cs typeface="+mn-lt"/>
              </a:rPr>
              <a:t>        }</a:t>
            </a:r>
            <a:endParaRPr lang="en-US">
              <a:solidFill>
                <a:schemeClr val="bg1"/>
              </a:solidFill>
              <a:ea typeface="+mn-lt"/>
              <a:cs typeface="+mn-lt"/>
            </a:endParaRPr>
          </a:p>
          <a:p>
            <a:pPr>
              <a:buNone/>
            </a:pPr>
            <a:br>
              <a:rPr lang="en-US" dirty="0"/>
            </a:br>
            <a:r>
              <a:rPr lang="en-US" sz="1500">
                <a:solidFill>
                  <a:schemeClr val="bg1"/>
                </a:solidFill>
                <a:ea typeface="+mn-lt"/>
                <a:cs typeface="+mn-lt"/>
              </a:rPr>
              <a:t>  PrintTwo();</a:t>
            </a:r>
            <a:endParaRPr lang="en-US">
              <a:solidFill>
                <a:schemeClr val="bg1"/>
              </a:solidFill>
            </a:endParaRPr>
          </a:p>
          <a:p>
            <a:pPr>
              <a:buNone/>
            </a:pPr>
            <a:r>
              <a:rPr lang="en-US" sz="1500">
                <a:solidFill>
                  <a:schemeClr val="bg1"/>
                </a:solidFill>
                <a:ea typeface="+mn-lt"/>
                <a:cs typeface="+mn-lt"/>
              </a:rPr>
              <a:t>        PrintOne();</a:t>
            </a:r>
            <a:endParaRPr lang="en-US">
              <a:solidFill>
                <a:schemeClr val="bg1"/>
              </a:solidFill>
              <a:ea typeface="+mn-lt"/>
              <a:cs typeface="+mn-lt"/>
            </a:endParaRPr>
          </a:p>
          <a:p>
            <a:pPr>
              <a:lnSpc>
                <a:spcPct val="90000"/>
              </a:lnSpc>
              <a:buNone/>
            </a:pPr>
            <a:endParaRPr lang="en-US" sz="1500" dirty="0">
              <a:solidFill>
                <a:schemeClr val="bg1"/>
              </a:solidFill>
            </a:endParaRPr>
          </a:p>
          <a:p>
            <a:pPr>
              <a:buNone/>
            </a:pPr>
            <a:endParaRPr lang="en-US" sz="1500" dirty="0">
              <a:solidFill>
                <a:schemeClr val="bg1"/>
              </a:solidFill>
            </a:endParaRPr>
          </a:p>
          <a:p>
            <a:pPr>
              <a:lnSpc>
                <a:spcPct val="90000"/>
              </a:lnSpc>
              <a:buNone/>
            </a:pPr>
            <a:endParaRPr lang="en-US" sz="1500" dirty="0">
              <a:solidFill>
                <a:schemeClr val="bg1"/>
              </a:solidFill>
            </a:endParaRPr>
          </a:p>
          <a:p>
            <a:pPr>
              <a:lnSpc>
                <a:spcPct val="90000"/>
              </a:lnSpc>
              <a:buNone/>
            </a:pPr>
            <a:endParaRPr lang="en-US" sz="1500" dirty="0">
              <a:solidFill>
                <a:schemeClr val="bg1"/>
              </a:solidFill>
            </a:endParaRPr>
          </a:p>
          <a:p>
            <a:pPr>
              <a:lnSpc>
                <a:spcPct val="90000"/>
              </a:lnSpc>
              <a:buNone/>
            </a:pPr>
            <a:endParaRPr lang="en-US" sz="1500" dirty="0">
              <a:solidFill>
                <a:schemeClr val="bg1"/>
              </a:solidFill>
            </a:endParaRPr>
          </a:p>
          <a:p>
            <a:pPr marL="0" indent="0">
              <a:lnSpc>
                <a:spcPct val="90000"/>
              </a:lnSpc>
              <a:buNone/>
            </a:pPr>
            <a:endParaRPr lang="en-US" sz="1500" dirty="0">
              <a:solidFill>
                <a:schemeClr val="bg1"/>
              </a:solidFill>
            </a:endParaRPr>
          </a:p>
        </p:txBody>
      </p:sp>
      <p:pic>
        <p:nvPicPr>
          <p:cNvPr id="5" name="Picture 5" descr="Text&#10;&#10;Description automatically generated">
            <a:extLst>
              <a:ext uri="{FF2B5EF4-FFF2-40B4-BE49-F238E27FC236}">
                <a16:creationId xmlns:a16="http://schemas.microsoft.com/office/drawing/2014/main" id="{C19A2052-BF66-4E0E-9BFA-8828E903BB08}"/>
              </a:ext>
            </a:extLst>
          </p:cNvPr>
          <p:cNvPicPr>
            <a:picLocks noChangeAspect="1"/>
          </p:cNvPicPr>
          <p:nvPr/>
        </p:nvPicPr>
        <p:blipFill>
          <a:blip r:embed="rId2"/>
          <a:stretch>
            <a:fillRect/>
          </a:stretch>
        </p:blipFill>
        <p:spPr>
          <a:xfrm>
            <a:off x="1389476" y="2893252"/>
            <a:ext cx="3243980" cy="1071497"/>
          </a:xfrm>
          <a:prstGeom prst="rect">
            <a:avLst/>
          </a:prstGeom>
        </p:spPr>
      </p:pic>
    </p:spTree>
    <p:extLst>
      <p:ext uri="{BB962C8B-B14F-4D97-AF65-F5344CB8AC3E}">
        <p14:creationId xmlns:p14="http://schemas.microsoft.com/office/powerpoint/2010/main" val="353117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0943-E2CB-483D-9B70-A0447B3C4B35}"/>
              </a:ext>
            </a:extLst>
          </p:cNvPr>
          <p:cNvSpPr>
            <a:spLocks noGrp="1"/>
          </p:cNvSpPr>
          <p:nvPr>
            <p:ph type="title"/>
          </p:nvPr>
        </p:nvSpPr>
        <p:spPr/>
        <p:txBody>
          <a:bodyPr/>
          <a:lstStyle/>
          <a:p>
            <a:r>
              <a:rPr lang="en-US" dirty="0"/>
              <a:t>Promises vs Callbacks</a:t>
            </a:r>
          </a:p>
        </p:txBody>
      </p:sp>
      <p:sp>
        <p:nvSpPr>
          <p:cNvPr id="3" name="Content Placeholder 2">
            <a:extLst>
              <a:ext uri="{FF2B5EF4-FFF2-40B4-BE49-F238E27FC236}">
                <a16:creationId xmlns:a16="http://schemas.microsoft.com/office/drawing/2014/main" id="{9F90A9C7-273C-40E4-8177-7430656931FA}"/>
              </a:ext>
            </a:extLst>
          </p:cNvPr>
          <p:cNvSpPr>
            <a:spLocks noGrp="1"/>
          </p:cNvSpPr>
          <p:nvPr>
            <p:ph idx="1"/>
          </p:nvPr>
        </p:nvSpPr>
        <p:spPr/>
        <p:txBody>
          <a:bodyPr vert="horz" lIns="91440" tIns="45720" rIns="91440" bIns="45720" rtlCol="0" anchor="t">
            <a:normAutofit/>
          </a:bodyPr>
          <a:lstStyle/>
          <a:p>
            <a:r>
              <a:rPr lang="en-US"/>
              <a:t>Callbacks and Promises are two different ways to make the JavaScript code asynchronous.</a:t>
            </a:r>
            <a:endParaRPr lang="en-US" dirty="0"/>
          </a:p>
          <a:p>
            <a:r>
              <a:rPr lang="en-US"/>
              <a:t>Although the same output as that of Promises can be obtained by using Callbacks, it leads to a situation known as callback hell where the code becomes messy and difficult to debug in case the code doesn’t give expected results.</a:t>
            </a:r>
          </a:p>
          <a:p>
            <a:r>
              <a:rPr lang="en-US"/>
              <a:t>Error handling is much better by using promises</a:t>
            </a:r>
          </a:p>
          <a:p>
            <a:endParaRPr lang="en-US" dirty="0"/>
          </a:p>
        </p:txBody>
      </p:sp>
    </p:spTree>
    <p:extLst>
      <p:ext uri="{BB962C8B-B14F-4D97-AF65-F5344CB8AC3E}">
        <p14:creationId xmlns:p14="http://schemas.microsoft.com/office/powerpoint/2010/main" val="80145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E28F-211C-4AA7-AB9D-32D3BCA915B6}"/>
              </a:ext>
            </a:extLst>
          </p:cNvPr>
          <p:cNvSpPr>
            <a:spLocks noGrp="1"/>
          </p:cNvSpPr>
          <p:nvPr>
            <p:ph type="title"/>
          </p:nvPr>
        </p:nvSpPr>
        <p:spPr/>
        <p:txBody>
          <a:bodyPr/>
          <a:lstStyle/>
          <a:p>
            <a:r>
              <a:rPr lang="en-US" dirty="0">
                <a:ea typeface="+mj-lt"/>
                <a:cs typeface="+mj-lt"/>
              </a:rPr>
              <a:t>Use of async/await over Promises</a:t>
            </a:r>
            <a:endParaRPr lang="en-US" dirty="0"/>
          </a:p>
          <a:p>
            <a:endParaRPr lang="en-US" dirty="0"/>
          </a:p>
        </p:txBody>
      </p:sp>
      <p:sp>
        <p:nvSpPr>
          <p:cNvPr id="3" name="Content Placeholder 2">
            <a:extLst>
              <a:ext uri="{FF2B5EF4-FFF2-40B4-BE49-F238E27FC236}">
                <a16:creationId xmlns:a16="http://schemas.microsoft.com/office/drawing/2014/main" id="{0777CFDB-13EE-4495-86D3-4E0048BBA21A}"/>
              </a:ext>
            </a:extLst>
          </p:cNvPr>
          <p:cNvSpPr>
            <a:spLocks noGrp="1"/>
          </p:cNvSpPr>
          <p:nvPr>
            <p:ph idx="1"/>
          </p:nvPr>
        </p:nvSpPr>
        <p:spPr/>
        <p:txBody>
          <a:bodyPr vert="horz" lIns="91440" tIns="45720" rIns="91440" bIns="45720" rtlCol="0" anchor="t">
            <a:normAutofit/>
          </a:bodyPr>
          <a:lstStyle/>
          <a:p>
            <a:r>
              <a:rPr lang="en-US"/>
              <a:t>Async functions are something which return a promise.</a:t>
            </a:r>
          </a:p>
          <a:p>
            <a:r>
              <a:rPr lang="en-US"/>
              <a:t>Await, by the term, it means that it waits for a promise object for its output and performs the opration using the parameter that is passed into it.</a:t>
            </a:r>
          </a:p>
          <a:p>
            <a:r>
              <a:rPr lang="en-US"/>
              <a:t>It makes the handling of promise objects more efficient and the code more readable.</a:t>
            </a:r>
          </a:p>
          <a:p>
            <a:r>
              <a:rPr lang="en-US"/>
              <a:t>The order of the promise objects can be controlled in a better way.</a:t>
            </a:r>
            <a:endParaRPr lang="en-US" dirty="0"/>
          </a:p>
        </p:txBody>
      </p:sp>
    </p:spTree>
    <p:extLst>
      <p:ext uri="{BB962C8B-B14F-4D97-AF65-F5344CB8AC3E}">
        <p14:creationId xmlns:p14="http://schemas.microsoft.com/office/powerpoint/2010/main" val="3324620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4890-982F-4978-8785-E6DCD8F3109A}"/>
              </a:ext>
            </a:extLst>
          </p:cNvPr>
          <p:cNvSpPr>
            <a:spLocks noGrp="1"/>
          </p:cNvSpPr>
          <p:nvPr>
            <p:ph type="ctrTitle"/>
          </p:nvPr>
        </p:nvSpPr>
        <p:spPr/>
        <p:txBody>
          <a:bodyPr/>
          <a:lstStyle/>
          <a:p>
            <a:r>
              <a:rPr lang="en-US"/>
              <a:t>Thank You</a:t>
            </a:r>
            <a:endParaRPr lang="en-US" dirty="0"/>
          </a:p>
        </p:txBody>
      </p:sp>
      <p:sp>
        <p:nvSpPr>
          <p:cNvPr id="3" name="Subtitle 2">
            <a:extLst>
              <a:ext uri="{FF2B5EF4-FFF2-40B4-BE49-F238E27FC236}">
                <a16:creationId xmlns:a16="http://schemas.microsoft.com/office/drawing/2014/main" id="{783E64DE-310D-4CDB-8F2C-13FAE85AD26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7247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CD7870F-18B5-47C6-AFFD-EA525E9CBD69}"/>
              </a:ext>
            </a:extLst>
          </p:cNvPr>
          <p:cNvSpPr>
            <a:spLocks noGrp="1"/>
          </p:cNvSpPr>
          <p:nvPr>
            <p:ph type="title"/>
          </p:nvPr>
        </p:nvSpPr>
        <p:spPr>
          <a:xfrm>
            <a:off x="643467" y="816638"/>
            <a:ext cx="3367359" cy="5224724"/>
          </a:xfrm>
        </p:spPr>
        <p:txBody>
          <a:bodyPr anchor="ctr">
            <a:normAutofit/>
          </a:bodyPr>
          <a:lstStyle/>
          <a:p>
            <a:pPr algn="r"/>
            <a:r>
              <a:rPr lang="en-US" dirty="0">
                <a:ea typeface="+mj-lt"/>
                <a:cs typeface="+mj-lt"/>
              </a:rPr>
              <a:t>Key Topics</a:t>
            </a:r>
            <a:endParaRPr lang="en-US" dirty="0"/>
          </a:p>
        </p:txBody>
      </p:sp>
      <p:sp>
        <p:nvSpPr>
          <p:cNvPr id="3" name="Content Placeholder 2">
            <a:extLst>
              <a:ext uri="{FF2B5EF4-FFF2-40B4-BE49-F238E27FC236}">
                <a16:creationId xmlns:a16="http://schemas.microsoft.com/office/drawing/2014/main" id="{246329B8-F488-4CC4-92C5-CC45CE0E96CE}"/>
              </a:ext>
            </a:extLst>
          </p:cNvPr>
          <p:cNvSpPr>
            <a:spLocks noGrp="1"/>
          </p:cNvSpPr>
          <p:nvPr>
            <p:ph idx="1"/>
          </p:nvPr>
        </p:nvSpPr>
        <p:spPr>
          <a:xfrm>
            <a:off x="4654295" y="816638"/>
            <a:ext cx="4619706" cy="5224724"/>
          </a:xfrm>
        </p:spPr>
        <p:txBody>
          <a:bodyPr vert="horz" lIns="91440" tIns="45720" rIns="91440" bIns="45720" rtlCol="0" anchor="ctr">
            <a:normAutofit/>
          </a:bodyPr>
          <a:lstStyle/>
          <a:p>
            <a:r>
              <a:rPr lang="en-US" dirty="0"/>
              <a:t>Synchronous Vs Asynchronous</a:t>
            </a:r>
          </a:p>
          <a:p>
            <a:r>
              <a:rPr lang="en-US" dirty="0"/>
              <a:t>How to make an asynchronous code</a:t>
            </a:r>
          </a:p>
          <a:p>
            <a:r>
              <a:rPr lang="en-US" dirty="0"/>
              <a:t>Why are Promises better than Callbacks describing each thoroughly</a:t>
            </a:r>
          </a:p>
          <a:p>
            <a:r>
              <a:rPr lang="en-US" dirty="0"/>
              <a:t>Use of async/await over Promises</a:t>
            </a:r>
          </a:p>
        </p:txBody>
      </p:sp>
    </p:spTree>
    <p:extLst>
      <p:ext uri="{BB962C8B-B14F-4D97-AF65-F5344CB8AC3E}">
        <p14:creationId xmlns:p14="http://schemas.microsoft.com/office/powerpoint/2010/main" val="310662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0A6C-C5FE-41B7-A0C4-F46B9D32A9E0}"/>
              </a:ext>
            </a:extLst>
          </p:cNvPr>
          <p:cNvSpPr>
            <a:spLocks noGrp="1"/>
          </p:cNvSpPr>
          <p:nvPr>
            <p:ph type="title"/>
          </p:nvPr>
        </p:nvSpPr>
        <p:spPr/>
        <p:txBody>
          <a:bodyPr/>
          <a:lstStyle/>
          <a:p>
            <a:r>
              <a:rPr lang="en-US" dirty="0"/>
              <a:t>Basic JS </a:t>
            </a:r>
          </a:p>
        </p:txBody>
      </p:sp>
      <p:sp>
        <p:nvSpPr>
          <p:cNvPr id="3" name="Content Placeholder 2">
            <a:extLst>
              <a:ext uri="{FF2B5EF4-FFF2-40B4-BE49-F238E27FC236}">
                <a16:creationId xmlns:a16="http://schemas.microsoft.com/office/drawing/2014/main" id="{C1229E44-A73C-445A-B88A-7FF324820271}"/>
              </a:ext>
            </a:extLst>
          </p:cNvPr>
          <p:cNvSpPr>
            <a:spLocks noGrp="1"/>
          </p:cNvSpPr>
          <p:nvPr>
            <p:ph idx="1"/>
          </p:nvPr>
        </p:nvSpPr>
        <p:spPr>
          <a:xfrm>
            <a:off x="677334" y="1338431"/>
            <a:ext cx="8596668" cy="2396878"/>
          </a:xfrm>
        </p:spPr>
        <p:txBody>
          <a:bodyPr vert="horz" lIns="91440" tIns="45720" rIns="91440" bIns="45720" rtlCol="0" anchor="t">
            <a:normAutofit/>
          </a:bodyPr>
          <a:lstStyle/>
          <a:p>
            <a:r>
              <a:rPr lang="en-US" dirty="0"/>
              <a:t>var: used to declare a new variable.</a:t>
            </a:r>
          </a:p>
          <a:p>
            <a:r>
              <a:rPr lang="en-US" dirty="0"/>
              <a:t>let: It is a keyword in JS used to declare a constant variable, thus doesn’t allow to change the value within the same scope. Similar to const in C programming.</a:t>
            </a:r>
            <a:endParaRPr lang="en-US"/>
          </a:p>
          <a:p>
            <a:r>
              <a:rPr lang="en-US" dirty="0"/>
              <a:t>const: It is similar to declare in C programming. Cannot be re-defined.</a:t>
            </a:r>
          </a:p>
          <a:p>
            <a:r>
              <a:rPr lang="en-US" dirty="0"/>
              <a:t>new: Used to create a new JS object.</a:t>
            </a:r>
          </a:p>
          <a:p>
            <a:endParaRPr lang="en-US" dirty="0"/>
          </a:p>
          <a:p>
            <a:endParaRPr lang="en-US" dirty="0"/>
          </a:p>
          <a:p>
            <a:endParaRPr lang="en-US" dirty="0"/>
          </a:p>
        </p:txBody>
      </p:sp>
      <p:sp>
        <p:nvSpPr>
          <p:cNvPr id="5" name="Title 1">
            <a:extLst>
              <a:ext uri="{FF2B5EF4-FFF2-40B4-BE49-F238E27FC236}">
                <a16:creationId xmlns:a16="http://schemas.microsoft.com/office/drawing/2014/main" id="{792DA654-620F-42D2-91CA-6B495A2DFA63}"/>
              </a:ext>
            </a:extLst>
          </p:cNvPr>
          <p:cNvSpPr>
            <a:spLocks noGrp="1"/>
          </p:cNvSpPr>
          <p:nvPr/>
        </p:nvSpPr>
        <p:spPr>
          <a:xfrm>
            <a:off x="677334" y="374783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DOM Methods</a:t>
            </a:r>
          </a:p>
        </p:txBody>
      </p:sp>
      <p:sp>
        <p:nvSpPr>
          <p:cNvPr id="6" name="Content Placeholder 2">
            <a:extLst>
              <a:ext uri="{FF2B5EF4-FFF2-40B4-BE49-F238E27FC236}">
                <a16:creationId xmlns:a16="http://schemas.microsoft.com/office/drawing/2014/main" id="{3FD9C4C6-604F-401E-B699-C723F6DF3DF7}"/>
              </a:ext>
            </a:extLst>
          </p:cNvPr>
          <p:cNvSpPr>
            <a:spLocks noGrp="1"/>
          </p:cNvSpPr>
          <p:nvPr/>
        </p:nvSpPr>
        <p:spPr>
          <a:xfrm>
            <a:off x="677334" y="4516773"/>
            <a:ext cx="8596668" cy="177524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ea typeface="+mn-lt"/>
                <a:cs typeface="+mn-lt"/>
              </a:rPr>
              <a:t>document.getElementById</a:t>
            </a:r>
            <a:r>
              <a:rPr lang="en-US" dirty="0">
                <a:ea typeface="+mn-lt"/>
                <a:cs typeface="+mn-lt"/>
              </a:rPr>
              <a:t>(</a:t>
            </a:r>
            <a:r>
              <a:rPr lang="en-US" i="1" dirty="0">
                <a:ea typeface="+mn-lt"/>
                <a:cs typeface="+mn-lt"/>
              </a:rPr>
              <a:t>id</a:t>
            </a:r>
            <a:r>
              <a:rPr lang="en-US" dirty="0">
                <a:ea typeface="+mn-lt"/>
                <a:cs typeface="+mn-lt"/>
              </a:rPr>
              <a:t>) :: Find an element by element id</a:t>
            </a:r>
          </a:p>
          <a:p>
            <a:r>
              <a:rPr lang="en-US" dirty="0" err="1">
                <a:ea typeface="+mn-lt"/>
                <a:cs typeface="+mn-lt"/>
              </a:rPr>
              <a:t>document.getElementsByTagName</a:t>
            </a:r>
            <a:r>
              <a:rPr lang="en-US" dirty="0">
                <a:ea typeface="+mn-lt"/>
                <a:cs typeface="+mn-lt"/>
              </a:rPr>
              <a:t>(</a:t>
            </a:r>
            <a:r>
              <a:rPr lang="en-US" i="1" dirty="0">
                <a:ea typeface="+mn-lt"/>
                <a:cs typeface="+mn-lt"/>
              </a:rPr>
              <a:t>name</a:t>
            </a:r>
            <a:r>
              <a:rPr lang="en-US" dirty="0">
                <a:ea typeface="+mn-lt"/>
                <a:cs typeface="+mn-lt"/>
              </a:rPr>
              <a:t>) :: Find elements by tag name</a:t>
            </a:r>
          </a:p>
          <a:p>
            <a:r>
              <a:rPr lang="en-US" dirty="0" err="1">
                <a:ea typeface="+mn-lt"/>
                <a:cs typeface="+mn-lt"/>
              </a:rPr>
              <a:t>document.getElementsByClassName</a:t>
            </a:r>
            <a:r>
              <a:rPr lang="en-US" dirty="0">
                <a:ea typeface="+mn-lt"/>
                <a:cs typeface="+mn-lt"/>
              </a:rPr>
              <a:t>(</a:t>
            </a:r>
            <a:r>
              <a:rPr lang="en-US" i="1" dirty="0">
                <a:ea typeface="+mn-lt"/>
                <a:cs typeface="+mn-lt"/>
              </a:rPr>
              <a:t>name</a:t>
            </a:r>
            <a:r>
              <a:rPr lang="en-US" dirty="0">
                <a:ea typeface="+mn-lt"/>
                <a:cs typeface="+mn-lt"/>
              </a:rPr>
              <a:t>) :: Find elements by class name</a:t>
            </a:r>
            <a:endParaRPr lang="en-US" dirty="0"/>
          </a:p>
          <a:p>
            <a:endParaRPr lang="en-US" dirty="0"/>
          </a:p>
        </p:txBody>
      </p:sp>
    </p:spTree>
    <p:extLst>
      <p:ext uri="{BB962C8B-B14F-4D97-AF65-F5344CB8AC3E}">
        <p14:creationId xmlns:p14="http://schemas.microsoft.com/office/powerpoint/2010/main" val="265331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DBFD-3D35-4240-9D82-77A2B12A20EE}"/>
              </a:ext>
            </a:extLst>
          </p:cNvPr>
          <p:cNvSpPr>
            <a:spLocks noGrp="1"/>
          </p:cNvSpPr>
          <p:nvPr>
            <p:ph type="title"/>
          </p:nvPr>
        </p:nvSpPr>
        <p:spPr/>
        <p:txBody>
          <a:bodyPr/>
          <a:lstStyle/>
          <a:p>
            <a:r>
              <a:rPr lang="en-US" dirty="0"/>
              <a:t>Synchronous JavaScript</a:t>
            </a:r>
          </a:p>
        </p:txBody>
      </p:sp>
      <p:sp>
        <p:nvSpPr>
          <p:cNvPr id="3" name="Content Placeholder 2">
            <a:extLst>
              <a:ext uri="{FF2B5EF4-FFF2-40B4-BE49-F238E27FC236}">
                <a16:creationId xmlns:a16="http://schemas.microsoft.com/office/drawing/2014/main" id="{B56FDDC9-E3C5-449A-A7CE-266C2F6BF15F}"/>
              </a:ext>
            </a:extLst>
          </p:cNvPr>
          <p:cNvSpPr>
            <a:spLocks noGrp="1"/>
          </p:cNvSpPr>
          <p:nvPr>
            <p:ph idx="1"/>
          </p:nvPr>
        </p:nvSpPr>
        <p:spPr/>
        <p:txBody>
          <a:bodyPr vert="horz" lIns="91440" tIns="45720" rIns="91440" bIns="45720" rtlCol="0" anchor="t">
            <a:normAutofit/>
          </a:bodyPr>
          <a:lstStyle/>
          <a:p>
            <a:r>
              <a:rPr lang="en-US"/>
              <a:t>Executing the code line by line</a:t>
            </a:r>
          </a:p>
          <a:p>
            <a:r>
              <a:rPr lang="en-US" dirty="0"/>
              <a:t>It waits for each line to be executed completely and all the later blocks of code are at a halt during the execution of this line.</a:t>
            </a:r>
          </a:p>
          <a:p>
            <a:r>
              <a:rPr lang="en-US" dirty="0"/>
              <a:t>E.g. A calculator program: The calculations that are to be taking place are at a halt until the required fields are entered.</a:t>
            </a:r>
          </a:p>
          <a:p>
            <a:r>
              <a:rPr lang="en-US"/>
              <a:t>Real life example: Cooking a dish, Mixing concrete</a:t>
            </a:r>
          </a:p>
          <a:p>
            <a:endParaRPr lang="en-US" dirty="0"/>
          </a:p>
        </p:txBody>
      </p:sp>
    </p:spTree>
    <p:extLst>
      <p:ext uri="{BB962C8B-B14F-4D97-AF65-F5344CB8AC3E}">
        <p14:creationId xmlns:p14="http://schemas.microsoft.com/office/powerpoint/2010/main" val="395457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FDF5-53C8-4905-8BC5-B29330B6B0FB}"/>
              </a:ext>
            </a:extLst>
          </p:cNvPr>
          <p:cNvSpPr>
            <a:spLocks noGrp="1"/>
          </p:cNvSpPr>
          <p:nvPr>
            <p:ph type="title"/>
          </p:nvPr>
        </p:nvSpPr>
        <p:spPr/>
        <p:txBody>
          <a:bodyPr/>
          <a:lstStyle/>
          <a:p>
            <a:r>
              <a:rPr lang="en-US" dirty="0"/>
              <a:t>Asynchronous JavaScript</a:t>
            </a:r>
          </a:p>
        </p:txBody>
      </p:sp>
      <p:sp>
        <p:nvSpPr>
          <p:cNvPr id="3" name="Content Placeholder 2">
            <a:extLst>
              <a:ext uri="{FF2B5EF4-FFF2-40B4-BE49-F238E27FC236}">
                <a16:creationId xmlns:a16="http://schemas.microsoft.com/office/drawing/2014/main" id="{9D6DFF9C-F076-4898-A1F9-361D7576B453}"/>
              </a:ext>
            </a:extLst>
          </p:cNvPr>
          <p:cNvSpPr>
            <a:spLocks noGrp="1"/>
          </p:cNvSpPr>
          <p:nvPr>
            <p:ph idx="1"/>
          </p:nvPr>
        </p:nvSpPr>
        <p:spPr/>
        <p:txBody>
          <a:bodyPr vert="horz" lIns="91440" tIns="45720" rIns="91440" bIns="45720" rtlCol="0" anchor="t">
            <a:normAutofit/>
          </a:bodyPr>
          <a:lstStyle/>
          <a:p>
            <a:r>
              <a:rPr lang="en-US" dirty="0">
                <a:ea typeface="+mn-lt"/>
                <a:cs typeface="+mn-lt"/>
              </a:rPr>
              <a:t>Executing the code parallelly with the rest of the code.</a:t>
            </a:r>
          </a:p>
          <a:p>
            <a:r>
              <a:rPr lang="en-US" dirty="0"/>
              <a:t>Used in the cases when the execution may take some considerable amount of time.</a:t>
            </a:r>
          </a:p>
          <a:p>
            <a:r>
              <a:rPr lang="en-US" dirty="0"/>
              <a:t>It allows the user to perform other operations on the web page while the asynchronous code </a:t>
            </a:r>
            <a:r>
              <a:rPr lang="en-US" dirty="0" err="1"/>
              <a:t>sniplet</a:t>
            </a:r>
            <a:r>
              <a:rPr lang="en-US" dirty="0"/>
              <a:t> is working in the background.</a:t>
            </a:r>
          </a:p>
          <a:p>
            <a:r>
              <a:rPr lang="en-US" dirty="0"/>
              <a:t>With reference to a popular mis-conception, it is not performed on another thread (JavaScript is single threaded). It works with Web APIs!</a:t>
            </a:r>
          </a:p>
          <a:p>
            <a:r>
              <a:rPr lang="en-US" dirty="0"/>
              <a:t>Popular usage of asynchronous code is using </a:t>
            </a:r>
            <a:r>
              <a:rPr lang="en-US" err="1"/>
              <a:t>setTimeout</a:t>
            </a:r>
            <a:r>
              <a:rPr lang="en-US" dirty="0"/>
              <a:t> function.</a:t>
            </a:r>
          </a:p>
          <a:p>
            <a:r>
              <a:rPr lang="en-US" dirty="0"/>
              <a:t>Real life example: Cooking lunch, </a:t>
            </a:r>
          </a:p>
          <a:p>
            <a:endParaRPr lang="en-US" dirty="0"/>
          </a:p>
          <a:p>
            <a:endParaRPr lang="en-US" dirty="0"/>
          </a:p>
          <a:p>
            <a:endParaRPr lang="en-US" dirty="0"/>
          </a:p>
        </p:txBody>
      </p:sp>
    </p:spTree>
    <p:extLst>
      <p:ext uri="{BB962C8B-B14F-4D97-AF65-F5344CB8AC3E}">
        <p14:creationId xmlns:p14="http://schemas.microsoft.com/office/powerpoint/2010/main" val="308322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6006-3367-41B9-8D58-C58CA0426CDE}"/>
              </a:ext>
            </a:extLst>
          </p:cNvPr>
          <p:cNvSpPr>
            <a:spLocks noGrp="1"/>
          </p:cNvSpPr>
          <p:nvPr>
            <p:ph type="title"/>
          </p:nvPr>
        </p:nvSpPr>
        <p:spPr/>
        <p:txBody>
          <a:bodyPr/>
          <a:lstStyle/>
          <a:p>
            <a:r>
              <a:rPr lang="en-US" dirty="0"/>
              <a:t>Synchronous vs Asynchronous</a:t>
            </a:r>
          </a:p>
        </p:txBody>
      </p:sp>
      <p:graphicFrame>
        <p:nvGraphicFramePr>
          <p:cNvPr id="4" name="Table 4">
            <a:extLst>
              <a:ext uri="{FF2B5EF4-FFF2-40B4-BE49-F238E27FC236}">
                <a16:creationId xmlns:a16="http://schemas.microsoft.com/office/drawing/2014/main" id="{92725F9A-81DA-435C-B642-718A215075AF}"/>
              </a:ext>
            </a:extLst>
          </p:cNvPr>
          <p:cNvGraphicFramePr>
            <a:graphicFrameLocks noGrp="1"/>
          </p:cNvGraphicFramePr>
          <p:nvPr>
            <p:ph idx="1"/>
            <p:extLst>
              <p:ext uri="{D42A27DB-BD31-4B8C-83A1-F6EECF244321}">
                <p14:modId xmlns:p14="http://schemas.microsoft.com/office/powerpoint/2010/main" val="630420028"/>
              </p:ext>
            </p:extLst>
          </p:nvPr>
        </p:nvGraphicFramePr>
        <p:xfrm>
          <a:off x="507416" y="2160588"/>
          <a:ext cx="9118255" cy="2936240"/>
        </p:xfrm>
        <a:graphic>
          <a:graphicData uri="http://schemas.openxmlformats.org/drawingml/2006/table">
            <a:tbl>
              <a:tblPr firstRow="1" bandRow="1">
                <a:tableStyleId>{5C22544A-7EE6-4342-B048-85BDC9FD1C3A}</a:tableStyleId>
              </a:tblPr>
              <a:tblGrid>
                <a:gridCol w="871930">
                  <a:extLst>
                    <a:ext uri="{9D8B030D-6E8A-4147-A177-3AD203B41FA5}">
                      <a16:colId xmlns:a16="http://schemas.microsoft.com/office/drawing/2014/main" val="1840715689"/>
                    </a:ext>
                  </a:extLst>
                </a:gridCol>
                <a:gridCol w="3985973">
                  <a:extLst>
                    <a:ext uri="{9D8B030D-6E8A-4147-A177-3AD203B41FA5}">
                      <a16:colId xmlns:a16="http://schemas.microsoft.com/office/drawing/2014/main" val="2422490202"/>
                    </a:ext>
                  </a:extLst>
                </a:gridCol>
                <a:gridCol w="4260352">
                  <a:extLst>
                    <a:ext uri="{9D8B030D-6E8A-4147-A177-3AD203B41FA5}">
                      <a16:colId xmlns:a16="http://schemas.microsoft.com/office/drawing/2014/main" val="3058325179"/>
                    </a:ext>
                  </a:extLst>
                </a:gridCol>
              </a:tblGrid>
              <a:tr h="370840">
                <a:tc>
                  <a:txBody>
                    <a:bodyPr/>
                    <a:lstStyle/>
                    <a:p>
                      <a:r>
                        <a:rPr lang="en-US" dirty="0"/>
                        <a:t>S no.</a:t>
                      </a:r>
                    </a:p>
                  </a:txBody>
                  <a:tcPr/>
                </a:tc>
                <a:tc>
                  <a:txBody>
                    <a:bodyPr/>
                    <a:lstStyle/>
                    <a:p>
                      <a:r>
                        <a:rPr lang="en-US" dirty="0"/>
                        <a:t>Synchronous</a:t>
                      </a:r>
                    </a:p>
                  </a:txBody>
                  <a:tcPr/>
                </a:tc>
                <a:tc>
                  <a:txBody>
                    <a:bodyPr/>
                    <a:lstStyle/>
                    <a:p>
                      <a:r>
                        <a:rPr lang="en-US" dirty="0"/>
                        <a:t>Asynchronous</a:t>
                      </a:r>
                    </a:p>
                  </a:txBody>
                  <a:tcPr/>
                </a:tc>
                <a:extLst>
                  <a:ext uri="{0D108BD9-81ED-4DB2-BD59-A6C34878D82A}">
                    <a16:rowId xmlns:a16="http://schemas.microsoft.com/office/drawing/2014/main" val="644160406"/>
                  </a:ext>
                </a:extLst>
              </a:tr>
              <a:tr h="370840">
                <a:tc>
                  <a:txBody>
                    <a:bodyPr/>
                    <a:lstStyle/>
                    <a:p>
                      <a:r>
                        <a:rPr lang="en-US" dirty="0"/>
                        <a:t>1.</a:t>
                      </a:r>
                    </a:p>
                  </a:txBody>
                  <a:tcPr/>
                </a:tc>
                <a:tc>
                  <a:txBody>
                    <a:bodyPr/>
                    <a:lstStyle/>
                    <a:p>
                      <a:r>
                        <a:rPr lang="en-US" dirty="0"/>
                        <a:t>Execution of code line by line</a:t>
                      </a:r>
                    </a:p>
                  </a:txBody>
                  <a:tcPr/>
                </a:tc>
                <a:tc>
                  <a:txBody>
                    <a:bodyPr/>
                    <a:lstStyle/>
                    <a:p>
                      <a:r>
                        <a:rPr lang="en-US" dirty="0"/>
                        <a:t>Execution of code in various branches</a:t>
                      </a:r>
                    </a:p>
                  </a:txBody>
                  <a:tcPr/>
                </a:tc>
                <a:extLst>
                  <a:ext uri="{0D108BD9-81ED-4DB2-BD59-A6C34878D82A}">
                    <a16:rowId xmlns:a16="http://schemas.microsoft.com/office/drawing/2014/main" val="3751546933"/>
                  </a:ext>
                </a:extLst>
              </a:tr>
              <a:tr h="370840">
                <a:tc>
                  <a:txBody>
                    <a:bodyPr/>
                    <a:lstStyle/>
                    <a:p>
                      <a:r>
                        <a:rPr lang="en-US" dirty="0"/>
                        <a:t>2.</a:t>
                      </a:r>
                    </a:p>
                  </a:txBody>
                  <a:tcPr/>
                </a:tc>
                <a:tc>
                  <a:txBody>
                    <a:bodyPr/>
                    <a:lstStyle/>
                    <a:p>
                      <a:r>
                        <a:rPr lang="en-US"/>
                        <a:t>Performed by the JS Engine itself</a:t>
                      </a:r>
                      <a:endParaRPr lang="en-US" dirty="0"/>
                    </a:p>
                  </a:txBody>
                  <a:tcPr/>
                </a:tc>
                <a:tc>
                  <a:txBody>
                    <a:bodyPr/>
                    <a:lstStyle/>
                    <a:p>
                      <a:r>
                        <a:rPr lang="en-US"/>
                        <a:t>Performed by Web APIs in the background</a:t>
                      </a:r>
                      <a:endParaRPr lang="en-US" dirty="0"/>
                    </a:p>
                  </a:txBody>
                  <a:tcPr/>
                </a:tc>
                <a:extLst>
                  <a:ext uri="{0D108BD9-81ED-4DB2-BD59-A6C34878D82A}">
                    <a16:rowId xmlns:a16="http://schemas.microsoft.com/office/drawing/2014/main" val="2874424635"/>
                  </a:ext>
                </a:extLst>
              </a:tr>
              <a:tr h="370840">
                <a:tc>
                  <a:txBody>
                    <a:bodyPr/>
                    <a:lstStyle/>
                    <a:p>
                      <a:r>
                        <a:rPr lang="en-US" dirty="0"/>
                        <a:t>3.</a:t>
                      </a:r>
                    </a:p>
                  </a:txBody>
                  <a:tcPr/>
                </a:tc>
                <a:tc>
                  <a:txBody>
                    <a:bodyPr/>
                    <a:lstStyle/>
                    <a:p>
                      <a:r>
                        <a:rPr lang="en-US" dirty="0"/>
                        <a:t>All the other processes are at a halt while a certain code is being executed</a:t>
                      </a:r>
                    </a:p>
                  </a:txBody>
                  <a:tcPr/>
                </a:tc>
                <a:tc>
                  <a:txBody>
                    <a:bodyPr/>
                    <a:lstStyle/>
                    <a:p>
                      <a:r>
                        <a:rPr lang="en-US" dirty="0"/>
                        <a:t>All the processes are running parallelly while a certain code is being executed</a:t>
                      </a:r>
                    </a:p>
                  </a:txBody>
                  <a:tcPr/>
                </a:tc>
                <a:extLst>
                  <a:ext uri="{0D108BD9-81ED-4DB2-BD59-A6C34878D82A}">
                    <a16:rowId xmlns:a16="http://schemas.microsoft.com/office/drawing/2014/main" val="428657093"/>
                  </a:ext>
                </a:extLst>
              </a:tr>
              <a:tr h="370840">
                <a:tc>
                  <a:txBody>
                    <a:bodyPr/>
                    <a:lstStyle/>
                    <a:p>
                      <a:r>
                        <a:rPr lang="en-US" dirty="0"/>
                        <a:t>4.</a:t>
                      </a:r>
                    </a:p>
                  </a:txBody>
                  <a:tcPr/>
                </a:tc>
                <a:tc>
                  <a:txBody>
                    <a:bodyPr/>
                    <a:lstStyle/>
                    <a:p>
                      <a:r>
                        <a:rPr lang="en-US"/>
                        <a:t>E.g. Alerts on web pages</a:t>
                      </a:r>
                      <a:endParaRPr lang="en-US" dirty="0"/>
                    </a:p>
                  </a:txBody>
                  <a:tcPr/>
                </a:tc>
                <a:tc>
                  <a:txBody>
                    <a:bodyPr/>
                    <a:lstStyle/>
                    <a:p>
                      <a:r>
                        <a:rPr lang="en-US" dirty="0"/>
                        <a:t>E.g. Loading an image and displaying it </a:t>
                      </a:r>
                      <a:r>
                        <a:rPr lang="en-US"/>
                        <a:t>after certain amount of time</a:t>
                      </a:r>
                      <a:endParaRPr lang="en-US" dirty="0"/>
                    </a:p>
                  </a:txBody>
                  <a:tcPr/>
                </a:tc>
                <a:extLst>
                  <a:ext uri="{0D108BD9-81ED-4DB2-BD59-A6C34878D82A}">
                    <a16:rowId xmlns:a16="http://schemas.microsoft.com/office/drawing/2014/main" val="1263258724"/>
                  </a:ext>
                </a:extLst>
              </a:tr>
            </a:tbl>
          </a:graphicData>
        </a:graphic>
      </p:graphicFrame>
    </p:spTree>
    <p:extLst>
      <p:ext uri="{BB962C8B-B14F-4D97-AF65-F5344CB8AC3E}">
        <p14:creationId xmlns:p14="http://schemas.microsoft.com/office/powerpoint/2010/main" val="226919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E33ACD-CA7D-4A37-8401-399BE5EB6C2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Synchronous Code</a:t>
            </a:r>
          </a:p>
        </p:txBody>
      </p:sp>
      <p:pic>
        <p:nvPicPr>
          <p:cNvPr id="5" name="Picture 5" descr="Graphical user interface, application&#10;&#10;Description automatically generated">
            <a:extLst>
              <a:ext uri="{FF2B5EF4-FFF2-40B4-BE49-F238E27FC236}">
                <a16:creationId xmlns:a16="http://schemas.microsoft.com/office/drawing/2014/main" id="{449E21D4-3F5F-4043-8AD9-AD264FCAF8B1}"/>
              </a:ext>
            </a:extLst>
          </p:cNvPr>
          <p:cNvPicPr>
            <a:picLocks noChangeAspect="1"/>
          </p:cNvPicPr>
          <p:nvPr/>
        </p:nvPicPr>
        <p:blipFill>
          <a:blip r:embed="rId2"/>
          <a:stretch>
            <a:fillRect/>
          </a:stretch>
        </p:blipFill>
        <p:spPr>
          <a:xfrm>
            <a:off x="544363" y="2429674"/>
            <a:ext cx="4514390" cy="1986463"/>
          </a:xfrm>
          <a:prstGeom prst="rect">
            <a:avLst/>
          </a:prstGeom>
        </p:spPr>
      </p:pic>
      <p:sp>
        <p:nvSpPr>
          <p:cNvPr id="3" name="Content Placeholder 2">
            <a:extLst>
              <a:ext uri="{FF2B5EF4-FFF2-40B4-BE49-F238E27FC236}">
                <a16:creationId xmlns:a16="http://schemas.microsoft.com/office/drawing/2014/main" id="{FE95F469-38E1-47E1-96A6-7713DB8588E5}"/>
              </a:ext>
            </a:extLst>
          </p:cNvPr>
          <p:cNvSpPr>
            <a:spLocks noGrp="1"/>
          </p:cNvSpPr>
          <p:nvPr>
            <p:ph idx="1"/>
          </p:nvPr>
        </p:nvSpPr>
        <p:spPr>
          <a:xfrm>
            <a:off x="7181725" y="2837329"/>
            <a:ext cx="4512988" cy="3317938"/>
          </a:xfrm>
        </p:spPr>
        <p:txBody>
          <a:bodyPr vert="horz" lIns="91440" tIns="45720" rIns="91440" bIns="45720" rtlCol="0" anchor="t">
            <a:normAutofit/>
          </a:bodyPr>
          <a:lstStyle/>
          <a:p>
            <a:pPr>
              <a:lnSpc>
                <a:spcPct val="90000"/>
              </a:lnSpc>
              <a:buNone/>
            </a:pPr>
            <a:r>
              <a:rPr lang="en-US" sz="1500" dirty="0">
                <a:solidFill>
                  <a:srgbClr val="FFFFFF"/>
                </a:solidFill>
                <a:ea typeface="+mn-lt"/>
                <a:cs typeface="+mn-lt"/>
              </a:rPr>
              <a:t>        var num1 = 5;</a:t>
            </a:r>
          </a:p>
          <a:p>
            <a:pPr>
              <a:lnSpc>
                <a:spcPct val="90000"/>
              </a:lnSpc>
              <a:buNone/>
            </a:pPr>
            <a:r>
              <a:rPr lang="en-US" sz="1500" dirty="0">
                <a:solidFill>
                  <a:srgbClr val="FFFFFF"/>
                </a:solidFill>
                <a:ea typeface="+mn-lt"/>
                <a:cs typeface="+mn-lt"/>
              </a:rPr>
              <a:t>        var num2 = 4;</a:t>
            </a:r>
          </a:p>
          <a:p>
            <a:pPr>
              <a:lnSpc>
                <a:spcPct val="90000"/>
              </a:lnSpc>
              <a:buNone/>
            </a:pPr>
            <a:r>
              <a:rPr lang="en-US" sz="1500" dirty="0">
                <a:solidFill>
                  <a:srgbClr val="FFFFFF"/>
                </a:solidFill>
                <a:ea typeface="+mn-lt"/>
                <a:cs typeface="+mn-lt"/>
              </a:rPr>
              <a:t>        console.log("First number = " + (num1));</a:t>
            </a:r>
            <a:endParaRPr lang="en-US" sz="1500" dirty="0">
              <a:solidFill>
                <a:srgbClr val="FFFFFF"/>
              </a:solidFill>
            </a:endParaRPr>
          </a:p>
          <a:p>
            <a:pPr>
              <a:lnSpc>
                <a:spcPct val="90000"/>
              </a:lnSpc>
              <a:buNone/>
            </a:pPr>
            <a:r>
              <a:rPr lang="en-US" sz="1500" dirty="0">
                <a:solidFill>
                  <a:srgbClr val="FFFFFF"/>
                </a:solidFill>
                <a:ea typeface="+mn-lt"/>
                <a:cs typeface="+mn-lt"/>
              </a:rPr>
              <a:t>        console.log("Second number = " + (num2));</a:t>
            </a:r>
            <a:endParaRPr lang="en-US" sz="1500" dirty="0">
              <a:solidFill>
                <a:srgbClr val="FFFFFF"/>
              </a:solidFill>
            </a:endParaRPr>
          </a:p>
          <a:p>
            <a:pPr>
              <a:lnSpc>
                <a:spcPct val="90000"/>
              </a:lnSpc>
              <a:buNone/>
            </a:pPr>
            <a:r>
              <a:rPr lang="en-US" sz="1500" dirty="0">
                <a:solidFill>
                  <a:srgbClr val="FFFFFF"/>
                </a:solidFill>
                <a:ea typeface="+mn-lt"/>
                <a:cs typeface="+mn-lt"/>
              </a:rPr>
              <a:t>        console.log("Sum = " + (num1 + num2));</a:t>
            </a:r>
            <a:endParaRPr lang="en-US" sz="1500" dirty="0">
              <a:solidFill>
                <a:srgbClr val="FFFFFF"/>
              </a:solidFill>
            </a:endParaRPr>
          </a:p>
          <a:p>
            <a:pPr>
              <a:lnSpc>
                <a:spcPct val="90000"/>
              </a:lnSpc>
              <a:buNone/>
            </a:pPr>
            <a:r>
              <a:rPr lang="en-US" sz="1500" dirty="0">
                <a:solidFill>
                  <a:srgbClr val="FFFFFF"/>
                </a:solidFill>
                <a:ea typeface="+mn-lt"/>
                <a:cs typeface="+mn-lt"/>
              </a:rPr>
              <a:t>        console.log("Difference = " + (num1 - num2);</a:t>
            </a:r>
            <a:endParaRPr lang="en-US" sz="1500" dirty="0">
              <a:solidFill>
                <a:srgbClr val="FFFFFF"/>
              </a:solidFill>
            </a:endParaRPr>
          </a:p>
          <a:p>
            <a:pPr>
              <a:lnSpc>
                <a:spcPct val="90000"/>
              </a:lnSpc>
              <a:buNone/>
            </a:pPr>
            <a:r>
              <a:rPr lang="en-US" sz="1500" dirty="0">
                <a:solidFill>
                  <a:srgbClr val="FFFFFF"/>
                </a:solidFill>
                <a:ea typeface="+mn-lt"/>
                <a:cs typeface="+mn-lt"/>
              </a:rPr>
              <a:t>        console.log("Product = " + (num1 * num2));</a:t>
            </a:r>
            <a:endParaRPr lang="en-US" sz="1500" dirty="0">
              <a:solidFill>
                <a:srgbClr val="FFFFFF"/>
              </a:solidFill>
            </a:endParaRPr>
          </a:p>
          <a:p>
            <a:pPr>
              <a:lnSpc>
                <a:spcPct val="90000"/>
              </a:lnSpc>
              <a:buNone/>
            </a:pPr>
            <a:r>
              <a:rPr lang="en-US" sz="1500" dirty="0">
                <a:solidFill>
                  <a:srgbClr val="FFFFFF"/>
                </a:solidFill>
                <a:ea typeface="+mn-lt"/>
                <a:cs typeface="+mn-lt"/>
              </a:rPr>
              <a:t>        console.log("Division = " + (num1 / num2));</a:t>
            </a:r>
            <a:endParaRPr lang="en-US" sz="1500" dirty="0">
              <a:solidFill>
                <a:srgbClr val="FFFFFF"/>
              </a:solidFill>
            </a:endParaRPr>
          </a:p>
          <a:p>
            <a:pPr>
              <a:lnSpc>
                <a:spcPct val="90000"/>
              </a:lnSpc>
              <a:buNone/>
            </a:pPr>
            <a:endParaRPr lang="en-US" sz="1500">
              <a:solidFill>
                <a:srgbClr val="FFFFFF"/>
              </a:solidFill>
            </a:endParaRPr>
          </a:p>
          <a:p>
            <a:pPr>
              <a:lnSpc>
                <a:spcPct val="90000"/>
              </a:lnSpc>
              <a:buNone/>
            </a:pPr>
            <a:endParaRPr lang="en-US" sz="1500">
              <a:solidFill>
                <a:srgbClr val="FFFFFF"/>
              </a:solidFill>
            </a:endParaRPr>
          </a:p>
          <a:p>
            <a:pPr marL="0" indent="0">
              <a:lnSpc>
                <a:spcPct val="90000"/>
              </a:lnSpc>
              <a:buNone/>
            </a:pPr>
            <a:endParaRPr lang="en-US" sz="1500">
              <a:solidFill>
                <a:srgbClr val="FFFFFF"/>
              </a:solidFill>
            </a:endParaRPr>
          </a:p>
        </p:txBody>
      </p:sp>
    </p:spTree>
    <p:extLst>
      <p:ext uri="{BB962C8B-B14F-4D97-AF65-F5344CB8AC3E}">
        <p14:creationId xmlns:p14="http://schemas.microsoft.com/office/powerpoint/2010/main" val="132693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E33ACD-CA7D-4A37-8401-399BE5EB6C21}"/>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Asynchronous </a:t>
            </a:r>
            <a:r>
              <a:rPr lang="en-US" dirty="0">
                <a:solidFill>
                  <a:srgbClr val="FFFFFF"/>
                </a:solidFill>
              </a:rPr>
              <a:t>Code</a:t>
            </a:r>
          </a:p>
        </p:txBody>
      </p:sp>
      <p:sp>
        <p:nvSpPr>
          <p:cNvPr id="3" name="Content Placeholder 2">
            <a:extLst>
              <a:ext uri="{FF2B5EF4-FFF2-40B4-BE49-F238E27FC236}">
                <a16:creationId xmlns:a16="http://schemas.microsoft.com/office/drawing/2014/main" id="{FE95F469-38E1-47E1-96A6-7713DB8588E5}"/>
              </a:ext>
            </a:extLst>
          </p:cNvPr>
          <p:cNvSpPr>
            <a:spLocks noGrp="1"/>
          </p:cNvSpPr>
          <p:nvPr>
            <p:ph idx="1"/>
          </p:nvPr>
        </p:nvSpPr>
        <p:spPr>
          <a:xfrm>
            <a:off x="7181725" y="2837329"/>
            <a:ext cx="4512988" cy="3317938"/>
          </a:xfrm>
        </p:spPr>
        <p:txBody>
          <a:bodyPr vert="horz" lIns="91440" tIns="45720" rIns="91440" bIns="45720" rtlCol="0" anchor="t">
            <a:normAutofit/>
          </a:bodyPr>
          <a:lstStyle/>
          <a:p>
            <a:pPr>
              <a:lnSpc>
                <a:spcPct val="90000"/>
              </a:lnSpc>
              <a:buNone/>
            </a:pPr>
            <a:r>
              <a:rPr lang="en-US" sz="1500" dirty="0">
                <a:solidFill>
                  <a:srgbClr val="FFFFFF"/>
                </a:solidFill>
                <a:ea typeface="+mn-lt"/>
                <a:cs typeface="+mn-lt"/>
              </a:rPr>
              <a:t>        </a:t>
            </a:r>
            <a:r>
              <a:rPr lang="en-US" sz="1500">
                <a:solidFill>
                  <a:schemeClr val="bg1"/>
                </a:solidFill>
                <a:ea typeface="+mn-lt"/>
                <a:cs typeface="+mn-lt"/>
              </a:rPr>
              <a:t>console.log("Print text One");</a:t>
            </a:r>
            <a:endParaRPr lang="en-US">
              <a:solidFill>
                <a:schemeClr val="bg1"/>
              </a:solidFill>
            </a:endParaRPr>
          </a:p>
          <a:p>
            <a:pPr>
              <a:buNone/>
            </a:pPr>
            <a:r>
              <a:rPr lang="en-US" sz="1500">
                <a:solidFill>
                  <a:schemeClr val="bg1"/>
                </a:solidFill>
                <a:ea typeface="+mn-lt"/>
                <a:cs typeface="+mn-lt"/>
              </a:rPr>
              <a:t>        setTimeout(function(){</a:t>
            </a:r>
            <a:endParaRPr lang="en-US">
              <a:solidFill>
                <a:schemeClr val="bg1"/>
              </a:solidFill>
            </a:endParaRPr>
          </a:p>
          <a:p>
            <a:pPr>
              <a:buNone/>
            </a:pPr>
            <a:r>
              <a:rPr lang="en-US" sz="1500">
                <a:solidFill>
                  <a:schemeClr val="bg1"/>
                </a:solidFill>
                <a:ea typeface="+mn-lt"/>
                <a:cs typeface="+mn-lt"/>
              </a:rPr>
              <a:t>            console.log("Print text Two");</a:t>
            </a:r>
            <a:endParaRPr lang="en-US">
              <a:solidFill>
                <a:schemeClr val="bg1"/>
              </a:solidFill>
            </a:endParaRPr>
          </a:p>
          <a:p>
            <a:pPr>
              <a:buNone/>
            </a:pPr>
            <a:r>
              <a:rPr lang="en-US" sz="1500">
                <a:solidFill>
                  <a:schemeClr val="bg1"/>
                </a:solidFill>
                <a:ea typeface="+mn-lt"/>
                <a:cs typeface="+mn-lt"/>
              </a:rPr>
              <a:t>            setTimeout(function(){</a:t>
            </a:r>
            <a:endParaRPr lang="en-US">
              <a:solidFill>
                <a:schemeClr val="bg1"/>
              </a:solidFill>
            </a:endParaRPr>
          </a:p>
          <a:p>
            <a:pPr>
              <a:buNone/>
            </a:pPr>
            <a:r>
              <a:rPr lang="en-US" sz="1500">
                <a:solidFill>
                  <a:schemeClr val="bg1"/>
                </a:solidFill>
                <a:ea typeface="+mn-lt"/>
                <a:cs typeface="+mn-lt"/>
              </a:rPr>
              <a:t>                console.log("Print text Three");</a:t>
            </a:r>
            <a:endParaRPr lang="en-US">
              <a:solidFill>
                <a:schemeClr val="bg1"/>
              </a:solidFill>
            </a:endParaRPr>
          </a:p>
          <a:p>
            <a:pPr>
              <a:buNone/>
            </a:pPr>
            <a:r>
              <a:rPr lang="en-US" sz="1500">
                <a:solidFill>
                  <a:schemeClr val="bg1"/>
                </a:solidFill>
                <a:ea typeface="+mn-lt"/>
                <a:cs typeface="+mn-lt"/>
              </a:rPr>
              <a:t>            }, 500);</a:t>
            </a:r>
            <a:endParaRPr lang="en-US">
              <a:solidFill>
                <a:schemeClr val="bg1"/>
              </a:solidFill>
            </a:endParaRPr>
          </a:p>
          <a:p>
            <a:pPr>
              <a:buNone/>
            </a:pPr>
            <a:r>
              <a:rPr lang="en-US" sz="1500">
                <a:solidFill>
                  <a:schemeClr val="bg1"/>
                </a:solidFill>
                <a:ea typeface="+mn-lt"/>
                <a:cs typeface="+mn-lt"/>
              </a:rPr>
              <a:t>        }, 1000);</a:t>
            </a:r>
            <a:endParaRPr lang="en-US">
              <a:solidFill>
                <a:schemeClr val="bg1"/>
              </a:solidFill>
            </a:endParaRPr>
          </a:p>
          <a:p>
            <a:pPr>
              <a:buNone/>
            </a:pPr>
            <a:r>
              <a:rPr lang="en-US" sz="1500">
                <a:solidFill>
                  <a:schemeClr val="bg1"/>
                </a:solidFill>
                <a:ea typeface="+mn-lt"/>
                <a:cs typeface="+mn-lt"/>
              </a:rPr>
              <a:t>        console.log("Print text Four");</a:t>
            </a:r>
            <a:endParaRPr lang="en-US">
              <a:solidFill>
                <a:schemeClr val="bg1"/>
              </a:solidFill>
            </a:endParaRPr>
          </a:p>
          <a:p>
            <a:pPr>
              <a:lnSpc>
                <a:spcPct val="90000"/>
              </a:lnSpc>
              <a:buNone/>
            </a:pPr>
            <a:endParaRPr lang="en-US" sz="1500" dirty="0">
              <a:solidFill>
                <a:srgbClr val="FFFFFF"/>
              </a:solidFill>
            </a:endParaRPr>
          </a:p>
          <a:p>
            <a:pPr>
              <a:lnSpc>
                <a:spcPct val="90000"/>
              </a:lnSpc>
              <a:buNone/>
            </a:pPr>
            <a:endParaRPr lang="en-US" sz="1500">
              <a:solidFill>
                <a:srgbClr val="FFFFFF"/>
              </a:solidFill>
            </a:endParaRPr>
          </a:p>
          <a:p>
            <a:pPr>
              <a:lnSpc>
                <a:spcPct val="90000"/>
              </a:lnSpc>
              <a:buNone/>
            </a:pPr>
            <a:endParaRPr lang="en-US" sz="1500">
              <a:solidFill>
                <a:srgbClr val="FFFFFF"/>
              </a:solidFill>
            </a:endParaRPr>
          </a:p>
          <a:p>
            <a:pPr marL="0" indent="0">
              <a:lnSpc>
                <a:spcPct val="90000"/>
              </a:lnSpc>
              <a:buNone/>
            </a:pPr>
            <a:endParaRPr lang="en-US" sz="1500">
              <a:solidFill>
                <a:srgbClr val="FFFFFF"/>
              </a:solidFill>
            </a:endParaRPr>
          </a:p>
        </p:txBody>
      </p:sp>
      <p:pic>
        <p:nvPicPr>
          <p:cNvPr id="6" name="Picture 6" descr="Graphical user interface, application&#10;&#10;Description automatically generated">
            <a:extLst>
              <a:ext uri="{FF2B5EF4-FFF2-40B4-BE49-F238E27FC236}">
                <a16:creationId xmlns:a16="http://schemas.microsoft.com/office/drawing/2014/main" id="{B825BD9A-013B-4257-939E-8C29844EBBD1}"/>
              </a:ext>
            </a:extLst>
          </p:cNvPr>
          <p:cNvPicPr>
            <a:picLocks noChangeAspect="1"/>
          </p:cNvPicPr>
          <p:nvPr/>
        </p:nvPicPr>
        <p:blipFill>
          <a:blip r:embed="rId2"/>
          <a:stretch>
            <a:fillRect/>
          </a:stretch>
        </p:blipFill>
        <p:spPr>
          <a:xfrm>
            <a:off x="523374" y="2694680"/>
            <a:ext cx="4618121" cy="1458612"/>
          </a:xfrm>
          <a:prstGeom prst="rect">
            <a:avLst/>
          </a:prstGeom>
        </p:spPr>
      </p:pic>
    </p:spTree>
    <p:extLst>
      <p:ext uri="{BB962C8B-B14F-4D97-AF65-F5344CB8AC3E}">
        <p14:creationId xmlns:p14="http://schemas.microsoft.com/office/powerpoint/2010/main" val="396756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FDF5-53C8-4905-8BC5-B29330B6B0FB}"/>
              </a:ext>
            </a:extLst>
          </p:cNvPr>
          <p:cNvSpPr>
            <a:spLocks noGrp="1"/>
          </p:cNvSpPr>
          <p:nvPr>
            <p:ph type="title"/>
          </p:nvPr>
        </p:nvSpPr>
        <p:spPr/>
        <p:txBody>
          <a:bodyPr/>
          <a:lstStyle/>
          <a:p>
            <a:r>
              <a:rPr lang="en-US" dirty="0">
                <a:ea typeface="+mj-lt"/>
                <a:cs typeface="+mj-lt"/>
              </a:rPr>
              <a:t>Promises</a:t>
            </a:r>
            <a:endParaRPr lang="en-US" dirty="0"/>
          </a:p>
        </p:txBody>
      </p:sp>
      <p:sp>
        <p:nvSpPr>
          <p:cNvPr id="3" name="Content Placeholder 2">
            <a:extLst>
              <a:ext uri="{FF2B5EF4-FFF2-40B4-BE49-F238E27FC236}">
                <a16:creationId xmlns:a16="http://schemas.microsoft.com/office/drawing/2014/main" id="{9D6DFF9C-F076-4898-A1F9-361D7576B453}"/>
              </a:ext>
            </a:extLst>
          </p:cNvPr>
          <p:cNvSpPr>
            <a:spLocks noGrp="1"/>
          </p:cNvSpPr>
          <p:nvPr>
            <p:ph idx="1"/>
          </p:nvPr>
        </p:nvSpPr>
        <p:spPr/>
        <p:txBody>
          <a:bodyPr vert="horz" lIns="91440" tIns="45720" rIns="91440" bIns="45720" rtlCol="0" anchor="t">
            <a:normAutofit/>
          </a:bodyPr>
          <a:lstStyle/>
          <a:p>
            <a:r>
              <a:rPr lang="en-US" dirty="0">
                <a:ea typeface="+mn-lt"/>
                <a:cs typeface="+mn-lt"/>
              </a:rPr>
              <a:t>A Promise is a JavaScript object that links producing code and consuming code</a:t>
            </a:r>
          </a:p>
          <a:p>
            <a:r>
              <a:rPr lang="en-US" dirty="0">
                <a:ea typeface="+mn-lt"/>
                <a:cs typeface="+mn-lt"/>
              </a:rPr>
              <a:t>Promises have three states: pending, fulfilled, rejected.</a:t>
            </a:r>
          </a:p>
          <a:p>
            <a:r>
              <a:rPr lang="en-US" dirty="0">
                <a:ea typeface="+mn-lt"/>
                <a:cs typeface="+mn-lt"/>
              </a:rPr>
              <a:t>If fulfilled or rejected, it directs the HTML flow accordingly (not just bounded to HTML).</a:t>
            </a:r>
          </a:p>
          <a:p>
            <a:r>
              <a:rPr lang="en-US" dirty="0">
                <a:ea typeface="+mn-lt"/>
                <a:cs typeface="+mn-lt"/>
              </a:rPr>
              <a:t>Consider amazon shopping, the given product may be available or out of stock. In such cases, the web page should be enabling the buy now option else it should be disabled. Here promises come into use.</a:t>
            </a:r>
          </a:p>
          <a:p>
            <a:endParaRPr lang="en-US" dirty="0"/>
          </a:p>
          <a:p>
            <a:endParaRPr lang="en-US" dirty="0"/>
          </a:p>
          <a:p>
            <a:endParaRPr lang="en-US" dirty="0"/>
          </a:p>
        </p:txBody>
      </p:sp>
    </p:spTree>
    <p:extLst>
      <p:ext uri="{BB962C8B-B14F-4D97-AF65-F5344CB8AC3E}">
        <p14:creationId xmlns:p14="http://schemas.microsoft.com/office/powerpoint/2010/main" val="9378368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Async Await Promises and Callbacks in JavaScript </vt:lpstr>
      <vt:lpstr>Key Topics</vt:lpstr>
      <vt:lpstr>Basic JS </vt:lpstr>
      <vt:lpstr>Synchronous JavaScript</vt:lpstr>
      <vt:lpstr>Asynchronous JavaScript</vt:lpstr>
      <vt:lpstr>Synchronous vs Asynchronous</vt:lpstr>
      <vt:lpstr>Synchronous Code</vt:lpstr>
      <vt:lpstr>Asynchronous Code</vt:lpstr>
      <vt:lpstr>Promises</vt:lpstr>
      <vt:lpstr>Promise code</vt:lpstr>
      <vt:lpstr>Callbacks</vt:lpstr>
      <vt:lpstr>Callback Code #1</vt:lpstr>
      <vt:lpstr>Callback Code #2</vt:lpstr>
      <vt:lpstr>Promises vs Callbacks</vt:lpstr>
      <vt:lpstr>Use of async/await over Promises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667</cp:revision>
  <dcterms:created xsi:type="dcterms:W3CDTF">2021-06-20T09:45:54Z</dcterms:created>
  <dcterms:modified xsi:type="dcterms:W3CDTF">2021-06-25T15:27:26Z</dcterms:modified>
</cp:coreProperties>
</file>