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7C7F"/>
    <a:srgbClr val="5AC036"/>
    <a:srgbClr val="008659"/>
    <a:srgbClr val="FFD653"/>
    <a:srgbClr val="FFCC66"/>
    <a:srgbClr val="83CBEB"/>
    <a:srgbClr val="F6D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81DBBF-CC28-48CE-8222-BE1E4CADF4A4}" v="181" dt="2024-07-15T14:47:10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098" autoAdjust="0"/>
    <p:restoredTop sz="94125" autoAdjust="0"/>
  </p:normalViewPr>
  <p:slideViewPr>
    <p:cSldViewPr snapToGrid="0">
      <p:cViewPr>
        <p:scale>
          <a:sx n="120" d="100"/>
          <a:sy n="120" d="100"/>
        </p:scale>
        <p:origin x="63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84E4B-B338-4193-A47A-275E09D9F7E4}" type="datetimeFigureOut">
              <a:rPr lang="de-CH" smtClean="0"/>
              <a:t>12.07.2024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8CAFA-F76C-4071-8A22-CC03982D233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00731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8CAFA-F76C-4071-8A22-CC03982D2339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593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7B89A-612C-F2FB-35D6-C186B1517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510C32-11AF-B162-C0A6-6E194D3E7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7C08CB-AFBC-5A8B-6DEE-9EB0D274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12.07.2024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D2E1AD-DAD0-C96C-0BB6-D637974C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266909-67ED-7097-46AC-962D54C4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8151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09979-E246-467F-8894-90F20531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4ED5B9-14B8-177E-260A-2878F4CCB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DBE512-DC77-AF75-9B3E-E13322C2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12.07.2024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64471-6C05-2E33-9630-A8677D82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EC467D-5BF6-D066-AD9C-77F7AA27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9530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FAE68B-8D0A-93D7-849C-A361D5F5A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598BF0-D430-7F82-6706-2BF54AC74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045F76-5EF9-CCF5-359A-FEDF8A8F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12.07.2024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D05B10-9632-03EC-6585-CABC6947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1A7D22-47EB-E98D-1C56-360EDE25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1890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5E91F-AD45-526D-B5AF-FD1848BF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255F53-A0C1-D3B4-529C-0FB3CC905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623415-FDDA-D788-D939-F0DC7C5C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12.07.2024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728040-ABB1-914A-973A-7F7CDC27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F1F05B-88BB-2566-B23F-0E7B120B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246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655495-C4F1-F6B8-E4D0-016C7712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D6A98E-EE55-B0E4-99E1-A781329E8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7D51BD-3243-234B-E320-B83AE654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12.07.2024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1759CD-F705-BA4B-4A98-88984AB8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91D742-E106-382C-D06E-D9C7AA97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770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984582-F20A-1C62-0074-B8C0F325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F93553-9DBC-8EC5-FC9E-B43EA696B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200225-9B35-424A-827B-A1D614492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9B2C8C-2ED6-5529-73D7-CE2BFCF3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12.07.2024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15A43B-A271-3970-CD95-C9B0C143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F26327-EEB2-B978-B62D-F2C69732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8463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C5E70-F852-BB25-C5B3-98651F59A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F98C65-0E04-5401-70E4-F0B47B3A6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AA3299-1013-F017-8368-AA98CC2E2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1F6742-8C7A-6E8B-CAEC-C0855E44A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261C52-726E-BC3D-9B68-D799DED07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6E644D-CE03-14C3-08F9-01C110C8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12.07.2024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51B4AA-55B4-810C-4364-70C5E758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E3D9231-8135-08BB-C1A4-67C3D5BF6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1651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3CE7B-3DEA-A207-33C4-BB0FFC71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D324E4-0056-5D8F-D28E-D8447412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12.07.2024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6122D9-652E-C314-6650-630EF758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B9D646-C6F9-E873-BA7D-17ED51FF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2676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14D1410-DDE3-6C58-F7FB-BE720A96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12.07.2024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91396F-89DA-AB57-8346-3E3363099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F6D8F8-4ADD-765C-1F54-DEC763A6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1115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099DF2-02F9-D3C7-722E-744CBBD7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C35821-1FE2-35D5-DDC8-4751E0BCB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63BE18-F960-8B5D-A2A8-59F7EAAFC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DFF2C7-BDB3-DA0D-08E9-50A8510A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12.07.2024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0953AF-B0FE-919D-E289-1DAE44E6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2D6116-3B4F-B3CA-2C1E-D90424DB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884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D40A5-E801-01CE-2C4A-0AA2608D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D82D265-3AFA-EDD1-8CFE-AE4F7856B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18E389-16B7-A0C7-B86A-7C3FC0418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82ADC0-F358-8145-0331-E0A1009B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12.07.2024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3C08EE-F26F-3110-E194-74AA6DA8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D1C13D-0D6F-85C7-1317-82B6F6D7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913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24AAA41-E67E-982B-CFC7-95CBC392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671153-FCD3-B2D5-79A2-454A294FD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E217A8-5448-A1E1-B3C8-29DD21232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D283FB-C38C-4A98-BBD1-312954666360}" type="datetimeFigureOut">
              <a:rPr lang="de-CH" smtClean="0"/>
              <a:t>12.07.2024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5571A7-37EE-CC58-F633-896D9FB9C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D560A3-A616-392B-129C-CF60322C7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3864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hteck 87">
            <a:extLst>
              <a:ext uri="{FF2B5EF4-FFF2-40B4-BE49-F238E27FC236}">
                <a16:creationId xmlns:a16="http://schemas.microsoft.com/office/drawing/2014/main" id="{C0CB8B89-3A69-2DA5-EC0F-5A47BC3DEDC1}"/>
              </a:ext>
            </a:extLst>
          </p:cNvPr>
          <p:cNvSpPr/>
          <p:nvPr/>
        </p:nvSpPr>
        <p:spPr>
          <a:xfrm>
            <a:off x="10858809" y="1823168"/>
            <a:ext cx="1213288" cy="1133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Stufen Frontend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34" name="Gerader Verbinder 333">
            <a:extLst>
              <a:ext uri="{FF2B5EF4-FFF2-40B4-BE49-F238E27FC236}">
                <a16:creationId xmlns:a16="http://schemas.microsoft.com/office/drawing/2014/main" id="{BE374973-94F8-8DB7-BDBA-497130F8527D}"/>
              </a:ext>
            </a:extLst>
          </p:cNvPr>
          <p:cNvCxnSpPr>
            <a:cxnSpLocks/>
          </p:cNvCxnSpPr>
          <p:nvPr/>
        </p:nvCxnSpPr>
        <p:spPr>
          <a:xfrm flipV="1">
            <a:off x="12013222" y="6059756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24EFB557-61FB-E9A9-2C4B-35729A86A8D4}"/>
              </a:ext>
            </a:extLst>
          </p:cNvPr>
          <p:cNvSpPr txBox="1"/>
          <p:nvPr/>
        </p:nvSpPr>
        <p:spPr>
          <a:xfrm>
            <a:off x="134024" y="3249448"/>
            <a:ext cx="118791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SBB Light" pitchFamily="2" charset="0"/>
              </a:rPr>
              <a:t>2024/2025 (Spring / Frontend)</a:t>
            </a:r>
            <a:endParaRPr lang="de-CH" dirty="0">
              <a:latin typeface="SBB Light" pitchFamily="2" charset="0"/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4999556B-8817-BAB0-FBCB-D0128EEB7849}"/>
              </a:ext>
            </a:extLst>
          </p:cNvPr>
          <p:cNvSpPr/>
          <p:nvPr/>
        </p:nvSpPr>
        <p:spPr>
          <a:xfrm>
            <a:off x="11256092" y="240546"/>
            <a:ext cx="820358" cy="1523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Basics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OOP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OOD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Maven / Testing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Spring 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Projektreife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EAC6CC-25BE-AB92-19CC-72B263E07EFB}"/>
              </a:ext>
            </a:extLst>
          </p:cNvPr>
          <p:cNvSpPr txBox="1"/>
          <p:nvPr/>
        </p:nvSpPr>
        <p:spPr>
          <a:xfrm>
            <a:off x="134024" y="78859"/>
            <a:ext cx="10668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SBB Light" pitchFamily="2" charset="0"/>
              </a:rPr>
              <a:t>               2024/2025 (Java / GIT)</a:t>
            </a:r>
            <a:endParaRPr lang="de-CH" dirty="0">
              <a:latin typeface="SBB Light" pitchFamily="2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7890DF1-B8D4-07A2-447C-335F5F61F007}"/>
              </a:ext>
            </a:extLst>
          </p:cNvPr>
          <p:cNvGrpSpPr/>
          <p:nvPr/>
        </p:nvGrpSpPr>
        <p:grpSpPr>
          <a:xfrm>
            <a:off x="569703" y="482233"/>
            <a:ext cx="914400" cy="1590808"/>
            <a:chOff x="1097280" y="1092558"/>
            <a:chExt cx="914400" cy="1590808"/>
          </a:xfrm>
        </p:grpSpPr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CBCB821D-6740-D326-5B8E-71AE9ECB6231}"/>
                </a:ext>
              </a:extLst>
            </p:cNvPr>
            <p:cNvSpPr/>
            <p:nvPr/>
          </p:nvSpPr>
          <p:spPr>
            <a:xfrm>
              <a:off x="1097280" y="1092558"/>
              <a:ext cx="914400" cy="1590808"/>
            </a:xfrm>
            <a:prstGeom prst="roundRect">
              <a:avLst/>
            </a:prstGeom>
            <a:solidFill>
              <a:srgbClr val="FFD65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LOWO / Onboarding</a:t>
              </a:r>
            </a:p>
            <a:p>
              <a:pPr algn="ctr"/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Login-Woche + Einführung </a:t>
              </a:r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SBB / Puzzle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Übergang Schule / Berufslehre</a:t>
              </a:r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837D66A9-5031-A241-FED6-FE8E1B008EA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FE5F2328-F4E2-9E91-DB79-FC59821E1B9E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85113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4579987-63CF-5C9A-0540-B4F5636CE7CE}"/>
              </a:ext>
            </a:extLst>
          </p:cNvPr>
          <p:cNvGrpSpPr/>
          <p:nvPr/>
        </p:nvGrpSpPr>
        <p:grpSpPr>
          <a:xfrm>
            <a:off x="1674857" y="924597"/>
            <a:ext cx="777240" cy="928570"/>
            <a:chOff x="1167384" y="1534922"/>
            <a:chExt cx="777240" cy="928570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DB0CC850-2319-73AE-0C78-46068D7B243E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5D3F1CA7-2501-DAEE-B7E5-7CA2E37AB74C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46349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70BB2E5-1817-B437-27AF-B1CEF0CA1DAF}"/>
              </a:ext>
            </a:extLst>
          </p:cNvPr>
          <p:cNvGrpSpPr/>
          <p:nvPr/>
        </p:nvGrpSpPr>
        <p:grpSpPr>
          <a:xfrm>
            <a:off x="1506652" y="482233"/>
            <a:ext cx="914400" cy="1608399"/>
            <a:chOff x="1097280" y="1092558"/>
            <a:chExt cx="914400" cy="1608399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A97B6C5E-6AFB-F969-3ADF-74ABAAD650A0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solidFill>
              <a:srgbClr val="FFD65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IDE / GIT</a:t>
              </a:r>
            </a:p>
            <a:p>
              <a:pPr algn="ctr"/>
              <a:endParaRPr lang="de-DE" sz="10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Setup Laptop</a:t>
              </a:r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First Steps GIT (Plenum / Gruppe)</a:t>
              </a:r>
            </a:p>
          </p:txBody>
        </p: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9F6126FC-1EF3-0171-255C-67201F5562E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247081E4-10D6-28A1-B6B7-250202C35D2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5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5ACA997-819D-17AE-C206-6F2E47CB66B2}"/>
              </a:ext>
            </a:extLst>
          </p:cNvPr>
          <p:cNvGrpSpPr/>
          <p:nvPr/>
        </p:nvGrpSpPr>
        <p:grpSpPr>
          <a:xfrm>
            <a:off x="2439710" y="482233"/>
            <a:ext cx="914400" cy="1608399"/>
            <a:chOff x="1097280" y="1092558"/>
            <a:chExt cx="914400" cy="160839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ABF0390A-817A-4BE9-51E9-85DC7D74B4FD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 Debugging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64B4D1EC-D83D-B867-3414-59EEDAD3250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3937DE97-77EA-1287-7428-E5EF5842BCD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4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41C79572-E199-19FF-6B28-DB93A550215B}"/>
              </a:ext>
            </a:extLst>
          </p:cNvPr>
          <p:cNvGrpSpPr/>
          <p:nvPr/>
        </p:nvGrpSpPr>
        <p:grpSpPr>
          <a:xfrm>
            <a:off x="4292836" y="482233"/>
            <a:ext cx="914400" cy="1608399"/>
            <a:chOff x="1097280" y="1092558"/>
            <a:chExt cx="914400" cy="160839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5EE31C42-18D7-6D0A-796D-30F478865109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OOP</a:t>
              </a:r>
            </a:p>
          </p:txBody>
        </p: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CEB2AA0-2CA1-ABF6-896C-0402E8A017E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89BAB7A7-69FC-92C2-5C0D-523428FF5C3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4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055EE09-7CB5-CEC9-BBD4-094D20B9B6CE}"/>
              </a:ext>
            </a:extLst>
          </p:cNvPr>
          <p:cNvGrpSpPr/>
          <p:nvPr/>
        </p:nvGrpSpPr>
        <p:grpSpPr>
          <a:xfrm>
            <a:off x="5223642" y="482233"/>
            <a:ext cx="914400" cy="1599517"/>
            <a:chOff x="1097280" y="1092558"/>
            <a:chExt cx="914400" cy="159951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265F4B7A-9649-6F6D-F41C-AEFE7C3ED77C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Listen, Streams, Generics</a:t>
              </a:r>
            </a:p>
          </p:txBody>
        </p: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DFF531EF-8497-00A6-2F54-224D6F40736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5CA7D30E-687E-98F5-3289-D55CB96F376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2BFBB1D2-CE8A-9504-CFFC-8085935F3107}"/>
              </a:ext>
            </a:extLst>
          </p:cNvPr>
          <p:cNvGrpSpPr/>
          <p:nvPr/>
        </p:nvGrpSpPr>
        <p:grpSpPr>
          <a:xfrm>
            <a:off x="6155895" y="482233"/>
            <a:ext cx="914400" cy="1608398"/>
            <a:chOff x="1097280" y="1092558"/>
            <a:chExt cx="914400" cy="1608398"/>
          </a:xfrm>
        </p:grpSpPr>
        <p:sp>
          <p:nvSpPr>
            <p:cNvPr id="36" name="Rechteck: abgerundete Ecken 35">
              <a:extLst>
                <a:ext uri="{FF2B5EF4-FFF2-40B4-BE49-F238E27FC236}">
                  <a16:creationId xmlns:a16="http://schemas.microsoft.com/office/drawing/2014/main" id="{E9B7E3CE-C4EC-1BAE-CE4A-5E1B87A8E6C9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solidFill>
              <a:srgbClr val="FFD65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GIT</a:t>
              </a:r>
            </a:p>
            <a:p>
              <a:pPr algn="ctr"/>
              <a:endParaRPr lang="de-DE" sz="10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Konzept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Workflow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(Standard/Trunc)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Command Line</a:t>
              </a:r>
            </a:p>
          </p:txBody>
        </p: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9601F60-127A-21D9-B792-CC89E86F9D9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CEEF527B-C68D-2C0D-83E0-DDA609F0BB5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3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1CDA2FEC-2AC8-B645-2387-445A84D65674}"/>
              </a:ext>
            </a:extLst>
          </p:cNvPr>
          <p:cNvGrpSpPr/>
          <p:nvPr/>
        </p:nvGrpSpPr>
        <p:grpSpPr>
          <a:xfrm>
            <a:off x="7088149" y="482233"/>
            <a:ext cx="914400" cy="1608398"/>
            <a:chOff x="1097280" y="1092558"/>
            <a:chExt cx="914400" cy="160839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2576F466-8A27-0A7E-AA24-FA202E87B71B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OOD, Vererbung, Interfaces</a:t>
              </a:r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51F19173-BB88-186F-8109-9C0BE13CC0A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B54BA7A7-6A52-57BD-3A9B-BDA7CB6872D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FC1A4126-11B2-5004-1997-153608DB0410}"/>
              </a:ext>
            </a:extLst>
          </p:cNvPr>
          <p:cNvGrpSpPr/>
          <p:nvPr/>
        </p:nvGrpSpPr>
        <p:grpSpPr>
          <a:xfrm>
            <a:off x="8950795" y="491900"/>
            <a:ext cx="914400" cy="1599517"/>
            <a:chOff x="1097280" y="1092558"/>
            <a:chExt cx="914400" cy="1599517"/>
          </a:xfrm>
        </p:grpSpPr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348194DB-0126-807A-0ABB-463196A295E9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solidFill>
              <a:srgbClr val="FFD65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Maven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Lifecycle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Artifactory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(Plenum / Gruppe)</a:t>
              </a:r>
            </a:p>
          </p:txBody>
        </p: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CBF44F3F-A605-290C-A231-B3ED6739FFA2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60E0D5AF-2F40-ED89-74E2-25761A5C964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7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ABFB85A2-6D93-FB35-81D5-E37E04FCFDA5}"/>
              </a:ext>
            </a:extLst>
          </p:cNvPr>
          <p:cNvGrpSpPr/>
          <p:nvPr/>
        </p:nvGrpSpPr>
        <p:grpSpPr>
          <a:xfrm>
            <a:off x="9888321" y="482233"/>
            <a:ext cx="914400" cy="1608398"/>
            <a:chOff x="1097280" y="1092558"/>
            <a:chExt cx="914400" cy="160839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F7797959-86BB-C3AB-479A-060A45706B32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Testing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Konzepte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Test-Mgmt, TDD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JUnit</a:t>
              </a:r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Mockito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REST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DB-Testing</a:t>
              </a:r>
              <a:br>
                <a:rPr lang="de-DE" sz="800" dirty="0">
                  <a:solidFill>
                    <a:srgbClr val="FF0000"/>
                  </a:solidFill>
                  <a:latin typeface="SBB Light" pitchFamily="2" charset="0"/>
                </a:rPr>
              </a:br>
              <a:endParaRPr lang="de-DE" sz="800" dirty="0">
                <a:solidFill>
                  <a:srgbClr val="FF0000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8DC75392-9DA1-AB95-2135-C692BBCBF8B0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A36D8F13-189F-05B0-AFA7-9F53AEBFF37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6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8340234C-AF41-65DE-C09A-F7CF96895054}"/>
              </a:ext>
            </a:extLst>
          </p:cNvPr>
          <p:cNvGrpSpPr/>
          <p:nvPr/>
        </p:nvGrpSpPr>
        <p:grpSpPr>
          <a:xfrm>
            <a:off x="8019401" y="486959"/>
            <a:ext cx="914400" cy="1608398"/>
            <a:chOff x="1097280" y="1092558"/>
            <a:chExt cx="914400" cy="1608398"/>
          </a:xfrm>
        </p:grpSpPr>
        <p:sp>
          <p:nvSpPr>
            <p:cNvPr id="52" name="Rechteck: abgerundete Ecken 51">
              <a:extLst>
                <a:ext uri="{FF2B5EF4-FFF2-40B4-BE49-F238E27FC236}">
                  <a16:creationId xmlns:a16="http://schemas.microsoft.com/office/drawing/2014/main" id="{A5A579D4-80F3-3395-C6D5-7EEA83C126A3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üK ICT-Arbeitsplatz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ICT-Arbeitsplatz mit Betriebssystem in Betrieb nehmen</a:t>
              </a:r>
            </a:p>
            <a:p>
              <a:pPr algn="ctr"/>
              <a:endParaRPr lang="de-DE" sz="800" dirty="0">
                <a:solidFill>
                  <a:srgbClr val="FF0000"/>
                </a:solidFill>
                <a:latin typeface="SBB Light" pitchFamily="2" charset="0"/>
              </a:endParaRPr>
            </a:p>
          </p:txBody>
        </p: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FB097BDE-249E-59E2-ECC0-1EED7061024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3B4DD4B6-C865-82E6-AD54-9342F251DA3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6DBF1FF3-D634-6FCF-C197-5887C2958B00}"/>
              </a:ext>
            </a:extLst>
          </p:cNvPr>
          <p:cNvGrpSpPr/>
          <p:nvPr/>
        </p:nvGrpSpPr>
        <p:grpSpPr>
          <a:xfrm>
            <a:off x="536813" y="3656205"/>
            <a:ext cx="914400" cy="1608398"/>
            <a:chOff x="1097280" y="1092558"/>
            <a:chExt cx="914400" cy="160839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6" name="Rechteck: abgerundete Ecken 55">
              <a:extLst>
                <a:ext uri="{FF2B5EF4-FFF2-40B4-BE49-F238E27FC236}">
                  <a16:creationId xmlns:a16="http://schemas.microsoft.com/office/drawing/2014/main" id="{272D621F-2FBC-BD66-E2D7-734DB06F955F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 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Exception Handling</a:t>
              </a:r>
              <a:endParaRPr lang="de-DE" sz="800" dirty="0">
                <a:solidFill>
                  <a:srgbClr val="FF0000"/>
                </a:solidFill>
                <a:latin typeface="SBB Light" pitchFamily="2" charset="0"/>
              </a:endParaRPr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A43EAB1-0948-97F5-199E-42C8EDFA1F39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F7499BC2-D305-C154-AA9B-68C4FE81DE9A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hteck 58">
            <a:extLst>
              <a:ext uri="{FF2B5EF4-FFF2-40B4-BE49-F238E27FC236}">
                <a16:creationId xmlns:a16="http://schemas.microsoft.com/office/drawing/2014/main" id="{6C0FA560-CBD3-3253-E0E2-645F9341A85D}"/>
              </a:ext>
            </a:extLst>
          </p:cNvPr>
          <p:cNvSpPr/>
          <p:nvPr/>
        </p:nvSpPr>
        <p:spPr>
          <a:xfrm>
            <a:off x="10863164" y="78190"/>
            <a:ext cx="1213288" cy="16862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Stufen Backend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1BD29887-709F-7F65-4E9A-97C54C7800D9}"/>
              </a:ext>
            </a:extLst>
          </p:cNvPr>
          <p:cNvSpPr/>
          <p:nvPr/>
        </p:nvSpPr>
        <p:spPr>
          <a:xfrm>
            <a:off x="10946950" y="268665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4AE48C32-AC3E-9487-AEFF-37665D022A7F}"/>
              </a:ext>
            </a:extLst>
          </p:cNvPr>
          <p:cNvSpPr/>
          <p:nvPr/>
        </p:nvSpPr>
        <p:spPr>
          <a:xfrm>
            <a:off x="2432988" y="1825463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8A127E72-E4D2-9AE9-5EB9-3E20647E9123}"/>
              </a:ext>
            </a:extLst>
          </p:cNvPr>
          <p:cNvSpPr/>
          <p:nvPr/>
        </p:nvSpPr>
        <p:spPr>
          <a:xfrm>
            <a:off x="2770524" y="1797186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86522A0C-7CE1-6D32-8167-6C46128E6E53}"/>
              </a:ext>
            </a:extLst>
          </p:cNvPr>
          <p:cNvSpPr/>
          <p:nvPr/>
        </p:nvSpPr>
        <p:spPr>
          <a:xfrm>
            <a:off x="2450710" y="2113379"/>
            <a:ext cx="903400" cy="1765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D1670B7-C724-71E1-36B6-2B32249B4A09}"/>
              </a:ext>
            </a:extLst>
          </p:cNvPr>
          <p:cNvSpPr/>
          <p:nvPr/>
        </p:nvSpPr>
        <p:spPr>
          <a:xfrm>
            <a:off x="10942593" y="515275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5C4CFF8B-D577-51E4-4421-7C6C33F5AF7E}"/>
              </a:ext>
            </a:extLst>
          </p:cNvPr>
          <p:cNvSpPr/>
          <p:nvPr/>
        </p:nvSpPr>
        <p:spPr>
          <a:xfrm>
            <a:off x="10942592" y="762223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CB0ADF76-01A1-8717-FD4D-50A122E421C7}"/>
              </a:ext>
            </a:extLst>
          </p:cNvPr>
          <p:cNvSpPr/>
          <p:nvPr/>
        </p:nvSpPr>
        <p:spPr>
          <a:xfrm>
            <a:off x="10942591" y="1002439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4F40E1C0-6A3E-6E05-7B9A-783CD78F41FF}"/>
              </a:ext>
            </a:extLst>
          </p:cNvPr>
          <p:cNvSpPr/>
          <p:nvPr/>
        </p:nvSpPr>
        <p:spPr>
          <a:xfrm>
            <a:off x="10942591" y="1253518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4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4D21AF21-99C3-158E-A860-341CDB11186D}"/>
              </a:ext>
            </a:extLst>
          </p:cNvPr>
          <p:cNvSpPr/>
          <p:nvPr/>
        </p:nvSpPr>
        <p:spPr>
          <a:xfrm>
            <a:off x="10946945" y="1500375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5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CC15B194-85DE-A5AA-6DE5-6BD1ABFB35D1}"/>
              </a:ext>
            </a:extLst>
          </p:cNvPr>
          <p:cNvSpPr/>
          <p:nvPr/>
        </p:nvSpPr>
        <p:spPr>
          <a:xfrm>
            <a:off x="11258325" y="1956948"/>
            <a:ext cx="690475" cy="937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HTML / CSS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JavaScript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Angular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Projektreife</a:t>
            </a: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4B69AC86-1F63-ACF6-0128-CDB158059353}"/>
              </a:ext>
            </a:extLst>
          </p:cNvPr>
          <p:cNvSpPr/>
          <p:nvPr/>
        </p:nvSpPr>
        <p:spPr>
          <a:xfrm>
            <a:off x="10926693" y="2005972"/>
            <a:ext cx="208800" cy="208800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8A089B93-3AD1-57F2-EA47-3A3A75476B9A}"/>
              </a:ext>
            </a:extLst>
          </p:cNvPr>
          <p:cNvSpPr/>
          <p:nvPr/>
        </p:nvSpPr>
        <p:spPr>
          <a:xfrm>
            <a:off x="10926693" y="2245711"/>
            <a:ext cx="208800" cy="208800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03A82B69-6CEF-7329-D404-A208D2EE4FC5}"/>
              </a:ext>
            </a:extLst>
          </p:cNvPr>
          <p:cNvSpPr/>
          <p:nvPr/>
        </p:nvSpPr>
        <p:spPr>
          <a:xfrm>
            <a:off x="10926693" y="2473672"/>
            <a:ext cx="208800" cy="208800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80CA85C-3361-D293-D8EE-27F52C230152}"/>
              </a:ext>
            </a:extLst>
          </p:cNvPr>
          <p:cNvSpPr/>
          <p:nvPr/>
        </p:nvSpPr>
        <p:spPr>
          <a:xfrm>
            <a:off x="10926693" y="2694538"/>
            <a:ext cx="208800" cy="208800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A6BBA908-BBA9-8077-AE60-77527DF83760}"/>
              </a:ext>
            </a:extLst>
          </p:cNvPr>
          <p:cNvSpPr/>
          <p:nvPr/>
        </p:nvSpPr>
        <p:spPr>
          <a:xfrm>
            <a:off x="5223642" y="2107196"/>
            <a:ext cx="903400" cy="1765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4C375384-9117-7A16-5B2A-943BD89D6A1C}"/>
              </a:ext>
            </a:extLst>
          </p:cNvPr>
          <p:cNvSpPr/>
          <p:nvPr/>
        </p:nvSpPr>
        <p:spPr>
          <a:xfrm>
            <a:off x="7088149" y="2109902"/>
            <a:ext cx="903400" cy="1765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3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9E428900-841A-221D-EFC2-7F1CF80A330A}"/>
              </a:ext>
            </a:extLst>
          </p:cNvPr>
          <p:cNvSpPr/>
          <p:nvPr/>
        </p:nvSpPr>
        <p:spPr>
          <a:xfrm>
            <a:off x="528189" y="5281168"/>
            <a:ext cx="903400" cy="1765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4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A9AC84EE-03CB-E6EE-2AEC-95E0C7E031F7}"/>
              </a:ext>
            </a:extLst>
          </p:cNvPr>
          <p:cNvSpPr/>
          <p:nvPr/>
        </p:nvSpPr>
        <p:spPr>
          <a:xfrm>
            <a:off x="4281051" y="1820492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45659069-615F-E7EC-5A89-A8FFB2B1B6D1}"/>
              </a:ext>
            </a:extLst>
          </p:cNvPr>
          <p:cNvSpPr/>
          <p:nvPr/>
        </p:nvSpPr>
        <p:spPr>
          <a:xfrm>
            <a:off x="5209276" y="1838454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906441AD-BB23-61E6-CDF6-43163E1BAA93}"/>
              </a:ext>
            </a:extLst>
          </p:cNvPr>
          <p:cNvSpPr/>
          <p:nvPr/>
        </p:nvSpPr>
        <p:spPr>
          <a:xfrm>
            <a:off x="6163046" y="1831958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AA11313C-16BA-D24E-51C3-9018B062631E}"/>
              </a:ext>
            </a:extLst>
          </p:cNvPr>
          <p:cNvSpPr/>
          <p:nvPr/>
        </p:nvSpPr>
        <p:spPr>
          <a:xfrm>
            <a:off x="7086987" y="1829201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1E7BD1D6-8D5F-8937-1246-CA2D2D8254C8}"/>
              </a:ext>
            </a:extLst>
          </p:cNvPr>
          <p:cNvSpPr/>
          <p:nvPr/>
        </p:nvSpPr>
        <p:spPr>
          <a:xfrm>
            <a:off x="8951646" y="1838868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556636FB-227F-0D93-8D88-B8677C80CADE}"/>
              </a:ext>
            </a:extLst>
          </p:cNvPr>
          <p:cNvSpPr/>
          <p:nvPr/>
        </p:nvSpPr>
        <p:spPr>
          <a:xfrm>
            <a:off x="9875546" y="1838521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4919E085-60A6-95C0-9328-9E1D3F0BC0C3}"/>
              </a:ext>
            </a:extLst>
          </p:cNvPr>
          <p:cNvSpPr/>
          <p:nvPr/>
        </p:nvSpPr>
        <p:spPr>
          <a:xfrm>
            <a:off x="538402" y="4995008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2134C6C8-AF30-CE0F-A708-54A5E8C2579E}"/>
              </a:ext>
            </a:extLst>
          </p:cNvPr>
          <p:cNvSpPr/>
          <p:nvPr/>
        </p:nvSpPr>
        <p:spPr>
          <a:xfrm>
            <a:off x="8011234" y="1842809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187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6" name="Rechteck: abgerundete Ecken 105">
            <a:extLst>
              <a:ext uri="{FF2B5EF4-FFF2-40B4-BE49-F238E27FC236}">
                <a16:creationId xmlns:a16="http://schemas.microsoft.com/office/drawing/2014/main" id="{59A0ECB6-CA80-2A69-7356-1B15F2C4EE6C}"/>
              </a:ext>
            </a:extLst>
          </p:cNvPr>
          <p:cNvSpPr/>
          <p:nvPr/>
        </p:nvSpPr>
        <p:spPr>
          <a:xfrm>
            <a:off x="4613346" y="1803723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07" name="Rechteck: abgerundete Ecken 106">
            <a:extLst>
              <a:ext uri="{FF2B5EF4-FFF2-40B4-BE49-F238E27FC236}">
                <a16:creationId xmlns:a16="http://schemas.microsoft.com/office/drawing/2014/main" id="{76273311-B2B7-1D86-EE30-77EFC4592299}"/>
              </a:ext>
            </a:extLst>
          </p:cNvPr>
          <p:cNvSpPr/>
          <p:nvPr/>
        </p:nvSpPr>
        <p:spPr>
          <a:xfrm>
            <a:off x="5554717" y="1811988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08" name="Rechteck: abgerundete Ecken 107">
            <a:extLst>
              <a:ext uri="{FF2B5EF4-FFF2-40B4-BE49-F238E27FC236}">
                <a16:creationId xmlns:a16="http://schemas.microsoft.com/office/drawing/2014/main" id="{37540EE6-2489-5334-C991-F086E7962D18}"/>
              </a:ext>
            </a:extLst>
          </p:cNvPr>
          <p:cNvSpPr/>
          <p:nvPr/>
        </p:nvSpPr>
        <p:spPr>
          <a:xfrm>
            <a:off x="6519966" y="1811544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#S1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09" name="Rechteck: abgerundete Ecken 108">
            <a:extLst>
              <a:ext uri="{FF2B5EF4-FFF2-40B4-BE49-F238E27FC236}">
                <a16:creationId xmlns:a16="http://schemas.microsoft.com/office/drawing/2014/main" id="{4594E220-51C1-FF85-D151-166622C73ABF}"/>
              </a:ext>
            </a:extLst>
          </p:cNvPr>
          <p:cNvSpPr/>
          <p:nvPr/>
        </p:nvSpPr>
        <p:spPr>
          <a:xfrm>
            <a:off x="7433598" y="1809417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#J3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0" name="Rechteck: abgerundete Ecken 109">
            <a:extLst>
              <a:ext uri="{FF2B5EF4-FFF2-40B4-BE49-F238E27FC236}">
                <a16:creationId xmlns:a16="http://schemas.microsoft.com/office/drawing/2014/main" id="{83EB4039-8DD1-19C5-757A-E56658A3DB13}"/>
              </a:ext>
            </a:extLst>
          </p:cNvPr>
          <p:cNvSpPr/>
          <p:nvPr/>
        </p:nvSpPr>
        <p:spPr>
          <a:xfrm>
            <a:off x="9285871" y="1809414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#S2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1" name="Rechteck: abgerundete Ecken 110">
            <a:extLst>
              <a:ext uri="{FF2B5EF4-FFF2-40B4-BE49-F238E27FC236}">
                <a16:creationId xmlns:a16="http://schemas.microsoft.com/office/drawing/2014/main" id="{C5D45F6C-F290-7F57-5F3C-3B774D6D1BEF}"/>
              </a:ext>
            </a:extLst>
          </p:cNvPr>
          <p:cNvSpPr/>
          <p:nvPr/>
        </p:nvSpPr>
        <p:spPr>
          <a:xfrm>
            <a:off x="10229216" y="1799747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#J4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2" name="Rechteck: abgerundete Ecken 111">
            <a:extLst>
              <a:ext uri="{FF2B5EF4-FFF2-40B4-BE49-F238E27FC236}">
                <a16:creationId xmlns:a16="http://schemas.microsoft.com/office/drawing/2014/main" id="{1B51D3C6-7E38-A895-14C8-199A49704A73}"/>
              </a:ext>
            </a:extLst>
          </p:cNvPr>
          <p:cNvSpPr/>
          <p:nvPr/>
        </p:nvSpPr>
        <p:spPr>
          <a:xfrm>
            <a:off x="8356675" y="1816269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#Ü1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3" name="Rechteck: abgerundete Ecken 112">
            <a:extLst>
              <a:ext uri="{FF2B5EF4-FFF2-40B4-BE49-F238E27FC236}">
                <a16:creationId xmlns:a16="http://schemas.microsoft.com/office/drawing/2014/main" id="{F4E5E1B6-E3F2-D27B-23BA-0B2CAD156597}"/>
              </a:ext>
            </a:extLst>
          </p:cNvPr>
          <p:cNvSpPr/>
          <p:nvPr/>
        </p:nvSpPr>
        <p:spPr>
          <a:xfrm>
            <a:off x="845535" y="4994464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#J5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4" name="Pfeil: nach rechts 113">
            <a:extLst>
              <a:ext uri="{FF2B5EF4-FFF2-40B4-BE49-F238E27FC236}">
                <a16:creationId xmlns:a16="http://schemas.microsoft.com/office/drawing/2014/main" id="{CE4D81EF-D872-9083-3659-51955BC86EFA}"/>
              </a:ext>
            </a:extLst>
          </p:cNvPr>
          <p:cNvSpPr/>
          <p:nvPr/>
        </p:nvSpPr>
        <p:spPr>
          <a:xfrm>
            <a:off x="134708" y="6562026"/>
            <a:ext cx="84429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Bollwerk 10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116" name="Pfeil: nach rechts 115">
            <a:extLst>
              <a:ext uri="{FF2B5EF4-FFF2-40B4-BE49-F238E27FC236}">
                <a16:creationId xmlns:a16="http://schemas.microsoft.com/office/drawing/2014/main" id="{C8FDA20B-1FB9-624F-C08A-E2074BA482DD}"/>
              </a:ext>
            </a:extLst>
          </p:cNvPr>
          <p:cNvSpPr/>
          <p:nvPr/>
        </p:nvSpPr>
        <p:spPr>
          <a:xfrm>
            <a:off x="1167030" y="6562026"/>
            <a:ext cx="84429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83CBEB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BBC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117" name="Pfeil: nach rechts 116">
            <a:extLst>
              <a:ext uri="{FF2B5EF4-FFF2-40B4-BE49-F238E27FC236}">
                <a16:creationId xmlns:a16="http://schemas.microsoft.com/office/drawing/2014/main" id="{39492428-2083-3AEE-E4EF-634306357D31}"/>
              </a:ext>
            </a:extLst>
          </p:cNvPr>
          <p:cNvSpPr/>
          <p:nvPr/>
        </p:nvSpPr>
        <p:spPr>
          <a:xfrm>
            <a:off x="2180439" y="6562026"/>
            <a:ext cx="84429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Ferien GiBB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118" name="Pfeil: nach rechts 117">
            <a:extLst>
              <a:ext uri="{FF2B5EF4-FFF2-40B4-BE49-F238E27FC236}">
                <a16:creationId xmlns:a16="http://schemas.microsoft.com/office/drawing/2014/main" id="{B773DC4B-6D74-B3A1-4560-70DB88A01FE9}"/>
              </a:ext>
            </a:extLst>
          </p:cNvPr>
          <p:cNvSpPr/>
          <p:nvPr/>
        </p:nvSpPr>
        <p:spPr>
          <a:xfrm>
            <a:off x="573822" y="2999262"/>
            <a:ext cx="663345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5.-9.8.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9" name="Pfeil: nach rechts 118">
            <a:extLst>
              <a:ext uri="{FF2B5EF4-FFF2-40B4-BE49-F238E27FC236}">
                <a16:creationId xmlns:a16="http://schemas.microsoft.com/office/drawing/2014/main" id="{0FCFE983-9F03-2F8B-A15B-6017497CA3C4}"/>
              </a:ext>
            </a:extLst>
          </p:cNvPr>
          <p:cNvSpPr/>
          <p:nvPr/>
        </p:nvSpPr>
        <p:spPr>
          <a:xfrm>
            <a:off x="1271587" y="2999263"/>
            <a:ext cx="6596063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latin typeface="SBB Light" pitchFamily="2" charset="0"/>
            </a:endParaRPr>
          </a:p>
        </p:txBody>
      </p:sp>
      <p:sp>
        <p:nvSpPr>
          <p:cNvPr id="121" name="Pfeil: nach rechts 120">
            <a:extLst>
              <a:ext uri="{FF2B5EF4-FFF2-40B4-BE49-F238E27FC236}">
                <a16:creationId xmlns:a16="http://schemas.microsoft.com/office/drawing/2014/main" id="{F111A7AB-120F-446D-9135-D552FD034876}"/>
              </a:ext>
            </a:extLst>
          </p:cNvPr>
          <p:cNvSpPr/>
          <p:nvPr/>
        </p:nvSpPr>
        <p:spPr>
          <a:xfrm>
            <a:off x="8669396" y="3003744"/>
            <a:ext cx="2140968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latin typeface="SBB Light" pitchFamily="2" charset="0"/>
            </a:endParaRPr>
          </a:p>
        </p:txBody>
      </p:sp>
      <p:sp>
        <p:nvSpPr>
          <p:cNvPr id="122" name="Pfeil: nach rechts 121">
            <a:extLst>
              <a:ext uri="{FF2B5EF4-FFF2-40B4-BE49-F238E27FC236}">
                <a16:creationId xmlns:a16="http://schemas.microsoft.com/office/drawing/2014/main" id="{AF88951D-3640-18E3-45B9-EB9F0F05ECE8}"/>
              </a:ext>
            </a:extLst>
          </p:cNvPr>
          <p:cNvSpPr/>
          <p:nvPr/>
        </p:nvSpPr>
        <p:spPr>
          <a:xfrm>
            <a:off x="3151603" y="6562026"/>
            <a:ext cx="64356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Login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1101E683-50CB-7C60-DD60-F6D83FEE8A02}"/>
              </a:ext>
            </a:extLst>
          </p:cNvPr>
          <p:cNvSpPr txBox="1"/>
          <p:nvPr/>
        </p:nvSpPr>
        <p:spPr>
          <a:xfrm rot="16200000">
            <a:off x="-537113" y="1167998"/>
            <a:ext cx="17116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900" b="1" dirty="0">
                <a:latin typeface="SBB Light" pitchFamily="2" charset="0"/>
              </a:rPr>
              <a:t>Java-Module Basics</a:t>
            </a:r>
          </a:p>
          <a:p>
            <a:pPr algn="ctr"/>
            <a:r>
              <a:rPr lang="de-DE" sz="900" b="1" dirty="0">
                <a:latin typeface="SBB Light" pitchFamily="2" charset="0"/>
              </a:rPr>
              <a:t>GIT / Maven</a:t>
            </a:r>
            <a:endParaRPr lang="de-CH" sz="900" b="1" dirty="0">
              <a:latin typeface="SBB Light" pitchFamily="2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19784017-5C16-7B51-9186-9207128EB74C}"/>
              </a:ext>
            </a:extLst>
          </p:cNvPr>
          <p:cNvSpPr txBox="1"/>
          <p:nvPr/>
        </p:nvSpPr>
        <p:spPr>
          <a:xfrm rot="16200000">
            <a:off x="-51425" y="2420043"/>
            <a:ext cx="7402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DE" sz="900" b="1" dirty="0">
                <a:latin typeface="SBB Light" pitchFamily="2" charset="0"/>
              </a:rPr>
              <a:t>Berufsüber-</a:t>
            </a:r>
            <a:br>
              <a:rPr lang="de-DE" sz="900" b="1" dirty="0">
                <a:latin typeface="SBB Light" pitchFamily="2" charset="0"/>
              </a:rPr>
            </a:br>
            <a:r>
              <a:rPr lang="de-DE" sz="900" b="1" dirty="0">
                <a:latin typeface="SBB Light" pitchFamily="2" charset="0"/>
              </a:rPr>
              <a:t>gr. Module</a:t>
            </a:r>
            <a:endParaRPr lang="de-CH" sz="900" b="1" dirty="0">
              <a:latin typeface="SBB Light" pitchFamily="2" charset="0"/>
            </a:endParaRPr>
          </a:p>
        </p:txBody>
      </p:sp>
      <p:sp>
        <p:nvSpPr>
          <p:cNvPr id="126" name="Rechteck: abgerundete Ecken 125">
            <a:extLst>
              <a:ext uri="{FF2B5EF4-FFF2-40B4-BE49-F238E27FC236}">
                <a16:creationId xmlns:a16="http://schemas.microsoft.com/office/drawing/2014/main" id="{6F3E13D2-6A2C-EA8A-512F-ADC3284BE6FE}"/>
              </a:ext>
            </a:extLst>
          </p:cNvPr>
          <p:cNvSpPr/>
          <p:nvPr/>
        </p:nvSpPr>
        <p:spPr>
          <a:xfrm>
            <a:off x="1794502" y="2377057"/>
            <a:ext cx="1107908" cy="2325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SBB Light" pitchFamily="2" charset="0"/>
              </a:rPr>
              <a:t>Arbeitsmethodik A1</a:t>
            </a:r>
          </a:p>
        </p:txBody>
      </p:sp>
      <p:sp>
        <p:nvSpPr>
          <p:cNvPr id="129" name="Rechteck: abgerundete Ecken 128">
            <a:extLst>
              <a:ext uri="{FF2B5EF4-FFF2-40B4-BE49-F238E27FC236}">
                <a16:creationId xmlns:a16="http://schemas.microsoft.com/office/drawing/2014/main" id="{64919A96-6BCA-CF6A-B8C2-F047D1A17D9B}"/>
              </a:ext>
            </a:extLst>
          </p:cNvPr>
          <p:cNvSpPr/>
          <p:nvPr/>
        </p:nvSpPr>
        <p:spPr>
          <a:xfrm>
            <a:off x="5185442" y="2632887"/>
            <a:ext cx="1399545" cy="2054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Schlüsselkompetenzen S2</a:t>
            </a:r>
          </a:p>
        </p:txBody>
      </p:sp>
      <p:sp>
        <p:nvSpPr>
          <p:cNvPr id="130" name="Rechteck: abgerundete Ecken 129">
            <a:extLst>
              <a:ext uri="{FF2B5EF4-FFF2-40B4-BE49-F238E27FC236}">
                <a16:creationId xmlns:a16="http://schemas.microsoft.com/office/drawing/2014/main" id="{D7FDE015-8719-D1FE-8ED0-440D214D4F01}"/>
              </a:ext>
            </a:extLst>
          </p:cNvPr>
          <p:cNvSpPr/>
          <p:nvPr/>
        </p:nvSpPr>
        <p:spPr>
          <a:xfrm>
            <a:off x="3677731" y="5800782"/>
            <a:ext cx="1516184" cy="2038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Datenbearbeitung</a:t>
            </a:r>
          </a:p>
        </p:txBody>
      </p:sp>
      <p:sp>
        <p:nvSpPr>
          <p:cNvPr id="131" name="Rechteck: abgerundete Ecken 130">
            <a:extLst>
              <a:ext uri="{FF2B5EF4-FFF2-40B4-BE49-F238E27FC236}">
                <a16:creationId xmlns:a16="http://schemas.microsoft.com/office/drawing/2014/main" id="{0667A343-4221-77F8-9EBD-C2EEDAA69E9A}"/>
              </a:ext>
            </a:extLst>
          </p:cNvPr>
          <p:cNvSpPr/>
          <p:nvPr/>
        </p:nvSpPr>
        <p:spPr>
          <a:xfrm>
            <a:off x="3629810" y="2377057"/>
            <a:ext cx="1532444" cy="2095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KI-Umgang / SBB ChatGPT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7EAE1CC-0944-F004-0D08-86DAD9BA3570}"/>
              </a:ext>
            </a:extLst>
          </p:cNvPr>
          <p:cNvSpPr txBox="1"/>
          <p:nvPr/>
        </p:nvSpPr>
        <p:spPr>
          <a:xfrm rot="16200000">
            <a:off x="-537113" y="4335278"/>
            <a:ext cx="17116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900" b="1" dirty="0">
                <a:latin typeface="SBB Light" pitchFamily="2" charset="0"/>
              </a:rPr>
              <a:t>Java-Module Advanced</a:t>
            </a:r>
          </a:p>
          <a:p>
            <a:pPr algn="ctr"/>
            <a:r>
              <a:rPr lang="de-DE" sz="900" b="1" dirty="0">
                <a:latin typeface="SBB Light" pitchFamily="2" charset="0"/>
              </a:rPr>
              <a:t>Frontend-Module</a:t>
            </a:r>
            <a:endParaRPr lang="de-CH" sz="900" b="1" dirty="0">
              <a:latin typeface="SBB Light" pitchFamily="2" charset="0"/>
            </a:endParaRP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D3CE49AF-79B5-41DD-D1C2-4E63BC1A0955}"/>
              </a:ext>
            </a:extLst>
          </p:cNvPr>
          <p:cNvSpPr txBox="1"/>
          <p:nvPr/>
        </p:nvSpPr>
        <p:spPr>
          <a:xfrm rot="16200000">
            <a:off x="-51425" y="5587323"/>
            <a:ext cx="7402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DE" sz="900" b="1" dirty="0">
                <a:latin typeface="SBB Light" pitchFamily="2" charset="0"/>
              </a:rPr>
              <a:t>Berufsüber-</a:t>
            </a:r>
            <a:br>
              <a:rPr lang="de-DE" sz="900" b="1" dirty="0">
                <a:latin typeface="SBB Light" pitchFamily="2" charset="0"/>
              </a:rPr>
            </a:br>
            <a:r>
              <a:rPr lang="de-DE" sz="900" b="1" dirty="0">
                <a:latin typeface="SBB Light" pitchFamily="2" charset="0"/>
              </a:rPr>
              <a:t>gr. Module</a:t>
            </a:r>
            <a:endParaRPr lang="de-CH" sz="900" b="1" dirty="0">
              <a:latin typeface="SBB Light" pitchFamily="2" charset="0"/>
            </a:endParaRPr>
          </a:p>
        </p:txBody>
      </p:sp>
      <p:grpSp>
        <p:nvGrpSpPr>
          <p:cNvPr id="216" name="Gruppieren 215">
            <a:extLst>
              <a:ext uri="{FF2B5EF4-FFF2-40B4-BE49-F238E27FC236}">
                <a16:creationId xmlns:a16="http://schemas.microsoft.com/office/drawing/2014/main" id="{92DE262A-C562-6EAA-0A5C-3A7B90D53212}"/>
              </a:ext>
            </a:extLst>
          </p:cNvPr>
          <p:cNvGrpSpPr/>
          <p:nvPr/>
        </p:nvGrpSpPr>
        <p:grpSpPr>
          <a:xfrm>
            <a:off x="1479756" y="3665356"/>
            <a:ext cx="914400" cy="1590808"/>
            <a:chOff x="1097280" y="1092558"/>
            <a:chExt cx="914400" cy="1590808"/>
          </a:xfrm>
          <a:solidFill>
            <a:srgbClr val="5AC036"/>
          </a:solidFill>
        </p:grpSpPr>
        <p:sp>
          <p:nvSpPr>
            <p:cNvPr id="217" name="Rechteck: abgerundete Ecken 216">
              <a:extLst>
                <a:ext uri="{FF2B5EF4-FFF2-40B4-BE49-F238E27FC236}">
                  <a16:creationId xmlns:a16="http://schemas.microsoft.com/office/drawing/2014/main" id="{4CE992C0-9EC7-945C-5C57-44C9C8FC0345}"/>
                </a:ext>
              </a:extLst>
            </p:cNvPr>
            <p:cNvSpPr/>
            <p:nvPr/>
          </p:nvSpPr>
          <p:spPr>
            <a:xfrm>
              <a:off x="1097280" y="1092558"/>
              <a:ext cx="914400" cy="15908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endParaRPr lang="de-DE" sz="11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Collections</a:t>
              </a:r>
            </a:p>
          </p:txBody>
        </p:sp>
        <p:cxnSp>
          <p:nvCxnSpPr>
            <p:cNvPr id="218" name="Gerader Verbinder 217">
              <a:extLst>
                <a:ext uri="{FF2B5EF4-FFF2-40B4-BE49-F238E27FC236}">
                  <a16:creationId xmlns:a16="http://schemas.microsoft.com/office/drawing/2014/main" id="{01D223C2-D8F1-3CF0-D46A-37A88E46C82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B890E64C-F286-E09F-D4AF-01A6BA729AFE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85113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804241A9-3597-894B-1F3C-CBBAFDA18873}"/>
              </a:ext>
            </a:extLst>
          </p:cNvPr>
          <p:cNvGrpSpPr/>
          <p:nvPr/>
        </p:nvGrpSpPr>
        <p:grpSpPr>
          <a:xfrm>
            <a:off x="2584910" y="4107720"/>
            <a:ext cx="777240" cy="928570"/>
            <a:chOff x="1167384" y="1534922"/>
            <a:chExt cx="777240" cy="928570"/>
          </a:xfrm>
        </p:grpSpPr>
        <p:cxnSp>
          <p:nvCxnSpPr>
            <p:cNvPr id="221" name="Gerader Verbinder 220">
              <a:extLst>
                <a:ext uri="{FF2B5EF4-FFF2-40B4-BE49-F238E27FC236}">
                  <a16:creationId xmlns:a16="http://schemas.microsoft.com/office/drawing/2014/main" id="{87A9BC50-93B4-7907-01FF-57C139717AC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r Verbinder 221">
              <a:extLst>
                <a:ext uri="{FF2B5EF4-FFF2-40B4-BE49-F238E27FC236}">
                  <a16:creationId xmlns:a16="http://schemas.microsoft.com/office/drawing/2014/main" id="{9E1B104B-387E-0505-E521-049517AB0BF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46349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BF4B5F24-8899-4BCD-6006-5CBE0A87F468}"/>
              </a:ext>
            </a:extLst>
          </p:cNvPr>
          <p:cNvGrpSpPr/>
          <p:nvPr/>
        </p:nvGrpSpPr>
        <p:grpSpPr>
          <a:xfrm>
            <a:off x="2416705" y="3665356"/>
            <a:ext cx="914400" cy="1608399"/>
            <a:chOff x="1097280" y="1092558"/>
            <a:chExt cx="914400" cy="1608399"/>
          </a:xfrm>
          <a:solidFill>
            <a:srgbClr val="5AC036"/>
          </a:solidFill>
        </p:grpSpPr>
        <p:sp>
          <p:nvSpPr>
            <p:cNvPr id="224" name="Rechteck: abgerundete Ecken 223">
              <a:extLst>
                <a:ext uri="{FF2B5EF4-FFF2-40B4-BE49-F238E27FC236}">
                  <a16:creationId xmlns:a16="http://schemas.microsoft.com/office/drawing/2014/main" id="{2EF997B0-14BB-E652-56B4-DDDE3005B29C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</a:p>
            <a:p>
              <a:pPr algn="ctr"/>
              <a:endParaRPr lang="de-DE" sz="10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JDBC</a:t>
              </a:r>
            </a:p>
          </p:txBody>
        </p:sp>
        <p:cxnSp>
          <p:nvCxnSpPr>
            <p:cNvPr id="225" name="Gerader Verbinder 224">
              <a:extLst>
                <a:ext uri="{FF2B5EF4-FFF2-40B4-BE49-F238E27FC236}">
                  <a16:creationId xmlns:a16="http://schemas.microsoft.com/office/drawing/2014/main" id="{6E8F540D-BFC6-FA0E-42F5-64FAB3EFB32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r Verbinder 225">
              <a:extLst>
                <a:ext uri="{FF2B5EF4-FFF2-40B4-BE49-F238E27FC236}">
                  <a16:creationId xmlns:a16="http://schemas.microsoft.com/office/drawing/2014/main" id="{01C68BB6-639A-C4BD-295C-566C41F17EDD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61C0040B-3201-5395-883D-D8B9B71BD2D7}"/>
              </a:ext>
            </a:extLst>
          </p:cNvPr>
          <p:cNvGrpSpPr/>
          <p:nvPr/>
        </p:nvGrpSpPr>
        <p:grpSpPr>
          <a:xfrm>
            <a:off x="3349763" y="3665356"/>
            <a:ext cx="914400" cy="1608399"/>
            <a:chOff x="1097280" y="1092558"/>
            <a:chExt cx="914400" cy="1608399"/>
          </a:xfrm>
          <a:solidFill>
            <a:srgbClr val="5AC036"/>
          </a:solidFill>
        </p:grpSpPr>
        <p:sp>
          <p:nvSpPr>
            <p:cNvPr id="228" name="Rechteck: abgerundete Ecken 227">
              <a:extLst>
                <a:ext uri="{FF2B5EF4-FFF2-40B4-BE49-F238E27FC236}">
                  <a16:creationId xmlns:a16="http://schemas.microsoft.com/office/drawing/2014/main" id="{2F7E57F9-B664-C609-2773-9F98B42E6E04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Architektur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Workshop Puzzle</a:t>
              </a:r>
              <a:endParaRPr lang="de-DE" sz="800" dirty="0">
                <a:solidFill>
                  <a:srgbClr val="FF0000"/>
                </a:solidFill>
                <a:latin typeface="SBB Light" pitchFamily="2" charset="0"/>
              </a:endParaRPr>
            </a:p>
          </p:txBody>
        </p:sp>
        <p:cxnSp>
          <p:nvCxnSpPr>
            <p:cNvPr id="229" name="Gerader Verbinder 228">
              <a:extLst>
                <a:ext uri="{FF2B5EF4-FFF2-40B4-BE49-F238E27FC236}">
                  <a16:creationId xmlns:a16="http://schemas.microsoft.com/office/drawing/2014/main" id="{652B9BE9-0500-2723-07C6-075BE251284B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r Verbinder 229">
              <a:extLst>
                <a:ext uri="{FF2B5EF4-FFF2-40B4-BE49-F238E27FC236}">
                  <a16:creationId xmlns:a16="http://schemas.microsoft.com/office/drawing/2014/main" id="{110AE289-7542-750B-BCB5-4E63B19AFBED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4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uppieren 230">
            <a:extLst>
              <a:ext uri="{FF2B5EF4-FFF2-40B4-BE49-F238E27FC236}">
                <a16:creationId xmlns:a16="http://schemas.microsoft.com/office/drawing/2014/main" id="{C45C6D42-0C82-55BC-CDE6-2DDA0F431759}"/>
              </a:ext>
            </a:extLst>
          </p:cNvPr>
          <p:cNvGrpSpPr/>
          <p:nvPr/>
        </p:nvGrpSpPr>
        <p:grpSpPr>
          <a:xfrm>
            <a:off x="4279515" y="3665356"/>
            <a:ext cx="914400" cy="1608399"/>
            <a:chOff x="1097280" y="1092558"/>
            <a:chExt cx="914400" cy="1608399"/>
          </a:xfrm>
          <a:solidFill>
            <a:srgbClr val="5AC036"/>
          </a:solidFill>
        </p:grpSpPr>
        <p:sp>
          <p:nvSpPr>
            <p:cNvPr id="232" name="Rechteck: abgerundete Ecken 231">
              <a:extLst>
                <a:ext uri="{FF2B5EF4-FFF2-40B4-BE49-F238E27FC236}">
                  <a16:creationId xmlns:a16="http://schemas.microsoft.com/office/drawing/2014/main" id="{BCC01DE4-9270-97A3-6405-C3A4600AC644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Spring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IoC / DI</a:t>
              </a:r>
            </a:p>
          </p:txBody>
        </p:sp>
        <p:cxnSp>
          <p:nvCxnSpPr>
            <p:cNvPr id="233" name="Gerader Verbinder 232">
              <a:extLst>
                <a:ext uri="{FF2B5EF4-FFF2-40B4-BE49-F238E27FC236}">
                  <a16:creationId xmlns:a16="http://schemas.microsoft.com/office/drawing/2014/main" id="{15EA2892-17A4-681C-67FB-826B1F8D259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r Verbinder 233">
              <a:extLst>
                <a:ext uri="{FF2B5EF4-FFF2-40B4-BE49-F238E27FC236}">
                  <a16:creationId xmlns:a16="http://schemas.microsoft.com/office/drawing/2014/main" id="{413CBC2E-2485-0978-3A3C-395CF725454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4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0E10E691-4D74-D2C2-09DA-9FD2E9FEA63B}"/>
              </a:ext>
            </a:extLst>
          </p:cNvPr>
          <p:cNvGrpSpPr/>
          <p:nvPr/>
        </p:nvGrpSpPr>
        <p:grpSpPr>
          <a:xfrm>
            <a:off x="5210321" y="3665356"/>
            <a:ext cx="914400" cy="1599517"/>
            <a:chOff x="1097280" y="1092558"/>
            <a:chExt cx="914400" cy="1599517"/>
          </a:xfrm>
          <a:solidFill>
            <a:srgbClr val="5AC036"/>
          </a:solidFill>
        </p:grpSpPr>
        <p:sp>
          <p:nvSpPr>
            <p:cNvPr id="236" name="Rechteck: abgerundete Ecken 235">
              <a:extLst>
                <a:ext uri="{FF2B5EF4-FFF2-40B4-BE49-F238E27FC236}">
                  <a16:creationId xmlns:a16="http://schemas.microsoft.com/office/drawing/2014/main" id="{293AB4FA-0836-4CE0-5AAA-6F8D77BF5DA9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Spring Boot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Swagger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Insomnia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Debugging</a:t>
              </a:r>
            </a:p>
          </p:txBody>
        </p:sp>
        <p:cxnSp>
          <p:nvCxnSpPr>
            <p:cNvPr id="237" name="Gerader Verbinder 236">
              <a:extLst>
                <a:ext uri="{FF2B5EF4-FFF2-40B4-BE49-F238E27FC236}">
                  <a16:creationId xmlns:a16="http://schemas.microsoft.com/office/drawing/2014/main" id="{E73D4BFC-49E7-04F0-19C0-80D084C3AC27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CD6CB446-FDCE-D040-8A91-61EE83F252A0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uppieren 238">
            <a:extLst>
              <a:ext uri="{FF2B5EF4-FFF2-40B4-BE49-F238E27FC236}">
                <a16:creationId xmlns:a16="http://schemas.microsoft.com/office/drawing/2014/main" id="{0820E3D1-B002-297F-6C46-97FD615057C8}"/>
              </a:ext>
            </a:extLst>
          </p:cNvPr>
          <p:cNvGrpSpPr/>
          <p:nvPr/>
        </p:nvGrpSpPr>
        <p:grpSpPr>
          <a:xfrm>
            <a:off x="3373634" y="485438"/>
            <a:ext cx="914400" cy="1608398"/>
            <a:chOff x="1097280" y="1092558"/>
            <a:chExt cx="914400" cy="1608398"/>
          </a:xfrm>
        </p:grpSpPr>
        <p:sp>
          <p:nvSpPr>
            <p:cNvPr id="240" name="Rechteck: abgerundete Ecken 239">
              <a:extLst>
                <a:ext uri="{FF2B5EF4-FFF2-40B4-BE49-F238E27FC236}">
                  <a16:creationId xmlns:a16="http://schemas.microsoft.com/office/drawing/2014/main" id="{7C7E71E9-5E38-AFD9-902A-C20CE1E0E58E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solidFill>
              <a:srgbClr val="FFD65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UX</a:t>
              </a:r>
            </a:p>
            <a:p>
              <a:pPr algn="ctr"/>
              <a:endParaRPr lang="de-DE" sz="10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UX</a:t>
              </a:r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Barrierefreiheit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Accessibility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Benutzerforsch.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Datenanalyse</a:t>
              </a:r>
            </a:p>
          </p:txBody>
        </p: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69E0E9C7-0A22-B1A6-3C7C-35B5ABBF784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DAB56C4A-C1AC-4948-07EC-DFFED6D77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3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45F68CA-BBF2-9108-FE8C-D7DD8D879CA4}"/>
              </a:ext>
            </a:extLst>
          </p:cNvPr>
          <p:cNvGrpSpPr/>
          <p:nvPr/>
        </p:nvGrpSpPr>
        <p:grpSpPr>
          <a:xfrm>
            <a:off x="6160420" y="3665356"/>
            <a:ext cx="914400" cy="1608398"/>
            <a:chOff x="1097280" y="1092558"/>
            <a:chExt cx="914400" cy="1608398"/>
          </a:xfrm>
          <a:solidFill>
            <a:srgbClr val="FFD653"/>
          </a:solidFill>
        </p:grpSpPr>
        <p:sp>
          <p:nvSpPr>
            <p:cNvPr id="244" name="Rechteck: abgerundete Ecken 243">
              <a:extLst>
                <a:ext uri="{FF2B5EF4-FFF2-40B4-BE49-F238E27FC236}">
                  <a16:creationId xmlns:a16="http://schemas.microsoft.com/office/drawing/2014/main" id="{99C14E4A-271C-619B-8240-00641DA9092D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Frontend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IDE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IDE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Tools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Frameworks (Plenum/Gruppe)</a:t>
              </a:r>
            </a:p>
          </p:txBody>
        </p: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F5A223D0-A293-BD84-7BAC-B7770235B425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4E9BB5F2-CD87-5C2B-0D93-8864C6B334EA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uppieren 246">
            <a:extLst>
              <a:ext uri="{FF2B5EF4-FFF2-40B4-BE49-F238E27FC236}">
                <a16:creationId xmlns:a16="http://schemas.microsoft.com/office/drawing/2014/main" id="{04E9F4DF-C71D-7ABF-8AF4-34CC017C296B}"/>
              </a:ext>
            </a:extLst>
          </p:cNvPr>
          <p:cNvGrpSpPr/>
          <p:nvPr/>
        </p:nvGrpSpPr>
        <p:grpSpPr>
          <a:xfrm>
            <a:off x="7092670" y="3665356"/>
            <a:ext cx="914400" cy="1599517"/>
            <a:chOff x="1097280" y="1092558"/>
            <a:chExt cx="914400" cy="1599517"/>
          </a:xfrm>
        </p:grpSpPr>
        <p:sp>
          <p:nvSpPr>
            <p:cNvPr id="248" name="Rechteck: abgerundete Ecken 247">
              <a:extLst>
                <a:ext uri="{FF2B5EF4-FFF2-40B4-BE49-F238E27FC236}">
                  <a16:creationId xmlns:a16="http://schemas.microsoft.com/office/drawing/2014/main" id="{27364F25-F67B-698F-8BB1-B7E13419785A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solidFill>
              <a:srgbClr val="FFD65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HTML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CSS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</p:txBody>
        </p: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9ADE8A7F-5A5C-1456-1DCB-09322AE95AAD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21642D67-7239-53D5-4D5A-192059C2F85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7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uppieren 250">
            <a:extLst>
              <a:ext uri="{FF2B5EF4-FFF2-40B4-BE49-F238E27FC236}">
                <a16:creationId xmlns:a16="http://schemas.microsoft.com/office/drawing/2014/main" id="{A9CE1213-CB71-7C89-7799-F46A98CAEA0B}"/>
              </a:ext>
            </a:extLst>
          </p:cNvPr>
          <p:cNvGrpSpPr/>
          <p:nvPr/>
        </p:nvGrpSpPr>
        <p:grpSpPr>
          <a:xfrm>
            <a:off x="8019006" y="3665356"/>
            <a:ext cx="914400" cy="1608398"/>
            <a:chOff x="1097280" y="1092558"/>
            <a:chExt cx="914400" cy="1608398"/>
          </a:xfrm>
          <a:solidFill>
            <a:srgbClr val="FFD653"/>
          </a:solidFill>
        </p:grpSpPr>
        <p:sp>
          <p:nvSpPr>
            <p:cNvPr id="252" name="Rechteck: abgerundete Ecken 251">
              <a:extLst>
                <a:ext uri="{FF2B5EF4-FFF2-40B4-BE49-F238E27FC236}">
                  <a16:creationId xmlns:a16="http://schemas.microsoft.com/office/drawing/2014/main" id="{156F21F8-EC9C-F814-2168-48DA880E38FC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JavaScript</a:t>
              </a:r>
            </a:p>
            <a:p>
              <a:pPr algn="ctr"/>
              <a:endParaRPr lang="de-DE" sz="11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Debugging</a:t>
              </a:r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</p:txBody>
        </p: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D7A01F6A-BAF5-353B-4CC7-60CF813F7C6A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Gerader Verbinder 253">
              <a:extLst>
                <a:ext uri="{FF2B5EF4-FFF2-40B4-BE49-F238E27FC236}">
                  <a16:creationId xmlns:a16="http://schemas.microsoft.com/office/drawing/2014/main" id="{D91C292B-FCD9-B212-10CB-A8A349529850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6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uppieren 254">
            <a:extLst>
              <a:ext uri="{FF2B5EF4-FFF2-40B4-BE49-F238E27FC236}">
                <a16:creationId xmlns:a16="http://schemas.microsoft.com/office/drawing/2014/main" id="{06052D20-4F9C-FA68-4E10-204F600C440A}"/>
              </a:ext>
            </a:extLst>
          </p:cNvPr>
          <p:cNvGrpSpPr/>
          <p:nvPr/>
        </p:nvGrpSpPr>
        <p:grpSpPr>
          <a:xfrm>
            <a:off x="8954691" y="3665356"/>
            <a:ext cx="914400" cy="1608398"/>
            <a:chOff x="1097280" y="1092558"/>
            <a:chExt cx="914400" cy="1608398"/>
          </a:xfrm>
        </p:grpSpPr>
        <p:sp>
          <p:nvSpPr>
            <p:cNvPr id="256" name="Rechteck: abgerundete Ecken 255">
              <a:extLst>
                <a:ext uri="{FF2B5EF4-FFF2-40B4-BE49-F238E27FC236}">
                  <a16:creationId xmlns:a16="http://schemas.microsoft.com/office/drawing/2014/main" id="{B501EA4F-8156-8F37-0409-DB697A45CF22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üK DB </a:t>
              </a: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(PiBS: DB Modul)</a:t>
              </a:r>
              <a:endParaRPr lang="de-DE" sz="11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Datenbanken abfragen, bearbeiten und warten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</p:txBody>
        </p:sp>
        <p:cxnSp>
          <p:nvCxnSpPr>
            <p:cNvPr id="257" name="Gerader Verbinder 256">
              <a:extLst>
                <a:ext uri="{FF2B5EF4-FFF2-40B4-BE49-F238E27FC236}">
                  <a16:creationId xmlns:a16="http://schemas.microsoft.com/office/drawing/2014/main" id="{4F4DFA61-028F-7EE7-95DC-8AE0B52119D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Gerader Verbinder 257">
              <a:extLst>
                <a:ext uri="{FF2B5EF4-FFF2-40B4-BE49-F238E27FC236}">
                  <a16:creationId xmlns:a16="http://schemas.microsoft.com/office/drawing/2014/main" id="{91D2B3AE-4408-44AD-6CBA-7E51DDC4AE5A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345F925D-340C-BE52-7995-D5CF1062E8D4}"/>
              </a:ext>
            </a:extLst>
          </p:cNvPr>
          <p:cNvGrpSpPr/>
          <p:nvPr/>
        </p:nvGrpSpPr>
        <p:grpSpPr>
          <a:xfrm>
            <a:off x="9883457" y="3665356"/>
            <a:ext cx="914400" cy="1608398"/>
            <a:chOff x="1097280" y="1092558"/>
            <a:chExt cx="914400" cy="1608398"/>
          </a:xfrm>
          <a:solidFill>
            <a:srgbClr val="FFD653"/>
          </a:solidFill>
        </p:grpSpPr>
        <p:sp>
          <p:nvSpPr>
            <p:cNvPr id="260" name="Rechteck: abgerundete Ecken 259">
              <a:extLst>
                <a:ext uri="{FF2B5EF4-FFF2-40B4-BE49-F238E27FC236}">
                  <a16:creationId xmlns:a16="http://schemas.microsoft.com/office/drawing/2014/main" id="{F0FAC932-16CD-5C67-8EFC-6FDAB853AA57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Angular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TypeScript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Debugging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Testing</a:t>
              </a:r>
            </a:p>
          </p:txBody>
        </p:sp>
        <p:cxnSp>
          <p:nvCxnSpPr>
            <p:cNvPr id="261" name="Gerader Verbinder 260">
              <a:extLst>
                <a:ext uri="{FF2B5EF4-FFF2-40B4-BE49-F238E27FC236}">
                  <a16:creationId xmlns:a16="http://schemas.microsoft.com/office/drawing/2014/main" id="{BDB2E23B-83D2-4414-885C-A49ADC930FCB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Gerader Verbinder 261">
              <a:extLst>
                <a:ext uri="{FF2B5EF4-FFF2-40B4-BE49-F238E27FC236}">
                  <a16:creationId xmlns:a16="http://schemas.microsoft.com/office/drawing/2014/main" id="{EB6B7A9B-B82D-2F50-D9E7-CE42B9E6641D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5" name="Ellipse 264">
            <a:extLst>
              <a:ext uri="{FF2B5EF4-FFF2-40B4-BE49-F238E27FC236}">
                <a16:creationId xmlns:a16="http://schemas.microsoft.com/office/drawing/2014/main" id="{8C9A56B1-FD3C-48D6-1311-E00FA41AFAF6}"/>
              </a:ext>
            </a:extLst>
          </p:cNvPr>
          <p:cNvSpPr/>
          <p:nvPr/>
        </p:nvSpPr>
        <p:spPr>
          <a:xfrm>
            <a:off x="3343041" y="5008586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4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66" name="Rechteck: abgerundete Ecken 265">
            <a:extLst>
              <a:ext uri="{FF2B5EF4-FFF2-40B4-BE49-F238E27FC236}">
                <a16:creationId xmlns:a16="http://schemas.microsoft.com/office/drawing/2014/main" id="{9C05B4B9-9E32-24EE-64B0-A37A12B4574F}"/>
              </a:ext>
            </a:extLst>
          </p:cNvPr>
          <p:cNvSpPr/>
          <p:nvPr/>
        </p:nvSpPr>
        <p:spPr>
          <a:xfrm>
            <a:off x="3680577" y="4980309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#J9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73" name="Rechteck 272">
            <a:extLst>
              <a:ext uri="{FF2B5EF4-FFF2-40B4-BE49-F238E27FC236}">
                <a16:creationId xmlns:a16="http://schemas.microsoft.com/office/drawing/2014/main" id="{F076F8C5-9FB1-31D0-2582-88675739A37E}"/>
              </a:ext>
            </a:extLst>
          </p:cNvPr>
          <p:cNvSpPr/>
          <p:nvPr/>
        </p:nvSpPr>
        <p:spPr>
          <a:xfrm>
            <a:off x="5210321" y="5290319"/>
            <a:ext cx="903400" cy="176592"/>
          </a:xfrm>
          <a:prstGeom prst="rect">
            <a:avLst/>
          </a:prstGeom>
          <a:solidFill>
            <a:srgbClr val="5AC0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5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AEC26FF5-0325-7865-5118-E90AF89FD721}"/>
              </a:ext>
            </a:extLst>
          </p:cNvPr>
          <p:cNvSpPr/>
          <p:nvPr/>
        </p:nvSpPr>
        <p:spPr>
          <a:xfrm>
            <a:off x="7092670" y="5292171"/>
            <a:ext cx="903400" cy="176592"/>
          </a:xfrm>
          <a:prstGeom prst="rect">
            <a:avLst/>
          </a:prstGeom>
          <a:solidFill>
            <a:srgbClr val="FFD6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907FA588-A234-C11A-265E-18F8566F8A56}"/>
              </a:ext>
            </a:extLst>
          </p:cNvPr>
          <p:cNvSpPr/>
          <p:nvPr/>
        </p:nvSpPr>
        <p:spPr>
          <a:xfrm>
            <a:off x="9874833" y="5290319"/>
            <a:ext cx="903400" cy="176592"/>
          </a:xfrm>
          <a:prstGeom prst="rect">
            <a:avLst/>
          </a:prstGeom>
          <a:solidFill>
            <a:srgbClr val="FFD6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3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76" name="Ellipse 275">
            <a:extLst>
              <a:ext uri="{FF2B5EF4-FFF2-40B4-BE49-F238E27FC236}">
                <a16:creationId xmlns:a16="http://schemas.microsoft.com/office/drawing/2014/main" id="{12CD96D9-F380-146E-FDBB-81CAF53E1664}"/>
              </a:ext>
            </a:extLst>
          </p:cNvPr>
          <p:cNvSpPr/>
          <p:nvPr/>
        </p:nvSpPr>
        <p:spPr>
          <a:xfrm>
            <a:off x="4267730" y="5003615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4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77" name="Ellipse 276">
            <a:extLst>
              <a:ext uri="{FF2B5EF4-FFF2-40B4-BE49-F238E27FC236}">
                <a16:creationId xmlns:a16="http://schemas.microsoft.com/office/drawing/2014/main" id="{31E4536F-5FAD-4A66-8CF3-68F6DDD66B07}"/>
              </a:ext>
            </a:extLst>
          </p:cNvPr>
          <p:cNvSpPr/>
          <p:nvPr/>
        </p:nvSpPr>
        <p:spPr>
          <a:xfrm>
            <a:off x="5195955" y="5021577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4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78" name="Ellipse 277">
            <a:extLst>
              <a:ext uri="{FF2B5EF4-FFF2-40B4-BE49-F238E27FC236}">
                <a16:creationId xmlns:a16="http://schemas.microsoft.com/office/drawing/2014/main" id="{32F86C01-C858-1987-372B-D2D61D769834}"/>
              </a:ext>
            </a:extLst>
          </p:cNvPr>
          <p:cNvSpPr/>
          <p:nvPr/>
        </p:nvSpPr>
        <p:spPr>
          <a:xfrm>
            <a:off x="3380785" y="1835163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79" name="Ellipse 278">
            <a:extLst>
              <a:ext uri="{FF2B5EF4-FFF2-40B4-BE49-F238E27FC236}">
                <a16:creationId xmlns:a16="http://schemas.microsoft.com/office/drawing/2014/main" id="{9BB9BD7A-8518-34F3-6ED3-17BFAA9FC375}"/>
              </a:ext>
            </a:extLst>
          </p:cNvPr>
          <p:cNvSpPr/>
          <p:nvPr/>
        </p:nvSpPr>
        <p:spPr>
          <a:xfrm>
            <a:off x="6159258" y="5012324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0" name="Ellipse 279">
            <a:extLst>
              <a:ext uri="{FF2B5EF4-FFF2-40B4-BE49-F238E27FC236}">
                <a16:creationId xmlns:a16="http://schemas.microsoft.com/office/drawing/2014/main" id="{DAD21ACB-D566-E4B3-1C45-3252DF5CF6A2}"/>
              </a:ext>
            </a:extLst>
          </p:cNvPr>
          <p:cNvSpPr/>
          <p:nvPr/>
        </p:nvSpPr>
        <p:spPr>
          <a:xfrm>
            <a:off x="7093521" y="5012324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61B54EC7-3BE4-4F85-93AA-970D790FEF7F}"/>
              </a:ext>
            </a:extLst>
          </p:cNvPr>
          <p:cNvSpPr/>
          <p:nvPr/>
        </p:nvSpPr>
        <p:spPr>
          <a:xfrm>
            <a:off x="8006231" y="5021644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2" name="Ellipse 281">
            <a:extLst>
              <a:ext uri="{FF2B5EF4-FFF2-40B4-BE49-F238E27FC236}">
                <a16:creationId xmlns:a16="http://schemas.microsoft.com/office/drawing/2014/main" id="{4039402A-B998-FCC4-F90D-3D4F30BE77A8}"/>
              </a:ext>
            </a:extLst>
          </p:cNvPr>
          <p:cNvSpPr/>
          <p:nvPr/>
        </p:nvSpPr>
        <p:spPr>
          <a:xfrm>
            <a:off x="9885046" y="5004159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6258A5E3-F44D-9F0C-F925-CEE453C48C41}"/>
              </a:ext>
            </a:extLst>
          </p:cNvPr>
          <p:cNvSpPr/>
          <p:nvPr/>
        </p:nvSpPr>
        <p:spPr>
          <a:xfrm>
            <a:off x="8946524" y="5021206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106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4" name="Rechteck: abgerundete Ecken 283">
            <a:extLst>
              <a:ext uri="{FF2B5EF4-FFF2-40B4-BE49-F238E27FC236}">
                <a16:creationId xmlns:a16="http://schemas.microsoft.com/office/drawing/2014/main" id="{138D2AF1-8700-C6FD-058E-1A658D51F2B9}"/>
              </a:ext>
            </a:extLst>
          </p:cNvPr>
          <p:cNvSpPr/>
          <p:nvPr/>
        </p:nvSpPr>
        <p:spPr>
          <a:xfrm>
            <a:off x="4600025" y="4986846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#J10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85" name="Rechteck: abgerundete Ecken 284">
            <a:extLst>
              <a:ext uri="{FF2B5EF4-FFF2-40B4-BE49-F238E27FC236}">
                <a16:creationId xmlns:a16="http://schemas.microsoft.com/office/drawing/2014/main" id="{969CD681-78D2-BD98-97E7-AC1166EC9D03}"/>
              </a:ext>
            </a:extLst>
          </p:cNvPr>
          <p:cNvSpPr/>
          <p:nvPr/>
        </p:nvSpPr>
        <p:spPr>
          <a:xfrm>
            <a:off x="5541396" y="4995111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#J11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86" name="Rechteck: abgerundete Ecken 285">
            <a:extLst>
              <a:ext uri="{FF2B5EF4-FFF2-40B4-BE49-F238E27FC236}">
                <a16:creationId xmlns:a16="http://schemas.microsoft.com/office/drawing/2014/main" id="{60D0597F-CBEE-77BD-C752-20BA3F456121}"/>
              </a:ext>
            </a:extLst>
          </p:cNvPr>
          <p:cNvSpPr/>
          <p:nvPr/>
        </p:nvSpPr>
        <p:spPr>
          <a:xfrm>
            <a:off x="3737705" y="1814749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#F1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87" name="Rechteck: abgerundete Ecken 286">
            <a:extLst>
              <a:ext uri="{FF2B5EF4-FFF2-40B4-BE49-F238E27FC236}">
                <a16:creationId xmlns:a16="http://schemas.microsoft.com/office/drawing/2014/main" id="{EC9F7846-4B2F-AC59-A87A-FAF7E58A97EA}"/>
              </a:ext>
            </a:extLst>
          </p:cNvPr>
          <p:cNvSpPr/>
          <p:nvPr/>
        </p:nvSpPr>
        <p:spPr>
          <a:xfrm>
            <a:off x="6505869" y="4992540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#F2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88" name="Rechteck: abgerundete Ecken 287">
            <a:extLst>
              <a:ext uri="{FF2B5EF4-FFF2-40B4-BE49-F238E27FC236}">
                <a16:creationId xmlns:a16="http://schemas.microsoft.com/office/drawing/2014/main" id="{5F07765F-3DC5-4DF5-05E3-607C72C0D00A}"/>
              </a:ext>
            </a:extLst>
          </p:cNvPr>
          <p:cNvSpPr/>
          <p:nvPr/>
        </p:nvSpPr>
        <p:spPr>
          <a:xfrm>
            <a:off x="7427746" y="4982870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#F3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89" name="Rechteck: abgerundete Ecken 288">
            <a:extLst>
              <a:ext uri="{FF2B5EF4-FFF2-40B4-BE49-F238E27FC236}">
                <a16:creationId xmlns:a16="http://schemas.microsoft.com/office/drawing/2014/main" id="{998C8571-9785-47C0-AAC0-35F3166F5BE3}"/>
              </a:ext>
            </a:extLst>
          </p:cNvPr>
          <p:cNvSpPr/>
          <p:nvPr/>
        </p:nvSpPr>
        <p:spPr>
          <a:xfrm>
            <a:off x="8359901" y="4982870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#F4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0" name="Rechteck: abgerundete Ecken 289">
            <a:extLst>
              <a:ext uri="{FF2B5EF4-FFF2-40B4-BE49-F238E27FC236}">
                <a16:creationId xmlns:a16="http://schemas.microsoft.com/office/drawing/2014/main" id="{72599F34-80C7-61DF-01A8-68828305277C}"/>
              </a:ext>
            </a:extLst>
          </p:cNvPr>
          <p:cNvSpPr/>
          <p:nvPr/>
        </p:nvSpPr>
        <p:spPr>
          <a:xfrm>
            <a:off x="9291965" y="4994666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#Ü1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1" name="Rechteck: abgerundete Ecken 290">
            <a:extLst>
              <a:ext uri="{FF2B5EF4-FFF2-40B4-BE49-F238E27FC236}">
                <a16:creationId xmlns:a16="http://schemas.microsoft.com/office/drawing/2014/main" id="{29237D60-4DD5-5AFA-EAFD-A672367E751B}"/>
              </a:ext>
            </a:extLst>
          </p:cNvPr>
          <p:cNvSpPr/>
          <p:nvPr/>
        </p:nvSpPr>
        <p:spPr>
          <a:xfrm>
            <a:off x="10192179" y="5003615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#F5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2" name="Pfeil: nach rechts 291">
            <a:extLst>
              <a:ext uri="{FF2B5EF4-FFF2-40B4-BE49-F238E27FC236}">
                <a16:creationId xmlns:a16="http://schemas.microsoft.com/office/drawing/2014/main" id="{CC80D1CB-E5D6-1B24-95A0-6F9EFB6853E9}"/>
              </a:ext>
            </a:extLst>
          </p:cNvPr>
          <p:cNvSpPr/>
          <p:nvPr/>
        </p:nvSpPr>
        <p:spPr>
          <a:xfrm>
            <a:off x="573821" y="6168584"/>
            <a:ext cx="834871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latin typeface="SBB Light" pitchFamily="2" charset="0"/>
            </a:endParaRPr>
          </a:p>
        </p:txBody>
      </p:sp>
      <p:sp>
        <p:nvSpPr>
          <p:cNvPr id="294" name="Ellipse 293">
            <a:extLst>
              <a:ext uri="{FF2B5EF4-FFF2-40B4-BE49-F238E27FC236}">
                <a16:creationId xmlns:a16="http://schemas.microsoft.com/office/drawing/2014/main" id="{9066EC92-C8BD-78A5-9797-9EB17B73CF43}"/>
              </a:ext>
            </a:extLst>
          </p:cNvPr>
          <p:cNvSpPr/>
          <p:nvPr/>
        </p:nvSpPr>
        <p:spPr>
          <a:xfrm>
            <a:off x="1456968" y="5014019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4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95" name="Rechteck: abgerundete Ecken 294">
            <a:extLst>
              <a:ext uri="{FF2B5EF4-FFF2-40B4-BE49-F238E27FC236}">
                <a16:creationId xmlns:a16="http://schemas.microsoft.com/office/drawing/2014/main" id="{AB58F419-1C40-24D9-2249-49BE425897DB}"/>
              </a:ext>
            </a:extLst>
          </p:cNvPr>
          <p:cNvSpPr/>
          <p:nvPr/>
        </p:nvSpPr>
        <p:spPr>
          <a:xfrm>
            <a:off x="1794504" y="4985742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#J7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6" name="Ellipse 295">
            <a:extLst>
              <a:ext uri="{FF2B5EF4-FFF2-40B4-BE49-F238E27FC236}">
                <a16:creationId xmlns:a16="http://schemas.microsoft.com/office/drawing/2014/main" id="{49573702-AF55-DE38-4B70-99BAAADAD269}"/>
              </a:ext>
            </a:extLst>
          </p:cNvPr>
          <p:cNvSpPr/>
          <p:nvPr/>
        </p:nvSpPr>
        <p:spPr>
          <a:xfrm>
            <a:off x="2415866" y="5013281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4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97" name="Rechteck: abgerundete Ecken 296">
            <a:extLst>
              <a:ext uri="{FF2B5EF4-FFF2-40B4-BE49-F238E27FC236}">
                <a16:creationId xmlns:a16="http://schemas.microsoft.com/office/drawing/2014/main" id="{10C207DC-31E3-A9AC-F9FC-E90E8F0DD100}"/>
              </a:ext>
            </a:extLst>
          </p:cNvPr>
          <p:cNvSpPr/>
          <p:nvPr/>
        </p:nvSpPr>
        <p:spPr>
          <a:xfrm>
            <a:off x="2753402" y="4985004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#J8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id="{DB7401DA-EC44-AE62-B9F7-F6A0D3C14C04}"/>
              </a:ext>
            </a:extLst>
          </p:cNvPr>
          <p:cNvSpPr/>
          <p:nvPr/>
        </p:nvSpPr>
        <p:spPr>
          <a:xfrm>
            <a:off x="8019139" y="5280929"/>
            <a:ext cx="903400" cy="176592"/>
          </a:xfrm>
          <a:prstGeom prst="rect">
            <a:avLst/>
          </a:prstGeom>
          <a:solidFill>
            <a:srgbClr val="FFD6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00" name="Pfeil: nach rechts 299">
            <a:extLst>
              <a:ext uri="{FF2B5EF4-FFF2-40B4-BE49-F238E27FC236}">
                <a16:creationId xmlns:a16="http://schemas.microsoft.com/office/drawing/2014/main" id="{02257FEF-DA9A-E201-738A-1B4B117E9FCA}"/>
              </a:ext>
            </a:extLst>
          </p:cNvPr>
          <p:cNvSpPr/>
          <p:nvPr/>
        </p:nvSpPr>
        <p:spPr>
          <a:xfrm>
            <a:off x="9749313" y="6165555"/>
            <a:ext cx="2263909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latin typeface="SBB Light" pitchFamily="2" charset="0"/>
            </a:endParaRPr>
          </a:p>
        </p:txBody>
      </p:sp>
      <p:cxnSp>
        <p:nvCxnSpPr>
          <p:cNvPr id="302" name="Gerader Verbinder 301">
            <a:extLst>
              <a:ext uri="{FF2B5EF4-FFF2-40B4-BE49-F238E27FC236}">
                <a16:creationId xmlns:a16="http://schemas.microsoft.com/office/drawing/2014/main" id="{2E33902B-4A75-29D9-E4A7-3539B0F01BDA}"/>
              </a:ext>
            </a:extLst>
          </p:cNvPr>
          <p:cNvCxnSpPr/>
          <p:nvPr/>
        </p:nvCxnSpPr>
        <p:spPr>
          <a:xfrm>
            <a:off x="123391" y="6465085"/>
            <a:ext cx="11938071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3" name="Gruppieren 302">
            <a:extLst>
              <a:ext uri="{FF2B5EF4-FFF2-40B4-BE49-F238E27FC236}">
                <a16:creationId xmlns:a16="http://schemas.microsoft.com/office/drawing/2014/main" id="{BCA6009D-8362-3C1A-6239-4AD76864058D}"/>
              </a:ext>
            </a:extLst>
          </p:cNvPr>
          <p:cNvGrpSpPr/>
          <p:nvPr/>
        </p:nvGrpSpPr>
        <p:grpSpPr>
          <a:xfrm>
            <a:off x="10969948" y="3665356"/>
            <a:ext cx="914400" cy="1608398"/>
            <a:chOff x="1097280" y="1092558"/>
            <a:chExt cx="914400" cy="1608398"/>
          </a:xfrm>
          <a:solidFill>
            <a:srgbClr val="077C7F"/>
          </a:solidFill>
        </p:grpSpPr>
        <p:sp>
          <p:nvSpPr>
            <p:cNvPr id="304" name="Rechteck: abgerundete Ecken 303">
              <a:extLst>
                <a:ext uri="{FF2B5EF4-FFF2-40B4-BE49-F238E27FC236}">
                  <a16:creationId xmlns:a16="http://schemas.microsoft.com/office/drawing/2014/main" id="{31578568-8F19-1ADE-5D48-460EBDB93BB7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bg1"/>
                  </a:solidFill>
                  <a:latin typeface="SBB Light" pitchFamily="2" charset="0"/>
                </a:rPr>
                <a:t>Projekt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bg1"/>
                  </a:solidFill>
                  <a:latin typeface="SBB Light" pitchFamily="2" charset="0"/>
                </a:rPr>
                <a:t>Regulärer Projekteinsatz Backend / Frontend</a:t>
              </a:r>
            </a:p>
          </p:txBody>
        </p:sp>
        <p:cxnSp>
          <p:nvCxnSpPr>
            <p:cNvPr id="305" name="Gerader Verbinder 304">
              <a:extLst>
                <a:ext uri="{FF2B5EF4-FFF2-40B4-BE49-F238E27FC236}">
                  <a16:creationId xmlns:a16="http://schemas.microsoft.com/office/drawing/2014/main" id="{85575911-2F15-C175-FB2E-1A21F585F40E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Gerader Verbinder 305">
              <a:extLst>
                <a:ext uri="{FF2B5EF4-FFF2-40B4-BE49-F238E27FC236}">
                  <a16:creationId xmlns:a16="http://schemas.microsoft.com/office/drawing/2014/main" id="{4BC179A5-BE99-CFE3-CD75-32936A91BD92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" name="Ellipse 306">
            <a:extLst>
              <a:ext uri="{FF2B5EF4-FFF2-40B4-BE49-F238E27FC236}">
                <a16:creationId xmlns:a16="http://schemas.microsoft.com/office/drawing/2014/main" id="{CD8F80FC-A024-3AC7-CAF2-8F441913EAE1}"/>
              </a:ext>
            </a:extLst>
          </p:cNvPr>
          <p:cNvSpPr/>
          <p:nvPr/>
        </p:nvSpPr>
        <p:spPr>
          <a:xfrm>
            <a:off x="10969948" y="5021577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5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308" name="Ellipse 307">
            <a:extLst>
              <a:ext uri="{FF2B5EF4-FFF2-40B4-BE49-F238E27FC236}">
                <a16:creationId xmlns:a16="http://schemas.microsoft.com/office/drawing/2014/main" id="{BD779CB8-596F-E331-8F9E-71F5AD462276}"/>
              </a:ext>
            </a:extLst>
          </p:cNvPr>
          <p:cNvSpPr/>
          <p:nvPr/>
        </p:nvSpPr>
        <p:spPr>
          <a:xfrm>
            <a:off x="11235615" y="5021205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310" name="Pfeil: nach rechts 309">
            <a:extLst>
              <a:ext uri="{FF2B5EF4-FFF2-40B4-BE49-F238E27FC236}">
                <a16:creationId xmlns:a16="http://schemas.microsoft.com/office/drawing/2014/main" id="{D1B23F8F-CC18-0B4A-F984-BB25F4A42F14}"/>
              </a:ext>
            </a:extLst>
          </p:cNvPr>
          <p:cNvSpPr/>
          <p:nvPr/>
        </p:nvSpPr>
        <p:spPr>
          <a:xfrm>
            <a:off x="5143257" y="6191783"/>
            <a:ext cx="2071972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31.3.-20.4.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311" name="Pfeil: nach rechts 310">
            <a:extLst>
              <a:ext uri="{FF2B5EF4-FFF2-40B4-BE49-F238E27FC236}">
                <a16:creationId xmlns:a16="http://schemas.microsoft.com/office/drawing/2014/main" id="{67BC26AC-5167-3DCE-3975-799F649795E0}"/>
              </a:ext>
            </a:extLst>
          </p:cNvPr>
          <p:cNvSpPr/>
          <p:nvPr/>
        </p:nvSpPr>
        <p:spPr>
          <a:xfrm>
            <a:off x="10772992" y="6198356"/>
            <a:ext cx="1299104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30.6.-10.8.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312" name="Pfeil: nach rechts 311">
            <a:extLst>
              <a:ext uri="{FF2B5EF4-FFF2-40B4-BE49-F238E27FC236}">
                <a16:creationId xmlns:a16="http://schemas.microsoft.com/office/drawing/2014/main" id="{4C4AF730-4E9E-05BC-07EF-1762E83A29E0}"/>
              </a:ext>
            </a:extLst>
          </p:cNvPr>
          <p:cNvSpPr/>
          <p:nvPr/>
        </p:nvSpPr>
        <p:spPr>
          <a:xfrm>
            <a:off x="10858809" y="3003711"/>
            <a:ext cx="78501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23.12.-5.1.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313" name="Rechteck 312">
            <a:extLst>
              <a:ext uri="{FF2B5EF4-FFF2-40B4-BE49-F238E27FC236}">
                <a16:creationId xmlns:a16="http://schemas.microsoft.com/office/drawing/2014/main" id="{7CFD026B-B94D-5F2E-478F-B3B4E6A46FD4}"/>
              </a:ext>
            </a:extLst>
          </p:cNvPr>
          <p:cNvSpPr/>
          <p:nvPr/>
        </p:nvSpPr>
        <p:spPr>
          <a:xfrm>
            <a:off x="4822659" y="2835057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Oktober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14" name="Gerader Verbinder 313">
            <a:extLst>
              <a:ext uri="{FF2B5EF4-FFF2-40B4-BE49-F238E27FC236}">
                <a16:creationId xmlns:a16="http://schemas.microsoft.com/office/drawing/2014/main" id="{8418456E-2B41-E1C5-1F00-C6EC14926CDC}"/>
              </a:ext>
            </a:extLst>
          </p:cNvPr>
          <p:cNvCxnSpPr>
            <a:cxnSpLocks/>
          </p:cNvCxnSpPr>
          <p:nvPr/>
        </p:nvCxnSpPr>
        <p:spPr>
          <a:xfrm flipV="1">
            <a:off x="2416697" y="287135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Gerader Verbinder 315">
            <a:extLst>
              <a:ext uri="{FF2B5EF4-FFF2-40B4-BE49-F238E27FC236}">
                <a16:creationId xmlns:a16="http://schemas.microsoft.com/office/drawing/2014/main" id="{0EE1EBBA-4435-5E39-9A8F-533B9FE28AF4}"/>
              </a:ext>
            </a:extLst>
          </p:cNvPr>
          <p:cNvCxnSpPr>
            <a:cxnSpLocks/>
          </p:cNvCxnSpPr>
          <p:nvPr/>
        </p:nvCxnSpPr>
        <p:spPr>
          <a:xfrm flipV="1">
            <a:off x="6154043" y="287135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Gerader Verbinder 316">
            <a:extLst>
              <a:ext uri="{FF2B5EF4-FFF2-40B4-BE49-F238E27FC236}">
                <a16:creationId xmlns:a16="http://schemas.microsoft.com/office/drawing/2014/main" id="{779E71CB-C8BD-283A-6EE6-327DC8A8D5A4}"/>
              </a:ext>
            </a:extLst>
          </p:cNvPr>
          <p:cNvCxnSpPr>
            <a:cxnSpLocks/>
          </p:cNvCxnSpPr>
          <p:nvPr/>
        </p:nvCxnSpPr>
        <p:spPr>
          <a:xfrm flipV="1">
            <a:off x="4279507" y="287135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9" name="Pfeil: nach rechts 308">
            <a:extLst>
              <a:ext uri="{FF2B5EF4-FFF2-40B4-BE49-F238E27FC236}">
                <a16:creationId xmlns:a16="http://schemas.microsoft.com/office/drawing/2014/main" id="{DAA8E3C3-086E-E14C-1037-E1FFD3211F3D}"/>
              </a:ext>
            </a:extLst>
          </p:cNvPr>
          <p:cNvSpPr/>
          <p:nvPr/>
        </p:nvSpPr>
        <p:spPr>
          <a:xfrm>
            <a:off x="4072079" y="3035388"/>
            <a:ext cx="1295680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23.9.-13.10.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318" name="Rechteck 317">
            <a:extLst>
              <a:ext uri="{FF2B5EF4-FFF2-40B4-BE49-F238E27FC236}">
                <a16:creationId xmlns:a16="http://schemas.microsoft.com/office/drawing/2014/main" id="{3E673FB9-C2F6-2DCE-D80C-7CBB472E73AA}"/>
              </a:ext>
            </a:extLst>
          </p:cNvPr>
          <p:cNvSpPr/>
          <p:nvPr/>
        </p:nvSpPr>
        <p:spPr>
          <a:xfrm>
            <a:off x="2902410" y="2843978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September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19" name="Gerader Verbinder 318">
            <a:extLst>
              <a:ext uri="{FF2B5EF4-FFF2-40B4-BE49-F238E27FC236}">
                <a16:creationId xmlns:a16="http://schemas.microsoft.com/office/drawing/2014/main" id="{2865260A-DB62-A7C2-5C41-C4D943C663AD}"/>
              </a:ext>
            </a:extLst>
          </p:cNvPr>
          <p:cNvCxnSpPr>
            <a:cxnSpLocks/>
          </p:cNvCxnSpPr>
          <p:nvPr/>
        </p:nvCxnSpPr>
        <p:spPr>
          <a:xfrm flipV="1">
            <a:off x="8014274" y="287135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Gerader Verbinder 319">
            <a:extLst>
              <a:ext uri="{FF2B5EF4-FFF2-40B4-BE49-F238E27FC236}">
                <a16:creationId xmlns:a16="http://schemas.microsoft.com/office/drawing/2014/main" id="{60DE216B-0F3B-A4C2-4EA2-B095D77CBF73}"/>
              </a:ext>
            </a:extLst>
          </p:cNvPr>
          <p:cNvCxnSpPr>
            <a:cxnSpLocks/>
          </p:cNvCxnSpPr>
          <p:nvPr/>
        </p:nvCxnSpPr>
        <p:spPr>
          <a:xfrm flipV="1">
            <a:off x="10808002" y="288869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1" name="Rechteck 320">
            <a:extLst>
              <a:ext uri="{FF2B5EF4-FFF2-40B4-BE49-F238E27FC236}">
                <a16:creationId xmlns:a16="http://schemas.microsoft.com/office/drawing/2014/main" id="{D38661AF-329D-9419-2C92-76B0C82407F0}"/>
              </a:ext>
            </a:extLst>
          </p:cNvPr>
          <p:cNvSpPr/>
          <p:nvPr/>
        </p:nvSpPr>
        <p:spPr>
          <a:xfrm>
            <a:off x="6669712" y="2832271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November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22404C69-D46F-79B7-4483-20C8D136736A}"/>
              </a:ext>
            </a:extLst>
          </p:cNvPr>
          <p:cNvSpPr/>
          <p:nvPr/>
        </p:nvSpPr>
        <p:spPr>
          <a:xfrm>
            <a:off x="9049773" y="2825464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Dezember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39B83BDF-2EE7-B62C-EB6C-A39277BC93CA}"/>
              </a:ext>
            </a:extLst>
          </p:cNvPr>
          <p:cNvSpPr/>
          <p:nvPr/>
        </p:nvSpPr>
        <p:spPr>
          <a:xfrm>
            <a:off x="1089274" y="2840515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August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E4AA3B9A-F81D-5F1E-B88F-ABAA69B0129D}"/>
              </a:ext>
            </a:extLst>
          </p:cNvPr>
          <p:cNvSpPr/>
          <p:nvPr/>
        </p:nvSpPr>
        <p:spPr>
          <a:xfrm>
            <a:off x="558619" y="5983380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Januar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25" name="Gerader Verbinder 324">
            <a:extLst>
              <a:ext uri="{FF2B5EF4-FFF2-40B4-BE49-F238E27FC236}">
                <a16:creationId xmlns:a16="http://schemas.microsoft.com/office/drawing/2014/main" id="{9EB266B0-2116-FAA2-235A-6942B64B250A}"/>
              </a:ext>
            </a:extLst>
          </p:cNvPr>
          <p:cNvCxnSpPr>
            <a:cxnSpLocks/>
          </p:cNvCxnSpPr>
          <p:nvPr/>
        </p:nvCxnSpPr>
        <p:spPr>
          <a:xfrm flipV="1">
            <a:off x="1445293" y="6030138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Gerader Verbinder 325">
            <a:extLst>
              <a:ext uri="{FF2B5EF4-FFF2-40B4-BE49-F238E27FC236}">
                <a16:creationId xmlns:a16="http://schemas.microsoft.com/office/drawing/2014/main" id="{1F5B2737-3786-F7F3-94F7-FE71B2C4D4AA}"/>
              </a:ext>
            </a:extLst>
          </p:cNvPr>
          <p:cNvCxnSpPr>
            <a:cxnSpLocks/>
          </p:cNvCxnSpPr>
          <p:nvPr/>
        </p:nvCxnSpPr>
        <p:spPr>
          <a:xfrm flipV="1">
            <a:off x="3312510" y="6035748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" name="Rechteck 326">
            <a:extLst>
              <a:ext uri="{FF2B5EF4-FFF2-40B4-BE49-F238E27FC236}">
                <a16:creationId xmlns:a16="http://schemas.microsoft.com/office/drawing/2014/main" id="{7E8808E2-5203-11EF-2A41-DA53282C38D9}"/>
              </a:ext>
            </a:extLst>
          </p:cNvPr>
          <p:cNvSpPr/>
          <p:nvPr/>
        </p:nvSpPr>
        <p:spPr>
          <a:xfrm>
            <a:off x="2025639" y="6002795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Februar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28" name="Gerader Verbinder 327">
            <a:extLst>
              <a:ext uri="{FF2B5EF4-FFF2-40B4-BE49-F238E27FC236}">
                <a16:creationId xmlns:a16="http://schemas.microsoft.com/office/drawing/2014/main" id="{BB4C371E-C7CE-4A49-9211-FA03320B856F}"/>
              </a:ext>
            </a:extLst>
          </p:cNvPr>
          <p:cNvCxnSpPr>
            <a:cxnSpLocks/>
          </p:cNvCxnSpPr>
          <p:nvPr/>
        </p:nvCxnSpPr>
        <p:spPr>
          <a:xfrm flipV="1">
            <a:off x="5199313" y="6037652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9" name="Rechteck 328">
            <a:extLst>
              <a:ext uri="{FF2B5EF4-FFF2-40B4-BE49-F238E27FC236}">
                <a16:creationId xmlns:a16="http://schemas.microsoft.com/office/drawing/2014/main" id="{86E2D0B5-9634-3216-2383-07932CA88A56}"/>
              </a:ext>
            </a:extLst>
          </p:cNvPr>
          <p:cNvSpPr/>
          <p:nvPr/>
        </p:nvSpPr>
        <p:spPr>
          <a:xfrm>
            <a:off x="3850145" y="6014981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März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30" name="Gerader Verbinder 329">
            <a:extLst>
              <a:ext uri="{FF2B5EF4-FFF2-40B4-BE49-F238E27FC236}">
                <a16:creationId xmlns:a16="http://schemas.microsoft.com/office/drawing/2014/main" id="{E205D36B-33B1-EF02-18DB-D4A364DE4BEC}"/>
              </a:ext>
            </a:extLst>
          </p:cNvPr>
          <p:cNvCxnSpPr>
            <a:cxnSpLocks/>
          </p:cNvCxnSpPr>
          <p:nvPr/>
        </p:nvCxnSpPr>
        <p:spPr>
          <a:xfrm flipV="1">
            <a:off x="8027409" y="6037652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1" name="Rechteck 330">
            <a:extLst>
              <a:ext uri="{FF2B5EF4-FFF2-40B4-BE49-F238E27FC236}">
                <a16:creationId xmlns:a16="http://schemas.microsoft.com/office/drawing/2014/main" id="{B62C978A-DE99-72A5-4BE2-EB2A13DDA6FC}"/>
              </a:ext>
            </a:extLst>
          </p:cNvPr>
          <p:cNvSpPr/>
          <p:nvPr/>
        </p:nvSpPr>
        <p:spPr>
          <a:xfrm>
            <a:off x="6285532" y="5994320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April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43F29CAB-82D5-7B72-CD09-81F022643D0F}"/>
              </a:ext>
            </a:extLst>
          </p:cNvPr>
          <p:cNvSpPr/>
          <p:nvPr/>
        </p:nvSpPr>
        <p:spPr>
          <a:xfrm>
            <a:off x="8014274" y="5995161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Mai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33" name="Gerader Verbinder 332">
            <a:extLst>
              <a:ext uri="{FF2B5EF4-FFF2-40B4-BE49-F238E27FC236}">
                <a16:creationId xmlns:a16="http://schemas.microsoft.com/office/drawing/2014/main" id="{CDD861C5-4CEE-228E-3090-CEED54AAAB89}"/>
              </a:ext>
            </a:extLst>
          </p:cNvPr>
          <p:cNvCxnSpPr>
            <a:cxnSpLocks/>
          </p:cNvCxnSpPr>
          <p:nvPr/>
        </p:nvCxnSpPr>
        <p:spPr>
          <a:xfrm flipV="1">
            <a:off x="8922538" y="6051367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5" name="Rechteck 334">
            <a:extLst>
              <a:ext uri="{FF2B5EF4-FFF2-40B4-BE49-F238E27FC236}">
                <a16:creationId xmlns:a16="http://schemas.microsoft.com/office/drawing/2014/main" id="{79E7866D-D0EC-B0B8-ED41-4EC783630AFD}"/>
              </a:ext>
            </a:extLst>
          </p:cNvPr>
          <p:cNvSpPr/>
          <p:nvPr/>
        </p:nvSpPr>
        <p:spPr>
          <a:xfrm>
            <a:off x="9989778" y="6009685"/>
            <a:ext cx="903400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Juni/Juli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D4BB213-6FE1-8198-C42C-A8875D1980C8}"/>
              </a:ext>
            </a:extLst>
          </p:cNvPr>
          <p:cNvSpPr/>
          <p:nvPr/>
        </p:nvSpPr>
        <p:spPr>
          <a:xfrm>
            <a:off x="3930590" y="6505004"/>
            <a:ext cx="1319167" cy="296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>
                <a:solidFill>
                  <a:schemeClr val="tx1"/>
                </a:solidFill>
                <a:latin typeface="SBB Light" pitchFamily="2" charset="0"/>
              </a:rPr>
              <a:t>üK Daten WayUp: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F49FB3D0-B08A-7266-C56E-B9B85283E142}"/>
              </a:ext>
            </a:extLst>
          </p:cNvPr>
          <p:cNvCxnSpPr>
            <a:cxnSpLocks/>
          </p:cNvCxnSpPr>
          <p:nvPr/>
        </p:nvCxnSpPr>
        <p:spPr>
          <a:xfrm flipV="1">
            <a:off x="3922339" y="6477223"/>
            <a:ext cx="8712" cy="32475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D43096F-1256-D613-1EE9-D843B8551845}"/>
              </a:ext>
            </a:extLst>
          </p:cNvPr>
          <p:cNvSpPr/>
          <p:nvPr/>
        </p:nvSpPr>
        <p:spPr>
          <a:xfrm>
            <a:off x="5071801" y="6526541"/>
            <a:ext cx="1705159" cy="2783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36000" rtlCol="0" anchor="t"/>
          <a:lstStyle/>
          <a:p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      ICT-Arbeitsplatz: 28.8.-5.9.24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Kursgruppe: 187-AE-W-24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28355F5-BEF2-7B62-26CC-EFB7F5CAA42E}"/>
              </a:ext>
            </a:extLst>
          </p:cNvPr>
          <p:cNvSpPr/>
          <p:nvPr/>
        </p:nvSpPr>
        <p:spPr>
          <a:xfrm>
            <a:off x="6769246" y="6526542"/>
            <a:ext cx="1657685" cy="2783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 Datenbanken: 5.2.-13.2.25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 Kursgruppe: 106-AE-W-24</a:t>
            </a:r>
          </a:p>
          <a:p>
            <a:pPr algn="ctr"/>
            <a:endParaRPr lang="de-DE" sz="800" dirty="0">
              <a:solidFill>
                <a:srgbClr val="FF0000"/>
              </a:solidFill>
              <a:latin typeface="SBB Light" pitchFamily="2" charset="0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5D67503D-1BD9-A5D7-9E41-3A6FEA8798FD}"/>
              </a:ext>
            </a:extLst>
          </p:cNvPr>
          <p:cNvSpPr/>
          <p:nvPr/>
        </p:nvSpPr>
        <p:spPr>
          <a:xfrm>
            <a:off x="8466691" y="6526541"/>
            <a:ext cx="1657685" cy="2770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Public Cloud: 23.4.-1.5.25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Kursgruppe: 210-AE-W24</a:t>
            </a:r>
          </a:p>
          <a:p>
            <a:pPr algn="ctr"/>
            <a:endParaRPr lang="de-DE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71D530C-5F4E-1CAF-1C1A-3CA3CA83FF44}"/>
              </a:ext>
            </a:extLst>
          </p:cNvPr>
          <p:cNvSpPr/>
          <p:nvPr/>
        </p:nvSpPr>
        <p:spPr>
          <a:xfrm>
            <a:off x="10171850" y="6526541"/>
            <a:ext cx="1885442" cy="2770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    Frontend Webapp: 18.6.-26.6.25 Kursgruppe: 294-AE-W-24</a:t>
            </a:r>
          </a:p>
          <a:p>
            <a:pPr algn="ctr"/>
            <a:endParaRPr lang="de-DE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56BD2C7-7005-2E87-4962-3232F326F316}"/>
              </a:ext>
            </a:extLst>
          </p:cNvPr>
          <p:cNvSpPr/>
          <p:nvPr/>
        </p:nvSpPr>
        <p:spPr>
          <a:xfrm>
            <a:off x="6776960" y="6540322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106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31281033-19C7-C1F9-B693-F9749B7E8173}"/>
              </a:ext>
            </a:extLst>
          </p:cNvPr>
          <p:cNvSpPr/>
          <p:nvPr/>
        </p:nvSpPr>
        <p:spPr>
          <a:xfrm>
            <a:off x="5085737" y="6541784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187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B8E8E110-F7F3-FFA2-CE7D-34A9D2AA0B80}"/>
              </a:ext>
            </a:extLst>
          </p:cNvPr>
          <p:cNvSpPr/>
          <p:nvPr/>
        </p:nvSpPr>
        <p:spPr>
          <a:xfrm>
            <a:off x="8474405" y="6540322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210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63" name="Ellipse 262">
            <a:extLst>
              <a:ext uri="{FF2B5EF4-FFF2-40B4-BE49-F238E27FC236}">
                <a16:creationId xmlns:a16="http://schemas.microsoft.com/office/drawing/2014/main" id="{743ADCDB-F1FC-F469-E46B-989904361B40}"/>
              </a:ext>
            </a:extLst>
          </p:cNvPr>
          <p:cNvSpPr/>
          <p:nvPr/>
        </p:nvSpPr>
        <p:spPr>
          <a:xfrm>
            <a:off x="10184696" y="6540322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194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64" name="Rechteck: abgerundete Ecken 263">
            <a:extLst>
              <a:ext uri="{FF2B5EF4-FFF2-40B4-BE49-F238E27FC236}">
                <a16:creationId xmlns:a16="http://schemas.microsoft.com/office/drawing/2014/main" id="{C749B144-D63B-122B-70BA-A10E6697345E}"/>
              </a:ext>
            </a:extLst>
          </p:cNvPr>
          <p:cNvSpPr/>
          <p:nvPr/>
        </p:nvSpPr>
        <p:spPr>
          <a:xfrm rot="20213098">
            <a:off x="8217604" y="5460267"/>
            <a:ext cx="718586" cy="3962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de-DE" sz="900" dirty="0">
                <a:solidFill>
                  <a:srgbClr val="FF0000"/>
                </a:solidFill>
                <a:latin typeface="SBB Light" pitchFamily="2" charset="0"/>
              </a:rPr>
              <a:t>Security-Workshop</a:t>
            </a:r>
            <a:endParaRPr lang="de-DE" sz="500" dirty="0">
              <a:solidFill>
                <a:srgbClr val="FF0000"/>
              </a:solidFill>
              <a:latin typeface="SBB Light" pitchFamily="2" charset="0"/>
            </a:endParaRPr>
          </a:p>
        </p:txBody>
      </p:sp>
      <p:sp>
        <p:nvSpPr>
          <p:cNvPr id="267" name="Textfeld 266">
            <a:extLst>
              <a:ext uri="{FF2B5EF4-FFF2-40B4-BE49-F238E27FC236}">
                <a16:creationId xmlns:a16="http://schemas.microsoft.com/office/drawing/2014/main" id="{CDDD8627-EDB3-E469-FDF9-1DBCB8AA7248}"/>
              </a:ext>
            </a:extLst>
          </p:cNvPr>
          <p:cNvSpPr txBox="1"/>
          <p:nvPr/>
        </p:nvSpPr>
        <p:spPr>
          <a:xfrm>
            <a:off x="3326454" y="2060652"/>
            <a:ext cx="13995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800" dirty="0">
                <a:solidFill>
                  <a:srgbClr val="FF0000"/>
                </a:solidFill>
              </a:rPr>
              <a:t>- 4.-6. 12.-13. Sept. 24 oder</a:t>
            </a:r>
          </a:p>
          <a:p>
            <a:r>
              <a:rPr lang="de-CH" sz="800" dirty="0">
                <a:solidFill>
                  <a:srgbClr val="FF0000"/>
                </a:solidFill>
              </a:rPr>
              <a:t>- 30./31. Okt 7./8. Nov 24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D5018-02DA-9DE5-B0E0-805389799496}"/>
              </a:ext>
            </a:extLst>
          </p:cNvPr>
          <p:cNvSpPr txBox="1"/>
          <p:nvPr/>
        </p:nvSpPr>
        <p:spPr>
          <a:xfrm>
            <a:off x="3439445" y="5278815"/>
            <a:ext cx="73091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>
                <a:solidFill>
                  <a:srgbClr val="FF0000"/>
                </a:solidFill>
              </a:rPr>
              <a:t>Feb/März</a:t>
            </a:r>
            <a:endParaRPr lang="de-CH" sz="800" dirty="0">
              <a:solidFill>
                <a:srgbClr val="FF0000"/>
              </a:solidFill>
            </a:endParaRPr>
          </a:p>
        </p:txBody>
      </p:sp>
      <p:sp>
        <p:nvSpPr>
          <p:cNvPr id="268" name="Rechteck: abgerundete Ecken 267">
            <a:extLst>
              <a:ext uri="{FF2B5EF4-FFF2-40B4-BE49-F238E27FC236}">
                <a16:creationId xmlns:a16="http://schemas.microsoft.com/office/drawing/2014/main" id="{A7307A72-0A5C-F7BE-0A80-4651BC75CDEC}"/>
              </a:ext>
            </a:extLst>
          </p:cNvPr>
          <p:cNvSpPr/>
          <p:nvPr/>
        </p:nvSpPr>
        <p:spPr>
          <a:xfrm>
            <a:off x="1806535" y="2632887"/>
            <a:ext cx="1437474" cy="2054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Schlüsselkompetenzen S1</a:t>
            </a:r>
          </a:p>
        </p:txBody>
      </p:sp>
      <p:sp>
        <p:nvSpPr>
          <p:cNvPr id="269" name="Rechteck: abgerundete Ecken 268">
            <a:extLst>
              <a:ext uri="{FF2B5EF4-FFF2-40B4-BE49-F238E27FC236}">
                <a16:creationId xmlns:a16="http://schemas.microsoft.com/office/drawing/2014/main" id="{7A2E22F8-05D0-7205-B23C-4ADA9BF669CE}"/>
              </a:ext>
            </a:extLst>
          </p:cNvPr>
          <p:cNvSpPr/>
          <p:nvPr/>
        </p:nvSpPr>
        <p:spPr>
          <a:xfrm>
            <a:off x="9895557" y="5772053"/>
            <a:ext cx="1154415" cy="2325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Arbeitsmethodik A2</a:t>
            </a:r>
          </a:p>
        </p:txBody>
      </p:sp>
      <p:sp>
        <p:nvSpPr>
          <p:cNvPr id="270" name="Rechteck: abgerundete Ecken 269">
            <a:extLst>
              <a:ext uri="{FF2B5EF4-FFF2-40B4-BE49-F238E27FC236}">
                <a16:creationId xmlns:a16="http://schemas.microsoft.com/office/drawing/2014/main" id="{75AEEB2F-36E9-C484-359B-AA19B5FFC02B}"/>
              </a:ext>
            </a:extLst>
          </p:cNvPr>
          <p:cNvSpPr/>
          <p:nvPr/>
        </p:nvSpPr>
        <p:spPr>
          <a:xfrm>
            <a:off x="978803" y="5799180"/>
            <a:ext cx="1399545" cy="2054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Schlüsselkompetenzen S3</a:t>
            </a:r>
          </a:p>
        </p:txBody>
      </p:sp>
      <p:sp>
        <p:nvSpPr>
          <p:cNvPr id="272" name="Rechteck: abgerundete Ecken 271">
            <a:extLst>
              <a:ext uri="{FF2B5EF4-FFF2-40B4-BE49-F238E27FC236}">
                <a16:creationId xmlns:a16="http://schemas.microsoft.com/office/drawing/2014/main" id="{2F0B24E8-8990-9B37-E0B3-856043ACD4FC}"/>
              </a:ext>
            </a:extLst>
          </p:cNvPr>
          <p:cNvSpPr/>
          <p:nvPr/>
        </p:nvSpPr>
        <p:spPr>
          <a:xfrm>
            <a:off x="6934695" y="5772053"/>
            <a:ext cx="1154415" cy="2325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Arbeitsmethodik A2</a:t>
            </a:r>
          </a:p>
        </p:txBody>
      </p:sp>
      <p:sp>
        <p:nvSpPr>
          <p:cNvPr id="120" name="Pfeil: nach rechts 119">
            <a:extLst>
              <a:ext uri="{FF2B5EF4-FFF2-40B4-BE49-F238E27FC236}">
                <a16:creationId xmlns:a16="http://schemas.microsoft.com/office/drawing/2014/main" id="{2B26E032-3A92-8E3F-1F7E-C2F9012D2FB9}"/>
              </a:ext>
            </a:extLst>
          </p:cNvPr>
          <p:cNvSpPr/>
          <p:nvPr/>
        </p:nvSpPr>
        <p:spPr>
          <a:xfrm>
            <a:off x="7902070" y="2988884"/>
            <a:ext cx="716520" cy="18697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83CBEB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de-DE" sz="600" dirty="0">
                <a:solidFill>
                  <a:schemeClr val="tx1"/>
                </a:solidFill>
                <a:latin typeface="SBB Light" pitchFamily="2" charset="0"/>
              </a:rPr>
              <a:t> 2: 20.11. - 28.11.</a:t>
            </a:r>
            <a:br>
              <a:rPr lang="de-DE" sz="600" dirty="0">
                <a:solidFill>
                  <a:schemeClr val="tx1"/>
                </a:solidFill>
                <a:latin typeface="SBB Light" pitchFamily="2" charset="0"/>
              </a:rPr>
            </a:br>
            <a:r>
              <a:rPr lang="de-DE" sz="600" dirty="0">
                <a:solidFill>
                  <a:schemeClr val="tx1"/>
                </a:solidFill>
                <a:latin typeface="SBB Light" pitchFamily="2" charset="0"/>
              </a:rPr>
              <a:t> 3: 27.11. – 5.12.</a:t>
            </a:r>
            <a:endParaRPr lang="de-CH" sz="6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000120B-9442-2E8F-46B2-4327946FACA2}"/>
              </a:ext>
            </a:extLst>
          </p:cNvPr>
          <p:cNvSpPr/>
          <p:nvPr/>
        </p:nvSpPr>
        <p:spPr>
          <a:xfrm>
            <a:off x="8000468" y="2090248"/>
            <a:ext cx="849206" cy="402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Kursgruppen:</a:t>
            </a:r>
          </a:p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2: 187-AE-K2-24</a:t>
            </a:r>
          </a:p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3: 187-AE-K3-24</a:t>
            </a:r>
            <a:br>
              <a:rPr lang="de-DE" sz="700" dirty="0">
                <a:solidFill>
                  <a:schemeClr val="tx1"/>
                </a:solidFill>
                <a:latin typeface="SBB Light" pitchFamily="2" charset="0"/>
              </a:rPr>
            </a:br>
            <a:endParaRPr lang="de-CH" sz="7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5" name="Pfeil: nach rechts 64">
            <a:extLst>
              <a:ext uri="{FF2B5EF4-FFF2-40B4-BE49-F238E27FC236}">
                <a16:creationId xmlns:a16="http://schemas.microsoft.com/office/drawing/2014/main" id="{7F555871-FC67-799D-C5F1-AC181D63A124}"/>
              </a:ext>
            </a:extLst>
          </p:cNvPr>
          <p:cNvSpPr/>
          <p:nvPr/>
        </p:nvSpPr>
        <p:spPr>
          <a:xfrm>
            <a:off x="8977666" y="6150372"/>
            <a:ext cx="716520" cy="18697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83CBEB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de-DE" sz="600" dirty="0">
                <a:solidFill>
                  <a:schemeClr val="tx1"/>
                </a:solidFill>
                <a:latin typeface="SBB Light" pitchFamily="2" charset="0"/>
              </a:rPr>
              <a:t> 3: 4.6. – 13.6. </a:t>
            </a:r>
            <a:br>
              <a:rPr lang="de-DE" sz="600" dirty="0">
                <a:solidFill>
                  <a:schemeClr val="tx1"/>
                </a:solidFill>
                <a:latin typeface="SBB Light" pitchFamily="2" charset="0"/>
              </a:rPr>
            </a:br>
            <a:r>
              <a:rPr lang="de-DE" sz="600" dirty="0">
                <a:solidFill>
                  <a:schemeClr val="tx1"/>
                </a:solidFill>
                <a:latin typeface="SBB Light" pitchFamily="2" charset="0"/>
              </a:rPr>
              <a:t> 2: 18.6. – 26.6.</a:t>
            </a:r>
            <a:endParaRPr lang="de-CH" sz="6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B672839B-34A8-4F87-679B-5E13FBA3D450}"/>
              </a:ext>
            </a:extLst>
          </p:cNvPr>
          <p:cNvSpPr/>
          <p:nvPr/>
        </p:nvSpPr>
        <p:spPr>
          <a:xfrm>
            <a:off x="8913782" y="5251560"/>
            <a:ext cx="906467" cy="402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Kursgruppen:</a:t>
            </a:r>
          </a:p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3: 106-AE-K3-24</a:t>
            </a:r>
          </a:p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2: 106-AE-K2-24</a:t>
            </a:r>
            <a:br>
              <a:rPr lang="de-DE" sz="700" dirty="0">
                <a:solidFill>
                  <a:schemeClr val="tx1"/>
                </a:solidFill>
                <a:latin typeface="SBB Light" pitchFamily="2" charset="0"/>
              </a:rPr>
            </a:br>
            <a:endParaRPr lang="de-CH" sz="700" dirty="0">
              <a:solidFill>
                <a:schemeClr val="tx1"/>
              </a:solidFill>
              <a:latin typeface="SBB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2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cda5d11-f0ac-46b3-967d-af1b2e1bd01a}" enabled="0" method="" siteId="{2cda5d11-f0ac-46b3-967d-af1b2e1bd01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</Words>
  <Application>Microsoft Office PowerPoint</Application>
  <PresentationFormat>Breitbild</PresentationFormat>
  <Paragraphs>258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SBB Light</vt:lpstr>
      <vt:lpstr>Office</vt:lpstr>
      <vt:lpstr>PowerPoint-Präsentation</vt:lpstr>
    </vt:vector>
  </TitlesOfParts>
  <Company>SBB CFF FFS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Fiechter Sebastian (IT-PTR-EXT-EXT2 - Extern)</dc:creator>
  <cp:lastModifiedBy>Fiechter Sebastian (IT-PTR-EXT-EXT2 - Extern)</cp:lastModifiedBy>
  <cp:revision>2</cp:revision>
  <dcterms:created xsi:type="dcterms:W3CDTF">2024-06-24T12:51:46Z</dcterms:created>
  <dcterms:modified xsi:type="dcterms:W3CDTF">2024-07-15T14:55:20Z</dcterms:modified>
</cp:coreProperties>
</file>