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3"/>
  </p:notesMasterIdLst>
  <p:sldIdLst>
    <p:sldId id="256" r:id="rId2"/>
    <p:sldId id="330" r:id="rId3"/>
    <p:sldId id="332" r:id="rId4"/>
    <p:sldId id="333" r:id="rId5"/>
    <p:sldId id="259" r:id="rId6"/>
    <p:sldId id="258" r:id="rId7"/>
    <p:sldId id="334" r:id="rId8"/>
    <p:sldId id="335" r:id="rId9"/>
    <p:sldId id="336" r:id="rId10"/>
    <p:sldId id="337" r:id="rId11"/>
    <p:sldId id="338" r:id="rId12"/>
    <p:sldId id="339" r:id="rId13"/>
    <p:sldId id="313" r:id="rId14"/>
    <p:sldId id="340" r:id="rId15"/>
    <p:sldId id="341" r:id="rId16"/>
    <p:sldId id="342" r:id="rId17"/>
    <p:sldId id="317" r:id="rId18"/>
    <p:sldId id="343" r:id="rId19"/>
    <p:sldId id="283" r:id="rId20"/>
    <p:sldId id="329"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0"/>
            <p14:sldId id="332"/>
            <p14:sldId id="333"/>
          </p14:sldIdLst>
        </p14:section>
        <p14:section name="Untitled Section" id="{53C89E9D-3AB2-495B-9652-FB22FC3CCB79}">
          <p14:sldIdLst>
            <p14:sldId id="259"/>
            <p14:sldId id="258"/>
            <p14:sldId id="334"/>
            <p14:sldId id="335"/>
            <p14:sldId id="336"/>
            <p14:sldId id="337"/>
            <p14:sldId id="338"/>
            <p14:sldId id="339"/>
            <p14:sldId id="313"/>
            <p14:sldId id="340"/>
            <p14:sldId id="341"/>
            <p14:sldId id="342"/>
            <p14:sldId id="317"/>
            <p14:sldId id="343"/>
            <p14:sldId id="283"/>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4606" autoAdjust="0"/>
  </p:normalViewPr>
  <p:slideViewPr>
    <p:cSldViewPr>
      <p:cViewPr varScale="1">
        <p:scale>
          <a:sx n="96" d="100"/>
          <a:sy n="96" d="100"/>
        </p:scale>
        <p:origin x="648" y="90"/>
      </p:cViewPr>
      <p:guideLst>
        <p:guide orient="horz" pos="2160"/>
        <p:guide pos="3840"/>
      </p:guideLst>
    </p:cSldViewPr>
  </p:slideViewPr>
  <p:outlineViewPr>
    <p:cViewPr>
      <p:scale>
        <a:sx n="33" d="100"/>
        <a:sy n="33" d="100"/>
      </p:scale>
      <p:origin x="0" y="-390"/>
    </p:cViewPr>
  </p:outlineViewPr>
  <p:notesTextViewPr>
    <p:cViewPr>
      <p:scale>
        <a:sx n="150" d="100"/>
        <a:sy n="150" d="100"/>
      </p:scale>
      <p:origin x="0" y="0"/>
    </p:cViewPr>
  </p:notesTextViewPr>
  <p:sorterViewPr>
    <p:cViewPr>
      <p:scale>
        <a:sx n="150" d="100"/>
        <a:sy n="150" d="100"/>
      </p:scale>
      <p:origin x="0" y="-107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panose="020F0302020204030204"/>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05.06.2021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 would like to present my research work related to Object-Oriented Internet focusing on the Reactive Interoperability. My name is Mariusz Postół and I am representing the Institute of Information Technology Technical University of Lodz. </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Ladies and gentlemen, that's all, thank you very much for your attention. I hope the presentation was interesting and I didn't bore you. Interested persons, please contact me by email or phone. Once again, thank you for your attention and I invite you to cooperation.</a:t>
            </a:r>
            <a:endParaRPr lang="pl-PL" dirty="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40924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a:solidFill>
                  <a:schemeClr val="tx1"/>
                </a:solidFill>
                <a:effectLst/>
                <a:latin typeface="+mn-lt"/>
                <a:ea typeface="+mn-ea"/>
                <a:cs typeface="+mn-cs"/>
              </a:rPr>
              <a:t>To keep your attention let me present the agenda for my presentation. At the very beginning, let's describe the scope of my research. Talking about M2M communication I will try to point out the most important in my opinion features of this application domain.</a:t>
            </a:r>
          </a:p>
          <a:p>
            <a:r>
              <a:rPr lang="en-US" sz="1200" kern="1200" noProof="0" dirty="0">
                <a:solidFill>
                  <a:schemeClr val="tx1"/>
                </a:solidFill>
                <a:effectLst/>
                <a:latin typeface="+mn-lt"/>
                <a:ea typeface="+mn-ea"/>
                <a:cs typeface="+mn-cs"/>
              </a:rPr>
              <a:t>Because the Industry 4.0, IoT and in general cyber-physical developed based on the M2M may bother with the problems related to:</a:t>
            </a:r>
          </a:p>
          <a:p>
            <a:endParaRPr lang="en-US" sz="1200" kern="1200" noProof="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traffic asymmetry</a:t>
            </a: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data holder mobility</a:t>
            </a: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Multi-vendor environment</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I will investigate the possibility to engage the Reactive Communication instead of Interactive communication. </a:t>
            </a:r>
          </a:p>
          <a:p>
            <a:r>
              <a:rPr lang="en-US" sz="1200" kern="1200" noProof="0" dirty="0">
                <a:solidFill>
                  <a:schemeClr val="tx1"/>
                </a:solidFill>
                <a:effectLst/>
                <a:latin typeface="+mn-lt"/>
                <a:ea typeface="+mn-ea"/>
                <a:cs typeface="+mn-cs"/>
              </a:rPr>
              <a:t>To make </a:t>
            </a:r>
            <a:r>
              <a:rPr lang="pl-PL" sz="1200" kern="1200" noProof="0" dirty="0">
                <a:solidFill>
                  <a:schemeClr val="tx1"/>
                </a:solidFill>
                <a:effectLst/>
                <a:latin typeface="+mn-lt"/>
                <a:ea typeface="+mn-ea"/>
                <a:cs typeface="+mn-cs"/>
              </a:rPr>
              <a:t>my</a:t>
            </a:r>
            <a:r>
              <a:rPr lang="en-US" sz="1200" kern="1200" noProof="0" dirty="0">
                <a:solidFill>
                  <a:schemeClr val="tx1"/>
                </a:solidFill>
                <a:effectLst/>
                <a:latin typeface="+mn-lt"/>
                <a:ea typeface="+mn-ea"/>
                <a:cs typeface="+mn-cs"/>
              </a:rPr>
              <a:t> proposals adaptable by end-users I will propose details making the presented abstract model a foundation for further development in this respect.</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a:t>
            </a:fld>
            <a:endParaRPr lang="pl-PL"/>
          </a:p>
        </p:txBody>
      </p:sp>
    </p:spTree>
    <p:extLst>
      <p:ext uri="{BB962C8B-B14F-4D97-AF65-F5344CB8AC3E}">
        <p14:creationId xmlns:p14="http://schemas.microsoft.com/office/powerpoint/2010/main" val="205956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Piramida:</a:t>
            </a:r>
          </a:p>
          <a:p>
            <a:r>
              <a:rPr lang="pl-PL" dirty="0"/>
              <a:t>– by pokazać, gdzie jest góra i dół</a:t>
            </a:r>
            <a:r>
              <a:rPr lang="pl-PL" baseline="0" dirty="0"/>
              <a:t> </a:t>
            </a:r>
          </a:p>
          <a:p>
            <a:pPr marL="171450" indent="-171450">
              <a:buFontTx/>
              <a:buChar char="-"/>
            </a:pPr>
            <a:r>
              <a:rPr lang="pl-PL" baseline="0" dirty="0"/>
              <a:t>Model warstwowy</a:t>
            </a:r>
          </a:p>
          <a:p>
            <a:pPr marL="171450" indent="-171450">
              <a:buFontTx/>
              <a:buChar char="-"/>
            </a:pPr>
            <a:r>
              <a:rPr lang="pl-PL" baseline="0" dirty="0"/>
              <a:t>Warstwy wyższe odwołują się do warstw niższych</a:t>
            </a:r>
          </a:p>
          <a:p>
            <a:pPr marL="171450" indent="-171450">
              <a:buFontTx/>
              <a:buChar char="-"/>
            </a:pPr>
            <a:r>
              <a:rPr lang="pl-PL" baseline="0" dirty="0"/>
              <a:t>API</a:t>
            </a:r>
          </a:p>
          <a:p>
            <a:pPr marL="0" indent="0">
              <a:buFontTx/>
              <a:buNone/>
            </a:pPr>
            <a:r>
              <a:rPr lang="pl-PL" baseline="0" dirty="0"/>
              <a:t>Po co:</a:t>
            </a:r>
          </a:p>
          <a:p>
            <a:pPr marL="171450" indent="-171450">
              <a:buFontTx/>
              <a:buChar char="-"/>
            </a:pPr>
            <a:r>
              <a:rPr lang="pl-PL" baseline="0" dirty="0"/>
              <a:t>Możliwość wymiany technologia</a:t>
            </a:r>
          </a:p>
          <a:p>
            <a:pPr marL="171450" indent="-171450">
              <a:buFontTx/>
              <a:buChar char="-"/>
            </a:pPr>
            <a:r>
              <a:rPr lang="pl-PL" baseline="0" dirty="0"/>
              <a:t>Skalowanie</a:t>
            </a:r>
          </a:p>
          <a:p>
            <a:pPr marL="171450" indent="-171450">
              <a:buFontTx/>
              <a:buChar char="-"/>
            </a:pPr>
            <a:r>
              <a:rPr lang="pl-PL" baseline="0" dirty="0"/>
              <a:t>Współużywanie</a:t>
            </a:r>
          </a:p>
          <a:p>
            <a:pPr marL="0" indent="0">
              <a:buFontTx/>
              <a:buNone/>
            </a:pPr>
            <a:r>
              <a:rPr lang="pl-PL" baseline="0" dirty="0"/>
              <a:t>Warstwy:</a:t>
            </a:r>
          </a:p>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4</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 </a:t>
            </a:r>
            <a:endParaRPr lang="pl-PL"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any generic solution addressing the design of the cyber-physical system, the data holder mobility must be considered as well. Mobile data means that it may come from mobile devices or be generated in unpredictable attachment points. If the data places exposition is arbitrary it means that the data appearance must be recognized and processed as an event. A good example of this scenario is a product (e.g. hygiene goods, cosmetics, drugs, etc.) global tracking system - an application domain where the IoT term has been coined. One of the arguments for the IoT is allowing distributed yet interlinked devices, machines, and objects (data holders) to interact with each other without relying on human interaction to set-up and commission the embedded intelligence. 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I said the machine to machine communication is a foundation for the Cyber-physical system, Industry 4.0 solutions, and Internet of Things discipline. In the case of the cyber-physical systems, a variety of entities may be aggregated into distributed information processing solutions. In this case, we are opening the public connectivity domain, which requires the Internet as a globally scoped communication infrastructure. Parties interconnected over any network require special precautions that must be taken against malicious users to assure the best possible level of security. To address this security demand suitable protection methods may be applied to</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network traffic </a:t>
            </a:r>
            <a:r>
              <a:rPr lang="pl-PL"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data transfer object</a:t>
            </a:r>
            <a:r>
              <a:rPr lang="pl-PL"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pl-PL" sz="1200" kern="1200" dirty="0">
                <a:solidFill>
                  <a:schemeClr val="tx1"/>
                </a:solidFill>
                <a:effectLst/>
                <a:latin typeface="+mn-lt"/>
                <a:ea typeface="+mn-ea"/>
                <a:cs typeface="+mn-cs"/>
              </a:rPr>
              <a:t>For </a:t>
            </a:r>
            <a:r>
              <a:rPr lang="en-US" sz="1200" kern="1200" dirty="0">
                <a:solidFill>
                  <a:schemeClr val="tx1"/>
                </a:solidFill>
                <a:effectLst/>
                <a:latin typeface="+mn-lt"/>
                <a:ea typeface="+mn-ea"/>
                <a:cs typeface="+mn-cs"/>
              </a:rPr>
              <a:t>network traffic  it is accomplished using intermediary devices to enforce traffic selective availability based on security rules against unauthorized access,</a:t>
            </a:r>
          </a:p>
          <a:p>
            <a:pPr marL="0" indent="0">
              <a:buFont typeface="Arial" panose="020B0604020202020204" pitchFamily="34" charset="0"/>
              <a:buNone/>
            </a:pPr>
            <a:r>
              <a:rPr lang="pl-PL" sz="1200" kern="1200" dirty="0">
                <a:solidFill>
                  <a:schemeClr val="tx1"/>
                </a:solidFill>
                <a:effectLst/>
                <a:latin typeface="+mn-lt"/>
                <a:ea typeface="+mn-ea"/>
                <a:cs typeface="+mn-cs"/>
              </a:rPr>
              <a:t>For the </a:t>
            </a:r>
            <a:r>
              <a:rPr lang="en-US" sz="1200" kern="1200" dirty="0">
                <a:solidFill>
                  <a:schemeClr val="tx1"/>
                </a:solidFill>
                <a:effectLst/>
                <a:latin typeface="+mn-lt"/>
                <a:ea typeface="+mn-ea"/>
                <a:cs typeface="+mn-cs"/>
              </a:rPr>
              <a:t>data transfer object (</a:t>
            </a:r>
            <a:r>
              <a:rPr lang="en-US" sz="1200" kern="1200" noProof="0" dirty="0">
                <a:solidFill>
                  <a:schemeClr val="tx1"/>
                </a:solidFill>
                <a:effectLst/>
                <a:latin typeface="+mn-lt"/>
                <a:ea typeface="+mn-ea"/>
                <a:cs typeface="+mn-cs"/>
              </a:rPr>
              <a:t>simplifying</a:t>
            </a:r>
            <a:r>
              <a:rPr lang="pl-PL" sz="1200" kern="1200" dirty="0">
                <a:solidFill>
                  <a:schemeClr val="tx1"/>
                </a:solidFill>
                <a:effectLst/>
                <a:latin typeface="+mn-lt"/>
                <a:ea typeface="+mn-ea"/>
                <a:cs typeface="+mn-cs"/>
              </a:rPr>
              <a:t> data on the </a:t>
            </a:r>
            <a:r>
              <a:rPr lang="en-US" sz="1200" kern="1200" noProof="0" dirty="0">
                <a:solidFill>
                  <a:schemeClr val="tx1"/>
                </a:solidFill>
                <a:effectLst/>
                <a:latin typeface="+mn-lt"/>
                <a:ea typeface="+mn-ea"/>
                <a:cs typeface="+mn-cs"/>
              </a:rPr>
              <a:t>wire</a:t>
            </a:r>
            <a:r>
              <a:rPr lang="en-US" sz="1200" kern="1200" dirty="0">
                <a:solidFill>
                  <a:schemeClr val="tx1"/>
                </a:solidFill>
                <a:effectLst/>
                <a:latin typeface="+mn-lt"/>
                <a:ea typeface="+mn-ea"/>
                <a:cs typeface="+mn-cs"/>
              </a:rPr>
              <a:t>) </a:t>
            </a:r>
            <a:r>
              <a:rPr lang="pl-PL" sz="1200" kern="12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t is accomplished using cipher algorithms against bitstreams formatted as a message traversing the network and containing process data.</a:t>
            </a:r>
            <a:endParaRPr lang="pl-PL"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The integration of a cyber-physical system using multi-vendor products requires that M2M communication must employ international standards as the interoperability foundation.</a:t>
            </a:r>
            <a:r>
              <a:rPr lang="pl-PL"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To address the industry requirements we need meaningful communication without programming. This feature is coined as plug and produce.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FDF39F-D04E-4B9F-BFB7-9926CF8DAB9C}" type="slidenum">
              <a:rPr lang="pl-PL" smtClean="0"/>
              <a:pPr/>
              <a:t>6</a:t>
            </a:fld>
            <a:endParaRPr lang="pl-PL"/>
          </a:p>
        </p:txBody>
      </p:sp>
    </p:spTree>
    <p:extLst>
      <p:ext uri="{BB962C8B-B14F-4D97-AF65-F5344CB8AC3E}">
        <p14:creationId xmlns:p14="http://schemas.microsoft.com/office/powerpoint/2010/main" val="36940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13</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It is a theory,  just a set of assumptions that now we can use to propose a concrete implementation meeting the community expectation. I believe that a detailed description of the implementation is not relevant to us in contrast to an analysis of how to use the proposed domain model to make strategic design decisions and functionality distribution. From the above discussion we can learn that the main design decisions must concern reusability (it means using the same part in many scenarios), flexibility, interoperability in the multi-vendor environment, and last but not least deployment without programming.</a:t>
            </a:r>
            <a:r>
              <a:rPr lang="pl-PL" dirty="0"/>
              <a:t> </a:t>
            </a:r>
          </a:p>
          <a:p>
            <a:endParaRPr lang="pl-PL" dirty="0"/>
          </a:p>
          <a:p>
            <a:r>
              <a:rPr lang="en-US" dirty="0"/>
              <a:t>To meet these requirements the mentioned on the scree design patterns have been used. </a:t>
            </a:r>
            <a:endParaRPr lang="pl-PL" dirty="0"/>
          </a:p>
          <a:p>
            <a:endParaRPr lang="pl-PL" dirty="0"/>
          </a:p>
          <a:p>
            <a:pPr marL="171450" indent="-171450">
              <a:buFont typeface="Arial" panose="020B0604020202020204" pitchFamily="34" charset="0"/>
              <a:buChar char="•"/>
            </a:pPr>
            <a:r>
              <a:rPr lang="en-US" dirty="0"/>
              <a:t>Separation of concerns - to allow independent development of the parts. </a:t>
            </a:r>
            <a:endParaRPr lang="pl-PL" dirty="0"/>
          </a:p>
          <a:p>
            <a:pPr marL="171450" indent="-171450">
              <a:buFont typeface="Arial" panose="020B0604020202020204" pitchFamily="34" charset="0"/>
              <a:buChar char="•"/>
            </a:pPr>
            <a:r>
              <a:rPr lang="en-US" dirty="0"/>
              <a:t>Dependency injection - to allow late binding of independently implemented parts. </a:t>
            </a:r>
            <a:endParaRPr lang="pl-PL" dirty="0"/>
          </a:p>
          <a:p>
            <a:pPr marL="171450" indent="-171450">
              <a:buFont typeface="Arial" panose="020B0604020202020204" pitchFamily="34" charset="0"/>
              <a:buChar char="•"/>
            </a:pPr>
            <a:r>
              <a:rPr lang="en-US" dirty="0"/>
              <a:t>Adaptive Programming used at the development and deployment stage to improve the adaptability of the program against changing the production environment.</a:t>
            </a:r>
            <a:endParaRPr lang="pl-PL" dirty="0"/>
          </a:p>
          <a:p>
            <a:endParaRPr lang="pl-PL" dirty="0"/>
          </a:p>
          <a:p>
            <a:r>
              <a:rPr lang="en-US" dirty="0"/>
              <a:t>Piece by piece integration of a cyber-physical system using multi-vendor products requires that machine to machine communication employs international standards as the interoperability foundation. Following the presented conclusions, OPC Unified Architecture Part 14 </a:t>
            </a:r>
            <a:r>
              <a:rPr lang="en-US" dirty="0" err="1"/>
              <a:t>PubSub</a:t>
            </a:r>
            <a:r>
              <a:rPr lang="en-US" dirty="0"/>
              <a:t> is selected in this respect. By design, this standard should support the required publisher-subscriber communication pattern, but it covers only partially the requirements of the applications concerned. Therefore, my proposals shall be recognized as far beyond the specification scope, although they are still compliant with the standard.  Let me recall I propose to use type definitions as the principal to establish semantic and security context.  It means reusability of the Information Model concept used by the session-oriented counterpart.</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17</a:t>
            </a:fld>
            <a:endParaRPr lang="pl-PL"/>
          </a:p>
        </p:txBody>
      </p:sp>
    </p:spTree>
    <p:extLst>
      <p:ext uri="{BB962C8B-B14F-4D97-AF65-F5344CB8AC3E}">
        <p14:creationId xmlns:p14="http://schemas.microsoft.com/office/powerpoint/2010/main" val="38927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r>
              <a:rPr lang="en-US" noProof="0" dirty="0"/>
              <a:t>The library and related work you can check out from the GitHub. On GitHub, you can also find an </a:t>
            </a:r>
            <a:r>
              <a:rPr lang="en-US" noProof="0" dirty="0" err="1"/>
              <a:t>ebook</a:t>
            </a:r>
            <a:r>
              <a:rPr lang="en-US" noProof="0" dirty="0"/>
              <a:t> covering the topic in concern. </a:t>
            </a:r>
            <a:r>
              <a:rPr lang="pl-PL" noProof="0" dirty="0"/>
              <a:t>In the public </a:t>
            </a:r>
            <a:r>
              <a:rPr lang="pl-PL" noProof="0" dirty="0" err="1"/>
              <a:t>domain</a:t>
            </a:r>
            <a:r>
              <a:rPr lang="pl-PL" noProof="0" dirty="0"/>
              <a:t>, on my </a:t>
            </a:r>
            <a:r>
              <a:rPr lang="pl-PL" noProof="0" dirty="0" err="1"/>
              <a:t>account</a:t>
            </a:r>
            <a:r>
              <a:rPr lang="pl-PL" noProof="0" dirty="0"/>
              <a:t> t</a:t>
            </a:r>
            <a:r>
              <a:rPr lang="en-US" noProof="0" dirty="0"/>
              <a:t>here are also supporting projects relevant for planned work and practical deployment of the presented solutions. </a:t>
            </a:r>
            <a:endParaRPr lang="pl-PL" dirty="0"/>
          </a:p>
        </p:txBody>
      </p:sp>
      <p:sp>
        <p:nvSpPr>
          <p:cNvPr id="4" name="Symbol zastępczy numeru slajdu 3"/>
          <p:cNvSpPr>
            <a:spLocks noGrp="1"/>
          </p:cNvSpPr>
          <p:nvPr>
            <p:ph type="sldNum" sz="quarter" idx="5"/>
          </p:nvPr>
        </p:nvSpPr>
        <p:spPr/>
        <p:txBody>
          <a:bodyPr/>
          <a:lstStyle/>
          <a:p>
            <a:fld id="{0AFDF39F-D04E-4B9F-BFB7-9926CF8DAB9C}" type="slidenum">
              <a:rPr lang="pl-PL" smtClean="0"/>
              <a:pPr/>
              <a:t>19</a:t>
            </a:fld>
            <a:endParaRPr lang="pl-PL"/>
          </a:p>
        </p:txBody>
      </p:sp>
    </p:spTree>
    <p:extLst>
      <p:ext uri="{BB962C8B-B14F-4D97-AF65-F5344CB8AC3E}">
        <p14:creationId xmlns:p14="http://schemas.microsoft.com/office/powerpoint/2010/main" val="350080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presented in the article prove that the composite nature of the disciplines concerned can be relaxed by the composite nature of the running programs and postponing parts binding up to the system deployment stage. It also improves flexibility and adaptability of the existing solutions against any modification of the production environment including but not limited to the selected interoperability standard change.</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will be focused on Machine to Sensors connectivity based on the Process-Observer concept. By design, it allows access to plant floor devices using a variety of Fieldbus industrial network protocols. </a:t>
            </a:r>
            <a:endParaRPr lang="pl-PL"/>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research direction is the usage of the Data Transfer Object to control the communication behavior using the attributes attached.</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also going to investigate out-of-band communication to be used as a foundation for semantic and security context-maintenance at run-time.</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20</a:t>
            </a:fld>
            <a:endParaRPr lang="pl-PL"/>
          </a:p>
        </p:txBody>
      </p:sp>
    </p:spTree>
    <p:extLst>
      <p:ext uri="{BB962C8B-B14F-4D97-AF65-F5344CB8AC3E}">
        <p14:creationId xmlns:p14="http://schemas.microsoft.com/office/powerpoint/2010/main" val="309803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postol/OPC-UA-OO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mmsvr.gitbook.io/oo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Ph. D.</a:t>
            </a:r>
            <a:r>
              <a:rPr lang="pl-PL" dirty="0"/>
              <a:t> (</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92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p:txBody>
          <a:bodyPr>
            <a:normAutofit/>
          </a:bodyPr>
          <a:lstStyle/>
          <a:p>
            <a:r>
              <a:rPr lang="en-US" dirty="0"/>
              <a:t>To promote and leverage</a:t>
            </a:r>
          </a:p>
          <a:p>
            <a:pPr lvl="1"/>
            <a:r>
              <a:rPr lang="en-US" dirty="0"/>
              <a:t>Reusability – using the same part in many scenarios</a:t>
            </a:r>
          </a:p>
          <a:p>
            <a:pPr lvl="1"/>
            <a:r>
              <a:rPr lang="en-US" dirty="0"/>
              <a:t>Flexibility</a:t>
            </a:r>
          </a:p>
          <a:p>
            <a:pPr lvl="1"/>
            <a:r>
              <a:rPr lang="en-US" dirty="0"/>
              <a:t>Interoperability</a:t>
            </a:r>
            <a:r>
              <a:rPr lang="pl-PL" dirty="0"/>
              <a:t> in the m</a:t>
            </a:r>
            <a:r>
              <a:rPr lang="en-US" dirty="0" err="1"/>
              <a:t>ulti</a:t>
            </a:r>
            <a:r>
              <a:rPr lang="en-US" dirty="0"/>
              <a:t>-vendor environment </a:t>
            </a:r>
          </a:p>
          <a:p>
            <a:pPr lvl="1"/>
            <a:r>
              <a:rPr lang="en-US" dirty="0"/>
              <a:t>Deployment without programming</a:t>
            </a:r>
          </a:p>
          <a:p>
            <a:r>
              <a:rPr lang="en-US" dirty="0"/>
              <a:t>The following </a:t>
            </a:r>
            <a:r>
              <a:rPr lang="pl-PL" dirty="0"/>
              <a:t>design </a:t>
            </a:r>
            <a:r>
              <a:rPr lang="en-US" dirty="0"/>
              <a:t>patterns</a:t>
            </a:r>
            <a:r>
              <a:rPr lang="pl-PL" dirty="0"/>
              <a:t> </a:t>
            </a:r>
            <a:r>
              <a:rPr lang="en-US" dirty="0"/>
              <a:t>are applied</a:t>
            </a:r>
          </a:p>
          <a:p>
            <a:pPr lvl="1"/>
            <a:r>
              <a:rPr lang="en-US" dirty="0"/>
              <a:t>Separation of concerns</a:t>
            </a:r>
            <a:endParaRPr lang="pl-PL" dirty="0"/>
          </a:p>
          <a:p>
            <a:pPr lvl="1"/>
            <a:r>
              <a:rPr lang="en-US" dirty="0"/>
              <a:t>Dependency injection</a:t>
            </a:r>
            <a:endParaRPr lang="pl-PL" dirty="0"/>
          </a:p>
          <a:p>
            <a:pPr lvl="1"/>
            <a:r>
              <a:rPr lang="en-US" dirty="0"/>
              <a:t>Adaptive Programming</a:t>
            </a:r>
          </a:p>
          <a:p>
            <a:r>
              <a:rPr lang="en-US" dirty="0"/>
              <a:t>Standardization</a:t>
            </a:r>
          </a:p>
          <a:p>
            <a:pPr lvl="1"/>
            <a:r>
              <a:rPr lang="en-US" dirty="0"/>
              <a:t>OPC UA Part 14 </a:t>
            </a:r>
            <a:r>
              <a:rPr lang="en-US" dirty="0" err="1"/>
              <a:t>PubSub</a:t>
            </a:r>
            <a:r>
              <a:rPr lang="en-US" dirty="0"/>
              <a:t> </a:t>
            </a:r>
          </a:p>
          <a:p>
            <a:pPr lvl="1"/>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3352" y="136525"/>
            <a:ext cx="11449272" cy="590931"/>
          </a:xfrm>
        </p:spPr>
        <p:txBody>
          <a:bodyPr/>
          <a:lstStyle/>
          <a:p>
            <a:r>
              <a:rPr lang="en-US" dirty="0"/>
              <a:t>Proof of concept</a:t>
            </a:r>
            <a:r>
              <a:rPr lang="pl-PL" dirty="0"/>
              <a:t> </a:t>
            </a:r>
            <a:r>
              <a:rPr lang="en-US" dirty="0"/>
              <a:t>(pilot projects)</a:t>
            </a:r>
          </a:p>
        </p:txBody>
      </p:sp>
      <p:sp>
        <p:nvSpPr>
          <p:cNvPr id="2" name="Content Placeholder 1"/>
          <p:cNvSpPr>
            <a:spLocks noGrp="1"/>
          </p:cNvSpPr>
          <p:nvPr>
            <p:ph idx="1"/>
          </p:nvPr>
        </p:nvSpPr>
        <p:spPr>
          <a:xfrm>
            <a:off x="263352" y="836712"/>
            <a:ext cx="11449272" cy="5400600"/>
          </a:xfrm>
        </p:spPr>
        <p:txBody>
          <a:bodyPr>
            <a:normAutofit/>
          </a:bodyPr>
          <a:lstStyle/>
          <a:p>
            <a:r>
              <a:rPr lang="en-US" dirty="0"/>
              <a:t>GitHub repository (open source) </a:t>
            </a:r>
            <a:r>
              <a:rPr lang="en-US" dirty="0">
                <a:hlinkClick r:id="rId3"/>
              </a:rPr>
              <a:t>https://github.com/mpostol/OPC-UA-OOI</a:t>
            </a:r>
            <a:endParaRPr lang="en-US" dirty="0"/>
          </a:p>
          <a:p>
            <a:pPr lvl="1"/>
            <a:r>
              <a:rPr lang="en-US" dirty="0"/>
              <a:t>Library</a:t>
            </a:r>
          </a:p>
          <a:p>
            <a:pPr lvl="1"/>
            <a:r>
              <a:rPr lang="en-US" dirty="0"/>
              <a:t>Case studies</a:t>
            </a:r>
          </a:p>
          <a:p>
            <a:pPr lvl="2"/>
            <a:r>
              <a:rPr lang="en-US" dirty="0"/>
              <a:t>Reference application:  (HMI ), Configuration</a:t>
            </a:r>
          </a:p>
          <a:p>
            <a:pPr lvl="2"/>
            <a:r>
              <a:rPr lang="en-US" dirty="0"/>
              <a:t>Boilers simulator</a:t>
            </a:r>
          </a:p>
          <a:p>
            <a:pPr lvl="2"/>
            <a:r>
              <a:rPr lang="en-US" dirty="0"/>
              <a:t>UDP</a:t>
            </a:r>
          </a:p>
          <a:p>
            <a:pPr lvl="2"/>
            <a:r>
              <a:rPr lang="en-US" dirty="0"/>
              <a:t>Binary Encoding</a:t>
            </a:r>
          </a:p>
          <a:p>
            <a:r>
              <a:rPr lang="en-US" dirty="0" err="1"/>
              <a:t>ebook</a:t>
            </a:r>
            <a:r>
              <a:rPr lang="en-US" dirty="0"/>
              <a:t> (open access, DOI) </a:t>
            </a:r>
            <a:r>
              <a:rPr lang="en-US" dirty="0">
                <a:hlinkClick r:id="rId4"/>
              </a:rPr>
              <a:t>https://commsvr.gitbook.io/ooi</a:t>
            </a:r>
            <a:endParaRPr lang="en-US" dirty="0"/>
          </a:p>
          <a:p>
            <a:r>
              <a:rPr lang="en-US" dirty="0"/>
              <a:t>Related work (open source)</a:t>
            </a:r>
          </a:p>
          <a:p>
            <a:pPr lvl="1"/>
            <a:r>
              <a:rPr lang="en-US" dirty="0"/>
              <a:t>Address Space Model Designer (design studio)</a:t>
            </a:r>
          </a:p>
          <a:p>
            <a:pPr lvl="1"/>
            <a:r>
              <a:rPr lang="en-US" dirty="0"/>
              <a:t>Process Observer – CommServer software family (library)</a:t>
            </a:r>
          </a:p>
          <a:p>
            <a:endParaRPr lang="en-US" dirty="0"/>
          </a:p>
        </p:txBody>
      </p:sp>
      <p:sp>
        <p:nvSpPr>
          <p:cNvPr id="4" name="Date Placeholder 3">
            <a:extLst>
              <a:ext uri="{FF2B5EF4-FFF2-40B4-BE49-F238E27FC236}">
                <a16:creationId xmlns:a16="http://schemas.microsoft.com/office/drawing/2014/main" id="{77FF8E0E-69A8-4891-AA42-81487B835B63}"/>
              </a:ext>
            </a:extLst>
          </p:cNvPr>
          <p:cNvSpPr>
            <a:spLocks noGrp="1"/>
          </p:cNvSpPr>
          <p:nvPr>
            <p:ph type="dt" sz="half" idx="10"/>
          </p:nvPr>
        </p:nvSpPr>
        <p:spPr>
          <a:xfrm>
            <a:off x="263525" y="6356350"/>
            <a:ext cx="1367979" cy="365125"/>
          </a:xfrm>
        </p:spPr>
        <p:txBody>
          <a:bodyPr/>
          <a:lstStyle/>
          <a:p>
            <a:r>
              <a:rPr lang="en-US" dirty="0"/>
              <a:t>June 2, 2021</a:t>
            </a:r>
            <a:endParaRPr lang="pl-PL" dirty="0"/>
          </a:p>
        </p:txBody>
      </p:sp>
      <p:sp>
        <p:nvSpPr>
          <p:cNvPr id="5" name="Footer Placeholder 4">
            <a:extLst>
              <a:ext uri="{FF2B5EF4-FFF2-40B4-BE49-F238E27FC236}">
                <a16:creationId xmlns:a16="http://schemas.microsoft.com/office/drawing/2014/main" id="{608E058C-2365-42DD-8DE3-64C9B152E9E6}"/>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401995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F2BE-320F-4919-AAC2-22EFA6F64D28}"/>
              </a:ext>
            </a:extLst>
          </p:cNvPr>
          <p:cNvSpPr>
            <a:spLocks noGrp="1"/>
          </p:cNvSpPr>
          <p:nvPr>
            <p:ph type="title"/>
          </p:nvPr>
        </p:nvSpPr>
        <p:spPr>
          <a:xfrm>
            <a:off x="263352" y="136525"/>
            <a:ext cx="11449272" cy="590931"/>
          </a:xfrm>
        </p:spPr>
        <p:txBody>
          <a:bodyPr/>
          <a:lstStyle/>
          <a:p>
            <a:r>
              <a:rPr lang="pl-PL" dirty="0"/>
              <a:t>Agenda</a:t>
            </a:r>
          </a:p>
        </p:txBody>
      </p:sp>
      <p:sp>
        <p:nvSpPr>
          <p:cNvPr id="9" name="Content Placeholder 8">
            <a:extLst>
              <a:ext uri="{FF2B5EF4-FFF2-40B4-BE49-F238E27FC236}">
                <a16:creationId xmlns:a16="http://schemas.microsoft.com/office/drawing/2014/main" id="{EDB915F6-B558-41B8-9FCD-1D1F804752A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A4DC1EB-30D2-41A8-BCDC-84C43E4194FB}"/>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FE28E84B-2216-4767-8207-737E99375362}"/>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14218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p:txBody>
          <a:bodyPr/>
          <a:lstStyle/>
          <a:p>
            <a:r>
              <a:rPr lang="en-US"/>
              <a:t>Conclusions and Further work</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p:txBody>
          <a:bodyPr>
            <a:normAutofit/>
          </a:bodyPr>
          <a:lstStyle/>
          <a:p>
            <a:r>
              <a:rPr lang="pl-PL" dirty="0" err="1"/>
              <a:t>Process-Observer</a:t>
            </a:r>
            <a:r>
              <a:rPr lang="pl-PL" dirty="0"/>
              <a:t> - m</a:t>
            </a:r>
            <a:r>
              <a:rPr lang="en-US" dirty="0" err="1"/>
              <a:t>achine</a:t>
            </a:r>
            <a:r>
              <a:rPr lang="en-US" dirty="0"/>
              <a:t> to </a:t>
            </a:r>
            <a:r>
              <a:rPr lang="pl-PL" dirty="0"/>
              <a:t>s</a:t>
            </a:r>
            <a:r>
              <a:rPr lang="en-US" dirty="0" err="1"/>
              <a:t>ensors</a:t>
            </a:r>
            <a:r>
              <a:rPr lang="en-US" dirty="0"/>
              <a:t> connectivity</a:t>
            </a:r>
            <a:endParaRPr lang="pl-PL" dirty="0"/>
          </a:p>
          <a:p>
            <a:r>
              <a:rPr lang="en-US" dirty="0"/>
              <a:t>Attributed Data Transfer Object (TDO) – to control distribution channel </a:t>
            </a:r>
            <a:r>
              <a:rPr lang="en-US" dirty="0" err="1"/>
              <a:t>behaviour</a:t>
            </a:r>
            <a:endParaRPr lang="en-US" dirty="0"/>
          </a:p>
          <a:p>
            <a:r>
              <a:rPr lang="en-US" dirty="0"/>
              <a:t>How to establish semantic/security context at run time</a:t>
            </a:r>
          </a:p>
          <a:p>
            <a:pPr lvl="1"/>
            <a:r>
              <a:rPr lang="en-US" dirty="0"/>
              <a:t>out-of-band communication</a:t>
            </a:r>
          </a:p>
          <a:p>
            <a:pPr lvl="1"/>
            <a:r>
              <a:rPr lang="en-US" dirty="0"/>
              <a:t>Semantic-data concept</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a:t>Human-centric </a:t>
            </a:r>
          </a:p>
          <a:p>
            <a:pPr lvl="1"/>
            <a:r>
              <a:rPr lang="en-US"/>
              <a:t>information origin or ultimate information destination is an operator</a:t>
            </a:r>
          </a:p>
          <a:p>
            <a:pPr lvl="1"/>
            <a:r>
              <a:rPr lang="en-US"/>
              <a:t>GUI Based Human Interface</a:t>
            </a:r>
          </a:p>
          <a:p>
            <a:pPr lvl="1"/>
            <a:r>
              <a:rPr lang="en-US"/>
              <a:t>Robustness (errors tolerance) depends on human interaction</a:t>
            </a:r>
          </a:p>
          <a:p>
            <a:pPr lvl="1"/>
            <a:r>
              <a:rPr lang="en-US"/>
              <a:t>Cloud-base IoT front-end</a:t>
            </a:r>
          </a:p>
          <a:p>
            <a:r>
              <a:rPr lang="en-US"/>
              <a:t>Machine-centric</a:t>
            </a:r>
          </a:p>
          <a:p>
            <a:pPr lvl="1"/>
            <a:r>
              <a:rPr lang="en-US"/>
              <a:t>Machine to Machine Communication (M2M) </a:t>
            </a:r>
          </a:p>
          <a:p>
            <a:pPr lvl="1"/>
            <a:r>
              <a:rPr lang="en-US"/>
              <a:t>Information creation, consumption, networking, and processing are achieved entirely without human interaction</a:t>
            </a:r>
          </a:p>
          <a:p>
            <a:pPr lvl="1"/>
            <a:r>
              <a:rPr lang="en-US"/>
              <a:t>No human interaction possible to improve solution robustness</a:t>
            </a:r>
          </a:p>
          <a:p>
            <a:pPr lvl="1"/>
            <a:r>
              <a:rPr lang="en-US"/>
              <a:t>Cyber-physical systems base on Machine-to-Machine communication</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a:xfrm>
            <a:off x="263352" y="836712"/>
            <a:ext cx="11449272" cy="5400600"/>
          </a:xfrm>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r>
              <a:rPr lang="pl-PL" dirty="0"/>
              <a:t> -</a:t>
            </a:r>
            <a:r>
              <a:rPr lang="en-US" dirty="0"/>
              <a:t>Network attachment point</a:t>
            </a:r>
          </a:p>
          <a:p>
            <a:pPr lvl="1"/>
            <a:r>
              <a:rPr lang="en-US" dirty="0"/>
              <a:t>Mobile Application</a:t>
            </a:r>
            <a:r>
              <a:rPr lang="pl-PL" dirty="0"/>
              <a:t> - </a:t>
            </a:r>
            <a:r>
              <a:rPr lang="en-US" dirty="0"/>
              <a:t>Serverless data access – reactive communication</a:t>
            </a:r>
          </a:p>
          <a:p>
            <a:pPr lvl="1"/>
            <a:r>
              <a:rPr lang="en-US" dirty="0"/>
              <a:t>Mobile Data</a:t>
            </a:r>
            <a:r>
              <a:rPr lang="pl-PL" dirty="0"/>
              <a:t>- </a:t>
            </a:r>
            <a:r>
              <a:rPr lang="en-US" dirty="0"/>
              <a:t>Random location of data publication</a:t>
            </a:r>
          </a:p>
          <a:p>
            <a:r>
              <a:rPr lang="en-US" dirty="0"/>
              <a:t>Real-time processing</a:t>
            </a:r>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en-US" dirty="0"/>
              <a:t>Introduction</a:t>
            </a:r>
          </a:p>
        </p:txBody>
      </p:sp>
      <p:sp>
        <p:nvSpPr>
          <p:cNvPr id="3" name="Symbol zastępczy zawartości 2"/>
          <p:cNvSpPr>
            <a:spLocks noGrp="1"/>
          </p:cNvSpPr>
          <p:nvPr>
            <p:ph idx="1"/>
          </p:nvPr>
        </p:nvSpPr>
        <p:spPr>
          <a:xfrm>
            <a:off x="263352" y="836712"/>
            <a:ext cx="11449272" cy="5400600"/>
          </a:xfrm>
        </p:spPr>
        <p:txBody>
          <a:bodyPr>
            <a:normAutofit/>
          </a:bodyPr>
          <a:lstStyle/>
          <a:p>
            <a:r>
              <a:rPr lang="en-US" dirty="0"/>
              <a:t>M2M communication is foundation for disciplines</a:t>
            </a:r>
          </a:p>
          <a:p>
            <a:pPr lvl="1"/>
            <a:r>
              <a:rPr lang="en-US" dirty="0"/>
              <a:t>Cyber physical systems</a:t>
            </a:r>
          </a:p>
          <a:p>
            <a:pPr lvl="1"/>
            <a:r>
              <a:rPr lang="en-US" dirty="0"/>
              <a:t>Industry 4.0</a:t>
            </a:r>
          </a:p>
          <a:p>
            <a:pPr lvl="1"/>
            <a:r>
              <a:rPr lang="en-US" dirty="0"/>
              <a:t>IoT support</a:t>
            </a:r>
          </a:p>
          <a:p>
            <a:r>
              <a:rPr lang="en-US" dirty="0"/>
              <a:t>Challenges</a:t>
            </a:r>
          </a:p>
          <a:p>
            <a:pPr lvl="1"/>
            <a:r>
              <a:rPr lang="pl-PL" dirty="0"/>
              <a:t>Security</a:t>
            </a:r>
          </a:p>
          <a:p>
            <a:pPr lvl="1"/>
            <a:r>
              <a:rPr lang="en-US" dirty="0"/>
              <a:t>Multi-vendor parts </a:t>
            </a:r>
            <a:r>
              <a:rPr lang="pl-PL" dirty="0"/>
              <a:t>=&gt; </a:t>
            </a:r>
            <a:r>
              <a:rPr lang="en-US" dirty="0"/>
              <a:t>standardization</a:t>
            </a:r>
          </a:p>
          <a:p>
            <a:pPr lvl="1"/>
            <a:r>
              <a:rPr lang="en-US" dirty="0"/>
              <a:t>Meaningful communication without programming</a:t>
            </a:r>
          </a:p>
          <a:p>
            <a:r>
              <a:rPr lang="en-US" dirty="0"/>
              <a:t>Goal</a:t>
            </a:r>
          </a:p>
          <a:p>
            <a:pPr lvl="1"/>
            <a:r>
              <a:rPr lang="en-US" dirty="0"/>
              <a:t>Plug and Produce</a:t>
            </a:r>
          </a:p>
        </p:txBody>
      </p:sp>
      <p:sp>
        <p:nvSpPr>
          <p:cNvPr id="6" name="Date Placeholder 5">
            <a:extLst>
              <a:ext uri="{FF2B5EF4-FFF2-40B4-BE49-F238E27FC236}">
                <a16:creationId xmlns:a16="http://schemas.microsoft.com/office/drawing/2014/main" id="{AC203A70-5F65-42F2-A9E6-B442A348DA1F}"/>
              </a:ext>
            </a:extLst>
          </p:cNvPr>
          <p:cNvSpPr>
            <a:spLocks noGrp="1"/>
          </p:cNvSpPr>
          <p:nvPr>
            <p:ph type="dt" sz="half" idx="10"/>
          </p:nvPr>
        </p:nvSpPr>
        <p:spPr>
          <a:xfrm>
            <a:off x="263352" y="6356350"/>
            <a:ext cx="936104"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5B1B033F-DD1F-4D19-8955-F1866D846694}"/>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p:txBody>
          <a:bodyPr/>
          <a:lstStyle/>
          <a:p>
            <a:r>
              <a:rPr lang="en-US" dirty="0"/>
              <a:t>Edge Interconnection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507" y="1988840"/>
            <a:ext cx="10569823" cy="2700000"/>
          </a:xfrm>
          <a:prstGeom prst="rect">
            <a:avLst/>
          </a:prstGeom>
        </p:spPr>
      </p:pic>
    </p:spTree>
    <p:extLst>
      <p:ext uri="{BB962C8B-B14F-4D97-AF65-F5344CB8AC3E}">
        <p14:creationId xmlns:p14="http://schemas.microsoft.com/office/powerpoint/2010/main" val="133489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p:txBody>
          <a:bodyPr/>
          <a:lstStyle/>
          <a:p>
            <a:r>
              <a:rPr lang="en-US" dirty="0"/>
              <a:t>Edge Interconnection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4557</TotalTime>
  <Words>1916</Words>
  <Application>Microsoft Office PowerPoint</Application>
  <PresentationFormat>Widescreen</PresentationFormat>
  <Paragraphs>210</Paragraphs>
  <Slides>21</Slides>
  <Notes>10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Verdana</vt:lpstr>
      <vt:lpstr>Verdana Pro Black</vt:lpstr>
      <vt:lpstr>Office Theme</vt:lpstr>
      <vt:lpstr>Object-Oriented Internet  Cloud Interoperability</vt:lpstr>
      <vt:lpstr>Agenda</vt:lpstr>
      <vt:lpstr>Industrial highly distributed applications - human role</vt:lpstr>
      <vt:lpstr>GUI Front-end As a service</vt:lpstr>
      <vt:lpstr>Telemetry =&gt; Cyber-physical Systems</vt:lpstr>
      <vt:lpstr>Introduction</vt:lpstr>
      <vt:lpstr>Direct Interconnection Interoperability Scenario</vt:lpstr>
      <vt:lpstr>Edge Interconnection Interoperability Scenario</vt:lpstr>
      <vt:lpstr>Edge Interconnection Interoperability Scenario</vt:lpstr>
      <vt:lpstr>Field Level Gateway Interoperability Scenario</vt:lpstr>
      <vt:lpstr>Embedded Gateway Interoperability Scenario</vt:lpstr>
      <vt:lpstr>Sessionless (Reactive) vs Session Oriented (Interactive)</vt:lpstr>
      <vt:lpstr>Observation</vt:lpstr>
      <vt:lpstr>Reactive interoperability implementation</vt:lpstr>
      <vt:lpstr>Implementation Domain Model</vt:lpstr>
      <vt:lpstr>Implementation Architecture</vt:lpstr>
      <vt:lpstr>Implemenation – proof of concept</vt:lpstr>
      <vt:lpstr>Proof of concept (pilot projects)</vt:lpstr>
      <vt:lpstr>Proof of concept (pilot projects)</vt:lpstr>
      <vt:lpstr>Conclusions and Further work</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266</cp:revision>
  <dcterms:created xsi:type="dcterms:W3CDTF">2019-06-22T19:39:33Z</dcterms:created>
  <dcterms:modified xsi:type="dcterms:W3CDTF">2021-06-05T16:02:04Z</dcterms:modified>
</cp:coreProperties>
</file>