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85" r:id="rId4"/>
  </p:sldMasterIdLst>
  <p:sldIdLst>
    <p:sldId id="271" r:id="rId5"/>
    <p:sldId id="278" r:id="rId6"/>
    <p:sldId id="288" r:id="rId7"/>
    <p:sldId id="302" r:id="rId8"/>
    <p:sldId id="272" r:id="rId9"/>
    <p:sldId id="277" r:id="rId10"/>
    <p:sldId id="303" r:id="rId11"/>
    <p:sldId id="276" r:id="rId12"/>
    <p:sldId id="279" r:id="rId13"/>
    <p:sldId id="297" r:id="rId14"/>
    <p:sldId id="306" r:id="rId15"/>
    <p:sldId id="307" r:id="rId16"/>
    <p:sldId id="308" r:id="rId17"/>
    <p:sldId id="298" r:id="rId18"/>
    <p:sldId id="299" r:id="rId19"/>
    <p:sldId id="300" r:id="rId20"/>
    <p:sldId id="296" r:id="rId21"/>
    <p:sldId id="289" r:id="rId22"/>
    <p:sldId id="301" r:id="rId23"/>
    <p:sldId id="304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gey Konovalov" initials="" lastIdx="0" clrIdx="0"/>
  <p:cmAuthor id="1" name="s" initials="s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F8C"/>
    <a:srgbClr val="253642"/>
    <a:srgbClr val="151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7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952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64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58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3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9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3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8C2560D-EC28-3B41-86E8-18F1CE0113B4}" type="datetimeFigureOut">
              <a:rPr lang="en-US" smtClean="0"/>
              <a:t>02.12.15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4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86" r:id="rId1"/>
    <p:sldLayoutId id="2147493487" r:id="rId2"/>
    <p:sldLayoutId id="2147493488" r:id="rId3"/>
    <p:sldLayoutId id="2147493489" r:id="rId4"/>
    <p:sldLayoutId id="2147493490" r:id="rId5"/>
    <p:sldLayoutId id="2147493491" r:id="rId6"/>
    <p:sldLayoutId id="2147493492" r:id="rId7"/>
    <p:sldLayoutId id="2147493493" r:id="rId8"/>
    <p:sldLayoutId id="2147493494" r:id="rId9"/>
    <p:sldLayoutId id="2147493495" r:id="rId10"/>
    <p:sldLayoutId id="2147493496" r:id="rId11"/>
    <p:sldLayoutId id="2147493497" r:id="rId12"/>
    <p:sldLayoutId id="2147493498" r:id="rId13"/>
    <p:sldLayoutId id="2147493499" r:id="rId14"/>
    <p:sldLayoutId id="2147493500" r:id="rId15"/>
    <p:sldLayoutId id="2147493501" r:id="rId16"/>
    <p:sldLayoutId id="2147493502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xpir.ru/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ivashko@naumen.ru" TargetMode="External"/><Relationship Id="rId4" Type="http://schemas.openxmlformats.org/officeDocument/2006/relationships/hyperlink" Target="mailto:xpir@fcntp.ru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736629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Источники финансирования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endParaRPr lang="ru-RU" sz="3200" dirty="0" smtClean="0"/>
          </a:p>
          <a:p>
            <a:pPr marL="0" indent="0" algn="ctr">
              <a:buNone/>
            </a:pPr>
            <a:r>
              <a:rPr lang="ru-RU" sz="4800" dirty="0" smtClean="0"/>
              <a:t>инновационной деятельности</a:t>
            </a:r>
          </a:p>
          <a:p>
            <a:pPr marL="0" indent="0" algn="ctr">
              <a:buNone/>
            </a:pPr>
            <a:r>
              <a:rPr lang="ru-RU" sz="4800" b="1" dirty="0" smtClean="0"/>
              <a:t> </a:t>
            </a:r>
          </a:p>
          <a:p>
            <a:pPr marL="0" indent="0" algn="ctr">
              <a:buNone/>
            </a:pPr>
            <a:r>
              <a:rPr lang="ru-RU" sz="4800" dirty="0" smtClean="0"/>
              <a:t>в </a:t>
            </a:r>
            <a:r>
              <a:rPr lang="ru-RU" sz="7800" dirty="0"/>
              <a:t>России</a:t>
            </a:r>
          </a:p>
          <a:p>
            <a:pPr marL="0" indent="0" algn="r">
              <a:buNone/>
            </a:pPr>
            <a:endParaRPr lang="ru-RU" sz="2000" b="1" dirty="0" smtClean="0"/>
          </a:p>
          <a:p>
            <a:pPr marL="0" indent="0" algn="r">
              <a:buNone/>
            </a:pPr>
            <a:r>
              <a:rPr lang="ru-RU" sz="2000" b="1" dirty="0" smtClean="0"/>
              <a:t>Сергей Ивашко,</a:t>
            </a:r>
            <a:endParaRPr lang="en-US" sz="2000" b="1" dirty="0" smtClean="0"/>
          </a:p>
          <a:p>
            <a:pPr marL="0" indent="0" algn="r">
              <a:buNone/>
            </a:pPr>
            <a:r>
              <a:rPr lang="en-US" sz="2000" b="1" dirty="0" smtClean="0">
                <a:hlinkClick r:id="rId2"/>
              </a:rPr>
              <a:t>www.xpir.ru</a:t>
            </a:r>
            <a:endParaRPr lang="ru-RU" sz="2000" b="1" dirty="0" smtClean="0"/>
          </a:p>
          <a:p>
            <a:pPr marL="0" indent="0" algn="r">
              <a:buNone/>
            </a:pPr>
            <a:r>
              <a:rPr lang="ru-RU" sz="2000" b="1" dirty="0" smtClean="0"/>
              <a:t>27.11.2015 </a:t>
            </a:r>
            <a:endParaRPr lang="ru-RU" sz="2000" dirty="0" smtClean="0"/>
          </a:p>
        </p:txBody>
      </p:sp>
      <p:grpSp>
        <p:nvGrpSpPr>
          <p:cNvPr id="4" name="Группа 3"/>
          <p:cNvGrpSpPr/>
          <p:nvPr/>
        </p:nvGrpSpPr>
        <p:grpSpPr>
          <a:xfrm>
            <a:off x="0" y="6232479"/>
            <a:ext cx="9144000" cy="761999"/>
            <a:chOff x="0" y="6096001"/>
            <a:chExt cx="9144000" cy="761999"/>
          </a:xfrm>
        </p:grpSpPr>
        <p:pic>
          <p:nvPicPr>
            <p:cNvPr id="5" name="Изображение 5" descr="hea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9891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Основные вопросы 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и ошибки при </a:t>
            </a:r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выборе 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поддержки</a:t>
            </a:r>
            <a:endParaRPr lang="ru-RU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endParaRPr lang="ru-RU" sz="3200" b="1" dirty="0" smtClean="0">
              <a:latin typeface="Gill Sans Light"/>
              <a:cs typeface="Gill Sans"/>
            </a:endParaRPr>
          </a:p>
          <a:p>
            <a:pPr marL="0" indent="0">
              <a:buNone/>
            </a:pPr>
            <a:endParaRPr lang="ru-RU" sz="3200" b="1" dirty="0">
              <a:latin typeface="Gill Sans Light"/>
              <a:cs typeface="Gill Sans"/>
            </a:endParaRP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FF00"/>
                </a:solidFill>
                <a:latin typeface="Gill Sans Light"/>
                <a:cs typeface="Gill Sans"/>
              </a:rPr>
              <a:t>Вопрос:</a:t>
            </a:r>
            <a:r>
              <a:rPr lang="ru-RU" sz="3200" b="1" dirty="0" smtClean="0">
                <a:latin typeface="Gill Sans Light"/>
                <a:cs typeface="Gill Sans"/>
              </a:rPr>
              <a:t> Какую </a:t>
            </a:r>
            <a:r>
              <a:rPr lang="ru-RU" sz="3200" b="1" dirty="0">
                <a:latin typeface="Gill Sans Light"/>
                <a:cs typeface="Gill Sans"/>
              </a:rPr>
              <a:t>задачу вы пытаетесь решить</a:t>
            </a:r>
            <a:r>
              <a:rPr lang="ru-RU" sz="3200" b="1" dirty="0" smtClean="0">
                <a:latin typeface="Gill Sans Light"/>
                <a:cs typeface="Gill Sans"/>
              </a:rPr>
              <a:t>?</a:t>
            </a:r>
          </a:p>
          <a:p>
            <a:pPr marL="0" indent="0">
              <a:buNone/>
            </a:pPr>
            <a:endParaRPr lang="ru-RU" sz="3200" b="1" dirty="0" smtClean="0">
              <a:latin typeface="Gill Sans Light"/>
              <a:cs typeface="Gill Sans"/>
            </a:endParaRP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0000"/>
                </a:solidFill>
                <a:latin typeface="Gill Sans Light"/>
                <a:cs typeface="Gill Sans"/>
              </a:rPr>
              <a:t>Ошибка: </a:t>
            </a:r>
            <a:r>
              <a:rPr lang="ru-RU" sz="3200" b="1" dirty="0" smtClean="0">
                <a:latin typeface="Gill Sans Light"/>
                <a:cs typeface="Gill Sans"/>
              </a:rPr>
              <a:t>С </a:t>
            </a:r>
            <a:r>
              <a:rPr lang="ru-RU" sz="3200" b="1" dirty="0" err="1">
                <a:latin typeface="Gill Sans Light"/>
                <a:cs typeface="Gill Sans"/>
              </a:rPr>
              <a:t>НИРом</a:t>
            </a:r>
            <a:r>
              <a:rPr lang="ru-RU" sz="3200" b="1" dirty="0">
                <a:latin typeface="Gill Sans Light"/>
                <a:cs typeface="Gill Sans"/>
              </a:rPr>
              <a:t> в </a:t>
            </a:r>
            <a:r>
              <a:rPr lang="ru-RU" sz="3200" b="1" dirty="0" smtClean="0">
                <a:latin typeface="Gill Sans Light"/>
                <a:cs typeface="Gill Sans"/>
              </a:rPr>
              <a:t>РОСНАНО, </a:t>
            </a:r>
          </a:p>
          <a:p>
            <a:pPr marL="0" indent="0">
              <a:buNone/>
            </a:pPr>
            <a:r>
              <a:rPr lang="ru-RU" sz="3200" b="1" dirty="0">
                <a:latin typeface="Gill Sans Light"/>
                <a:cs typeface="Gill Sans"/>
              </a:rPr>
              <a:t> </a:t>
            </a:r>
            <a:r>
              <a:rPr lang="ru-RU" sz="3200" b="1" dirty="0" smtClean="0">
                <a:latin typeface="Gill Sans Light"/>
                <a:cs typeface="Gill Sans"/>
              </a:rPr>
              <a:t>               с </a:t>
            </a:r>
            <a:r>
              <a:rPr lang="ru-RU" sz="3200" b="1" dirty="0" err="1" smtClean="0">
                <a:latin typeface="Gill Sans Light"/>
                <a:cs typeface="Gill Sans"/>
              </a:rPr>
              <a:t>ОКРом</a:t>
            </a:r>
            <a:r>
              <a:rPr lang="ru-RU" sz="3200" b="1" dirty="0" smtClean="0">
                <a:latin typeface="Gill Sans Light"/>
                <a:cs typeface="Gill Sans"/>
              </a:rPr>
              <a:t> в ФЦПИР</a:t>
            </a:r>
            <a:endParaRPr lang="ru-RU" sz="3200" b="1" dirty="0">
              <a:latin typeface="Gill Sans Light"/>
              <a:cs typeface="Gill Sans"/>
            </a:endParaRPr>
          </a:p>
          <a:p>
            <a:pPr marL="0" indent="0">
              <a:buNone/>
            </a:pPr>
            <a:endParaRPr lang="ru-RU" sz="3200" b="1" dirty="0">
              <a:latin typeface="Gill Sans Light"/>
              <a:cs typeface="Gill Sans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0" y="6096001"/>
            <a:ext cx="9144000" cy="761999"/>
            <a:chOff x="0" y="6096001"/>
            <a:chExt cx="9144000" cy="761999"/>
          </a:xfrm>
        </p:grpSpPr>
        <p:pic>
          <p:nvPicPr>
            <p:cNvPr id="5" name="Изображение 5" descr="hea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6223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Основные вопросы 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и ошибки при </a:t>
            </a:r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выборе 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поддержки</a:t>
            </a:r>
            <a:endParaRPr lang="ru-RU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endParaRPr lang="ru-RU" sz="3200" b="1" dirty="0" smtClean="0">
              <a:latin typeface="Gill Sans Light"/>
              <a:cs typeface="Gill Sans"/>
            </a:endParaRPr>
          </a:p>
          <a:p>
            <a:pPr marL="0" indent="0">
              <a:buNone/>
            </a:pPr>
            <a:endParaRPr lang="ru-RU" sz="3200" b="1" dirty="0">
              <a:latin typeface="Gill Sans Light"/>
              <a:cs typeface="Gill Sans"/>
            </a:endParaRP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FF00"/>
                </a:solidFill>
                <a:latin typeface="Gill Sans Light"/>
                <a:cs typeface="Gill Sans"/>
              </a:rPr>
              <a:t>Вопрос:</a:t>
            </a:r>
            <a:r>
              <a:rPr lang="ru-RU" sz="3200" b="1" dirty="0">
                <a:latin typeface="Gill Sans Light"/>
                <a:cs typeface="Gill Sans"/>
              </a:rPr>
              <a:t> Кто будет безмерно рад решению?</a:t>
            </a:r>
          </a:p>
          <a:p>
            <a:pPr marL="0" indent="0">
              <a:buNone/>
            </a:pPr>
            <a:endParaRPr lang="ru-RU" sz="3200" b="1" dirty="0" smtClean="0">
              <a:latin typeface="Gill Sans Light"/>
              <a:cs typeface="Gill Sans"/>
            </a:endParaRP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0000"/>
                </a:solidFill>
                <a:latin typeface="Gill Sans Light"/>
                <a:cs typeface="Gill Sans"/>
              </a:rPr>
              <a:t>Ошибка: </a:t>
            </a:r>
            <a:r>
              <a:rPr lang="ru-RU" sz="3200" b="1" dirty="0">
                <a:latin typeface="Gill Sans Light"/>
                <a:cs typeface="Gill Sans"/>
              </a:rPr>
              <a:t>«Для широких масс»</a:t>
            </a:r>
          </a:p>
          <a:p>
            <a:pPr marL="0" indent="0">
              <a:buNone/>
            </a:pPr>
            <a:endParaRPr lang="ru-RU" sz="3200" b="1" dirty="0">
              <a:latin typeface="Gill Sans Light"/>
              <a:cs typeface="Gill Sans"/>
            </a:endParaRPr>
          </a:p>
          <a:p>
            <a:pPr marL="0" indent="0">
              <a:buNone/>
            </a:pPr>
            <a:endParaRPr lang="ru-RU" sz="3200" b="1" dirty="0">
              <a:latin typeface="Gill Sans Light"/>
              <a:cs typeface="Gill Sans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0" y="6096001"/>
            <a:ext cx="9144000" cy="761999"/>
            <a:chOff x="0" y="6096001"/>
            <a:chExt cx="9144000" cy="761999"/>
          </a:xfrm>
        </p:grpSpPr>
        <p:pic>
          <p:nvPicPr>
            <p:cNvPr id="5" name="Изображение 5" descr="hea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385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Основные вопросы 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и ошибки при </a:t>
            </a:r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выборе 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поддержки</a:t>
            </a:r>
            <a:endParaRPr lang="ru-RU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endParaRPr lang="ru-RU" sz="3200" b="1" dirty="0" smtClean="0">
              <a:latin typeface="Gill Sans Light"/>
              <a:cs typeface="Gill Sans"/>
            </a:endParaRPr>
          </a:p>
          <a:p>
            <a:pPr marL="0" indent="0">
              <a:buNone/>
            </a:pPr>
            <a:endParaRPr lang="ru-RU" sz="3200" b="1" dirty="0">
              <a:latin typeface="Gill Sans Light"/>
              <a:cs typeface="Gill Sans"/>
            </a:endParaRP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FF00"/>
                </a:solidFill>
                <a:latin typeface="Gill Sans Light"/>
                <a:cs typeface="Gill Sans"/>
              </a:rPr>
              <a:t>Вопрос:</a:t>
            </a:r>
            <a:r>
              <a:rPr lang="ru-RU" sz="3200" b="1" dirty="0">
                <a:latin typeface="Gill Sans Light"/>
                <a:cs typeface="Gill Sans"/>
              </a:rPr>
              <a:t> Что вам нужно делать сейчас?</a:t>
            </a:r>
          </a:p>
          <a:p>
            <a:pPr marL="0" indent="0">
              <a:buNone/>
            </a:pPr>
            <a:endParaRPr lang="ru-RU" sz="3200" b="1" dirty="0" smtClean="0">
              <a:latin typeface="Gill Sans Light"/>
              <a:cs typeface="Gill San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3200" b="1" dirty="0" smtClean="0">
                <a:solidFill>
                  <a:srgbClr val="FF0000"/>
                </a:solidFill>
                <a:latin typeface="Gill Sans Light"/>
                <a:cs typeface="Gill Sans"/>
              </a:rPr>
              <a:t>Ошибка: </a:t>
            </a:r>
            <a:r>
              <a:rPr lang="ru-RU" sz="3200" b="1" dirty="0">
                <a:latin typeface="Gill Sans Light"/>
                <a:cs typeface="Gill Sans"/>
              </a:rPr>
              <a:t>«Там видно будет</a:t>
            </a:r>
            <a:r>
              <a:rPr lang="ru-RU" sz="3200" b="1" dirty="0" smtClean="0">
                <a:latin typeface="Gill Sans Light"/>
                <a:cs typeface="Gill Sans"/>
              </a:rPr>
              <a:t>»</a:t>
            </a:r>
            <a:endParaRPr lang="ru-RU" sz="3200" b="1" dirty="0">
              <a:latin typeface="Gill Sans Light"/>
              <a:cs typeface="Gill Sans"/>
            </a:endParaRPr>
          </a:p>
          <a:p>
            <a:pPr marL="0" indent="0">
              <a:buNone/>
            </a:pPr>
            <a:endParaRPr lang="ru-RU" sz="3200" b="1" dirty="0">
              <a:latin typeface="Gill Sans Light"/>
              <a:cs typeface="Gill Sans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0" y="6096001"/>
            <a:ext cx="9144000" cy="761999"/>
            <a:chOff x="0" y="6096001"/>
            <a:chExt cx="9144000" cy="761999"/>
          </a:xfrm>
        </p:grpSpPr>
        <p:pic>
          <p:nvPicPr>
            <p:cNvPr id="5" name="Изображение 5" descr="hea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6793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Основные вопросы 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и ошибки при </a:t>
            </a:r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выборе 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поддержки</a:t>
            </a:r>
            <a:endParaRPr lang="ru-RU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endParaRPr lang="ru-RU" sz="3200" b="1" dirty="0" smtClean="0">
              <a:latin typeface="Gill Sans Light"/>
              <a:cs typeface="Gill Sans"/>
            </a:endParaRPr>
          </a:p>
          <a:p>
            <a:pPr marL="0" indent="0">
              <a:buNone/>
            </a:pPr>
            <a:endParaRPr lang="ru-RU" sz="3200" b="1" dirty="0">
              <a:latin typeface="Gill Sans Light"/>
              <a:cs typeface="Gill Sans"/>
            </a:endParaRP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FF00"/>
                </a:solidFill>
                <a:latin typeface="Gill Sans Light"/>
                <a:cs typeface="Gill Sans"/>
              </a:rPr>
              <a:t>Вопрос:</a:t>
            </a:r>
            <a:r>
              <a:rPr lang="ru-RU" sz="3200" b="1" dirty="0">
                <a:latin typeface="Gill Sans Light"/>
                <a:cs typeface="Gill Sans"/>
              </a:rPr>
              <a:t> Какие ресурсы вам нужны?</a:t>
            </a:r>
            <a:endParaRPr lang="ru-RU" sz="3200" dirty="0"/>
          </a:p>
          <a:p>
            <a:pPr marL="0" indent="0">
              <a:buNone/>
            </a:pPr>
            <a:endParaRPr lang="ru-RU" sz="3200" b="1" dirty="0" smtClean="0">
              <a:latin typeface="Gill Sans Light"/>
              <a:cs typeface="Gill San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3200" b="1" dirty="0" smtClean="0">
                <a:solidFill>
                  <a:srgbClr val="FF0000"/>
                </a:solidFill>
                <a:latin typeface="Gill Sans Light"/>
                <a:cs typeface="Gill Sans"/>
              </a:rPr>
              <a:t>Ошибка: </a:t>
            </a:r>
            <a:r>
              <a:rPr lang="ru-RU" sz="3200" b="1" dirty="0">
                <a:latin typeface="Gill Sans Light"/>
                <a:cs typeface="Gill Sans"/>
              </a:rPr>
              <a:t>«Дайте денег, и мы подумаем</a:t>
            </a:r>
            <a:r>
              <a:rPr lang="ru-RU" sz="3200" b="1" dirty="0" smtClean="0">
                <a:latin typeface="Gill Sans Light"/>
                <a:cs typeface="Gill Sans"/>
              </a:rPr>
              <a:t>»</a:t>
            </a:r>
            <a:endParaRPr lang="ru-RU" sz="32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0" y="6096001"/>
            <a:ext cx="9144000" cy="761999"/>
            <a:chOff x="0" y="6096001"/>
            <a:chExt cx="9144000" cy="761999"/>
          </a:xfrm>
        </p:grpSpPr>
        <p:pic>
          <p:nvPicPr>
            <p:cNvPr id="5" name="Изображение 5" descr="hea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5081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Основные ошибки при выборе фонда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endParaRPr lang="ru-RU" sz="3200" b="1" dirty="0" smtClean="0">
              <a:latin typeface="Gill Sans Light"/>
              <a:cs typeface="Gill Sans"/>
            </a:endParaRPr>
          </a:p>
          <a:p>
            <a:pPr>
              <a:lnSpc>
                <a:spcPct val="150000"/>
              </a:lnSpc>
            </a:pPr>
            <a:r>
              <a:rPr lang="ru-RU" sz="3200" b="1" dirty="0" smtClean="0">
                <a:latin typeface="Gill Sans Light"/>
                <a:cs typeface="Gill Sans"/>
              </a:rPr>
              <a:t>1</a:t>
            </a:r>
            <a:r>
              <a:rPr lang="ru-RU" sz="3200" b="1" dirty="0">
                <a:latin typeface="Gill Sans Light"/>
                <a:cs typeface="Gill Sans"/>
              </a:rPr>
              <a:t>. С </a:t>
            </a:r>
            <a:r>
              <a:rPr lang="ru-RU" sz="3200" b="1" dirty="0" err="1">
                <a:latin typeface="Gill Sans Light"/>
                <a:cs typeface="Gill Sans"/>
              </a:rPr>
              <a:t>НИРом</a:t>
            </a:r>
            <a:r>
              <a:rPr lang="ru-RU" sz="3200" b="1" dirty="0">
                <a:latin typeface="Gill Sans Light"/>
                <a:cs typeface="Gill Sans"/>
              </a:rPr>
              <a:t> в РОСНАНО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latin typeface="Gill Sans Light"/>
                <a:cs typeface="Gill Sans"/>
              </a:rPr>
              <a:t>2. «Для широких масс»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latin typeface="Gill Sans Light"/>
                <a:cs typeface="Gill Sans"/>
              </a:rPr>
              <a:t>3. «Там видно будет»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latin typeface="Gill Sans Light"/>
                <a:cs typeface="Gill Sans"/>
              </a:rPr>
              <a:t>4. «Дайте денег, и мы подумаем»</a:t>
            </a:r>
            <a:endParaRPr lang="ru-RU" sz="32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0" y="6096001"/>
            <a:ext cx="9144000" cy="761999"/>
            <a:chOff x="0" y="6096001"/>
            <a:chExt cx="9144000" cy="761999"/>
          </a:xfrm>
        </p:grpSpPr>
        <p:pic>
          <p:nvPicPr>
            <p:cNvPr id="5" name="Изображение 5" descr="hea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097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Основные ошибки </a:t>
            </a:r>
            <a:br>
              <a:rPr lang="ru-RU" dirty="0"/>
            </a:br>
            <a:r>
              <a:rPr lang="ru-RU" dirty="0"/>
              <a:t>при участии в конкурсах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endParaRPr lang="ru-RU" sz="3200" b="1" dirty="0" smtClean="0">
              <a:latin typeface="Gill Sans Light"/>
              <a:cs typeface="Gill Sans"/>
            </a:endParaRPr>
          </a:p>
          <a:p>
            <a:r>
              <a:rPr lang="ru-RU" sz="3200" b="1" dirty="0" smtClean="0">
                <a:latin typeface="Gill Sans Light"/>
                <a:cs typeface="Gill Sans"/>
              </a:rPr>
              <a:t>1</a:t>
            </a:r>
            <a:r>
              <a:rPr lang="ru-RU" sz="3200" b="1" dirty="0">
                <a:latin typeface="Gill Sans Light"/>
                <a:cs typeface="Gill Sans"/>
              </a:rPr>
              <a:t>. </a:t>
            </a:r>
            <a:r>
              <a:rPr lang="ru-RU" sz="3200" b="1" dirty="0">
                <a:solidFill>
                  <a:srgbClr val="FFFF00"/>
                </a:solidFill>
                <a:latin typeface="Gill Sans Light"/>
                <a:cs typeface="Gill Sans"/>
              </a:rPr>
              <a:t>Торопливость</a:t>
            </a:r>
          </a:p>
          <a:p>
            <a:r>
              <a:rPr lang="ru-RU" sz="3200" b="1" dirty="0">
                <a:latin typeface="Gill Sans Light"/>
                <a:cs typeface="Gill Sans"/>
              </a:rPr>
              <a:t>2. Невнимательность к тексту конкурса</a:t>
            </a:r>
          </a:p>
          <a:p>
            <a:r>
              <a:rPr lang="ru-RU" sz="3200" b="1" dirty="0">
                <a:latin typeface="Gill Sans Light"/>
                <a:cs typeface="Gill Sans"/>
              </a:rPr>
              <a:t>3. Небрежность при оформлении заявки</a:t>
            </a:r>
          </a:p>
          <a:p>
            <a:r>
              <a:rPr lang="ru-RU" sz="3200" b="1" dirty="0">
                <a:latin typeface="Gill Sans Light"/>
                <a:cs typeface="Gill Sans"/>
              </a:rPr>
              <a:t>4. Неправильная подача заявки</a:t>
            </a:r>
            <a:endParaRPr lang="ru-RU" sz="32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0" y="6096001"/>
            <a:ext cx="9144000" cy="761999"/>
            <a:chOff x="0" y="6096001"/>
            <a:chExt cx="9144000" cy="761999"/>
          </a:xfrm>
        </p:grpSpPr>
        <p:pic>
          <p:nvPicPr>
            <p:cNvPr id="5" name="Изображение 5" descr="hea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2525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Другие виды поддержки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endParaRPr lang="ru-RU" sz="3200" b="1" dirty="0" smtClean="0">
              <a:latin typeface="Gill Sans Light"/>
              <a:cs typeface="Gill Sans"/>
            </a:endParaRPr>
          </a:p>
          <a:p>
            <a:r>
              <a:rPr lang="ru-RU" sz="3200" dirty="0"/>
              <a:t>Бухгалтерская </a:t>
            </a:r>
          </a:p>
          <a:p>
            <a:r>
              <a:rPr lang="ru-RU" sz="3200" dirty="0"/>
              <a:t>Венчурная </a:t>
            </a:r>
          </a:p>
          <a:p>
            <a:r>
              <a:rPr lang="ru-RU" sz="3200" dirty="0"/>
              <a:t>Госзаказ</a:t>
            </a:r>
          </a:p>
          <a:p>
            <a:r>
              <a:rPr lang="ru-RU" sz="3200" dirty="0"/>
              <a:t>Грант</a:t>
            </a:r>
          </a:p>
          <a:p>
            <a:r>
              <a:rPr lang="ru-RU" sz="3200" dirty="0">
                <a:solidFill>
                  <a:srgbClr val="FFFF00"/>
                </a:solidFill>
              </a:rPr>
              <a:t>Информационная</a:t>
            </a:r>
          </a:p>
          <a:p>
            <a:r>
              <a:rPr lang="ru-RU" sz="3200" dirty="0"/>
              <a:t>Инфраструктура</a:t>
            </a:r>
          </a:p>
          <a:p>
            <a:endParaRPr lang="ru-RU" sz="3200" dirty="0" smtClean="0"/>
          </a:p>
          <a:p>
            <a:endParaRPr lang="ru-RU" sz="3200" dirty="0"/>
          </a:p>
          <a:p>
            <a:r>
              <a:rPr lang="ru-RU" sz="3200" dirty="0"/>
              <a:t>Кадровая</a:t>
            </a:r>
          </a:p>
          <a:p>
            <a:r>
              <a:rPr lang="ru-RU" sz="3200" dirty="0"/>
              <a:t>Обучение</a:t>
            </a:r>
          </a:p>
          <a:p>
            <a:r>
              <a:rPr lang="ru-RU" sz="3200" dirty="0"/>
              <a:t>Правовая</a:t>
            </a:r>
          </a:p>
          <a:p>
            <a:r>
              <a:rPr lang="ru-RU" sz="3200" dirty="0"/>
              <a:t>Субсидия</a:t>
            </a:r>
          </a:p>
          <a:p>
            <a:r>
              <a:rPr lang="ru-RU" sz="3200" dirty="0"/>
              <a:t>И т.д.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0" y="6096001"/>
            <a:ext cx="9144000" cy="761999"/>
            <a:chOff x="0" y="6096001"/>
            <a:chExt cx="9144000" cy="761999"/>
          </a:xfrm>
        </p:grpSpPr>
        <p:pic>
          <p:nvPicPr>
            <p:cNvPr id="5" name="Изображение 5" descr="hea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4745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8"/>
          <a:stretch/>
        </p:blipFill>
        <p:spPr>
          <a:xfrm>
            <a:off x="-273427" y="0"/>
            <a:ext cx="9738814" cy="6974787"/>
          </a:xfrm>
          <a:prstGeom prst="rect">
            <a:avLst/>
          </a:prstGeom>
        </p:spPr>
      </p:pic>
      <p:sp>
        <p:nvSpPr>
          <p:cNvPr id="7" name="Название 1"/>
          <p:cNvSpPr txBox="1">
            <a:spLocks/>
          </p:cNvSpPr>
          <p:nvPr/>
        </p:nvSpPr>
        <p:spPr>
          <a:xfrm>
            <a:off x="-273427" y="3684896"/>
            <a:ext cx="9089881" cy="230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latin typeface="Gill Sans Light"/>
              <a:cs typeface="Gill Sans"/>
            </a:endParaRPr>
          </a:p>
        </p:txBody>
      </p:sp>
      <p:sp>
        <p:nvSpPr>
          <p:cNvPr id="9" name="Название 1"/>
          <p:cNvSpPr txBox="1">
            <a:spLocks/>
          </p:cNvSpPr>
          <p:nvPr/>
        </p:nvSpPr>
        <p:spPr>
          <a:xfrm>
            <a:off x="1282890" y="1856096"/>
            <a:ext cx="5363570" cy="1378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latin typeface="Gill Sans Light"/>
              <a:cs typeface="Gill San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106338" y="873851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0" b="1" dirty="0" smtClean="0"/>
              <a:t>Главное – знать, где посмотреть </a:t>
            </a:r>
            <a:endParaRPr lang="ru-RU" sz="8000" b="1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-273427" y="6212788"/>
            <a:ext cx="9738814" cy="761999"/>
            <a:chOff x="0" y="6096001"/>
            <a:chExt cx="9144000" cy="761999"/>
          </a:xfrm>
        </p:grpSpPr>
        <p:pic>
          <p:nvPicPr>
            <p:cNvPr id="10" name="Изображение 5" descr="hea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11" name="Прямоугольник 10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867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8"/>
          <a:stretch/>
        </p:blipFill>
        <p:spPr>
          <a:xfrm>
            <a:off x="-273427" y="-71459"/>
            <a:ext cx="9738814" cy="6974787"/>
          </a:xfrm>
          <a:prstGeom prst="rect">
            <a:avLst/>
          </a:prstGeom>
        </p:spPr>
      </p:pic>
      <p:sp>
        <p:nvSpPr>
          <p:cNvPr id="7" name="Название 1"/>
          <p:cNvSpPr txBox="1">
            <a:spLocks/>
          </p:cNvSpPr>
          <p:nvPr/>
        </p:nvSpPr>
        <p:spPr>
          <a:xfrm>
            <a:off x="-273427" y="3428396"/>
            <a:ext cx="9089881" cy="25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latin typeface="Gill Sans Light"/>
              <a:cs typeface="Gill Sans"/>
            </a:endParaRPr>
          </a:p>
          <a:p>
            <a:r>
              <a:rPr lang="ru-RU" sz="13700" b="1" dirty="0" err="1" smtClean="0">
                <a:latin typeface="Gill Sans Light"/>
                <a:cs typeface="Gill Sans"/>
              </a:rPr>
              <a:t>Экспир</a:t>
            </a:r>
            <a:endParaRPr lang="ru-RU" sz="13700" b="1" dirty="0">
              <a:latin typeface="Gill Sans Light"/>
              <a:cs typeface="Gill Sans"/>
            </a:endParaRPr>
          </a:p>
          <a:p>
            <a:pPr algn="l"/>
            <a:endParaRPr lang="ru-RU" sz="2800" dirty="0" smtClean="0">
              <a:latin typeface="Gill Sans Light"/>
              <a:cs typeface="Gill Sans"/>
            </a:endParaRPr>
          </a:p>
          <a:p>
            <a:r>
              <a:rPr lang="ru-RU" sz="2800" dirty="0" smtClean="0">
                <a:latin typeface="Gill Sans Light"/>
                <a:cs typeface="Gill Sans"/>
              </a:rPr>
              <a:t>Экспертная площадка </a:t>
            </a:r>
          </a:p>
          <a:p>
            <a:r>
              <a:rPr lang="ru-RU" sz="2800" dirty="0" smtClean="0">
                <a:latin typeface="Gill Sans Light"/>
                <a:cs typeface="Gill Sans"/>
              </a:rPr>
              <a:t>для учёных и предпринимателей</a:t>
            </a:r>
            <a:endParaRPr lang="ru-RU" sz="2800" dirty="0">
              <a:latin typeface="Gill Sans Light"/>
              <a:cs typeface="Gill Sans"/>
            </a:endParaRPr>
          </a:p>
        </p:txBody>
      </p:sp>
      <p:sp>
        <p:nvSpPr>
          <p:cNvPr id="9" name="Название 1"/>
          <p:cNvSpPr txBox="1">
            <a:spLocks/>
          </p:cNvSpPr>
          <p:nvPr/>
        </p:nvSpPr>
        <p:spPr>
          <a:xfrm>
            <a:off x="1282890" y="1856096"/>
            <a:ext cx="5363570" cy="1378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latin typeface="Gill Sans Light"/>
              <a:cs typeface="Gill San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106338" y="873851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0" b="1" dirty="0" smtClean="0"/>
              <a:t>Главное – знать, где посмотреть </a:t>
            </a:r>
            <a:endParaRPr lang="ru-RU" sz="8000" b="1" dirty="0"/>
          </a:p>
        </p:txBody>
      </p:sp>
      <p:sp>
        <p:nvSpPr>
          <p:cNvPr id="5" name="Стрелка вниз 4"/>
          <p:cNvSpPr/>
          <p:nvPr/>
        </p:nvSpPr>
        <p:spPr>
          <a:xfrm>
            <a:off x="4029197" y="3249167"/>
            <a:ext cx="484632" cy="674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-273427" y="6207154"/>
            <a:ext cx="9738814" cy="761999"/>
            <a:chOff x="0" y="6096001"/>
            <a:chExt cx="9144000" cy="761999"/>
          </a:xfrm>
        </p:grpSpPr>
        <p:pic>
          <p:nvPicPr>
            <p:cNvPr id="10" name="Изображение 5" descr="hea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11" name="Прямоугольник 10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0293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8"/>
          <a:stretch/>
        </p:blipFill>
        <p:spPr>
          <a:xfrm>
            <a:off x="-273427" y="0"/>
            <a:ext cx="9738814" cy="6974787"/>
          </a:xfrm>
          <a:prstGeom prst="rect">
            <a:avLst/>
          </a:prstGeom>
        </p:spPr>
      </p:pic>
      <p:sp>
        <p:nvSpPr>
          <p:cNvPr id="7" name="Название 1"/>
          <p:cNvSpPr txBox="1">
            <a:spLocks/>
          </p:cNvSpPr>
          <p:nvPr/>
        </p:nvSpPr>
        <p:spPr>
          <a:xfrm>
            <a:off x="-273427" y="1965278"/>
            <a:ext cx="9089881" cy="4019656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Gill Sans Light"/>
                <a:cs typeface="Gill Sans"/>
              </a:rPr>
              <a:t>10-15 конкурсов каждый день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Gill Sans Light"/>
                <a:cs typeface="Gill Sans"/>
              </a:rPr>
              <a:t>15-20 конференций каждый день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 smtClean="0">
              <a:latin typeface="Gill Sans Light"/>
              <a:cs typeface="Gill Sans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Gill Sans Light"/>
                <a:cs typeface="Gill Sans"/>
              </a:rPr>
              <a:t>Подсказки по фондам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Gill Sans Light"/>
                <a:cs typeface="Gill Sans"/>
              </a:rPr>
              <a:t>Эксперты онлайн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Gill Sans Light"/>
                <a:cs typeface="Gill Sans"/>
              </a:rPr>
              <a:t>База проектов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Gill Sans Light"/>
                <a:cs typeface="Gill Sans"/>
              </a:rPr>
              <a:t>База компетенций</a:t>
            </a:r>
          </a:p>
        </p:txBody>
      </p:sp>
      <p:sp>
        <p:nvSpPr>
          <p:cNvPr id="9" name="Название 1"/>
          <p:cNvSpPr txBox="1">
            <a:spLocks/>
          </p:cNvSpPr>
          <p:nvPr/>
        </p:nvSpPr>
        <p:spPr>
          <a:xfrm>
            <a:off x="1282890" y="1856096"/>
            <a:ext cx="5363570" cy="1378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latin typeface="Gill Sans Light"/>
              <a:cs typeface="Gill San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106338" y="87385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 err="1" smtClean="0">
                <a:latin typeface="Gill Sans Light"/>
                <a:cs typeface="Gill Sans"/>
              </a:rPr>
              <a:t>Экспир</a:t>
            </a:r>
            <a:endParaRPr lang="ru-RU" sz="5400" b="1" dirty="0">
              <a:latin typeface="Gill Sans Light"/>
              <a:cs typeface="Gill Sans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-273427" y="6207154"/>
            <a:ext cx="9738814" cy="761999"/>
            <a:chOff x="0" y="6096001"/>
            <a:chExt cx="9144000" cy="761999"/>
          </a:xfrm>
        </p:grpSpPr>
        <p:pic>
          <p:nvPicPr>
            <p:cNvPr id="10" name="Изображение 5" descr="hea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11" name="Прямоугольник 10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6184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 чем мы поговорим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ru-RU" sz="3200" dirty="0"/>
              <a:t>1. </a:t>
            </a:r>
            <a:r>
              <a:rPr lang="ru-RU" sz="3200" dirty="0" smtClean="0"/>
              <a:t>Сколько в России источников </a:t>
            </a:r>
            <a:r>
              <a:rPr lang="ru-RU" sz="3200" dirty="0"/>
              <a:t>финансирования</a:t>
            </a:r>
          </a:p>
          <a:p>
            <a:r>
              <a:rPr lang="ru-RU" sz="3200" dirty="0"/>
              <a:t>2. </a:t>
            </a:r>
            <a:r>
              <a:rPr lang="ru-RU" sz="3200" dirty="0" smtClean="0"/>
              <a:t>Где они? </a:t>
            </a:r>
            <a:endParaRPr lang="ru-RU" sz="3200" dirty="0"/>
          </a:p>
          <a:p>
            <a:r>
              <a:rPr lang="ru-RU" sz="3200" dirty="0" smtClean="0"/>
              <a:t>3</a:t>
            </a:r>
            <a:r>
              <a:rPr lang="ru-RU" sz="3200" dirty="0"/>
              <a:t>. </a:t>
            </a:r>
            <a:r>
              <a:rPr lang="ru-RU" sz="3200" dirty="0" smtClean="0"/>
              <a:t>Основные </a:t>
            </a:r>
            <a:r>
              <a:rPr lang="ru-RU" sz="3200" dirty="0"/>
              <a:t>ошибки при выборе </a:t>
            </a:r>
            <a:r>
              <a:rPr lang="ru-RU" sz="3200" dirty="0" smtClean="0"/>
              <a:t>источника </a:t>
            </a:r>
            <a:r>
              <a:rPr lang="ru-RU" sz="3200" dirty="0"/>
              <a:t>финансирования </a:t>
            </a:r>
          </a:p>
          <a:p>
            <a:r>
              <a:rPr lang="ru-RU" sz="3200" dirty="0"/>
              <a:t>4. </a:t>
            </a:r>
            <a:r>
              <a:rPr lang="ru-RU" sz="3200" dirty="0" smtClean="0"/>
              <a:t>Типичные </a:t>
            </a:r>
            <a:r>
              <a:rPr lang="ru-RU" sz="3200" dirty="0"/>
              <a:t>ошибки при подаче заявки </a:t>
            </a:r>
            <a:endParaRPr lang="ru-RU" sz="3200" dirty="0" smtClean="0"/>
          </a:p>
          <a:p>
            <a:r>
              <a:rPr lang="ru-RU" sz="3200" dirty="0" smtClean="0"/>
              <a:t>5</a:t>
            </a:r>
            <a:r>
              <a:rPr lang="ru-RU" sz="3200" dirty="0"/>
              <a:t>. </a:t>
            </a:r>
            <a:r>
              <a:rPr lang="ru-RU" sz="3200" dirty="0" smtClean="0"/>
              <a:t>Другие </a:t>
            </a:r>
            <a:r>
              <a:rPr lang="ru-RU" sz="3200" dirty="0"/>
              <a:t>виды поддержки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0" y="6096001"/>
            <a:ext cx="9144000" cy="761999"/>
            <a:chOff x="0" y="6096001"/>
            <a:chExt cx="9144000" cy="761999"/>
          </a:xfrm>
        </p:grpSpPr>
        <p:pic>
          <p:nvPicPr>
            <p:cNvPr id="5" name="Изображение 5" descr="hea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7681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8"/>
          <a:stretch/>
        </p:blipFill>
        <p:spPr>
          <a:xfrm>
            <a:off x="-273427" y="-5634"/>
            <a:ext cx="9738814" cy="6974787"/>
          </a:xfrm>
          <a:prstGeom prst="rect">
            <a:avLst/>
          </a:prstGeom>
        </p:spPr>
      </p:pic>
      <p:sp>
        <p:nvSpPr>
          <p:cNvPr id="7" name="Название 1"/>
          <p:cNvSpPr txBox="1">
            <a:spLocks/>
          </p:cNvSpPr>
          <p:nvPr/>
        </p:nvSpPr>
        <p:spPr>
          <a:xfrm>
            <a:off x="-273427" y="3684896"/>
            <a:ext cx="9089881" cy="230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latin typeface="Gill Sans Light"/>
              <a:cs typeface="Gill Sans"/>
            </a:endParaRPr>
          </a:p>
          <a:p>
            <a:pPr algn="l"/>
            <a:endParaRPr lang="ru-RU" sz="2800" dirty="0" smtClean="0">
              <a:latin typeface="Gill Sans Light"/>
              <a:cs typeface="Gill Sans"/>
            </a:endParaRPr>
          </a:p>
          <a:p>
            <a:r>
              <a:rPr lang="ru-RU" sz="2800" dirty="0" smtClean="0">
                <a:latin typeface="Gill Sans Light"/>
                <a:cs typeface="Gill Sans"/>
              </a:rPr>
              <a:t>Экспертная площадка </a:t>
            </a:r>
          </a:p>
          <a:p>
            <a:r>
              <a:rPr lang="ru-RU" sz="2800" dirty="0" smtClean="0">
                <a:latin typeface="Gill Sans Light"/>
                <a:cs typeface="Gill Sans"/>
              </a:rPr>
              <a:t>для учёных и предпринимателей</a:t>
            </a:r>
            <a:endParaRPr lang="ru-RU" sz="2800" dirty="0">
              <a:latin typeface="Gill Sans Light"/>
              <a:cs typeface="Gill Sans"/>
            </a:endParaRPr>
          </a:p>
        </p:txBody>
      </p:sp>
      <p:sp>
        <p:nvSpPr>
          <p:cNvPr id="9" name="Название 1"/>
          <p:cNvSpPr txBox="1">
            <a:spLocks/>
          </p:cNvSpPr>
          <p:nvPr/>
        </p:nvSpPr>
        <p:spPr>
          <a:xfrm>
            <a:off x="1282890" y="1856096"/>
            <a:ext cx="5363570" cy="1378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latin typeface="Gill Sans Light"/>
              <a:cs typeface="Gill San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106338" y="87385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 err="1" smtClean="0">
                <a:latin typeface="Gill Sans Light"/>
                <a:cs typeface="Gill Sans"/>
              </a:rPr>
              <a:t>Экспир</a:t>
            </a:r>
            <a:endParaRPr lang="ru-RU" sz="5400" b="1" dirty="0">
              <a:latin typeface="Gill Sans Light"/>
              <a:cs typeface="Gill Sans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-273427" y="6207154"/>
            <a:ext cx="9738814" cy="761999"/>
            <a:chOff x="0" y="6096001"/>
            <a:chExt cx="9144000" cy="761999"/>
          </a:xfrm>
        </p:grpSpPr>
        <p:pic>
          <p:nvPicPr>
            <p:cNvPr id="10" name="Изображение 5" descr="hea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11" name="Прямоугольник 10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2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38" y="2318623"/>
            <a:ext cx="6880958" cy="36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3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7296"/>
            <a:ext cx="9144000" cy="6629400"/>
          </a:xfrm>
          <a:prstGeom prst="rect">
            <a:avLst/>
          </a:prstGeom>
          <a:solidFill>
            <a:srgbClr val="2536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0639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FFFF00"/>
                </a:solidFill>
                <a:latin typeface="Gill Sans Light"/>
                <a:cs typeface="Gill Sans"/>
              </a:rPr>
              <a:t>Контакты</a:t>
            </a:r>
            <a:endParaRPr lang="ru-RU" sz="4000" b="1" dirty="0">
              <a:solidFill>
                <a:srgbClr val="FFFF00"/>
              </a:solidFill>
              <a:latin typeface="Gill Sans Light"/>
              <a:cs typeface="Gill Sans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0" y="6096001"/>
            <a:ext cx="9144000" cy="761999"/>
            <a:chOff x="0" y="6096001"/>
            <a:chExt cx="9144000" cy="761999"/>
          </a:xfrm>
        </p:grpSpPr>
        <p:pic>
          <p:nvPicPr>
            <p:cNvPr id="6" name="Изображение 5" descr="hea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Название 1"/>
          <p:cNvSpPr txBox="1">
            <a:spLocks/>
          </p:cNvSpPr>
          <p:nvPr/>
        </p:nvSpPr>
        <p:spPr>
          <a:xfrm>
            <a:off x="232013" y="1037230"/>
            <a:ext cx="8639032" cy="4503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b="1" dirty="0" smtClean="0">
              <a:latin typeface="Gill Sans Light"/>
              <a:cs typeface="Gill Sans"/>
            </a:endParaRPr>
          </a:p>
          <a:p>
            <a:pPr algn="l"/>
            <a:r>
              <a:rPr lang="ru-RU" sz="2400" b="1" dirty="0" smtClean="0">
                <a:latin typeface="Gill Sans Light"/>
                <a:cs typeface="Gill Sans"/>
              </a:rPr>
              <a:t>Экспертная </a:t>
            </a:r>
            <a:r>
              <a:rPr lang="ru-RU" sz="2400" b="1" dirty="0">
                <a:latin typeface="Gill Sans Light"/>
                <a:cs typeface="Gill Sans"/>
              </a:rPr>
              <a:t>площадка </a:t>
            </a:r>
            <a:r>
              <a:rPr lang="ru-RU" sz="2400" b="1" dirty="0" err="1">
                <a:latin typeface="Gill Sans Light"/>
                <a:cs typeface="Gill Sans"/>
              </a:rPr>
              <a:t>Экспир</a:t>
            </a:r>
            <a:r>
              <a:rPr lang="ru-RU" sz="2400" b="1" dirty="0">
                <a:latin typeface="Gill Sans Light"/>
                <a:cs typeface="Gill Sans"/>
              </a:rPr>
              <a:t>: </a:t>
            </a:r>
            <a:r>
              <a:rPr lang="ru-RU" sz="2400" b="1" dirty="0" smtClean="0">
                <a:latin typeface="Gill Sans Light"/>
                <a:cs typeface="Gill Sans"/>
              </a:rPr>
              <a:t> </a:t>
            </a:r>
            <a:r>
              <a:rPr lang="en-US" sz="2400" b="1" dirty="0" smtClean="0">
                <a:latin typeface="Gill Sans Light"/>
                <a:cs typeface="Gill Sans"/>
              </a:rPr>
              <a:t>xpir.ru</a:t>
            </a:r>
          </a:p>
          <a:p>
            <a:pPr algn="l"/>
            <a:endParaRPr lang="ru-RU" sz="2400" b="1" dirty="0" smtClean="0">
              <a:latin typeface="Gill Sans Light"/>
              <a:cs typeface="Gill Sans"/>
            </a:endParaRPr>
          </a:p>
          <a:p>
            <a:pPr algn="l"/>
            <a:endParaRPr lang="ru-RU" sz="2400" b="1" dirty="0" smtClean="0">
              <a:latin typeface="Gill Sans Light"/>
              <a:cs typeface="Gill Sans"/>
            </a:endParaRPr>
          </a:p>
          <a:p>
            <a:pPr algn="l"/>
            <a:r>
              <a:rPr lang="ru-RU" sz="2400" b="1" dirty="0" smtClean="0">
                <a:latin typeface="Gill Sans Light"/>
                <a:cs typeface="Gill Sans"/>
              </a:rPr>
              <a:t>Главный редактор: </a:t>
            </a:r>
            <a:endParaRPr lang="en-US" sz="2400" b="1" dirty="0" smtClean="0">
              <a:latin typeface="Gill Sans Light"/>
              <a:cs typeface="Gill Sans"/>
            </a:endParaRPr>
          </a:p>
          <a:p>
            <a:pPr algn="l"/>
            <a:endParaRPr lang="en-US" sz="2400" b="1" dirty="0">
              <a:solidFill>
                <a:schemeClr val="bg1"/>
              </a:solidFill>
              <a:latin typeface="Gill Sans Light"/>
              <a:cs typeface="Gill Sans"/>
            </a:endParaRPr>
          </a:p>
          <a:p>
            <a:pPr algn="l"/>
            <a:r>
              <a:rPr lang="ru-RU" sz="2400" b="1" dirty="0" smtClean="0">
                <a:latin typeface="Gill Sans Light"/>
                <a:cs typeface="Gill Sans"/>
              </a:rPr>
              <a:t>Сергей Ивашко</a:t>
            </a:r>
            <a:r>
              <a:rPr lang="en-US" sz="2400" b="1" dirty="0" smtClean="0">
                <a:latin typeface="Gill Sans Light"/>
                <a:cs typeface="Gill Sans"/>
              </a:rPr>
              <a:t>   </a:t>
            </a:r>
            <a:r>
              <a:rPr lang="ru-RU" sz="2400" b="1" dirty="0" smtClean="0">
                <a:latin typeface="Gill Sans Light"/>
                <a:cs typeface="Gill Sans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Gill Sans Light"/>
                <a:cs typeface="Gill Sans"/>
                <a:hlinkClick r:id="rId3"/>
              </a:rPr>
              <a:t>sivashko@naumen.ru</a:t>
            </a:r>
            <a:r>
              <a:rPr lang="en-US" sz="2400" b="1" dirty="0" smtClean="0">
                <a:solidFill>
                  <a:schemeClr val="bg1"/>
                </a:solidFill>
                <a:latin typeface="Gill Sans Light"/>
                <a:cs typeface="Gill Sans"/>
              </a:rPr>
              <a:t> </a:t>
            </a:r>
          </a:p>
          <a:p>
            <a:pPr algn="l"/>
            <a:endParaRPr lang="ru-RU" sz="2400" b="1" dirty="0" smtClean="0">
              <a:solidFill>
                <a:schemeClr val="bg1"/>
              </a:solidFill>
              <a:latin typeface="Gill Sans Light"/>
              <a:cs typeface="Gill Sans"/>
            </a:endParaRPr>
          </a:p>
          <a:p>
            <a:pPr algn="l"/>
            <a:endParaRPr lang="ru-RU" sz="2400" b="1" dirty="0" smtClean="0">
              <a:latin typeface="Gill Sans Light"/>
              <a:cs typeface="Gill Sans"/>
            </a:endParaRPr>
          </a:p>
          <a:p>
            <a:pPr algn="l"/>
            <a:r>
              <a:rPr lang="ru-RU" sz="2400" b="1" dirty="0" smtClean="0">
                <a:latin typeface="Gill Sans Light"/>
                <a:cs typeface="Gill Sans"/>
              </a:rPr>
              <a:t>Редакция </a:t>
            </a:r>
            <a:r>
              <a:rPr lang="en-US" sz="2400" b="1" dirty="0" smtClean="0">
                <a:latin typeface="Gill Sans Light"/>
                <a:cs typeface="Gill Sans"/>
              </a:rPr>
              <a:t> </a:t>
            </a:r>
            <a:r>
              <a:rPr lang="ru-RU" sz="2400" b="1" dirty="0" smtClean="0">
                <a:latin typeface="Gill Sans Light"/>
                <a:cs typeface="Gill Sans"/>
              </a:rPr>
              <a:t> </a:t>
            </a:r>
            <a:r>
              <a:rPr lang="en-US" sz="2400" b="1" dirty="0" smtClean="0">
                <a:latin typeface="Gill Sans Light"/>
                <a:cs typeface="Gill Sans"/>
                <a:hlinkClick r:id="rId4"/>
              </a:rPr>
              <a:t>xpir@fcntp.ru</a:t>
            </a:r>
            <a:endParaRPr lang="en-US" sz="2400" b="1" dirty="0" smtClean="0">
              <a:latin typeface="Gill Sans Light"/>
              <a:cs typeface="Gill Sans"/>
            </a:endParaRPr>
          </a:p>
          <a:p>
            <a:pPr algn="l"/>
            <a:endParaRPr lang="ru-RU" sz="2400" b="1" dirty="0" smtClean="0">
              <a:latin typeface="Gill Sans Light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6978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6196" y="-78676"/>
            <a:ext cx="15103120" cy="6974787"/>
          </a:xfrm>
          <a:prstGeom prst="rect">
            <a:avLst/>
          </a:prstGeom>
        </p:spPr>
      </p:pic>
      <p:sp>
        <p:nvSpPr>
          <p:cNvPr id="7" name="Название 1"/>
          <p:cNvSpPr txBox="1">
            <a:spLocks/>
          </p:cNvSpPr>
          <p:nvPr/>
        </p:nvSpPr>
        <p:spPr>
          <a:xfrm>
            <a:off x="1473958" y="2429301"/>
            <a:ext cx="6006342" cy="3248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600" b="1" dirty="0" smtClean="0">
                <a:latin typeface="Gill Sans Light"/>
                <a:cs typeface="Gill Sans"/>
              </a:rPr>
              <a:t>xpir.ru</a:t>
            </a:r>
            <a:endParaRPr lang="ru-RU" sz="14600" b="1" dirty="0" smtClean="0">
              <a:latin typeface="Gill Sans Light"/>
              <a:cs typeface="Gill Sans"/>
            </a:endParaRPr>
          </a:p>
        </p:txBody>
      </p:sp>
      <p:sp>
        <p:nvSpPr>
          <p:cNvPr id="9" name="Название 1"/>
          <p:cNvSpPr txBox="1">
            <a:spLocks/>
          </p:cNvSpPr>
          <p:nvPr/>
        </p:nvSpPr>
        <p:spPr>
          <a:xfrm>
            <a:off x="-354843" y="818867"/>
            <a:ext cx="9894628" cy="1460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 smtClean="0">
                <a:latin typeface="Gill Sans Light"/>
                <a:cs typeface="Gill Sans"/>
              </a:rPr>
              <a:t>Спасибо за внимание</a:t>
            </a:r>
            <a:endParaRPr lang="ru-RU" sz="5400" dirty="0">
              <a:latin typeface="Gill Sans Light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5662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8"/>
          <a:stretch/>
        </p:blipFill>
        <p:spPr>
          <a:xfrm>
            <a:off x="-273427" y="-75449"/>
            <a:ext cx="9738814" cy="6974787"/>
          </a:xfrm>
          <a:prstGeom prst="rect">
            <a:avLst/>
          </a:prstGeom>
        </p:spPr>
      </p:pic>
      <p:sp>
        <p:nvSpPr>
          <p:cNvPr id="7" name="Название 1"/>
          <p:cNvSpPr txBox="1">
            <a:spLocks/>
          </p:cNvSpPr>
          <p:nvPr/>
        </p:nvSpPr>
        <p:spPr>
          <a:xfrm>
            <a:off x="-273427" y="3684896"/>
            <a:ext cx="9089881" cy="230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latin typeface="Gill Sans Light"/>
              <a:cs typeface="Gill Sans"/>
            </a:endParaRPr>
          </a:p>
        </p:txBody>
      </p:sp>
      <p:sp>
        <p:nvSpPr>
          <p:cNvPr id="9" name="Название 1"/>
          <p:cNvSpPr txBox="1">
            <a:spLocks/>
          </p:cNvSpPr>
          <p:nvPr/>
        </p:nvSpPr>
        <p:spPr>
          <a:xfrm>
            <a:off x="1282890" y="1856096"/>
            <a:ext cx="5363570" cy="1378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latin typeface="Gill Sans Light"/>
              <a:cs typeface="Gill San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106338" y="873851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200" b="1" dirty="0" smtClean="0"/>
              <a:t>Сколько в России </a:t>
            </a:r>
          </a:p>
          <a:p>
            <a:pPr algn="ctr"/>
            <a:r>
              <a:rPr lang="ru-RU" sz="6000" dirty="0" smtClean="0"/>
              <a:t>источников поддержки?</a:t>
            </a:r>
            <a:endParaRPr lang="ru-RU" sz="60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-273427" y="6096001"/>
            <a:ext cx="9738814" cy="761999"/>
            <a:chOff x="0" y="6096001"/>
            <a:chExt cx="9144000" cy="761999"/>
          </a:xfrm>
        </p:grpSpPr>
        <p:pic>
          <p:nvPicPr>
            <p:cNvPr id="10" name="Изображение 5" descr="hea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11" name="Прямоугольник 10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14488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8"/>
          <a:stretch/>
        </p:blipFill>
        <p:spPr>
          <a:xfrm>
            <a:off x="-273427" y="-75449"/>
            <a:ext cx="9738814" cy="6974787"/>
          </a:xfrm>
          <a:prstGeom prst="rect">
            <a:avLst/>
          </a:prstGeom>
        </p:spPr>
      </p:pic>
      <p:sp>
        <p:nvSpPr>
          <p:cNvPr id="7" name="Название 1"/>
          <p:cNvSpPr txBox="1">
            <a:spLocks/>
          </p:cNvSpPr>
          <p:nvPr/>
        </p:nvSpPr>
        <p:spPr>
          <a:xfrm>
            <a:off x="-273427" y="3684896"/>
            <a:ext cx="9089881" cy="230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latin typeface="Gill Sans Light"/>
              <a:cs typeface="Gill Sans"/>
            </a:endParaRPr>
          </a:p>
        </p:txBody>
      </p:sp>
      <p:sp>
        <p:nvSpPr>
          <p:cNvPr id="9" name="Название 1"/>
          <p:cNvSpPr txBox="1">
            <a:spLocks/>
          </p:cNvSpPr>
          <p:nvPr/>
        </p:nvSpPr>
        <p:spPr>
          <a:xfrm>
            <a:off x="1282890" y="1856096"/>
            <a:ext cx="5363570" cy="1378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latin typeface="Gill Sans Light"/>
              <a:cs typeface="Gill San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106338" y="873851"/>
            <a:ext cx="9144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600" b="1" dirty="0" smtClean="0">
                <a:solidFill>
                  <a:srgbClr val="FFFF00"/>
                </a:solidFill>
              </a:rPr>
              <a:t>Больше 1000 </a:t>
            </a:r>
          </a:p>
          <a:p>
            <a:pPr algn="ctr"/>
            <a:r>
              <a:rPr lang="ru-RU" sz="6000" dirty="0" smtClean="0"/>
              <a:t>источников поддержки</a:t>
            </a:r>
            <a:endParaRPr lang="ru-RU" sz="60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-273427" y="6096001"/>
            <a:ext cx="9738814" cy="761999"/>
            <a:chOff x="0" y="6096001"/>
            <a:chExt cx="9144000" cy="761999"/>
          </a:xfrm>
        </p:grpSpPr>
        <p:pic>
          <p:nvPicPr>
            <p:cNvPr id="10" name="Изображение 5" descr="hea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11" name="Прямоугольник 10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52456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91070"/>
            <a:ext cx="7886700" cy="61414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Много или мало?</a:t>
            </a:r>
            <a:endParaRPr lang="ru-RU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25" y="1078174"/>
            <a:ext cx="3207224" cy="5098790"/>
          </a:xfrm>
        </p:spPr>
      </p:pic>
      <p:sp>
        <p:nvSpPr>
          <p:cNvPr id="8" name="TextBox 7"/>
          <p:cNvSpPr txBox="1"/>
          <p:nvPr/>
        </p:nvSpPr>
        <p:spPr>
          <a:xfrm>
            <a:off x="6687403" y="1800181"/>
            <a:ext cx="1269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Фонды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6763" y="2456597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Сервисы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5162" y="3533809"/>
            <a:ext cx="127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Гранты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0489" y="3656919"/>
            <a:ext cx="17005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Конкурсы</a:t>
            </a: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332855" y="4790382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Мероприятия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5989" y="5134240"/>
            <a:ext cx="2228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Информация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0" y="6096001"/>
            <a:ext cx="9144000" cy="761999"/>
            <a:chOff x="0" y="6096001"/>
            <a:chExt cx="9144000" cy="761999"/>
          </a:xfrm>
        </p:grpSpPr>
        <p:pic>
          <p:nvPicPr>
            <p:cNvPr id="15" name="Изображение 5" descr="hea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16" name="Прямоугольник 15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170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91070"/>
            <a:ext cx="7886700" cy="61414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Много или мало?</a:t>
            </a:r>
            <a:endParaRPr lang="ru-RU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01" y="1078174"/>
            <a:ext cx="3153447" cy="5098790"/>
          </a:xfrm>
        </p:spPr>
      </p:pic>
      <p:sp>
        <p:nvSpPr>
          <p:cNvPr id="8" name="TextBox 7"/>
          <p:cNvSpPr txBox="1"/>
          <p:nvPr/>
        </p:nvSpPr>
        <p:spPr>
          <a:xfrm>
            <a:off x="6687403" y="1800181"/>
            <a:ext cx="1269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Фонды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6763" y="2456597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Сервисы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5162" y="3533809"/>
            <a:ext cx="127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Гранты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0489" y="3656919"/>
            <a:ext cx="17005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Конкурсы</a:t>
            </a: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332855" y="4790382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Мероприятия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959659"/>
            <a:ext cx="30421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800" b="1" dirty="0" smtClean="0">
                <a:solidFill>
                  <a:srgbClr val="FFFF00"/>
                </a:solidFill>
              </a:rPr>
              <a:t>Информация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0" y="6096001"/>
            <a:ext cx="9144000" cy="761999"/>
            <a:chOff x="0" y="6096001"/>
            <a:chExt cx="9144000" cy="761999"/>
          </a:xfrm>
        </p:grpSpPr>
        <p:pic>
          <p:nvPicPr>
            <p:cNvPr id="15" name="Изображение 5" descr="hea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16" name="Прямоугольник 15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6234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8"/>
          <a:stretch/>
        </p:blipFill>
        <p:spPr>
          <a:xfrm>
            <a:off x="-273427" y="-75449"/>
            <a:ext cx="9738814" cy="6974787"/>
          </a:xfrm>
          <a:prstGeom prst="rect">
            <a:avLst/>
          </a:prstGeom>
        </p:spPr>
      </p:pic>
      <p:sp>
        <p:nvSpPr>
          <p:cNvPr id="7" name="Название 1"/>
          <p:cNvSpPr txBox="1">
            <a:spLocks/>
          </p:cNvSpPr>
          <p:nvPr/>
        </p:nvSpPr>
        <p:spPr>
          <a:xfrm>
            <a:off x="-273427" y="3684896"/>
            <a:ext cx="9089881" cy="230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latin typeface="Gill Sans Light"/>
              <a:cs typeface="Gill Sans"/>
            </a:endParaRPr>
          </a:p>
        </p:txBody>
      </p:sp>
      <p:sp>
        <p:nvSpPr>
          <p:cNvPr id="9" name="Название 1"/>
          <p:cNvSpPr txBox="1">
            <a:spLocks/>
          </p:cNvSpPr>
          <p:nvPr/>
        </p:nvSpPr>
        <p:spPr>
          <a:xfrm>
            <a:off x="1282890" y="1856096"/>
            <a:ext cx="5363570" cy="1378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5400" dirty="0">
              <a:latin typeface="Gill Sans Light"/>
              <a:cs typeface="Gill San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106338" y="873851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200" b="1" dirty="0" smtClean="0"/>
              <a:t>Где в России </a:t>
            </a:r>
          </a:p>
          <a:p>
            <a:pPr algn="ctr"/>
            <a:r>
              <a:rPr lang="ru-RU" sz="6000" dirty="0" smtClean="0"/>
              <a:t>источники поддержки?</a:t>
            </a:r>
            <a:endParaRPr lang="ru-RU" sz="60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-273427" y="6096001"/>
            <a:ext cx="9738814" cy="761999"/>
            <a:chOff x="0" y="6096001"/>
            <a:chExt cx="9144000" cy="761999"/>
          </a:xfrm>
        </p:grpSpPr>
        <p:pic>
          <p:nvPicPr>
            <p:cNvPr id="10" name="Изображение 5" descr="hea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11" name="Прямоугольник 10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8367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91070"/>
            <a:ext cx="7886700" cy="61414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Карта поддержки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" y="968991"/>
            <a:ext cx="8598089" cy="5117910"/>
          </a:xfrm>
        </p:spPr>
      </p:pic>
      <p:grpSp>
        <p:nvGrpSpPr>
          <p:cNvPr id="5" name="Группа 4"/>
          <p:cNvGrpSpPr/>
          <p:nvPr/>
        </p:nvGrpSpPr>
        <p:grpSpPr>
          <a:xfrm>
            <a:off x="0" y="6096001"/>
            <a:ext cx="9144000" cy="761999"/>
            <a:chOff x="0" y="6096001"/>
            <a:chExt cx="9144000" cy="761999"/>
          </a:xfrm>
        </p:grpSpPr>
        <p:pic>
          <p:nvPicPr>
            <p:cNvPr id="6" name="Изображение 5" descr="hea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6742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Поиск финансирования –</a:t>
            </a:r>
            <a:br>
              <a:rPr lang="ru-RU" b="1" dirty="0" smtClean="0"/>
            </a:br>
            <a:r>
              <a:rPr lang="ru-RU" b="1" dirty="0" smtClean="0"/>
              <a:t>тоже работа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endParaRPr lang="ru-RU" sz="3200" dirty="0" smtClean="0"/>
          </a:p>
          <a:p>
            <a:pPr marL="0" indent="0">
              <a:buNone/>
            </a:pPr>
            <a:endParaRPr lang="ru-RU" sz="32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2" y="1690689"/>
            <a:ext cx="8263056" cy="4898343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0" y="6096001"/>
            <a:ext cx="9144000" cy="761999"/>
            <a:chOff x="0" y="6096001"/>
            <a:chExt cx="9144000" cy="761999"/>
          </a:xfrm>
        </p:grpSpPr>
        <p:pic>
          <p:nvPicPr>
            <p:cNvPr id="7" name="Изображение 5" descr="hea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096001"/>
              <a:ext cx="7357410" cy="761999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7052733" y="6096001"/>
              <a:ext cx="2091267" cy="761999"/>
            </a:xfrm>
            <a:prstGeom prst="rect">
              <a:avLst/>
            </a:prstGeom>
            <a:solidFill>
              <a:srgbClr val="151E2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63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TC104033923[[fn=Глубина]]</Template>
  <TotalTime>3619</TotalTime>
  <Words>327</Words>
  <Application>Microsoft Macintosh PowerPoint</Application>
  <PresentationFormat>Экран (4:3)</PresentationFormat>
  <Paragraphs>122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Глубина</vt:lpstr>
      <vt:lpstr>Источники финансирования</vt:lpstr>
      <vt:lpstr>О чем мы поговорим</vt:lpstr>
      <vt:lpstr>Презентация PowerPoint</vt:lpstr>
      <vt:lpstr>Презентация PowerPoint</vt:lpstr>
      <vt:lpstr>Много или мало?</vt:lpstr>
      <vt:lpstr>Много или мало?</vt:lpstr>
      <vt:lpstr>Презентация PowerPoint</vt:lpstr>
      <vt:lpstr>Карта поддержки</vt:lpstr>
      <vt:lpstr>Поиск финансирования – тоже работа</vt:lpstr>
      <vt:lpstr>Основные вопросы и ошибки при выборе поддержки</vt:lpstr>
      <vt:lpstr>Основные вопросы и ошибки при выборе поддержки</vt:lpstr>
      <vt:lpstr>Основные вопросы и ошибки при выборе поддержки</vt:lpstr>
      <vt:lpstr>Основные вопросы и ошибки при выборе поддержки</vt:lpstr>
      <vt:lpstr>Основные ошибки при выборе фонда</vt:lpstr>
      <vt:lpstr>Основные ошибки  при участии в конкурсах </vt:lpstr>
      <vt:lpstr>Другие виды поддержки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Контакты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Роман Гордеев</cp:lastModifiedBy>
  <cp:revision>127</cp:revision>
  <dcterms:created xsi:type="dcterms:W3CDTF">2010-04-12T23:12:02Z</dcterms:created>
  <dcterms:modified xsi:type="dcterms:W3CDTF">2015-12-02T17:30:01Z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