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handoutMasterIdLst>
    <p:handoutMasterId r:id="rId15"/>
  </p:handoutMasterIdLst>
  <p:sldIdLst>
    <p:sldId id="349" r:id="rId2"/>
    <p:sldId id="257" r:id="rId3"/>
    <p:sldId id="258" r:id="rId4"/>
    <p:sldId id="259" r:id="rId5"/>
    <p:sldId id="260" r:id="rId6"/>
    <p:sldId id="368" r:id="rId7"/>
    <p:sldId id="262" r:id="rId8"/>
    <p:sldId id="263" r:id="rId9"/>
    <p:sldId id="264" r:id="rId10"/>
    <p:sldId id="369" r:id="rId11"/>
    <p:sldId id="370" r:id="rId12"/>
    <p:sldId id="371"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849" autoAdjust="0"/>
  </p:normalViewPr>
  <p:slideViewPr>
    <p:cSldViewPr>
      <p:cViewPr varScale="1">
        <p:scale>
          <a:sx n="123" d="100"/>
          <a:sy n="123" d="100"/>
        </p:scale>
        <p:origin x="53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6FFEAB-B95C-4A3C-AA5E-85DA968ECEC3}"/>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l-GR" altLang="el-GR"/>
          </a:p>
        </p:txBody>
      </p:sp>
      <p:sp>
        <p:nvSpPr>
          <p:cNvPr id="3" name="Date Placeholder 2">
            <a:extLst>
              <a:ext uri="{FF2B5EF4-FFF2-40B4-BE49-F238E27FC236}">
                <a16:creationId xmlns:a16="http://schemas.microsoft.com/office/drawing/2014/main" id="{A444716D-AEDA-4715-83C1-03C6C70968C8}"/>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8431DF10-EBC6-4CC8-BD24-36659758DB9E}" type="datetimeFigureOut">
              <a:rPr lang="el-GR" altLang="el-GR"/>
              <a:pPr>
                <a:defRPr/>
              </a:pPr>
              <a:t>1/4/2021</a:t>
            </a:fld>
            <a:endParaRPr lang="el-GR" altLang="el-GR"/>
          </a:p>
        </p:txBody>
      </p:sp>
      <p:sp>
        <p:nvSpPr>
          <p:cNvPr id="4" name="Footer Placeholder 3">
            <a:extLst>
              <a:ext uri="{FF2B5EF4-FFF2-40B4-BE49-F238E27FC236}">
                <a16:creationId xmlns:a16="http://schemas.microsoft.com/office/drawing/2014/main" id="{8230086A-EC99-4691-8DF7-75EAD2019160}"/>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l-GR" altLang="el-GR"/>
          </a:p>
        </p:txBody>
      </p:sp>
      <p:sp>
        <p:nvSpPr>
          <p:cNvPr id="5" name="Slide Number Placeholder 4">
            <a:extLst>
              <a:ext uri="{FF2B5EF4-FFF2-40B4-BE49-F238E27FC236}">
                <a16:creationId xmlns:a16="http://schemas.microsoft.com/office/drawing/2014/main" id="{D176BA9C-0F11-49E0-98F6-7F69D128F84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cs typeface="Arial" panose="020B0604020202020204" pitchFamily="34" charset="0"/>
              </a:defRPr>
            </a:lvl1pPr>
          </a:lstStyle>
          <a:p>
            <a:pPr>
              <a:defRPr/>
            </a:pPr>
            <a:fld id="{A8A3FAA6-A1D2-405F-90DD-66D663B7BEDE}" type="slidenum">
              <a:rPr lang="el-GR" altLang="el-GR"/>
              <a:pPr>
                <a:defRPr/>
              </a:pPr>
              <a:t>‹#›</a:t>
            </a:fld>
            <a:endParaRPr lang="el-GR" altLang="el-GR"/>
          </a:p>
        </p:txBody>
      </p:sp>
    </p:spTree>
    <p:extLst>
      <p:ext uri="{BB962C8B-B14F-4D97-AF65-F5344CB8AC3E}">
        <p14:creationId xmlns:p14="http://schemas.microsoft.com/office/powerpoint/2010/main" val="2776801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761BB7-8B3D-465E-8DFA-10B9BACDB490}"/>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l-GR" altLang="el-GR"/>
          </a:p>
        </p:txBody>
      </p:sp>
      <p:sp>
        <p:nvSpPr>
          <p:cNvPr id="3" name="Date Placeholder 2">
            <a:extLst>
              <a:ext uri="{FF2B5EF4-FFF2-40B4-BE49-F238E27FC236}">
                <a16:creationId xmlns:a16="http://schemas.microsoft.com/office/drawing/2014/main" id="{F47F45FF-5F44-4A19-AD31-0118B26E385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cs typeface="Arial" pitchFamily="34" charset="0"/>
              </a:defRPr>
            </a:lvl1pPr>
          </a:lstStyle>
          <a:p>
            <a:pPr>
              <a:defRPr/>
            </a:pPr>
            <a:fld id="{894E4BFE-6C29-4122-85ED-1ABD39647995}" type="datetimeFigureOut">
              <a:rPr lang="el-GR" altLang="el-GR"/>
              <a:pPr>
                <a:defRPr/>
              </a:pPr>
              <a:t>1/4/2021</a:t>
            </a:fld>
            <a:endParaRPr lang="el-GR" altLang="el-GR"/>
          </a:p>
        </p:txBody>
      </p:sp>
      <p:sp>
        <p:nvSpPr>
          <p:cNvPr id="4" name="Slide Image Placeholder 3">
            <a:extLst>
              <a:ext uri="{FF2B5EF4-FFF2-40B4-BE49-F238E27FC236}">
                <a16:creationId xmlns:a16="http://schemas.microsoft.com/office/drawing/2014/main" id="{9BCFB6DA-F5D2-4711-9183-9EFBDE3DE299}"/>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a:p>
        </p:txBody>
      </p:sp>
      <p:sp>
        <p:nvSpPr>
          <p:cNvPr id="5" name="Notes Placeholder 4">
            <a:extLst>
              <a:ext uri="{FF2B5EF4-FFF2-40B4-BE49-F238E27FC236}">
                <a16:creationId xmlns:a16="http://schemas.microsoft.com/office/drawing/2014/main" id="{B8AEF0E2-A787-40E8-88E9-3A72E2E6594F}"/>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el-GR" noProof="0"/>
              <a:t>Click to edit Master text styles</a:t>
            </a:r>
          </a:p>
          <a:p>
            <a:pPr lvl="1"/>
            <a:r>
              <a:rPr lang="en-US" altLang="el-GR" noProof="0"/>
              <a:t>Second level</a:t>
            </a:r>
          </a:p>
          <a:p>
            <a:pPr lvl="2"/>
            <a:r>
              <a:rPr lang="en-US" altLang="el-GR" noProof="0"/>
              <a:t>Third level</a:t>
            </a:r>
          </a:p>
          <a:p>
            <a:pPr lvl="3"/>
            <a:r>
              <a:rPr lang="en-US" altLang="el-GR" noProof="0"/>
              <a:t>Fourth level</a:t>
            </a:r>
          </a:p>
          <a:p>
            <a:pPr lvl="4"/>
            <a:r>
              <a:rPr lang="en-US" altLang="el-GR" noProof="0"/>
              <a:t>Fifth level</a:t>
            </a:r>
            <a:endParaRPr lang="el-GR" altLang="el-GR" noProof="0"/>
          </a:p>
        </p:txBody>
      </p:sp>
      <p:sp>
        <p:nvSpPr>
          <p:cNvPr id="6" name="Footer Placeholder 5">
            <a:extLst>
              <a:ext uri="{FF2B5EF4-FFF2-40B4-BE49-F238E27FC236}">
                <a16:creationId xmlns:a16="http://schemas.microsoft.com/office/drawing/2014/main" id="{D39416B1-BF40-4768-A5C4-01ADEC1E690D}"/>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l-GR" altLang="el-GR"/>
          </a:p>
        </p:txBody>
      </p:sp>
      <p:sp>
        <p:nvSpPr>
          <p:cNvPr id="7" name="Slide Number Placeholder 6">
            <a:extLst>
              <a:ext uri="{FF2B5EF4-FFF2-40B4-BE49-F238E27FC236}">
                <a16:creationId xmlns:a16="http://schemas.microsoft.com/office/drawing/2014/main" id="{25840573-E1D1-41CC-8794-CCDF5B3DA2D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cs typeface="Arial" panose="020B0604020202020204" pitchFamily="34" charset="0"/>
              </a:defRPr>
            </a:lvl1pPr>
          </a:lstStyle>
          <a:p>
            <a:pPr>
              <a:defRPr/>
            </a:pPr>
            <a:fld id="{C31057AA-9618-43B7-9F0B-81A5745A0591}" type="slidenum">
              <a:rPr lang="el-GR" altLang="el-GR"/>
              <a:pPr>
                <a:defRPr/>
              </a:pPr>
              <a:t>‹#›</a:t>
            </a:fld>
            <a:endParaRPr lang="el-GR" altLang="el-GR"/>
          </a:p>
        </p:txBody>
      </p:sp>
    </p:spTree>
    <p:extLst>
      <p:ext uri="{BB962C8B-B14F-4D97-AF65-F5344CB8AC3E}">
        <p14:creationId xmlns:p14="http://schemas.microsoft.com/office/powerpoint/2010/main" val="75958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8D434AB0-4552-4511-A33C-0605856C3835}"/>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5" name="Rectangle 5">
            <a:extLst>
              <a:ext uri="{FF2B5EF4-FFF2-40B4-BE49-F238E27FC236}">
                <a16:creationId xmlns:a16="http://schemas.microsoft.com/office/drawing/2014/main" id="{8C8A2CAD-1D24-4350-8038-462CA01801C8}"/>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6" name="Rectangle 6">
            <a:extLst>
              <a:ext uri="{FF2B5EF4-FFF2-40B4-BE49-F238E27FC236}">
                <a16:creationId xmlns:a16="http://schemas.microsoft.com/office/drawing/2014/main" id="{4A2A7337-4BCE-41F1-BE72-4976BEF81993}"/>
              </a:ext>
            </a:extLst>
          </p:cNvPr>
          <p:cNvSpPr>
            <a:spLocks noGrp="1" noChangeArrowheads="1"/>
          </p:cNvSpPr>
          <p:nvPr>
            <p:ph type="sldNum" sz="quarter" idx="12"/>
          </p:nvPr>
        </p:nvSpPr>
        <p:spPr>
          <a:ln/>
        </p:spPr>
        <p:txBody>
          <a:bodyPr/>
          <a:lstStyle>
            <a:lvl1pPr>
              <a:defRPr/>
            </a:lvl1pPr>
          </a:lstStyle>
          <a:p>
            <a:pPr>
              <a:defRPr/>
            </a:pPr>
            <a:fld id="{93046137-47C6-42CB-9336-98EAA3FAA60A}" type="slidenum">
              <a:rPr lang="el-GR" altLang="el-GR"/>
              <a:pPr>
                <a:defRPr/>
              </a:pPr>
              <a:t>‹#›</a:t>
            </a:fld>
            <a:endParaRPr lang="el-GR" altLang="el-GR"/>
          </a:p>
        </p:txBody>
      </p:sp>
    </p:spTree>
    <p:extLst>
      <p:ext uri="{BB962C8B-B14F-4D97-AF65-F5344CB8AC3E}">
        <p14:creationId xmlns:p14="http://schemas.microsoft.com/office/powerpoint/2010/main" val="3233703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694F999-8725-4600-AC95-36C88B148A61}"/>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5" name="Rectangle 5">
            <a:extLst>
              <a:ext uri="{FF2B5EF4-FFF2-40B4-BE49-F238E27FC236}">
                <a16:creationId xmlns:a16="http://schemas.microsoft.com/office/drawing/2014/main" id="{10438EF2-3727-4796-8295-F1DD1A8D2160}"/>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6" name="Rectangle 6">
            <a:extLst>
              <a:ext uri="{FF2B5EF4-FFF2-40B4-BE49-F238E27FC236}">
                <a16:creationId xmlns:a16="http://schemas.microsoft.com/office/drawing/2014/main" id="{DD970CCB-E324-405F-A7A5-3EBE256C6BF7}"/>
              </a:ext>
            </a:extLst>
          </p:cNvPr>
          <p:cNvSpPr>
            <a:spLocks noGrp="1" noChangeArrowheads="1"/>
          </p:cNvSpPr>
          <p:nvPr>
            <p:ph type="sldNum" sz="quarter" idx="12"/>
          </p:nvPr>
        </p:nvSpPr>
        <p:spPr>
          <a:ln/>
        </p:spPr>
        <p:txBody>
          <a:bodyPr/>
          <a:lstStyle>
            <a:lvl1pPr>
              <a:defRPr/>
            </a:lvl1pPr>
          </a:lstStyle>
          <a:p>
            <a:pPr>
              <a:defRPr/>
            </a:pPr>
            <a:fld id="{18C85211-9712-4657-8901-C8BCC1D58827}" type="slidenum">
              <a:rPr lang="el-GR" altLang="el-GR"/>
              <a:pPr>
                <a:defRPr/>
              </a:pPr>
              <a:t>‹#›</a:t>
            </a:fld>
            <a:endParaRPr lang="el-GR" altLang="el-GR"/>
          </a:p>
        </p:txBody>
      </p:sp>
    </p:spTree>
    <p:extLst>
      <p:ext uri="{BB962C8B-B14F-4D97-AF65-F5344CB8AC3E}">
        <p14:creationId xmlns:p14="http://schemas.microsoft.com/office/powerpoint/2010/main" val="22777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133600" cy="5622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274638"/>
            <a:ext cx="6248400" cy="5622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E6024616-E69C-4975-BB1C-8447CAE98F94}"/>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5" name="Rectangle 5">
            <a:extLst>
              <a:ext uri="{FF2B5EF4-FFF2-40B4-BE49-F238E27FC236}">
                <a16:creationId xmlns:a16="http://schemas.microsoft.com/office/drawing/2014/main" id="{6DF6D4CC-A3E0-479E-A5C6-14F95EA3055A}"/>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6" name="Rectangle 6">
            <a:extLst>
              <a:ext uri="{FF2B5EF4-FFF2-40B4-BE49-F238E27FC236}">
                <a16:creationId xmlns:a16="http://schemas.microsoft.com/office/drawing/2014/main" id="{748D3107-B7B1-4690-8BD7-40BC97A65B33}"/>
              </a:ext>
            </a:extLst>
          </p:cNvPr>
          <p:cNvSpPr>
            <a:spLocks noGrp="1" noChangeArrowheads="1"/>
          </p:cNvSpPr>
          <p:nvPr>
            <p:ph type="sldNum" sz="quarter" idx="12"/>
          </p:nvPr>
        </p:nvSpPr>
        <p:spPr>
          <a:ln/>
        </p:spPr>
        <p:txBody>
          <a:bodyPr/>
          <a:lstStyle>
            <a:lvl1pPr>
              <a:defRPr/>
            </a:lvl1pPr>
          </a:lstStyle>
          <a:p>
            <a:pPr>
              <a:defRPr/>
            </a:pPr>
            <a:fld id="{AC9C5D97-88EA-4D42-AEC9-22DE71D125F3}" type="slidenum">
              <a:rPr lang="el-GR" altLang="el-GR"/>
              <a:pPr>
                <a:defRPr/>
              </a:pPr>
              <a:t>‹#›</a:t>
            </a:fld>
            <a:endParaRPr lang="el-GR" altLang="el-GR"/>
          </a:p>
        </p:txBody>
      </p:sp>
    </p:spTree>
    <p:extLst>
      <p:ext uri="{BB962C8B-B14F-4D97-AF65-F5344CB8AC3E}">
        <p14:creationId xmlns:p14="http://schemas.microsoft.com/office/powerpoint/2010/main" val="85928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itle 6"/>
          <p:cNvSpPr>
            <a:spLocks noGrp="1"/>
          </p:cNvSpPr>
          <p:nvPr>
            <p:ph type="title"/>
          </p:nvPr>
        </p:nvSpPr>
        <p:spPr/>
        <p:txBody>
          <a:bodyPr/>
          <a:lstStyle/>
          <a:p>
            <a:r>
              <a:rPr lang="en-US"/>
              <a:t>Click to edit Master title style</a:t>
            </a:r>
            <a:endParaRPr lang="el-GR"/>
          </a:p>
        </p:txBody>
      </p:sp>
    </p:spTree>
    <p:extLst>
      <p:ext uri="{BB962C8B-B14F-4D97-AF65-F5344CB8AC3E}">
        <p14:creationId xmlns:p14="http://schemas.microsoft.com/office/powerpoint/2010/main" val="72979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0435E16-F54C-4664-8666-DB9CACD55777}"/>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5" name="Rectangle 5">
            <a:extLst>
              <a:ext uri="{FF2B5EF4-FFF2-40B4-BE49-F238E27FC236}">
                <a16:creationId xmlns:a16="http://schemas.microsoft.com/office/drawing/2014/main" id="{01967253-0A98-425D-9B01-6D9D9DE0CE56}"/>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6" name="Rectangle 6">
            <a:extLst>
              <a:ext uri="{FF2B5EF4-FFF2-40B4-BE49-F238E27FC236}">
                <a16:creationId xmlns:a16="http://schemas.microsoft.com/office/drawing/2014/main" id="{CE6E52E5-A8E9-4CCF-80B1-90C2895623BD}"/>
              </a:ext>
            </a:extLst>
          </p:cNvPr>
          <p:cNvSpPr>
            <a:spLocks noGrp="1" noChangeArrowheads="1"/>
          </p:cNvSpPr>
          <p:nvPr>
            <p:ph type="sldNum" sz="quarter" idx="12"/>
          </p:nvPr>
        </p:nvSpPr>
        <p:spPr>
          <a:ln/>
        </p:spPr>
        <p:txBody>
          <a:bodyPr/>
          <a:lstStyle>
            <a:lvl1pPr>
              <a:defRPr/>
            </a:lvl1pPr>
          </a:lstStyle>
          <a:p>
            <a:pPr>
              <a:defRPr/>
            </a:pPr>
            <a:fld id="{61018BA9-EBFB-4E3E-9917-68D691B1BE46}" type="slidenum">
              <a:rPr lang="el-GR" altLang="el-GR"/>
              <a:pPr>
                <a:defRPr/>
              </a:pPr>
              <a:t>‹#›</a:t>
            </a:fld>
            <a:endParaRPr lang="el-GR" altLang="el-GR"/>
          </a:p>
        </p:txBody>
      </p:sp>
    </p:spTree>
    <p:extLst>
      <p:ext uri="{BB962C8B-B14F-4D97-AF65-F5344CB8AC3E}">
        <p14:creationId xmlns:p14="http://schemas.microsoft.com/office/powerpoint/2010/main" val="61862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3716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24400" y="1371600"/>
            <a:ext cx="4191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F9B162B-3F27-4FB5-9A86-83791D306215}"/>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6" name="Rectangle 5">
            <a:extLst>
              <a:ext uri="{FF2B5EF4-FFF2-40B4-BE49-F238E27FC236}">
                <a16:creationId xmlns:a16="http://schemas.microsoft.com/office/drawing/2014/main" id="{9FE915C5-187E-4D57-AB87-B16D68DCD90F}"/>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7" name="Rectangle 6">
            <a:extLst>
              <a:ext uri="{FF2B5EF4-FFF2-40B4-BE49-F238E27FC236}">
                <a16:creationId xmlns:a16="http://schemas.microsoft.com/office/drawing/2014/main" id="{7176C35D-67F0-4E0C-AEB0-F4B0A890E8EB}"/>
              </a:ext>
            </a:extLst>
          </p:cNvPr>
          <p:cNvSpPr>
            <a:spLocks noGrp="1" noChangeArrowheads="1"/>
          </p:cNvSpPr>
          <p:nvPr>
            <p:ph type="sldNum" sz="quarter" idx="12"/>
          </p:nvPr>
        </p:nvSpPr>
        <p:spPr>
          <a:ln/>
        </p:spPr>
        <p:txBody>
          <a:bodyPr/>
          <a:lstStyle>
            <a:lvl1pPr>
              <a:defRPr/>
            </a:lvl1pPr>
          </a:lstStyle>
          <a:p>
            <a:pPr>
              <a:defRPr/>
            </a:pPr>
            <a:fld id="{A1726222-CBB1-4F88-9AB3-7BB255ED09B7}" type="slidenum">
              <a:rPr lang="el-GR" altLang="el-GR"/>
              <a:pPr>
                <a:defRPr/>
              </a:pPr>
              <a:t>‹#›</a:t>
            </a:fld>
            <a:endParaRPr lang="el-GR" altLang="el-GR"/>
          </a:p>
        </p:txBody>
      </p:sp>
    </p:spTree>
    <p:extLst>
      <p:ext uri="{BB962C8B-B14F-4D97-AF65-F5344CB8AC3E}">
        <p14:creationId xmlns:p14="http://schemas.microsoft.com/office/powerpoint/2010/main" val="1821599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1FAB96D5-73BA-4F4C-B113-4051DF0AFC0C}"/>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8" name="Rectangle 5">
            <a:extLst>
              <a:ext uri="{FF2B5EF4-FFF2-40B4-BE49-F238E27FC236}">
                <a16:creationId xmlns:a16="http://schemas.microsoft.com/office/drawing/2014/main" id="{71461E54-910D-4A0A-8EEF-E1AD60D8B41F}"/>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9" name="Rectangle 6">
            <a:extLst>
              <a:ext uri="{FF2B5EF4-FFF2-40B4-BE49-F238E27FC236}">
                <a16:creationId xmlns:a16="http://schemas.microsoft.com/office/drawing/2014/main" id="{096BEAE1-1226-4553-92A2-23B88591D08A}"/>
              </a:ext>
            </a:extLst>
          </p:cNvPr>
          <p:cNvSpPr>
            <a:spLocks noGrp="1" noChangeArrowheads="1"/>
          </p:cNvSpPr>
          <p:nvPr>
            <p:ph type="sldNum" sz="quarter" idx="12"/>
          </p:nvPr>
        </p:nvSpPr>
        <p:spPr>
          <a:ln/>
        </p:spPr>
        <p:txBody>
          <a:bodyPr/>
          <a:lstStyle>
            <a:lvl1pPr>
              <a:defRPr/>
            </a:lvl1pPr>
          </a:lstStyle>
          <a:p>
            <a:pPr>
              <a:defRPr/>
            </a:pPr>
            <a:fld id="{A9F1B38E-93E7-434E-AC92-6BD8BF8948FD}" type="slidenum">
              <a:rPr lang="el-GR" altLang="el-GR"/>
              <a:pPr>
                <a:defRPr/>
              </a:pPr>
              <a:t>‹#›</a:t>
            </a:fld>
            <a:endParaRPr lang="el-GR" altLang="el-GR"/>
          </a:p>
        </p:txBody>
      </p:sp>
    </p:spTree>
    <p:extLst>
      <p:ext uri="{BB962C8B-B14F-4D97-AF65-F5344CB8AC3E}">
        <p14:creationId xmlns:p14="http://schemas.microsoft.com/office/powerpoint/2010/main" val="280554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DF0C3EC4-0041-4854-A49E-F3D27186AA41}"/>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4" name="Rectangle 5">
            <a:extLst>
              <a:ext uri="{FF2B5EF4-FFF2-40B4-BE49-F238E27FC236}">
                <a16:creationId xmlns:a16="http://schemas.microsoft.com/office/drawing/2014/main" id="{11C5DE07-5EC0-4BBD-9720-86196D59E0AC}"/>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5" name="Rectangle 6">
            <a:extLst>
              <a:ext uri="{FF2B5EF4-FFF2-40B4-BE49-F238E27FC236}">
                <a16:creationId xmlns:a16="http://schemas.microsoft.com/office/drawing/2014/main" id="{9BD48C2D-6C91-4863-B7F5-D558F5FECD1E}"/>
              </a:ext>
            </a:extLst>
          </p:cNvPr>
          <p:cNvSpPr>
            <a:spLocks noGrp="1" noChangeArrowheads="1"/>
          </p:cNvSpPr>
          <p:nvPr>
            <p:ph type="sldNum" sz="quarter" idx="12"/>
          </p:nvPr>
        </p:nvSpPr>
        <p:spPr>
          <a:ln/>
        </p:spPr>
        <p:txBody>
          <a:bodyPr/>
          <a:lstStyle>
            <a:lvl1pPr>
              <a:defRPr/>
            </a:lvl1pPr>
          </a:lstStyle>
          <a:p>
            <a:pPr>
              <a:defRPr/>
            </a:pPr>
            <a:fld id="{F69A554E-38AD-46E6-9DB0-7C2273C642DA}" type="slidenum">
              <a:rPr lang="el-GR" altLang="el-GR"/>
              <a:pPr>
                <a:defRPr/>
              </a:pPr>
              <a:t>‹#›</a:t>
            </a:fld>
            <a:endParaRPr lang="el-GR" altLang="el-GR"/>
          </a:p>
        </p:txBody>
      </p:sp>
    </p:spTree>
    <p:extLst>
      <p:ext uri="{BB962C8B-B14F-4D97-AF65-F5344CB8AC3E}">
        <p14:creationId xmlns:p14="http://schemas.microsoft.com/office/powerpoint/2010/main" val="151645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78AD0C6-908B-4F7A-B4CD-AB6D9C73B9AA}"/>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3" name="Rectangle 5">
            <a:extLst>
              <a:ext uri="{FF2B5EF4-FFF2-40B4-BE49-F238E27FC236}">
                <a16:creationId xmlns:a16="http://schemas.microsoft.com/office/drawing/2014/main" id="{EAD72CF8-03F7-46A6-8B8D-907938961C75}"/>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4" name="Rectangle 6">
            <a:extLst>
              <a:ext uri="{FF2B5EF4-FFF2-40B4-BE49-F238E27FC236}">
                <a16:creationId xmlns:a16="http://schemas.microsoft.com/office/drawing/2014/main" id="{1E051FA0-8E7C-4531-891B-201E0A720B97}"/>
              </a:ext>
            </a:extLst>
          </p:cNvPr>
          <p:cNvSpPr>
            <a:spLocks noGrp="1" noChangeArrowheads="1"/>
          </p:cNvSpPr>
          <p:nvPr>
            <p:ph type="sldNum" sz="quarter" idx="12"/>
          </p:nvPr>
        </p:nvSpPr>
        <p:spPr>
          <a:ln/>
        </p:spPr>
        <p:txBody>
          <a:bodyPr/>
          <a:lstStyle>
            <a:lvl1pPr>
              <a:defRPr/>
            </a:lvl1pPr>
          </a:lstStyle>
          <a:p>
            <a:pPr>
              <a:defRPr/>
            </a:pPr>
            <a:fld id="{7B23ABA0-3741-437D-B35D-A89AC56209A7}" type="slidenum">
              <a:rPr lang="el-GR" altLang="el-GR"/>
              <a:pPr>
                <a:defRPr/>
              </a:pPr>
              <a:t>‹#›</a:t>
            </a:fld>
            <a:endParaRPr lang="el-GR" altLang="el-GR"/>
          </a:p>
        </p:txBody>
      </p:sp>
    </p:spTree>
    <p:extLst>
      <p:ext uri="{BB962C8B-B14F-4D97-AF65-F5344CB8AC3E}">
        <p14:creationId xmlns:p14="http://schemas.microsoft.com/office/powerpoint/2010/main" val="259573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CB84251-570D-4E9C-A9D2-5BBAFA2B0064}"/>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6" name="Rectangle 5">
            <a:extLst>
              <a:ext uri="{FF2B5EF4-FFF2-40B4-BE49-F238E27FC236}">
                <a16:creationId xmlns:a16="http://schemas.microsoft.com/office/drawing/2014/main" id="{7CA12A5A-E593-4379-A746-2C07145856AA}"/>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7" name="Rectangle 6">
            <a:extLst>
              <a:ext uri="{FF2B5EF4-FFF2-40B4-BE49-F238E27FC236}">
                <a16:creationId xmlns:a16="http://schemas.microsoft.com/office/drawing/2014/main" id="{540F77D6-A188-43E8-A717-E7901B4777A6}"/>
              </a:ext>
            </a:extLst>
          </p:cNvPr>
          <p:cNvSpPr>
            <a:spLocks noGrp="1" noChangeArrowheads="1"/>
          </p:cNvSpPr>
          <p:nvPr>
            <p:ph type="sldNum" sz="quarter" idx="12"/>
          </p:nvPr>
        </p:nvSpPr>
        <p:spPr>
          <a:ln/>
        </p:spPr>
        <p:txBody>
          <a:bodyPr/>
          <a:lstStyle>
            <a:lvl1pPr>
              <a:defRPr/>
            </a:lvl1pPr>
          </a:lstStyle>
          <a:p>
            <a:pPr>
              <a:defRPr/>
            </a:pPr>
            <a:fld id="{FD66A3E3-F50F-408B-B6C5-E0E37DEC5941}" type="slidenum">
              <a:rPr lang="el-GR" altLang="el-GR"/>
              <a:pPr>
                <a:defRPr/>
              </a:pPr>
              <a:t>‹#›</a:t>
            </a:fld>
            <a:endParaRPr lang="el-GR" altLang="el-GR"/>
          </a:p>
        </p:txBody>
      </p:sp>
    </p:spTree>
    <p:extLst>
      <p:ext uri="{BB962C8B-B14F-4D97-AF65-F5344CB8AC3E}">
        <p14:creationId xmlns:p14="http://schemas.microsoft.com/office/powerpoint/2010/main" val="359715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A1C9980-71E8-4A93-A668-EAF2B7C0C781}"/>
              </a:ext>
            </a:extLst>
          </p:cNvPr>
          <p:cNvSpPr>
            <a:spLocks noGrp="1" noChangeArrowheads="1"/>
          </p:cNvSpPr>
          <p:nvPr>
            <p:ph type="dt" sz="half" idx="10"/>
          </p:nvPr>
        </p:nvSpPr>
        <p:spPr>
          <a:ln/>
        </p:spPr>
        <p:txBody>
          <a:bodyPr/>
          <a:lstStyle>
            <a:lvl1pPr>
              <a:defRPr/>
            </a:lvl1pPr>
          </a:lstStyle>
          <a:p>
            <a:pPr>
              <a:defRPr/>
            </a:pPr>
            <a:endParaRPr lang="el-GR" altLang="el-GR"/>
          </a:p>
        </p:txBody>
      </p:sp>
      <p:sp>
        <p:nvSpPr>
          <p:cNvPr id="6" name="Rectangle 5">
            <a:extLst>
              <a:ext uri="{FF2B5EF4-FFF2-40B4-BE49-F238E27FC236}">
                <a16:creationId xmlns:a16="http://schemas.microsoft.com/office/drawing/2014/main" id="{E54B8047-A1D1-4883-AF38-428712E43F4E}"/>
              </a:ext>
            </a:extLst>
          </p:cNvPr>
          <p:cNvSpPr>
            <a:spLocks noGrp="1" noChangeArrowheads="1"/>
          </p:cNvSpPr>
          <p:nvPr>
            <p:ph type="ftr" sz="quarter" idx="11"/>
          </p:nvPr>
        </p:nvSpPr>
        <p:spPr>
          <a:ln/>
        </p:spPr>
        <p:txBody>
          <a:bodyPr/>
          <a:lstStyle>
            <a:lvl1pPr>
              <a:defRPr/>
            </a:lvl1pPr>
          </a:lstStyle>
          <a:p>
            <a:pPr>
              <a:defRPr/>
            </a:pPr>
            <a:endParaRPr lang="el-GR" altLang="el-GR"/>
          </a:p>
        </p:txBody>
      </p:sp>
      <p:sp>
        <p:nvSpPr>
          <p:cNvPr id="7" name="Rectangle 6">
            <a:extLst>
              <a:ext uri="{FF2B5EF4-FFF2-40B4-BE49-F238E27FC236}">
                <a16:creationId xmlns:a16="http://schemas.microsoft.com/office/drawing/2014/main" id="{9BE656E1-4D35-4C57-8F9E-C67A41A8BEF9}"/>
              </a:ext>
            </a:extLst>
          </p:cNvPr>
          <p:cNvSpPr>
            <a:spLocks noGrp="1" noChangeArrowheads="1"/>
          </p:cNvSpPr>
          <p:nvPr>
            <p:ph type="sldNum" sz="quarter" idx="12"/>
          </p:nvPr>
        </p:nvSpPr>
        <p:spPr>
          <a:ln/>
        </p:spPr>
        <p:txBody>
          <a:bodyPr/>
          <a:lstStyle>
            <a:lvl1pPr>
              <a:defRPr/>
            </a:lvl1pPr>
          </a:lstStyle>
          <a:p>
            <a:pPr>
              <a:defRPr/>
            </a:pPr>
            <a:fld id="{314B5C36-2513-4780-9477-EFF8D823F331}" type="slidenum">
              <a:rPr lang="el-GR" altLang="el-GR"/>
              <a:pPr>
                <a:defRPr/>
              </a:pPr>
              <a:t>‹#›</a:t>
            </a:fld>
            <a:endParaRPr lang="el-GR" altLang="el-GR"/>
          </a:p>
        </p:txBody>
      </p:sp>
    </p:spTree>
    <p:extLst>
      <p:ext uri="{BB962C8B-B14F-4D97-AF65-F5344CB8AC3E}">
        <p14:creationId xmlns:p14="http://schemas.microsoft.com/office/powerpoint/2010/main" val="41001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B4F81FD-9B54-4B48-BA0D-657555799BD1}"/>
              </a:ext>
            </a:extLst>
          </p:cNvPr>
          <p:cNvSpPr>
            <a:spLocks noGrp="1" noChangeArrowheads="1"/>
          </p:cNvSpPr>
          <p:nvPr>
            <p:ph type="title"/>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l-GR" altLang="el-GR"/>
              <a:t>Click to edit Master title style</a:t>
            </a:r>
          </a:p>
        </p:txBody>
      </p:sp>
      <p:sp>
        <p:nvSpPr>
          <p:cNvPr id="1027" name="Rectangle 3">
            <a:extLst>
              <a:ext uri="{FF2B5EF4-FFF2-40B4-BE49-F238E27FC236}">
                <a16:creationId xmlns:a16="http://schemas.microsoft.com/office/drawing/2014/main" id="{64145097-EB98-4CEB-AB5B-36D699E22102}"/>
              </a:ext>
            </a:extLst>
          </p:cNvPr>
          <p:cNvSpPr>
            <a:spLocks noGrp="1" noChangeArrowheads="1"/>
          </p:cNvSpPr>
          <p:nvPr>
            <p:ph type="body" idx="1"/>
          </p:nvPr>
        </p:nvSpPr>
        <p:spPr bwMode="auto">
          <a:xfrm>
            <a:off x="381000" y="1371600"/>
            <a:ext cx="8534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l-GR" altLang="el-GR"/>
              <a:t>Click to edit Master text styles</a:t>
            </a:r>
          </a:p>
          <a:p>
            <a:pPr lvl="1"/>
            <a:r>
              <a:rPr lang="el-GR" altLang="el-GR"/>
              <a:t>Second level</a:t>
            </a:r>
          </a:p>
          <a:p>
            <a:pPr lvl="2"/>
            <a:r>
              <a:rPr lang="el-GR" altLang="el-GR"/>
              <a:t>Third level</a:t>
            </a:r>
          </a:p>
          <a:p>
            <a:pPr lvl="3"/>
            <a:r>
              <a:rPr lang="el-GR" altLang="el-GR"/>
              <a:t>Fourth level</a:t>
            </a:r>
          </a:p>
          <a:p>
            <a:pPr lvl="4"/>
            <a:r>
              <a:rPr lang="el-GR" altLang="el-GR"/>
              <a:t>Fifth level</a:t>
            </a:r>
          </a:p>
        </p:txBody>
      </p:sp>
      <p:sp>
        <p:nvSpPr>
          <p:cNvPr id="1028" name="Rectangle 4">
            <a:extLst>
              <a:ext uri="{FF2B5EF4-FFF2-40B4-BE49-F238E27FC236}">
                <a16:creationId xmlns:a16="http://schemas.microsoft.com/office/drawing/2014/main" id="{1673AD45-CFAB-4627-BE9D-5601539B4817}"/>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Arial" charset="0"/>
                <a:ea typeface="+mn-ea"/>
                <a:cs typeface="Arial" charset="0"/>
              </a:defRPr>
            </a:lvl1pPr>
          </a:lstStyle>
          <a:p>
            <a:pPr>
              <a:defRPr/>
            </a:pPr>
            <a:endParaRPr lang="el-GR" altLang="el-GR"/>
          </a:p>
        </p:txBody>
      </p:sp>
      <p:sp>
        <p:nvSpPr>
          <p:cNvPr id="1029" name="Rectangle 5">
            <a:extLst>
              <a:ext uri="{FF2B5EF4-FFF2-40B4-BE49-F238E27FC236}">
                <a16:creationId xmlns:a16="http://schemas.microsoft.com/office/drawing/2014/main" id="{85F2DF74-394E-4D6A-A2FA-C12E2D37C997}"/>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Arial" charset="0"/>
                <a:ea typeface="+mn-ea"/>
                <a:cs typeface="Arial" charset="0"/>
              </a:defRPr>
            </a:lvl1pPr>
          </a:lstStyle>
          <a:p>
            <a:pPr>
              <a:defRPr/>
            </a:pPr>
            <a:endParaRPr lang="el-GR" altLang="el-GR"/>
          </a:p>
        </p:txBody>
      </p:sp>
      <p:sp>
        <p:nvSpPr>
          <p:cNvPr id="1030" name="Rectangle 6">
            <a:extLst>
              <a:ext uri="{FF2B5EF4-FFF2-40B4-BE49-F238E27FC236}">
                <a16:creationId xmlns:a16="http://schemas.microsoft.com/office/drawing/2014/main" id="{E0A134EF-4C1A-4004-B5FC-96093A445A18}"/>
              </a:ext>
            </a:extLst>
          </p:cNvPr>
          <p:cNvSpPr>
            <a:spLocks noGrp="1" noChangeArrowheads="1"/>
          </p:cNvSpPr>
          <p:nvPr>
            <p:ph type="sldNum" sz="quarter" idx="4"/>
          </p:nvPr>
        </p:nvSpPr>
        <p:spPr bwMode="auto">
          <a:xfrm>
            <a:off x="8597900" y="6400800"/>
            <a:ext cx="400050" cy="304800"/>
          </a:xfrm>
          <a:prstGeom prst="rect">
            <a:avLst/>
          </a:prstGeom>
          <a:noFill/>
          <a:ln>
            <a:noFill/>
          </a:ln>
          <a:effectLst/>
        </p:spPr>
        <p:txBody>
          <a:bodyPr vert="horz" wrap="none" lIns="91440" tIns="45720" rIns="91440" bIns="45720" numCol="1" anchor="t" anchorCtr="0" compatLnSpc="1">
            <a:prstTxWarp prst="textNoShape">
              <a:avLst/>
            </a:prstTxWarp>
            <a:spAutoFit/>
          </a:bodyPr>
          <a:lstStyle>
            <a:lvl1pPr eaLnBrk="1" hangingPunct="1">
              <a:defRPr sz="1400" smtClean="0">
                <a:solidFill>
                  <a:srgbClr val="333399"/>
                </a:solidFill>
                <a:cs typeface="Arial" panose="020B0604020202020204" pitchFamily="34" charset="0"/>
              </a:defRPr>
            </a:lvl1pPr>
          </a:lstStyle>
          <a:p>
            <a:pPr>
              <a:defRPr/>
            </a:pPr>
            <a:fld id="{91441182-CD2E-4EAA-A473-A7AD0BEB7D2D}" type="slidenum">
              <a:rPr lang="el-GR" altLang="el-GR"/>
              <a:pPr>
                <a:defRPr/>
              </a:pPr>
              <a:t>‹#›</a:t>
            </a:fld>
            <a:endParaRPr lang="el-GR" altLang="el-GR"/>
          </a:p>
        </p:txBody>
      </p:sp>
      <p:sp>
        <p:nvSpPr>
          <p:cNvPr id="1031" name="Line 7">
            <a:extLst>
              <a:ext uri="{FF2B5EF4-FFF2-40B4-BE49-F238E27FC236}">
                <a16:creationId xmlns:a16="http://schemas.microsoft.com/office/drawing/2014/main" id="{353ED51E-E784-41EE-9259-18E77DA1FF89}"/>
              </a:ext>
            </a:extLst>
          </p:cNvPr>
          <p:cNvSpPr>
            <a:spLocks noChangeShapeType="1"/>
          </p:cNvSpPr>
          <p:nvPr userDrawn="1"/>
        </p:nvSpPr>
        <p:spPr bwMode="auto">
          <a:xfrm>
            <a:off x="0" y="990600"/>
            <a:ext cx="9144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8">
            <a:extLst>
              <a:ext uri="{FF2B5EF4-FFF2-40B4-BE49-F238E27FC236}">
                <a16:creationId xmlns:a16="http://schemas.microsoft.com/office/drawing/2014/main" id="{60F7AB5E-2E84-4FFC-A7AA-3B3164E4D42A}"/>
              </a:ext>
            </a:extLst>
          </p:cNvPr>
          <p:cNvSpPr>
            <a:spLocks noChangeShapeType="1"/>
          </p:cNvSpPr>
          <p:nvPr userDrawn="1"/>
        </p:nvSpPr>
        <p:spPr bwMode="auto">
          <a:xfrm>
            <a:off x="0" y="1066800"/>
            <a:ext cx="9144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9">
            <a:extLst>
              <a:ext uri="{FF2B5EF4-FFF2-40B4-BE49-F238E27FC236}">
                <a16:creationId xmlns:a16="http://schemas.microsoft.com/office/drawing/2014/main" id="{E340D8B0-077E-438D-AFFE-64798E109FF5}"/>
              </a:ext>
            </a:extLst>
          </p:cNvPr>
          <p:cNvSpPr>
            <a:spLocks noChangeShapeType="1"/>
          </p:cNvSpPr>
          <p:nvPr userDrawn="1"/>
        </p:nvSpPr>
        <p:spPr bwMode="auto">
          <a:xfrm>
            <a:off x="0" y="6172200"/>
            <a:ext cx="9144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Line 10">
            <a:extLst>
              <a:ext uri="{FF2B5EF4-FFF2-40B4-BE49-F238E27FC236}">
                <a16:creationId xmlns:a16="http://schemas.microsoft.com/office/drawing/2014/main" id="{12B19FDC-A355-4092-A9DF-418512E900B4}"/>
              </a:ext>
            </a:extLst>
          </p:cNvPr>
          <p:cNvSpPr>
            <a:spLocks noChangeShapeType="1"/>
          </p:cNvSpPr>
          <p:nvPr userDrawn="1"/>
        </p:nvSpPr>
        <p:spPr bwMode="auto">
          <a:xfrm>
            <a:off x="0" y="6248400"/>
            <a:ext cx="91440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10" r:id="rId1"/>
    <p:sldLayoutId id="214748392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ctr" rtl="0" eaLnBrk="0" fontAlgn="base" hangingPunct="0">
        <a:spcBef>
          <a:spcPct val="0"/>
        </a:spcBef>
        <a:spcAft>
          <a:spcPct val="0"/>
        </a:spcAft>
        <a:defRPr sz="32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sz="32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sz="3200">
          <a:solidFill>
            <a:schemeClr val="tx2"/>
          </a:solidFill>
          <a:latin typeface="Arial" charset="0"/>
        </a:defRPr>
      </a:lvl6pPr>
      <a:lvl7pPr marL="914400" algn="ctr" rtl="0" fontAlgn="base">
        <a:spcBef>
          <a:spcPct val="0"/>
        </a:spcBef>
        <a:spcAft>
          <a:spcPct val="0"/>
        </a:spcAft>
        <a:defRPr sz="3200">
          <a:solidFill>
            <a:schemeClr val="tx2"/>
          </a:solidFill>
          <a:latin typeface="Arial" charset="0"/>
        </a:defRPr>
      </a:lvl7pPr>
      <a:lvl8pPr marL="1371600" algn="ctr" rtl="0" fontAlgn="base">
        <a:spcBef>
          <a:spcPct val="0"/>
        </a:spcBef>
        <a:spcAft>
          <a:spcPct val="0"/>
        </a:spcAft>
        <a:defRPr sz="3200">
          <a:solidFill>
            <a:schemeClr val="tx2"/>
          </a:solidFill>
          <a:latin typeface="Arial" charset="0"/>
        </a:defRPr>
      </a:lvl8pPr>
      <a:lvl9pPr marL="1828800" algn="ctr" rtl="0" fontAlgn="base">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lr>
          <a:schemeClr val="accent2"/>
        </a:buClr>
        <a:buSzPct val="105000"/>
        <a:buFont typeface="Wingdings" panose="05000000000000000000" pitchFamily="2" charset="2"/>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ＭＳ Ｐゴシック" charset="0"/>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59DDD9CF-3A89-48CD-A975-BA96285DDD83}"/>
              </a:ext>
            </a:extLst>
          </p:cNvPr>
          <p:cNvSpPr>
            <a:spLocks noGrp="1"/>
          </p:cNvSpPr>
          <p:nvPr>
            <p:ph type="sldNum" sz="quarter" idx="4"/>
          </p:nvPr>
        </p:nvSpPr>
        <p:spPr>
          <a:xfrm>
            <a:off x="8667750" y="6400800"/>
            <a:ext cx="40005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E852923-70C7-4DDB-B0E4-5D3149E88B12}" type="slidenum">
              <a:rPr lang="el-GR" altLang="el-GR" sz="1800">
                <a:solidFill>
                  <a:srgbClr val="1E4649"/>
                </a:solidFill>
              </a:rPr>
              <a:pPr>
                <a:spcBef>
                  <a:spcPct val="0"/>
                </a:spcBef>
                <a:buClrTx/>
                <a:buSzTx/>
                <a:buFontTx/>
                <a:buNone/>
              </a:pPr>
              <a:t>1</a:t>
            </a:fld>
            <a:endParaRPr lang="el-GR" altLang="el-GR" sz="1800">
              <a:solidFill>
                <a:srgbClr val="1E4649"/>
              </a:solidFill>
            </a:endParaRPr>
          </a:p>
        </p:txBody>
      </p:sp>
      <p:sp>
        <p:nvSpPr>
          <p:cNvPr id="9219" name="Rectangle 2">
            <a:extLst>
              <a:ext uri="{FF2B5EF4-FFF2-40B4-BE49-F238E27FC236}">
                <a16:creationId xmlns:a16="http://schemas.microsoft.com/office/drawing/2014/main" id="{3A8EB657-710A-474F-A6C1-0FF36EC35100}"/>
              </a:ext>
            </a:extLst>
          </p:cNvPr>
          <p:cNvSpPr>
            <a:spLocks noGrp="1" noChangeArrowheads="1"/>
          </p:cNvSpPr>
          <p:nvPr>
            <p:ph type="title"/>
          </p:nvPr>
        </p:nvSpPr>
        <p:spPr>
          <a:noFill/>
        </p:spPr>
        <p:txBody>
          <a:bodyPr/>
          <a:lstStyle/>
          <a:p>
            <a:r>
              <a:rPr lang="el-GR" altLang="el-GR">
                <a:ea typeface="ＭＳ Ｐゴシック" panose="020B0600070205080204" pitchFamily="34" charset="-128"/>
              </a:rPr>
              <a:t>Μεταγωγή – Γεφύρωση - Δρομολόγηση</a:t>
            </a:r>
          </a:p>
        </p:txBody>
      </p:sp>
      <p:sp>
        <p:nvSpPr>
          <p:cNvPr id="9220" name="Rectangle 3">
            <a:extLst>
              <a:ext uri="{FF2B5EF4-FFF2-40B4-BE49-F238E27FC236}">
                <a16:creationId xmlns:a16="http://schemas.microsoft.com/office/drawing/2014/main" id="{3216CF09-084B-45BC-8727-481E6D191057}"/>
              </a:ext>
            </a:extLst>
          </p:cNvPr>
          <p:cNvSpPr>
            <a:spLocks noGrp="1" noChangeArrowheads="1"/>
          </p:cNvSpPr>
          <p:nvPr>
            <p:ph type="body" idx="1"/>
          </p:nvPr>
        </p:nvSpPr>
        <p:spPr/>
        <p:txBody>
          <a:bodyPr/>
          <a:lstStyle/>
          <a:p>
            <a:pPr>
              <a:lnSpc>
                <a:spcPct val="80000"/>
              </a:lnSpc>
            </a:pPr>
            <a:r>
              <a:rPr lang="el-GR" altLang="el-GR" sz="2800" dirty="0">
                <a:ea typeface="ＭＳ Ｐゴシック" panose="020B0600070205080204" pitchFamily="34" charset="-128"/>
              </a:rPr>
              <a:t> </a:t>
            </a:r>
            <a:r>
              <a:rPr lang="el-GR" altLang="el-GR" sz="2800" dirty="0" err="1">
                <a:ea typeface="ＭＳ Ｐゴシック" panose="020B0600070205080204" pitchFamily="34" charset="-128"/>
              </a:rPr>
              <a:t>Μεταγωγέας</a:t>
            </a:r>
            <a:endParaRPr lang="el-GR" altLang="el-GR" sz="2800" dirty="0">
              <a:ea typeface="ＭＳ Ｐゴシック" panose="020B0600070205080204" pitchFamily="34" charset="-128"/>
            </a:endParaRPr>
          </a:p>
          <a:p>
            <a:pPr lvl="1">
              <a:lnSpc>
                <a:spcPct val="80000"/>
              </a:lnSpc>
            </a:pPr>
            <a:r>
              <a:rPr lang="el-GR" altLang="el-GR" sz="2400" dirty="0">
                <a:ea typeface="ＭＳ Ｐゴシック" panose="020B0600070205080204" pitchFamily="34" charset="-128"/>
              </a:rPr>
              <a:t>Διασυνδέει τοπικά δίκτυα </a:t>
            </a:r>
            <a:r>
              <a:rPr lang="en-US" altLang="el-GR" sz="2400" dirty="0">
                <a:ea typeface="ＭＳ Ｐゴシック" panose="020B0600070205080204" pitchFamily="34" charset="-128"/>
              </a:rPr>
              <a:t>Ethernet</a:t>
            </a:r>
            <a:endParaRPr lang="el-GR" altLang="el-GR" sz="2400" dirty="0">
              <a:ea typeface="ＭＳ Ｐゴシック" panose="020B0600070205080204" pitchFamily="34" charset="-128"/>
            </a:endParaRPr>
          </a:p>
          <a:p>
            <a:pPr lvl="1">
              <a:lnSpc>
                <a:spcPct val="80000"/>
              </a:lnSpc>
            </a:pPr>
            <a:r>
              <a:rPr lang="el-GR" altLang="el-GR" sz="2400" dirty="0">
                <a:ea typeface="ＭＳ Ｐゴシック" panose="020B0600070205080204" pitchFamily="34" charset="-128"/>
              </a:rPr>
              <a:t>Βασική λειτουργία η επέκταση τοπικών δικτύων</a:t>
            </a:r>
            <a:endParaRPr lang="en-US" altLang="el-GR" sz="2400" dirty="0">
              <a:ea typeface="ＭＳ Ｐゴシック" panose="020B0600070205080204" pitchFamily="34" charset="-128"/>
            </a:endParaRPr>
          </a:p>
          <a:p>
            <a:pPr>
              <a:lnSpc>
                <a:spcPct val="80000"/>
              </a:lnSpc>
            </a:pPr>
            <a:r>
              <a:rPr lang="en-US" altLang="el-GR" sz="2800" dirty="0">
                <a:ea typeface="ＭＳ Ｐゴシック" panose="020B0600070205080204" pitchFamily="34" charset="-128"/>
              </a:rPr>
              <a:t> </a:t>
            </a:r>
            <a:r>
              <a:rPr lang="el-GR" altLang="el-GR" sz="2800" dirty="0">
                <a:ea typeface="ＭＳ Ｐゴシック" panose="020B0600070205080204" pitchFamily="34" charset="-128"/>
              </a:rPr>
              <a:t>Γέφυρα</a:t>
            </a:r>
          </a:p>
          <a:p>
            <a:pPr lvl="1">
              <a:lnSpc>
                <a:spcPct val="80000"/>
              </a:lnSpc>
            </a:pPr>
            <a:r>
              <a:rPr lang="el-GR" altLang="el-GR" sz="2400" dirty="0">
                <a:ea typeface="ＭＳ Ｐゴシック" panose="020B0600070205080204" pitchFamily="34" charset="-128"/>
              </a:rPr>
              <a:t>Διασυνδέει διαφορετικά τοπικά δίκτυα (</a:t>
            </a:r>
            <a:r>
              <a:rPr lang="en-US" altLang="el-GR" sz="2400" dirty="0">
                <a:ea typeface="ＭＳ Ｐゴシック" panose="020B0600070205080204" pitchFamily="34" charset="-128"/>
              </a:rPr>
              <a:t>Ethernet</a:t>
            </a:r>
            <a:r>
              <a:rPr lang="el-GR" altLang="el-GR" sz="2400" dirty="0">
                <a:ea typeface="ＭＳ Ｐゴシック" panose="020B0600070205080204" pitchFamily="34" charset="-128"/>
              </a:rPr>
              <a:t> με </a:t>
            </a:r>
            <a:r>
              <a:rPr lang="en-US" altLang="el-GR" sz="2400" dirty="0">
                <a:ea typeface="ＭＳ Ｐゴシック" panose="020B0600070205080204" pitchFamily="34" charset="-128"/>
              </a:rPr>
              <a:t>Token Ring)</a:t>
            </a:r>
            <a:endParaRPr lang="el-GR" altLang="el-GR" sz="2400" dirty="0">
              <a:ea typeface="ＭＳ Ｐゴシック" panose="020B0600070205080204" pitchFamily="34" charset="-128"/>
            </a:endParaRPr>
          </a:p>
          <a:p>
            <a:pPr lvl="1">
              <a:lnSpc>
                <a:spcPct val="80000"/>
              </a:lnSpc>
            </a:pPr>
            <a:r>
              <a:rPr lang="el-GR" altLang="el-GR" sz="2400" dirty="0">
                <a:ea typeface="ＭＳ Ｐゴシック" panose="020B0600070205080204" pitchFamily="34" charset="-128"/>
              </a:rPr>
              <a:t>Βασική λειτουργία η μετατροπή της μορφής των πλαισίων (π.χ. από πλαίσιο </a:t>
            </a:r>
            <a:r>
              <a:rPr lang="el-GR" altLang="el-GR" sz="2400" dirty="0" err="1">
                <a:ea typeface="ＭＳ Ｐゴシック" panose="020B0600070205080204" pitchFamily="34" charset="-128"/>
              </a:rPr>
              <a:t>Ethernet</a:t>
            </a:r>
            <a:r>
              <a:rPr lang="el-GR" altLang="el-GR" sz="2400" dirty="0">
                <a:ea typeface="ＭＳ Ｐゴシック" panose="020B0600070205080204" pitchFamily="34" charset="-128"/>
              </a:rPr>
              <a:t> σε πλαίσιο Δακτυλίου με κουπόνι)</a:t>
            </a:r>
            <a:endParaRPr lang="en-US" altLang="el-GR" sz="2400" dirty="0">
              <a:ea typeface="ＭＳ Ｐゴシック" panose="020B0600070205080204" pitchFamily="34" charset="-128"/>
            </a:endParaRPr>
          </a:p>
          <a:p>
            <a:pPr>
              <a:lnSpc>
                <a:spcPct val="80000"/>
              </a:lnSpc>
            </a:pPr>
            <a:r>
              <a:rPr lang="en-US" altLang="el-GR" sz="2800" dirty="0">
                <a:ea typeface="ＭＳ Ｐゴシック" panose="020B0600070205080204" pitchFamily="34" charset="-128"/>
              </a:rPr>
              <a:t> </a:t>
            </a:r>
            <a:r>
              <a:rPr lang="el-GR" altLang="el-GR" sz="2800" dirty="0">
                <a:ea typeface="ＭＳ Ｐゴシック" panose="020B0600070205080204" pitchFamily="34" charset="-128"/>
              </a:rPr>
              <a:t>Δρομολογητής</a:t>
            </a:r>
          </a:p>
          <a:p>
            <a:pPr lvl="1">
              <a:lnSpc>
                <a:spcPct val="80000"/>
              </a:lnSpc>
            </a:pPr>
            <a:r>
              <a:rPr lang="el-GR" altLang="el-GR" sz="2400" dirty="0">
                <a:ea typeface="ＭＳ Ｐゴシック" panose="020B0600070205080204" pitchFamily="34" charset="-128"/>
              </a:rPr>
              <a:t>Διασυνδέει απομακρυσμένα τοπικά δίκτυα σε διαδίκτυο</a:t>
            </a:r>
          </a:p>
          <a:p>
            <a:pPr lvl="1">
              <a:lnSpc>
                <a:spcPct val="80000"/>
              </a:lnSpc>
            </a:pPr>
            <a:r>
              <a:rPr lang="el-GR" altLang="el-GR" sz="2400" dirty="0">
                <a:ea typeface="ＭＳ Ｐゴシック" panose="020B0600070205080204" pitchFamily="34" charset="-128"/>
              </a:rPr>
              <a:t>Δρομολόγηση</a:t>
            </a:r>
            <a:endParaRPr lang="en-US" altLang="el-GR" sz="2400" dirty="0">
              <a:ea typeface="ＭＳ Ｐゴシック" panose="020B0600070205080204" pitchFamily="34" charset="-128"/>
            </a:endParaRPr>
          </a:p>
          <a:p>
            <a:pPr lvl="1">
              <a:lnSpc>
                <a:spcPct val="80000"/>
              </a:lnSpc>
            </a:pPr>
            <a:endParaRPr lang="el-GR" altLang="el-GR" sz="2400"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86DA21E2-78BB-4E97-B365-B69B496F1A1C}"/>
              </a:ext>
            </a:extLst>
          </p:cNvPr>
          <p:cNvSpPr>
            <a:spLocks noGrp="1" noChangeArrowheads="1"/>
          </p:cNvSpPr>
          <p:nvPr>
            <p:ph idx="1"/>
          </p:nvPr>
        </p:nvSpPr>
        <p:spPr>
          <a:xfrm>
            <a:off x="152400" y="1143000"/>
            <a:ext cx="8763000" cy="4525963"/>
          </a:xfrm>
        </p:spPr>
        <p:txBody>
          <a:bodyPr/>
          <a:lstStyle/>
          <a:p>
            <a:pPr marL="0" indent="0">
              <a:buFont typeface="Wingdings" panose="05000000000000000000" pitchFamily="2" charset="2"/>
              <a:buNone/>
            </a:pPr>
            <a:r>
              <a:rPr lang="el-GR" altLang="el-GR" sz="2000" b="1">
                <a:ea typeface="ＭＳ Ｐゴシック" panose="020B0600070205080204" pitchFamily="34" charset="-128"/>
              </a:rPr>
              <a:t>802.1d/w</a:t>
            </a:r>
          </a:p>
          <a:p>
            <a:pPr marL="0" indent="0">
              <a:buFont typeface="Wingdings" panose="05000000000000000000" pitchFamily="2" charset="2"/>
              <a:buNone/>
            </a:pPr>
            <a:r>
              <a:rPr lang="el-GR" altLang="el-GR" sz="2000">
                <a:ea typeface="ＭＳ Ｐゴシック" panose="020B0600070205080204" pitchFamily="34" charset="-128"/>
              </a:rPr>
              <a:t>Πότε όμως ένα νέο μήνυμα θεωρείται καλύτερο από το καταχωρηθέν; </a:t>
            </a:r>
          </a:p>
          <a:p>
            <a:pPr marL="0" indent="0">
              <a:buFont typeface="Wingdings" panose="05000000000000000000" pitchFamily="2" charset="2"/>
              <a:buNone/>
            </a:pPr>
            <a:r>
              <a:rPr lang="el-GR" altLang="el-GR" sz="2000">
                <a:ea typeface="ＭＳ Ｐゴシック" panose="020B0600070205080204" pitchFamily="34" charset="-128"/>
              </a:rPr>
              <a:t>όταν το νέο μήνυμα δηλώνει: </a:t>
            </a:r>
          </a:p>
          <a:p>
            <a:pPr marL="0" indent="0">
              <a:buFont typeface="Wingdings" panose="05000000000000000000" pitchFamily="2" charset="2"/>
              <a:buNone/>
            </a:pPr>
            <a:r>
              <a:rPr lang="el-GR" altLang="el-GR" sz="2000">
                <a:ea typeface="ＭＳ Ｐゴシック" panose="020B0600070205080204" pitchFamily="34" charset="-128"/>
              </a:rPr>
              <a:t>(α) μία ρίζα με μικρότερο αναγνωριστικό, </a:t>
            </a:r>
          </a:p>
          <a:p>
            <a:pPr marL="0" indent="0">
              <a:buFont typeface="Wingdings" panose="05000000000000000000" pitchFamily="2" charset="2"/>
              <a:buNone/>
            </a:pPr>
            <a:r>
              <a:rPr lang="el-GR" altLang="el-GR" sz="2000">
                <a:ea typeface="ＭＳ Ｐゴシック" panose="020B0600070205080204" pitchFamily="34" charset="-128"/>
              </a:rPr>
              <a:t>(β) την ίδια ρίζα, αλλά με μικρότερη απόσταση, και </a:t>
            </a:r>
          </a:p>
          <a:p>
            <a:pPr marL="0" indent="0">
              <a:buFont typeface="Wingdings" panose="05000000000000000000" pitchFamily="2" charset="2"/>
              <a:buNone/>
            </a:pPr>
            <a:r>
              <a:rPr lang="el-GR" altLang="el-GR" sz="2000">
                <a:ea typeface="ＭＳ Ｐゴシック" panose="020B0600070205080204" pitchFamily="34" charset="-128"/>
              </a:rPr>
              <a:t>(γ) την ίδια ρίζα, την ίδια απόσταση, αλλά η γέφυρα που έχει αποστείλει το μήνυμα έχει μικρότερο αναγνωριστικό από αυτό της υπό θεώρηση γέφυρας.</a:t>
            </a:r>
          </a:p>
        </p:txBody>
      </p:sp>
      <p:sp>
        <p:nvSpPr>
          <p:cNvPr id="17411" name="Rectangle 2">
            <a:extLst>
              <a:ext uri="{FF2B5EF4-FFF2-40B4-BE49-F238E27FC236}">
                <a16:creationId xmlns:a16="http://schemas.microsoft.com/office/drawing/2014/main" id="{E88984A5-C50F-4F55-BC9E-80EF390CC7B7}"/>
              </a:ext>
            </a:extLst>
          </p:cNvPr>
          <p:cNvSpPr>
            <a:spLocks noGrp="1" noChangeArrowheads="1"/>
          </p:cNvSpPr>
          <p:nvPr>
            <p:ph type="title"/>
          </p:nvPr>
        </p:nvSpPr>
        <p:spPr/>
        <p:txBody>
          <a:bodyPr/>
          <a:lstStyle/>
          <a:p>
            <a:r>
              <a:rPr lang="el-GR" altLang="el-GR" sz="2100">
                <a:ea typeface="ＭＳ Ｐゴシック" panose="020B0600070205080204" pitchFamily="34" charset="-128"/>
              </a:rPr>
              <a:t>  </a:t>
            </a:r>
            <a:r>
              <a:rPr lang="el-GR" altLang="el-GR" sz="2100" b="1">
                <a:ea typeface="ＭＳ Ｐゴシック" panose="020B0600070205080204" pitchFamily="34" charset="-128"/>
              </a:rPr>
              <a:t>Γεφύρωση – Υλοποίηση του αλγορίθμου του δένδρου επικάλυψης </a:t>
            </a:r>
            <a:r>
              <a:rPr lang="en-US" altLang="el-GR" sz="2100" b="1">
                <a:ea typeface="ＭＳ Ｐゴシック" panose="020B0600070205080204" pitchFamily="34" charset="-128"/>
              </a:rPr>
              <a:t>  (</a:t>
            </a:r>
            <a:r>
              <a:rPr lang="el-GR" altLang="el-GR" sz="2100" b="1">
                <a:ea typeface="ＭＳ Ｐゴシック" panose="020B0600070205080204" pitchFamily="34" charset="-128"/>
              </a:rPr>
              <a:t>συνέχεια)</a:t>
            </a:r>
          </a:p>
        </p:txBody>
      </p:sp>
      <p:sp>
        <p:nvSpPr>
          <p:cNvPr id="17412" name="Slide Number Placeholder 5">
            <a:extLst>
              <a:ext uri="{FF2B5EF4-FFF2-40B4-BE49-F238E27FC236}">
                <a16:creationId xmlns:a16="http://schemas.microsoft.com/office/drawing/2014/main" id="{A9D72770-20A6-4359-A656-A91B32D9BDA3}"/>
              </a:ext>
            </a:extLst>
          </p:cNvPr>
          <p:cNvSpPr>
            <a:spLocks noGrp="1"/>
          </p:cNvSpPr>
          <p:nvPr>
            <p:ph type="sldNum" sz="quarter" idx="4294967295"/>
          </p:nvPr>
        </p:nvSpPr>
        <p:spPr>
          <a:xfrm>
            <a:off x="8610599" y="6400800"/>
            <a:ext cx="508819"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A3C678A-97E9-4D52-9759-09B5D8604304}" type="slidenum">
              <a:rPr lang="el-GR" altLang="el-GR" sz="1800">
                <a:solidFill>
                  <a:schemeClr val="accent2"/>
                </a:solidFill>
              </a:rPr>
              <a:pPr>
                <a:spcBef>
                  <a:spcPct val="0"/>
                </a:spcBef>
                <a:buClrTx/>
                <a:buSzTx/>
                <a:buFontTx/>
                <a:buNone/>
              </a:pPr>
              <a:t>10</a:t>
            </a:fld>
            <a:endParaRPr lang="el-GR" altLang="el-GR" sz="1800" dirty="0">
              <a:solidFill>
                <a:schemeClr val="accent2"/>
              </a:solidFill>
            </a:endParaRPr>
          </a:p>
        </p:txBody>
      </p:sp>
      <p:pic>
        <p:nvPicPr>
          <p:cNvPr id="17413" name="Picture 4">
            <a:extLst>
              <a:ext uri="{FF2B5EF4-FFF2-40B4-BE49-F238E27FC236}">
                <a16:creationId xmlns:a16="http://schemas.microsoft.com/office/drawing/2014/main" id="{6526ADCF-5F52-4687-92FA-C0F625CCB2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88" y="3733800"/>
            <a:ext cx="653891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a:extLst>
              <a:ext uri="{FF2B5EF4-FFF2-40B4-BE49-F238E27FC236}">
                <a16:creationId xmlns:a16="http://schemas.microsoft.com/office/drawing/2014/main" id="{CEA11C04-4580-4014-8083-87EEA6D4FCE7}"/>
              </a:ext>
            </a:extLst>
          </p:cNvPr>
          <p:cNvSpPr txBox="1">
            <a:spLocks noChangeArrowheads="1"/>
          </p:cNvSpPr>
          <p:nvPr/>
        </p:nvSpPr>
        <p:spPr bwMode="auto">
          <a:xfrm>
            <a:off x="6528619" y="3715459"/>
            <a:ext cx="2590800" cy="2862322"/>
          </a:xfrm>
          <a:prstGeom prst="rect">
            <a:avLst/>
          </a:prstGeom>
          <a:solidFill>
            <a:schemeClr val="bg1"/>
          </a:solidFill>
          <a:ln>
            <a:noFill/>
          </a:ln>
        </p:spPr>
        <p:txBody>
          <a:bodyPr>
            <a:spAutoFit/>
          </a:bodyPr>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l-GR" altLang="el-GR" sz="1800" dirty="0"/>
              <a:t>1. Όταν λαμβάνει ένα μήνυμα από μια θύρα της τότε το συγκρίνει με το μήνυμα που έχει καταχωρημένο για τη συγκεκριμένη θύρα. Αν είναι καλύτερο τότε απορρίπτει το παλιό μήνυμα και αποθηκεύει το καινούριο.</a:t>
            </a:r>
          </a:p>
        </p:txBody>
      </p:sp>
      <p:grpSp>
        <p:nvGrpSpPr>
          <p:cNvPr id="9" name="Group 8">
            <a:extLst>
              <a:ext uri="{FF2B5EF4-FFF2-40B4-BE49-F238E27FC236}">
                <a16:creationId xmlns:a16="http://schemas.microsoft.com/office/drawing/2014/main" id="{292B08B5-AD89-4E22-B2CD-5722E641B90E}"/>
              </a:ext>
            </a:extLst>
          </p:cNvPr>
          <p:cNvGrpSpPr/>
          <p:nvPr/>
        </p:nvGrpSpPr>
        <p:grpSpPr>
          <a:xfrm>
            <a:off x="4321070" y="4417142"/>
            <a:ext cx="1634569" cy="228600"/>
            <a:chOff x="4321070" y="4417142"/>
            <a:chExt cx="1634569" cy="228600"/>
          </a:xfrm>
        </p:grpSpPr>
        <p:sp>
          <p:nvSpPr>
            <p:cNvPr id="10" name="Freeform: Shape 9">
              <a:extLst>
                <a:ext uri="{FF2B5EF4-FFF2-40B4-BE49-F238E27FC236}">
                  <a16:creationId xmlns:a16="http://schemas.microsoft.com/office/drawing/2014/main" id="{7F9F8297-5453-4AB9-830B-B2951D47A144}"/>
                </a:ext>
              </a:extLst>
            </p:cNvPr>
            <p:cNvSpPr/>
            <p:nvPr/>
          </p:nvSpPr>
          <p:spPr>
            <a:xfrm>
              <a:off x="4321070" y="4417142"/>
              <a:ext cx="110820" cy="228600"/>
            </a:xfrm>
            <a:custGeom>
              <a:avLst/>
              <a:gdLst>
                <a:gd name="connsiteX0" fmla="*/ 88698 w 110820"/>
                <a:gd name="connsiteY0" fmla="*/ 0 h 228600"/>
                <a:gd name="connsiteX1" fmla="*/ 207 w 110820"/>
                <a:gd name="connsiteY1" fmla="*/ 140110 h 228600"/>
                <a:gd name="connsiteX2" fmla="*/ 110820 w 110820"/>
                <a:gd name="connsiteY2" fmla="*/ 228600 h 228600"/>
              </a:gdLst>
              <a:ahLst/>
              <a:cxnLst>
                <a:cxn ang="0">
                  <a:pos x="connsiteX0" y="connsiteY0"/>
                </a:cxn>
                <a:cxn ang="0">
                  <a:pos x="connsiteX1" y="connsiteY1"/>
                </a:cxn>
                <a:cxn ang="0">
                  <a:pos x="connsiteX2" y="connsiteY2"/>
                </a:cxn>
              </a:cxnLst>
              <a:rect l="l" t="t" r="r" b="b"/>
              <a:pathLst>
                <a:path w="110820" h="228600">
                  <a:moveTo>
                    <a:pt x="88698" y="0"/>
                  </a:moveTo>
                  <a:cubicBezTo>
                    <a:pt x="42609" y="51005"/>
                    <a:pt x="-3480" y="102010"/>
                    <a:pt x="207" y="140110"/>
                  </a:cubicBezTo>
                  <a:cubicBezTo>
                    <a:pt x="3894" y="178210"/>
                    <a:pt x="57357" y="203405"/>
                    <a:pt x="110820" y="22860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F5E8F3D-CDF8-434F-99D8-48A07BDEB7F5}"/>
                </a:ext>
              </a:extLst>
            </p:cNvPr>
            <p:cNvSpPr/>
            <p:nvPr/>
          </p:nvSpPr>
          <p:spPr>
            <a:xfrm>
              <a:off x="4876800" y="4417142"/>
              <a:ext cx="110820" cy="228600"/>
            </a:xfrm>
            <a:custGeom>
              <a:avLst/>
              <a:gdLst>
                <a:gd name="connsiteX0" fmla="*/ 88698 w 110820"/>
                <a:gd name="connsiteY0" fmla="*/ 0 h 228600"/>
                <a:gd name="connsiteX1" fmla="*/ 207 w 110820"/>
                <a:gd name="connsiteY1" fmla="*/ 140110 h 228600"/>
                <a:gd name="connsiteX2" fmla="*/ 110820 w 110820"/>
                <a:gd name="connsiteY2" fmla="*/ 228600 h 228600"/>
              </a:gdLst>
              <a:ahLst/>
              <a:cxnLst>
                <a:cxn ang="0">
                  <a:pos x="connsiteX0" y="connsiteY0"/>
                </a:cxn>
                <a:cxn ang="0">
                  <a:pos x="connsiteX1" y="connsiteY1"/>
                </a:cxn>
                <a:cxn ang="0">
                  <a:pos x="connsiteX2" y="connsiteY2"/>
                </a:cxn>
              </a:cxnLst>
              <a:rect l="l" t="t" r="r" b="b"/>
              <a:pathLst>
                <a:path w="110820" h="228600">
                  <a:moveTo>
                    <a:pt x="88698" y="0"/>
                  </a:moveTo>
                  <a:cubicBezTo>
                    <a:pt x="42609" y="51005"/>
                    <a:pt x="-3480" y="102010"/>
                    <a:pt x="207" y="140110"/>
                  </a:cubicBezTo>
                  <a:cubicBezTo>
                    <a:pt x="3894" y="178210"/>
                    <a:pt x="57357" y="203405"/>
                    <a:pt x="110820" y="22860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7335F7D-49E0-4BDC-84BF-99EF257219D3}"/>
                </a:ext>
              </a:extLst>
            </p:cNvPr>
            <p:cNvSpPr/>
            <p:nvPr/>
          </p:nvSpPr>
          <p:spPr>
            <a:xfrm>
              <a:off x="5377120" y="4417142"/>
              <a:ext cx="110820" cy="228600"/>
            </a:xfrm>
            <a:custGeom>
              <a:avLst/>
              <a:gdLst>
                <a:gd name="connsiteX0" fmla="*/ 88698 w 110820"/>
                <a:gd name="connsiteY0" fmla="*/ 0 h 228600"/>
                <a:gd name="connsiteX1" fmla="*/ 207 w 110820"/>
                <a:gd name="connsiteY1" fmla="*/ 140110 h 228600"/>
                <a:gd name="connsiteX2" fmla="*/ 110820 w 110820"/>
                <a:gd name="connsiteY2" fmla="*/ 228600 h 228600"/>
              </a:gdLst>
              <a:ahLst/>
              <a:cxnLst>
                <a:cxn ang="0">
                  <a:pos x="connsiteX0" y="connsiteY0"/>
                </a:cxn>
                <a:cxn ang="0">
                  <a:pos x="connsiteX1" y="connsiteY1"/>
                </a:cxn>
                <a:cxn ang="0">
                  <a:pos x="connsiteX2" y="connsiteY2"/>
                </a:cxn>
              </a:cxnLst>
              <a:rect l="l" t="t" r="r" b="b"/>
              <a:pathLst>
                <a:path w="110820" h="228600">
                  <a:moveTo>
                    <a:pt x="88698" y="0"/>
                  </a:moveTo>
                  <a:cubicBezTo>
                    <a:pt x="42609" y="51005"/>
                    <a:pt x="-3480" y="102010"/>
                    <a:pt x="207" y="140110"/>
                  </a:cubicBezTo>
                  <a:cubicBezTo>
                    <a:pt x="3894" y="178210"/>
                    <a:pt x="57357" y="203405"/>
                    <a:pt x="110820" y="22860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70EBCE3-D9A6-40EF-9BA1-075C255E6F00}"/>
                </a:ext>
              </a:extLst>
            </p:cNvPr>
            <p:cNvSpPr/>
            <p:nvPr/>
          </p:nvSpPr>
          <p:spPr>
            <a:xfrm>
              <a:off x="5844819" y="4417142"/>
              <a:ext cx="110820" cy="228600"/>
            </a:xfrm>
            <a:custGeom>
              <a:avLst/>
              <a:gdLst>
                <a:gd name="connsiteX0" fmla="*/ 88698 w 110820"/>
                <a:gd name="connsiteY0" fmla="*/ 0 h 228600"/>
                <a:gd name="connsiteX1" fmla="*/ 207 w 110820"/>
                <a:gd name="connsiteY1" fmla="*/ 140110 h 228600"/>
                <a:gd name="connsiteX2" fmla="*/ 110820 w 110820"/>
                <a:gd name="connsiteY2" fmla="*/ 228600 h 228600"/>
              </a:gdLst>
              <a:ahLst/>
              <a:cxnLst>
                <a:cxn ang="0">
                  <a:pos x="connsiteX0" y="connsiteY0"/>
                </a:cxn>
                <a:cxn ang="0">
                  <a:pos x="connsiteX1" y="connsiteY1"/>
                </a:cxn>
                <a:cxn ang="0">
                  <a:pos x="connsiteX2" y="connsiteY2"/>
                </a:cxn>
              </a:cxnLst>
              <a:rect l="l" t="t" r="r" b="b"/>
              <a:pathLst>
                <a:path w="110820" h="228600">
                  <a:moveTo>
                    <a:pt x="88698" y="0"/>
                  </a:moveTo>
                  <a:cubicBezTo>
                    <a:pt x="42609" y="51005"/>
                    <a:pt x="-3480" y="102010"/>
                    <a:pt x="207" y="140110"/>
                  </a:cubicBezTo>
                  <a:cubicBezTo>
                    <a:pt x="3894" y="178210"/>
                    <a:pt x="57357" y="203405"/>
                    <a:pt x="110820" y="22860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593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86DA21E2-78BB-4E97-B365-B69B496F1A1C}"/>
              </a:ext>
            </a:extLst>
          </p:cNvPr>
          <p:cNvSpPr>
            <a:spLocks noGrp="1" noChangeArrowheads="1"/>
          </p:cNvSpPr>
          <p:nvPr>
            <p:ph idx="1"/>
          </p:nvPr>
        </p:nvSpPr>
        <p:spPr>
          <a:xfrm>
            <a:off x="152400" y="1143000"/>
            <a:ext cx="8763000" cy="4525963"/>
          </a:xfrm>
        </p:spPr>
        <p:txBody>
          <a:bodyPr/>
          <a:lstStyle/>
          <a:p>
            <a:pPr marL="0" indent="0">
              <a:buFont typeface="Wingdings" panose="05000000000000000000" pitchFamily="2" charset="2"/>
              <a:buNone/>
            </a:pPr>
            <a:r>
              <a:rPr lang="el-GR" altLang="el-GR" sz="2000" b="1" dirty="0">
                <a:ea typeface="ＭＳ Ｐゴシック" panose="020B0600070205080204" pitchFamily="34" charset="-128"/>
              </a:rPr>
              <a:t>802.1d/w</a:t>
            </a:r>
          </a:p>
          <a:p>
            <a:pPr marL="0" indent="0">
              <a:buFont typeface="Wingdings" panose="05000000000000000000" pitchFamily="2" charset="2"/>
              <a:buNone/>
            </a:pPr>
            <a:r>
              <a:rPr lang="el-GR" altLang="el-GR" sz="2000" dirty="0">
                <a:ea typeface="ＭＳ Ｐゴシック" panose="020B0600070205080204" pitchFamily="34" charset="-128"/>
              </a:rPr>
              <a:t>Πότε όμως ένα νέο μήνυμα θεωρείται καλύτερο από το </a:t>
            </a:r>
            <a:r>
              <a:rPr lang="el-GR" altLang="el-GR" sz="2000" dirty="0" err="1">
                <a:ea typeface="ＭＳ Ｐゴシック" panose="020B0600070205080204" pitchFamily="34" charset="-128"/>
              </a:rPr>
              <a:t>καταχωρηθέν</a:t>
            </a:r>
            <a:r>
              <a:rPr lang="el-GR" altLang="el-GR" sz="2000" dirty="0">
                <a:ea typeface="ＭＳ Ｐゴシック" panose="020B0600070205080204" pitchFamily="34" charset="-128"/>
              </a:rPr>
              <a:t>; </a:t>
            </a:r>
          </a:p>
          <a:p>
            <a:pPr marL="0" indent="0">
              <a:buFont typeface="Wingdings" panose="05000000000000000000" pitchFamily="2" charset="2"/>
              <a:buNone/>
            </a:pPr>
            <a:r>
              <a:rPr lang="el-GR" altLang="el-GR" sz="2000" dirty="0">
                <a:ea typeface="ＭＳ Ｐゴシック" panose="020B0600070205080204" pitchFamily="34" charset="-128"/>
              </a:rPr>
              <a:t>όταν το νέο μήνυμα δηλώνει: </a:t>
            </a:r>
          </a:p>
          <a:p>
            <a:pPr marL="0" indent="0">
              <a:buFont typeface="Wingdings" panose="05000000000000000000" pitchFamily="2" charset="2"/>
              <a:buNone/>
            </a:pPr>
            <a:r>
              <a:rPr lang="el-GR" altLang="el-GR" sz="2000" dirty="0">
                <a:ea typeface="ＭＳ Ｐゴシック" panose="020B0600070205080204" pitchFamily="34" charset="-128"/>
              </a:rPr>
              <a:t>(α) μία ρίζα με μικρότερο αναγνωριστικό, </a:t>
            </a:r>
          </a:p>
          <a:p>
            <a:pPr marL="0" indent="0">
              <a:buFont typeface="Wingdings" panose="05000000000000000000" pitchFamily="2" charset="2"/>
              <a:buNone/>
            </a:pPr>
            <a:r>
              <a:rPr lang="el-GR" altLang="el-GR" sz="2000" dirty="0">
                <a:ea typeface="ＭＳ Ｐゴシック" panose="020B0600070205080204" pitchFamily="34" charset="-128"/>
              </a:rPr>
              <a:t>(β) την ίδια ρίζα, αλλά με μικρότερη απόσταση, και </a:t>
            </a:r>
          </a:p>
          <a:p>
            <a:pPr marL="0" indent="0">
              <a:buFont typeface="Wingdings" panose="05000000000000000000" pitchFamily="2" charset="2"/>
              <a:buNone/>
            </a:pPr>
            <a:r>
              <a:rPr lang="el-GR" altLang="el-GR" sz="2000" dirty="0">
                <a:ea typeface="ＭＳ Ｐゴシック" panose="020B0600070205080204" pitchFamily="34" charset="-128"/>
              </a:rPr>
              <a:t>(γ) την ίδια ρίζα, την ίδια απόσταση, αλλά η γέφυρα που έχει αποστείλει το μήνυμα έχει μικρότερο αναγνωριστικό από αυτό της υπό θεώρηση γέφυρας.</a:t>
            </a:r>
          </a:p>
        </p:txBody>
      </p:sp>
      <p:sp>
        <p:nvSpPr>
          <p:cNvPr id="17411" name="Rectangle 2">
            <a:extLst>
              <a:ext uri="{FF2B5EF4-FFF2-40B4-BE49-F238E27FC236}">
                <a16:creationId xmlns:a16="http://schemas.microsoft.com/office/drawing/2014/main" id="{E88984A5-C50F-4F55-BC9E-80EF390CC7B7}"/>
              </a:ext>
            </a:extLst>
          </p:cNvPr>
          <p:cNvSpPr>
            <a:spLocks noGrp="1" noChangeArrowheads="1"/>
          </p:cNvSpPr>
          <p:nvPr>
            <p:ph type="title"/>
          </p:nvPr>
        </p:nvSpPr>
        <p:spPr/>
        <p:txBody>
          <a:bodyPr/>
          <a:lstStyle/>
          <a:p>
            <a:r>
              <a:rPr lang="el-GR" altLang="el-GR" sz="2100">
                <a:ea typeface="ＭＳ Ｐゴシック" panose="020B0600070205080204" pitchFamily="34" charset="-128"/>
              </a:rPr>
              <a:t>  </a:t>
            </a:r>
            <a:r>
              <a:rPr lang="el-GR" altLang="el-GR" sz="2100" b="1">
                <a:ea typeface="ＭＳ Ｐゴシック" panose="020B0600070205080204" pitchFamily="34" charset="-128"/>
              </a:rPr>
              <a:t>Γεφύρωση – Υλοποίηση του αλγορίθμου του δένδρου επικάλυψης </a:t>
            </a:r>
            <a:r>
              <a:rPr lang="en-US" altLang="el-GR" sz="2100" b="1">
                <a:ea typeface="ＭＳ Ｐゴシック" panose="020B0600070205080204" pitchFamily="34" charset="-128"/>
              </a:rPr>
              <a:t>  (</a:t>
            </a:r>
            <a:r>
              <a:rPr lang="el-GR" altLang="el-GR" sz="2100" b="1">
                <a:ea typeface="ＭＳ Ｐゴシック" panose="020B0600070205080204" pitchFamily="34" charset="-128"/>
              </a:rPr>
              <a:t>συνέχεια)</a:t>
            </a:r>
          </a:p>
        </p:txBody>
      </p:sp>
      <p:sp>
        <p:nvSpPr>
          <p:cNvPr id="17412" name="Slide Number Placeholder 5">
            <a:extLst>
              <a:ext uri="{FF2B5EF4-FFF2-40B4-BE49-F238E27FC236}">
                <a16:creationId xmlns:a16="http://schemas.microsoft.com/office/drawing/2014/main" id="{A9D72770-20A6-4359-A656-A91B32D9BDA3}"/>
              </a:ext>
            </a:extLst>
          </p:cNvPr>
          <p:cNvSpPr>
            <a:spLocks noGrp="1"/>
          </p:cNvSpPr>
          <p:nvPr>
            <p:ph type="sldNum" sz="quarter" idx="4294967295"/>
          </p:nvPr>
        </p:nvSpPr>
        <p:spPr>
          <a:xfrm>
            <a:off x="8610600" y="6400800"/>
            <a:ext cx="5334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A3C678A-97E9-4D52-9759-09B5D8604304}" type="slidenum">
              <a:rPr lang="el-GR" altLang="el-GR" sz="1800">
                <a:solidFill>
                  <a:schemeClr val="accent2"/>
                </a:solidFill>
              </a:rPr>
              <a:pPr>
                <a:spcBef>
                  <a:spcPct val="0"/>
                </a:spcBef>
                <a:buClrTx/>
                <a:buSzTx/>
                <a:buFontTx/>
                <a:buNone/>
              </a:pPr>
              <a:t>11</a:t>
            </a:fld>
            <a:endParaRPr lang="el-GR" altLang="el-GR" sz="1800" dirty="0">
              <a:solidFill>
                <a:schemeClr val="accent2"/>
              </a:solidFill>
            </a:endParaRPr>
          </a:p>
        </p:txBody>
      </p:sp>
      <p:pic>
        <p:nvPicPr>
          <p:cNvPr id="17413" name="Picture 4">
            <a:extLst>
              <a:ext uri="{FF2B5EF4-FFF2-40B4-BE49-F238E27FC236}">
                <a16:creationId xmlns:a16="http://schemas.microsoft.com/office/drawing/2014/main" id="{6526ADCF-5F52-4687-92FA-C0F625CCB2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88" y="3733800"/>
            <a:ext cx="653891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a:extLst>
              <a:ext uri="{FF2B5EF4-FFF2-40B4-BE49-F238E27FC236}">
                <a16:creationId xmlns:a16="http://schemas.microsoft.com/office/drawing/2014/main" id="{6F7DA15A-4983-4A1F-AAC2-1416EECA2B03}"/>
              </a:ext>
            </a:extLst>
          </p:cNvPr>
          <p:cNvSpPr txBox="1">
            <a:spLocks noChangeArrowheads="1"/>
          </p:cNvSpPr>
          <p:nvPr/>
        </p:nvSpPr>
        <p:spPr bwMode="auto">
          <a:xfrm>
            <a:off x="6324600" y="3581400"/>
            <a:ext cx="2728912" cy="3139321"/>
          </a:xfrm>
          <a:prstGeom prst="rect">
            <a:avLst/>
          </a:prstGeom>
          <a:solidFill>
            <a:schemeClr val="bg1"/>
          </a:solidFill>
          <a:ln>
            <a:noFill/>
          </a:ln>
        </p:spPr>
        <p:txBody>
          <a:bodyPr wrap="square">
            <a:spAutoFit/>
          </a:bodyPr>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l-GR" altLang="el-GR" sz="1800" dirty="0"/>
              <a:t>2. Όταν μια </a:t>
            </a:r>
            <a:r>
              <a:rPr lang="el-GR" altLang="el-GR" sz="1800" u="sng" dirty="0">
                <a:solidFill>
                  <a:srgbClr val="FF0000"/>
                </a:solidFill>
              </a:rPr>
              <a:t>γέφυρα</a:t>
            </a:r>
            <a:r>
              <a:rPr lang="el-GR" altLang="el-GR" sz="1800" dirty="0"/>
              <a:t> αναγνωρίσει ότι δεν είναι ρίζα δένδρου τότε σταματάει να δημιουργεί δικά της μηνύματα διαμόρφωσης και προωθεί μόνο τα λαμβανόμενα μηνύματα προσθέτοντας ένα 1 στο αντίστοιχο πεδίο απόστασης</a:t>
            </a:r>
          </a:p>
        </p:txBody>
      </p:sp>
      <p:sp>
        <p:nvSpPr>
          <p:cNvPr id="5" name="Rectangle 4">
            <a:extLst>
              <a:ext uri="{FF2B5EF4-FFF2-40B4-BE49-F238E27FC236}">
                <a16:creationId xmlns:a16="http://schemas.microsoft.com/office/drawing/2014/main" id="{099368DE-84B4-49B3-AEFC-9422ED9D7E49}"/>
              </a:ext>
            </a:extLst>
          </p:cNvPr>
          <p:cNvSpPr/>
          <p:nvPr/>
        </p:nvSpPr>
        <p:spPr>
          <a:xfrm>
            <a:off x="4343400" y="4572000"/>
            <a:ext cx="990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57D3CB-6380-4D2D-AEBE-37A2C57301CF}"/>
              </a:ext>
            </a:extLst>
          </p:cNvPr>
          <p:cNvSpPr/>
          <p:nvPr/>
        </p:nvSpPr>
        <p:spPr>
          <a:xfrm>
            <a:off x="5395912" y="4574988"/>
            <a:ext cx="852488"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481E12C7-878F-4087-A599-DB4764A93E94}"/>
              </a:ext>
            </a:extLst>
          </p:cNvPr>
          <p:cNvGrpSpPr/>
          <p:nvPr/>
        </p:nvGrpSpPr>
        <p:grpSpPr>
          <a:xfrm>
            <a:off x="4836523" y="4632559"/>
            <a:ext cx="1083415" cy="244241"/>
            <a:chOff x="4836523" y="4632559"/>
            <a:chExt cx="1083415" cy="244241"/>
          </a:xfrm>
        </p:grpSpPr>
        <p:sp>
          <p:nvSpPr>
            <p:cNvPr id="19" name="Freeform: Shape 18">
              <a:extLst>
                <a:ext uri="{FF2B5EF4-FFF2-40B4-BE49-F238E27FC236}">
                  <a16:creationId xmlns:a16="http://schemas.microsoft.com/office/drawing/2014/main" id="{14592497-84D6-4F55-BCAF-3081F8EE110F}"/>
                </a:ext>
              </a:extLst>
            </p:cNvPr>
            <p:cNvSpPr/>
            <p:nvPr/>
          </p:nvSpPr>
          <p:spPr>
            <a:xfrm>
              <a:off x="4836523" y="4648200"/>
              <a:ext cx="110820" cy="228600"/>
            </a:xfrm>
            <a:custGeom>
              <a:avLst/>
              <a:gdLst>
                <a:gd name="connsiteX0" fmla="*/ 88698 w 110820"/>
                <a:gd name="connsiteY0" fmla="*/ 0 h 228600"/>
                <a:gd name="connsiteX1" fmla="*/ 207 w 110820"/>
                <a:gd name="connsiteY1" fmla="*/ 140110 h 228600"/>
                <a:gd name="connsiteX2" fmla="*/ 110820 w 110820"/>
                <a:gd name="connsiteY2" fmla="*/ 228600 h 228600"/>
              </a:gdLst>
              <a:ahLst/>
              <a:cxnLst>
                <a:cxn ang="0">
                  <a:pos x="connsiteX0" y="connsiteY0"/>
                </a:cxn>
                <a:cxn ang="0">
                  <a:pos x="connsiteX1" y="connsiteY1"/>
                </a:cxn>
                <a:cxn ang="0">
                  <a:pos x="connsiteX2" y="connsiteY2"/>
                </a:cxn>
              </a:cxnLst>
              <a:rect l="l" t="t" r="r" b="b"/>
              <a:pathLst>
                <a:path w="110820" h="228600">
                  <a:moveTo>
                    <a:pt x="88698" y="0"/>
                  </a:moveTo>
                  <a:cubicBezTo>
                    <a:pt x="42609" y="51005"/>
                    <a:pt x="-3480" y="102010"/>
                    <a:pt x="207" y="140110"/>
                  </a:cubicBezTo>
                  <a:cubicBezTo>
                    <a:pt x="3894" y="178210"/>
                    <a:pt x="57357" y="203405"/>
                    <a:pt x="110820" y="22860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C688B1-A2B8-4010-9EA5-D70D7E361353}"/>
                </a:ext>
              </a:extLst>
            </p:cNvPr>
            <p:cNvSpPr/>
            <p:nvPr/>
          </p:nvSpPr>
          <p:spPr>
            <a:xfrm>
              <a:off x="5809118" y="4632559"/>
              <a:ext cx="110820" cy="228600"/>
            </a:xfrm>
            <a:custGeom>
              <a:avLst/>
              <a:gdLst>
                <a:gd name="connsiteX0" fmla="*/ 88698 w 110820"/>
                <a:gd name="connsiteY0" fmla="*/ 0 h 228600"/>
                <a:gd name="connsiteX1" fmla="*/ 207 w 110820"/>
                <a:gd name="connsiteY1" fmla="*/ 140110 h 228600"/>
                <a:gd name="connsiteX2" fmla="*/ 110820 w 110820"/>
                <a:gd name="connsiteY2" fmla="*/ 228600 h 228600"/>
              </a:gdLst>
              <a:ahLst/>
              <a:cxnLst>
                <a:cxn ang="0">
                  <a:pos x="connsiteX0" y="connsiteY0"/>
                </a:cxn>
                <a:cxn ang="0">
                  <a:pos x="connsiteX1" y="connsiteY1"/>
                </a:cxn>
                <a:cxn ang="0">
                  <a:pos x="connsiteX2" y="connsiteY2"/>
                </a:cxn>
              </a:cxnLst>
              <a:rect l="l" t="t" r="r" b="b"/>
              <a:pathLst>
                <a:path w="110820" h="228600">
                  <a:moveTo>
                    <a:pt x="88698" y="0"/>
                  </a:moveTo>
                  <a:cubicBezTo>
                    <a:pt x="42609" y="51005"/>
                    <a:pt x="-3480" y="102010"/>
                    <a:pt x="207" y="140110"/>
                  </a:cubicBezTo>
                  <a:cubicBezTo>
                    <a:pt x="3894" y="178210"/>
                    <a:pt x="57357" y="203405"/>
                    <a:pt x="110820" y="228600"/>
                  </a:cubicBezTo>
                </a:path>
              </a:pathLst>
            </a:cu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627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86DA21E2-78BB-4E97-B365-B69B496F1A1C}"/>
              </a:ext>
            </a:extLst>
          </p:cNvPr>
          <p:cNvSpPr>
            <a:spLocks noGrp="1" noChangeArrowheads="1"/>
          </p:cNvSpPr>
          <p:nvPr>
            <p:ph idx="1"/>
          </p:nvPr>
        </p:nvSpPr>
        <p:spPr>
          <a:xfrm>
            <a:off x="152400" y="1143000"/>
            <a:ext cx="8763000" cy="4525963"/>
          </a:xfrm>
        </p:spPr>
        <p:txBody>
          <a:bodyPr/>
          <a:lstStyle/>
          <a:p>
            <a:pPr marL="0" indent="0">
              <a:buFont typeface="Wingdings" panose="05000000000000000000" pitchFamily="2" charset="2"/>
              <a:buNone/>
            </a:pPr>
            <a:r>
              <a:rPr lang="el-GR" altLang="el-GR" sz="2000" b="1" dirty="0">
                <a:ea typeface="ＭＳ Ｐゴシック" panose="020B0600070205080204" pitchFamily="34" charset="-128"/>
              </a:rPr>
              <a:t>802.1d/w</a:t>
            </a:r>
          </a:p>
          <a:p>
            <a:pPr marL="0" indent="0">
              <a:buFont typeface="Wingdings" panose="05000000000000000000" pitchFamily="2" charset="2"/>
              <a:buNone/>
            </a:pPr>
            <a:r>
              <a:rPr lang="el-GR" altLang="el-GR" sz="2000" dirty="0">
                <a:ea typeface="ＭＳ Ｐゴシック" panose="020B0600070205080204" pitchFamily="34" charset="-128"/>
              </a:rPr>
              <a:t>Πότε όμως ένα νέο μήνυμα θεωρείται καλύτερο από το </a:t>
            </a:r>
            <a:r>
              <a:rPr lang="el-GR" altLang="el-GR" sz="2000" dirty="0" err="1">
                <a:ea typeface="ＭＳ Ｐゴシック" panose="020B0600070205080204" pitchFamily="34" charset="-128"/>
              </a:rPr>
              <a:t>καταχωρηθέν</a:t>
            </a:r>
            <a:r>
              <a:rPr lang="el-GR" altLang="el-GR" sz="2000" dirty="0">
                <a:ea typeface="ＭＳ Ｐゴシック" panose="020B0600070205080204" pitchFamily="34" charset="-128"/>
              </a:rPr>
              <a:t>; </a:t>
            </a:r>
          </a:p>
          <a:p>
            <a:pPr marL="0" indent="0">
              <a:buFont typeface="Wingdings" panose="05000000000000000000" pitchFamily="2" charset="2"/>
              <a:buNone/>
            </a:pPr>
            <a:r>
              <a:rPr lang="el-GR" altLang="el-GR" sz="2000" dirty="0">
                <a:ea typeface="ＭＳ Ｐゴシック" panose="020B0600070205080204" pitchFamily="34" charset="-128"/>
              </a:rPr>
              <a:t>όταν το νέο μήνυμα δηλώνει: </a:t>
            </a:r>
          </a:p>
          <a:p>
            <a:pPr marL="0" indent="0">
              <a:buFont typeface="Wingdings" panose="05000000000000000000" pitchFamily="2" charset="2"/>
              <a:buNone/>
            </a:pPr>
            <a:r>
              <a:rPr lang="el-GR" altLang="el-GR" sz="2000" dirty="0">
                <a:ea typeface="ＭＳ Ｐゴシック" panose="020B0600070205080204" pitchFamily="34" charset="-128"/>
              </a:rPr>
              <a:t>(α) μία ρίζα με μικρότερο αναγνωριστικό, </a:t>
            </a:r>
          </a:p>
          <a:p>
            <a:pPr marL="0" indent="0">
              <a:buFont typeface="Wingdings" panose="05000000000000000000" pitchFamily="2" charset="2"/>
              <a:buNone/>
            </a:pPr>
            <a:r>
              <a:rPr lang="el-GR" altLang="el-GR" sz="2000" dirty="0">
                <a:ea typeface="ＭＳ Ｐゴシック" panose="020B0600070205080204" pitchFamily="34" charset="-128"/>
              </a:rPr>
              <a:t>(β) την ίδια ρίζα, αλλά με μικρότερη απόσταση, και </a:t>
            </a:r>
          </a:p>
          <a:p>
            <a:pPr marL="0" indent="0">
              <a:buFont typeface="Wingdings" panose="05000000000000000000" pitchFamily="2" charset="2"/>
              <a:buNone/>
            </a:pPr>
            <a:r>
              <a:rPr lang="el-GR" altLang="el-GR" sz="2000">
                <a:ea typeface="ＭＳ Ｐゴシック" panose="020B0600070205080204" pitchFamily="34" charset="-128"/>
              </a:rPr>
              <a:t>(γ) την ίδια ρίζα, την ίδια απόσταση, αλλά η γέφυρα που έχει αποστείλει το μήνυμα έχει μικρότερο αναγνωριστικό από αυτό της υπό θεώρηση γέφυρας.</a:t>
            </a:r>
          </a:p>
        </p:txBody>
      </p:sp>
      <p:sp>
        <p:nvSpPr>
          <p:cNvPr id="17411" name="Rectangle 2">
            <a:extLst>
              <a:ext uri="{FF2B5EF4-FFF2-40B4-BE49-F238E27FC236}">
                <a16:creationId xmlns:a16="http://schemas.microsoft.com/office/drawing/2014/main" id="{E88984A5-C50F-4F55-BC9E-80EF390CC7B7}"/>
              </a:ext>
            </a:extLst>
          </p:cNvPr>
          <p:cNvSpPr>
            <a:spLocks noGrp="1" noChangeArrowheads="1"/>
          </p:cNvSpPr>
          <p:nvPr>
            <p:ph type="title"/>
          </p:nvPr>
        </p:nvSpPr>
        <p:spPr/>
        <p:txBody>
          <a:bodyPr/>
          <a:lstStyle/>
          <a:p>
            <a:r>
              <a:rPr lang="el-GR" altLang="el-GR" sz="2100">
                <a:ea typeface="ＭＳ Ｐゴシック" panose="020B0600070205080204" pitchFamily="34" charset="-128"/>
              </a:rPr>
              <a:t>  </a:t>
            </a:r>
            <a:r>
              <a:rPr lang="el-GR" altLang="el-GR" sz="2100" b="1">
                <a:ea typeface="ＭＳ Ｐゴシック" panose="020B0600070205080204" pitchFamily="34" charset="-128"/>
              </a:rPr>
              <a:t>Γεφύρωση – Υλοποίηση του αλγορίθμου του δένδρου επικάλυψης </a:t>
            </a:r>
            <a:r>
              <a:rPr lang="en-US" altLang="el-GR" sz="2100" b="1">
                <a:ea typeface="ＭＳ Ｐゴシック" panose="020B0600070205080204" pitchFamily="34" charset="-128"/>
              </a:rPr>
              <a:t>  (</a:t>
            </a:r>
            <a:r>
              <a:rPr lang="el-GR" altLang="el-GR" sz="2100" b="1">
                <a:ea typeface="ＭＳ Ｐゴシック" panose="020B0600070205080204" pitchFamily="34" charset="-128"/>
              </a:rPr>
              <a:t>συνέχεια)</a:t>
            </a:r>
          </a:p>
        </p:txBody>
      </p:sp>
      <p:sp>
        <p:nvSpPr>
          <p:cNvPr id="17412" name="Slide Number Placeholder 5">
            <a:extLst>
              <a:ext uri="{FF2B5EF4-FFF2-40B4-BE49-F238E27FC236}">
                <a16:creationId xmlns:a16="http://schemas.microsoft.com/office/drawing/2014/main" id="{A9D72770-20A6-4359-A656-A91B32D9BDA3}"/>
              </a:ext>
            </a:extLst>
          </p:cNvPr>
          <p:cNvSpPr>
            <a:spLocks noGrp="1"/>
          </p:cNvSpPr>
          <p:nvPr>
            <p:ph type="sldNum" sz="quarter" idx="4294967295"/>
          </p:nvPr>
        </p:nvSpPr>
        <p:spPr>
          <a:xfrm>
            <a:off x="8610600" y="6400800"/>
            <a:ext cx="4572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A3C678A-97E9-4D52-9759-09B5D8604304}" type="slidenum">
              <a:rPr lang="el-GR" altLang="el-GR" sz="1800">
                <a:solidFill>
                  <a:schemeClr val="accent2"/>
                </a:solidFill>
              </a:rPr>
              <a:pPr>
                <a:spcBef>
                  <a:spcPct val="0"/>
                </a:spcBef>
                <a:buClrTx/>
                <a:buSzTx/>
                <a:buFontTx/>
                <a:buNone/>
              </a:pPr>
              <a:t>12</a:t>
            </a:fld>
            <a:endParaRPr lang="el-GR" altLang="el-GR" sz="1800" dirty="0">
              <a:solidFill>
                <a:schemeClr val="accent2"/>
              </a:solidFill>
            </a:endParaRPr>
          </a:p>
        </p:txBody>
      </p:sp>
      <p:pic>
        <p:nvPicPr>
          <p:cNvPr id="17413" name="Picture 4">
            <a:extLst>
              <a:ext uri="{FF2B5EF4-FFF2-40B4-BE49-F238E27FC236}">
                <a16:creationId xmlns:a16="http://schemas.microsoft.com/office/drawing/2014/main" id="{6526ADCF-5F52-4687-92FA-C0F625CCB2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88" y="3733800"/>
            <a:ext cx="653891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5">
            <a:extLst>
              <a:ext uri="{FF2B5EF4-FFF2-40B4-BE49-F238E27FC236}">
                <a16:creationId xmlns:a16="http://schemas.microsoft.com/office/drawing/2014/main" id="{2D1AE6F8-5F96-4DD6-BCD1-A53958FB24E8}"/>
              </a:ext>
            </a:extLst>
          </p:cNvPr>
          <p:cNvSpPr txBox="1">
            <a:spLocks noChangeArrowheads="1"/>
          </p:cNvSpPr>
          <p:nvPr/>
        </p:nvSpPr>
        <p:spPr bwMode="auto">
          <a:xfrm>
            <a:off x="6477000" y="3733800"/>
            <a:ext cx="2667000" cy="3139321"/>
          </a:xfrm>
          <a:prstGeom prst="rect">
            <a:avLst/>
          </a:prstGeom>
          <a:solidFill>
            <a:schemeClr val="bg1"/>
          </a:solidFill>
          <a:ln>
            <a:noFill/>
          </a:ln>
        </p:spPr>
        <p:txBody>
          <a:bodyPr wrap="square">
            <a:spAutoFit/>
          </a:bodyPr>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l-GR" altLang="el-GR" sz="1800" dirty="0"/>
              <a:t>3. Επίσης, όταν λάβει σε μια θύρα της ένα μήνυμα από μια γέφυρα που είναι κοντύτερα στη ρίζα ή που απέχει την ίδια απόσταση αλλά έχει μικρότερο αναγνωριστικό τότε σταματάει να προωθεί μηνύματα μέσω αυτής της θύρας.</a:t>
            </a:r>
          </a:p>
        </p:txBody>
      </p:sp>
      <p:sp>
        <p:nvSpPr>
          <p:cNvPr id="9" name="Multiplication Sign 8">
            <a:extLst>
              <a:ext uri="{FF2B5EF4-FFF2-40B4-BE49-F238E27FC236}">
                <a16:creationId xmlns:a16="http://schemas.microsoft.com/office/drawing/2014/main" id="{3FF7786B-E358-43DF-9131-952E830D8613}"/>
              </a:ext>
            </a:extLst>
          </p:cNvPr>
          <p:cNvSpPr/>
          <p:nvPr/>
        </p:nvSpPr>
        <p:spPr>
          <a:xfrm>
            <a:off x="5943600" y="4953000"/>
            <a:ext cx="228600" cy="2286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F23BBF8-7A71-46B4-A1E8-1CD5781FC128}"/>
              </a:ext>
            </a:extLst>
          </p:cNvPr>
          <p:cNvSpPr/>
          <p:nvPr/>
        </p:nvSpPr>
        <p:spPr>
          <a:xfrm>
            <a:off x="3215617" y="5207168"/>
            <a:ext cx="3106798" cy="1015663"/>
          </a:xfrm>
          <a:prstGeom prst="rect">
            <a:avLst/>
          </a:prstGeom>
        </p:spPr>
        <p:txBody>
          <a:bodyPr wrap="square">
            <a:spAutoFit/>
          </a:bodyPr>
          <a:lstStyle/>
          <a:p>
            <a:r>
              <a:rPr lang="el-GR" altLang="el-GR" sz="1200" dirty="0">
                <a:solidFill>
                  <a:srgbClr val="FF0000"/>
                </a:solidFill>
              </a:rPr>
              <a:t>Το Γ3 έχει λάβει το μήνυμα (Β,Α,1) από το Β3 και συγκρίνοντάς το με το δικό της το (Γ,Α,1) βλέπει ότι υπάρχει γέφυρα με μικρότερο αναγνωριστικό οπότε παύει να προωθεί μηνύματα μέσω της Γ3</a:t>
            </a:r>
            <a:endParaRPr lang="en-US" sz="1200" dirty="0">
              <a:solidFill>
                <a:srgbClr val="FF0000"/>
              </a:solidFill>
            </a:endParaRPr>
          </a:p>
        </p:txBody>
      </p:sp>
    </p:spTree>
    <p:extLst>
      <p:ext uri="{BB962C8B-B14F-4D97-AF65-F5344CB8AC3E}">
        <p14:creationId xmlns:p14="http://schemas.microsoft.com/office/powerpoint/2010/main" val="23215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08B0A292-1418-40B5-AAE4-5908B5B9C846}"/>
              </a:ext>
            </a:extLst>
          </p:cNvPr>
          <p:cNvSpPr>
            <a:spLocks noGrp="1" noChangeArrowheads="1"/>
          </p:cNvSpPr>
          <p:nvPr>
            <p:ph idx="1"/>
          </p:nvPr>
        </p:nvSpPr>
        <p:spPr/>
        <p:txBody>
          <a:bodyPr/>
          <a:lstStyle/>
          <a:p>
            <a:r>
              <a:rPr lang="el-GR" altLang="el-GR">
                <a:ea typeface="ＭＳ Ｐゴシック" panose="020B0600070205080204" pitchFamily="34" charset="-128"/>
              </a:rPr>
              <a:t>Εμφάνιση βρόχων</a:t>
            </a:r>
          </a:p>
          <a:p>
            <a:r>
              <a:rPr lang="el-GR" altLang="el-GR">
                <a:ea typeface="ＭＳ Ｐゴシック" panose="020B0600070205080204" pitchFamily="34" charset="-128"/>
              </a:rPr>
              <a:t>Τα επιμέρους τοπικά δίκτυα διασυνδέονται με περισσότερες από μία γέφυρες</a:t>
            </a:r>
          </a:p>
          <a:p>
            <a:r>
              <a:rPr lang="el-GR" altLang="el-GR">
                <a:ea typeface="ＭＳ Ｐゴシック" panose="020B0600070205080204" pitchFamily="34" charset="-128"/>
              </a:rPr>
              <a:t>Δύναται να εμφανίζονται βρόχοι</a:t>
            </a:r>
          </a:p>
          <a:p>
            <a:pPr lvl="1"/>
            <a:r>
              <a:rPr lang="el-GR" altLang="el-GR">
                <a:ea typeface="ＭＳ Ｐゴシック" panose="020B0600070205080204" pitchFamily="34" charset="-128"/>
              </a:rPr>
              <a:t>πρόβλημα καθώς μπορεί να δημιουργήσει ατέρμονη κυκλοφορία στο δίκτυο</a:t>
            </a:r>
          </a:p>
        </p:txBody>
      </p:sp>
      <p:sp>
        <p:nvSpPr>
          <p:cNvPr id="10243" name="Rectangle 2">
            <a:extLst>
              <a:ext uri="{FF2B5EF4-FFF2-40B4-BE49-F238E27FC236}">
                <a16:creationId xmlns:a16="http://schemas.microsoft.com/office/drawing/2014/main" id="{0E44D378-E868-4AFC-A81C-44E2C9BC1931}"/>
              </a:ext>
            </a:extLst>
          </p:cNvPr>
          <p:cNvSpPr>
            <a:spLocks noGrp="1" noChangeArrowheads="1"/>
          </p:cNvSpPr>
          <p:nvPr>
            <p:ph type="title"/>
          </p:nvPr>
        </p:nvSpPr>
        <p:spPr/>
        <p:txBody>
          <a:bodyPr/>
          <a:lstStyle/>
          <a:p>
            <a:r>
              <a:rPr lang="el-GR" altLang="el-GR">
                <a:ea typeface="ＭＳ Ｐゴシック" panose="020B0600070205080204" pitchFamily="34" charset="-128"/>
              </a:rPr>
              <a:t>  Γεφύρωση</a:t>
            </a:r>
          </a:p>
        </p:txBody>
      </p:sp>
      <p:sp>
        <p:nvSpPr>
          <p:cNvPr id="10244" name="Slide Number Placeholder 5">
            <a:extLst>
              <a:ext uri="{FF2B5EF4-FFF2-40B4-BE49-F238E27FC236}">
                <a16:creationId xmlns:a16="http://schemas.microsoft.com/office/drawing/2014/main" id="{219B106B-F9B0-4851-B05B-7C616BB7C2A3}"/>
              </a:ext>
            </a:extLst>
          </p:cNvPr>
          <p:cNvSpPr>
            <a:spLocks noGrp="1"/>
          </p:cNvSpPr>
          <p:nvPr>
            <p:ph type="sldNum" sz="quarter" idx="4"/>
          </p:nvPr>
        </p:nvSpPr>
        <p:spPr>
          <a:xfrm>
            <a:off x="8686800" y="6400800"/>
            <a:ext cx="40005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47EDBD2-3522-4573-8705-D6C489A93FB1}" type="slidenum">
              <a:rPr lang="el-GR" altLang="el-GR" sz="1800">
                <a:solidFill>
                  <a:schemeClr val="accent2"/>
                </a:solidFill>
              </a:rPr>
              <a:pPr>
                <a:spcBef>
                  <a:spcPct val="0"/>
                </a:spcBef>
                <a:buClrTx/>
                <a:buSzTx/>
                <a:buFontTx/>
                <a:buNone/>
              </a:pPr>
              <a:t>2</a:t>
            </a:fld>
            <a:endParaRPr lang="el-GR" altLang="el-GR" sz="180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CBD8E046-F62A-4866-A1FD-CF0420908625}"/>
              </a:ext>
            </a:extLst>
          </p:cNvPr>
          <p:cNvSpPr>
            <a:spLocks noGrp="1" noChangeArrowheads="1"/>
          </p:cNvSpPr>
          <p:nvPr>
            <p:ph idx="1"/>
          </p:nvPr>
        </p:nvSpPr>
        <p:spPr/>
        <p:txBody>
          <a:bodyPr/>
          <a:lstStyle/>
          <a:p>
            <a:r>
              <a:rPr lang="el-GR" altLang="el-GR">
                <a:ea typeface="ＭＳ Ｐゴシック" panose="020B0600070205080204" pitchFamily="34" charset="-128"/>
              </a:rPr>
              <a:t> Εμφάνιση βρόχων</a:t>
            </a:r>
          </a:p>
          <a:p>
            <a:endParaRPr lang="el-GR" altLang="el-GR">
              <a:ea typeface="ＭＳ Ｐゴシック" panose="020B0600070205080204" pitchFamily="34" charset="-128"/>
            </a:endParaRPr>
          </a:p>
        </p:txBody>
      </p:sp>
      <p:sp>
        <p:nvSpPr>
          <p:cNvPr id="11267" name="Rectangle 2">
            <a:extLst>
              <a:ext uri="{FF2B5EF4-FFF2-40B4-BE49-F238E27FC236}">
                <a16:creationId xmlns:a16="http://schemas.microsoft.com/office/drawing/2014/main" id="{5F0C87E7-6D71-472D-98A1-6708AB859ABB}"/>
              </a:ext>
            </a:extLst>
          </p:cNvPr>
          <p:cNvSpPr>
            <a:spLocks noGrp="1" noChangeArrowheads="1"/>
          </p:cNvSpPr>
          <p:nvPr>
            <p:ph type="title"/>
          </p:nvPr>
        </p:nvSpPr>
        <p:spPr/>
        <p:txBody>
          <a:bodyPr/>
          <a:lstStyle/>
          <a:p>
            <a:r>
              <a:rPr lang="el-GR" altLang="el-GR">
                <a:ea typeface="ＭＳ Ｐゴシック" panose="020B0600070205080204" pitchFamily="34" charset="-128"/>
              </a:rPr>
              <a:t>  Γεφύρωση</a:t>
            </a:r>
          </a:p>
        </p:txBody>
      </p:sp>
      <p:sp>
        <p:nvSpPr>
          <p:cNvPr id="11268" name="Slide Number Placeholder 5">
            <a:extLst>
              <a:ext uri="{FF2B5EF4-FFF2-40B4-BE49-F238E27FC236}">
                <a16:creationId xmlns:a16="http://schemas.microsoft.com/office/drawing/2014/main" id="{9C8BB2D8-452B-481A-B117-D5E641411FEE}"/>
              </a:ext>
            </a:extLst>
          </p:cNvPr>
          <p:cNvSpPr>
            <a:spLocks noGrp="1"/>
          </p:cNvSpPr>
          <p:nvPr>
            <p:ph type="sldNum" sz="quarter" idx="4"/>
          </p:nvPr>
        </p:nvSpPr>
        <p:spPr>
          <a:xfrm>
            <a:off x="8686800" y="6400800"/>
            <a:ext cx="40005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2ACEA414-7F9F-4EF5-B6DC-F847624BB335}" type="slidenum">
              <a:rPr lang="el-GR" altLang="el-GR" sz="1800">
                <a:solidFill>
                  <a:schemeClr val="accent2"/>
                </a:solidFill>
              </a:rPr>
              <a:pPr>
                <a:spcBef>
                  <a:spcPct val="0"/>
                </a:spcBef>
                <a:buClrTx/>
                <a:buSzTx/>
                <a:buFontTx/>
                <a:buNone/>
              </a:pPr>
              <a:t>3</a:t>
            </a:fld>
            <a:endParaRPr lang="el-GR" altLang="el-GR" sz="1800">
              <a:solidFill>
                <a:schemeClr val="accent2"/>
              </a:solidFill>
            </a:endParaRPr>
          </a:p>
        </p:txBody>
      </p:sp>
      <p:pic>
        <p:nvPicPr>
          <p:cNvPr id="11269" name="Picture 4">
            <a:extLst>
              <a:ext uri="{FF2B5EF4-FFF2-40B4-BE49-F238E27FC236}">
                <a16:creationId xmlns:a16="http://schemas.microsoft.com/office/drawing/2014/main" id="{5A48C384-C1E1-4213-930C-4936EA885F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86000"/>
            <a:ext cx="510540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5">
            <a:extLst>
              <a:ext uri="{FF2B5EF4-FFF2-40B4-BE49-F238E27FC236}">
                <a16:creationId xmlns:a16="http://schemas.microsoft.com/office/drawing/2014/main" id="{57B70051-F987-4AE7-9801-5EEFFCC19F7B}"/>
              </a:ext>
            </a:extLst>
          </p:cNvPr>
          <p:cNvSpPr txBox="1">
            <a:spLocks noChangeArrowheads="1"/>
          </p:cNvSpPr>
          <p:nvPr/>
        </p:nvSpPr>
        <p:spPr bwMode="auto">
          <a:xfrm>
            <a:off x="5181600" y="2209800"/>
            <a:ext cx="35052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631825" indent="-2730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90000"/>
              </a:lnSpc>
              <a:buSzTx/>
              <a:buFont typeface="Wingdings" panose="05000000000000000000" pitchFamily="2" charset="2"/>
              <a:buNone/>
            </a:pPr>
            <a:r>
              <a:rPr lang="el-GR" altLang="el-GR" sz="2000" b="1"/>
              <a:t>Πακέτο από </a:t>
            </a:r>
            <a:r>
              <a:rPr lang="en-US" altLang="el-GR" sz="2000" b="1"/>
              <a:t>X </a:t>
            </a:r>
            <a:r>
              <a:rPr lang="el-GR" altLang="el-GR" sz="2000" b="1"/>
              <a:t>σε Ψ</a:t>
            </a:r>
            <a:r>
              <a:rPr lang="el-GR" altLang="el-GR" sz="2000"/>
              <a:t> </a:t>
            </a:r>
          </a:p>
          <a:p>
            <a:pPr lvl="1" eaLnBrk="1" hangingPunct="1">
              <a:lnSpc>
                <a:spcPct val="90000"/>
              </a:lnSpc>
            </a:pPr>
            <a:r>
              <a:rPr lang="el-GR" altLang="el-GR" sz="1800"/>
              <a:t>ιδανική διαδρομή: Χ</a:t>
            </a:r>
            <a:r>
              <a:rPr lang="el-GR" altLang="el-GR" sz="1800">
                <a:sym typeface="Wingdings" panose="05000000000000000000" pitchFamily="2" charset="2"/>
              </a:rPr>
              <a:t>ΑΓΨ</a:t>
            </a:r>
            <a:endParaRPr lang="el-GR" altLang="el-GR" sz="1800"/>
          </a:p>
          <a:p>
            <a:pPr lvl="1" eaLnBrk="1" hangingPunct="1">
              <a:lnSpc>
                <a:spcPct val="90000"/>
              </a:lnSpc>
            </a:pPr>
            <a:r>
              <a:rPr lang="el-GR" altLang="el-GR" sz="1800"/>
              <a:t>Το πλαίσιο όμως προωθείται και στο τοπικό δίκτυο 2, </a:t>
            </a:r>
          </a:p>
          <a:p>
            <a:pPr lvl="1" eaLnBrk="1" hangingPunct="1">
              <a:lnSpc>
                <a:spcPct val="90000"/>
              </a:lnSpc>
            </a:pPr>
            <a:r>
              <a:rPr lang="el-GR" altLang="el-GR" sz="1800"/>
              <a:t>επαναπροωθείται, μέσω της γέφυρας Β, στο τοπικό δίκτυο 1, </a:t>
            </a:r>
          </a:p>
          <a:p>
            <a:pPr lvl="1" eaLnBrk="1" hangingPunct="1">
              <a:lnSpc>
                <a:spcPct val="90000"/>
              </a:lnSpc>
            </a:pPr>
            <a:r>
              <a:rPr lang="el-GR" altLang="el-GR" sz="1800"/>
              <a:t>μπορεί να συνεχίσει ατέρμονη ανακύκλωση στο βρόχο LAN-1 </a:t>
            </a:r>
            <a:r>
              <a:rPr lang="el-GR" altLang="el-GR" sz="1800">
                <a:sym typeface="Wingdings" panose="05000000000000000000" pitchFamily="2" charset="2"/>
              </a:rPr>
              <a:t></a:t>
            </a:r>
            <a:r>
              <a:rPr lang="el-GR" altLang="el-GR" sz="1800"/>
              <a:t> A </a:t>
            </a:r>
            <a:r>
              <a:rPr lang="el-GR" altLang="el-GR" sz="1800">
                <a:sym typeface="Wingdings" panose="05000000000000000000" pitchFamily="2" charset="2"/>
              </a:rPr>
              <a:t></a:t>
            </a:r>
            <a:r>
              <a:rPr lang="el-GR" altLang="el-GR" sz="1800"/>
              <a:t> LAN-2 </a:t>
            </a:r>
            <a:r>
              <a:rPr lang="el-GR" altLang="el-GR" sz="1800">
                <a:sym typeface="Wingdings" panose="05000000000000000000" pitchFamily="2" charset="2"/>
              </a:rPr>
              <a:t></a:t>
            </a:r>
            <a:r>
              <a:rPr lang="el-GR" altLang="el-GR" sz="1800"/>
              <a:t> 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591D30C2-4033-409C-A31C-792755A70DF6}"/>
              </a:ext>
            </a:extLst>
          </p:cNvPr>
          <p:cNvSpPr>
            <a:spLocks noGrp="1" noChangeArrowheads="1"/>
          </p:cNvSpPr>
          <p:nvPr>
            <p:ph idx="1"/>
          </p:nvPr>
        </p:nvSpPr>
        <p:spPr/>
        <p:txBody>
          <a:bodyPr/>
          <a:lstStyle/>
          <a:p>
            <a:pPr marL="536575" indent="-536575"/>
            <a:r>
              <a:rPr lang="el-GR" altLang="el-GR" sz="2800" b="1">
                <a:ea typeface="ＭＳ Ｐゴシック" panose="020B0600070205080204" pitchFamily="34" charset="-128"/>
              </a:rPr>
              <a:t>Εμφάνιση βρόχων και δένδρο επικάλυψης </a:t>
            </a:r>
          </a:p>
          <a:p>
            <a:pPr marL="536575" indent="-536575"/>
            <a:r>
              <a:rPr lang="el-GR" altLang="el-GR" sz="2800">
                <a:ea typeface="ＭＳ Ｐゴシック" panose="020B0600070205080204" pitchFamily="34" charset="-128"/>
              </a:rPr>
              <a:t>Αν θεωρήσουμε το εκτεταμένο τοπικό δίκτυο ως γράφο</a:t>
            </a:r>
          </a:p>
          <a:p>
            <a:pPr marL="1001713" lvl="1"/>
            <a:r>
              <a:rPr lang="el-GR" altLang="el-GR" sz="2400">
                <a:ea typeface="ＭＳ Ｐゴシック" panose="020B0600070205080204" pitchFamily="34" charset="-128"/>
              </a:rPr>
              <a:t>η λύση στο πρόβλημα των βρόχων δίνεται αν κατασκευάσουμε υπογράφο που καλύπτει όλους τους κόμβους του γράφου αλλά δεν περιέχει βρόχους </a:t>
            </a:r>
          </a:p>
          <a:p>
            <a:pPr marL="536575" indent="-536575"/>
            <a:r>
              <a:rPr lang="el-GR" altLang="el-GR" sz="2800">
                <a:ea typeface="ＭＳ Ｐゴシック" panose="020B0600070205080204" pitchFamily="34" charset="-128"/>
              </a:rPr>
              <a:t>Αυτός ο υπογράφος ονομάζεται </a:t>
            </a:r>
            <a:r>
              <a:rPr lang="el-GR" altLang="el-GR" sz="2800" i="1">
                <a:solidFill>
                  <a:schemeClr val="accent2"/>
                </a:solidFill>
                <a:ea typeface="ＭＳ Ｐゴシック" panose="020B0600070205080204" pitchFamily="34" charset="-128"/>
              </a:rPr>
              <a:t>δένδρο επικάλυψης </a:t>
            </a:r>
            <a:r>
              <a:rPr lang="el-GR" altLang="el-GR" sz="2800">
                <a:solidFill>
                  <a:schemeClr val="accent2"/>
                </a:solidFill>
                <a:ea typeface="ＭＳ Ｐゴシック" panose="020B0600070205080204" pitchFamily="34" charset="-128"/>
              </a:rPr>
              <a:t>(spanning tree)</a:t>
            </a:r>
            <a:endParaRPr lang="el-GR" altLang="el-GR" sz="2800">
              <a:ea typeface="ＭＳ Ｐゴシック" panose="020B0600070205080204" pitchFamily="34" charset="-128"/>
            </a:endParaRPr>
          </a:p>
        </p:txBody>
      </p:sp>
      <p:sp>
        <p:nvSpPr>
          <p:cNvPr id="12291" name="Rectangle 2">
            <a:extLst>
              <a:ext uri="{FF2B5EF4-FFF2-40B4-BE49-F238E27FC236}">
                <a16:creationId xmlns:a16="http://schemas.microsoft.com/office/drawing/2014/main" id="{C22629AF-3462-4F79-AA00-9C6F2E73CCAC}"/>
              </a:ext>
            </a:extLst>
          </p:cNvPr>
          <p:cNvSpPr>
            <a:spLocks noGrp="1" noChangeArrowheads="1"/>
          </p:cNvSpPr>
          <p:nvPr>
            <p:ph type="title"/>
          </p:nvPr>
        </p:nvSpPr>
        <p:spPr/>
        <p:txBody>
          <a:bodyPr/>
          <a:lstStyle/>
          <a:p>
            <a:r>
              <a:rPr lang="el-GR" altLang="el-GR">
                <a:ea typeface="ＭＳ Ｐゴシック" panose="020B0600070205080204" pitchFamily="34" charset="-128"/>
              </a:rPr>
              <a:t>  Γεφύρωση</a:t>
            </a:r>
          </a:p>
        </p:txBody>
      </p:sp>
      <p:sp>
        <p:nvSpPr>
          <p:cNvPr id="12292" name="Slide Number Placeholder 5">
            <a:extLst>
              <a:ext uri="{FF2B5EF4-FFF2-40B4-BE49-F238E27FC236}">
                <a16:creationId xmlns:a16="http://schemas.microsoft.com/office/drawing/2014/main" id="{5485EBBA-FFE1-4F39-AF0C-27604F0A7BBB}"/>
              </a:ext>
            </a:extLst>
          </p:cNvPr>
          <p:cNvSpPr>
            <a:spLocks noGrp="1"/>
          </p:cNvSpPr>
          <p:nvPr>
            <p:ph type="sldNum" sz="quarter" idx="4"/>
          </p:nvPr>
        </p:nvSpPr>
        <p:spPr>
          <a:xfrm>
            <a:off x="8686800" y="6400800"/>
            <a:ext cx="40005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C5E46B06-A472-4863-BFBF-1E590C26A604}" type="slidenum">
              <a:rPr lang="el-GR" altLang="el-GR" sz="1800">
                <a:solidFill>
                  <a:schemeClr val="accent2"/>
                </a:solidFill>
              </a:rPr>
              <a:pPr>
                <a:spcBef>
                  <a:spcPct val="0"/>
                </a:spcBef>
                <a:buClrTx/>
                <a:buSzTx/>
                <a:buFontTx/>
                <a:buNone/>
              </a:pPr>
              <a:t>4</a:t>
            </a:fld>
            <a:endParaRPr lang="el-GR" altLang="el-GR" sz="1800">
              <a:solidFill>
                <a:schemeClr val="accent2"/>
              </a:solidFill>
            </a:endParaRPr>
          </a:p>
        </p:txBody>
      </p:sp>
      <p:sp>
        <p:nvSpPr>
          <p:cNvPr id="12293" name="Text Box 4">
            <a:extLst>
              <a:ext uri="{FF2B5EF4-FFF2-40B4-BE49-F238E27FC236}">
                <a16:creationId xmlns:a16="http://schemas.microsoft.com/office/drawing/2014/main" id="{46C9A753-EB77-42FD-9318-212043ACEF21}"/>
              </a:ext>
            </a:extLst>
          </p:cNvPr>
          <p:cNvSpPr txBox="1">
            <a:spLocks noChangeArrowheads="1"/>
          </p:cNvSpPr>
          <p:nvPr/>
        </p:nvSpPr>
        <p:spPr bwMode="auto">
          <a:xfrm>
            <a:off x="533400" y="519747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8775" indent="-358775">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 typeface="Wingdings" panose="05000000000000000000" pitchFamily="2" charset="2"/>
              <a:buChar char="Ø"/>
            </a:pPr>
            <a:r>
              <a:rPr lang="el-GR" altLang="el-GR" sz="2000">
                <a:solidFill>
                  <a:srgbClr val="FF0000"/>
                </a:solidFill>
              </a:rPr>
              <a:t>Στην πράξη επιλέγουμε ποιες θύρες είναι ενεργές και ποιες ανενεργές</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8CB56FAF-43EB-44DE-98F6-E9EB4444899D}"/>
              </a:ext>
            </a:extLst>
          </p:cNvPr>
          <p:cNvSpPr>
            <a:spLocks noGrp="1" noChangeArrowheads="1"/>
          </p:cNvSpPr>
          <p:nvPr>
            <p:ph idx="1"/>
          </p:nvPr>
        </p:nvSpPr>
        <p:spPr/>
        <p:txBody>
          <a:bodyPr/>
          <a:lstStyle/>
          <a:p>
            <a:pPr marL="442913" indent="-442913">
              <a:lnSpc>
                <a:spcPct val="90000"/>
              </a:lnSpc>
            </a:pPr>
            <a:r>
              <a:rPr lang="el-GR" altLang="el-GR" sz="2400" dirty="0">
                <a:solidFill>
                  <a:srgbClr val="FF0000"/>
                </a:solidFill>
                <a:ea typeface="ＭＳ Ｐゴシック" panose="020B0600070205080204" pitchFamily="34" charset="-128"/>
              </a:rPr>
              <a:t>Επίλεξε τη γέφυρα</a:t>
            </a:r>
            <a:r>
              <a:rPr lang="el-GR" altLang="el-GR" sz="2400" dirty="0">
                <a:ea typeface="ＭＳ Ｐゴシック" panose="020B0600070205080204" pitchFamily="34" charset="-128"/>
              </a:rPr>
              <a:t> με το μικρότερο αναγνωριστικό χαρακτηριστικό</a:t>
            </a:r>
          </a:p>
          <a:p>
            <a:pPr marL="962025" lvl="1" indent="-339725">
              <a:lnSpc>
                <a:spcPct val="90000"/>
              </a:lnSpc>
            </a:pPr>
            <a:r>
              <a:rPr lang="el-GR" altLang="el-GR" sz="2000" dirty="0">
                <a:ea typeface="ＭＳ Ｐゴシック" panose="020B0600070205080204" pitchFamily="34" charset="-128"/>
              </a:rPr>
              <a:t>Αυτή θα παίξει το ρόλο της </a:t>
            </a:r>
            <a:r>
              <a:rPr lang="el-GR" altLang="el-GR" sz="2000" i="1" dirty="0">
                <a:ea typeface="ＭＳ Ｐゴシック" panose="020B0600070205080204" pitchFamily="34" charset="-128"/>
              </a:rPr>
              <a:t>ρίζας </a:t>
            </a:r>
            <a:r>
              <a:rPr lang="el-GR" altLang="el-GR" sz="2000" dirty="0">
                <a:ea typeface="ＭＳ Ｐゴシック" panose="020B0600070205080204" pitchFamily="34" charset="-128"/>
              </a:rPr>
              <a:t>του δένδρου επικάλυψης</a:t>
            </a:r>
          </a:p>
          <a:p>
            <a:pPr marL="962025" lvl="1" indent="-339725">
              <a:lnSpc>
                <a:spcPct val="90000"/>
              </a:lnSpc>
            </a:pPr>
            <a:r>
              <a:rPr lang="el-GR" altLang="el-GR" sz="2000" dirty="0">
                <a:ea typeface="ＭＳ Ｐゴシック" panose="020B0600070205080204" pitchFamily="34" charset="-128"/>
              </a:rPr>
              <a:t>μπορεί να προωθεί τα πλαίσια σε όλες τις θύρες της.</a:t>
            </a:r>
          </a:p>
          <a:p>
            <a:pPr marL="442913" indent="-442913">
              <a:lnSpc>
                <a:spcPct val="90000"/>
              </a:lnSpc>
            </a:pPr>
            <a:r>
              <a:rPr lang="el-GR" altLang="el-GR" sz="2400" dirty="0">
                <a:solidFill>
                  <a:srgbClr val="FF0000"/>
                </a:solidFill>
                <a:ea typeface="ＭＳ Ｐゴシック" panose="020B0600070205080204" pitchFamily="34" charset="-128"/>
              </a:rPr>
              <a:t>Για κάθε γέφυρα</a:t>
            </a:r>
            <a:r>
              <a:rPr lang="el-GR" altLang="el-GR" sz="2400" dirty="0">
                <a:ea typeface="ＭＳ Ｐゴシック" panose="020B0600070205080204" pitchFamily="34" charset="-128"/>
              </a:rPr>
              <a:t> υπολόγισε τη μικρότερη διαδρομή προς τη ρίζα</a:t>
            </a:r>
          </a:p>
          <a:p>
            <a:pPr marL="962025" lvl="1" indent="-339725">
              <a:lnSpc>
                <a:spcPct val="90000"/>
              </a:lnSpc>
            </a:pPr>
            <a:r>
              <a:rPr lang="el-GR" altLang="el-GR" sz="2000" dirty="0">
                <a:ea typeface="ＭＳ Ｐゴシック" panose="020B0600070205080204" pitchFamily="34" charset="-128"/>
              </a:rPr>
              <a:t>Ως μικρότερη διαδρομή ορίζεται αυτή που διασχίζει το μικρότερο πλήθος από τοπικά δίκτυα</a:t>
            </a:r>
          </a:p>
          <a:p>
            <a:pPr marL="962025" lvl="1" indent="-339725">
              <a:lnSpc>
                <a:spcPct val="90000"/>
              </a:lnSpc>
            </a:pPr>
            <a:r>
              <a:rPr lang="el-GR" altLang="el-GR" sz="2000" dirty="0">
                <a:solidFill>
                  <a:schemeClr val="accent2"/>
                </a:solidFill>
                <a:ea typeface="ＭＳ Ｐゴシック" panose="020B0600070205080204" pitchFamily="34" charset="-128"/>
              </a:rPr>
              <a:t>Σημείωσε ποιες από τις θύρες της βρίσκονται στη διαδρομή </a:t>
            </a:r>
          </a:p>
          <a:p>
            <a:pPr marL="442913" indent="-442913">
              <a:lnSpc>
                <a:spcPct val="90000"/>
              </a:lnSpc>
            </a:pPr>
            <a:r>
              <a:rPr lang="el-GR" altLang="el-GR" sz="2400" dirty="0">
                <a:solidFill>
                  <a:srgbClr val="FF0000"/>
                </a:solidFill>
                <a:ea typeface="ＭＳ Ｐゴシック" panose="020B0600070205080204" pitchFamily="34" charset="-128"/>
              </a:rPr>
              <a:t>Για κάθε τοπικό δίκτυο</a:t>
            </a:r>
            <a:r>
              <a:rPr lang="el-GR" altLang="el-GR" sz="2400" dirty="0">
                <a:ea typeface="ＭＳ Ｐゴシック" panose="020B0600070205080204" pitchFamily="34" charset="-128"/>
              </a:rPr>
              <a:t>, επίλεξε μία από τις γέφυρές του και όρισέ την ως υπεύθυνη για προώθηση πλαισίων προς ρίζα</a:t>
            </a:r>
          </a:p>
          <a:p>
            <a:pPr marL="962025" lvl="1" indent="-339725">
              <a:lnSpc>
                <a:spcPct val="90000"/>
              </a:lnSpc>
            </a:pPr>
            <a:r>
              <a:rPr lang="el-GR" altLang="el-GR" sz="2000" dirty="0">
                <a:solidFill>
                  <a:schemeClr val="accent2"/>
                </a:solidFill>
                <a:ea typeface="ＭＳ Ｐゴシック" panose="020B0600070205080204" pitchFamily="34" charset="-128"/>
              </a:rPr>
              <a:t>Η προώθηση γίνεται μέσω των θυρών που επιλέχτηκαν στο προηγούμενο βήμα</a:t>
            </a:r>
          </a:p>
          <a:p>
            <a:pPr marL="442913" indent="-442913">
              <a:lnSpc>
                <a:spcPct val="90000"/>
              </a:lnSpc>
              <a:buFont typeface="Wingdings" panose="05000000000000000000" pitchFamily="2" charset="2"/>
              <a:buNone/>
            </a:pPr>
            <a:endParaRPr lang="el-GR" altLang="el-GR" sz="2400" dirty="0">
              <a:solidFill>
                <a:schemeClr val="accent2"/>
              </a:solidFill>
              <a:ea typeface="ＭＳ Ｐゴシック" panose="020B0600070205080204" pitchFamily="34" charset="-128"/>
            </a:endParaRPr>
          </a:p>
        </p:txBody>
      </p:sp>
      <p:sp>
        <p:nvSpPr>
          <p:cNvPr id="13315" name="Rectangle 2">
            <a:extLst>
              <a:ext uri="{FF2B5EF4-FFF2-40B4-BE49-F238E27FC236}">
                <a16:creationId xmlns:a16="http://schemas.microsoft.com/office/drawing/2014/main" id="{62BC4895-65B5-456B-82EC-ACD8FCB34768}"/>
              </a:ext>
            </a:extLst>
          </p:cNvPr>
          <p:cNvSpPr>
            <a:spLocks noGrp="1" noChangeArrowheads="1"/>
          </p:cNvSpPr>
          <p:nvPr>
            <p:ph type="title"/>
          </p:nvPr>
        </p:nvSpPr>
        <p:spPr/>
        <p:txBody>
          <a:bodyPr/>
          <a:lstStyle/>
          <a:p>
            <a:r>
              <a:rPr lang="el-GR" altLang="el-GR" sz="2800">
                <a:ea typeface="ＭＳ Ｐゴシック" panose="020B0600070205080204" pitchFamily="34" charset="-128"/>
              </a:rPr>
              <a:t>  Γεφύρωση - Αλγόριθμος δένδρου επικάλυψης </a:t>
            </a:r>
          </a:p>
        </p:txBody>
      </p:sp>
      <p:sp>
        <p:nvSpPr>
          <p:cNvPr id="13316" name="Slide Number Placeholder 5">
            <a:extLst>
              <a:ext uri="{FF2B5EF4-FFF2-40B4-BE49-F238E27FC236}">
                <a16:creationId xmlns:a16="http://schemas.microsoft.com/office/drawing/2014/main" id="{FB7233B7-E3DB-413B-9189-F97EB26B6E9C}"/>
              </a:ext>
            </a:extLst>
          </p:cNvPr>
          <p:cNvSpPr>
            <a:spLocks noGrp="1"/>
          </p:cNvSpPr>
          <p:nvPr>
            <p:ph type="sldNum" sz="quarter" idx="4"/>
          </p:nvPr>
        </p:nvSpPr>
        <p:spPr>
          <a:xfrm>
            <a:off x="8743950" y="6400800"/>
            <a:ext cx="40005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853449AA-56F9-47BE-9BE7-62EBAECAA21A}" type="slidenum">
              <a:rPr lang="el-GR" altLang="el-GR" sz="1800">
                <a:solidFill>
                  <a:schemeClr val="accent2"/>
                </a:solidFill>
              </a:rPr>
              <a:pPr>
                <a:spcBef>
                  <a:spcPct val="0"/>
                </a:spcBef>
                <a:buClrTx/>
                <a:buSzTx/>
                <a:buFontTx/>
                <a:buNone/>
              </a:pPr>
              <a:t>5</a:t>
            </a:fld>
            <a:endParaRPr lang="el-GR" altLang="el-GR" sz="18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C86E61B7-029B-4842-BBD3-608B015D3FC2}"/>
              </a:ext>
            </a:extLst>
          </p:cNvPr>
          <p:cNvSpPr>
            <a:spLocks noGrp="1" noChangeArrowheads="1"/>
          </p:cNvSpPr>
          <p:nvPr>
            <p:ph idx="1"/>
          </p:nvPr>
        </p:nvSpPr>
        <p:spPr/>
        <p:txBody>
          <a:bodyPr/>
          <a:lstStyle/>
          <a:p>
            <a:pPr>
              <a:buFont typeface="Wingdings" panose="05000000000000000000" pitchFamily="2" charset="2"/>
              <a:buNone/>
            </a:pPr>
            <a:r>
              <a:rPr lang="el-GR" altLang="el-GR" sz="2000" b="1" dirty="0">
                <a:ea typeface="ＭＳ Ｐゴシック" panose="020B0600070205080204" pitchFamily="34" charset="-128"/>
              </a:rPr>
              <a:t> Παράδειγμα  - εκτεταμένο δίκτυο</a:t>
            </a:r>
          </a:p>
          <a:p>
            <a:pPr>
              <a:buFont typeface="Wingdings" panose="05000000000000000000" pitchFamily="2" charset="2"/>
              <a:buNone/>
            </a:pPr>
            <a:endParaRPr lang="el-GR" altLang="el-GR" sz="2000" dirty="0">
              <a:ea typeface="ＭＳ Ｐゴシック" panose="020B0600070205080204" pitchFamily="34" charset="-128"/>
            </a:endParaRPr>
          </a:p>
        </p:txBody>
      </p:sp>
      <p:sp>
        <p:nvSpPr>
          <p:cNvPr id="14339" name="Rectangle 2">
            <a:extLst>
              <a:ext uri="{FF2B5EF4-FFF2-40B4-BE49-F238E27FC236}">
                <a16:creationId xmlns:a16="http://schemas.microsoft.com/office/drawing/2014/main" id="{A8DB5834-38E7-47F1-8010-165A42838E44}"/>
              </a:ext>
            </a:extLst>
          </p:cNvPr>
          <p:cNvSpPr>
            <a:spLocks noGrp="1" noChangeArrowheads="1"/>
          </p:cNvSpPr>
          <p:nvPr>
            <p:ph type="title"/>
          </p:nvPr>
        </p:nvSpPr>
        <p:spPr/>
        <p:txBody>
          <a:bodyPr/>
          <a:lstStyle/>
          <a:p>
            <a:r>
              <a:rPr lang="el-GR" altLang="el-GR">
                <a:ea typeface="ＭＳ Ｐゴシック" panose="020B0600070205080204" pitchFamily="34" charset="-128"/>
              </a:rPr>
              <a:t>  Γεφύρωση – Δένδρο επικάλυψης</a:t>
            </a:r>
          </a:p>
        </p:txBody>
      </p:sp>
      <p:sp>
        <p:nvSpPr>
          <p:cNvPr id="14340" name="Slide Number Placeholder 5">
            <a:extLst>
              <a:ext uri="{FF2B5EF4-FFF2-40B4-BE49-F238E27FC236}">
                <a16:creationId xmlns:a16="http://schemas.microsoft.com/office/drawing/2014/main" id="{6CADF7A5-E9CB-47B1-B707-EC3A3201C6BB}"/>
              </a:ext>
            </a:extLst>
          </p:cNvPr>
          <p:cNvSpPr>
            <a:spLocks noGrp="1"/>
          </p:cNvSpPr>
          <p:nvPr>
            <p:ph type="sldNum" sz="quarter" idx="4"/>
          </p:nvPr>
        </p:nvSpPr>
        <p:spPr>
          <a:xfrm>
            <a:off x="8743950" y="6400800"/>
            <a:ext cx="40005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0AD2D00A-AD7E-4C7D-B076-F43BE9EF0E4F}" type="slidenum">
              <a:rPr lang="el-GR" altLang="el-GR" sz="1800">
                <a:solidFill>
                  <a:schemeClr val="accent2"/>
                </a:solidFill>
              </a:rPr>
              <a:pPr>
                <a:spcBef>
                  <a:spcPct val="0"/>
                </a:spcBef>
                <a:buClrTx/>
                <a:buSzTx/>
                <a:buFontTx/>
                <a:buNone/>
              </a:pPr>
              <a:t>6</a:t>
            </a:fld>
            <a:endParaRPr lang="el-GR" altLang="el-GR" sz="1800">
              <a:solidFill>
                <a:schemeClr val="accent2"/>
              </a:solidFill>
            </a:endParaRPr>
          </a:p>
        </p:txBody>
      </p:sp>
      <p:pic>
        <p:nvPicPr>
          <p:cNvPr id="14341" name="Picture 6">
            <a:extLst>
              <a:ext uri="{FF2B5EF4-FFF2-40B4-BE49-F238E27FC236}">
                <a16:creationId xmlns:a16="http://schemas.microsoft.com/office/drawing/2014/main" id="{6224D9FE-5E15-432D-8C58-A630D5A589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057400"/>
            <a:ext cx="7088188" cy="37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a:extLst>
              <a:ext uri="{FF2B5EF4-FFF2-40B4-BE49-F238E27FC236}">
                <a16:creationId xmlns:a16="http://schemas.microsoft.com/office/drawing/2014/main" id="{CB28FB64-4D74-4CFC-B234-462F1DBC529C}"/>
              </a:ext>
            </a:extLst>
          </p:cNvPr>
          <p:cNvGrpSpPr/>
          <p:nvPr/>
        </p:nvGrpSpPr>
        <p:grpSpPr>
          <a:xfrm>
            <a:off x="1752600" y="2971800"/>
            <a:ext cx="1066800" cy="2819400"/>
            <a:chOff x="1752600" y="2971800"/>
            <a:chExt cx="1066800" cy="2819400"/>
          </a:xfrm>
        </p:grpSpPr>
        <p:sp>
          <p:nvSpPr>
            <p:cNvPr id="9" name="Rectangle 8">
              <a:extLst>
                <a:ext uri="{FF2B5EF4-FFF2-40B4-BE49-F238E27FC236}">
                  <a16:creationId xmlns:a16="http://schemas.microsoft.com/office/drawing/2014/main" id="{235B7B55-F904-47E8-A212-544C6E83884A}"/>
                </a:ext>
              </a:extLst>
            </p:cNvPr>
            <p:cNvSpPr/>
            <p:nvPr/>
          </p:nvSpPr>
          <p:spPr>
            <a:xfrm>
              <a:off x="2514600" y="29718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2"/>
                </a:buClr>
                <a:buSzPct val="105000"/>
                <a:buFont typeface="Wingdings" pitchFamily="2" charset="2"/>
                <a:buChar char="q"/>
                <a:defRPr sz="3200">
                  <a:solidFill>
                    <a:schemeClr val="tx1"/>
                  </a:solidFill>
                  <a:latin typeface="Arial" charset="0"/>
                </a:defRPr>
              </a:lvl1pPr>
              <a:lvl2pPr marL="742950" indent="-285750" eaLnBrk="0" hangingPunct="0">
                <a:spcBef>
                  <a:spcPct val="20000"/>
                </a:spcBef>
                <a:buClr>
                  <a:schemeClr val="accent2"/>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ClrTx/>
                <a:buSzTx/>
                <a:buFontTx/>
                <a:buNone/>
                <a:defRPr/>
              </a:pPr>
              <a:r>
                <a:rPr lang="en-US" altLang="el-GR" sz="1800" dirty="0">
                  <a:cs typeface="Arial" charset="0"/>
                </a:rPr>
                <a:t>1</a:t>
              </a:r>
              <a:endParaRPr lang="el-GR" altLang="el-GR" sz="1800" dirty="0">
                <a:cs typeface="Arial" charset="0"/>
              </a:endParaRPr>
            </a:p>
          </p:txBody>
        </p:sp>
        <p:sp>
          <p:nvSpPr>
            <p:cNvPr id="12" name="Rectangle 11">
              <a:extLst>
                <a:ext uri="{FF2B5EF4-FFF2-40B4-BE49-F238E27FC236}">
                  <a16:creationId xmlns:a16="http://schemas.microsoft.com/office/drawing/2014/main" id="{FD396DFE-C76F-42F5-826A-70B62353488C}"/>
                </a:ext>
              </a:extLst>
            </p:cNvPr>
            <p:cNvSpPr/>
            <p:nvPr/>
          </p:nvSpPr>
          <p:spPr>
            <a:xfrm>
              <a:off x="1752600" y="54864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2"/>
                </a:buClr>
                <a:buSzPct val="105000"/>
                <a:buFont typeface="Wingdings" pitchFamily="2" charset="2"/>
                <a:buChar char="q"/>
                <a:defRPr sz="3200">
                  <a:solidFill>
                    <a:schemeClr val="tx1"/>
                  </a:solidFill>
                  <a:latin typeface="Arial" charset="0"/>
                </a:defRPr>
              </a:lvl1pPr>
              <a:lvl2pPr marL="742950" indent="-285750" eaLnBrk="0" hangingPunct="0">
                <a:spcBef>
                  <a:spcPct val="20000"/>
                </a:spcBef>
                <a:buClr>
                  <a:schemeClr val="accent2"/>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ClrTx/>
                <a:buSzTx/>
                <a:buFontTx/>
                <a:buNone/>
                <a:defRPr/>
              </a:pPr>
              <a:r>
                <a:rPr lang="en-US" altLang="el-GR" sz="1800">
                  <a:cs typeface="Arial" charset="0"/>
                </a:rPr>
                <a:t>1</a:t>
              </a:r>
              <a:endParaRPr lang="el-GR" altLang="el-GR" sz="1800">
                <a:cs typeface="Arial" charset="0"/>
              </a:endParaRPr>
            </a:p>
          </p:txBody>
        </p:sp>
      </p:grpSp>
      <p:grpSp>
        <p:nvGrpSpPr>
          <p:cNvPr id="7" name="Group 6">
            <a:extLst>
              <a:ext uri="{FF2B5EF4-FFF2-40B4-BE49-F238E27FC236}">
                <a16:creationId xmlns:a16="http://schemas.microsoft.com/office/drawing/2014/main" id="{77E6D133-0B1A-46CF-9BF3-FEFB258194CA}"/>
              </a:ext>
            </a:extLst>
          </p:cNvPr>
          <p:cNvGrpSpPr/>
          <p:nvPr/>
        </p:nvGrpSpPr>
        <p:grpSpPr>
          <a:xfrm>
            <a:off x="2895600" y="1981200"/>
            <a:ext cx="4038600" cy="3810000"/>
            <a:chOff x="2895600" y="1981200"/>
            <a:chExt cx="4038600" cy="3810000"/>
          </a:xfrm>
        </p:grpSpPr>
        <p:sp>
          <p:nvSpPr>
            <p:cNvPr id="10" name="Rectangle 9">
              <a:extLst>
                <a:ext uri="{FF2B5EF4-FFF2-40B4-BE49-F238E27FC236}">
                  <a16:creationId xmlns:a16="http://schemas.microsoft.com/office/drawing/2014/main" id="{13526FF6-29A4-4D39-9DA9-52699F20D520}"/>
                </a:ext>
              </a:extLst>
            </p:cNvPr>
            <p:cNvSpPr/>
            <p:nvPr/>
          </p:nvSpPr>
          <p:spPr>
            <a:xfrm>
              <a:off x="2895600" y="19812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2"/>
                </a:buClr>
                <a:buSzPct val="105000"/>
                <a:buFont typeface="Wingdings" pitchFamily="2" charset="2"/>
                <a:buChar char="q"/>
                <a:defRPr sz="3200">
                  <a:solidFill>
                    <a:schemeClr val="tx1"/>
                  </a:solidFill>
                  <a:latin typeface="Arial" charset="0"/>
                </a:defRPr>
              </a:lvl1pPr>
              <a:lvl2pPr marL="742950" indent="-285750" eaLnBrk="0" hangingPunct="0">
                <a:spcBef>
                  <a:spcPct val="20000"/>
                </a:spcBef>
                <a:buClr>
                  <a:schemeClr val="accent2"/>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ClrTx/>
                <a:buSzTx/>
                <a:buFontTx/>
                <a:buNone/>
                <a:defRPr/>
              </a:pPr>
              <a:r>
                <a:rPr lang="en-US" altLang="el-GR" sz="1800" dirty="0">
                  <a:cs typeface="Arial" charset="0"/>
                </a:rPr>
                <a:t>1</a:t>
              </a:r>
              <a:endParaRPr lang="el-GR" altLang="el-GR" sz="1800" dirty="0">
                <a:cs typeface="Arial" charset="0"/>
              </a:endParaRPr>
            </a:p>
          </p:txBody>
        </p:sp>
        <p:sp>
          <p:nvSpPr>
            <p:cNvPr id="11" name="Rectangle 10">
              <a:extLst>
                <a:ext uri="{FF2B5EF4-FFF2-40B4-BE49-F238E27FC236}">
                  <a16:creationId xmlns:a16="http://schemas.microsoft.com/office/drawing/2014/main" id="{33D79BF0-0315-4A0C-B639-08C50E1720F8}"/>
                </a:ext>
              </a:extLst>
            </p:cNvPr>
            <p:cNvSpPr/>
            <p:nvPr/>
          </p:nvSpPr>
          <p:spPr>
            <a:xfrm>
              <a:off x="3124200" y="29718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2"/>
                </a:buClr>
                <a:buSzPct val="105000"/>
                <a:buFont typeface="Wingdings" pitchFamily="2" charset="2"/>
                <a:buChar char="q"/>
                <a:defRPr sz="3200">
                  <a:solidFill>
                    <a:schemeClr val="tx1"/>
                  </a:solidFill>
                  <a:latin typeface="Arial" charset="0"/>
                </a:defRPr>
              </a:lvl1pPr>
              <a:lvl2pPr marL="742950" indent="-285750" eaLnBrk="0" hangingPunct="0">
                <a:spcBef>
                  <a:spcPct val="20000"/>
                </a:spcBef>
                <a:buClr>
                  <a:schemeClr val="accent2"/>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ClrTx/>
                <a:buSzTx/>
                <a:buFontTx/>
                <a:buNone/>
                <a:defRPr/>
              </a:pPr>
              <a:r>
                <a:rPr lang="en-US" altLang="el-GR" sz="1800">
                  <a:cs typeface="Arial" charset="0"/>
                </a:rPr>
                <a:t>1</a:t>
              </a:r>
              <a:endParaRPr lang="el-GR" altLang="el-GR" sz="1800">
                <a:cs typeface="Arial" charset="0"/>
              </a:endParaRPr>
            </a:p>
          </p:txBody>
        </p:sp>
        <p:sp>
          <p:nvSpPr>
            <p:cNvPr id="13" name="Rectangle 12">
              <a:extLst>
                <a:ext uri="{FF2B5EF4-FFF2-40B4-BE49-F238E27FC236}">
                  <a16:creationId xmlns:a16="http://schemas.microsoft.com/office/drawing/2014/main" id="{FA943916-E608-445C-A3E1-EB19B47BC6F7}"/>
                </a:ext>
              </a:extLst>
            </p:cNvPr>
            <p:cNvSpPr/>
            <p:nvPr/>
          </p:nvSpPr>
          <p:spPr>
            <a:xfrm>
              <a:off x="3733800" y="54864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2"/>
                </a:buClr>
                <a:buSzPct val="105000"/>
                <a:buFont typeface="Wingdings" pitchFamily="2" charset="2"/>
                <a:buChar char="q"/>
                <a:defRPr sz="3200">
                  <a:solidFill>
                    <a:schemeClr val="tx1"/>
                  </a:solidFill>
                  <a:latin typeface="Arial" charset="0"/>
                </a:defRPr>
              </a:lvl1pPr>
              <a:lvl2pPr marL="742950" indent="-285750" eaLnBrk="0" hangingPunct="0">
                <a:spcBef>
                  <a:spcPct val="20000"/>
                </a:spcBef>
                <a:buClr>
                  <a:schemeClr val="accent2"/>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ClrTx/>
                <a:buSzTx/>
                <a:buFontTx/>
                <a:buNone/>
                <a:defRPr/>
              </a:pPr>
              <a:r>
                <a:rPr lang="en-US" altLang="el-GR" sz="1800">
                  <a:cs typeface="Arial" charset="0"/>
                </a:rPr>
                <a:t>2</a:t>
              </a:r>
              <a:endParaRPr lang="el-GR" altLang="el-GR" sz="1800">
                <a:cs typeface="Arial" charset="0"/>
              </a:endParaRPr>
            </a:p>
          </p:txBody>
        </p:sp>
        <p:sp>
          <p:nvSpPr>
            <p:cNvPr id="14" name="Rectangle 13">
              <a:extLst>
                <a:ext uri="{FF2B5EF4-FFF2-40B4-BE49-F238E27FC236}">
                  <a16:creationId xmlns:a16="http://schemas.microsoft.com/office/drawing/2014/main" id="{AD034CAE-146E-4A75-8BC0-8CEC65DC62D7}"/>
                </a:ext>
              </a:extLst>
            </p:cNvPr>
            <p:cNvSpPr/>
            <p:nvPr/>
          </p:nvSpPr>
          <p:spPr>
            <a:xfrm>
              <a:off x="5715000" y="54864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2"/>
                </a:buClr>
                <a:buSzPct val="105000"/>
                <a:buFont typeface="Wingdings" pitchFamily="2" charset="2"/>
                <a:buChar char="q"/>
                <a:defRPr sz="3200">
                  <a:solidFill>
                    <a:schemeClr val="tx1"/>
                  </a:solidFill>
                  <a:latin typeface="Arial" charset="0"/>
                </a:defRPr>
              </a:lvl1pPr>
              <a:lvl2pPr marL="742950" indent="-285750" eaLnBrk="0" hangingPunct="0">
                <a:spcBef>
                  <a:spcPct val="20000"/>
                </a:spcBef>
                <a:buClr>
                  <a:schemeClr val="accent2"/>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ClrTx/>
                <a:buSzTx/>
                <a:buFontTx/>
                <a:buNone/>
                <a:defRPr/>
              </a:pPr>
              <a:r>
                <a:rPr lang="en-US" altLang="el-GR" sz="1800">
                  <a:cs typeface="Arial" charset="0"/>
                </a:rPr>
                <a:t>2</a:t>
              </a:r>
              <a:endParaRPr lang="el-GR" altLang="el-GR" sz="1800">
                <a:cs typeface="Arial" charset="0"/>
              </a:endParaRPr>
            </a:p>
          </p:txBody>
        </p:sp>
        <p:sp>
          <p:nvSpPr>
            <p:cNvPr id="15" name="Rectangle 14">
              <a:extLst>
                <a:ext uri="{FF2B5EF4-FFF2-40B4-BE49-F238E27FC236}">
                  <a16:creationId xmlns:a16="http://schemas.microsoft.com/office/drawing/2014/main" id="{199D7D0E-8551-4A02-AC18-539E4DD4B5C6}"/>
                </a:ext>
              </a:extLst>
            </p:cNvPr>
            <p:cNvSpPr/>
            <p:nvPr/>
          </p:nvSpPr>
          <p:spPr>
            <a:xfrm>
              <a:off x="4876800" y="29718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2"/>
                </a:buClr>
                <a:buSzPct val="105000"/>
                <a:buFont typeface="Wingdings" pitchFamily="2" charset="2"/>
                <a:buChar char="q"/>
                <a:defRPr sz="3200">
                  <a:solidFill>
                    <a:schemeClr val="tx1"/>
                  </a:solidFill>
                  <a:latin typeface="Arial" charset="0"/>
                </a:defRPr>
              </a:lvl1pPr>
              <a:lvl2pPr marL="742950" indent="-285750" eaLnBrk="0" hangingPunct="0">
                <a:spcBef>
                  <a:spcPct val="20000"/>
                </a:spcBef>
                <a:buClr>
                  <a:schemeClr val="accent2"/>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ClrTx/>
                <a:buSzTx/>
                <a:buFontTx/>
                <a:buNone/>
                <a:defRPr/>
              </a:pPr>
              <a:r>
                <a:rPr lang="en-US" altLang="el-GR" sz="1800">
                  <a:cs typeface="Arial" charset="0"/>
                </a:rPr>
                <a:t>2</a:t>
              </a:r>
              <a:endParaRPr lang="el-GR" altLang="el-GR" sz="1800">
                <a:cs typeface="Arial" charset="0"/>
              </a:endParaRPr>
            </a:p>
          </p:txBody>
        </p:sp>
        <p:sp>
          <p:nvSpPr>
            <p:cNvPr id="16" name="Rectangle 15">
              <a:extLst>
                <a:ext uri="{FF2B5EF4-FFF2-40B4-BE49-F238E27FC236}">
                  <a16:creationId xmlns:a16="http://schemas.microsoft.com/office/drawing/2014/main" id="{5E806584-6FDD-47DE-8E0E-00A298E80332}"/>
                </a:ext>
              </a:extLst>
            </p:cNvPr>
            <p:cNvSpPr/>
            <p:nvPr/>
          </p:nvSpPr>
          <p:spPr>
            <a:xfrm>
              <a:off x="4876800" y="19812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2"/>
                </a:buClr>
                <a:buSzPct val="105000"/>
                <a:buFont typeface="Wingdings" pitchFamily="2" charset="2"/>
                <a:buChar char="q"/>
                <a:defRPr sz="3200">
                  <a:solidFill>
                    <a:schemeClr val="tx1"/>
                  </a:solidFill>
                  <a:latin typeface="Arial" charset="0"/>
                </a:defRPr>
              </a:lvl1pPr>
              <a:lvl2pPr marL="742950" indent="-285750" eaLnBrk="0" hangingPunct="0">
                <a:spcBef>
                  <a:spcPct val="20000"/>
                </a:spcBef>
                <a:buClr>
                  <a:schemeClr val="accent2"/>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ClrTx/>
                <a:buSzTx/>
                <a:buFontTx/>
                <a:buNone/>
                <a:defRPr/>
              </a:pPr>
              <a:r>
                <a:rPr lang="en-US" altLang="el-GR" sz="1800">
                  <a:cs typeface="Arial" charset="0"/>
                </a:rPr>
                <a:t>2</a:t>
              </a:r>
              <a:endParaRPr lang="el-GR" altLang="el-GR" sz="1800">
                <a:cs typeface="Arial" charset="0"/>
              </a:endParaRPr>
            </a:p>
          </p:txBody>
        </p:sp>
        <p:sp>
          <p:nvSpPr>
            <p:cNvPr id="17" name="Rectangle 16">
              <a:extLst>
                <a:ext uri="{FF2B5EF4-FFF2-40B4-BE49-F238E27FC236}">
                  <a16:creationId xmlns:a16="http://schemas.microsoft.com/office/drawing/2014/main" id="{0907A841-51DC-4425-8EF2-3E3723593F30}"/>
                </a:ext>
              </a:extLst>
            </p:cNvPr>
            <p:cNvSpPr/>
            <p:nvPr/>
          </p:nvSpPr>
          <p:spPr>
            <a:xfrm>
              <a:off x="6629400" y="2971800"/>
              <a:ext cx="3048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spcBef>
                  <a:spcPct val="20000"/>
                </a:spcBef>
                <a:buClr>
                  <a:schemeClr val="accent2"/>
                </a:buClr>
                <a:buSzPct val="105000"/>
                <a:buFont typeface="Wingdings" pitchFamily="2" charset="2"/>
                <a:buChar char="q"/>
                <a:defRPr sz="3200">
                  <a:solidFill>
                    <a:schemeClr val="tx1"/>
                  </a:solidFill>
                  <a:latin typeface="Arial" charset="0"/>
                </a:defRPr>
              </a:lvl1pPr>
              <a:lvl2pPr marL="742950" indent="-285750" eaLnBrk="0" hangingPunct="0">
                <a:spcBef>
                  <a:spcPct val="20000"/>
                </a:spcBef>
                <a:buClr>
                  <a:schemeClr val="accent2"/>
                </a:buClr>
                <a:buFont typeface="Wingdings" pitchFamily="2" charset="2"/>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Font typeface="Arial" charset="0"/>
                <a:buChar char="-"/>
                <a:defRPr sz="2000">
                  <a:solidFill>
                    <a:schemeClr val="tx1"/>
                  </a:solidFill>
                  <a:latin typeface="Arial" charset="0"/>
                </a:defRPr>
              </a:lvl5pPr>
              <a:lvl6pPr marL="2514600" indent="-228600" eaLnBrk="0" fontAlgn="base" hangingPunct="0">
                <a:spcBef>
                  <a:spcPct val="20000"/>
                </a:spcBef>
                <a:spcAft>
                  <a:spcPct val="0"/>
                </a:spcAft>
                <a:buFont typeface="Arial" charset="0"/>
                <a:buChar char="-"/>
                <a:defRPr sz="2000">
                  <a:solidFill>
                    <a:schemeClr val="tx1"/>
                  </a:solidFill>
                  <a:latin typeface="Arial" charset="0"/>
                </a:defRPr>
              </a:lvl6pPr>
              <a:lvl7pPr marL="2971800" indent="-228600" eaLnBrk="0" fontAlgn="base" hangingPunct="0">
                <a:spcBef>
                  <a:spcPct val="20000"/>
                </a:spcBef>
                <a:spcAft>
                  <a:spcPct val="0"/>
                </a:spcAft>
                <a:buFont typeface="Arial" charset="0"/>
                <a:buChar char="-"/>
                <a:defRPr sz="2000">
                  <a:solidFill>
                    <a:schemeClr val="tx1"/>
                  </a:solidFill>
                  <a:latin typeface="Arial" charset="0"/>
                </a:defRPr>
              </a:lvl7pPr>
              <a:lvl8pPr marL="3429000" indent="-228600" eaLnBrk="0" fontAlgn="base" hangingPunct="0">
                <a:spcBef>
                  <a:spcPct val="20000"/>
                </a:spcBef>
                <a:spcAft>
                  <a:spcPct val="0"/>
                </a:spcAft>
                <a:buFont typeface="Arial" charset="0"/>
                <a:buChar char="-"/>
                <a:defRPr sz="2000">
                  <a:solidFill>
                    <a:schemeClr val="tx1"/>
                  </a:solidFill>
                  <a:latin typeface="Arial" charset="0"/>
                </a:defRPr>
              </a:lvl8pPr>
              <a:lvl9pPr marL="3886200" indent="-228600" eaLnBrk="0" fontAlgn="base" hangingPunct="0">
                <a:spcBef>
                  <a:spcPct val="20000"/>
                </a:spcBef>
                <a:spcAft>
                  <a:spcPct val="0"/>
                </a:spcAft>
                <a:buFont typeface="Arial" charset="0"/>
                <a:buChar char="-"/>
                <a:defRPr sz="2000">
                  <a:solidFill>
                    <a:schemeClr val="tx1"/>
                  </a:solidFill>
                  <a:latin typeface="Arial" charset="0"/>
                </a:defRPr>
              </a:lvl9pPr>
            </a:lstStyle>
            <a:p>
              <a:pPr algn="ctr" eaLnBrk="1" hangingPunct="1">
                <a:spcBef>
                  <a:spcPct val="0"/>
                </a:spcBef>
                <a:buClrTx/>
                <a:buSzTx/>
                <a:buFontTx/>
                <a:buNone/>
                <a:defRPr/>
              </a:pPr>
              <a:r>
                <a:rPr lang="en-US" altLang="el-GR" sz="1800">
                  <a:cs typeface="Arial" charset="0"/>
                </a:rPr>
                <a:t>3</a:t>
              </a:r>
              <a:endParaRPr lang="el-GR" altLang="el-GR" sz="1800">
                <a:cs typeface="Arial" charset="0"/>
              </a:endParaRPr>
            </a:p>
          </p:txBody>
        </p:sp>
      </p:grpSp>
      <p:grpSp>
        <p:nvGrpSpPr>
          <p:cNvPr id="5" name="Group 4">
            <a:extLst>
              <a:ext uri="{FF2B5EF4-FFF2-40B4-BE49-F238E27FC236}">
                <a16:creationId xmlns:a16="http://schemas.microsoft.com/office/drawing/2014/main" id="{DD1A2090-0D47-449E-85AC-503B76404324}"/>
              </a:ext>
            </a:extLst>
          </p:cNvPr>
          <p:cNvGrpSpPr/>
          <p:nvPr/>
        </p:nvGrpSpPr>
        <p:grpSpPr>
          <a:xfrm>
            <a:off x="533982" y="3505200"/>
            <a:ext cx="1675818" cy="609600"/>
            <a:chOff x="533982" y="3505200"/>
            <a:chExt cx="1675818" cy="609600"/>
          </a:xfrm>
        </p:grpSpPr>
        <p:sp>
          <p:nvSpPr>
            <p:cNvPr id="2" name="Oval 1">
              <a:extLst>
                <a:ext uri="{FF2B5EF4-FFF2-40B4-BE49-F238E27FC236}">
                  <a16:creationId xmlns:a16="http://schemas.microsoft.com/office/drawing/2014/main" id="{CC35246A-449C-40FF-B209-52BA4F9C12F2}"/>
                </a:ext>
              </a:extLst>
            </p:cNvPr>
            <p:cNvSpPr/>
            <p:nvPr/>
          </p:nvSpPr>
          <p:spPr>
            <a:xfrm>
              <a:off x="1143000" y="3505200"/>
              <a:ext cx="10668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5F7079B-2D66-4D7E-A13B-46B346A45906}"/>
                </a:ext>
              </a:extLst>
            </p:cNvPr>
            <p:cNvSpPr txBox="1"/>
            <p:nvPr/>
          </p:nvSpPr>
          <p:spPr>
            <a:xfrm>
              <a:off x="533982" y="3635979"/>
              <a:ext cx="608436" cy="369332"/>
            </a:xfrm>
            <a:prstGeom prst="rect">
              <a:avLst/>
            </a:prstGeom>
            <a:noFill/>
          </p:spPr>
          <p:txBody>
            <a:bodyPr wrap="none" rtlCol="0">
              <a:spAutoFit/>
            </a:bodyPr>
            <a:lstStyle/>
            <a:p>
              <a:r>
                <a:rPr lang="el-GR" dirty="0">
                  <a:solidFill>
                    <a:srgbClr val="FF0000"/>
                  </a:solidFill>
                </a:rPr>
                <a:t>Ρίζα</a:t>
              </a:r>
              <a:endParaRPr lang="en-US" dirty="0">
                <a:solidFill>
                  <a:srgbClr val="FF0000"/>
                </a:solidFill>
              </a:endParaRPr>
            </a:p>
          </p:txBody>
        </p:sp>
        <p:sp>
          <p:nvSpPr>
            <p:cNvPr id="4" name="Oval 3">
              <a:extLst>
                <a:ext uri="{FF2B5EF4-FFF2-40B4-BE49-F238E27FC236}">
                  <a16:creationId xmlns:a16="http://schemas.microsoft.com/office/drawing/2014/main" id="{90702C15-A68B-44F7-BE0C-6B9B871D04CF}"/>
                </a:ext>
              </a:extLst>
            </p:cNvPr>
            <p:cNvSpPr/>
            <p:nvPr/>
          </p:nvSpPr>
          <p:spPr>
            <a:xfrm>
              <a:off x="1524000" y="3927345"/>
              <a:ext cx="304800" cy="173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57656B6A-2935-45BA-8F26-E2560258430E}"/>
              </a:ext>
            </a:extLst>
          </p:cNvPr>
          <p:cNvSpPr txBox="1"/>
          <p:nvPr/>
        </p:nvSpPr>
        <p:spPr>
          <a:xfrm>
            <a:off x="2614983" y="5105400"/>
            <a:ext cx="601447" cy="261610"/>
          </a:xfrm>
          <a:prstGeom prst="rect">
            <a:avLst/>
          </a:prstGeom>
          <a:solidFill>
            <a:schemeClr val="bg1"/>
          </a:solidFill>
        </p:spPr>
        <p:txBody>
          <a:bodyPr wrap="none" rtlCol="0">
            <a:spAutoFit/>
          </a:bodyPr>
          <a:lstStyle/>
          <a:p>
            <a:r>
              <a:rPr lang="en-US" sz="1100" b="1" dirty="0">
                <a:solidFill>
                  <a:srgbClr val="FF0000"/>
                </a:solidFill>
              </a:rPr>
              <a:t>LAN-3</a:t>
            </a:r>
          </a:p>
        </p:txBody>
      </p:sp>
      <p:sp>
        <p:nvSpPr>
          <p:cNvPr id="18" name="Multiplication Sign 17">
            <a:extLst>
              <a:ext uri="{FF2B5EF4-FFF2-40B4-BE49-F238E27FC236}">
                <a16:creationId xmlns:a16="http://schemas.microsoft.com/office/drawing/2014/main" id="{3D231F02-C1DD-421E-92C4-39641EA9E0A7}"/>
              </a:ext>
            </a:extLst>
          </p:cNvPr>
          <p:cNvSpPr/>
          <p:nvPr/>
        </p:nvSpPr>
        <p:spPr>
          <a:xfrm>
            <a:off x="2971800" y="4191000"/>
            <a:ext cx="228600" cy="2286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F7FF0FA-E84C-4963-BFCD-6612CE664041}"/>
              </a:ext>
            </a:extLst>
          </p:cNvPr>
          <p:cNvSpPr/>
          <p:nvPr/>
        </p:nvSpPr>
        <p:spPr>
          <a:xfrm>
            <a:off x="2310183" y="5687219"/>
            <a:ext cx="304800" cy="173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66DB9A4-21DE-4369-9410-56C1FACB0604}"/>
              </a:ext>
            </a:extLst>
          </p:cNvPr>
          <p:cNvSpPr/>
          <p:nvPr/>
        </p:nvSpPr>
        <p:spPr>
          <a:xfrm>
            <a:off x="4087364" y="3918395"/>
            <a:ext cx="304800" cy="173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5DF6BCB-C471-4FB6-99E7-DAF45F822040}"/>
              </a:ext>
            </a:extLst>
          </p:cNvPr>
          <p:cNvGrpSpPr/>
          <p:nvPr/>
        </p:nvGrpSpPr>
        <p:grpSpPr>
          <a:xfrm>
            <a:off x="4800600" y="4191000"/>
            <a:ext cx="1066800" cy="1539416"/>
            <a:chOff x="4800600" y="4191000"/>
            <a:chExt cx="1066800" cy="1539416"/>
          </a:xfrm>
        </p:grpSpPr>
        <p:sp>
          <p:nvSpPr>
            <p:cNvPr id="26" name="Multiplication Sign 25">
              <a:extLst>
                <a:ext uri="{FF2B5EF4-FFF2-40B4-BE49-F238E27FC236}">
                  <a16:creationId xmlns:a16="http://schemas.microsoft.com/office/drawing/2014/main" id="{762A084D-8D8D-49F5-A782-58DD00F178A5}"/>
                </a:ext>
              </a:extLst>
            </p:cNvPr>
            <p:cNvSpPr/>
            <p:nvPr/>
          </p:nvSpPr>
          <p:spPr>
            <a:xfrm>
              <a:off x="5638800" y="4191000"/>
              <a:ext cx="228600" cy="2286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ication Sign 26">
              <a:extLst>
                <a:ext uri="{FF2B5EF4-FFF2-40B4-BE49-F238E27FC236}">
                  <a16:creationId xmlns:a16="http://schemas.microsoft.com/office/drawing/2014/main" id="{CAE17692-87F8-4846-8CFA-183AE25AD5B1}"/>
                </a:ext>
              </a:extLst>
            </p:cNvPr>
            <p:cNvSpPr/>
            <p:nvPr/>
          </p:nvSpPr>
          <p:spPr>
            <a:xfrm>
              <a:off x="4800600" y="5501816"/>
              <a:ext cx="228600" cy="2286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1BA005A4-C199-4DC6-B179-34BA670BA5E3}"/>
              </a:ext>
            </a:extLst>
          </p:cNvPr>
          <p:cNvSpPr txBox="1"/>
          <p:nvPr/>
        </p:nvSpPr>
        <p:spPr>
          <a:xfrm>
            <a:off x="3429000" y="2405390"/>
            <a:ext cx="601447" cy="261610"/>
          </a:xfrm>
          <a:prstGeom prst="rect">
            <a:avLst/>
          </a:prstGeom>
          <a:solidFill>
            <a:schemeClr val="bg1"/>
          </a:solidFill>
        </p:spPr>
        <p:txBody>
          <a:bodyPr wrap="none" rtlCol="0">
            <a:spAutoFit/>
          </a:bodyPr>
          <a:lstStyle/>
          <a:p>
            <a:r>
              <a:rPr lang="en-US" sz="1100" b="1" dirty="0">
                <a:solidFill>
                  <a:srgbClr val="FF0000"/>
                </a:solidFill>
              </a:rPr>
              <a:t>LAN-4</a:t>
            </a:r>
          </a:p>
        </p:txBody>
      </p:sp>
      <p:sp>
        <p:nvSpPr>
          <p:cNvPr id="29" name="Multiplication Sign 28">
            <a:extLst>
              <a:ext uri="{FF2B5EF4-FFF2-40B4-BE49-F238E27FC236}">
                <a16:creationId xmlns:a16="http://schemas.microsoft.com/office/drawing/2014/main" id="{158AB8AD-19F4-491D-99A0-3D5C48656841}"/>
              </a:ext>
            </a:extLst>
          </p:cNvPr>
          <p:cNvSpPr/>
          <p:nvPr/>
        </p:nvSpPr>
        <p:spPr>
          <a:xfrm>
            <a:off x="4132800" y="3041317"/>
            <a:ext cx="228600" cy="2286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9594DCA-725E-48FA-9699-36D27909D366}"/>
              </a:ext>
            </a:extLst>
          </p:cNvPr>
          <p:cNvSpPr/>
          <p:nvPr/>
        </p:nvSpPr>
        <p:spPr>
          <a:xfrm>
            <a:off x="3276600" y="2265798"/>
            <a:ext cx="304800" cy="1738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85E341D0-7974-4337-B296-611F6FC0ADDB}"/>
              </a:ext>
            </a:extLst>
          </p:cNvPr>
          <p:cNvSpPr txBox="1"/>
          <p:nvPr/>
        </p:nvSpPr>
        <p:spPr>
          <a:xfrm>
            <a:off x="4614176" y="5092799"/>
            <a:ext cx="601447" cy="261610"/>
          </a:xfrm>
          <a:prstGeom prst="rect">
            <a:avLst/>
          </a:prstGeom>
          <a:solidFill>
            <a:schemeClr val="bg1"/>
          </a:solidFill>
        </p:spPr>
        <p:txBody>
          <a:bodyPr wrap="none" rtlCol="0">
            <a:spAutoFit/>
          </a:bodyPr>
          <a:lstStyle/>
          <a:p>
            <a:r>
              <a:rPr lang="en-US" sz="1100" b="1" dirty="0">
                <a:solidFill>
                  <a:srgbClr val="FF0000"/>
                </a:solidFill>
              </a:rPr>
              <a:t>LAN-5</a:t>
            </a:r>
          </a:p>
        </p:txBody>
      </p:sp>
      <p:sp>
        <p:nvSpPr>
          <p:cNvPr id="20" name="Rectangle 19">
            <a:extLst>
              <a:ext uri="{FF2B5EF4-FFF2-40B4-BE49-F238E27FC236}">
                <a16:creationId xmlns:a16="http://schemas.microsoft.com/office/drawing/2014/main" id="{852DA0FD-0659-4DEF-8359-0F89EAF0F267}"/>
              </a:ext>
            </a:extLst>
          </p:cNvPr>
          <p:cNvSpPr/>
          <p:nvPr/>
        </p:nvSpPr>
        <p:spPr>
          <a:xfrm>
            <a:off x="4914899" y="1063983"/>
            <a:ext cx="4109884" cy="590931"/>
          </a:xfrm>
          <a:prstGeom prst="rect">
            <a:avLst/>
          </a:prstGeom>
        </p:spPr>
        <p:txBody>
          <a:bodyPr wrap="square">
            <a:spAutoFit/>
          </a:bodyPr>
          <a:lstStyle/>
          <a:p>
            <a:pPr>
              <a:lnSpc>
                <a:spcPct val="90000"/>
              </a:lnSpc>
            </a:pPr>
            <a:r>
              <a:rPr lang="el-GR" altLang="el-GR" dirty="0">
                <a:solidFill>
                  <a:srgbClr val="FF0000"/>
                </a:solidFill>
              </a:rPr>
              <a:t>1. Επίλεξε τη γέφυρα</a:t>
            </a:r>
            <a:r>
              <a:rPr lang="el-GR" altLang="el-GR" dirty="0"/>
              <a:t> με το μικρότερο</a:t>
            </a:r>
            <a:r>
              <a:rPr lang="en-US" altLang="el-GR" dirty="0"/>
              <a:t> </a:t>
            </a:r>
            <a:r>
              <a:rPr lang="el-GR" altLang="el-GR" dirty="0"/>
              <a:t>αναγνωριστικό χαρακτηριστικό</a:t>
            </a:r>
            <a:r>
              <a:rPr lang="en-US" altLang="el-GR" dirty="0"/>
              <a:t> </a:t>
            </a:r>
            <a:r>
              <a:rPr lang="el-GR" altLang="el-GR" dirty="0"/>
              <a:t>ως ρίζα</a:t>
            </a:r>
          </a:p>
        </p:txBody>
      </p:sp>
      <p:sp>
        <p:nvSpPr>
          <p:cNvPr id="21" name="Rectangle 20">
            <a:extLst>
              <a:ext uri="{FF2B5EF4-FFF2-40B4-BE49-F238E27FC236}">
                <a16:creationId xmlns:a16="http://schemas.microsoft.com/office/drawing/2014/main" id="{6B399F04-DCC0-46D1-8BE1-DE18A46C5E8E}"/>
              </a:ext>
            </a:extLst>
          </p:cNvPr>
          <p:cNvSpPr/>
          <p:nvPr/>
        </p:nvSpPr>
        <p:spPr>
          <a:xfrm>
            <a:off x="4915297" y="1059564"/>
            <a:ext cx="3733006" cy="590931"/>
          </a:xfrm>
          <a:prstGeom prst="rect">
            <a:avLst/>
          </a:prstGeom>
        </p:spPr>
        <p:txBody>
          <a:bodyPr wrap="square">
            <a:spAutoFit/>
          </a:bodyPr>
          <a:lstStyle/>
          <a:p>
            <a:pPr>
              <a:lnSpc>
                <a:spcPct val="90000"/>
              </a:lnSpc>
            </a:pPr>
            <a:r>
              <a:rPr lang="el-GR" altLang="el-GR" dirty="0">
                <a:solidFill>
                  <a:srgbClr val="FF0000"/>
                </a:solidFill>
              </a:rPr>
              <a:t>2. Για κάθε γέφυρα</a:t>
            </a:r>
            <a:r>
              <a:rPr lang="el-GR" altLang="el-GR" dirty="0"/>
              <a:t> υπολόγισε τη μικρότερη διαδρομή προς τη ρίζα</a:t>
            </a:r>
          </a:p>
        </p:txBody>
      </p:sp>
      <p:sp>
        <p:nvSpPr>
          <p:cNvPr id="22" name="Rectangle 21">
            <a:extLst>
              <a:ext uri="{FF2B5EF4-FFF2-40B4-BE49-F238E27FC236}">
                <a16:creationId xmlns:a16="http://schemas.microsoft.com/office/drawing/2014/main" id="{7F7A943A-3B1A-4567-80CA-099F78B11AC8}"/>
              </a:ext>
            </a:extLst>
          </p:cNvPr>
          <p:cNvSpPr/>
          <p:nvPr/>
        </p:nvSpPr>
        <p:spPr>
          <a:xfrm>
            <a:off x="4724400" y="1042324"/>
            <a:ext cx="4572000" cy="840230"/>
          </a:xfrm>
          <a:prstGeom prst="rect">
            <a:avLst/>
          </a:prstGeom>
        </p:spPr>
        <p:txBody>
          <a:bodyPr>
            <a:spAutoFit/>
          </a:bodyPr>
          <a:lstStyle/>
          <a:p>
            <a:pPr>
              <a:lnSpc>
                <a:spcPct val="90000"/>
              </a:lnSpc>
            </a:pPr>
            <a:r>
              <a:rPr lang="el-GR" altLang="el-GR" dirty="0">
                <a:solidFill>
                  <a:srgbClr val="FF0000"/>
                </a:solidFill>
              </a:rPr>
              <a:t>3. Για κάθε τοπικό δίκτυο</a:t>
            </a:r>
            <a:r>
              <a:rPr lang="el-GR" altLang="el-GR" dirty="0"/>
              <a:t>, επίλεξε μία από τις γέφυρές του και όρισέ την ως υπεύθυνη για προώθηση πλαισίων προς ρίζα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21"/>
                                        </p:tgtEl>
                                      </p:cBhvr>
                                    </p:animEffect>
                                    <p:set>
                                      <p:cBhvr>
                                        <p:cTn id="36" dur="1" fill="hold">
                                          <p:stCondLst>
                                            <p:cond delay="499"/>
                                          </p:stCondLst>
                                        </p:cTn>
                                        <p:tgtEl>
                                          <p:spTgt spid="21"/>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 calcmode="lin" valueType="num">
                                      <p:cBhvr>
                                        <p:cTn id="61" dur="500" fill="hold"/>
                                        <p:tgtEl>
                                          <p:spTgt spid="28"/>
                                        </p:tgtEl>
                                        <p:attrNameLst>
                                          <p:attrName>ppt_w</p:attrName>
                                        </p:attrNameLst>
                                      </p:cBhvr>
                                      <p:tavLst>
                                        <p:tav tm="0">
                                          <p:val>
                                            <p:fltVal val="0"/>
                                          </p:val>
                                        </p:tav>
                                        <p:tav tm="100000">
                                          <p:val>
                                            <p:strVal val="#ppt_w"/>
                                          </p:val>
                                        </p:tav>
                                      </p:tavLst>
                                    </p:anim>
                                    <p:anim calcmode="lin" valueType="num">
                                      <p:cBhvr>
                                        <p:cTn id="62" dur="500" fill="hold"/>
                                        <p:tgtEl>
                                          <p:spTgt spid="28"/>
                                        </p:tgtEl>
                                        <p:attrNameLst>
                                          <p:attrName>ppt_h</p:attrName>
                                        </p:attrNameLst>
                                      </p:cBhvr>
                                      <p:tavLst>
                                        <p:tav tm="0">
                                          <p:val>
                                            <p:fltVal val="0"/>
                                          </p:val>
                                        </p:tav>
                                        <p:tav tm="100000">
                                          <p:val>
                                            <p:strVal val="#ppt_h"/>
                                          </p:val>
                                        </p:tav>
                                      </p:tavLst>
                                    </p:anim>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500"/>
                                        <p:tgtEl>
                                          <p:spTgt spid="29"/>
                                        </p:tgtEl>
                                      </p:cBhvr>
                                    </p:animEffect>
                                  </p:childTnLst>
                                </p:cTn>
                              </p:par>
                            </p:childTnLst>
                          </p:cTn>
                        </p:par>
                        <p:par>
                          <p:cTn id="69" fill="hold">
                            <p:stCondLst>
                              <p:cond delay="500"/>
                            </p:stCondLst>
                            <p:childTnLst>
                              <p:par>
                                <p:cTn id="70" presetID="10" presetClass="entr" presetSubtype="0" fill="hold" grpId="0" nodeType="after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par>
                          <p:cTn id="85" fill="hold">
                            <p:stCondLst>
                              <p:cond delay="500"/>
                            </p:stCondLst>
                            <p:childTnLst>
                              <p:par>
                                <p:cTn id="86" presetID="10" presetClass="entr" presetSubtype="0" fill="hold" grpId="0" nodeType="after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24" grpId="0" animBg="1"/>
      <p:bldP spid="25" grpId="0" animBg="1"/>
      <p:bldP spid="28" grpId="0" animBg="1"/>
      <p:bldP spid="29" grpId="0" animBg="1"/>
      <p:bldP spid="30" grpId="0" animBg="1"/>
      <p:bldP spid="31" grpId="0" animBg="1"/>
      <p:bldP spid="20" grpId="0"/>
      <p:bldP spid="20" grpId="1"/>
      <p:bldP spid="21" grpId="0"/>
      <p:bldP spid="21" grpId="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173A7E43-0A46-4BC6-BB0E-7727769B412F}"/>
              </a:ext>
            </a:extLst>
          </p:cNvPr>
          <p:cNvSpPr>
            <a:spLocks noGrp="1" noChangeArrowheads="1"/>
          </p:cNvSpPr>
          <p:nvPr>
            <p:ph idx="1"/>
          </p:nvPr>
        </p:nvSpPr>
        <p:spPr/>
        <p:txBody>
          <a:bodyPr/>
          <a:lstStyle/>
          <a:p>
            <a:pPr>
              <a:buFont typeface="Wingdings" panose="05000000000000000000" pitchFamily="2" charset="2"/>
              <a:buNone/>
            </a:pPr>
            <a:r>
              <a:rPr lang="el-GR" altLang="el-GR" sz="2000" b="1">
                <a:ea typeface="ＭＳ Ｐゴシック" panose="020B0600070205080204" pitchFamily="34" charset="-128"/>
              </a:rPr>
              <a:t> Παράδειγμα  - τελικό δίκτυο επικάλυψης</a:t>
            </a:r>
          </a:p>
          <a:p>
            <a:pPr>
              <a:buFont typeface="Wingdings" panose="05000000000000000000" pitchFamily="2" charset="2"/>
              <a:buNone/>
            </a:pPr>
            <a:endParaRPr lang="el-GR" altLang="el-GR" sz="2000">
              <a:ea typeface="ＭＳ Ｐゴシック" panose="020B0600070205080204" pitchFamily="34" charset="-128"/>
            </a:endParaRPr>
          </a:p>
        </p:txBody>
      </p:sp>
      <p:sp>
        <p:nvSpPr>
          <p:cNvPr id="15363" name="Rectangle 2">
            <a:extLst>
              <a:ext uri="{FF2B5EF4-FFF2-40B4-BE49-F238E27FC236}">
                <a16:creationId xmlns:a16="http://schemas.microsoft.com/office/drawing/2014/main" id="{B916C732-0655-4C58-AD98-44DF314A2A0A}"/>
              </a:ext>
            </a:extLst>
          </p:cNvPr>
          <p:cNvSpPr>
            <a:spLocks noGrp="1" noChangeArrowheads="1"/>
          </p:cNvSpPr>
          <p:nvPr>
            <p:ph type="title"/>
          </p:nvPr>
        </p:nvSpPr>
        <p:spPr/>
        <p:txBody>
          <a:bodyPr/>
          <a:lstStyle/>
          <a:p>
            <a:r>
              <a:rPr lang="el-GR" altLang="el-GR">
                <a:ea typeface="ＭＳ Ｐゴシック" panose="020B0600070205080204" pitchFamily="34" charset="-128"/>
              </a:rPr>
              <a:t>  </a:t>
            </a:r>
            <a:r>
              <a:rPr lang="el-GR" altLang="el-GR" sz="2800">
                <a:ea typeface="ＭＳ Ｐゴシック" panose="020B0600070205080204" pitchFamily="34" charset="-128"/>
              </a:rPr>
              <a:t>Γεφύρωση – Δένδρο επικάλυψης  </a:t>
            </a:r>
            <a:r>
              <a:rPr lang="en-US" altLang="el-GR" sz="2800">
                <a:ea typeface="ＭＳ Ｐゴシック" panose="020B0600070205080204" pitchFamily="34" charset="-128"/>
              </a:rPr>
              <a:t> </a:t>
            </a:r>
            <a:r>
              <a:rPr lang="el-GR" altLang="el-GR" sz="2800">
                <a:ea typeface="ＭＳ Ｐゴシック" panose="020B0600070205080204" pitchFamily="34" charset="-128"/>
              </a:rPr>
              <a:t>(συνέχεια)</a:t>
            </a:r>
          </a:p>
        </p:txBody>
      </p:sp>
      <p:sp>
        <p:nvSpPr>
          <p:cNvPr id="15364" name="Slide Number Placeholder 5">
            <a:extLst>
              <a:ext uri="{FF2B5EF4-FFF2-40B4-BE49-F238E27FC236}">
                <a16:creationId xmlns:a16="http://schemas.microsoft.com/office/drawing/2014/main" id="{3E50CA2F-5E28-4A57-9D67-1203652514BB}"/>
              </a:ext>
            </a:extLst>
          </p:cNvPr>
          <p:cNvSpPr>
            <a:spLocks noGrp="1"/>
          </p:cNvSpPr>
          <p:nvPr>
            <p:ph type="sldNum" sz="quarter" idx="4"/>
          </p:nvPr>
        </p:nvSpPr>
        <p:spPr>
          <a:xfrm>
            <a:off x="8743950" y="6400800"/>
            <a:ext cx="40005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AB5E1FA5-79DA-4FAF-B87E-84CD22B2018C}" type="slidenum">
              <a:rPr lang="el-GR" altLang="el-GR" sz="1800">
                <a:solidFill>
                  <a:schemeClr val="accent2"/>
                </a:solidFill>
              </a:rPr>
              <a:pPr>
                <a:spcBef>
                  <a:spcPct val="0"/>
                </a:spcBef>
                <a:buClrTx/>
                <a:buSzTx/>
                <a:buFontTx/>
                <a:buNone/>
              </a:pPr>
              <a:t>7</a:t>
            </a:fld>
            <a:endParaRPr lang="el-GR" altLang="el-GR" sz="1800">
              <a:solidFill>
                <a:schemeClr val="accent2"/>
              </a:solidFill>
            </a:endParaRPr>
          </a:p>
        </p:txBody>
      </p:sp>
      <p:sp>
        <p:nvSpPr>
          <p:cNvPr id="15365" name="Text Box 5">
            <a:extLst>
              <a:ext uri="{FF2B5EF4-FFF2-40B4-BE49-F238E27FC236}">
                <a16:creationId xmlns:a16="http://schemas.microsoft.com/office/drawing/2014/main" id="{4D33A2F0-AA90-4072-8F54-89D27311336E}"/>
              </a:ext>
            </a:extLst>
          </p:cNvPr>
          <p:cNvSpPr txBox="1">
            <a:spLocks noChangeArrowheads="1"/>
          </p:cNvSpPr>
          <p:nvPr/>
        </p:nvSpPr>
        <p:spPr bwMode="auto">
          <a:xfrm>
            <a:off x="5562600" y="2133600"/>
            <a:ext cx="327660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l-GR" altLang="el-GR" sz="2000"/>
              <a:t>Υπάρχει ένας κατανεμημένος αλγόριθμος και πρωτόκολλο κατασκευής του δένδρου επικάλυψης σ</a:t>
            </a:r>
            <a:r>
              <a:rPr lang="el-GR" altLang="en-US" sz="2000"/>
              <a:t>’</a:t>
            </a:r>
            <a:r>
              <a:rPr lang="el-GR" altLang="el-GR" sz="2000"/>
              <a:t> ένα εκτεταμένο τοπικό δίκτυο: </a:t>
            </a:r>
          </a:p>
          <a:p>
            <a:pPr eaLnBrk="1" hangingPunct="1">
              <a:spcBef>
                <a:spcPct val="0"/>
              </a:spcBef>
              <a:buClrTx/>
              <a:buSzTx/>
              <a:buFontTx/>
              <a:buNone/>
            </a:pPr>
            <a:endParaRPr lang="el-GR" altLang="el-GR" sz="2000" i="1"/>
          </a:p>
          <a:p>
            <a:pPr algn="r" eaLnBrk="1" hangingPunct="1">
              <a:spcBef>
                <a:spcPct val="0"/>
              </a:spcBef>
              <a:buClrTx/>
              <a:buSzTx/>
              <a:buFontTx/>
              <a:buNone/>
            </a:pPr>
            <a:r>
              <a:rPr lang="el-GR" altLang="el-GR" sz="2000" i="1">
                <a:solidFill>
                  <a:schemeClr val="accent2"/>
                </a:solidFill>
              </a:rPr>
              <a:t>Πρωτόκολλο Δένδρου Επικάλυψης </a:t>
            </a:r>
            <a:endParaRPr lang="en-US" altLang="el-GR" sz="2000" i="1">
              <a:solidFill>
                <a:schemeClr val="accent2"/>
              </a:solidFill>
            </a:endParaRPr>
          </a:p>
          <a:p>
            <a:pPr algn="r" eaLnBrk="1" hangingPunct="1">
              <a:spcBef>
                <a:spcPct val="0"/>
              </a:spcBef>
              <a:buClrTx/>
              <a:buSzTx/>
              <a:buFontTx/>
              <a:buNone/>
            </a:pPr>
            <a:r>
              <a:rPr lang="el-GR" altLang="el-GR" sz="2000">
                <a:solidFill>
                  <a:schemeClr val="accent2"/>
                </a:solidFill>
              </a:rPr>
              <a:t>(</a:t>
            </a:r>
            <a:r>
              <a:rPr lang="el-GR" altLang="el-GR" sz="2000" i="1">
                <a:solidFill>
                  <a:schemeClr val="accent2"/>
                </a:solidFill>
              </a:rPr>
              <a:t>Spanning</a:t>
            </a:r>
            <a:r>
              <a:rPr lang="en-US" altLang="el-GR" sz="2000" i="1">
                <a:solidFill>
                  <a:schemeClr val="accent2"/>
                </a:solidFill>
              </a:rPr>
              <a:t> </a:t>
            </a:r>
            <a:r>
              <a:rPr lang="el-GR" altLang="el-GR" sz="2000" i="1">
                <a:solidFill>
                  <a:schemeClr val="accent2"/>
                </a:solidFill>
              </a:rPr>
              <a:t>Tree Protocol, </a:t>
            </a:r>
            <a:endParaRPr lang="en-US" altLang="el-GR" sz="2000" i="1">
              <a:solidFill>
                <a:schemeClr val="accent2"/>
              </a:solidFill>
            </a:endParaRPr>
          </a:p>
          <a:p>
            <a:pPr algn="r" eaLnBrk="1" hangingPunct="1">
              <a:spcBef>
                <a:spcPct val="0"/>
              </a:spcBef>
              <a:buClrTx/>
              <a:buSzTx/>
              <a:buFontTx/>
              <a:buNone/>
            </a:pPr>
            <a:r>
              <a:rPr lang="el-GR" altLang="el-GR" sz="2000" i="1">
                <a:solidFill>
                  <a:schemeClr val="accent2"/>
                </a:solidFill>
              </a:rPr>
              <a:t>IEEE 802.1d/w</a:t>
            </a:r>
            <a:r>
              <a:rPr lang="el-GR" altLang="el-GR" sz="2000">
                <a:solidFill>
                  <a:schemeClr val="accent2"/>
                </a:solidFill>
              </a:rPr>
              <a:t>),</a:t>
            </a:r>
          </a:p>
        </p:txBody>
      </p:sp>
      <p:pic>
        <p:nvPicPr>
          <p:cNvPr id="15366" name="Picture 8">
            <a:extLst>
              <a:ext uri="{FF2B5EF4-FFF2-40B4-BE49-F238E27FC236}">
                <a16:creationId xmlns:a16="http://schemas.microsoft.com/office/drawing/2014/main" id="{104B2144-209D-42EC-8452-D0F2BA1498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133600"/>
            <a:ext cx="544036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D1CD73D3-3854-44E2-B5F2-E9564A5BE2D2}"/>
              </a:ext>
            </a:extLst>
          </p:cNvPr>
          <p:cNvSpPr>
            <a:spLocks noGrp="1" noChangeArrowheads="1"/>
          </p:cNvSpPr>
          <p:nvPr>
            <p:ph idx="1"/>
          </p:nvPr>
        </p:nvSpPr>
        <p:spPr>
          <a:xfrm>
            <a:off x="381000" y="1143000"/>
            <a:ext cx="8534400" cy="4953000"/>
          </a:xfrm>
        </p:spPr>
        <p:txBody>
          <a:bodyPr/>
          <a:lstStyle/>
          <a:p>
            <a:pPr marL="0" indent="0" defTabSz="447675">
              <a:buFont typeface="Wingdings" panose="05000000000000000000" pitchFamily="2" charset="2"/>
              <a:buNone/>
              <a:tabLst>
                <a:tab pos="447675" algn="l"/>
              </a:tabLst>
            </a:pPr>
            <a:r>
              <a:rPr lang="el-GR" altLang="el-GR" sz="2400" b="1" dirty="0">
                <a:ea typeface="ＭＳ Ｐゴシック" panose="020B0600070205080204" pitchFamily="34" charset="-128"/>
              </a:rPr>
              <a:t> </a:t>
            </a:r>
            <a:r>
              <a:rPr lang="el-GR" altLang="el-GR" sz="2000" b="1" dirty="0">
                <a:ea typeface="ＭＳ Ｐゴシック" panose="020B0600070205080204" pitchFamily="34" charset="-128"/>
              </a:rPr>
              <a:t>802.1d/w</a:t>
            </a:r>
          </a:p>
          <a:p>
            <a:pPr marL="0" indent="0" defTabSz="447675">
              <a:buFont typeface="Wingdings" panose="05000000000000000000" pitchFamily="2" charset="2"/>
              <a:buNone/>
              <a:tabLst>
                <a:tab pos="447675" algn="l"/>
              </a:tabLst>
            </a:pPr>
            <a:r>
              <a:rPr lang="el-GR" altLang="el-GR" sz="2000" dirty="0">
                <a:ea typeface="ＭＳ Ｐゴシック" panose="020B0600070205080204" pitchFamily="34" charset="-128"/>
              </a:rPr>
              <a:t>- Οι γέφυρες δεν έχουν την δυνατότητα της γνώσης της τοπολογίας του δικτύου για να εφαρμόσουν απευθείας τον αλγόριθμο.</a:t>
            </a:r>
          </a:p>
          <a:p>
            <a:pPr marL="0" indent="0" defTabSz="447675">
              <a:buFont typeface="Wingdings" panose="05000000000000000000" pitchFamily="2" charset="2"/>
              <a:buNone/>
              <a:tabLst>
                <a:tab pos="447675" algn="l"/>
              </a:tabLst>
            </a:pPr>
            <a:r>
              <a:rPr lang="el-GR" altLang="el-GR" sz="2000" dirty="0">
                <a:ea typeface="ＭＳ Ｐゴシック" panose="020B0600070205080204" pitchFamily="34" charset="-128"/>
              </a:rPr>
              <a:t>- Συνεπώς πρέπει να ανταλλάσσουν μηνύματα και να χτίσουν σταδιακά το δένδρο επικάλυψης.</a:t>
            </a:r>
          </a:p>
          <a:p>
            <a:pPr marL="0" indent="0" defTabSz="447675">
              <a:buFont typeface="Wingdings" panose="05000000000000000000" pitchFamily="2" charset="2"/>
              <a:buNone/>
              <a:tabLst>
                <a:tab pos="447675" algn="l"/>
              </a:tabLst>
            </a:pPr>
            <a:r>
              <a:rPr lang="el-GR" altLang="el-GR" sz="2000" dirty="0">
                <a:ea typeface="ＭＳ Ｐゴシック" panose="020B0600070205080204" pitchFamily="34" charset="-128"/>
              </a:rPr>
              <a:t>- Τα μηνύματα αυτά που λέγονται </a:t>
            </a:r>
            <a:r>
              <a:rPr lang="en-US" altLang="en-US" sz="2000" dirty="0">
                <a:ea typeface="ＭＳ Ｐゴシック" panose="020B0600070205080204" pitchFamily="34" charset="-128"/>
              </a:rPr>
              <a:t>“</a:t>
            </a:r>
            <a:r>
              <a:rPr lang="el-GR" altLang="ja-JP" sz="2000" dirty="0">
                <a:ea typeface="ＭＳ Ｐゴシック" panose="020B0600070205080204" pitchFamily="34" charset="-128"/>
              </a:rPr>
              <a:t>μηνύματα διαμόρφωσης</a:t>
            </a:r>
            <a:r>
              <a:rPr lang="en-US" altLang="en-US" sz="2000" dirty="0">
                <a:ea typeface="ＭＳ Ｐゴシック" panose="020B0600070205080204" pitchFamily="34" charset="-128"/>
              </a:rPr>
              <a:t>”</a:t>
            </a:r>
            <a:r>
              <a:rPr lang="el-GR" altLang="ja-JP" sz="2000" dirty="0">
                <a:ea typeface="ＭＳ Ｐゴシック" panose="020B0600070205080204" pitchFamily="34" charset="-128"/>
              </a:rPr>
              <a:t> περιέχουν:</a:t>
            </a:r>
          </a:p>
          <a:p>
            <a:pPr marL="0" indent="0" defTabSz="447675">
              <a:tabLst>
                <a:tab pos="447675" algn="l"/>
              </a:tabLst>
            </a:pPr>
            <a:r>
              <a:rPr lang="el-GR" altLang="el-GR" sz="2000" dirty="0">
                <a:ea typeface="ＭＳ Ｐゴシック" panose="020B0600070205080204" pitchFamily="34" charset="-128"/>
              </a:rPr>
              <a:t>	το αναγνωριστικό της γέφυρας που αποστέλλει το μήνυμα</a:t>
            </a:r>
          </a:p>
          <a:p>
            <a:pPr marL="0" indent="0" defTabSz="447675">
              <a:tabLst>
                <a:tab pos="447675" algn="l"/>
              </a:tabLst>
            </a:pPr>
            <a:r>
              <a:rPr lang="el-GR" altLang="el-GR" sz="2000" dirty="0">
                <a:ea typeface="ＭＳ Ｐゴシック" panose="020B0600070205080204" pitchFamily="34" charset="-128"/>
              </a:rPr>
              <a:t> 	το αναγνωριστικό της γέφυρας για την οποία η αποστολέας 	πιστεύει ότι είναι η ρίζα</a:t>
            </a:r>
          </a:p>
          <a:p>
            <a:pPr marL="0" indent="0" defTabSz="447675">
              <a:tabLst>
                <a:tab pos="447675" algn="l"/>
              </a:tabLst>
            </a:pPr>
            <a:r>
              <a:rPr lang="el-GR" altLang="el-GR" sz="2000" dirty="0">
                <a:ea typeface="ＭＳ Ｐゴシック" panose="020B0600070205080204" pitchFamily="34" charset="-128"/>
              </a:rPr>
              <a:t>	την απόσταση της γέφυρας που στέλνει το μήνυμα από τη</a:t>
            </a:r>
            <a:r>
              <a:rPr lang="en-US" altLang="el-GR" sz="2000" dirty="0">
                <a:ea typeface="ＭＳ Ｐゴシック" panose="020B0600070205080204" pitchFamily="34" charset="-128"/>
              </a:rPr>
              <a:t> </a:t>
            </a:r>
            <a:r>
              <a:rPr lang="el-GR" altLang="el-GR" sz="2000" dirty="0">
                <a:ea typeface="ＭＳ Ｐゴシック" panose="020B0600070205080204" pitchFamily="34" charset="-128"/>
              </a:rPr>
              <a:t>ρίζα</a:t>
            </a:r>
          </a:p>
          <a:p>
            <a:pPr marL="0" indent="0" defTabSz="447675">
              <a:buFont typeface="Wingdings" panose="05000000000000000000" pitchFamily="2" charset="2"/>
              <a:buNone/>
              <a:tabLst>
                <a:tab pos="447675" algn="l"/>
              </a:tabLst>
            </a:pPr>
            <a:r>
              <a:rPr lang="el-GR" altLang="el-GR" sz="2000" u="sng" dirty="0">
                <a:ea typeface="ＭＳ Ｐゴシック" panose="020B0600070205080204" pitchFamily="34" charset="-128"/>
              </a:rPr>
              <a:t>Για κάθε θύρα μιας γέφυρας: </a:t>
            </a:r>
          </a:p>
          <a:p>
            <a:pPr marL="0" indent="0" defTabSz="447675">
              <a:buFont typeface="Wingdings" panose="05000000000000000000" pitchFamily="2" charset="2"/>
              <a:buNone/>
              <a:tabLst>
                <a:tab pos="447675" algn="l"/>
              </a:tabLst>
            </a:pPr>
            <a:r>
              <a:rPr lang="el-GR" altLang="el-GR" sz="2000" dirty="0">
                <a:ea typeface="ＭＳ Ｐゴシック" panose="020B0600070205080204" pitchFamily="34" charset="-128"/>
              </a:rPr>
              <a:t>καταχωρείται το καλύτερο μήνυμα από το σύνολο των </a:t>
            </a:r>
            <a:r>
              <a:rPr lang="el-GR" altLang="el-GR" sz="2000" dirty="0" err="1">
                <a:ea typeface="ＭＳ Ｐゴシック" panose="020B0600070205080204" pitchFamily="34" charset="-128"/>
              </a:rPr>
              <a:t>ληφθέντων</a:t>
            </a:r>
            <a:r>
              <a:rPr lang="el-GR" altLang="el-GR" sz="2000" dirty="0">
                <a:ea typeface="ＭＳ Ｐゴシック" panose="020B0600070205080204" pitchFamily="34" charset="-128"/>
              </a:rPr>
              <a:t> μηνυμάτων που έχουν αποστείλει οι άλλες γέφυρες και των μηνυμάτων που έχει αποστείλει αυτή η γέφυρα</a:t>
            </a:r>
          </a:p>
        </p:txBody>
      </p:sp>
      <p:sp>
        <p:nvSpPr>
          <p:cNvPr id="16387" name="Rectangle 2">
            <a:extLst>
              <a:ext uri="{FF2B5EF4-FFF2-40B4-BE49-F238E27FC236}">
                <a16:creationId xmlns:a16="http://schemas.microsoft.com/office/drawing/2014/main" id="{BB93FD66-0280-4E71-96E4-3B74B611C551}"/>
              </a:ext>
            </a:extLst>
          </p:cNvPr>
          <p:cNvSpPr>
            <a:spLocks noGrp="1" noChangeArrowheads="1"/>
          </p:cNvSpPr>
          <p:nvPr>
            <p:ph type="title"/>
          </p:nvPr>
        </p:nvSpPr>
        <p:spPr/>
        <p:txBody>
          <a:bodyPr/>
          <a:lstStyle/>
          <a:p>
            <a:r>
              <a:rPr lang="el-GR" altLang="el-GR" sz="2100">
                <a:ea typeface="ＭＳ Ｐゴシック" panose="020B0600070205080204" pitchFamily="34" charset="-128"/>
              </a:rPr>
              <a:t>  </a:t>
            </a:r>
            <a:r>
              <a:rPr lang="el-GR" altLang="el-GR" sz="2300" b="1">
                <a:ea typeface="ＭＳ Ｐゴシック" panose="020B0600070205080204" pitchFamily="34" charset="-128"/>
              </a:rPr>
              <a:t>Γεφύρωση – Υλοποίηση του αλγορίθμου του δένδρου επικάλυψης </a:t>
            </a:r>
          </a:p>
        </p:txBody>
      </p:sp>
      <p:sp>
        <p:nvSpPr>
          <p:cNvPr id="16388" name="Slide Number Placeholder 5">
            <a:extLst>
              <a:ext uri="{FF2B5EF4-FFF2-40B4-BE49-F238E27FC236}">
                <a16:creationId xmlns:a16="http://schemas.microsoft.com/office/drawing/2014/main" id="{FFD0A489-5497-440D-A4E9-745782A40974}"/>
              </a:ext>
            </a:extLst>
          </p:cNvPr>
          <p:cNvSpPr>
            <a:spLocks noGrp="1"/>
          </p:cNvSpPr>
          <p:nvPr>
            <p:ph type="sldNum" sz="quarter" idx="4"/>
          </p:nvPr>
        </p:nvSpPr>
        <p:spPr>
          <a:xfrm>
            <a:off x="8686800" y="6400800"/>
            <a:ext cx="40005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AC16A408-3910-436E-96CA-A1E088A51B98}" type="slidenum">
              <a:rPr lang="el-GR" altLang="el-GR" sz="1800">
                <a:solidFill>
                  <a:schemeClr val="accent2"/>
                </a:solidFill>
              </a:rPr>
              <a:pPr>
                <a:spcBef>
                  <a:spcPct val="0"/>
                </a:spcBef>
                <a:buClrTx/>
                <a:buSzTx/>
                <a:buFontTx/>
                <a:buNone/>
              </a:pPr>
              <a:t>8</a:t>
            </a:fld>
            <a:endParaRPr lang="el-GR" altLang="el-GR" sz="180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86DA21E2-78BB-4E97-B365-B69B496F1A1C}"/>
              </a:ext>
            </a:extLst>
          </p:cNvPr>
          <p:cNvSpPr>
            <a:spLocks noGrp="1" noChangeArrowheads="1"/>
          </p:cNvSpPr>
          <p:nvPr>
            <p:ph idx="1"/>
          </p:nvPr>
        </p:nvSpPr>
        <p:spPr>
          <a:xfrm>
            <a:off x="152400" y="1143000"/>
            <a:ext cx="8763000" cy="4525963"/>
          </a:xfrm>
        </p:spPr>
        <p:txBody>
          <a:bodyPr/>
          <a:lstStyle/>
          <a:p>
            <a:pPr marL="0" indent="0">
              <a:buFont typeface="Wingdings" panose="05000000000000000000" pitchFamily="2" charset="2"/>
              <a:buNone/>
            </a:pPr>
            <a:r>
              <a:rPr lang="el-GR" altLang="el-GR" sz="2000" b="1">
                <a:ea typeface="ＭＳ Ｐゴシック" panose="020B0600070205080204" pitchFamily="34" charset="-128"/>
              </a:rPr>
              <a:t>802.1d/w</a:t>
            </a:r>
          </a:p>
          <a:p>
            <a:pPr marL="0" indent="0">
              <a:buFont typeface="Wingdings" panose="05000000000000000000" pitchFamily="2" charset="2"/>
              <a:buNone/>
            </a:pPr>
            <a:r>
              <a:rPr lang="el-GR" altLang="el-GR" sz="2000">
                <a:ea typeface="ＭＳ Ｐゴシック" panose="020B0600070205080204" pitchFamily="34" charset="-128"/>
              </a:rPr>
              <a:t>Πότε όμως ένα νέο μήνυμα θεωρείται καλύτερο από το καταχωρηθέν; </a:t>
            </a:r>
          </a:p>
          <a:p>
            <a:pPr marL="0" indent="0">
              <a:buFont typeface="Wingdings" panose="05000000000000000000" pitchFamily="2" charset="2"/>
              <a:buNone/>
            </a:pPr>
            <a:r>
              <a:rPr lang="el-GR" altLang="el-GR" sz="2000">
                <a:ea typeface="ＭＳ Ｐゴシック" panose="020B0600070205080204" pitchFamily="34" charset="-128"/>
              </a:rPr>
              <a:t>όταν το νέο μήνυμα δηλώνει: </a:t>
            </a:r>
          </a:p>
          <a:p>
            <a:pPr marL="0" indent="0">
              <a:buFont typeface="Wingdings" panose="05000000000000000000" pitchFamily="2" charset="2"/>
              <a:buNone/>
            </a:pPr>
            <a:r>
              <a:rPr lang="el-GR" altLang="el-GR" sz="2000">
                <a:ea typeface="ＭＳ Ｐゴシック" panose="020B0600070205080204" pitchFamily="34" charset="-128"/>
              </a:rPr>
              <a:t>(α) μία ρίζα με μικρότερο αναγνωριστικό, </a:t>
            </a:r>
          </a:p>
          <a:p>
            <a:pPr marL="0" indent="0">
              <a:buFont typeface="Wingdings" panose="05000000000000000000" pitchFamily="2" charset="2"/>
              <a:buNone/>
            </a:pPr>
            <a:r>
              <a:rPr lang="el-GR" altLang="el-GR" sz="2000">
                <a:ea typeface="ＭＳ Ｐゴシック" panose="020B0600070205080204" pitchFamily="34" charset="-128"/>
              </a:rPr>
              <a:t>(β) την ίδια ρίζα, αλλά με μικρότερη απόσταση, και </a:t>
            </a:r>
          </a:p>
          <a:p>
            <a:pPr marL="0" indent="0">
              <a:buFont typeface="Wingdings" panose="05000000000000000000" pitchFamily="2" charset="2"/>
              <a:buNone/>
            </a:pPr>
            <a:r>
              <a:rPr lang="el-GR" altLang="el-GR" sz="2000">
                <a:ea typeface="ＭＳ Ｐゴシック" panose="020B0600070205080204" pitchFamily="34" charset="-128"/>
              </a:rPr>
              <a:t>(γ) την ίδια ρίζα, την ίδια απόσταση, αλλά η γέφυρα που έχει αποστείλει το μήνυμα έχει μικρότερο αναγνωριστικό από αυτό της υπό θεώρηση γέφυρας.</a:t>
            </a:r>
          </a:p>
        </p:txBody>
      </p:sp>
      <p:sp>
        <p:nvSpPr>
          <p:cNvPr id="17411" name="Rectangle 2">
            <a:extLst>
              <a:ext uri="{FF2B5EF4-FFF2-40B4-BE49-F238E27FC236}">
                <a16:creationId xmlns:a16="http://schemas.microsoft.com/office/drawing/2014/main" id="{E88984A5-C50F-4F55-BC9E-80EF390CC7B7}"/>
              </a:ext>
            </a:extLst>
          </p:cNvPr>
          <p:cNvSpPr>
            <a:spLocks noGrp="1" noChangeArrowheads="1"/>
          </p:cNvSpPr>
          <p:nvPr>
            <p:ph type="title"/>
          </p:nvPr>
        </p:nvSpPr>
        <p:spPr/>
        <p:txBody>
          <a:bodyPr/>
          <a:lstStyle/>
          <a:p>
            <a:r>
              <a:rPr lang="el-GR" altLang="el-GR" sz="2100">
                <a:ea typeface="ＭＳ Ｐゴシック" panose="020B0600070205080204" pitchFamily="34" charset="-128"/>
              </a:rPr>
              <a:t>  </a:t>
            </a:r>
            <a:r>
              <a:rPr lang="el-GR" altLang="el-GR" sz="2100" b="1">
                <a:ea typeface="ＭＳ Ｐゴシック" panose="020B0600070205080204" pitchFamily="34" charset="-128"/>
              </a:rPr>
              <a:t>Γεφύρωση – Υλοποίηση του αλγορίθμου του δένδρου επικάλυψης </a:t>
            </a:r>
            <a:r>
              <a:rPr lang="en-US" altLang="el-GR" sz="2100" b="1">
                <a:ea typeface="ＭＳ Ｐゴシック" panose="020B0600070205080204" pitchFamily="34" charset="-128"/>
              </a:rPr>
              <a:t>  (</a:t>
            </a:r>
            <a:r>
              <a:rPr lang="el-GR" altLang="el-GR" sz="2100" b="1">
                <a:ea typeface="ＭＳ Ｐゴシック" panose="020B0600070205080204" pitchFamily="34" charset="-128"/>
              </a:rPr>
              <a:t>συνέχεια)</a:t>
            </a:r>
          </a:p>
        </p:txBody>
      </p:sp>
      <p:sp>
        <p:nvSpPr>
          <p:cNvPr id="17412" name="Slide Number Placeholder 5">
            <a:extLst>
              <a:ext uri="{FF2B5EF4-FFF2-40B4-BE49-F238E27FC236}">
                <a16:creationId xmlns:a16="http://schemas.microsoft.com/office/drawing/2014/main" id="{A9D72770-20A6-4359-A656-A91B32D9BDA3}"/>
              </a:ext>
            </a:extLst>
          </p:cNvPr>
          <p:cNvSpPr>
            <a:spLocks noGrp="1"/>
          </p:cNvSpPr>
          <p:nvPr>
            <p:ph type="sldNum" sz="quarter" idx="4"/>
          </p:nvPr>
        </p:nvSpPr>
        <p:spPr>
          <a:xfrm>
            <a:off x="8610600" y="6400800"/>
            <a:ext cx="4572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fld id="{4A3C678A-97E9-4D52-9759-09B5D8604304}" type="slidenum">
              <a:rPr lang="el-GR" altLang="el-GR" sz="1800">
                <a:solidFill>
                  <a:schemeClr val="accent2"/>
                </a:solidFill>
              </a:rPr>
              <a:pPr>
                <a:spcBef>
                  <a:spcPct val="0"/>
                </a:spcBef>
                <a:buClrTx/>
                <a:buSzTx/>
                <a:buFontTx/>
                <a:buNone/>
              </a:pPr>
              <a:t>9</a:t>
            </a:fld>
            <a:endParaRPr lang="el-GR" altLang="el-GR" sz="1800" dirty="0">
              <a:solidFill>
                <a:schemeClr val="accent2"/>
              </a:solidFill>
            </a:endParaRPr>
          </a:p>
        </p:txBody>
      </p:sp>
      <p:pic>
        <p:nvPicPr>
          <p:cNvPr id="17413" name="Picture 4">
            <a:extLst>
              <a:ext uri="{FF2B5EF4-FFF2-40B4-BE49-F238E27FC236}">
                <a16:creationId xmlns:a16="http://schemas.microsoft.com/office/drawing/2014/main" id="{6526ADCF-5F52-4687-92FA-C0F625CCB2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88" y="3733800"/>
            <a:ext cx="6538912"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5">
            <a:extLst>
              <a:ext uri="{FF2B5EF4-FFF2-40B4-BE49-F238E27FC236}">
                <a16:creationId xmlns:a16="http://schemas.microsoft.com/office/drawing/2014/main" id="{2D1AE6F8-5F96-4DD6-BCD1-A53958FB24E8}"/>
              </a:ext>
            </a:extLst>
          </p:cNvPr>
          <p:cNvSpPr txBox="1">
            <a:spLocks noChangeArrowheads="1"/>
          </p:cNvSpPr>
          <p:nvPr/>
        </p:nvSpPr>
        <p:spPr bwMode="auto">
          <a:xfrm>
            <a:off x="6553200" y="3733800"/>
            <a:ext cx="25908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105000"/>
              <a:buFont typeface="Wingdings" panose="05000000000000000000" pitchFamily="2" charset="2"/>
              <a:buChar char="q"/>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chemeClr val="accent2"/>
              </a:buClr>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ClrTx/>
              <a:buSzTx/>
              <a:buFontTx/>
              <a:buNone/>
            </a:pPr>
            <a:r>
              <a:rPr lang="el-GR" altLang="el-GR" sz="1800" dirty="0"/>
              <a:t>0. Αρχικά, οι γέφυρες θεωρούν τον εαυτό τους ως ρίζα και</a:t>
            </a:r>
          </a:p>
          <a:p>
            <a:pPr eaLnBrk="1" hangingPunct="1">
              <a:spcBef>
                <a:spcPct val="0"/>
              </a:spcBef>
              <a:buClrTx/>
              <a:buSzTx/>
              <a:buFontTx/>
              <a:buNone/>
            </a:pPr>
            <a:r>
              <a:rPr lang="el-GR" altLang="el-GR" sz="1800" dirty="0"/>
              <a:t>στέλνουν από τις θύρες τους τα μηνύματα που απεικονίζονται στην πρώτη γραμμή του</a:t>
            </a:r>
          </a:p>
          <a:p>
            <a:pPr eaLnBrk="1" hangingPunct="1">
              <a:spcBef>
                <a:spcPct val="0"/>
              </a:spcBef>
              <a:buClrTx/>
              <a:buSzTx/>
              <a:buFontTx/>
              <a:buNone/>
            </a:pPr>
            <a:r>
              <a:rPr lang="el-GR" altLang="el-GR" sz="1800" dirty="0"/>
              <a:t>πίνακα</a:t>
            </a:r>
          </a:p>
        </p:txBody>
      </p:sp>
    </p:spTree>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TotalTime>
  <Words>1067</Words>
  <Application>Microsoft Office PowerPoint</Application>
  <PresentationFormat>On-screen Show (4:3)</PresentationFormat>
  <Paragraphs>119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1_Default Design</vt:lpstr>
      <vt:lpstr>Μεταγωγή – Γεφύρωση - Δρομολόγηση</vt:lpstr>
      <vt:lpstr>  Γεφύρωση</vt:lpstr>
      <vt:lpstr>  Γεφύρωση</vt:lpstr>
      <vt:lpstr>  Γεφύρωση</vt:lpstr>
      <vt:lpstr>  Γεφύρωση - Αλγόριθμος δένδρου επικάλυψης </vt:lpstr>
      <vt:lpstr>  Γεφύρωση – Δένδρο επικάλυψης</vt:lpstr>
      <vt:lpstr>  Γεφύρωση – Δένδρο επικάλυψης   (συνέχεια)</vt:lpstr>
      <vt:lpstr>  Γεφύρωση – Υλοποίηση του αλγορίθμου του δένδρου επικάλυψης </vt:lpstr>
      <vt:lpstr>  Γεφύρωση – Υλοποίηση του αλγορίθμου του δένδρου επικάλυψης   (συνέχεια)</vt:lpstr>
      <vt:lpstr>  Γεφύρωση – Υλοποίηση του αλγορίθμου του δένδρου επικάλυψης   (συνέχεια)</vt:lpstr>
      <vt:lpstr>  Γεφύρωση – Υλοποίηση του αλγορίθμου του δένδρου επικάλυψης   (συνέχεια)</vt:lpstr>
      <vt:lpstr>  Γεφύρωση – Υλοποίηση του αλγορίθμου του δένδρου επικάλυψης   (συνέχεια)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ΕΑΠ – Θ.Ε. ΠΛΗ36  Σύγχρονα Δίκτυα και Υπηρεσίες</dc:title>
  <dc:creator>Panagiotis Lymperopoulos</dc:creator>
  <cp:lastModifiedBy>User</cp:lastModifiedBy>
  <cp:revision>136</cp:revision>
  <dcterms:created xsi:type="dcterms:W3CDTF">2013-12-02T16:31:10Z</dcterms:created>
  <dcterms:modified xsi:type="dcterms:W3CDTF">2021-04-01T17:34:13Z</dcterms:modified>
</cp:coreProperties>
</file>