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9" r:id="rId3"/>
    <p:sldId id="261" r:id="rId4"/>
    <p:sldId id="260" r:id="rId5"/>
    <p:sldId id="263" r:id="rId6"/>
    <p:sldId id="264" r:id="rId7"/>
    <p:sldId id="257" r:id="rId8"/>
    <p:sldId id="272" r:id="rId9"/>
    <p:sldId id="267" r:id="rId10"/>
    <p:sldId id="268" r:id="rId11"/>
    <p:sldId id="269" r:id="rId12"/>
    <p:sldId id="270" r:id="rId13"/>
    <p:sldId id="271" r:id="rId14"/>
    <p:sldId id="258" r:id="rId15"/>
    <p:sldId id="27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3832D9A-558E-4457-8445-831B8A8BF6A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31918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2D9A-558E-4457-8445-831B8A8BF6A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69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2D9A-558E-4457-8445-831B8A8BF6A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44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2D9A-558E-4457-8445-831B8A8BF6A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16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832D9A-558E-4457-8445-831B8A8BF6A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9276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2D9A-558E-4457-8445-831B8A8BF6A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54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2D9A-558E-4457-8445-831B8A8BF6A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55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2D9A-558E-4457-8445-831B8A8BF6A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54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2D9A-558E-4457-8445-831B8A8BF6A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11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832D9A-558E-4457-8445-831B8A8BF6A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599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832D9A-558E-4457-8445-831B8A8BF6A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192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3832D9A-558E-4457-8445-831B8A8BF6A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540E323-D6DE-4BBE-8E0F-75006C5B8F8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831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DOM &amp; JS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976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544129"/>
            <a:ext cx="9601200" cy="20444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/>
              <a:t>HTML code:</a:t>
            </a:r>
          </a:p>
          <a:p>
            <a:pPr marL="0" indent="0">
              <a:buNone/>
            </a:pPr>
            <a:r>
              <a:rPr lang="en-US" dirty="0"/>
              <a:t>&lt;button type="</a:t>
            </a:r>
            <a:r>
              <a:rPr lang="en-US" dirty="0" smtClean="0"/>
              <a:t>button“ </a:t>
            </a:r>
          </a:p>
          <a:p>
            <a:pPr marL="0" indent="0">
              <a:buNone/>
            </a:pPr>
            <a:r>
              <a:rPr lang="en-US" dirty="0" err="1" smtClean="0"/>
              <a:t>onclick</a:t>
            </a:r>
            <a:r>
              <a:rPr lang="en-US" dirty="0"/>
              <a:t>="</a:t>
            </a:r>
            <a:r>
              <a:rPr lang="en-US" dirty="0" err="1"/>
              <a:t>document.getElementById</a:t>
            </a:r>
            <a:r>
              <a:rPr lang="en-US" dirty="0"/>
              <a:t>('demo').</a:t>
            </a:r>
            <a:r>
              <a:rPr lang="en-US" dirty="0" err="1"/>
              <a:t>innerHTML</a:t>
            </a:r>
            <a:r>
              <a:rPr lang="en-US" dirty="0"/>
              <a:t> = </a:t>
            </a:r>
            <a:r>
              <a:rPr lang="en-US" dirty="0" smtClean="0"/>
              <a:t>‘Hello &lt;b&gt;world!&lt;/b&gt;’"&gt;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Click </a:t>
            </a:r>
            <a:r>
              <a:rPr lang="en-US" dirty="0" smtClean="0"/>
              <a:t>me&lt;/</a:t>
            </a:r>
            <a:r>
              <a:rPr lang="en-US" dirty="0"/>
              <a:t>button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&lt;p id = “demo”&gt; &lt;p&gt;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371600" y="3956649"/>
            <a:ext cx="9601200" cy="1906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Page: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Hello </a:t>
            </a:r>
            <a:r>
              <a:rPr lang="en-US" b="1" dirty="0"/>
              <a:t>world</a:t>
            </a:r>
            <a:r>
              <a:rPr lang="en-US" dirty="0"/>
              <a:t>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5066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544128"/>
            <a:ext cx="9601200" cy="389913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HTML code:</a:t>
            </a:r>
          </a:p>
          <a:p>
            <a:pPr marL="0" indent="0">
              <a:buNone/>
            </a:pPr>
            <a:r>
              <a:rPr lang="en-US" dirty="0" smtClean="0"/>
              <a:t>&lt;script&gt;</a:t>
            </a:r>
          </a:p>
          <a:p>
            <a:pPr marL="530352" lvl="1" indent="0">
              <a:buNone/>
            </a:pPr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dirty="0" err="1" smtClean="0"/>
              <a:t>myFunc</a:t>
            </a:r>
            <a:r>
              <a:rPr lang="en-US" dirty="0" smtClean="0"/>
              <a:t>(){</a:t>
            </a:r>
          </a:p>
          <a:p>
            <a:pPr marL="987552" lvl="2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tag = </a:t>
            </a:r>
            <a:r>
              <a:rPr lang="en-US" dirty="0" err="1" smtClean="0"/>
              <a:t>document.getElementById</a:t>
            </a:r>
            <a:r>
              <a:rPr lang="en-US" dirty="0" smtClean="0"/>
              <a:t>(“demo”);</a:t>
            </a:r>
          </a:p>
          <a:p>
            <a:pPr marL="987552" lvl="2" indent="0">
              <a:buNone/>
            </a:pPr>
            <a:r>
              <a:rPr lang="en-US" dirty="0" err="1"/>
              <a:t>t</a:t>
            </a:r>
            <a:r>
              <a:rPr lang="en-US" dirty="0" err="1" smtClean="0"/>
              <a:t>ag.innerHTML</a:t>
            </a:r>
            <a:r>
              <a:rPr lang="en-US" dirty="0" smtClean="0"/>
              <a:t> = “</a:t>
            </a:r>
            <a:r>
              <a:rPr lang="en-US" dirty="0"/>
              <a:t>Hello world</a:t>
            </a:r>
            <a:r>
              <a:rPr lang="en-US" dirty="0" smtClean="0"/>
              <a:t>!”;</a:t>
            </a:r>
          </a:p>
          <a:p>
            <a:pPr marL="987552" lvl="2" indent="0">
              <a:buNone/>
            </a:pPr>
            <a:r>
              <a:rPr lang="en-US" dirty="0" err="1" smtClean="0"/>
              <a:t>tag.style.color</a:t>
            </a:r>
            <a:r>
              <a:rPr lang="en-US" dirty="0" smtClean="0"/>
              <a:t> = “red”;</a:t>
            </a:r>
          </a:p>
          <a:p>
            <a:pPr marL="530352" lvl="1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&lt;script&gt;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button type="</a:t>
            </a:r>
            <a:r>
              <a:rPr lang="en-US" dirty="0" smtClean="0"/>
              <a:t>button“ </a:t>
            </a:r>
            <a:r>
              <a:rPr lang="en-US" dirty="0" err="1" smtClean="0"/>
              <a:t>onclick</a:t>
            </a:r>
            <a:r>
              <a:rPr lang="en-US" dirty="0" smtClean="0"/>
              <a:t>=“</a:t>
            </a:r>
            <a:r>
              <a:rPr lang="en-US" dirty="0" err="1" smtClean="0"/>
              <a:t>myFunc</a:t>
            </a:r>
            <a:r>
              <a:rPr lang="en-US" dirty="0" smtClean="0"/>
              <a:t>()”&gt;Click me&lt;/button&gt;</a:t>
            </a:r>
          </a:p>
          <a:p>
            <a:pPr marL="0" indent="0">
              <a:buNone/>
            </a:pPr>
            <a:r>
              <a:rPr lang="en-US" dirty="0" smtClean="0"/>
              <a:t>&lt;p id = “demo”&gt; &lt;p&gt;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371600" y="5647427"/>
            <a:ext cx="9601200" cy="986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Page: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Hello </a:t>
            </a:r>
            <a:r>
              <a:rPr lang="en-US" dirty="0">
                <a:solidFill>
                  <a:srgbClr val="FF0000"/>
                </a:solidFill>
              </a:rPr>
              <a:t>world!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866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544129"/>
            <a:ext cx="9601200" cy="52189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&lt;input </a:t>
            </a:r>
            <a:r>
              <a:rPr lang="en-US" dirty="0" smtClean="0"/>
              <a:t>type=“radio” id=“inp_1” value=“male” &gt;</a:t>
            </a:r>
            <a:r>
              <a:rPr lang="ru-RU" dirty="0" smtClean="0"/>
              <a:t> </a:t>
            </a:r>
            <a:r>
              <a:rPr lang="en-US" dirty="0" smtClean="0"/>
              <a:t>Some text</a:t>
            </a:r>
          </a:p>
          <a:p>
            <a:r>
              <a:rPr lang="en-US" dirty="0" err="1" smtClean="0"/>
              <a:t>document.getElementById</a:t>
            </a:r>
            <a:r>
              <a:rPr lang="en-US" dirty="0" smtClean="0"/>
              <a:t>(“inp_1“).checked;</a:t>
            </a:r>
          </a:p>
          <a:p>
            <a:endParaRPr lang="en-US" dirty="0"/>
          </a:p>
          <a:p>
            <a:r>
              <a:rPr lang="en-US" dirty="0"/>
              <a:t>&lt;input type</a:t>
            </a:r>
            <a:r>
              <a:rPr lang="en-US" dirty="0" smtClean="0"/>
              <a:t>=“checkbox” id=“inp_2”&gt; Some </a:t>
            </a:r>
            <a:r>
              <a:rPr lang="en-US" dirty="0"/>
              <a:t>text</a:t>
            </a:r>
          </a:p>
          <a:p>
            <a:r>
              <a:rPr lang="en-US" dirty="0" err="1"/>
              <a:t>document.getElementById</a:t>
            </a:r>
            <a:r>
              <a:rPr lang="en-US" dirty="0" smtClean="0"/>
              <a:t>(“inp_2”).</a:t>
            </a:r>
            <a:r>
              <a:rPr lang="en-US" dirty="0"/>
              <a:t>checked;</a:t>
            </a:r>
            <a:endParaRPr lang="ru-RU" dirty="0"/>
          </a:p>
          <a:p>
            <a:endParaRPr lang="en-US" dirty="0" smtClean="0"/>
          </a:p>
          <a:p>
            <a:r>
              <a:rPr lang="en-US" dirty="0"/>
              <a:t>&lt;input type=“text” id</a:t>
            </a:r>
            <a:r>
              <a:rPr lang="en-US" dirty="0" smtClean="0"/>
              <a:t>=“inp_3” </a:t>
            </a:r>
            <a:r>
              <a:rPr lang="en-US" dirty="0"/>
              <a:t>&gt;</a:t>
            </a:r>
            <a:r>
              <a:rPr lang="ru-RU" dirty="0"/>
              <a:t> </a:t>
            </a:r>
            <a:endParaRPr lang="en-US" dirty="0" smtClean="0"/>
          </a:p>
          <a:p>
            <a:r>
              <a:rPr lang="en-US" dirty="0" err="1" smtClean="0"/>
              <a:t>document.getElementById</a:t>
            </a:r>
            <a:r>
              <a:rPr lang="en-US" dirty="0" smtClean="0"/>
              <a:t>(“</a:t>
            </a:r>
            <a:r>
              <a:rPr lang="en-US" dirty="0"/>
              <a:t>inp_3</a:t>
            </a:r>
            <a:r>
              <a:rPr lang="en-US" dirty="0" smtClean="0"/>
              <a:t>“).value;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3793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544129"/>
            <a:ext cx="9601200" cy="52189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dirty="0" smtClean="0">
                <a:cs typeface="Arial" panose="020B0604020202020204" pitchFamily="34" charset="0"/>
              </a:rPr>
              <a:t>&lt;</a:t>
            </a:r>
            <a:r>
              <a:rPr lang="en-US" dirty="0">
                <a:cs typeface="Arial" panose="020B0604020202020204" pitchFamily="34" charset="0"/>
              </a:rPr>
              <a:t>form id="</a:t>
            </a:r>
            <a:r>
              <a:rPr lang="en-US" dirty="0" smtClean="0">
                <a:cs typeface="Arial" panose="020B0604020202020204" pitchFamily="34" charset="0"/>
              </a:rPr>
              <a:t>frm1“&gt;</a:t>
            </a:r>
            <a:endParaRPr lang="en-US" dirty="0">
              <a:cs typeface="Arial" panose="020B0604020202020204" pitchFamily="34" charset="0"/>
            </a:endParaRPr>
          </a:p>
          <a:p>
            <a:pPr marL="530352" lvl="1" indent="0">
              <a:lnSpc>
                <a:spcPct val="50000"/>
              </a:lnSpc>
              <a:buNone/>
            </a:pPr>
            <a:r>
              <a:rPr lang="en-US" dirty="0">
                <a:cs typeface="Arial" panose="020B0604020202020204" pitchFamily="34" charset="0"/>
              </a:rPr>
              <a:t>  First name: &lt;input type="text" name="</a:t>
            </a:r>
            <a:r>
              <a:rPr lang="en-US" dirty="0" err="1">
                <a:cs typeface="Arial" panose="020B0604020202020204" pitchFamily="34" charset="0"/>
              </a:rPr>
              <a:t>fname</a:t>
            </a:r>
            <a:r>
              <a:rPr lang="en-US" dirty="0">
                <a:cs typeface="Arial" panose="020B0604020202020204" pitchFamily="34" charset="0"/>
              </a:rPr>
              <a:t>" value="Donald"&gt;&lt;</a:t>
            </a:r>
            <a:r>
              <a:rPr lang="en-US" dirty="0" err="1">
                <a:cs typeface="Arial" panose="020B0604020202020204" pitchFamily="34" charset="0"/>
              </a:rPr>
              <a:t>br</a:t>
            </a:r>
            <a:r>
              <a:rPr lang="en-US" dirty="0">
                <a:cs typeface="Arial" panose="020B0604020202020204" pitchFamily="34" charset="0"/>
              </a:rPr>
              <a:t>&gt;</a:t>
            </a:r>
          </a:p>
          <a:p>
            <a:pPr marL="530352" lvl="1" indent="0">
              <a:lnSpc>
                <a:spcPct val="50000"/>
              </a:lnSpc>
              <a:buNone/>
            </a:pPr>
            <a:r>
              <a:rPr lang="en-US" dirty="0">
                <a:cs typeface="Arial" panose="020B0604020202020204" pitchFamily="34" charset="0"/>
              </a:rPr>
              <a:t>  Last name: &lt;input type="text" name="</a:t>
            </a:r>
            <a:r>
              <a:rPr lang="en-US" dirty="0" err="1">
                <a:cs typeface="Arial" panose="020B0604020202020204" pitchFamily="34" charset="0"/>
              </a:rPr>
              <a:t>lname</a:t>
            </a:r>
            <a:r>
              <a:rPr lang="en-US" dirty="0">
                <a:cs typeface="Arial" panose="020B0604020202020204" pitchFamily="34" charset="0"/>
              </a:rPr>
              <a:t>" value="Duck"&gt;&lt;</a:t>
            </a:r>
            <a:r>
              <a:rPr lang="en-US" dirty="0" err="1">
                <a:cs typeface="Arial" panose="020B0604020202020204" pitchFamily="34" charset="0"/>
              </a:rPr>
              <a:t>br</a:t>
            </a:r>
            <a:r>
              <a:rPr lang="en-US" dirty="0">
                <a:cs typeface="Arial" panose="020B0604020202020204" pitchFamily="34" charset="0"/>
              </a:rPr>
              <a:t>&gt;&lt;</a:t>
            </a:r>
            <a:r>
              <a:rPr lang="en-US" dirty="0" err="1">
                <a:cs typeface="Arial" panose="020B0604020202020204" pitchFamily="34" charset="0"/>
              </a:rPr>
              <a:t>br</a:t>
            </a:r>
            <a:r>
              <a:rPr lang="en-US" dirty="0"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 smtClean="0">
                <a:cs typeface="Arial" panose="020B0604020202020204" pitchFamily="34" charset="0"/>
              </a:rPr>
              <a:t>&lt;/</a:t>
            </a:r>
            <a:r>
              <a:rPr lang="en-US" dirty="0">
                <a:cs typeface="Arial" panose="020B0604020202020204" pitchFamily="34" charset="0"/>
              </a:rPr>
              <a:t>form&gt;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 smtClean="0">
                <a:cs typeface="Arial" panose="020B0604020202020204" pitchFamily="34" charset="0"/>
              </a:rPr>
              <a:t>&lt;</a:t>
            </a:r>
            <a:r>
              <a:rPr lang="en-US" dirty="0">
                <a:cs typeface="Arial" panose="020B0604020202020204" pitchFamily="34" charset="0"/>
              </a:rPr>
              <a:t>button </a:t>
            </a:r>
            <a:r>
              <a:rPr lang="en-US" dirty="0" err="1">
                <a:cs typeface="Arial" panose="020B0604020202020204" pitchFamily="34" charset="0"/>
              </a:rPr>
              <a:t>onclick</a:t>
            </a:r>
            <a:r>
              <a:rPr lang="en-US" dirty="0">
                <a:cs typeface="Arial" panose="020B0604020202020204" pitchFamily="34" charset="0"/>
              </a:rPr>
              <a:t>="</a:t>
            </a:r>
            <a:r>
              <a:rPr lang="en-US" dirty="0" err="1">
                <a:cs typeface="Arial" panose="020B0604020202020204" pitchFamily="34" charset="0"/>
              </a:rPr>
              <a:t>myFunction</a:t>
            </a:r>
            <a:r>
              <a:rPr lang="en-US" dirty="0" smtClean="0">
                <a:cs typeface="Arial" panose="020B0604020202020204" pitchFamily="34" charset="0"/>
              </a:rPr>
              <a:t>()"&gt;Click me&lt;/</a:t>
            </a:r>
            <a:r>
              <a:rPr lang="en-US" dirty="0">
                <a:cs typeface="Arial" panose="020B0604020202020204" pitchFamily="34" charset="0"/>
              </a:rPr>
              <a:t>button&gt;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 smtClean="0">
                <a:cs typeface="Arial" panose="020B0604020202020204" pitchFamily="34" charset="0"/>
              </a:rPr>
              <a:t>&lt;</a:t>
            </a:r>
            <a:r>
              <a:rPr lang="en-US" dirty="0">
                <a:cs typeface="Arial" panose="020B0604020202020204" pitchFamily="34" charset="0"/>
              </a:rPr>
              <a:t>p id="demo"&gt;&lt;/p&gt;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 smtClean="0">
                <a:cs typeface="Arial" panose="020B0604020202020204" pitchFamily="34" charset="0"/>
              </a:rPr>
              <a:t>&lt;</a:t>
            </a:r>
            <a:r>
              <a:rPr lang="en-US" dirty="0">
                <a:cs typeface="Arial" panose="020B0604020202020204" pitchFamily="34" charset="0"/>
              </a:rPr>
              <a:t>script&gt;</a:t>
            </a:r>
          </a:p>
          <a:p>
            <a:pPr marL="530352" lvl="1" indent="0">
              <a:lnSpc>
                <a:spcPct val="50000"/>
              </a:lnSpc>
              <a:buNone/>
            </a:pPr>
            <a:r>
              <a:rPr lang="en-US" dirty="0">
                <a:cs typeface="Arial" panose="020B0604020202020204" pitchFamily="34" charset="0"/>
              </a:rPr>
              <a:t>function </a:t>
            </a:r>
            <a:r>
              <a:rPr lang="en-US" dirty="0" err="1">
                <a:cs typeface="Arial" panose="020B0604020202020204" pitchFamily="34" charset="0"/>
              </a:rPr>
              <a:t>myFunction</a:t>
            </a:r>
            <a:r>
              <a:rPr lang="en-US" dirty="0">
                <a:cs typeface="Arial" panose="020B0604020202020204" pitchFamily="34" charset="0"/>
              </a:rPr>
              <a:t>() {</a:t>
            </a:r>
          </a:p>
          <a:p>
            <a:pPr marL="987552" lvl="2" indent="0">
              <a:lnSpc>
                <a:spcPct val="50000"/>
              </a:lnSpc>
              <a:buNone/>
            </a:pPr>
            <a:r>
              <a:rPr lang="en-US" sz="2000" dirty="0">
                <a:cs typeface="Arial" panose="020B0604020202020204" pitchFamily="34" charset="0"/>
              </a:rPr>
              <a:t>  </a:t>
            </a:r>
            <a:r>
              <a:rPr lang="en-US" sz="2000" dirty="0" err="1">
                <a:solidFill>
                  <a:srgbClr val="0070C0"/>
                </a:solidFill>
                <a:cs typeface="Arial" panose="020B0604020202020204" pitchFamily="34" charset="0"/>
              </a:rPr>
              <a:t>var</a:t>
            </a:r>
            <a:r>
              <a:rPr lang="en-US" sz="20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x = </a:t>
            </a:r>
            <a:r>
              <a:rPr lang="en-US" sz="2000" dirty="0" err="1">
                <a:cs typeface="Arial" panose="020B0604020202020204" pitchFamily="34" charset="0"/>
              </a:rPr>
              <a:t>document.forms</a:t>
            </a:r>
            <a:r>
              <a:rPr lang="en-US" sz="2000" dirty="0">
                <a:cs typeface="Arial" panose="020B0604020202020204" pitchFamily="34" charset="0"/>
              </a:rPr>
              <a:t>["frm1"];</a:t>
            </a:r>
          </a:p>
          <a:p>
            <a:pPr marL="987552" lvl="2" indent="0">
              <a:lnSpc>
                <a:spcPct val="50000"/>
              </a:lnSpc>
              <a:buNone/>
            </a:pPr>
            <a:r>
              <a:rPr lang="en-US" sz="2000" dirty="0">
                <a:cs typeface="Arial" panose="020B0604020202020204" pitchFamily="34" charset="0"/>
              </a:rPr>
              <a:t>  </a:t>
            </a:r>
            <a:r>
              <a:rPr lang="en-US" sz="2000" dirty="0" err="1">
                <a:solidFill>
                  <a:srgbClr val="0070C0"/>
                </a:solidFill>
                <a:cs typeface="Arial" panose="020B0604020202020204" pitchFamily="34" charset="0"/>
              </a:rPr>
              <a:t>var</a:t>
            </a:r>
            <a:r>
              <a:rPr lang="en-US" sz="20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text = </a:t>
            </a:r>
            <a:r>
              <a:rPr lang="en-US" sz="2000" dirty="0" smtClean="0">
                <a:cs typeface="Arial" panose="020B0604020202020204" pitchFamily="34" charset="0"/>
              </a:rPr>
              <a:t>"";   </a:t>
            </a:r>
            <a:r>
              <a:rPr lang="en-US" sz="2000" dirty="0" err="1">
                <a:solidFill>
                  <a:srgbClr val="0070C0"/>
                </a:solidFill>
                <a:cs typeface="Arial" panose="020B0604020202020204" pitchFamily="34" charset="0"/>
              </a:rPr>
              <a:t>var</a:t>
            </a:r>
            <a:r>
              <a:rPr lang="en-US" sz="20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;</a:t>
            </a:r>
          </a:p>
          <a:p>
            <a:pPr marL="987552" lvl="2" indent="0">
              <a:lnSpc>
                <a:spcPct val="50000"/>
              </a:lnSpc>
              <a:buNone/>
            </a:pPr>
            <a:r>
              <a:rPr lang="en-US" sz="2000" dirty="0">
                <a:cs typeface="Arial" panose="020B0604020202020204" pitchFamily="34" charset="0"/>
              </a:rPr>
              <a:t>  for (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= </a:t>
            </a:r>
            <a:r>
              <a:rPr lang="en-US" sz="2000" dirty="0" smtClean="0">
                <a:cs typeface="Arial" panose="020B0604020202020204" pitchFamily="34" charset="0"/>
              </a:rPr>
              <a:t>0;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&lt; </a:t>
            </a:r>
            <a:r>
              <a:rPr lang="en-US" sz="2000" dirty="0" err="1">
                <a:cs typeface="Arial" panose="020B0604020202020204" pitchFamily="34" charset="0"/>
              </a:rPr>
              <a:t>x.length</a:t>
            </a:r>
            <a:r>
              <a:rPr lang="en-US" sz="2000" dirty="0">
                <a:cs typeface="Arial" panose="020B0604020202020204" pitchFamily="34" charset="0"/>
              </a:rPr>
              <a:t> ;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++) {</a:t>
            </a:r>
          </a:p>
          <a:p>
            <a:pPr marL="987552" lvl="2" indent="0">
              <a:lnSpc>
                <a:spcPct val="50000"/>
              </a:lnSpc>
              <a:buNone/>
            </a:pPr>
            <a:r>
              <a:rPr lang="en-US" sz="2000" dirty="0">
                <a:cs typeface="Arial" panose="020B0604020202020204" pitchFamily="34" charset="0"/>
              </a:rPr>
              <a:t>    text += </a:t>
            </a:r>
            <a:r>
              <a:rPr lang="en-US" sz="2000" dirty="0" err="1">
                <a:cs typeface="Arial" panose="020B0604020202020204" pitchFamily="34" charset="0"/>
              </a:rPr>
              <a:t>x.elements</a:t>
            </a:r>
            <a:r>
              <a:rPr lang="en-US" sz="2000" dirty="0">
                <a:cs typeface="Arial" panose="020B0604020202020204" pitchFamily="34" charset="0"/>
              </a:rPr>
              <a:t>[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].value + "&lt;</a:t>
            </a:r>
            <a:r>
              <a:rPr lang="en-US" sz="2000" dirty="0" err="1">
                <a:cs typeface="Arial" panose="020B0604020202020204" pitchFamily="34" charset="0"/>
              </a:rPr>
              <a:t>br</a:t>
            </a:r>
            <a:r>
              <a:rPr lang="en-US" sz="2000" dirty="0">
                <a:cs typeface="Arial" panose="020B0604020202020204" pitchFamily="34" charset="0"/>
              </a:rPr>
              <a:t>&gt;";</a:t>
            </a:r>
          </a:p>
          <a:p>
            <a:pPr marL="987552" lvl="2" indent="0">
              <a:lnSpc>
                <a:spcPct val="50000"/>
              </a:lnSpc>
              <a:buNone/>
            </a:pPr>
            <a:r>
              <a:rPr lang="en-US" sz="2000" dirty="0">
                <a:cs typeface="Arial" panose="020B0604020202020204" pitchFamily="34" charset="0"/>
              </a:rPr>
              <a:t>  }</a:t>
            </a:r>
          </a:p>
          <a:p>
            <a:pPr marL="987552" lvl="2" indent="0">
              <a:lnSpc>
                <a:spcPct val="50000"/>
              </a:lnSpc>
              <a:buNone/>
            </a:pPr>
            <a:r>
              <a:rPr lang="en-US" sz="2000" dirty="0">
                <a:cs typeface="Arial" panose="020B0604020202020204" pitchFamily="34" charset="0"/>
              </a:rPr>
              <a:t>  </a:t>
            </a:r>
            <a:r>
              <a:rPr lang="en-US" sz="2000" dirty="0" err="1">
                <a:cs typeface="Arial" panose="020B0604020202020204" pitchFamily="34" charset="0"/>
              </a:rPr>
              <a:t>document.getElementById</a:t>
            </a:r>
            <a:r>
              <a:rPr lang="en-US" sz="2000" dirty="0">
                <a:cs typeface="Arial" panose="020B0604020202020204" pitchFamily="34" charset="0"/>
              </a:rPr>
              <a:t>("demo").</a:t>
            </a:r>
            <a:r>
              <a:rPr lang="en-US" sz="2000" dirty="0" err="1">
                <a:cs typeface="Arial" panose="020B0604020202020204" pitchFamily="34" charset="0"/>
              </a:rPr>
              <a:t>innerHTML</a:t>
            </a:r>
            <a:r>
              <a:rPr lang="en-US" sz="2000" dirty="0">
                <a:cs typeface="Arial" panose="020B0604020202020204" pitchFamily="34" charset="0"/>
              </a:rPr>
              <a:t> = text;</a:t>
            </a:r>
          </a:p>
          <a:p>
            <a:pPr marL="530352" lvl="1" indent="0">
              <a:lnSpc>
                <a:spcPct val="50000"/>
              </a:lnSpc>
              <a:buNone/>
            </a:pPr>
            <a:r>
              <a:rPr lang="en-US" dirty="0">
                <a:cs typeface="Arial" panose="020B0604020202020204" pitchFamily="34" charset="0"/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cs typeface="Arial" panose="020B0604020202020204" pitchFamily="34" charset="0"/>
              </a:rPr>
              <a:t>&lt;/script</a:t>
            </a:r>
            <a:r>
              <a:rPr lang="en-US" dirty="0" smtClean="0">
                <a:cs typeface="Arial" panose="020B0604020202020204" pitchFamily="34" charset="0"/>
              </a:rPr>
              <a:t>&gt;</a:t>
            </a:r>
            <a:endParaRPr lang="ru-RU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780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3962" y="612476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Лабораторная работа №</a:t>
            </a:r>
            <a:r>
              <a:rPr lang="en-US" dirty="0" smtClean="0"/>
              <a:t>5.2</a:t>
            </a:r>
          </a:p>
          <a:p>
            <a:r>
              <a:rPr lang="ru-RU" dirty="0" smtClean="0"/>
              <a:t>Создать страничку с тестом из </a:t>
            </a:r>
            <a:r>
              <a:rPr lang="ru-RU" dirty="0"/>
              <a:t>работы №</a:t>
            </a:r>
            <a:r>
              <a:rPr lang="en-US" dirty="0" smtClean="0"/>
              <a:t>5.</a:t>
            </a:r>
            <a:r>
              <a:rPr lang="ru-RU" dirty="0" smtClean="0"/>
              <a:t>1. После прохождения теста и при нажатии кнопки пользователь должен увидеть результаты теста.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702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3962" y="612476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 the object model, JavaScript gets all the power it needs to create dynamic HTML: </a:t>
            </a:r>
          </a:p>
          <a:p>
            <a:r>
              <a:rPr lang="en-US" dirty="0"/>
              <a:t>JavaScript can change all the HTML elements in the page</a:t>
            </a:r>
          </a:p>
          <a:p>
            <a:r>
              <a:rPr lang="en-US" dirty="0"/>
              <a:t>JavaScript can change all the HTML attributes in the page</a:t>
            </a:r>
          </a:p>
          <a:p>
            <a:r>
              <a:rPr lang="en-US" dirty="0"/>
              <a:t>JavaScript can change all the CSS styles in the page</a:t>
            </a:r>
          </a:p>
          <a:p>
            <a:r>
              <a:rPr lang="en-US" dirty="0"/>
              <a:t>JavaScript can remove existing HTML elements and attributes</a:t>
            </a:r>
          </a:p>
          <a:p>
            <a:r>
              <a:rPr lang="en-US" dirty="0"/>
              <a:t>JavaScript can add new HTML elements and attributes</a:t>
            </a:r>
          </a:p>
          <a:p>
            <a:r>
              <a:rPr lang="en-US" dirty="0"/>
              <a:t>JavaScript can react to all existing HTML events in the page</a:t>
            </a:r>
          </a:p>
          <a:p>
            <a:r>
              <a:rPr lang="en-US" dirty="0"/>
              <a:t>JavaScript can create new HTML events in the page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154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544129"/>
            <a:ext cx="9601200" cy="52189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&lt;tag&gt; &lt;/tag&gt; - </a:t>
            </a:r>
            <a:r>
              <a:rPr lang="ru-RU" dirty="0" smtClean="0"/>
              <a:t>открывающий и закрывающий тег (</a:t>
            </a:r>
            <a:r>
              <a:rPr lang="en-US" dirty="0" smtClean="0"/>
              <a:t>&lt;p&gt;&lt;/p&gt;,&lt;a&gt;&lt;/a&gt;, ….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smtClean="0"/>
              <a:t>&lt;tag &gt; - </a:t>
            </a:r>
            <a:r>
              <a:rPr lang="ru-RU" dirty="0" smtClean="0"/>
              <a:t>тег не требующий закрытия (</a:t>
            </a: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&gt;, &lt;link&gt;,&lt;meta&gt;…</a:t>
            </a:r>
            <a:r>
              <a:rPr lang="ru-RU" dirty="0" smtClean="0"/>
              <a:t>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&lt;tag atr1 = “value1” atr2 = “value2” atr3 = “value3” …. &gt;&lt;/tag&gt;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 = “pic.png” name = “</a:t>
            </a:r>
            <a:r>
              <a:rPr lang="en-US" dirty="0" err="1" smtClean="0"/>
              <a:t>some_name</a:t>
            </a:r>
            <a:r>
              <a:rPr lang="en-US" dirty="0" smtClean="0"/>
              <a:t>” id = “</a:t>
            </a:r>
            <a:r>
              <a:rPr lang="en-US" dirty="0" err="1" smtClean="0"/>
              <a:t>some_id</a:t>
            </a:r>
            <a:r>
              <a:rPr lang="en-US" dirty="0" smtClean="0"/>
              <a:t>” alt = “</a:t>
            </a:r>
            <a:r>
              <a:rPr lang="en-US" dirty="0" err="1" smtClean="0"/>
              <a:t>some_text</a:t>
            </a:r>
            <a:r>
              <a:rPr lang="en-US" smtClean="0"/>
              <a:t>”&gt;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38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544129"/>
            <a:ext cx="9601200" cy="52189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530352" lvl="1" indent="0">
              <a:buNone/>
            </a:pPr>
            <a:r>
              <a:rPr lang="en-US" dirty="0" smtClean="0"/>
              <a:t>&lt;head&gt;</a:t>
            </a:r>
          </a:p>
          <a:p>
            <a:pPr marL="530352" lvl="1" indent="0">
              <a:buNone/>
            </a:pPr>
            <a:r>
              <a:rPr lang="en-US" dirty="0" smtClean="0"/>
              <a:t>	&lt;title&gt;&lt;/title&gt;</a:t>
            </a:r>
          </a:p>
          <a:p>
            <a:pPr marL="530352" lvl="1" indent="0">
              <a:buNone/>
            </a:pPr>
            <a:r>
              <a:rPr lang="en-US" dirty="0"/>
              <a:t>	</a:t>
            </a:r>
            <a:r>
              <a:rPr lang="en-US" dirty="0" smtClean="0"/>
              <a:t>&lt;link   &gt;</a:t>
            </a:r>
            <a:endParaRPr lang="en-US" dirty="0"/>
          </a:p>
          <a:p>
            <a:pPr marL="530352" lvl="1" indent="0">
              <a:buNone/>
            </a:pPr>
            <a:r>
              <a:rPr lang="en-US" dirty="0" smtClean="0"/>
              <a:t>&lt;head&gt;</a:t>
            </a:r>
          </a:p>
          <a:p>
            <a:pPr marL="530352" lvl="1" indent="0">
              <a:buNone/>
            </a:pPr>
            <a:r>
              <a:rPr lang="en-US" dirty="0" smtClean="0"/>
              <a:t>&lt;body&gt;</a:t>
            </a:r>
          </a:p>
          <a:p>
            <a:pPr marL="530352" lvl="1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Текст (текст, </a:t>
            </a:r>
            <a:r>
              <a:rPr lang="en-US" dirty="0" smtClean="0"/>
              <a:t>&lt;h1&gt;, &lt;p&gt;, …</a:t>
            </a:r>
            <a:r>
              <a:rPr lang="ru-RU" dirty="0" smtClean="0"/>
              <a:t>)</a:t>
            </a:r>
            <a:endParaRPr lang="en-US" dirty="0" smtClean="0"/>
          </a:p>
          <a:p>
            <a:pPr marL="530352" lvl="1" indent="0">
              <a:buNone/>
            </a:pPr>
            <a:r>
              <a:rPr lang="ru-RU" dirty="0" smtClean="0"/>
              <a:t>	Картинка (</a:t>
            </a: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…  &gt;</a:t>
            </a:r>
            <a:r>
              <a:rPr lang="ru-RU" dirty="0" smtClean="0"/>
              <a:t>)</a:t>
            </a:r>
            <a:endParaRPr lang="en-US" dirty="0"/>
          </a:p>
          <a:p>
            <a:pPr marL="530352" lvl="1" indent="0">
              <a:buNone/>
            </a:pPr>
            <a:r>
              <a:rPr lang="ru-RU" dirty="0" smtClean="0"/>
              <a:t>	С</a:t>
            </a:r>
            <a:r>
              <a:rPr lang="en-US" dirty="0" smtClean="0"/>
              <a:t>c</a:t>
            </a:r>
            <a:r>
              <a:rPr lang="ru-RU" dirty="0" err="1" smtClean="0"/>
              <a:t>ылка</a:t>
            </a:r>
            <a:r>
              <a:rPr lang="en-US" dirty="0" smtClean="0"/>
              <a:t> (&lt;a  </a:t>
            </a:r>
            <a:r>
              <a:rPr lang="en-US" dirty="0" err="1" smtClean="0"/>
              <a:t>href</a:t>
            </a:r>
            <a:r>
              <a:rPr lang="en-US" dirty="0" smtClean="0"/>
              <a:t>=“other_page.html”… &gt;&lt;/a&gt;)</a:t>
            </a:r>
          </a:p>
          <a:p>
            <a:pPr marL="530352" lvl="1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Таблица</a:t>
            </a:r>
            <a:r>
              <a:rPr lang="en-US" dirty="0" smtClean="0"/>
              <a:t> (&lt;table&gt;, &lt;</a:t>
            </a:r>
            <a:r>
              <a:rPr lang="en-US" dirty="0" err="1" smtClean="0"/>
              <a:t>tr</a:t>
            </a:r>
            <a:r>
              <a:rPr lang="en-US" dirty="0" smtClean="0"/>
              <a:t>&gt;, &lt;</a:t>
            </a:r>
            <a:r>
              <a:rPr lang="en-US" dirty="0" err="1" smtClean="0"/>
              <a:t>th</a:t>
            </a:r>
            <a:r>
              <a:rPr lang="en-US" dirty="0" smtClean="0"/>
              <a:t>&gt;, &lt;td&gt;)</a:t>
            </a:r>
            <a:endParaRPr lang="en-US" dirty="0"/>
          </a:p>
          <a:p>
            <a:pPr marL="530352" lvl="1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Списки (</a:t>
            </a: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&gt;, &lt;</a:t>
            </a:r>
            <a:r>
              <a:rPr lang="en-US" dirty="0" err="1" smtClean="0"/>
              <a:t>ol</a:t>
            </a:r>
            <a:r>
              <a:rPr lang="en-US" dirty="0" smtClean="0"/>
              <a:t>&gt;, &lt;li&gt;, &lt;dl&gt;, &lt;</a:t>
            </a:r>
            <a:r>
              <a:rPr lang="en-US" dirty="0" err="1" smtClean="0"/>
              <a:t>dt</a:t>
            </a:r>
            <a:r>
              <a:rPr lang="en-US" dirty="0" smtClean="0"/>
              <a:t>&gt;,&lt;</a:t>
            </a:r>
            <a:r>
              <a:rPr lang="en-US" dirty="0" err="1" smtClean="0"/>
              <a:t>dd</a:t>
            </a:r>
            <a:r>
              <a:rPr lang="en-US" dirty="0" smtClean="0"/>
              <a:t>&gt;</a:t>
            </a:r>
            <a:r>
              <a:rPr lang="ru-RU" dirty="0" smtClean="0"/>
              <a:t>)</a:t>
            </a:r>
            <a:endParaRPr lang="en-US" dirty="0" smtClean="0"/>
          </a:p>
          <a:p>
            <a:pPr marL="530352" lvl="1" indent="0">
              <a:buNone/>
            </a:pPr>
            <a:r>
              <a:rPr lang="en-US" dirty="0" smtClean="0"/>
              <a:t>&lt;/body&gt;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&lt;/html</a:t>
            </a:r>
            <a:r>
              <a:rPr lang="en-US" dirty="0"/>
              <a:t>&gt;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689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675" y="2277374"/>
            <a:ext cx="5305245" cy="3581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code:</a:t>
            </a:r>
          </a:p>
          <a:p>
            <a:pPr marL="0" indent="0">
              <a:buNone/>
            </a:pPr>
            <a:r>
              <a:rPr lang="en-US" dirty="0"/>
              <a:t>&lt;tag </a:t>
            </a:r>
            <a:r>
              <a:rPr lang="en-US" dirty="0" smtClean="0"/>
              <a:t>style </a:t>
            </a:r>
            <a:r>
              <a:rPr lang="en-US" dirty="0"/>
              <a:t>= </a:t>
            </a:r>
            <a:r>
              <a:rPr lang="en-US" dirty="0" smtClean="0"/>
              <a:t>“</a:t>
            </a:r>
            <a:r>
              <a:rPr lang="en-US" dirty="0"/>
              <a:t>property: value</a:t>
            </a:r>
            <a:r>
              <a:rPr lang="en-US" dirty="0" smtClean="0"/>
              <a:t>;”&gt; </a:t>
            </a:r>
            <a:r>
              <a:rPr lang="en-US" dirty="0"/>
              <a:t>&lt;tag&gt;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tag class = “</a:t>
            </a:r>
            <a:r>
              <a:rPr lang="en-US" dirty="0" err="1"/>
              <a:t>class_name</a:t>
            </a:r>
            <a:r>
              <a:rPr lang="en-US" dirty="0"/>
              <a:t>”&gt; &lt;tag&gt;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&lt;tag id= “</a:t>
            </a:r>
            <a:r>
              <a:rPr lang="en-US" dirty="0" err="1" smtClean="0"/>
              <a:t>some_id</a:t>
            </a:r>
            <a:r>
              <a:rPr lang="en-US" dirty="0" smtClean="0"/>
              <a:t>”&gt; &lt;tag&gt;</a:t>
            </a:r>
          </a:p>
          <a:p>
            <a:pPr marL="0" indent="0">
              <a:buNone/>
            </a:pPr>
            <a:r>
              <a:rPr lang="en-US" dirty="0"/>
              <a:t>&lt;tag class </a:t>
            </a:r>
            <a:r>
              <a:rPr lang="en-US" dirty="0" smtClean="0"/>
              <a:t>= “class1 class2”&gt; </a:t>
            </a:r>
            <a:r>
              <a:rPr lang="en-US" dirty="0"/>
              <a:t>&lt;tag&gt;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573328" y="2277374"/>
            <a:ext cx="5305245" cy="3581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CSS code:</a:t>
            </a:r>
          </a:p>
          <a:p>
            <a:pPr marL="0" indent="0">
              <a:buNone/>
            </a:pPr>
            <a:r>
              <a:rPr lang="en-US" dirty="0"/>
              <a:t>tag {property: value;}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 smtClean="0"/>
              <a:t>.</a:t>
            </a:r>
            <a:r>
              <a:rPr lang="en-US" dirty="0" err="1" smtClean="0"/>
              <a:t>class_name</a:t>
            </a:r>
            <a:r>
              <a:rPr lang="en-US" dirty="0" smtClean="0"/>
              <a:t> {property: value;}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 smtClean="0"/>
              <a:t>#</a:t>
            </a:r>
            <a:r>
              <a:rPr lang="en-US" dirty="0" err="1" smtClean="0"/>
              <a:t>some_id</a:t>
            </a:r>
            <a:r>
              <a:rPr lang="en-US" dirty="0" smtClean="0"/>
              <a:t> {property: value;}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class_name</a:t>
            </a:r>
            <a:r>
              <a:rPr lang="en-US" dirty="0" smtClean="0"/>
              <a:t> :pseudo-classes {property: value;}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649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675" y="2277374"/>
            <a:ext cx="5305245" cy="3581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en-US" dirty="0"/>
              <a:t>code:</a:t>
            </a:r>
          </a:p>
          <a:p>
            <a:pPr marL="0" indent="0">
              <a:buNone/>
            </a:pPr>
            <a:r>
              <a:rPr lang="en-US" dirty="0" smtClean="0"/>
              <a:t>&lt;div class=“</a:t>
            </a:r>
            <a:r>
              <a:rPr lang="en-US" dirty="0" err="1" smtClean="0"/>
              <a:t>div_page</a:t>
            </a:r>
            <a:r>
              <a:rPr lang="en-US" dirty="0" smtClean="0"/>
              <a:t>”&gt;</a:t>
            </a:r>
          </a:p>
          <a:p>
            <a:pPr marL="0" indent="0">
              <a:buNone/>
            </a:pPr>
            <a:r>
              <a:rPr lang="en-US" dirty="0" smtClean="0"/>
              <a:t>    &lt;p&gt;</a:t>
            </a:r>
            <a:r>
              <a:rPr lang="en-US" dirty="0" smtClean="0">
                <a:solidFill>
                  <a:srgbClr val="C00000"/>
                </a:solidFill>
              </a:rPr>
              <a:t>some text 1</a:t>
            </a:r>
            <a:r>
              <a:rPr lang="en-US" dirty="0" smtClean="0"/>
              <a:t>&lt;/p&gt;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    &lt;p class=“cl_name_1”&gt;</a:t>
            </a:r>
            <a:r>
              <a:rPr lang="en-US" dirty="0" smtClean="0">
                <a:solidFill>
                  <a:srgbClr val="C00000"/>
                </a:solidFill>
              </a:rPr>
              <a:t>some text 2</a:t>
            </a:r>
            <a:r>
              <a:rPr lang="en-US" dirty="0" smtClean="0"/>
              <a:t>&lt;/</a:t>
            </a:r>
            <a:r>
              <a:rPr lang="en-US" dirty="0"/>
              <a:t>p&gt;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    &lt;p id=“</a:t>
            </a:r>
            <a:r>
              <a:rPr lang="en-US" dirty="0" err="1" smtClean="0"/>
              <a:t>p_id</a:t>
            </a:r>
            <a:r>
              <a:rPr lang="en-US" dirty="0" smtClean="0"/>
              <a:t>”&gt;</a:t>
            </a:r>
            <a:r>
              <a:rPr lang="en-US" dirty="0" smtClean="0">
                <a:solidFill>
                  <a:srgbClr val="C00000"/>
                </a:solidFill>
              </a:rPr>
              <a:t>some text 3</a:t>
            </a:r>
            <a:r>
              <a:rPr lang="en-US" dirty="0" smtClean="0"/>
              <a:t>&lt;/</a:t>
            </a:r>
            <a:r>
              <a:rPr lang="en-US" dirty="0"/>
              <a:t>p&gt;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&lt;/div&gt;</a:t>
            </a:r>
          </a:p>
          <a:p>
            <a:pPr marL="0" indent="0">
              <a:buNone/>
            </a:pPr>
            <a:r>
              <a:rPr lang="en-US" dirty="0"/>
              <a:t>&lt;p class=“cl_name_1”&gt;</a:t>
            </a:r>
            <a:r>
              <a:rPr lang="en-US" dirty="0">
                <a:solidFill>
                  <a:srgbClr val="C00000"/>
                </a:solidFill>
              </a:rPr>
              <a:t>some text </a:t>
            </a:r>
            <a:r>
              <a:rPr lang="en-US" dirty="0" smtClean="0">
                <a:solidFill>
                  <a:srgbClr val="C00000"/>
                </a:solidFill>
              </a:rPr>
              <a:t>4</a:t>
            </a:r>
            <a:r>
              <a:rPr lang="en-US" dirty="0" smtClean="0"/>
              <a:t>&lt;/</a:t>
            </a:r>
            <a:r>
              <a:rPr lang="en-US" dirty="0"/>
              <a:t>p&gt;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&lt;p id=“</a:t>
            </a:r>
            <a:r>
              <a:rPr lang="en-US" dirty="0" err="1"/>
              <a:t>p_id</a:t>
            </a:r>
            <a:r>
              <a:rPr lang="en-US" dirty="0"/>
              <a:t>”&gt;</a:t>
            </a:r>
            <a:r>
              <a:rPr lang="en-US" dirty="0">
                <a:solidFill>
                  <a:srgbClr val="C00000"/>
                </a:solidFill>
              </a:rPr>
              <a:t>some text </a:t>
            </a:r>
            <a:r>
              <a:rPr lang="en-US" dirty="0" smtClean="0">
                <a:solidFill>
                  <a:srgbClr val="C00000"/>
                </a:solidFill>
              </a:rPr>
              <a:t>5</a:t>
            </a:r>
            <a:r>
              <a:rPr lang="en-US" dirty="0" smtClean="0"/>
              <a:t>&lt;/</a:t>
            </a:r>
            <a:r>
              <a:rPr lang="en-US" dirty="0"/>
              <a:t>p&gt;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573328" y="2277374"/>
            <a:ext cx="5305245" cy="3581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CSS code: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div_page</a:t>
            </a:r>
            <a:r>
              <a:rPr lang="en-US" dirty="0" smtClean="0"/>
              <a:t>{color: red;}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div_page</a:t>
            </a:r>
            <a:r>
              <a:rPr lang="en-US" dirty="0" smtClean="0"/>
              <a:t> p {</a:t>
            </a:r>
            <a:r>
              <a:rPr lang="en-US" dirty="0"/>
              <a:t>color: </a:t>
            </a:r>
            <a:r>
              <a:rPr lang="en-US" dirty="0" smtClean="0"/>
              <a:t>black;}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smtClean="0"/>
              <a:t>cl_name_1 {</a:t>
            </a:r>
            <a:r>
              <a:rPr lang="en-US" dirty="0"/>
              <a:t>color: </a:t>
            </a:r>
            <a:r>
              <a:rPr lang="en-US" dirty="0" smtClean="0"/>
              <a:t>blue;}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div_page</a:t>
            </a:r>
            <a:r>
              <a:rPr lang="en-US" dirty="0" smtClean="0"/>
              <a:t> p.cl_name_1{color</a:t>
            </a:r>
            <a:r>
              <a:rPr lang="en-US" dirty="0"/>
              <a:t>: </a:t>
            </a:r>
            <a:r>
              <a:rPr lang="en-US" dirty="0" smtClean="0"/>
              <a:t>green;}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p_id</a:t>
            </a:r>
            <a:r>
              <a:rPr lang="en-US" dirty="0" smtClean="0"/>
              <a:t> {background-color: yellow;}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iv #</a:t>
            </a:r>
            <a:r>
              <a:rPr lang="en-US" dirty="0" err="1" smtClean="0"/>
              <a:t>p_id</a:t>
            </a:r>
            <a:r>
              <a:rPr lang="en-US" dirty="0" smtClean="0"/>
              <a:t> </a:t>
            </a:r>
            <a:r>
              <a:rPr lang="en-US" dirty="0"/>
              <a:t>{background-color: </a:t>
            </a:r>
            <a:r>
              <a:rPr lang="en-US" dirty="0" smtClean="0"/>
              <a:t>pink;}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6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675" y="2277372"/>
            <a:ext cx="10489721" cy="368347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some </a:t>
            </a:r>
            <a:r>
              <a:rPr lang="en-US" dirty="0"/>
              <a:t>text 1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 some </a:t>
            </a:r>
            <a:r>
              <a:rPr lang="en-US" dirty="0">
                <a:solidFill>
                  <a:srgbClr val="92D050"/>
                </a:solidFill>
              </a:rPr>
              <a:t>text 2</a:t>
            </a: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some </a:t>
            </a:r>
            <a:r>
              <a:rPr lang="en-US" dirty="0">
                <a:solidFill>
                  <a:srgbClr val="0070C0"/>
                </a:solidFill>
              </a:rPr>
              <a:t>text 4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38687" y="4119112"/>
            <a:ext cx="9713344" cy="29329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2"/>
                </a:solidFill>
              </a:rPr>
              <a:t>some text 5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38687" y="3167331"/>
            <a:ext cx="9713344" cy="293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2"/>
                </a:solidFill>
              </a:rPr>
              <a:t>some text </a:t>
            </a:r>
            <a:r>
              <a:rPr lang="en-US" sz="2000" dirty="0" smtClean="0">
                <a:solidFill>
                  <a:schemeClr val="tx2"/>
                </a:solidFill>
              </a:rPr>
              <a:t>3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60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DOM (Document Object Model)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347" y="1860969"/>
            <a:ext cx="7664136" cy="4194774"/>
          </a:xfrm>
        </p:spPr>
      </p:pic>
    </p:spTree>
    <p:extLst>
      <p:ext uri="{BB962C8B-B14F-4D97-AF65-F5344CB8AC3E}">
        <p14:creationId xmlns:p14="http://schemas.microsoft.com/office/powerpoint/2010/main" val="11783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544129"/>
            <a:ext cx="9601200" cy="52189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&lt;body&gt;</a:t>
            </a:r>
          </a:p>
          <a:p>
            <a:pPr marL="0" indent="0">
              <a:buNone/>
            </a:pPr>
            <a:r>
              <a:rPr lang="en-US" sz="1800" dirty="0" smtClean="0"/>
              <a:t>	&lt;div&gt;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&lt;p&gt;</a:t>
            </a:r>
            <a:r>
              <a:rPr lang="en-US" sz="1800" dirty="0" smtClean="0">
                <a:solidFill>
                  <a:srgbClr val="FF0000"/>
                </a:solidFill>
              </a:rPr>
              <a:t>&lt;</a:t>
            </a:r>
            <a:r>
              <a:rPr lang="en-US" sz="1800" dirty="0" err="1" smtClean="0">
                <a:solidFill>
                  <a:srgbClr val="FF0000"/>
                </a:solidFill>
              </a:rPr>
              <a:t>img</a:t>
            </a:r>
            <a:r>
              <a:rPr lang="en-US" sz="1800" dirty="0" smtClean="0">
                <a:solidFill>
                  <a:srgbClr val="FF0000"/>
                </a:solidFill>
              </a:rPr>
              <a:t>…&gt;</a:t>
            </a:r>
            <a:r>
              <a:rPr lang="en-US" sz="1800" dirty="0">
                <a:solidFill>
                  <a:srgbClr val="FF0000"/>
                </a:solidFill>
              </a:rPr>
              <a:t>&lt;</a:t>
            </a:r>
            <a:r>
              <a:rPr lang="en-US" sz="1800" dirty="0" err="1">
                <a:solidFill>
                  <a:srgbClr val="FF0000"/>
                </a:solidFill>
              </a:rPr>
              <a:t>img</a:t>
            </a:r>
            <a:r>
              <a:rPr lang="en-US" sz="1800" dirty="0" smtClean="0">
                <a:solidFill>
                  <a:srgbClr val="FF0000"/>
                </a:solidFill>
              </a:rPr>
              <a:t>…&gt; &lt;span&gt;&lt;/span&gt;</a:t>
            </a:r>
            <a:r>
              <a:rPr lang="en-US" sz="1800" dirty="0" smtClean="0"/>
              <a:t>&lt;/p&gt;</a:t>
            </a:r>
          </a:p>
          <a:p>
            <a:pPr marL="0" indent="0">
              <a:buNone/>
            </a:pPr>
            <a:r>
              <a:rPr lang="en-US" sz="1800" dirty="0" smtClean="0"/>
              <a:t>		&lt;</a:t>
            </a:r>
            <a:r>
              <a:rPr lang="en-US" sz="1800" dirty="0"/>
              <a:t>p</a:t>
            </a:r>
            <a:r>
              <a:rPr lang="en-US" sz="1800" dirty="0" smtClean="0"/>
              <a:t>&gt;</a:t>
            </a:r>
            <a:r>
              <a:rPr lang="en-US" sz="1800" dirty="0" smtClean="0">
                <a:solidFill>
                  <a:srgbClr val="FF0000"/>
                </a:solidFill>
              </a:rPr>
              <a:t>&lt;</a:t>
            </a:r>
            <a:r>
              <a:rPr lang="en-US" sz="1800" dirty="0">
                <a:solidFill>
                  <a:srgbClr val="FF0000"/>
                </a:solidFill>
              </a:rPr>
              <a:t>span&gt;&lt;/span&gt;</a:t>
            </a:r>
            <a:r>
              <a:rPr lang="en-US" sz="1800" dirty="0"/>
              <a:t>&lt;/p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&lt;p&gt;&lt;/p&gt;</a:t>
            </a:r>
          </a:p>
          <a:p>
            <a:pPr marL="0" indent="0">
              <a:buNone/>
            </a:pPr>
            <a:r>
              <a:rPr lang="en-US" sz="1800" dirty="0" smtClean="0"/>
              <a:t>	&lt;/div&gt;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&lt;table&gt;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&lt;</a:t>
            </a:r>
            <a:r>
              <a:rPr lang="en-US" sz="1800" dirty="0" err="1" smtClean="0"/>
              <a:t>tr</a:t>
            </a:r>
            <a:r>
              <a:rPr lang="en-US" sz="1800" dirty="0" smtClean="0"/>
              <a:t>&gt;    </a:t>
            </a:r>
            <a:r>
              <a:rPr lang="en-US" sz="1800" dirty="0" smtClean="0">
                <a:solidFill>
                  <a:srgbClr val="FF0000"/>
                </a:solidFill>
              </a:rPr>
              <a:t>&lt;</a:t>
            </a:r>
            <a:r>
              <a:rPr lang="en-US" sz="1800" dirty="0" err="1" smtClean="0">
                <a:solidFill>
                  <a:srgbClr val="FF0000"/>
                </a:solidFill>
              </a:rPr>
              <a:t>th</a:t>
            </a:r>
            <a:r>
              <a:rPr lang="en-US" sz="1800" dirty="0" smtClean="0">
                <a:solidFill>
                  <a:srgbClr val="FF0000"/>
                </a:solidFill>
              </a:rPr>
              <a:t>&gt;&lt;/</a:t>
            </a:r>
            <a:r>
              <a:rPr lang="en-US" sz="1800" dirty="0" err="1" smtClean="0">
                <a:solidFill>
                  <a:srgbClr val="FF0000"/>
                </a:solidFill>
              </a:rPr>
              <a:t>th</a:t>
            </a:r>
            <a:r>
              <a:rPr lang="en-US" sz="1800" dirty="0" smtClean="0">
                <a:solidFill>
                  <a:srgbClr val="FF0000"/>
                </a:solidFill>
              </a:rPr>
              <a:t>&gt;</a:t>
            </a:r>
            <a:r>
              <a:rPr lang="en-US" sz="1800" dirty="0">
                <a:solidFill>
                  <a:srgbClr val="FF0000"/>
                </a:solidFill>
              </a:rPr>
              <a:t>&lt;</a:t>
            </a:r>
            <a:r>
              <a:rPr lang="en-US" sz="1800" dirty="0" err="1">
                <a:solidFill>
                  <a:srgbClr val="FF0000"/>
                </a:solidFill>
              </a:rPr>
              <a:t>th</a:t>
            </a:r>
            <a:r>
              <a:rPr lang="en-US" sz="1800" dirty="0">
                <a:solidFill>
                  <a:srgbClr val="FF0000"/>
                </a:solidFill>
              </a:rPr>
              <a:t>&gt;&lt;/</a:t>
            </a:r>
            <a:r>
              <a:rPr lang="en-US" sz="1800" dirty="0" err="1">
                <a:solidFill>
                  <a:srgbClr val="FF0000"/>
                </a:solidFill>
              </a:rPr>
              <a:t>th</a:t>
            </a:r>
            <a:r>
              <a:rPr lang="en-US" sz="1800" dirty="0" smtClean="0">
                <a:solidFill>
                  <a:srgbClr val="FF0000"/>
                </a:solidFill>
              </a:rPr>
              <a:t>&gt;</a:t>
            </a:r>
            <a:r>
              <a:rPr lang="en-US" sz="1800" dirty="0">
                <a:solidFill>
                  <a:srgbClr val="FF0000"/>
                </a:solidFill>
              </a:rPr>
              <a:t>&lt;</a:t>
            </a:r>
            <a:r>
              <a:rPr lang="en-US" sz="1800" dirty="0" err="1">
                <a:solidFill>
                  <a:srgbClr val="FF0000"/>
                </a:solidFill>
              </a:rPr>
              <a:t>th</a:t>
            </a:r>
            <a:r>
              <a:rPr lang="en-US" sz="1800" dirty="0">
                <a:solidFill>
                  <a:srgbClr val="FF0000"/>
                </a:solidFill>
              </a:rPr>
              <a:t>&gt;&lt;/</a:t>
            </a:r>
            <a:r>
              <a:rPr lang="en-US" sz="1800" dirty="0" err="1">
                <a:solidFill>
                  <a:srgbClr val="FF0000"/>
                </a:solidFill>
              </a:rPr>
              <a:t>th</a:t>
            </a:r>
            <a:r>
              <a:rPr lang="en-US" sz="1800" dirty="0" smtClean="0">
                <a:solidFill>
                  <a:srgbClr val="FF0000"/>
                </a:solidFill>
              </a:rPr>
              <a:t>&gt;    </a:t>
            </a:r>
            <a:r>
              <a:rPr lang="en-US" sz="1800" dirty="0" smtClean="0"/>
              <a:t>&lt;/</a:t>
            </a:r>
            <a:r>
              <a:rPr lang="en-US" sz="1800" dirty="0" err="1" smtClean="0"/>
              <a:t>tr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&lt;</a:t>
            </a:r>
            <a:r>
              <a:rPr lang="en-US" sz="1800" dirty="0" err="1"/>
              <a:t>tr</a:t>
            </a:r>
            <a:r>
              <a:rPr lang="en-US" sz="1800" dirty="0" smtClean="0"/>
              <a:t>&gt;    </a:t>
            </a:r>
            <a:r>
              <a:rPr lang="en-US" sz="1800" dirty="0" smtClean="0">
                <a:solidFill>
                  <a:srgbClr val="FF0000"/>
                </a:solidFill>
              </a:rPr>
              <a:t>&lt;td&gt;&lt;/td&gt;</a:t>
            </a:r>
            <a:r>
              <a:rPr lang="en-US" sz="1800" dirty="0">
                <a:solidFill>
                  <a:srgbClr val="FF0000"/>
                </a:solidFill>
              </a:rPr>
              <a:t>&lt;td&gt;&lt;/td</a:t>
            </a:r>
            <a:r>
              <a:rPr lang="en-US" sz="1800" dirty="0" smtClean="0">
                <a:solidFill>
                  <a:srgbClr val="FF0000"/>
                </a:solidFill>
              </a:rPr>
              <a:t>&gt;</a:t>
            </a:r>
            <a:r>
              <a:rPr lang="en-US" sz="1800" dirty="0">
                <a:solidFill>
                  <a:srgbClr val="FF0000"/>
                </a:solidFill>
              </a:rPr>
              <a:t>&lt;td&gt;&lt;/td</a:t>
            </a:r>
            <a:r>
              <a:rPr lang="en-US" sz="1800" dirty="0" smtClean="0">
                <a:solidFill>
                  <a:srgbClr val="FF0000"/>
                </a:solidFill>
              </a:rPr>
              <a:t>&gt;    </a:t>
            </a:r>
            <a:r>
              <a:rPr lang="en-US" sz="1800" dirty="0" smtClean="0"/>
              <a:t>&lt;/</a:t>
            </a:r>
            <a:r>
              <a:rPr lang="en-US" sz="1800" dirty="0" err="1"/>
              <a:t>tr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&lt;</a:t>
            </a:r>
            <a:r>
              <a:rPr lang="en-US" sz="1800" dirty="0" err="1"/>
              <a:t>tr</a:t>
            </a:r>
            <a:r>
              <a:rPr lang="en-US" sz="1800" dirty="0" smtClean="0"/>
              <a:t>&gt;    </a:t>
            </a:r>
            <a:r>
              <a:rPr lang="en-US" sz="1800" dirty="0" smtClean="0">
                <a:solidFill>
                  <a:srgbClr val="FF0000"/>
                </a:solidFill>
              </a:rPr>
              <a:t>&lt;</a:t>
            </a:r>
            <a:r>
              <a:rPr lang="en-US" sz="1800" dirty="0">
                <a:solidFill>
                  <a:srgbClr val="FF0000"/>
                </a:solidFill>
              </a:rPr>
              <a:t>td&gt;&lt;/td&gt;&lt;td&gt;&lt;/td&gt;&lt;td&gt;&lt;/td</a:t>
            </a:r>
            <a:r>
              <a:rPr lang="en-US" sz="1800" dirty="0" smtClean="0">
                <a:solidFill>
                  <a:srgbClr val="FF0000"/>
                </a:solidFill>
              </a:rPr>
              <a:t>&gt;    </a:t>
            </a:r>
            <a:r>
              <a:rPr lang="en-US" sz="1800" dirty="0" smtClean="0"/>
              <a:t>&lt;/</a:t>
            </a:r>
            <a:r>
              <a:rPr lang="en-US" sz="1800" dirty="0" err="1"/>
              <a:t>tr</a:t>
            </a:r>
            <a:r>
              <a:rPr lang="en-US" sz="1800" dirty="0"/>
              <a:t>&gt;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&lt;/table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 smtClean="0"/>
              <a:t>&lt;/body&gt;</a:t>
            </a:r>
            <a:endParaRPr lang="en-US" sz="1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2214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544129"/>
            <a:ext cx="9601200" cy="52189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i="1" dirty="0"/>
              <a:t>id</a:t>
            </a:r>
            <a:r>
              <a:rPr lang="en-US" dirty="0" smtClean="0"/>
              <a:t>)</a:t>
            </a:r>
          </a:p>
          <a:p>
            <a:r>
              <a:rPr lang="en-US" dirty="0" err="1"/>
              <a:t>document.getElementsByTagName</a:t>
            </a:r>
            <a:r>
              <a:rPr lang="en-US" dirty="0"/>
              <a:t>(</a:t>
            </a:r>
            <a:r>
              <a:rPr lang="en-US" i="1" dirty="0"/>
              <a:t>name</a:t>
            </a:r>
            <a:r>
              <a:rPr lang="en-US" dirty="0" smtClean="0"/>
              <a:t>)</a:t>
            </a:r>
          </a:p>
          <a:p>
            <a:r>
              <a:rPr lang="en-US" dirty="0" err="1"/>
              <a:t>document.getElementsByClassName</a:t>
            </a:r>
            <a:r>
              <a:rPr lang="en-US" dirty="0"/>
              <a:t>(</a:t>
            </a:r>
            <a:r>
              <a:rPr lang="en-US" i="1" dirty="0"/>
              <a:t>name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</a:t>
            </a:r>
            <a:r>
              <a:rPr lang="en-US" dirty="0" err="1" smtClean="0">
                <a:solidFill>
                  <a:srgbClr val="0070C0"/>
                </a:solidFill>
              </a:rPr>
              <a:t>ar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element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= </a:t>
            </a:r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i="1" dirty="0"/>
              <a:t>id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i="1" dirty="0" err="1" smtClean="0"/>
              <a:t>element</a:t>
            </a:r>
            <a:r>
              <a:rPr lang="en-US" dirty="0" err="1" smtClean="0"/>
              <a:t>.innerHTML</a:t>
            </a:r>
            <a:r>
              <a:rPr lang="en-US" dirty="0" smtClean="0"/>
              <a:t> </a:t>
            </a:r>
            <a:r>
              <a:rPr lang="en-US" dirty="0"/>
              <a:t>=  </a:t>
            </a:r>
            <a:r>
              <a:rPr lang="en-US" i="1" dirty="0" smtClean="0"/>
              <a:t>“new </a:t>
            </a:r>
            <a:r>
              <a:rPr lang="en-US" i="1" dirty="0"/>
              <a:t>html </a:t>
            </a:r>
            <a:r>
              <a:rPr lang="en-US" i="1" dirty="0" smtClean="0"/>
              <a:t>content”</a:t>
            </a:r>
            <a:endParaRPr lang="en-US" i="1" dirty="0" smtClean="0"/>
          </a:p>
          <a:p>
            <a:r>
              <a:rPr lang="en-US" i="1" dirty="0" err="1"/>
              <a:t>element</a:t>
            </a:r>
            <a:r>
              <a:rPr lang="en-US" dirty="0" err="1"/>
              <a:t>.</a:t>
            </a:r>
            <a:r>
              <a:rPr lang="en-US" i="1" dirty="0" err="1"/>
              <a:t>attribute</a:t>
            </a:r>
            <a:r>
              <a:rPr lang="en-US" i="1" dirty="0"/>
              <a:t> = </a:t>
            </a:r>
            <a:r>
              <a:rPr lang="en-US" i="1" dirty="0" smtClean="0"/>
              <a:t>“</a:t>
            </a:r>
            <a:r>
              <a:rPr lang="en-US" i="1" dirty="0" smtClean="0"/>
              <a:t>new value”</a:t>
            </a:r>
            <a:endParaRPr lang="en-US" i="1" dirty="0" smtClean="0"/>
          </a:p>
          <a:p>
            <a:r>
              <a:rPr lang="en-US" i="1" dirty="0" err="1"/>
              <a:t>element</a:t>
            </a:r>
            <a:r>
              <a:rPr lang="en-US" dirty="0" err="1"/>
              <a:t>.style.</a:t>
            </a:r>
            <a:r>
              <a:rPr lang="en-US" i="1" dirty="0" err="1"/>
              <a:t>property</a:t>
            </a:r>
            <a:r>
              <a:rPr lang="en-US" i="1" dirty="0"/>
              <a:t> = </a:t>
            </a:r>
            <a:r>
              <a:rPr lang="en-US" i="1" dirty="0" smtClean="0"/>
              <a:t>“new </a:t>
            </a:r>
            <a:r>
              <a:rPr lang="en-US" i="1" dirty="0"/>
              <a:t>style 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06746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1170</TotalTime>
  <Words>748</Words>
  <Application>Microsoft Office PowerPoint</Application>
  <PresentationFormat>Широкоэкранный</PresentationFormat>
  <Paragraphs>137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Franklin Gothic Book</vt:lpstr>
      <vt:lpstr>Crop</vt:lpstr>
      <vt:lpstr>HTML DOM &amp; JS</vt:lpstr>
      <vt:lpstr>HTML</vt:lpstr>
      <vt:lpstr>HTML</vt:lpstr>
      <vt:lpstr>CSS</vt:lpstr>
      <vt:lpstr>CSS</vt:lpstr>
      <vt:lpstr>CSS</vt:lpstr>
      <vt:lpstr>HTML DOM (Document Object Model)</vt:lpstr>
      <vt:lpstr>HTML</vt:lpstr>
      <vt:lpstr>HTML DOM</vt:lpstr>
      <vt:lpstr>HTML DOM</vt:lpstr>
      <vt:lpstr>HTML DOM</vt:lpstr>
      <vt:lpstr>HTML tags</vt:lpstr>
      <vt:lpstr>HTML tags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user_one</dc:creator>
  <cp:lastModifiedBy>user_one</cp:lastModifiedBy>
  <cp:revision>47</cp:revision>
  <dcterms:created xsi:type="dcterms:W3CDTF">2019-10-12T10:06:03Z</dcterms:created>
  <dcterms:modified xsi:type="dcterms:W3CDTF">2019-10-23T08:04:22Z</dcterms:modified>
</cp:coreProperties>
</file>