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85" r:id="rId5"/>
    <p:sldId id="288" r:id="rId6"/>
    <p:sldId id="339" r:id="rId7"/>
    <p:sldId id="286" r:id="rId8"/>
    <p:sldId id="290" r:id="rId9"/>
    <p:sldId id="337" r:id="rId10"/>
    <p:sldId id="283" r:id="rId11"/>
    <p:sldId id="279" r:id="rId12"/>
    <p:sldId id="291" r:id="rId13"/>
    <p:sldId id="292" r:id="rId14"/>
    <p:sldId id="289" r:id="rId15"/>
    <p:sldId id="293" r:id="rId16"/>
    <p:sldId id="294" r:id="rId17"/>
    <p:sldId id="295" r:id="rId18"/>
    <p:sldId id="296" r:id="rId19"/>
    <p:sldId id="343" r:id="rId20"/>
    <p:sldId id="344" r:id="rId21"/>
    <p:sldId id="297" r:id="rId22"/>
    <p:sldId id="299" r:id="rId23"/>
    <p:sldId id="256" r:id="rId24"/>
    <p:sldId id="300" r:id="rId25"/>
    <p:sldId id="287" r:id="rId26"/>
    <p:sldId id="301" r:id="rId27"/>
    <p:sldId id="302" r:id="rId28"/>
    <p:sldId id="345" r:id="rId29"/>
    <p:sldId id="346" r:id="rId30"/>
    <p:sldId id="347" r:id="rId31"/>
    <p:sldId id="348" r:id="rId32"/>
    <p:sldId id="306" r:id="rId33"/>
    <p:sldId id="309" r:id="rId34"/>
    <p:sldId id="310" r:id="rId35"/>
    <p:sldId id="311" r:id="rId36"/>
    <p:sldId id="312" r:id="rId37"/>
    <p:sldId id="313" r:id="rId38"/>
    <p:sldId id="314" r:id="rId39"/>
    <p:sldId id="349" r:id="rId40"/>
    <p:sldId id="350" r:id="rId41"/>
    <p:sldId id="351" r:id="rId42"/>
    <p:sldId id="352" r:id="rId43"/>
    <p:sldId id="317" r:id="rId44"/>
    <p:sldId id="303" r:id="rId45"/>
    <p:sldId id="321" r:id="rId46"/>
    <p:sldId id="322" r:id="rId47"/>
    <p:sldId id="324" r:id="rId48"/>
    <p:sldId id="325" r:id="rId49"/>
    <p:sldId id="353" r:id="rId50"/>
    <p:sldId id="354" r:id="rId51"/>
    <p:sldId id="355" r:id="rId52"/>
    <p:sldId id="356" r:id="rId53"/>
    <p:sldId id="328" r:id="rId54"/>
    <p:sldId id="331" r:id="rId55"/>
    <p:sldId id="3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F868C7-803D-45A0-8D36-B61F53043DF4}">
          <p14:sldIdLst>
            <p14:sldId id="285"/>
            <p14:sldId id="288"/>
            <p14:sldId id="339"/>
            <p14:sldId id="286"/>
            <p14:sldId id="290"/>
            <p14:sldId id="337"/>
            <p14:sldId id="283"/>
            <p14:sldId id="279"/>
            <p14:sldId id="291"/>
            <p14:sldId id="292"/>
            <p14:sldId id="289"/>
            <p14:sldId id="293"/>
          </p14:sldIdLst>
        </p14:section>
        <p14:section name="Untitled Section" id="{E9349B45-2F96-43DE-848A-02F481855D79}">
          <p14:sldIdLst>
            <p14:sldId id="294"/>
            <p14:sldId id="295"/>
            <p14:sldId id="296"/>
            <p14:sldId id="343"/>
            <p14:sldId id="344"/>
            <p14:sldId id="297"/>
            <p14:sldId id="299"/>
            <p14:sldId id="256"/>
            <p14:sldId id="300"/>
            <p14:sldId id="287"/>
            <p14:sldId id="301"/>
            <p14:sldId id="302"/>
            <p14:sldId id="345"/>
            <p14:sldId id="346"/>
            <p14:sldId id="347"/>
            <p14:sldId id="348"/>
            <p14:sldId id="306"/>
            <p14:sldId id="309"/>
            <p14:sldId id="310"/>
            <p14:sldId id="311"/>
            <p14:sldId id="312"/>
            <p14:sldId id="313"/>
            <p14:sldId id="314"/>
            <p14:sldId id="349"/>
            <p14:sldId id="350"/>
            <p14:sldId id="351"/>
            <p14:sldId id="352"/>
            <p14:sldId id="317"/>
            <p14:sldId id="303"/>
            <p14:sldId id="321"/>
            <p14:sldId id="322"/>
            <p14:sldId id="324"/>
            <p14:sldId id="325"/>
            <p14:sldId id="353"/>
            <p14:sldId id="354"/>
            <p14:sldId id="355"/>
            <p14:sldId id="356"/>
            <p14:sldId id="328"/>
            <p14:sldId id="331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96EDDF-8DD6-D968-7250-7BF0835E3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94BCC-2D00-D5ED-5F3B-CF52BC1FE9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266C-3D4B-4042-A225-C0B294994F2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CA78B-5463-8BDF-E063-03B4476947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faculty of computing /IT20264048 Dissanayaka.D.M.R.A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287CD-F42A-5348-5276-26EC12A29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02BE-69D5-44FF-8ABD-0E817D05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82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E6A8-6A73-4697-9FBC-6A105E8C51DC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faculty of computing /IT20264048 Dissanayaka.D.M.R.A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EBA7-BE52-4223-A3F4-83857D3AF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54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9538-60C3-BAF6-40B1-1B9F200C3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8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4F24-4C33-F6CB-3E54-44AEEBF04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93412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F9B0-9CFC-C741-6F00-F7F686DBA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60186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25BC-1565-0C40-0FF7-2DF69C0E6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237149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895275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16BC-0805-6D7A-4B1C-FDDF9A669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237326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845D-4C0C-E5D9-582C-DD1F59B1D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2025463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01719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660237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F9B0-9CFC-C741-6F00-F7F686DBA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291846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6E9D-AF61-53EE-A4C2-E617EFBA7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9538-60C3-BAF6-40B1-1B9F200C3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620785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F3B6-90CD-241A-4B73-C5E12EDE53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21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7186-F132-C7A9-E522-EED8D3458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9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BFB0-8F61-B1F5-1A4D-77B618954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79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C585-D977-3AA0-5FA9-AF08608B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30A2-960C-E6FE-EEEF-3ACDD86D3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16BC-0805-6D7A-4B1C-FDDF9A669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70772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845D-4C0C-E5D9-582C-DD1F59B1D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2563127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55751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74087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4383-8436-B4CF-70B3-17FB0E668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6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BBCC-E6B3-2341-6DE0-C96062496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C329-439F-1958-4810-F2D98789D4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26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18CE-48DC-9A19-AB77-E395F781C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D8C6-6BF6-DE2E-B056-F3C96F1D87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BBCC-E6B3-2341-6DE0-C96062496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1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3BEC-A50C-D07B-B160-EAAF587B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21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E487-FC32-6077-01F8-697F90514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9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16BC-0805-6D7A-4B1C-FDDF9A669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420475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845D-4C0C-E5D9-582C-DD1F59B1D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908399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16721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9621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9538-60C3-BAF6-40B1-1B9F200C3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620785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E286-0E38-D997-E8E3-5905F6100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3663-07F7-3242-BC29-DD4C3A3BA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6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63C4-AC14-1C8E-50CC-F13789065C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0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1A9F-3557-0F43-61D2-6BE84E053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97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D458-ED8E-EE7B-A874-EE93554FF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34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90C8-FF25-643A-9537-B8ACB9BE9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2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16BC-0805-6D7A-4B1C-FDDF9A669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618207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845D-4C0C-E5D9-582C-DD1F59B1D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8570013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41005574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B375-80DC-3180-1BE8-249D1567CE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16398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4F24-4C33-F6CB-3E54-44AEEBF04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934124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B794-1EB1-4227-4366-B2F43211E3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53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EBA7-BE52-4223-A3F4-83857D3AF2A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6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EBA7-BE52-4223-A3F4-83857D3AF2A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4F24-4C33-F6CB-3E54-44AEEBF04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97308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D2E5-54B9-6986-AD93-F80ACC0FD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1ABA-6CAA-A1C3-456C-EF6F7B973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9538-60C3-BAF6-40B1-1B9F200C3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faculty of computing /IT20264048 Dissanayaka.D.M.R.A</a:t>
            </a:r>
          </a:p>
        </p:txBody>
      </p:sp>
    </p:spTree>
    <p:extLst>
      <p:ext uri="{BB962C8B-B14F-4D97-AF65-F5344CB8AC3E}">
        <p14:creationId xmlns:p14="http://schemas.microsoft.com/office/powerpoint/2010/main" val="36207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2978-8372-0A61-403D-8073DE27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7D76-F3BF-A94A-E632-49AC0458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FF6D-A1F7-6731-CD35-1CF74D12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0CA4-81EB-694B-B7E6-5C4DA7ED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92B2-E102-5A56-CA62-2234A56A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49B-174E-C606-0ED4-F11591EC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7557-60DF-70FF-73F0-1BFB4E9F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1EC5-6662-B874-4CEA-971D479D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19F1-F40D-3F2C-2CAF-D2B4E66F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ABB4-3963-DB5D-CD1B-2BADA1D1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8F5E0-333F-A4D8-5C07-2BC2F8371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2C26-FCBA-BA3A-6FE3-064FCB4F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DA69-5108-D28F-87B7-83B57B4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A6C2-C821-7580-D2B6-D64E7AF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B3D3-4466-B03E-9703-7ACD982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9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10805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17AF-2940-C4C2-0516-D8D4340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C8BD-4E07-5FEB-990A-68DEA10C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CA79-605D-C87D-EE09-9BE6636C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716D-25C4-94BF-5CD1-2B978CC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DB29-E599-998A-130F-A3C11E71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64E-1397-77FE-8E52-7D872E5C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FB881-CF63-075B-9603-A83309F7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DF30-EF3B-1C59-53AF-723AFDC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5C51-A1E2-6564-9E67-C6C1AC0D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BEAE-C09E-0DC7-8371-D99A25B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6B2C-8837-74E5-58FF-FBB25C7A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B88-E4B5-8D27-A963-2C603EC3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CF3B-EEB2-EC25-19F6-5349A7530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EAB9E-27BC-BE0C-9DFE-06ADE88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EC85-146B-6F97-DF79-B9FF358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F4B0-C30F-14A2-150F-E6DD328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1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B007-7207-12ED-9B74-A3026911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16CB-7826-249E-DD07-4C81D70A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B3486-6355-DCDA-C394-3EC8F370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68857-F826-969B-9733-FE403B69A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82F2F-4494-7428-2392-F577A093E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72AE7-88DA-C120-74AC-28D8773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E62BC-99D5-D29B-519D-3FFB2823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D9182-10C2-F0FC-A449-081B47C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0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CB56-7817-6AC9-A86A-FF751B29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1390-4729-2C4E-0062-3DAAFD56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AF9C3-0CEA-BC5F-A004-72F267F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B182C-8214-794C-DF3F-FE1DB3B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65A67-A52B-CAC7-B358-120454FA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3C894-C005-6ABC-BC4C-BB474FE8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92B4-0166-2BFB-FB93-841999C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66A1-E295-8D1D-8B58-1585664E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CCDE-3157-8DF8-7B8E-24264093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09D8-2ECD-046D-6133-62BB352EC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91B7-D2A0-2D62-A8CA-7A8DCC96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0126-5603-0EF4-D2E0-7C29767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78D1-FBEF-C862-FF98-97DB804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743-D244-73EC-A1F2-6C3672C9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EB308-8469-0626-B997-EB413A35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718D-8005-0002-0358-D0D4CF51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0651-80A5-BC63-3FDA-3D43F7B3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12B6-6BDA-8013-024D-9A3D7153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BDEBE-C002-9C36-B56E-01661E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42D7-132B-63CA-F9DE-E9E70A80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A189-268D-FE04-85E5-D62696B6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C11C-F761-0D24-2592-4BC042D6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A276-092C-6FEE-C6E3-3B4C7DEB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A7D5-5CD0-F636-91C1-532774A3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0D7B-33D4-4D64-8C7A-058B8BB2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C8555F15-98CE-2815-18A4-EB1AD1516F1E}"/>
              </a:ext>
            </a:extLst>
          </p:cNvPr>
          <p:cNvSpPr txBox="1">
            <a:spLocks/>
          </p:cNvSpPr>
          <p:nvPr/>
        </p:nvSpPr>
        <p:spPr>
          <a:xfrm>
            <a:off x="114481" y="4184193"/>
            <a:ext cx="6887181" cy="1436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Autonomous grading system for Sinhala Language Essays of grade 5 students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R24-088</a:t>
            </a:r>
            <a:endParaRPr lang="en-US" sz="3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/>
              <a:t>R24-088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31401-0E82-20C6-DFD9-D0597E52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6193240"/>
            <a:ext cx="3080084" cy="6647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499F2-83A6-104E-7EC4-DEEF20DC70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85085" y="6349157"/>
            <a:ext cx="2743200" cy="664760"/>
          </a:xfrm>
          <a:noFill/>
        </p:spPr>
        <p:txBody>
          <a:bodyPr/>
          <a:lstStyle/>
          <a:p>
            <a:fld id="{B67B645E-C5E5-4727-B977-D372A0AA71D9}" type="slidenum">
              <a:rPr lang="en-US" sz="2000" b="1" noProof="0" smtClean="0"/>
              <a:pPr/>
              <a:t>1</a:t>
            </a:fld>
            <a:endParaRPr lang="en-US" sz="2000" b="1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0E7D7-35B7-DC7A-B527-2E4CDE4C1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91" y="1104280"/>
            <a:ext cx="2614063" cy="24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E914B8-B902-8E00-661C-E890F6BA57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998" y="1629621"/>
            <a:ext cx="5792337" cy="3104442"/>
          </a:xfrm>
        </p:spPr>
        <p:txBody>
          <a:bodyPr>
            <a:noAutofit/>
          </a:bodyPr>
          <a:lstStyle/>
          <a:p>
            <a:r>
              <a:rPr lang="en-US" sz="2400" dirty="0"/>
              <a:t>Native words, often specific to a particular region, can pose challenges in terms of comprehension and universality.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Process involves recognizing words unique to a specific linguistic context and substituting them with more generally understood terms.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60794-B80A-D512-C14D-787F5779F90F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9AAF9B3-9160-2C33-014B-01353B796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6779" y="4221412"/>
            <a:ext cx="3863221" cy="720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8500E1-A84B-3B71-1B0C-F60E4D330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D258F0-EB28-4FB8-04BC-A202F8B8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0962CD1-76AF-251D-618B-B4851FAE8FF1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10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922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550334" y="3450789"/>
            <a:ext cx="4641666" cy="96960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Research Question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340" y="972268"/>
            <a:ext cx="5060054" cy="2963323"/>
          </a:xfrm>
        </p:spPr>
        <p:txBody>
          <a:bodyPr>
            <a:noAutofit/>
          </a:bodyPr>
          <a:lstStyle/>
          <a:p>
            <a:pPr rtl="0" fontAlgn="base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"How to identify native words in Sinhala and replace them with general words ?”</a:t>
            </a:r>
          </a:p>
          <a:p>
            <a:pPr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sz="2400" i="0" u="none" strike="noStrike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noProof="1"/>
          </a:p>
          <a:p>
            <a:pPr marL="0" indent="0">
              <a:buNone/>
            </a:pPr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B6980-5963-68D7-3D6B-9950B968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27B5-A98F-5821-5C15-90FFF4C3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5802493-9704-37B5-49A2-7DBFF7196972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11</a:t>
            </a:fld>
            <a:endParaRPr lang="en-US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8AE9D-F07A-5C75-0094-4153F8747BFE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24661" y="234887"/>
            <a:ext cx="5723031" cy="5298405"/>
          </a:xfrm>
        </p:spPr>
        <p:txBody>
          <a:bodyPr>
            <a:noAutofit/>
          </a:bodyPr>
          <a:lstStyle/>
          <a:p>
            <a:pPr marL="0" indent="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 b="1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Specific Objective</a:t>
            </a:r>
          </a:p>
          <a:p>
            <a:pPr marL="0" indent="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Identifying native words and replace them with generic words</a:t>
            </a:r>
          </a:p>
          <a:p>
            <a:pPr marL="0" indent="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sz="2400" i="0" u="none" strike="noStrike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 b="1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Sub Objectives</a:t>
            </a:r>
          </a:p>
          <a:p>
            <a:pPr fontAlgn="base">
              <a:lnSpc>
                <a:spcPct val="100000"/>
              </a:lnSpc>
              <a:spcBef>
                <a:spcPts val="800"/>
              </a:spcBef>
            </a:pPr>
            <a:r>
              <a:rPr lang="en-US" sz="2400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Making data corpus specific to Sinhala native words</a:t>
            </a:r>
          </a:p>
          <a:p>
            <a:pPr marL="0" indent="0" fontAlgn="base">
              <a:lnSpc>
                <a:spcPct val="100000"/>
              </a:lnSpc>
              <a:spcBef>
                <a:spcPts val="800"/>
              </a:spcBef>
              <a:buNone/>
            </a:pPr>
            <a:endParaRPr lang="en-US" sz="2400" i="0" u="none" strike="noStrike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ts val="800"/>
              </a:spcBef>
            </a:pPr>
            <a:r>
              <a:rPr lang="en-US" sz="2400" i="0" u="none" strike="noStrike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Identifying native nouns and verbs and replace them with generic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7A09E-5BE0-4D0A-797A-60577690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8BB1E-8C76-73FD-151E-AB76FF7E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0B2201C-3682-A882-5DDC-996F32BD2CEC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12</a:t>
            </a:fld>
            <a:endParaRPr lang="en-US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0FA64-3AA4-6B57-0685-97E9FF24C034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2A3831F-66A1-6513-DB5D-E3D07251BE26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550334" y="3450789"/>
            <a:ext cx="4641666" cy="96960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Specific and sub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5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13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557E23C-DF66-5EFF-075B-8317CC02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1408298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Component Overview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2305877" y="1994795"/>
            <a:ext cx="7454349" cy="4288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5F4E3-FA3C-3E55-F164-941551FB6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57" y="2025304"/>
            <a:ext cx="5534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Achievement of 50%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78" y="2183523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Collected data corpuses separately for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 native verbs and nouns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Implemented frontend of the login function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of the mobile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F56EE-243C-1EE6-4848-049C5C5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2340535"/>
            <a:ext cx="3047400" cy="297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BDB40-E286-A17D-ACC1-B504A1FA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0177B-E68E-8994-F23B-83D82EF5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2F02B6C-D2D4-DA00-D8EB-566661F0D9E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14</a:t>
            </a:fld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5A9CC-6A91-307D-D5A5-9D533545256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9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82DBB-647B-C420-2417-74FEE71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Usage of technologies and tools in the relevant area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B135638-2EC9-4DE1-B0FF-63B8688EA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899018"/>
              </p:ext>
            </p:extLst>
          </p:nvPr>
        </p:nvGraphicFramePr>
        <p:xfrm>
          <a:off x="838200" y="1825624"/>
          <a:ext cx="10515600" cy="19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543714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7629213"/>
                    </a:ext>
                  </a:extLst>
                </a:gridCol>
              </a:tblGrid>
              <a:tr h="63588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10370"/>
                  </a:ext>
                </a:extLst>
              </a:tr>
              <a:tr h="635880">
                <a:tc>
                  <a:txBody>
                    <a:bodyPr/>
                    <a:lstStyle/>
                    <a:p>
                      <a:r>
                        <a:rPr lang="en-US" dirty="0"/>
                        <a:t>Data preprocessing, algorithm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PyCharm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12253"/>
                  </a:ext>
                </a:extLst>
              </a:tr>
              <a:tr h="635880">
                <a:tc>
                  <a:txBody>
                    <a:bodyPr/>
                    <a:lstStyle/>
                    <a:p>
                      <a:r>
                        <a:rPr lang="en-US" dirty="0"/>
                        <a:t>Mobile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41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C3BF8E-8FB9-7CE1-5C7C-212E17C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20" y="4206161"/>
            <a:ext cx="1889924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53BF8-1CA6-8665-6D60-55E1B882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C7D94-E03C-A4B7-0E20-F9C7AD61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6FEC3E7-AF50-761F-6131-13860A12DC9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15</a:t>
            </a:fld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7A4C2-D3DB-20B0-DF53-5F6A2814D6CF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screenshot, colorfulness, graphics, circle&#10;&#10;Description automatically generated">
            <a:extLst>
              <a:ext uri="{FF2B5EF4-FFF2-40B4-BE49-F238E27FC236}">
                <a16:creationId xmlns:a16="http://schemas.microsoft.com/office/drawing/2014/main" id="{03431B7E-AE9A-30DB-67E2-B10B9FF9E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793" y="4282268"/>
            <a:ext cx="1737710" cy="17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16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Collected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909431" y="1501341"/>
            <a:ext cx="10753834" cy="499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E8D41-BDAE-37B4-9052-6B9FC02E0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82" y="1521191"/>
            <a:ext cx="3423756" cy="4907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25E9A-96AE-5BF9-9258-A8EC362EB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68" y="1564611"/>
            <a:ext cx="4672379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17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Mobile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2368825" y="1664652"/>
            <a:ext cx="7454349" cy="4288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AC74A-34FC-91A6-0D29-9BD6CCB5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62" y="1860330"/>
            <a:ext cx="2580672" cy="3683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94400-2D75-B612-461F-FE6FF29BD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1" y="1860330"/>
            <a:ext cx="2496462" cy="37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26575" y="740847"/>
            <a:ext cx="4857652" cy="752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tx1"/>
                </a:solidFill>
                <a:latin typeface="+mn-lt"/>
              </a:rPr>
              <a:t>Work breakdown diagram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CAF425-4BD2-452B-C39D-6D029EF2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1E422-CD10-870E-B1E6-A2C0F8336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9823E00-4AB0-FF9A-F40F-BC56AC7E9F62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18</a:t>
            </a:fld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06490-72AA-1CA7-BFCF-B27D5C671C8D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A62BD3-1EF2-D362-6926-79976A641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9" y="1640661"/>
            <a:ext cx="10447373" cy="36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782094" y="2536330"/>
            <a:ext cx="9232902" cy="2078700"/>
          </a:xfrm>
        </p:spPr>
        <p:txBody>
          <a:bodyPr>
            <a:normAutofit/>
          </a:bodyPr>
          <a:lstStyle/>
          <a:p>
            <a:r>
              <a:rPr lang="en-US" sz="4800" dirty="0"/>
              <a:t>IT21006098 | Wijesinghe W.M.C.I.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9CBF912-A9A0-4D93-FA04-C6EB85A88A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3" b="14273"/>
          <a:stretch>
            <a:fillRect/>
          </a:stretch>
        </p:blipFill>
        <p:spPr>
          <a:xfrm>
            <a:off x="1143000" y="842963"/>
            <a:ext cx="3155950" cy="30067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C232-1FD6-72D1-A73E-8C54A98F10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67B645E-C5E5-4727-B977-D372A0AA71D9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A765-B0A2-3A1A-F39F-234B244C32ED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BED74FD-9AA6-8A89-9C2E-A9FB1A72E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800" y="4659146"/>
            <a:ext cx="6297196" cy="10511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BSc (Hons) Degree in Information Technology (specialization in Information technology)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9F546C-ECA5-D183-312A-30D8289B9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FF6BDD-D189-44E4-7515-8F90D90F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6E84DF1-9A22-0688-F7C5-D5002436394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19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478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43160" y="127609"/>
            <a:ext cx="5251316" cy="1028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111" y="1406634"/>
            <a:ext cx="11485336" cy="511898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Research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System Overview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noProof="1">
                <a:solidFill>
                  <a:schemeClr val="tx1"/>
                </a:solidFill>
              </a:rPr>
              <a:t>Individual Components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FF26-4F27-F8AB-21AB-8BBB182AB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6193240"/>
            <a:ext cx="3080084" cy="66476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5D4FE6D-8FA0-6993-9BD9-BEC985DF57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85085" y="6349157"/>
            <a:ext cx="2743200" cy="664760"/>
          </a:xfrm>
          <a:noFill/>
        </p:spPr>
        <p:txBody>
          <a:bodyPr/>
          <a:lstStyle/>
          <a:p>
            <a:fld id="{B67B645E-C5E5-4727-B977-D372A0AA71D9}" type="slidenum">
              <a:rPr lang="en-US" sz="2000" b="1" noProof="0" smtClean="0"/>
              <a:pPr/>
              <a:t>2</a:t>
            </a:fld>
            <a:endParaRPr lang="en-US" sz="2000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648F8-A63E-2698-A95B-5417AECB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737" y="0"/>
            <a:ext cx="1502215" cy="140789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2E802C2-E63A-D433-49D3-36CF86E8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535" y="2399567"/>
            <a:ext cx="2221931" cy="15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1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2459F01D-78EE-CB7C-1CDC-EBA08951A8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3" y="2417256"/>
            <a:ext cx="4444800" cy="2728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Misspelled Words &amp;</a:t>
            </a:r>
          </a:p>
          <a:p>
            <a:pPr marL="0" indent="0">
              <a:buNone/>
            </a:pPr>
            <a:r>
              <a:rPr lang="en-US" sz="4000" b="1" i="1" dirty="0">
                <a:solidFill>
                  <a:prstClr val="black"/>
                </a:solidFill>
                <a:ea typeface="+mj-ea"/>
                <a:cs typeface="+mj-cs"/>
              </a:rPr>
              <a:t>Complex Words</a:t>
            </a:r>
          </a:p>
          <a:p>
            <a:pPr marL="0" indent="0">
              <a:buNone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Detection and Correction</a:t>
            </a:r>
            <a:endParaRPr lang="en-US" sz="4000" b="1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AE6407-29C1-0767-853C-FD11A7EB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ED4D2E-93A8-45CB-5113-2EB951366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94EE174-621B-4FA4-2991-228AC266DD67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DE1EE37-643E-A334-0951-7D6D8D66B5DE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20</a:t>
            </a:fld>
            <a:endParaRPr lang="en-US" sz="2000" b="1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30A02212-8C0E-12DF-171E-7C6654D8F0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r="13117"/>
          <a:stretch>
            <a:fillRect/>
          </a:stretch>
        </p:blipFill>
        <p:spPr>
          <a:xfrm>
            <a:off x="5398232" y="1325999"/>
            <a:ext cx="2397125" cy="2473325"/>
          </a:xfrm>
        </p:spPr>
      </p:pic>
      <p:sp>
        <p:nvSpPr>
          <p:cNvPr id="26" name="Title 22">
            <a:extLst>
              <a:ext uri="{FF2B5EF4-FFF2-40B4-BE49-F238E27FC236}">
                <a16:creationId xmlns:a16="http://schemas.microsoft.com/office/drawing/2014/main" id="{FA4ECCD9-8BCB-E3C2-EDCA-0F333A4FB3B8}"/>
              </a:ext>
            </a:extLst>
          </p:cNvPr>
          <p:cNvSpPr txBox="1">
            <a:spLocks/>
          </p:cNvSpPr>
          <p:nvPr/>
        </p:nvSpPr>
        <p:spPr>
          <a:xfrm>
            <a:off x="7955393" y="3799324"/>
            <a:ext cx="3863221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Component</a:t>
            </a:r>
            <a:r>
              <a:rPr lang="en-US" sz="40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3697" y="3824011"/>
            <a:ext cx="3863221" cy="720000"/>
          </a:xfrm>
        </p:spPr>
        <p:txBody>
          <a:bodyPr/>
          <a:lstStyle/>
          <a:p>
            <a:r>
              <a:rPr lang="en-US" dirty="0"/>
              <a:t> 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FE8FC-D969-4ECF-FF6A-0B63E4580550}"/>
              </a:ext>
            </a:extLst>
          </p:cNvPr>
          <p:cNvSpPr txBox="1"/>
          <p:nvPr/>
        </p:nvSpPr>
        <p:spPr>
          <a:xfrm>
            <a:off x="594798" y="1179380"/>
            <a:ext cx="56267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 G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is to help Grade 5 scholarship students improve their Essay writing skills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Focusing on detecting and fixing misspelled words in the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essay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Correct spellings is essential for a good grade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4B513C-F9DD-AE81-E007-38AB7E3D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87D609-F899-BBB2-73CD-1687BA74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BE8C7D-6DE6-1B96-0767-89D254F2D8D1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320BDB9-97CA-1B0B-090F-A4A1DD7186B8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21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277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01AACC2-5D72-424D-96AF-2528B8C25101}"/>
              </a:ext>
            </a:extLst>
          </p:cNvPr>
          <p:cNvSpPr txBox="1">
            <a:spLocks/>
          </p:cNvSpPr>
          <p:nvPr/>
        </p:nvSpPr>
        <p:spPr>
          <a:xfrm>
            <a:off x="1211557" y="1849467"/>
            <a:ext cx="4339011" cy="2449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detect misspelled words and correct them 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9924216-BDA5-E0EC-16C1-1E77D9CC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5" y="2408321"/>
            <a:ext cx="4632080" cy="2041358"/>
          </a:xfrm>
        </p:spPr>
        <p:txBody>
          <a:bodyPr>
            <a:normAutofit/>
          </a:bodyPr>
          <a:lstStyle/>
          <a:p>
            <a:r>
              <a:rPr lang="en-US" dirty="0"/>
              <a:t>Research Question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AA75E1-65D1-95B5-0755-07D9061C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D5B5F7-3640-709E-B024-7609D96A0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DFDFE9-FF55-5DF9-8A5D-7BA080D58D0F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F054F11-F7A2-3C13-841E-55606F9F16A5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22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427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F28240-39C4-29FE-2B5B-70E34B9D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6387"/>
            <a:ext cx="2780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7FB0FC-760F-D762-DA56-F85E18DD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0B9E4C78-4867-D564-6A8C-6590C72DC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Specific and sub objectives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E0CD-C18F-586B-14DA-0C9142900E5D}"/>
              </a:ext>
            </a:extLst>
          </p:cNvPr>
          <p:cNvSpPr txBox="1"/>
          <p:nvPr/>
        </p:nvSpPr>
        <p:spPr>
          <a:xfrm>
            <a:off x="659328" y="867761"/>
            <a:ext cx="5574323" cy="510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Specific Objective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Misspelled Words Detection and Correction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Sub Objectives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Create a word corpus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Misspelled Words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of Sinhala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Complex words detection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504902-FBFB-9440-A8C1-7A4E3C2C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3EC2F7-9E7B-8196-0A4F-7B23C998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DB9E51-AEAA-0496-8476-139CA9C7AE0F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9C40435-78C8-969B-C29A-C39F2A94A171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23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014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44" y="256094"/>
            <a:ext cx="6008028" cy="1197977"/>
          </a:xfrm>
        </p:spPr>
        <p:txBody>
          <a:bodyPr>
            <a:normAutofit fontScale="90000"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Methodology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09795C-7EC2-1D6B-2CDD-04E13079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31B8C-B85B-7A52-AD66-3632AF31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198541"/>
            <a:ext cx="3156156" cy="6812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DD4CA0-442C-E7BC-3A2E-116D0B377DCE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0F2B102-9EB4-1FD8-7218-4F575C658C73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24</a:t>
            </a:fld>
            <a:endParaRPr lang="en-US" sz="2000" b="1" dirty="0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F7A538B6-8B50-4752-7ADB-D73FD829EB30}"/>
              </a:ext>
            </a:extLst>
          </p:cNvPr>
          <p:cNvSpPr txBox="1">
            <a:spLocks/>
          </p:cNvSpPr>
          <p:nvPr/>
        </p:nvSpPr>
        <p:spPr>
          <a:xfrm>
            <a:off x="909431" y="1165771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Component Overview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DE493-55F4-7BD7-E0F1-7F7DEC4DD0F5}"/>
              </a:ext>
            </a:extLst>
          </p:cNvPr>
          <p:cNvSpPr/>
          <p:nvPr/>
        </p:nvSpPr>
        <p:spPr>
          <a:xfrm>
            <a:off x="1600199" y="1992673"/>
            <a:ext cx="9085957" cy="4320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814E7-03FF-1293-7784-F9489E4B0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41" y="2055812"/>
            <a:ext cx="5534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4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Achievement of 50%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77" y="2141537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Collected data corpuses for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 misspelled words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Collected data corpuses for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 complex words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Implemented frontend of the login function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of the mobile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F56EE-243C-1EE6-4848-049C5C5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2340535"/>
            <a:ext cx="3047400" cy="297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BDB40-E286-A17D-ACC1-B504A1FA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0177B-E68E-8994-F23B-83D82EF5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2F02B6C-D2D4-DA00-D8EB-566661F0D9E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25</a:t>
            </a:fld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5A9CC-6A91-307D-D5A5-9D533545256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82DBB-647B-C420-2417-74FEE71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Usage of technologies in the relevant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3BF8E-8FB9-7CE1-5C7C-212E17C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20" y="4206161"/>
            <a:ext cx="1889924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53BF8-1CA6-8665-6D60-55E1B882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C7D94-E03C-A4B7-0E20-F9C7AD61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6FEC3E7-AF50-761F-6131-13860A12DC9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26</a:t>
            </a:fld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7A4C2-D3DB-20B0-DF53-5F6A2814D6CF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screenshot, colorfulness, graphics, circle&#10;&#10;Description automatically generated">
            <a:extLst>
              <a:ext uri="{FF2B5EF4-FFF2-40B4-BE49-F238E27FC236}">
                <a16:creationId xmlns:a16="http://schemas.microsoft.com/office/drawing/2014/main" id="{03431B7E-AE9A-30DB-67E2-B10B9FF9E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793" y="4282268"/>
            <a:ext cx="1737710" cy="173771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AF9A4F9-03EF-8DF2-6D8D-1F1962B3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8200" y="1867552"/>
            <a:ext cx="10515600" cy="1950033"/>
          </a:xfrm>
        </p:spPr>
      </p:pic>
    </p:spTree>
    <p:extLst>
      <p:ext uri="{BB962C8B-B14F-4D97-AF65-F5344CB8AC3E}">
        <p14:creationId xmlns:p14="http://schemas.microsoft.com/office/powerpoint/2010/main" val="311688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27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Collected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1268963" y="1408298"/>
            <a:ext cx="9181323" cy="4784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A9FCF-C1E2-E51D-6C39-857544E1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4" y="1712834"/>
            <a:ext cx="1995205" cy="419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DCE14-375F-9A28-A84C-E369AF4C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0" y="1707933"/>
            <a:ext cx="4964328" cy="41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4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28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UI designs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2368825" y="1664652"/>
            <a:ext cx="7454349" cy="4288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BF44B-FD36-486F-EDC6-0F4A3EEAB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69" y="1772224"/>
            <a:ext cx="2776001" cy="40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8F0949-6326-F16D-82A6-8380BDB6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4" y="740927"/>
            <a:ext cx="10515600" cy="1325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Work breakdown diagram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66EADD-F4D9-82DA-C567-E7D66006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4A0B85-D685-0819-7B8F-1BFF68D4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DD9C1C-D06B-5E26-B63C-511ED7BE0D3F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IT21006098 | Wijesinghe W.M.C.I.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89417F2-8664-A0EE-ABC5-DDB61FD2837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29</a:t>
            </a:fld>
            <a:endParaRPr lang="en-US" sz="2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225152-545E-01B5-1604-AD5736371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6" y="1818872"/>
            <a:ext cx="10744784" cy="36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C86D96E-624F-9AE5-57CA-13D5D93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</a:t>
            </a:r>
            <a:r>
              <a:rPr lang="en-US" sz="4000" b="1" dirty="0"/>
              <a:t>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D6F229-9A4F-FE74-1743-9785B6F6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8587"/>
            <a:ext cx="9466386" cy="3742613"/>
          </a:xfrm>
        </p:spPr>
        <p:txBody>
          <a:bodyPr>
            <a:normAutofit/>
          </a:bodyPr>
          <a:lstStyle/>
          <a:p>
            <a:r>
              <a:rPr lang="en-US" sz="2400" dirty="0"/>
              <a:t>Highlight the significance of an autonomous grading system in evaluating Sinhala essays of grade 5 students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Remedy for the challenges faced in traditional manual grading processes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Specific focus on Sinhala language and importance of addressing language proficiency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E5589D-C016-6DCA-3430-B1FF0A8E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BB545CF8-0CA5-391C-D15D-42EF6D80C2C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</a:t>
            </a:fld>
            <a:endParaRPr lang="en-US"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3B22B5-1CF9-E113-78DF-6C316315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15BB39-1223-0878-AE73-C2232454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866" y="4454293"/>
            <a:ext cx="961596" cy="17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FA460F4C-E7C5-7D94-9EAD-5A203A8FE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145" y="4401186"/>
            <a:ext cx="6268582" cy="1048939"/>
          </a:xfrm>
        </p:spPr>
        <p:txBody>
          <a:bodyPr>
            <a:normAutofit/>
          </a:bodyPr>
          <a:lstStyle/>
          <a:p>
            <a:r>
              <a:rPr lang="en-US" dirty="0"/>
              <a:t>BSc (Hons) Degree in Information Technology (specialization in Information Technology)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27568D8-0451-36DE-C351-40D3A80217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5" b="11595"/>
          <a:stretch>
            <a:fillRect/>
          </a:stretch>
        </p:blipFill>
        <p:spPr>
          <a:xfrm>
            <a:off x="1142582" y="866409"/>
            <a:ext cx="2932113" cy="28956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880FD-EFE3-91DC-E9FE-E885F570A0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39DF0D7B-33D4-4D64-8C7A-058B8BB2BCA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D0D372D-8A9F-62B8-EB84-59F712A5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695" y="2181894"/>
            <a:ext cx="7831032" cy="2078700"/>
          </a:xfrm>
        </p:spPr>
        <p:txBody>
          <a:bodyPr/>
          <a:lstStyle/>
          <a:p>
            <a:r>
              <a:rPr lang="en-US" dirty="0"/>
              <a:t>IT20604394 | </a:t>
            </a:r>
            <a:r>
              <a:rPr lang="en-US" dirty="0" err="1"/>
              <a:t>Amarasena</a:t>
            </a:r>
            <a:r>
              <a:rPr lang="en-US" dirty="0"/>
              <a:t> J.H.T.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B3716-FDEF-0154-02EF-C734B112A158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32C514-405E-AA88-C7C2-3211663D1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4CDDD-A744-218A-D0D8-1998E3DF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59B349D-95CA-CF90-8BFC-5BBE6B8C1A8E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30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7621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B37CD722-F391-E63A-48A7-6CE012763E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9593" y="1430480"/>
            <a:ext cx="4444800" cy="2728844"/>
          </a:xfrm>
        </p:spPr>
        <p:txBody>
          <a:bodyPr/>
          <a:lstStyle/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Check the Grammar rules in the sentence</a:t>
            </a:r>
            <a:endParaRPr lang="en-US" sz="40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0ACF9A-0F63-1345-0E2F-A653B98C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A80C1D4C-7F17-D458-9431-CB1A7B7F1A8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31</a:t>
            </a:fld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B2FA5D-D022-5AFB-5160-557984A60E08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5CBDDC-8371-949E-DEC5-B5E5F329B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D54B846-9F5C-A632-9E77-EF28839CB86C}"/>
              </a:ext>
            </a:extLst>
          </p:cNvPr>
          <p:cNvSpPr txBox="1">
            <a:spLocks/>
          </p:cNvSpPr>
          <p:nvPr/>
        </p:nvSpPr>
        <p:spPr>
          <a:xfrm>
            <a:off x="7955393" y="3799324"/>
            <a:ext cx="3863221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Component</a:t>
            </a:r>
            <a:r>
              <a:rPr lang="en-US" sz="4000" b="1" dirty="0"/>
              <a:t> 3</a:t>
            </a:r>
          </a:p>
        </p:txBody>
      </p:sp>
      <p:pic>
        <p:nvPicPr>
          <p:cNvPr id="26" name="Picture Placeholder 24">
            <a:extLst>
              <a:ext uri="{FF2B5EF4-FFF2-40B4-BE49-F238E27FC236}">
                <a16:creationId xmlns:a16="http://schemas.microsoft.com/office/drawing/2014/main" id="{4FD8B98F-B727-8FCD-368E-FAC2236750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r="13117"/>
          <a:stretch>
            <a:fillRect/>
          </a:stretch>
        </p:blipFill>
        <p:spPr>
          <a:xfrm>
            <a:off x="5398232" y="1325999"/>
            <a:ext cx="2397125" cy="2473325"/>
          </a:xfrm>
        </p:spPr>
      </p:pic>
    </p:spTree>
    <p:extLst>
      <p:ext uri="{BB962C8B-B14F-4D97-AF65-F5344CB8AC3E}">
        <p14:creationId xmlns:p14="http://schemas.microsoft.com/office/powerpoint/2010/main" val="332904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7356" y="1343608"/>
            <a:ext cx="3841420" cy="4842588"/>
          </a:xfrm>
        </p:spPr>
        <p:txBody>
          <a:bodyPr/>
          <a:lstStyle/>
          <a:p>
            <a:pPr marL="0" indent="0">
              <a:buNone/>
            </a:pPr>
            <a:endParaRPr lang="en-US" sz="2400" noProof="1"/>
          </a:p>
          <a:p>
            <a:pPr marL="0" indent="0">
              <a:buNone/>
            </a:pPr>
            <a:endParaRPr lang="en-US" sz="2400" noProof="1"/>
          </a:p>
          <a:p>
            <a:r>
              <a:rPr lang="en-US" noProof="1"/>
              <a:t>Check the grammar mistakes and correcting them</a:t>
            </a:r>
          </a:p>
          <a:p>
            <a:endParaRPr lang="en-US" noProof="1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32BF4BA-46F5-1FCD-1EAA-279BC5D7873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32</a:t>
            </a:fld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88F08-ADFF-609C-2F66-AD17EF36464D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9A290-0DA7-129B-1DC6-CEFE91C5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7EC2B2-DB9D-3161-351B-A4C8B6BC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EB077C96-8604-C0E5-C892-71E2C7D346BD}"/>
              </a:ext>
            </a:extLst>
          </p:cNvPr>
          <p:cNvSpPr txBox="1">
            <a:spLocks/>
          </p:cNvSpPr>
          <p:nvPr/>
        </p:nvSpPr>
        <p:spPr>
          <a:xfrm>
            <a:off x="8003697" y="3824011"/>
            <a:ext cx="3863221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7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5101C2-5DE3-8827-499D-44B1898D04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9309" y="2207658"/>
            <a:ext cx="4904795" cy="266914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identify the grammatical error in the sentence?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BFBA4BF-553E-20C4-3B1A-B3CB80283585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33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064FE-A59F-80C1-5287-5704D40237D0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458C07-48C2-BAA5-E344-C75FCC82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CDD62-9A41-2064-F83F-94351E7AC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9" name="Title 11">
            <a:extLst>
              <a:ext uri="{FF2B5EF4-FFF2-40B4-BE49-F238E27FC236}">
                <a16:creationId xmlns:a16="http://schemas.microsoft.com/office/drawing/2014/main" id="{CA095B96-32BB-E010-2FAF-6C89A33EEB26}"/>
              </a:ext>
            </a:extLst>
          </p:cNvPr>
          <p:cNvSpPr txBox="1">
            <a:spLocks/>
          </p:cNvSpPr>
          <p:nvPr/>
        </p:nvSpPr>
        <p:spPr>
          <a:xfrm>
            <a:off x="7186865" y="2408321"/>
            <a:ext cx="4632080" cy="2041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Research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89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22EDB50-C278-DAAF-191C-490C3642D977}"/>
              </a:ext>
            </a:extLst>
          </p:cNvPr>
          <p:cNvSpPr txBox="1"/>
          <p:nvPr/>
        </p:nvSpPr>
        <p:spPr>
          <a:xfrm>
            <a:off x="835597" y="1446919"/>
            <a:ext cx="6096000" cy="396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Specific Objective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Check the Grammar rules in the sentence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Sub Objectives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Grammar Rule Identification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Correcting grammar mistakes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4D781FD-0AE6-999D-5562-44E4DFB46085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34</a:t>
            </a:fld>
            <a:endParaRPr lang="en-US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6A979-C668-F831-140D-43BEFE1D0FA4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B9419C-D0AA-E16C-175D-75087CFC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E16B72-78E2-F58D-242A-67188230D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26" name="Subtitle 13">
            <a:extLst>
              <a:ext uri="{FF2B5EF4-FFF2-40B4-BE49-F238E27FC236}">
                <a16:creationId xmlns:a16="http://schemas.microsoft.com/office/drawing/2014/main" id="{21A7DA7A-9A2A-640C-3411-80175C9D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Specific and sub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B802087-9144-0784-7B40-4A3396F78906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35</a:t>
            </a:fld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3FABD-ED82-D7D2-D1E9-4ED6090EFDCE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C7E4D2-3692-1E8A-E6F6-9F24CF9A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723F38-6D69-8847-94FB-DDFA69A1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1F83FD9-F6A3-D4BB-9F51-1B4184BB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44" y="490146"/>
            <a:ext cx="6008028" cy="1197977"/>
          </a:xfrm>
        </p:spPr>
        <p:txBody>
          <a:bodyPr>
            <a:normAutofit fontScale="90000"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Methodology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8F3033ED-D550-749E-2DA1-1EF25F4F3E4F}"/>
              </a:ext>
            </a:extLst>
          </p:cNvPr>
          <p:cNvSpPr txBox="1">
            <a:spLocks/>
          </p:cNvSpPr>
          <p:nvPr/>
        </p:nvSpPr>
        <p:spPr>
          <a:xfrm>
            <a:off x="909431" y="1408298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Component Overview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C116E-B7FA-9209-8F72-1FA3BA07E1FB}"/>
              </a:ext>
            </a:extLst>
          </p:cNvPr>
          <p:cNvSpPr/>
          <p:nvPr/>
        </p:nvSpPr>
        <p:spPr>
          <a:xfrm>
            <a:off x="2743199" y="2055813"/>
            <a:ext cx="6480313" cy="416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63A45-B6B7-EF6C-998B-F55CE3831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31" y="2096244"/>
            <a:ext cx="5302286" cy="40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3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Achievement of 50%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2058891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Gathered grammar rules of Sinhala Language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and developed a mechanism for check grammar rules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Implemented frontend of the login function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of the mobile application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F56EE-243C-1EE6-4848-049C5C5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2340535"/>
            <a:ext cx="3047400" cy="297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BDB40-E286-A17D-ACC1-B504A1FA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0177B-E68E-8994-F23B-83D82EF5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2F02B6C-D2D4-DA00-D8EB-566661F0D9E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36</a:t>
            </a:fld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5A9CC-6A91-307D-D5A5-9D533545256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41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82DBB-647B-C420-2417-74FEE71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Usage of technologies in the relevant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3BF8E-8FB9-7CE1-5C7C-212E17C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20" y="4206161"/>
            <a:ext cx="1889924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53BF8-1CA6-8665-6D60-55E1B882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C7D94-E03C-A4B7-0E20-F9C7AD61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6FEC3E7-AF50-761F-6131-13860A12DC9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37</a:t>
            </a:fld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7A4C2-D3DB-20B0-DF53-5F6A2814D6CF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screenshot, colorfulness, graphics, circle&#10;&#10;Description automatically generated">
            <a:extLst>
              <a:ext uri="{FF2B5EF4-FFF2-40B4-BE49-F238E27FC236}">
                <a16:creationId xmlns:a16="http://schemas.microsoft.com/office/drawing/2014/main" id="{03431B7E-AE9A-30DB-67E2-B10B9FF9E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793" y="4282268"/>
            <a:ext cx="1737710" cy="17377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EBCDD-03A0-42D4-D75D-E765A95E1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23478" y="2095100"/>
            <a:ext cx="105156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38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Developed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2368825" y="1664652"/>
            <a:ext cx="7454349" cy="4288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CB789-E6D7-87D8-1D8C-5B16EFF9C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50" y="1992738"/>
            <a:ext cx="6369697" cy="33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39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UI designs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2368825" y="1664652"/>
            <a:ext cx="7454349" cy="4288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EDC4B-928C-512B-2186-8F57D2583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7" y="1854030"/>
            <a:ext cx="2569053" cy="39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38200" y="365125"/>
            <a:ext cx="5001126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2. Research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686756"/>
            <a:ext cx="7745771" cy="294149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noProof="1">
                <a:solidFill>
                  <a:schemeClr val="tx1"/>
                </a:solidFill>
              </a:rPr>
              <a:t>How to provide mobile application based solution on ,</a:t>
            </a:r>
          </a:p>
          <a:p>
            <a:pPr marL="0" indent="0">
              <a:buNone/>
            </a:pPr>
            <a:r>
              <a:rPr lang="en-US" sz="2400" noProof="1">
                <a:solidFill>
                  <a:schemeClr val="tx1"/>
                </a:solidFill>
              </a:rPr>
              <a:t>	autonomous grading system for Sinhala Language 	Essays of grade 5 students ?</a:t>
            </a:r>
          </a:p>
          <a:p>
            <a:pPr marL="0" indent="0">
              <a:buNone/>
            </a:pP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387CC70-F114-5C08-F0E8-1172F67985D9}"/>
              </a:ext>
            </a:extLst>
          </p:cNvPr>
          <p:cNvSpPr txBox="1">
            <a:spLocks/>
          </p:cNvSpPr>
          <p:nvPr/>
        </p:nvSpPr>
        <p:spPr>
          <a:xfrm>
            <a:off x="949454" y="2941498"/>
            <a:ext cx="10300252" cy="366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2000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endParaRPr lang="en-US" sz="200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214EF-60B8-D332-B043-3EDFD7EB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22" y="3346554"/>
            <a:ext cx="1756277" cy="2006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89FF5-F39C-0091-239A-B2B26F79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704" y="0"/>
            <a:ext cx="1505843" cy="14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B8ED8-C0ED-17E9-19C6-D31D45887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8B8B917-E3A1-6C4B-F190-A1C36A4D38BF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3107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F28240-39C4-29FE-2B5B-70E34B9D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36916"/>
            <a:ext cx="3067665" cy="9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7FB0FC-760F-D762-DA56-F85E18DDD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EF6B9E0-BFDB-7E07-E74E-27AB6D7A5DAF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40</a:t>
            </a:fld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8AB58-9D58-4662-7849-E42D2C63C155}"/>
              </a:ext>
            </a:extLst>
          </p:cNvPr>
          <p:cNvSpPr/>
          <p:nvPr/>
        </p:nvSpPr>
        <p:spPr>
          <a:xfrm>
            <a:off x="0" y="651569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IT20604394 | </a:t>
            </a:r>
            <a:r>
              <a:rPr lang="en-US" sz="1800" b="1" dirty="0" err="1">
                <a:solidFill>
                  <a:schemeClr val="tx1"/>
                </a:solidFill>
              </a:rPr>
              <a:t>Amarasena</a:t>
            </a:r>
            <a:r>
              <a:rPr lang="en-US" sz="1800" b="1" dirty="0">
                <a:solidFill>
                  <a:schemeClr val="tx1"/>
                </a:solidFill>
              </a:rPr>
              <a:t> J.H.T.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D01F4-B228-13D3-99E0-05B458BD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E9FD3-3518-EF6B-F64F-1F30FFD8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D3CE0B-7901-E491-0662-4FC58F320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52" y="581879"/>
            <a:ext cx="4590686" cy="749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951C6C-9320-847A-9779-D2A5046A2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519237"/>
            <a:ext cx="11153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35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42D25BAE-CEC1-538D-08A7-BC0131A1B2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0754" y="1948277"/>
            <a:ext cx="4445000" cy="27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Evaluate generalized answer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1F5F42A6-F060-66D0-2914-648FE4D2906B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41</a:t>
            </a:fld>
            <a:endParaRPr lang="en-US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12EE9-5059-7A78-CCE2-29F9FDE8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3737E1-03C0-B7AF-11B2-E2055E31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645201-C790-FCEC-4368-1139F4153AD1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Title 22">
            <a:extLst>
              <a:ext uri="{FF2B5EF4-FFF2-40B4-BE49-F238E27FC236}">
                <a16:creationId xmlns:a16="http://schemas.microsoft.com/office/drawing/2014/main" id="{78FB2ED5-81D4-BA50-9A9E-E43861EFC149}"/>
              </a:ext>
            </a:extLst>
          </p:cNvPr>
          <p:cNvSpPr txBox="1">
            <a:spLocks/>
          </p:cNvSpPr>
          <p:nvPr/>
        </p:nvSpPr>
        <p:spPr>
          <a:xfrm>
            <a:off x="7955393" y="3799324"/>
            <a:ext cx="3863221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Component</a:t>
            </a:r>
            <a:r>
              <a:rPr lang="en-US" sz="4000" b="1" dirty="0"/>
              <a:t> 4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AC2A4B3-C2B9-A7D1-CF4A-390AB2308B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r="13117"/>
          <a:stretch>
            <a:fillRect/>
          </a:stretch>
        </p:blipFill>
        <p:spPr>
          <a:xfrm>
            <a:off x="5398232" y="1325999"/>
            <a:ext cx="2397125" cy="2473325"/>
          </a:xfrm>
        </p:spPr>
      </p:pic>
    </p:spTree>
    <p:extLst>
      <p:ext uri="{BB962C8B-B14F-4D97-AF65-F5344CB8AC3E}">
        <p14:creationId xmlns:p14="http://schemas.microsoft.com/office/powerpoint/2010/main" val="1154675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E895DE1-8E0B-72CA-91E0-253E0B742A3A}"/>
              </a:ext>
            </a:extLst>
          </p:cNvPr>
          <p:cNvSpPr txBox="1">
            <a:spLocks/>
          </p:cNvSpPr>
          <p:nvPr/>
        </p:nvSpPr>
        <p:spPr>
          <a:xfrm>
            <a:off x="357356" y="1408298"/>
            <a:ext cx="5113002" cy="477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Comparing the keywords of the entered essay with the keywords of the system. </a:t>
            </a:r>
          </a:p>
          <a:p>
            <a:endParaRPr lang="en-US" dirty="0"/>
          </a:p>
          <a:p>
            <a:r>
              <a:rPr lang="en-US" dirty="0"/>
              <a:t>Marking for student's answer.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188527D-D861-1C2C-6675-3010EA49C2B1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42</a:t>
            </a:fld>
            <a:endParaRPr lang="en-US" sz="2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0F117A-B2E8-9BCA-C882-8C90DD2C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4489B6-1AC4-6723-D735-1F601F216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EFAC13-065A-B633-E8F3-388D6EBB588E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1CE79D3D-D19D-D3E3-815A-313FD21E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3697" y="3824011"/>
            <a:ext cx="3863221" cy="720000"/>
          </a:xfrm>
        </p:spPr>
        <p:txBody>
          <a:bodyPr/>
          <a:lstStyle/>
          <a:p>
            <a:r>
              <a:rPr lang="en-US" dirty="0"/>
              <a:t> Background</a:t>
            </a:r>
          </a:p>
        </p:txBody>
      </p:sp>
    </p:spTree>
    <p:extLst>
      <p:ext uri="{BB962C8B-B14F-4D97-AF65-F5344CB8AC3E}">
        <p14:creationId xmlns:p14="http://schemas.microsoft.com/office/powerpoint/2010/main" val="413881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7EF3152-FACC-5504-235E-AF90F31B59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0336" y="2422628"/>
            <a:ext cx="4444800" cy="2728844"/>
          </a:xfrm>
        </p:spPr>
        <p:txBody>
          <a:bodyPr>
            <a:normAutofit/>
          </a:bodyPr>
          <a:lstStyle/>
          <a:p>
            <a:r>
              <a:rPr lang="en-US" dirty="0"/>
              <a:t>How to evaluate generalized answer?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A8CC138A-583D-80C9-F51A-A314091A18CD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43</a:t>
            </a:fld>
            <a:endParaRPr lang="en-US" sz="20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CA8C55-4148-38D0-38B1-2DC292C0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7A8AE1-B3F8-32E2-EE4D-86E157A7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9AAEA-38DD-E209-6B74-DBE56873FDE7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C88A170E-0379-5B51-FF2E-CCBA6466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5" y="2408321"/>
            <a:ext cx="4632080" cy="2041358"/>
          </a:xfrm>
        </p:spPr>
        <p:txBody>
          <a:bodyPr>
            <a:normAutofit/>
          </a:bodyPr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23656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A1F802-D4BB-6E67-1392-6849F7D122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9309" y="1203887"/>
            <a:ext cx="5434185" cy="473169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Objective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generalized answer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 Objectives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Defining the keywords in the essay and comparing them with the keywords in the system.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Awarding marks as the final result to the entered essay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95BC2D1-952A-3A27-6DDF-965C2CB5A47D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44</a:t>
            </a:fld>
            <a:endParaRPr lang="en-US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EACFF-ADD0-62EE-92B8-C55B720A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446EEF-126C-1A3D-DFF0-47CCC66B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5CBA25-E6C9-2463-33C1-428EF9DDB426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4DB214FA-2A23-6916-197C-F588A0F0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Times New Roman" panose="02020603050405020304" pitchFamily="18" charset="0"/>
              </a:rPr>
              <a:t>Specific and sub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4489FCE-A8DE-F22C-B594-D88271AC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5" y="8152169"/>
            <a:ext cx="68821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F73-5643-67BE-6621-79C0AC88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D7B-33D4-4D64-8C7A-058B8BB2BCA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0781B1B-B922-FF9C-7E59-5733749BDB7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45</a:t>
            </a:fld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095C4-9C86-7A08-DAE5-45C2CC44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03D9E-EDDD-47A4-1BE0-6BDCBEF94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0CF757-A925-2C39-2332-C39CC61F2C03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96D37DA-8E47-38B6-C031-9BFFD8F0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44" y="490146"/>
            <a:ext cx="6008028" cy="1197977"/>
          </a:xfrm>
        </p:spPr>
        <p:txBody>
          <a:bodyPr>
            <a:normAutofit fontScale="90000"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Methodology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BA952-E0B4-3ECB-F776-05F0DC98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" y="1336205"/>
            <a:ext cx="7352413" cy="7498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3CB0E5-90B5-2212-4533-461EC4FDFEFA}"/>
              </a:ext>
            </a:extLst>
          </p:cNvPr>
          <p:cNvSpPr/>
          <p:nvPr/>
        </p:nvSpPr>
        <p:spPr>
          <a:xfrm>
            <a:off x="2484782" y="2004620"/>
            <a:ext cx="6816365" cy="4280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EBDBA-7DEA-3230-13F8-9CB52EC60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57" y="2016128"/>
            <a:ext cx="5534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7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Achievement of 50%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16" y="2454631"/>
            <a:ext cx="10515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Developed key word matching algorithm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   for collected essays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Collected essays for data gathering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UI 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F56EE-243C-1EE6-4848-049C5C5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2340535"/>
            <a:ext cx="3047400" cy="2979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BDB40-E286-A17D-ACC1-B504A1FA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0177B-E68E-8994-F23B-83D82EF5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2F02B6C-D2D4-DA00-D8EB-566661F0D9E4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46</a:t>
            </a:fld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5A9CC-6A91-307D-D5A5-9D533545256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2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82DBB-647B-C420-2417-74FEE71D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Usage of technologies in the relevant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3BF8E-8FB9-7CE1-5C7C-212E17CF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20" y="4206161"/>
            <a:ext cx="1889924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53BF8-1CA6-8665-6D60-55E1B882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C7D94-E03C-A4B7-0E20-F9C7AD61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6FEC3E7-AF50-761F-6131-13860A12DC9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47</a:t>
            </a:fld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7A4C2-D3DB-20B0-DF53-5F6A2814D6CF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screenshot, colorfulness, graphics, circle&#10;&#10;Description automatically generated">
            <a:extLst>
              <a:ext uri="{FF2B5EF4-FFF2-40B4-BE49-F238E27FC236}">
                <a16:creationId xmlns:a16="http://schemas.microsoft.com/office/drawing/2014/main" id="{03431B7E-AE9A-30DB-67E2-B10B9FF9E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793" y="4282268"/>
            <a:ext cx="1737710" cy="17377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99468F-EE52-F86F-B4DB-21678CA3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72886" y="2031913"/>
            <a:ext cx="105156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7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48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Collected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1017037" y="1572451"/>
            <a:ext cx="9759820" cy="4380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6CEFD-6B6F-60CD-95C3-DC6897C37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2" y="1965534"/>
            <a:ext cx="4481056" cy="2926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A1DE8-9A60-A83F-AA20-AB6180AE7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60" y="2021158"/>
            <a:ext cx="4431087" cy="29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8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CA2E4F-03FB-004F-96FB-4051893C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5F67A-17EE-2B70-A152-135F6F5E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8F4B9C-32FE-B065-4DE6-16E01A04851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49</a:t>
            </a:fld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1B1B6-B85F-B64F-67AF-B548A4B3E24B}"/>
              </a:ext>
            </a:extLst>
          </p:cNvPr>
          <p:cNvSpPr/>
          <p:nvPr/>
        </p:nvSpPr>
        <p:spPr>
          <a:xfrm>
            <a:off x="-80015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C719A79A-8B31-50FD-D3D7-346CCF295AB6}"/>
              </a:ext>
            </a:extLst>
          </p:cNvPr>
          <p:cNvSpPr txBox="1">
            <a:spLocks/>
          </p:cNvSpPr>
          <p:nvPr/>
        </p:nvSpPr>
        <p:spPr>
          <a:xfrm>
            <a:off x="909431" y="760783"/>
            <a:ext cx="7242313" cy="64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Developed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AD384-8140-97EE-B495-46C787357AD3}"/>
              </a:ext>
            </a:extLst>
          </p:cNvPr>
          <p:cNvSpPr/>
          <p:nvPr/>
        </p:nvSpPr>
        <p:spPr>
          <a:xfrm>
            <a:off x="1418253" y="1664651"/>
            <a:ext cx="9619861" cy="4432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0AD0A-7387-5D3D-5D4F-3541C7909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0" y="1960927"/>
            <a:ext cx="7597930" cy="36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38190" y="919185"/>
            <a:ext cx="3822189" cy="705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3.Objectives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0" y="2066297"/>
            <a:ext cx="9568084" cy="15405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Main  Objective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grading system for Sinhala Language essays of grade 5  students</a:t>
            </a:r>
          </a:p>
          <a:p>
            <a:pPr marL="0" indent="0">
              <a:buNone/>
            </a:pP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EDCBF6-5717-82BB-910B-BE541CB26A26}"/>
              </a:ext>
            </a:extLst>
          </p:cNvPr>
          <p:cNvSpPr txBox="1">
            <a:spLocks/>
          </p:cNvSpPr>
          <p:nvPr/>
        </p:nvSpPr>
        <p:spPr>
          <a:xfrm>
            <a:off x="838190" y="3429000"/>
            <a:ext cx="9568083" cy="2471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</a:rPr>
              <a:t>Sub Objectives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DengXian" panose="02010600030101010101" pitchFamily="2" charset="-122"/>
                <a:cs typeface="Mangal" panose="02040503050203030202" pitchFamily="18" charset="0"/>
              </a:rPr>
              <a:t>Identifying native words and replace them with more generic words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DengXian" panose="02010600030101010101" pitchFamily="2" charset="-122"/>
                <a:cs typeface="Mangal" panose="02040503050203030202" pitchFamily="18" charset="0"/>
              </a:rPr>
              <a:t>Misspelled Words Detection and Correction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DengXian" panose="02010600030101010101" pitchFamily="2" charset="-122"/>
                <a:cs typeface="Mangal" panose="02040503050203030202" pitchFamily="18" charset="0"/>
              </a:rPr>
              <a:t>Check the Grammar rules in the sentence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DengXian" panose="02010600030101010101" pitchFamily="2" charset="-122"/>
                <a:cs typeface="Mangal" panose="02040503050203030202" pitchFamily="18" charset="0"/>
              </a:rPr>
              <a:t>Provide general feedback by improving the answer</a:t>
            </a:r>
          </a:p>
          <a:p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noProof="1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1555F-DAD5-EB59-02C3-5896B1F7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45DC9-DD0F-6073-4F02-69E1902F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342" y="6200090"/>
            <a:ext cx="3156156" cy="68123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07A6D1-B93B-63AE-8629-6ED60F21E615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5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782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C2BFA45-DEB3-1953-D1D8-89FAA4DE8999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50</a:t>
            </a:fld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C72DDD-7370-7EB3-D47C-8EBB5535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221ACD-5364-CEE8-EEEB-433B3E73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CDB024-E7F4-DB89-BD06-75AE34D9ABC1}"/>
              </a:ext>
            </a:extLst>
          </p:cNvPr>
          <p:cNvSpPr/>
          <p:nvPr/>
        </p:nvSpPr>
        <p:spPr>
          <a:xfrm>
            <a:off x="0" y="6538912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IT20124144 | </a:t>
            </a:r>
            <a:r>
              <a:rPr lang="en-US" sz="1800" b="1" dirty="0" err="1">
                <a:solidFill>
                  <a:schemeClr val="tx1"/>
                </a:solidFill>
              </a:rPr>
              <a:t>Pindeniya</a:t>
            </a:r>
            <a:r>
              <a:rPr lang="en-US" sz="1800" b="1" dirty="0">
                <a:solidFill>
                  <a:schemeClr val="tx1"/>
                </a:solidFill>
              </a:rPr>
              <a:t> P.C.M.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BDAB73-FE79-A947-FE7E-6A7F2FFE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19" y="658425"/>
            <a:ext cx="4590686" cy="749873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46EF352-F6D4-E492-FD09-B3864D55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801"/>
            <a:ext cx="10515600" cy="3600986"/>
          </a:xfrm>
        </p:spPr>
      </p:pic>
    </p:spTree>
    <p:extLst>
      <p:ext uri="{BB962C8B-B14F-4D97-AF65-F5344CB8AC3E}">
        <p14:creationId xmlns:p14="http://schemas.microsoft.com/office/powerpoint/2010/main" val="1283287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7B709-CF17-0D35-0694-53968F34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8.Gantt Chart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16D35C3-785D-FE80-796F-ED5F0802C14F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51</a:t>
            </a:fld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11C44-98D6-2DB1-5435-F971BE7F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6DB8F-E284-DE9C-89F8-45AAE3209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DB5F0-CE00-E6C7-417F-6BF0A008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" y="1446052"/>
            <a:ext cx="10791887" cy="4768665"/>
          </a:xfrm>
        </p:spPr>
      </p:pic>
    </p:spTree>
    <p:extLst>
      <p:ext uri="{BB962C8B-B14F-4D97-AF65-F5344CB8AC3E}">
        <p14:creationId xmlns:p14="http://schemas.microsoft.com/office/powerpoint/2010/main" val="1401572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C0F3C-DC50-E5DF-D9A9-6086872C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423" y="3946795"/>
            <a:ext cx="3863221" cy="720000"/>
          </a:xfrm>
        </p:spPr>
        <p:txBody>
          <a:bodyPr>
            <a:noAutofit/>
          </a:bodyPr>
          <a:lstStyle/>
          <a:p>
            <a:pPr algn="l"/>
            <a:r>
              <a:rPr lang="en-GB" sz="9600" b="1" dirty="0"/>
              <a:t>THANK YOU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74D1A4A-BE07-D9A6-1D4F-76018CC7FC66}"/>
              </a:ext>
            </a:extLst>
          </p:cNvPr>
          <p:cNvSpPr txBox="1">
            <a:spLocks/>
          </p:cNvSpPr>
          <p:nvPr/>
        </p:nvSpPr>
        <p:spPr>
          <a:xfrm>
            <a:off x="398562" y="3429000"/>
            <a:ext cx="4444800" cy="2728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C0C1435-D7F5-6ECC-32C9-60B892B34E52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52</a:t>
            </a:fld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ACE64-D24F-F94E-0420-52C9D0AB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5114F8-BD15-3FE8-46BB-9B57FE5B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2EEB3B-4B70-A4C4-DA53-FEF0CA4D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System</a:t>
            </a:r>
            <a:b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Overview</a:t>
            </a:r>
            <a:b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Diagram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5BF8B6-AA73-4ED0-BAB8-93BF9733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4. System Overview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CF6-502B-621C-C440-BFB1C147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748694-C972-C9EB-CBFB-D0A6B2D344E7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6</a:t>
            </a:fld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7C929-2AE7-C029-A8A4-1B5E3F70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53D137-9EA0-5377-C48C-649DAAD05410}"/>
              </a:ext>
            </a:extLst>
          </p:cNvPr>
          <p:cNvSpPr/>
          <p:nvPr/>
        </p:nvSpPr>
        <p:spPr>
          <a:xfrm>
            <a:off x="838200" y="1570383"/>
            <a:ext cx="10919791" cy="4583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5A3E34-7DD5-8C3F-B277-088FF2422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04885"/>
            <a:ext cx="10287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5.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Technologies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Mobile Application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 Android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Database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Firebase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Middle Ware Technologies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Python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Jupyter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REST API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Technical Concepts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Natural Language Processing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Machine Learning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570D-2221-48C0-0523-A6374B04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30EC-6711-5E75-BCF6-B37D6D3C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8F98BCD-C468-175D-691D-405E31E78B2A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7</a:t>
            </a:fld>
            <a:endParaRPr lang="en-US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CD9DB-2CE4-8663-4BD6-2CCC5DBABA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72" b="9612"/>
          <a:stretch/>
        </p:blipFill>
        <p:spPr>
          <a:xfrm>
            <a:off x="7262635" y="2560401"/>
            <a:ext cx="2058731" cy="17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804" y="4659840"/>
            <a:ext cx="6297196" cy="10511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BSc (Hons) Degree in Information Technology (specialization in Data Science)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E1B6A-0F9F-8861-F18B-94780F9EA138}"/>
              </a:ext>
            </a:extLst>
          </p:cNvPr>
          <p:cNvSpPr/>
          <p:nvPr/>
        </p:nvSpPr>
        <p:spPr>
          <a:xfrm>
            <a:off x="0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</a:t>
            </a:r>
            <a:r>
              <a:rPr lang="en-US" sz="1800" dirty="0">
                <a:solidFill>
                  <a:schemeClr val="tx1"/>
                </a:solidFill>
              </a:rPr>
              <a:t>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7267F2C-7B68-69E4-BBC8-9B9675F1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7056" y="2389650"/>
            <a:ext cx="7724944" cy="2078700"/>
          </a:xfrm>
        </p:spPr>
        <p:txBody>
          <a:bodyPr/>
          <a:lstStyle/>
          <a:p>
            <a:r>
              <a:rPr lang="en-US" dirty="0"/>
              <a:t>IT21007538 | </a:t>
            </a:r>
            <a:r>
              <a:rPr lang="en-US" dirty="0" err="1"/>
              <a:t>Maddumage</a:t>
            </a:r>
            <a:r>
              <a:rPr lang="en-US" dirty="0"/>
              <a:t> P.W.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0087BD2-A52C-6423-88BE-E2235AD0F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6" r="12366"/>
          <a:stretch>
            <a:fillRect/>
          </a:stretch>
        </p:blipFill>
        <p:spPr>
          <a:xfrm>
            <a:off x="1142513" y="842714"/>
            <a:ext cx="3101241" cy="31832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46B5EE-9B14-B232-83B1-A90053D4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BF2EBB-C768-C2AA-93C2-6E800EBA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7D06C191-E89E-05F9-2B64-FC8B84BEB080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8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8D4BF1-CB26-3D11-1A5C-BDC2C777B4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7763" y="1782325"/>
            <a:ext cx="426180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Identifying native words and replace them with generic words</a:t>
            </a:r>
            <a:endParaRPr lang="en-US" sz="4000" b="1" i="1" dirty="0">
              <a:solidFill>
                <a:schemeClr val="tx1"/>
              </a:solidFill>
            </a:endParaRP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ED9C-6FFC-B32B-5450-46DAC19F3D7F}"/>
              </a:ext>
            </a:extLst>
          </p:cNvPr>
          <p:cNvSpPr/>
          <p:nvPr/>
        </p:nvSpPr>
        <p:spPr>
          <a:xfrm>
            <a:off x="0" y="654221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IT21007538</a:t>
            </a:r>
            <a:r>
              <a:rPr lang="en-US" sz="1800" dirty="0">
                <a:solidFill>
                  <a:schemeClr val="tx1"/>
                </a:solidFill>
              </a:rPr>
              <a:t>   |   </a:t>
            </a:r>
            <a:r>
              <a:rPr lang="en-US" sz="1800" b="1" dirty="0" err="1">
                <a:solidFill>
                  <a:schemeClr val="tx1"/>
                </a:solidFill>
              </a:rPr>
              <a:t>Maddumage</a:t>
            </a:r>
            <a:r>
              <a:rPr lang="en-US" sz="1800" b="1" dirty="0">
                <a:solidFill>
                  <a:schemeClr val="tx1"/>
                </a:solidFill>
              </a:rPr>
              <a:t> P.W.  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b="1" dirty="0">
                <a:solidFill>
                  <a:schemeClr val="tx1"/>
                </a:solidFill>
              </a:rPr>
              <a:t>R24-088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09C90D-BA8C-02DA-3EBD-CEB51FA6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157" y="0"/>
            <a:ext cx="1505843" cy="1408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979C67-A8E6-C076-72E0-FC26231D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844" y="6252471"/>
            <a:ext cx="3156156" cy="68123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5292D996-2D7B-D3BD-EEE0-65A1A6188A37}"/>
              </a:ext>
            </a:extLst>
          </p:cNvPr>
          <p:cNvSpPr txBox="1">
            <a:spLocks/>
          </p:cNvSpPr>
          <p:nvPr/>
        </p:nvSpPr>
        <p:spPr>
          <a:xfrm>
            <a:off x="6233651" y="6492875"/>
            <a:ext cx="2743200" cy="66476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en-US" sz="2000" b="1" smtClean="0"/>
              <a:pPr/>
              <a:t>9</a:t>
            </a:fld>
            <a:endParaRPr lang="en-US" sz="2000" b="1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1E2F7C58-B36F-1C63-090B-6266EFD6C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r="13117"/>
          <a:stretch>
            <a:fillRect/>
          </a:stretch>
        </p:blipFill>
        <p:spPr>
          <a:xfrm>
            <a:off x="5398232" y="1325999"/>
            <a:ext cx="2397125" cy="2473325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37216F5C-45BA-166F-57C8-76AA176F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393" y="3799324"/>
            <a:ext cx="3863221" cy="720000"/>
          </a:xfrm>
        </p:spPr>
        <p:txBody>
          <a:bodyPr>
            <a:normAutofit/>
          </a:bodyPr>
          <a:lstStyle/>
          <a:p>
            <a:r>
              <a:rPr lang="en-US" b="1" dirty="0"/>
              <a:t>Component</a:t>
            </a:r>
            <a:r>
              <a:rPr lang="en-US" sz="40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88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A3C4D1080CD4397A7A2FD646AD77D" ma:contentTypeVersion="14" ma:contentTypeDescription="Create a new document." ma:contentTypeScope="" ma:versionID="ac4d98a4e48c85baa82913e9af99480d">
  <xsd:schema xmlns:xsd="http://www.w3.org/2001/XMLSchema" xmlns:xs="http://www.w3.org/2001/XMLSchema" xmlns:p="http://schemas.microsoft.com/office/2006/metadata/properties" xmlns:ns2="db72c12f-87a4-44ab-bbc5-4cc8306b158a" xmlns:ns3="f53127bd-1875-4446-b071-c4506206683b" targetNamespace="http://schemas.microsoft.com/office/2006/metadata/properties" ma:root="true" ma:fieldsID="1bc4e44df27fceca9be527623e70bee9" ns2:_="" ns3:_="">
    <xsd:import namespace="db72c12f-87a4-44ab-bbc5-4cc8306b158a"/>
    <xsd:import namespace="f53127bd-1875-4446-b071-c450620668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2c12f-87a4-44ab-bbc5-4cc8306b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a90b710-f748-4220-b362-4102ae550bf9}" ma:internalName="TaxCatchAll" ma:showField="CatchAllData" ma:web="db72c12f-87a4-44ab-bbc5-4cc8306b15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3127bd-1875-4446-b071-c45062066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8a686f-bba2-44f2-819b-edf0b3003f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72c12f-87a4-44ab-bbc5-4cc8306b158a" xsi:nil="true"/>
    <lcf76f155ced4ddcb4097134ff3c332f xmlns="f53127bd-1875-4446-b071-c450620668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5331FC-B2DC-4C11-9AB7-7D1AD74F3228}"/>
</file>

<file path=customXml/itemProps2.xml><?xml version="1.0" encoding="utf-8"?>
<ds:datastoreItem xmlns:ds="http://schemas.openxmlformats.org/officeDocument/2006/customXml" ds:itemID="{D19BC82B-8F4E-4C71-AEB7-C432B251F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86689-C388-4E26-98DE-68511D725B56}">
  <ds:schemaRefs>
    <ds:schemaRef ds:uri="http://schemas.microsoft.com/office/2006/metadata/properties"/>
    <ds:schemaRef ds:uri="http://schemas.microsoft.com/office/infopath/2007/PartnerControls"/>
    <ds:schemaRef ds:uri="8faef53a-d342-4d90-a56c-b993878449d2"/>
    <ds:schemaRef ds:uri="db72c12f-87a4-44ab-bbc5-4cc8306b15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2037</Words>
  <Application>Microsoft Office PowerPoint</Application>
  <PresentationFormat>Widescreen</PresentationFormat>
  <Paragraphs>378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DengXian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Content</vt:lpstr>
      <vt:lpstr>1.Introduction</vt:lpstr>
      <vt:lpstr>2. Research Problem</vt:lpstr>
      <vt:lpstr>3.Objectives</vt:lpstr>
      <vt:lpstr>4. System     Overview     Diagram </vt:lpstr>
      <vt:lpstr>5.Technologies</vt:lpstr>
      <vt:lpstr>IT21007538 | Maddumage P.W.</vt:lpstr>
      <vt:lpstr>Component 1</vt:lpstr>
      <vt:lpstr>Background</vt:lpstr>
      <vt:lpstr>Research Question</vt:lpstr>
      <vt:lpstr>Specific and sub objectives</vt:lpstr>
      <vt:lpstr>Methodology</vt:lpstr>
      <vt:lpstr>Achievement of 50%</vt:lpstr>
      <vt:lpstr>Usage of technologies and tools in the relevant area</vt:lpstr>
      <vt:lpstr>PowerPoint Presentation</vt:lpstr>
      <vt:lpstr>PowerPoint Presentation</vt:lpstr>
      <vt:lpstr>Work breakdown diagram  </vt:lpstr>
      <vt:lpstr>IT21006098 | Wijesinghe W.M.C.I.</vt:lpstr>
      <vt:lpstr>PowerPoint Presentation</vt:lpstr>
      <vt:lpstr> Background</vt:lpstr>
      <vt:lpstr>Research Question</vt:lpstr>
      <vt:lpstr>PowerPoint Presentation</vt:lpstr>
      <vt:lpstr>Methodology </vt:lpstr>
      <vt:lpstr>Achievement of 50%</vt:lpstr>
      <vt:lpstr>Usage of technologies in the relevant area</vt:lpstr>
      <vt:lpstr>PowerPoint Presentation</vt:lpstr>
      <vt:lpstr>PowerPoint Presentation</vt:lpstr>
      <vt:lpstr>Work breakdown diagram </vt:lpstr>
      <vt:lpstr>IT20604394 | Amarasena J.H.T.</vt:lpstr>
      <vt:lpstr>PowerPoint Presentation</vt:lpstr>
      <vt:lpstr>PowerPoint Presentation</vt:lpstr>
      <vt:lpstr>PowerPoint Presentation</vt:lpstr>
      <vt:lpstr>PowerPoint Presentation</vt:lpstr>
      <vt:lpstr>Methodology </vt:lpstr>
      <vt:lpstr>Achievement of 50%</vt:lpstr>
      <vt:lpstr>Usage of technologies in the relevant area</vt:lpstr>
      <vt:lpstr>PowerPoint Presentation</vt:lpstr>
      <vt:lpstr>PowerPoint Presentation</vt:lpstr>
      <vt:lpstr>PowerPoint Presentation</vt:lpstr>
      <vt:lpstr>PowerPoint Presentation</vt:lpstr>
      <vt:lpstr> Background</vt:lpstr>
      <vt:lpstr>Research Question</vt:lpstr>
      <vt:lpstr>PowerPoint Presentation</vt:lpstr>
      <vt:lpstr>Methodology </vt:lpstr>
      <vt:lpstr>Achievement of 50%</vt:lpstr>
      <vt:lpstr>Usage of technologies in the relevant area</vt:lpstr>
      <vt:lpstr>PowerPoint Presentation</vt:lpstr>
      <vt:lpstr>PowerPoint Presentation</vt:lpstr>
      <vt:lpstr>PowerPoint Presentation</vt:lpstr>
      <vt:lpstr>8.Gantt 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Mate</dc:title>
  <dc:creator>Udayantha Yapa Y.M.S it20045708</dc:creator>
  <cp:lastModifiedBy>Piyumi Wathsala</cp:lastModifiedBy>
  <cp:revision>62</cp:revision>
  <dcterms:created xsi:type="dcterms:W3CDTF">2023-03-28T10:06:10Z</dcterms:created>
  <dcterms:modified xsi:type="dcterms:W3CDTF">2024-05-08T01:06:25Z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0x010100E9DA3C4D1080CD4397A7A2FD646AD77D</vt:lpwstr>
  </property>
</Properties>
</file>