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307" r:id="rId22"/>
    <p:sldId id="276" r:id="rId23"/>
    <p:sldId id="277" r:id="rId24"/>
    <p:sldId id="278" r:id="rId25"/>
    <p:sldId id="306"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Lst>
  <p:sldSz cx="9144000" cy="5143500" type="screen16x9"/>
  <p:notesSz cx="6858000" cy="9144000"/>
  <p:embeddedFontLst>
    <p:embeddedFont>
      <p:font typeface="Montserrat" panose="020B0604020202020204" charset="0"/>
      <p:regular r:id="rId55"/>
      <p:bold r:id="rId56"/>
      <p:italic r:id="rId57"/>
      <p:boldItalic r:id="rId58"/>
    </p:embeddedFont>
    <p:embeddedFont>
      <p:font typeface="Impact" panose="020B0806030902050204" pitchFamily="34" charset="0"/>
      <p:regular r:id="rId59"/>
    </p:embeddedFont>
    <p:embeddedFont>
      <p:font typeface="Bree Serif" panose="020B0604020202020204" charset="0"/>
      <p:regular r:id="rId60"/>
    </p:embeddedFont>
    <p:embeddedFont>
      <p:font typeface="Lato" panose="020B0604020202020204" charset="0"/>
      <p:regular r:id="rId61"/>
      <p:bold r:id="rId62"/>
      <p:italic r:id="rId63"/>
      <p:boldItalic r:id="rId64"/>
    </p:embeddedFont>
    <p:embeddedFont>
      <p:font typeface="Playfair Display"/>
      <p:regular r:id="rId65"/>
      <p:bold r:id="rId66"/>
      <p:italic r:id="rId67"/>
      <p:boldItalic r:id="rId68"/>
    </p:embeddedFont>
    <p:embeddedFont>
      <p:font typeface="Georgia" panose="02040502050405020303" pitchFamily="18"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012A1BF-9976-4EFF-AA54-5DEF3A7E7404}">
  <a:tblStyle styleId="{2012A1BF-9976-4EFF-AA54-5DEF3A7E7404}"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font" Target="fonts/font9.fntdata"/><Relationship Id="rId68" Type="http://schemas.openxmlformats.org/officeDocument/2006/relationships/font" Target="fonts/font14.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font" Target="fonts/font16.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28944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9737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4" name="Shape 3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5" name="Shape 4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3" name="Shape 4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0" name="Shape 4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7" name="Shape 4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4" name="Shape 4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1" name="Shape 4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7" name="Shape 4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5" name="Shape 4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3" name="Shape 4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1" name="Shape 4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4" name="Shape 4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3" name="Shape 5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1" name="Shape 5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9" name="Shape 5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6" name="Shape 5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4" name="Shape 5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wrap="square" lIns="91425" tIns="91425" rIns="91425" bIns="91425" anchor="t"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wrap="square" lIns="91425" tIns="91425" rIns="91425" bIns="91425" anchor="t" anchorCtr="0"/>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wrap="square" lIns="91425" tIns="91425" rIns="91425" bIns="91425" anchor="t" anchorCtr="0"/>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wrap="square" lIns="91425" tIns="91425" rIns="91425" bIns="91425" anchor="t" anchorCtr="0"/>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lvl="0">
                <a:spcBef>
                  <a:spcPts val="0"/>
                </a:spcBef>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lvl="0">
                <a:spcBef>
                  <a:spcPts val="0"/>
                </a:spcBef>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GB" sz="1000">
                <a:solidFill>
                  <a:schemeClr val="lt1"/>
                </a:solidFill>
                <a:latin typeface="Lato"/>
                <a:ea typeface="Lato"/>
                <a:cs typeface="Lato"/>
                <a:sym typeface="Lato"/>
              </a:rPr>
              <a:t>‹#›</a:t>
            </a:fld>
            <a:endParaRPr lang="en-GB" sz="1000">
              <a:solidFill>
                <a:schemeClr val="l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1.jpg"/><Relationship Id="rId4" Type="http://schemas.openxmlformats.org/officeDocument/2006/relationships/image" Target="../media/image10.jpg"/></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11.jpg"/><Relationship Id="rId4" Type="http://schemas.openxmlformats.org/officeDocument/2006/relationships/image" Target="../media/image10.jp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18.JPG"/><Relationship Id="rId4" Type="http://schemas.openxmlformats.org/officeDocument/2006/relationships/image" Target="../media/image1.jpg"/></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dx.doi.org/10.1007/s10791-008-9060-1"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5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039650" y="1578400"/>
            <a:ext cx="5826600" cy="1578900"/>
          </a:xfrm>
          <a:prstGeom prst="rect">
            <a:avLst/>
          </a:prstGeom>
        </p:spPr>
        <p:txBody>
          <a:bodyPr wrap="square" lIns="91425" tIns="91425" rIns="91425" bIns="91425" anchor="t" anchorCtr="0">
            <a:noAutofit/>
          </a:bodyPr>
          <a:lstStyle/>
          <a:p>
            <a:pPr lvl="0">
              <a:spcBef>
                <a:spcPts val="0"/>
              </a:spcBef>
              <a:buNone/>
            </a:pPr>
            <a:r>
              <a:rPr lang="en-GB"/>
              <a:t>Introduction to Information Retrieval   </a:t>
            </a:r>
          </a:p>
        </p:txBody>
      </p:sp>
      <p:sp>
        <p:nvSpPr>
          <p:cNvPr id="135" name="Shape 135"/>
          <p:cNvSpPr txBox="1">
            <a:spLocks noGrp="1"/>
          </p:cNvSpPr>
          <p:nvPr>
            <p:ph type="subTitle" idx="1"/>
          </p:nvPr>
        </p:nvSpPr>
        <p:spPr>
          <a:xfrm>
            <a:off x="5095675" y="4098400"/>
            <a:ext cx="4016400" cy="995100"/>
          </a:xfrm>
          <a:prstGeom prst="rect">
            <a:avLst/>
          </a:prstGeom>
        </p:spPr>
        <p:txBody>
          <a:bodyPr wrap="square" lIns="91425" tIns="91425" rIns="91425" bIns="91425" anchor="t" anchorCtr="0">
            <a:noAutofit/>
          </a:bodyPr>
          <a:lstStyle/>
          <a:p>
            <a:pPr lvl="0">
              <a:spcBef>
                <a:spcPts val="0"/>
              </a:spcBef>
              <a:buNone/>
            </a:pPr>
            <a:r>
              <a:rPr lang="en-GB"/>
              <a:t>University of Strathclyde</a:t>
            </a:r>
          </a:p>
          <a:p>
            <a:pPr lvl="0">
              <a:spcBef>
                <a:spcPts val="0"/>
              </a:spcBef>
              <a:buNone/>
            </a:pPr>
            <a:r>
              <a:rPr lang="en-GB"/>
              <a:t>Dept. Computer and Information Sciences</a:t>
            </a:r>
          </a:p>
          <a:p>
            <a:pPr lvl="0">
              <a:spcBef>
                <a:spcPts val="0"/>
              </a:spcBef>
              <a:buNone/>
            </a:pPr>
            <a:r>
              <a:rPr lang="en-GB"/>
              <a:t>Strathclyde-iSchool Research Group</a:t>
            </a:r>
          </a:p>
          <a:p>
            <a:pPr lvl="0">
              <a:spcBef>
                <a:spcPts val="0"/>
              </a:spcBef>
              <a:buNone/>
            </a:pPr>
            <a:r>
              <a:rPr lang="en-GB"/>
              <a:t>Martin Halvey | Leif Azzopardi | Alexandros Ioannidis</a:t>
            </a:r>
          </a:p>
        </p:txBody>
      </p:sp>
      <p:pic>
        <p:nvPicPr>
          <p:cNvPr id="136" name="Shape 136" descr="AAEAAQAAAAAAAALzAAAAJDUxN2UyMjNlLTVmZDQtNDlhMy1iZmY3LTIzYThlNWNjNDNiYg.jpg"/>
          <p:cNvPicPr preferRelativeResize="0"/>
          <p:nvPr/>
        </p:nvPicPr>
        <p:blipFill>
          <a:blip r:embed="rId3">
            <a:alphaModFix/>
          </a:blip>
          <a:stretch>
            <a:fillRect/>
          </a:stretch>
        </p:blipFill>
        <p:spPr>
          <a:xfrm>
            <a:off x="7799500" y="0"/>
            <a:ext cx="1344500" cy="1344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rtl="0">
              <a:spcBef>
                <a:spcPts val="0"/>
              </a:spcBef>
              <a:buNone/>
            </a:pPr>
            <a:r>
              <a:rPr lang="en-GB"/>
              <a:t>Information Retrieval - Search</a:t>
            </a:r>
          </a:p>
        </p:txBody>
      </p:sp>
      <p:sp>
        <p:nvSpPr>
          <p:cNvPr id="202" name="Shape 202"/>
          <p:cNvSpPr txBox="1"/>
          <p:nvPr/>
        </p:nvSpPr>
        <p:spPr>
          <a:xfrm>
            <a:off x="449650" y="1560325"/>
            <a:ext cx="3479100" cy="3243900"/>
          </a:xfrm>
          <a:prstGeom prst="rect">
            <a:avLst/>
          </a:prstGeom>
          <a:noFill/>
          <a:ln>
            <a:noFill/>
          </a:ln>
        </p:spPr>
        <p:txBody>
          <a:bodyPr wrap="square" lIns="91425" tIns="91425" rIns="91425" bIns="91425" anchor="t" anchorCtr="0">
            <a:noAutofit/>
          </a:bodyPr>
          <a:lstStyle/>
          <a:p>
            <a:pPr marL="457200" lvl="0" indent="-228600" rtl="0">
              <a:spcBef>
                <a:spcPts val="0"/>
              </a:spcBef>
              <a:buClr>
                <a:schemeClr val="lt1"/>
              </a:buClr>
              <a:buChar char="❏"/>
            </a:pPr>
            <a:r>
              <a:rPr lang="en-GB">
                <a:solidFill>
                  <a:schemeClr val="lt1"/>
                </a:solidFill>
              </a:rPr>
              <a:t>This is the data collection or retrieval for screening stage and focuses on how the information retrieval system utilises the queries to seek for studies </a:t>
            </a:r>
          </a:p>
          <a:p>
            <a:pPr marL="457200" lvl="0" indent="-228600" rtl="0">
              <a:spcBef>
                <a:spcPts val="0"/>
              </a:spcBef>
              <a:buClr>
                <a:schemeClr val="lt1"/>
              </a:buClr>
              <a:buChar char="❏"/>
            </a:pPr>
            <a:r>
              <a:rPr lang="en-GB">
                <a:solidFill>
                  <a:schemeClr val="lt1"/>
                </a:solidFill>
              </a:rPr>
              <a:t>Objective is to search and retrieve all related studies from databases, trials registries, clinical tests, grey and unpublished literature </a:t>
            </a:r>
          </a:p>
          <a:p>
            <a:pPr marL="457200" lvl="0" indent="-228600" rtl="0">
              <a:spcBef>
                <a:spcPts val="0"/>
              </a:spcBef>
              <a:buClr>
                <a:schemeClr val="lt1"/>
              </a:buClr>
              <a:buChar char="❏"/>
            </a:pPr>
            <a:r>
              <a:rPr lang="en-GB">
                <a:solidFill>
                  <a:schemeClr val="lt1"/>
                </a:solidFill>
              </a:rPr>
              <a:t>At the same time reduce the time period needed to screen all of the full-text study reports</a:t>
            </a:r>
          </a:p>
          <a:p>
            <a:pPr lvl="0" rtl="0">
              <a:spcBef>
                <a:spcPts val="0"/>
              </a:spcBef>
              <a:buNone/>
            </a:pPr>
            <a:endParaRPr>
              <a:solidFill>
                <a:schemeClr val="lt1"/>
              </a:solidFill>
            </a:endParaRPr>
          </a:p>
        </p:txBody>
      </p:sp>
      <p:sp>
        <p:nvSpPr>
          <p:cNvPr id="203" name="Shape 20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10</a:t>
            </a:fld>
            <a:endParaRPr lang="en-GB"/>
          </a:p>
        </p:txBody>
      </p:sp>
      <p:pic>
        <p:nvPicPr>
          <p:cNvPr id="204" name="Shape 204" descr="IR_process.jpg"/>
          <p:cNvPicPr preferRelativeResize="0"/>
          <p:nvPr/>
        </p:nvPicPr>
        <p:blipFill>
          <a:blip r:embed="rId3">
            <a:alphaModFix/>
          </a:blip>
          <a:stretch>
            <a:fillRect/>
          </a:stretch>
        </p:blipFill>
        <p:spPr>
          <a:xfrm>
            <a:off x="3978900" y="1505100"/>
            <a:ext cx="5114925" cy="328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rtl="0">
              <a:spcBef>
                <a:spcPts val="0"/>
              </a:spcBef>
              <a:buNone/>
            </a:pPr>
            <a:r>
              <a:rPr lang="en-GB"/>
              <a:t>Information Retrieval - Search</a:t>
            </a:r>
          </a:p>
        </p:txBody>
      </p:sp>
      <p:sp>
        <p:nvSpPr>
          <p:cNvPr id="210" name="Shape 210"/>
          <p:cNvSpPr txBox="1"/>
          <p:nvPr/>
        </p:nvSpPr>
        <p:spPr>
          <a:xfrm>
            <a:off x="449650" y="1560325"/>
            <a:ext cx="3479100" cy="3456900"/>
          </a:xfrm>
          <a:prstGeom prst="rect">
            <a:avLst/>
          </a:prstGeom>
          <a:noFill/>
          <a:ln>
            <a:noFill/>
          </a:ln>
        </p:spPr>
        <p:txBody>
          <a:bodyPr wrap="square" lIns="91425" tIns="91425" rIns="91425" bIns="91425" anchor="t" anchorCtr="0">
            <a:noAutofit/>
          </a:bodyPr>
          <a:lstStyle/>
          <a:p>
            <a:pPr marL="457200" lvl="0" indent="-228600" rtl="0">
              <a:spcBef>
                <a:spcPts val="0"/>
              </a:spcBef>
              <a:buClr>
                <a:schemeClr val="lt1"/>
              </a:buClr>
              <a:buChar char="❏"/>
            </a:pPr>
            <a:r>
              <a:rPr lang="en-GB">
                <a:solidFill>
                  <a:schemeClr val="lt1"/>
                </a:solidFill>
              </a:rPr>
              <a:t>Parts of the information search procedure is the improvement of collaboration and query formulation from the previous step of a systematic review by adding new terms, spell checks and limits to the earliest query</a:t>
            </a:r>
          </a:p>
          <a:p>
            <a:pPr marL="457200" lvl="0" indent="-228600" rtl="0">
              <a:spcBef>
                <a:spcPts val="0"/>
              </a:spcBef>
              <a:buClr>
                <a:schemeClr val="lt1"/>
              </a:buClr>
              <a:buChar char="❏"/>
            </a:pPr>
            <a:r>
              <a:rPr lang="en-GB">
                <a:solidFill>
                  <a:schemeClr val="lt1"/>
                </a:solidFill>
              </a:rPr>
              <a:t>Extending output management</a:t>
            </a:r>
          </a:p>
          <a:p>
            <a:pPr marL="457200" lvl="0" indent="-228600" rtl="0">
              <a:spcBef>
                <a:spcPts val="0"/>
              </a:spcBef>
              <a:buClr>
                <a:schemeClr val="lt1"/>
              </a:buClr>
              <a:buChar char="❏"/>
            </a:pPr>
            <a:r>
              <a:rPr lang="en-GB">
                <a:solidFill>
                  <a:schemeClr val="lt1"/>
                </a:solidFill>
              </a:rPr>
              <a:t>Search strategies are divided in two categories</a:t>
            </a:r>
          </a:p>
          <a:p>
            <a:pPr marL="914400" lvl="1" indent="-228600" rtl="0">
              <a:spcBef>
                <a:spcPts val="0"/>
              </a:spcBef>
              <a:buClr>
                <a:schemeClr val="lt1"/>
              </a:buClr>
              <a:buChar char="❏"/>
            </a:pPr>
            <a:r>
              <a:rPr lang="en-GB">
                <a:solidFill>
                  <a:schemeClr val="lt1"/>
                </a:solidFill>
              </a:rPr>
              <a:t>the first one is the query-based category </a:t>
            </a:r>
          </a:p>
          <a:p>
            <a:pPr marL="914400" lvl="1" indent="-228600" rtl="0">
              <a:spcBef>
                <a:spcPts val="0"/>
              </a:spcBef>
              <a:buClr>
                <a:schemeClr val="lt1"/>
              </a:buClr>
              <a:buChar char="❏"/>
            </a:pPr>
            <a:r>
              <a:rPr lang="en-GB">
                <a:solidFill>
                  <a:schemeClr val="lt1"/>
                </a:solidFill>
              </a:rPr>
              <a:t>the second is based on hypermedia</a:t>
            </a:r>
          </a:p>
          <a:p>
            <a:pPr lvl="0" algn="just" rtl="0">
              <a:spcBef>
                <a:spcPts val="0"/>
              </a:spcBef>
              <a:buNone/>
            </a:pPr>
            <a:endParaRPr>
              <a:solidFill>
                <a:schemeClr val="lt1"/>
              </a:solidFill>
            </a:endParaRPr>
          </a:p>
          <a:p>
            <a:pPr lvl="0" rtl="0">
              <a:spcBef>
                <a:spcPts val="0"/>
              </a:spcBef>
              <a:buNone/>
            </a:pPr>
            <a:endParaRPr>
              <a:solidFill>
                <a:schemeClr val="lt1"/>
              </a:solidFill>
            </a:endParaRPr>
          </a:p>
        </p:txBody>
      </p:sp>
      <p:sp>
        <p:nvSpPr>
          <p:cNvPr id="211" name="Shape 21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11</a:t>
            </a:fld>
            <a:endParaRPr lang="en-GB"/>
          </a:p>
        </p:txBody>
      </p:sp>
      <p:pic>
        <p:nvPicPr>
          <p:cNvPr id="212" name="Shape 212" descr="IR_process.jpg"/>
          <p:cNvPicPr preferRelativeResize="0"/>
          <p:nvPr/>
        </p:nvPicPr>
        <p:blipFill>
          <a:blip r:embed="rId3">
            <a:alphaModFix/>
          </a:blip>
          <a:stretch>
            <a:fillRect/>
          </a:stretch>
        </p:blipFill>
        <p:spPr>
          <a:xfrm>
            <a:off x="3978900" y="1505100"/>
            <a:ext cx="5114925" cy="328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rtl="0">
              <a:spcBef>
                <a:spcPts val="0"/>
              </a:spcBef>
              <a:buNone/>
            </a:pPr>
            <a:r>
              <a:rPr lang="en-GB"/>
              <a:t>Information Retrieval - Search</a:t>
            </a:r>
          </a:p>
        </p:txBody>
      </p:sp>
      <p:sp>
        <p:nvSpPr>
          <p:cNvPr id="218" name="Shape 218"/>
          <p:cNvSpPr txBox="1"/>
          <p:nvPr/>
        </p:nvSpPr>
        <p:spPr>
          <a:xfrm>
            <a:off x="449650" y="1560325"/>
            <a:ext cx="3479100" cy="3456900"/>
          </a:xfrm>
          <a:prstGeom prst="rect">
            <a:avLst/>
          </a:prstGeom>
          <a:noFill/>
          <a:ln>
            <a:noFill/>
          </a:ln>
        </p:spPr>
        <p:txBody>
          <a:bodyPr wrap="square" lIns="91425" tIns="91425" rIns="91425" bIns="91425" anchor="t" anchorCtr="0">
            <a:noAutofit/>
          </a:bodyPr>
          <a:lstStyle/>
          <a:p>
            <a:pPr marL="457200" lvl="0" indent="-228600" rtl="0">
              <a:spcBef>
                <a:spcPts val="0"/>
              </a:spcBef>
              <a:buClr>
                <a:schemeClr val="lt1"/>
              </a:buClr>
              <a:buChar char="❏"/>
            </a:pPr>
            <a:r>
              <a:rPr lang="en-GB">
                <a:solidFill>
                  <a:schemeClr val="lt1"/>
                </a:solidFill>
              </a:rPr>
              <a:t>A variety of search strategies such as </a:t>
            </a:r>
          </a:p>
          <a:p>
            <a:pPr marL="914400" lvl="1" indent="-228600" rtl="0">
              <a:spcBef>
                <a:spcPts val="0"/>
              </a:spcBef>
              <a:buClr>
                <a:schemeClr val="lt1"/>
              </a:buClr>
              <a:buChar char="❏"/>
            </a:pPr>
            <a:r>
              <a:rPr lang="en-GB">
                <a:solidFill>
                  <a:schemeClr val="lt1"/>
                </a:solidFill>
              </a:rPr>
              <a:t>general strategies</a:t>
            </a:r>
          </a:p>
          <a:p>
            <a:pPr marL="914400" lvl="1" indent="-228600" rtl="0">
              <a:spcBef>
                <a:spcPts val="0"/>
              </a:spcBef>
              <a:buClr>
                <a:schemeClr val="lt1"/>
              </a:buClr>
              <a:buChar char="❏"/>
            </a:pPr>
            <a:r>
              <a:rPr lang="en-GB">
                <a:solidFill>
                  <a:schemeClr val="lt1"/>
                </a:solidFill>
              </a:rPr>
              <a:t>term selection strategies</a:t>
            </a:r>
          </a:p>
          <a:p>
            <a:pPr marL="914400" lvl="1" indent="-228600" rtl="0">
              <a:spcBef>
                <a:spcPts val="0"/>
              </a:spcBef>
              <a:buClr>
                <a:schemeClr val="lt1"/>
              </a:buClr>
              <a:buChar char="❏"/>
            </a:pPr>
            <a:r>
              <a:rPr lang="en-GB">
                <a:solidFill>
                  <a:schemeClr val="lt1"/>
                </a:solidFill>
              </a:rPr>
              <a:t>specific strategies which incorporate different</a:t>
            </a:r>
          </a:p>
          <a:p>
            <a:pPr marL="1371600" lvl="2" indent="-228600" rtl="0">
              <a:spcBef>
                <a:spcPts val="0"/>
              </a:spcBef>
              <a:buClr>
                <a:schemeClr val="lt1"/>
              </a:buClr>
              <a:buChar char="❏"/>
            </a:pPr>
            <a:r>
              <a:rPr lang="en-GB">
                <a:solidFill>
                  <a:schemeClr val="lt1"/>
                </a:solidFill>
              </a:rPr>
              <a:t>symbols </a:t>
            </a:r>
          </a:p>
          <a:p>
            <a:pPr marL="1371600" lvl="2" indent="-228600" rtl="0">
              <a:spcBef>
                <a:spcPts val="0"/>
              </a:spcBef>
              <a:buClr>
                <a:schemeClr val="lt1"/>
              </a:buClr>
              <a:buChar char="❏"/>
            </a:pPr>
            <a:r>
              <a:rPr lang="en-GB">
                <a:solidFill>
                  <a:schemeClr val="lt1"/>
                </a:solidFill>
              </a:rPr>
              <a:t>search filters</a:t>
            </a:r>
          </a:p>
          <a:p>
            <a:pPr marL="1371600" lvl="2" indent="-228600" rtl="0">
              <a:spcBef>
                <a:spcPts val="0"/>
              </a:spcBef>
              <a:buClr>
                <a:schemeClr val="lt1"/>
              </a:buClr>
              <a:buChar char="❏"/>
            </a:pPr>
            <a:r>
              <a:rPr lang="en-GB">
                <a:solidFill>
                  <a:schemeClr val="lt1"/>
                </a:solidFill>
              </a:rPr>
              <a:t>operators </a:t>
            </a:r>
          </a:p>
          <a:p>
            <a:pPr marL="1371600" lvl="2" indent="-228600" rtl="0">
              <a:spcBef>
                <a:spcPts val="0"/>
              </a:spcBef>
              <a:buClr>
                <a:schemeClr val="lt1"/>
              </a:buClr>
              <a:buChar char="❏"/>
            </a:pPr>
            <a:r>
              <a:rPr lang="en-GB">
                <a:solidFill>
                  <a:schemeClr val="lt1"/>
                </a:solidFill>
              </a:rPr>
              <a:t>functionality </a:t>
            </a:r>
          </a:p>
          <a:p>
            <a:pPr marL="0" lvl="0" indent="0" rtl="0">
              <a:spcBef>
                <a:spcPts val="0"/>
              </a:spcBef>
              <a:buNone/>
            </a:pPr>
            <a:endParaRPr>
              <a:solidFill>
                <a:schemeClr val="lt1"/>
              </a:solidFill>
            </a:endParaRPr>
          </a:p>
          <a:p>
            <a:pPr marL="0" lvl="0" indent="0" rtl="0">
              <a:spcBef>
                <a:spcPts val="0"/>
              </a:spcBef>
              <a:buNone/>
            </a:pPr>
            <a:r>
              <a:rPr lang="en-GB">
                <a:solidFill>
                  <a:schemeClr val="lt1"/>
                </a:solidFill>
              </a:rPr>
              <a:t>are implemented by libraries, for retrieving particular documents from databases and other resources</a:t>
            </a:r>
          </a:p>
          <a:p>
            <a:pPr lvl="0" rtl="0">
              <a:spcBef>
                <a:spcPts val="0"/>
              </a:spcBef>
              <a:buNone/>
            </a:pPr>
            <a:endParaRPr>
              <a:solidFill>
                <a:schemeClr val="lt1"/>
              </a:solidFill>
            </a:endParaRPr>
          </a:p>
          <a:p>
            <a:pPr lvl="0" algn="just" rtl="0">
              <a:spcBef>
                <a:spcPts val="0"/>
              </a:spcBef>
              <a:buNone/>
            </a:pPr>
            <a:endParaRPr>
              <a:solidFill>
                <a:schemeClr val="lt1"/>
              </a:solidFill>
            </a:endParaRPr>
          </a:p>
          <a:p>
            <a:pPr lvl="0" rtl="0">
              <a:spcBef>
                <a:spcPts val="0"/>
              </a:spcBef>
              <a:buNone/>
            </a:pPr>
            <a:endParaRPr>
              <a:solidFill>
                <a:schemeClr val="lt1"/>
              </a:solidFill>
            </a:endParaRPr>
          </a:p>
        </p:txBody>
      </p:sp>
      <p:sp>
        <p:nvSpPr>
          <p:cNvPr id="219" name="Shape 2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12</a:t>
            </a:fld>
            <a:endParaRPr lang="en-GB"/>
          </a:p>
        </p:txBody>
      </p:sp>
      <p:pic>
        <p:nvPicPr>
          <p:cNvPr id="220" name="Shape 220" descr="IR_process.jpg"/>
          <p:cNvPicPr preferRelativeResize="0"/>
          <p:nvPr/>
        </p:nvPicPr>
        <p:blipFill>
          <a:blip r:embed="rId3">
            <a:alphaModFix/>
          </a:blip>
          <a:stretch>
            <a:fillRect/>
          </a:stretch>
        </p:blipFill>
        <p:spPr>
          <a:xfrm>
            <a:off x="3978900" y="1505100"/>
            <a:ext cx="5114925" cy="328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1273850" y="377975"/>
            <a:ext cx="7038900" cy="914100"/>
          </a:xfrm>
          <a:prstGeom prst="rect">
            <a:avLst/>
          </a:prstGeom>
        </p:spPr>
        <p:txBody>
          <a:bodyPr wrap="square" lIns="91425" tIns="91425" rIns="91425" bIns="91425" anchor="t" anchorCtr="0">
            <a:noAutofit/>
          </a:bodyPr>
          <a:lstStyle/>
          <a:p>
            <a:pPr lvl="0" rtl="0">
              <a:spcBef>
                <a:spcPts val="0"/>
              </a:spcBef>
              <a:buNone/>
            </a:pPr>
            <a:r>
              <a:rPr lang="en-GB"/>
              <a:t>Information Retrieval - Selection</a:t>
            </a:r>
          </a:p>
        </p:txBody>
      </p:sp>
      <p:sp>
        <p:nvSpPr>
          <p:cNvPr id="226" name="Shape 226"/>
          <p:cNvSpPr txBox="1"/>
          <p:nvPr/>
        </p:nvSpPr>
        <p:spPr>
          <a:xfrm>
            <a:off x="449650" y="1560325"/>
            <a:ext cx="3368400" cy="3283500"/>
          </a:xfrm>
          <a:prstGeom prst="rect">
            <a:avLst/>
          </a:prstGeom>
          <a:noFill/>
          <a:ln>
            <a:noFill/>
          </a:ln>
        </p:spPr>
        <p:txBody>
          <a:bodyPr wrap="square" lIns="91425" tIns="91425" rIns="91425" bIns="91425" anchor="t" anchorCtr="0">
            <a:noAutofit/>
          </a:bodyPr>
          <a:lstStyle/>
          <a:p>
            <a:pPr marL="457200" lvl="0" indent="-228600" rtl="0">
              <a:spcBef>
                <a:spcPts val="0"/>
              </a:spcBef>
              <a:buClr>
                <a:schemeClr val="lt1"/>
              </a:buClr>
              <a:buChar char="❏"/>
            </a:pPr>
            <a:r>
              <a:rPr lang="en-GB">
                <a:solidFill>
                  <a:schemeClr val="lt1"/>
                </a:solidFill>
              </a:rPr>
              <a:t>The data analysis stage or otherwise called the screening stage</a:t>
            </a:r>
          </a:p>
          <a:p>
            <a:pPr marL="457200" lvl="0" indent="-228600" rtl="0">
              <a:spcBef>
                <a:spcPts val="0"/>
              </a:spcBef>
              <a:buClr>
                <a:schemeClr val="lt1"/>
              </a:buClr>
              <a:buChar char="❏"/>
            </a:pPr>
            <a:r>
              <a:rPr lang="en-GB">
                <a:solidFill>
                  <a:schemeClr val="lt1"/>
                </a:solidFill>
              </a:rPr>
              <a:t>A variety of analysed screening methodologies with different inclusion/exclusion criteria each</a:t>
            </a:r>
          </a:p>
          <a:p>
            <a:pPr marL="457200" lvl="0" indent="-228600" rtl="0">
              <a:spcBef>
                <a:spcPts val="0"/>
              </a:spcBef>
              <a:buClr>
                <a:schemeClr val="lt1"/>
              </a:buClr>
              <a:buChar char="❏"/>
            </a:pPr>
            <a:r>
              <a:rPr lang="en-GB">
                <a:solidFill>
                  <a:schemeClr val="lt1"/>
                </a:solidFill>
              </a:rPr>
              <a:t>It is important to determine at which rank position reviewers shall stop screening the retrieved results</a:t>
            </a:r>
          </a:p>
          <a:p>
            <a:pPr lvl="0" algn="ctr">
              <a:spcBef>
                <a:spcPts val="0"/>
              </a:spcBef>
              <a:buNone/>
            </a:pPr>
            <a:r>
              <a:rPr lang="en-GB" b="1">
                <a:solidFill>
                  <a:schemeClr val="lt1"/>
                </a:solidFill>
              </a:rPr>
              <a:t>Why ?</a:t>
            </a:r>
          </a:p>
          <a:p>
            <a:pPr lvl="0" rtl="0">
              <a:spcBef>
                <a:spcPts val="0"/>
              </a:spcBef>
              <a:buNone/>
            </a:pPr>
            <a:endParaRPr b="1">
              <a:solidFill>
                <a:schemeClr val="lt1"/>
              </a:solidFill>
            </a:endParaRPr>
          </a:p>
          <a:p>
            <a:pPr marL="457200" lvl="0" indent="-228600" rtl="0">
              <a:spcBef>
                <a:spcPts val="0"/>
              </a:spcBef>
              <a:buClr>
                <a:schemeClr val="lt1"/>
              </a:buClr>
              <a:buChar char="❏"/>
            </a:pPr>
            <a:r>
              <a:rPr lang="en-GB">
                <a:solidFill>
                  <a:schemeClr val="lt1"/>
                </a:solidFill>
              </a:rPr>
              <a:t>To diminish the number of irrelevant studies reviewed and at the same time control recall !</a:t>
            </a:r>
          </a:p>
        </p:txBody>
      </p:sp>
      <p:sp>
        <p:nvSpPr>
          <p:cNvPr id="227" name="Shape 2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13</a:t>
            </a:fld>
            <a:endParaRPr lang="en-GB"/>
          </a:p>
        </p:txBody>
      </p:sp>
      <p:pic>
        <p:nvPicPr>
          <p:cNvPr id="228" name="Shape 228" descr="IR_process.jpg"/>
          <p:cNvPicPr preferRelativeResize="0"/>
          <p:nvPr/>
        </p:nvPicPr>
        <p:blipFill>
          <a:blip r:embed="rId3">
            <a:alphaModFix/>
          </a:blip>
          <a:stretch>
            <a:fillRect/>
          </a:stretch>
        </p:blipFill>
        <p:spPr>
          <a:xfrm>
            <a:off x="3978900" y="1505100"/>
            <a:ext cx="5114925" cy="3283400"/>
          </a:xfrm>
          <a:prstGeom prst="rect">
            <a:avLst/>
          </a:prstGeom>
          <a:noFill/>
          <a:ln>
            <a:noFill/>
          </a:ln>
        </p:spPr>
      </p:pic>
      <p:sp>
        <p:nvSpPr>
          <p:cNvPr id="229" name="Shape 229"/>
          <p:cNvSpPr/>
          <p:nvPr/>
        </p:nvSpPr>
        <p:spPr>
          <a:xfrm>
            <a:off x="3620950" y="4733275"/>
            <a:ext cx="402300" cy="323700"/>
          </a:xfrm>
          <a:prstGeom prst="chevron">
            <a:avLst>
              <a:gd name="adj" fmla="val 50000"/>
            </a:avLst>
          </a:prstGeom>
          <a:solidFill>
            <a:srgbClr val="1155CC"/>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30" name="Shape 230"/>
          <p:cNvSpPr/>
          <p:nvPr/>
        </p:nvSpPr>
        <p:spPr>
          <a:xfrm>
            <a:off x="3339475" y="4733275"/>
            <a:ext cx="402300" cy="323700"/>
          </a:xfrm>
          <a:prstGeom prst="chevron">
            <a:avLst>
              <a:gd name="adj"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rtl="0">
              <a:spcBef>
                <a:spcPts val="0"/>
              </a:spcBef>
              <a:buNone/>
            </a:pPr>
            <a:r>
              <a:rPr lang="en-GB"/>
              <a:t>Information Retrieval - Selection</a:t>
            </a:r>
          </a:p>
        </p:txBody>
      </p:sp>
      <p:sp>
        <p:nvSpPr>
          <p:cNvPr id="236" name="Shape 236"/>
          <p:cNvSpPr txBox="1"/>
          <p:nvPr/>
        </p:nvSpPr>
        <p:spPr>
          <a:xfrm>
            <a:off x="449650" y="1560325"/>
            <a:ext cx="3368400" cy="3283500"/>
          </a:xfrm>
          <a:prstGeom prst="rect">
            <a:avLst/>
          </a:prstGeom>
          <a:noFill/>
          <a:ln>
            <a:noFill/>
          </a:ln>
        </p:spPr>
        <p:txBody>
          <a:bodyPr wrap="square" lIns="91425" tIns="91425" rIns="91425" bIns="91425" anchor="t" anchorCtr="0">
            <a:noAutofit/>
          </a:bodyPr>
          <a:lstStyle/>
          <a:p>
            <a:pPr marL="457200" lvl="0" indent="-228600" rtl="0">
              <a:spcBef>
                <a:spcPts val="0"/>
              </a:spcBef>
              <a:buClr>
                <a:schemeClr val="lt1"/>
              </a:buClr>
              <a:buChar char="❏"/>
            </a:pPr>
            <a:r>
              <a:rPr lang="en-GB">
                <a:solidFill>
                  <a:schemeClr val="lt1"/>
                </a:solidFill>
              </a:rPr>
              <a:t>To minimise the workload as well as the cost and time of the reviewing procedure by healthcare professionals - if the documents are for example randomised clinical trial reports or other medical studies</a:t>
            </a:r>
          </a:p>
          <a:p>
            <a:pPr lvl="0" rtl="0">
              <a:spcBef>
                <a:spcPts val="0"/>
              </a:spcBef>
              <a:buNone/>
            </a:pPr>
            <a:r>
              <a:rPr lang="en-GB">
                <a:solidFill>
                  <a:schemeClr val="lt1"/>
                </a:solidFill>
              </a:rPr>
              <a:t>________________________________</a:t>
            </a:r>
          </a:p>
          <a:p>
            <a:pPr lvl="0" rtl="0">
              <a:spcBef>
                <a:spcPts val="0"/>
              </a:spcBef>
              <a:buNone/>
            </a:pPr>
            <a:r>
              <a:rPr lang="en-GB" i="1">
                <a:solidFill>
                  <a:schemeClr val="lt1"/>
                </a:solidFill>
                <a:latin typeface="Bree Serif"/>
                <a:ea typeface="Bree Serif"/>
                <a:cs typeface="Bree Serif"/>
                <a:sym typeface="Bree Serif"/>
              </a:rPr>
              <a:t>         Useful To Know</a:t>
            </a:r>
          </a:p>
          <a:p>
            <a:pPr lvl="0" rtl="0">
              <a:spcBef>
                <a:spcPts val="0"/>
              </a:spcBef>
              <a:buNone/>
            </a:pPr>
            <a:endParaRPr i="1">
              <a:solidFill>
                <a:schemeClr val="lt1"/>
              </a:solidFill>
              <a:latin typeface="Bree Serif"/>
              <a:ea typeface="Bree Serif"/>
              <a:cs typeface="Bree Serif"/>
              <a:sym typeface="Bree Serif"/>
            </a:endParaRPr>
          </a:p>
          <a:p>
            <a:pPr marL="457200" lvl="0" indent="-228600" rtl="0">
              <a:spcBef>
                <a:spcPts val="0"/>
              </a:spcBef>
              <a:buClr>
                <a:schemeClr val="lt1"/>
              </a:buClr>
              <a:buChar char="❏"/>
            </a:pPr>
            <a:r>
              <a:rPr lang="en-GB">
                <a:solidFill>
                  <a:schemeClr val="lt1"/>
                </a:solidFill>
              </a:rPr>
              <a:t>Until now little has been done to minimise the associated workload of the selection step for systematic reviews in the medical domain</a:t>
            </a:r>
          </a:p>
        </p:txBody>
      </p:sp>
      <p:sp>
        <p:nvSpPr>
          <p:cNvPr id="237" name="Shape 23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14</a:t>
            </a:fld>
            <a:endParaRPr lang="en-GB"/>
          </a:p>
        </p:txBody>
      </p:sp>
      <p:pic>
        <p:nvPicPr>
          <p:cNvPr id="238" name="Shape 238" descr="IR_process.jpg"/>
          <p:cNvPicPr preferRelativeResize="0"/>
          <p:nvPr/>
        </p:nvPicPr>
        <p:blipFill>
          <a:blip r:embed="rId3">
            <a:alphaModFix/>
          </a:blip>
          <a:stretch>
            <a:fillRect/>
          </a:stretch>
        </p:blipFill>
        <p:spPr>
          <a:xfrm>
            <a:off x="3978900" y="1505100"/>
            <a:ext cx="5114925" cy="3283400"/>
          </a:xfrm>
          <a:prstGeom prst="rect">
            <a:avLst/>
          </a:prstGeom>
          <a:noFill/>
          <a:ln>
            <a:noFill/>
          </a:ln>
        </p:spPr>
      </p:pic>
      <p:sp>
        <p:nvSpPr>
          <p:cNvPr id="239" name="Shape 239"/>
          <p:cNvSpPr/>
          <p:nvPr/>
        </p:nvSpPr>
        <p:spPr>
          <a:xfrm>
            <a:off x="646925" y="3337000"/>
            <a:ext cx="181500" cy="213000"/>
          </a:xfrm>
          <a:prstGeom prst="star4">
            <a:avLst>
              <a:gd name="adj" fmla="val 125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rtl="0">
              <a:spcBef>
                <a:spcPts val="0"/>
              </a:spcBef>
              <a:buNone/>
            </a:pPr>
            <a:r>
              <a:rPr lang="en-GB"/>
              <a:t>Information Retrieval - Selection</a:t>
            </a:r>
          </a:p>
        </p:txBody>
      </p:sp>
      <p:sp>
        <p:nvSpPr>
          <p:cNvPr id="245" name="Shape 245"/>
          <p:cNvSpPr txBox="1"/>
          <p:nvPr/>
        </p:nvSpPr>
        <p:spPr>
          <a:xfrm>
            <a:off x="449650" y="1560325"/>
            <a:ext cx="3368400" cy="3464700"/>
          </a:xfrm>
          <a:prstGeom prst="rect">
            <a:avLst/>
          </a:prstGeom>
          <a:noFill/>
          <a:ln>
            <a:noFill/>
          </a:ln>
        </p:spPr>
        <p:txBody>
          <a:bodyPr wrap="square" lIns="91425" tIns="91425" rIns="91425" bIns="91425" anchor="t" anchorCtr="0">
            <a:noAutofit/>
          </a:bodyPr>
          <a:lstStyle/>
          <a:p>
            <a:pPr marL="457200" lvl="0" indent="-228600" rtl="0">
              <a:spcBef>
                <a:spcPts val="0"/>
              </a:spcBef>
              <a:buClr>
                <a:schemeClr val="lt1"/>
              </a:buClr>
              <a:buChar char="❏"/>
            </a:pPr>
            <a:r>
              <a:rPr lang="en-GB">
                <a:solidFill>
                  <a:schemeClr val="lt1"/>
                </a:solidFill>
              </a:rPr>
              <a:t>Some efforts have been made to keep track of the work load saved and deploy supervised machine learning models that classify documents based on the relevance of their abstracts to the research query</a:t>
            </a:r>
          </a:p>
          <a:p>
            <a:pPr lvl="0" rtl="0">
              <a:spcBef>
                <a:spcPts val="0"/>
              </a:spcBef>
              <a:buNone/>
            </a:pPr>
            <a:r>
              <a:rPr lang="en-GB">
                <a:solidFill>
                  <a:schemeClr val="lt1"/>
                </a:solidFill>
              </a:rPr>
              <a:t>________________________________</a:t>
            </a:r>
          </a:p>
          <a:p>
            <a:pPr lvl="0" rtl="0">
              <a:spcBef>
                <a:spcPts val="0"/>
              </a:spcBef>
              <a:buNone/>
            </a:pPr>
            <a:endParaRPr>
              <a:solidFill>
                <a:schemeClr val="lt1"/>
              </a:solidFill>
            </a:endParaRPr>
          </a:p>
          <a:p>
            <a:pPr marL="457200" lvl="0" indent="-228600" rtl="0">
              <a:spcBef>
                <a:spcPts val="0"/>
              </a:spcBef>
              <a:buClr>
                <a:schemeClr val="lt1"/>
              </a:buClr>
              <a:buChar char="❏"/>
            </a:pPr>
            <a:r>
              <a:rPr lang="en-GB">
                <a:solidFill>
                  <a:schemeClr val="lt1"/>
                </a:solidFill>
              </a:rPr>
              <a:t>Examples of screening methodologies: Safety First, Double screening, Single screening, single screening with text mining, targeted reminder methodology, no screening,  BCSP screening and many more</a:t>
            </a:r>
          </a:p>
        </p:txBody>
      </p:sp>
      <p:sp>
        <p:nvSpPr>
          <p:cNvPr id="246" name="Shape 24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15</a:t>
            </a:fld>
            <a:endParaRPr lang="en-GB"/>
          </a:p>
        </p:txBody>
      </p:sp>
      <p:pic>
        <p:nvPicPr>
          <p:cNvPr id="247" name="Shape 247" descr="IR_process.jpg"/>
          <p:cNvPicPr preferRelativeResize="0"/>
          <p:nvPr/>
        </p:nvPicPr>
        <p:blipFill>
          <a:blip r:embed="rId3">
            <a:alphaModFix/>
          </a:blip>
          <a:stretch>
            <a:fillRect/>
          </a:stretch>
        </p:blipFill>
        <p:spPr>
          <a:xfrm>
            <a:off x="3978900" y="1505100"/>
            <a:ext cx="5114925" cy="328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rtl="0">
              <a:spcBef>
                <a:spcPts val="0"/>
              </a:spcBef>
              <a:buNone/>
            </a:pPr>
            <a:r>
              <a:rPr lang="en-GB"/>
              <a:t>Information Retrieval - Output</a:t>
            </a:r>
          </a:p>
        </p:txBody>
      </p:sp>
      <p:sp>
        <p:nvSpPr>
          <p:cNvPr id="253" name="Shape 253"/>
          <p:cNvSpPr txBox="1"/>
          <p:nvPr/>
        </p:nvSpPr>
        <p:spPr>
          <a:xfrm>
            <a:off x="449650" y="1538325"/>
            <a:ext cx="3368400" cy="3283500"/>
          </a:xfrm>
          <a:prstGeom prst="rect">
            <a:avLst/>
          </a:prstGeom>
          <a:noFill/>
          <a:ln>
            <a:noFill/>
          </a:ln>
        </p:spPr>
        <p:txBody>
          <a:bodyPr wrap="square" lIns="91425" tIns="91425" rIns="91425" bIns="91425" anchor="t" anchorCtr="0">
            <a:noAutofit/>
          </a:bodyPr>
          <a:lstStyle/>
          <a:p>
            <a:pPr marL="457200" lvl="0" indent="-228600" rtl="0">
              <a:spcBef>
                <a:spcPts val="0"/>
              </a:spcBef>
              <a:buClr>
                <a:schemeClr val="lt1"/>
              </a:buClr>
              <a:buChar char="❏"/>
            </a:pPr>
            <a:r>
              <a:rPr lang="en-GB">
                <a:solidFill>
                  <a:schemeClr val="lt1"/>
                </a:solidFill>
              </a:rPr>
              <a:t>Examining and connecting the output results and reporting the findings and it is sometimes associated with bias</a:t>
            </a:r>
          </a:p>
          <a:p>
            <a:pPr marL="457200" lvl="0" indent="-228600" rtl="0">
              <a:spcBef>
                <a:spcPts val="0"/>
              </a:spcBef>
              <a:buClr>
                <a:schemeClr val="lt1"/>
              </a:buClr>
              <a:buChar char="❏"/>
            </a:pPr>
            <a:r>
              <a:rPr lang="en-GB">
                <a:solidFill>
                  <a:schemeClr val="lt1"/>
                </a:solidFill>
              </a:rPr>
              <a:t>According to the Cochrane Library the definition of Bias is given as follows "a systematic error, or deviation from the truth, in results or inference"	       </a:t>
            </a:r>
            <a:r>
              <a:rPr lang="en-GB" sz="800">
                <a:solidFill>
                  <a:schemeClr val="lt1"/>
                </a:solidFill>
              </a:rPr>
              <a:t>(Higgins et al., 2008)</a:t>
            </a:r>
          </a:p>
          <a:p>
            <a:pPr marL="457200" lvl="0" indent="-228600" rtl="0">
              <a:spcBef>
                <a:spcPts val="0"/>
              </a:spcBef>
              <a:buClr>
                <a:schemeClr val="lt1"/>
              </a:buClr>
              <a:buChar char="❏"/>
            </a:pPr>
            <a:r>
              <a:rPr lang="en-GB">
                <a:solidFill>
                  <a:schemeClr val="lt1"/>
                </a:solidFill>
              </a:rPr>
              <a:t>There is a variety of types of bias including the following, publication or multiple publication bias, time lag bias, location bias, citation bias, language bias, white hat bias, outcome reporting bias</a:t>
            </a:r>
          </a:p>
        </p:txBody>
      </p:sp>
      <p:sp>
        <p:nvSpPr>
          <p:cNvPr id="254" name="Shape 25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16</a:t>
            </a:fld>
            <a:endParaRPr lang="en-GB"/>
          </a:p>
        </p:txBody>
      </p:sp>
      <p:pic>
        <p:nvPicPr>
          <p:cNvPr id="255" name="Shape 255" descr="IR_process.jpg"/>
          <p:cNvPicPr preferRelativeResize="0"/>
          <p:nvPr/>
        </p:nvPicPr>
        <p:blipFill>
          <a:blip r:embed="rId3">
            <a:alphaModFix/>
          </a:blip>
          <a:stretch>
            <a:fillRect/>
          </a:stretch>
        </p:blipFill>
        <p:spPr>
          <a:xfrm>
            <a:off x="3978900" y="1505100"/>
            <a:ext cx="5114925" cy="3283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rtl="0">
              <a:spcBef>
                <a:spcPts val="0"/>
              </a:spcBef>
              <a:buNone/>
            </a:pPr>
            <a:r>
              <a:rPr lang="en-GB"/>
              <a:t>Information Retrieval - Output</a:t>
            </a:r>
          </a:p>
        </p:txBody>
      </p:sp>
      <p:sp>
        <p:nvSpPr>
          <p:cNvPr id="261" name="Shape 261"/>
          <p:cNvSpPr txBox="1"/>
          <p:nvPr/>
        </p:nvSpPr>
        <p:spPr>
          <a:xfrm>
            <a:off x="449650" y="1538325"/>
            <a:ext cx="3368400" cy="3158700"/>
          </a:xfrm>
          <a:prstGeom prst="rect">
            <a:avLst/>
          </a:prstGeom>
          <a:noFill/>
          <a:ln>
            <a:noFill/>
          </a:ln>
        </p:spPr>
        <p:txBody>
          <a:bodyPr wrap="square" lIns="91425" tIns="91425" rIns="91425" bIns="91425" anchor="t" anchorCtr="0">
            <a:noAutofit/>
          </a:bodyPr>
          <a:lstStyle/>
          <a:p>
            <a:pPr lvl="0" rtl="0">
              <a:spcBef>
                <a:spcPts val="0"/>
              </a:spcBef>
              <a:buNone/>
            </a:pPr>
            <a:r>
              <a:rPr lang="en-GB">
                <a:solidFill>
                  <a:schemeClr val="lt1"/>
                </a:solidFill>
              </a:rPr>
              <a:t>          </a:t>
            </a:r>
            <a:r>
              <a:rPr lang="en-GB" i="1">
                <a:solidFill>
                  <a:schemeClr val="lt1"/>
                </a:solidFill>
                <a:latin typeface="Bree Serif"/>
                <a:ea typeface="Bree Serif"/>
                <a:cs typeface="Bree Serif"/>
                <a:sym typeface="Bree Serif"/>
              </a:rPr>
              <a:t>Useful To Know</a:t>
            </a:r>
          </a:p>
          <a:p>
            <a:pPr marL="457200" lvl="0" indent="-228600" rtl="0">
              <a:spcBef>
                <a:spcPts val="0"/>
              </a:spcBef>
              <a:buClr>
                <a:schemeClr val="lt1"/>
              </a:buClr>
              <a:buChar char="❏"/>
            </a:pPr>
            <a:r>
              <a:rPr lang="en-GB">
                <a:solidFill>
                  <a:schemeClr val="lt1"/>
                </a:solidFill>
              </a:rPr>
              <a:t>One of the biggest meta-analyses conducted so far which examined the existence of publication bias in the Cochrane systematic reviews for medical treatments, showed that statistically significant research is expected to be cited 27% more in meta-analyses focusing on efficiency of the same topic (Springate et al., 2015)</a:t>
            </a:r>
          </a:p>
        </p:txBody>
      </p:sp>
      <p:sp>
        <p:nvSpPr>
          <p:cNvPr id="262" name="Shape 26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17</a:t>
            </a:fld>
            <a:endParaRPr lang="en-GB"/>
          </a:p>
        </p:txBody>
      </p:sp>
      <p:pic>
        <p:nvPicPr>
          <p:cNvPr id="263" name="Shape 263" descr="IR_process.jpg"/>
          <p:cNvPicPr preferRelativeResize="0"/>
          <p:nvPr/>
        </p:nvPicPr>
        <p:blipFill>
          <a:blip r:embed="rId3">
            <a:alphaModFix/>
          </a:blip>
          <a:stretch>
            <a:fillRect/>
          </a:stretch>
        </p:blipFill>
        <p:spPr>
          <a:xfrm>
            <a:off x="3978900" y="1505100"/>
            <a:ext cx="5114925" cy="3283400"/>
          </a:xfrm>
          <a:prstGeom prst="rect">
            <a:avLst/>
          </a:prstGeom>
          <a:noFill/>
          <a:ln>
            <a:noFill/>
          </a:ln>
        </p:spPr>
      </p:pic>
      <p:sp>
        <p:nvSpPr>
          <p:cNvPr id="264" name="Shape 264"/>
          <p:cNvSpPr/>
          <p:nvPr/>
        </p:nvSpPr>
        <p:spPr>
          <a:xfrm>
            <a:off x="615350" y="1569900"/>
            <a:ext cx="181500" cy="213000"/>
          </a:xfrm>
          <a:prstGeom prst="star4">
            <a:avLst>
              <a:gd name="adj" fmla="val 125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rtl="0">
              <a:spcBef>
                <a:spcPts val="0"/>
              </a:spcBef>
              <a:buNone/>
            </a:pPr>
            <a:r>
              <a:rPr lang="en-GB"/>
              <a:t>Information Retrieval - Output</a:t>
            </a:r>
          </a:p>
        </p:txBody>
      </p:sp>
      <p:sp>
        <p:nvSpPr>
          <p:cNvPr id="270" name="Shape 270"/>
          <p:cNvSpPr txBox="1"/>
          <p:nvPr/>
        </p:nvSpPr>
        <p:spPr>
          <a:xfrm>
            <a:off x="449650" y="1538325"/>
            <a:ext cx="3368400" cy="3158700"/>
          </a:xfrm>
          <a:prstGeom prst="rect">
            <a:avLst/>
          </a:prstGeom>
          <a:noFill/>
          <a:ln>
            <a:noFill/>
          </a:ln>
        </p:spPr>
        <p:txBody>
          <a:bodyPr wrap="square" lIns="91425" tIns="91425" rIns="91425" bIns="91425" anchor="t" anchorCtr="0">
            <a:noAutofit/>
          </a:bodyPr>
          <a:lstStyle/>
          <a:p>
            <a:pPr marL="457200" lvl="0" indent="-228600" rtl="0">
              <a:spcBef>
                <a:spcPts val="0"/>
              </a:spcBef>
              <a:buClr>
                <a:schemeClr val="lt1"/>
              </a:buClr>
              <a:buChar char="❏"/>
            </a:pPr>
            <a:r>
              <a:rPr lang="en-GB">
                <a:solidFill>
                  <a:schemeClr val="lt1"/>
                </a:solidFill>
              </a:rPr>
              <a:t>Relevance feedback, which includes the user in the IR process in order to enhance the final output by providing relevance feedback (relevant or non relevant documents) in a primary collection of results.</a:t>
            </a:r>
          </a:p>
          <a:p>
            <a:pPr marL="457200" lvl="0" indent="-228600" rtl="0">
              <a:spcBef>
                <a:spcPts val="0"/>
              </a:spcBef>
              <a:buClr>
                <a:schemeClr val="lt1"/>
              </a:buClr>
              <a:buChar char="❏"/>
            </a:pPr>
            <a:r>
              <a:rPr lang="en-GB">
                <a:solidFill>
                  <a:schemeClr val="lt1"/>
                </a:solidFill>
              </a:rPr>
              <a:t>The system then produces and presents an improved representation of the output after having considered the relevance feedback of the user </a:t>
            </a:r>
          </a:p>
          <a:p>
            <a:pPr marL="1371600" lvl="0" indent="457200" rtl="0">
              <a:spcBef>
                <a:spcPts val="0"/>
              </a:spcBef>
              <a:buNone/>
            </a:pPr>
            <a:r>
              <a:rPr lang="en-GB">
                <a:solidFill>
                  <a:schemeClr val="lt1"/>
                </a:solidFill>
              </a:rPr>
              <a:t>    </a:t>
            </a:r>
            <a:r>
              <a:rPr lang="en-GB" sz="900">
                <a:solidFill>
                  <a:schemeClr val="lt1"/>
                </a:solidFill>
              </a:rPr>
              <a:t>(Manning et al., 2008)</a:t>
            </a:r>
          </a:p>
        </p:txBody>
      </p:sp>
      <p:sp>
        <p:nvSpPr>
          <p:cNvPr id="271" name="Shape 27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18</a:t>
            </a:fld>
            <a:endParaRPr lang="en-GB"/>
          </a:p>
        </p:txBody>
      </p:sp>
      <p:pic>
        <p:nvPicPr>
          <p:cNvPr id="272" name="Shape 272" descr="IR_process.jpg"/>
          <p:cNvPicPr preferRelativeResize="0"/>
          <p:nvPr/>
        </p:nvPicPr>
        <p:blipFill>
          <a:blip r:embed="rId3">
            <a:alphaModFix/>
          </a:blip>
          <a:stretch>
            <a:fillRect/>
          </a:stretch>
        </p:blipFill>
        <p:spPr>
          <a:xfrm>
            <a:off x="3978900" y="1505100"/>
            <a:ext cx="5114925" cy="3283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823850" y="2053000"/>
            <a:ext cx="4587000" cy="1148700"/>
          </a:xfrm>
          <a:prstGeom prst="rect">
            <a:avLst/>
          </a:prstGeom>
        </p:spPr>
        <p:txBody>
          <a:bodyPr wrap="square" lIns="91425" tIns="91425" rIns="91425" bIns="91425" anchor="ctr" anchorCtr="0">
            <a:noAutofit/>
          </a:bodyPr>
          <a:lstStyle/>
          <a:p>
            <a:pPr lvl="0">
              <a:spcBef>
                <a:spcPts val="0"/>
              </a:spcBef>
              <a:buNone/>
            </a:pPr>
            <a:r>
              <a:rPr lang="en-GB"/>
              <a:t>Information Retrieval </a:t>
            </a:r>
          </a:p>
          <a:p>
            <a:pPr lvl="0">
              <a:spcBef>
                <a:spcPts val="0"/>
              </a:spcBef>
              <a:buNone/>
            </a:pPr>
            <a:r>
              <a:rPr lang="en-GB"/>
              <a:t>Evaluation Measures</a:t>
            </a:r>
          </a:p>
        </p:txBody>
      </p:sp>
      <p:sp>
        <p:nvSpPr>
          <p:cNvPr id="278" name="Shape 27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19</a:t>
            </a:fld>
            <a:endParaRPr lang="en-GB"/>
          </a:p>
        </p:txBody>
      </p:sp>
      <p:pic>
        <p:nvPicPr>
          <p:cNvPr id="279" name="Shape 279" descr="AAEAAQAAAAAAAALzAAAAJDUxN2UyMjNlLTVmZDQtNDlhMy1iZmY3LTIzYThlNWNjNDNiYg.jpg"/>
          <p:cNvPicPr preferRelativeResize="0"/>
          <p:nvPr/>
        </p:nvPicPr>
        <p:blipFill>
          <a:blip r:embed="rId3">
            <a:alphaModFix/>
          </a:blip>
          <a:stretch>
            <a:fillRect/>
          </a:stretch>
        </p:blipFill>
        <p:spPr>
          <a:xfrm>
            <a:off x="7799500" y="0"/>
            <a:ext cx="1344500" cy="134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823850" y="2053000"/>
            <a:ext cx="4587000" cy="1148700"/>
          </a:xfrm>
          <a:prstGeom prst="rect">
            <a:avLst/>
          </a:prstGeom>
        </p:spPr>
        <p:txBody>
          <a:bodyPr wrap="square" lIns="91425" tIns="91425" rIns="91425" bIns="91425" anchor="ctr" anchorCtr="0">
            <a:noAutofit/>
          </a:bodyPr>
          <a:lstStyle/>
          <a:p>
            <a:pPr lvl="0">
              <a:spcBef>
                <a:spcPts val="0"/>
              </a:spcBef>
              <a:buNone/>
            </a:pPr>
            <a:r>
              <a:rPr lang="en-GB"/>
              <a:t>Information Retrieval </a:t>
            </a:r>
          </a:p>
          <a:p>
            <a:pPr lvl="0" rtl="0">
              <a:spcBef>
                <a:spcPts val="0"/>
              </a:spcBef>
              <a:buNone/>
            </a:pPr>
            <a:r>
              <a:rPr lang="en-GB"/>
              <a:t>Fundamentals</a:t>
            </a:r>
          </a:p>
        </p:txBody>
      </p:sp>
      <p:sp>
        <p:nvSpPr>
          <p:cNvPr id="142" name="Shape 14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2</a:t>
            </a:fld>
            <a:endParaRPr lang="en-GB"/>
          </a:p>
        </p:txBody>
      </p:sp>
      <p:pic>
        <p:nvPicPr>
          <p:cNvPr id="143" name="Shape 143" descr="AAEAAQAAAAAAAALzAAAAJDUxN2UyMjNlLTVmZDQtNDlhMy1iZmY3LTIzYThlNWNjNDNiYg.jpg"/>
          <p:cNvPicPr preferRelativeResize="0"/>
          <p:nvPr/>
        </p:nvPicPr>
        <p:blipFill>
          <a:blip r:embed="rId3">
            <a:alphaModFix/>
          </a:blip>
          <a:stretch>
            <a:fillRect/>
          </a:stretch>
        </p:blipFill>
        <p:spPr>
          <a:xfrm>
            <a:off x="7799500" y="0"/>
            <a:ext cx="1344500" cy="1344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297500" y="393750"/>
            <a:ext cx="7723800" cy="914100"/>
          </a:xfrm>
          <a:prstGeom prst="rect">
            <a:avLst/>
          </a:prstGeom>
        </p:spPr>
        <p:txBody>
          <a:bodyPr wrap="square" lIns="91425" tIns="91425" rIns="91425" bIns="91425" anchor="t" anchorCtr="0">
            <a:noAutofit/>
          </a:bodyPr>
          <a:lstStyle/>
          <a:p>
            <a:pPr lvl="0" algn="ctr" rtl="0">
              <a:spcBef>
                <a:spcPts val="0"/>
              </a:spcBef>
              <a:buNone/>
            </a:pPr>
            <a:r>
              <a:rPr lang="en-GB" dirty="0"/>
              <a:t>Information Retrieval Set-based measures for evaluation of unranked retrieval sets</a:t>
            </a:r>
          </a:p>
        </p:txBody>
      </p:sp>
      <p:sp>
        <p:nvSpPr>
          <p:cNvPr id="285" name="Shape 285"/>
          <p:cNvSpPr txBox="1">
            <a:spLocks noGrp="1"/>
          </p:cNvSpPr>
          <p:nvPr>
            <p:ph type="body" idx="1"/>
          </p:nvPr>
        </p:nvSpPr>
        <p:spPr>
          <a:xfrm>
            <a:off x="1297500" y="1567550"/>
            <a:ext cx="7596000" cy="3425700"/>
          </a:xfrm>
          <a:prstGeom prst="rect">
            <a:avLst/>
          </a:prstGeom>
        </p:spPr>
        <p:txBody>
          <a:bodyPr wrap="square" lIns="91425" tIns="91425" rIns="91425" bIns="91425" anchor="t" anchorCtr="0">
            <a:noAutofit/>
          </a:bodyPr>
          <a:lstStyle/>
          <a:p>
            <a:pPr marL="457200" indent="-342900">
              <a:lnSpc>
                <a:spcPct val="100000"/>
              </a:lnSpc>
              <a:spcAft>
                <a:spcPts val="0"/>
              </a:spcAft>
              <a:buFont typeface="Montserrat"/>
              <a:buChar char="❏"/>
            </a:pPr>
            <a:r>
              <a:rPr lang="en-GB" sz="1800" b="1" u="sng" dirty="0">
                <a:latin typeface="Montserrat"/>
                <a:ea typeface="Montserrat"/>
                <a:cs typeface="Montserrat"/>
                <a:sym typeface="Montserrat"/>
              </a:rPr>
              <a:t>Precision </a:t>
            </a:r>
            <a:r>
              <a:rPr lang="en-GB" sz="1800" dirty="0">
                <a:latin typeface="Montserrat"/>
                <a:ea typeface="Montserrat"/>
                <a:cs typeface="Montserrat"/>
                <a:sym typeface="Montserrat"/>
              </a:rPr>
              <a:t>is defined as the fraction of retrieved documents that are relevant to the query 		</a:t>
            </a:r>
            <a:r>
              <a:rPr lang="en-GB" sz="1000" dirty="0">
                <a:latin typeface="Montserrat"/>
                <a:ea typeface="Montserrat"/>
                <a:cs typeface="Montserrat"/>
                <a:sym typeface="Montserrat"/>
              </a:rPr>
              <a:t>(Manning et al., 2008)</a:t>
            </a:r>
            <a:endParaRPr lang="en-GB" sz="1800" dirty="0">
              <a:latin typeface="Montserrat"/>
              <a:ea typeface="Montserrat"/>
              <a:cs typeface="Montserrat"/>
              <a:sym typeface="Montserrat"/>
            </a:endParaRPr>
          </a:p>
          <a:p>
            <a:pPr marL="114300" lvl="0" rtl="0">
              <a:lnSpc>
                <a:spcPct val="100000"/>
              </a:lnSpc>
              <a:spcBef>
                <a:spcPts val="0"/>
              </a:spcBef>
              <a:spcAft>
                <a:spcPts val="0"/>
              </a:spcAft>
              <a:buSzPct val="100000"/>
              <a:buNone/>
            </a:pPr>
            <a:r>
              <a:rPr lang="en-GB" sz="1800" dirty="0">
                <a:latin typeface="Montserrat"/>
                <a:ea typeface="Montserrat"/>
                <a:cs typeface="Montserrat"/>
                <a:sym typeface="Montserrat"/>
              </a:rPr>
              <a:t>				</a:t>
            </a:r>
            <a:endParaRPr sz="1800" dirty="0">
              <a:latin typeface="Montserrat"/>
              <a:ea typeface="Montserrat"/>
              <a:cs typeface="Montserrat"/>
              <a:sym typeface="Montserrat"/>
            </a:endParaRPr>
          </a:p>
          <a:p>
            <a:pPr lvl="0" rtl="0">
              <a:lnSpc>
                <a:spcPct val="100000"/>
              </a:lnSpc>
              <a:spcBef>
                <a:spcPts val="0"/>
              </a:spcBef>
              <a:spcAft>
                <a:spcPts val="0"/>
              </a:spcAft>
              <a:buNone/>
            </a:pPr>
            <a:endParaRPr lang="en-US" sz="1800" dirty="0">
              <a:latin typeface="Montserrat"/>
              <a:ea typeface="Montserrat"/>
              <a:cs typeface="Montserrat"/>
              <a:sym typeface="Montserrat"/>
            </a:endParaRPr>
          </a:p>
          <a:p>
            <a:pPr lvl="0" rtl="0">
              <a:lnSpc>
                <a:spcPct val="100000"/>
              </a:lnSpc>
              <a:spcBef>
                <a:spcPts val="0"/>
              </a:spcBef>
              <a:spcAft>
                <a:spcPts val="0"/>
              </a:spcAft>
              <a:buNone/>
            </a:pPr>
            <a:endParaRPr sz="1800" dirty="0">
              <a:latin typeface="Montserrat"/>
              <a:ea typeface="Montserrat"/>
              <a:cs typeface="Montserrat"/>
              <a:sym typeface="Montserrat"/>
            </a:endParaRPr>
          </a:p>
          <a:p>
            <a:pPr marL="457200" lvl="0" indent="-342900" rtl="0">
              <a:lnSpc>
                <a:spcPct val="100000"/>
              </a:lnSpc>
              <a:spcBef>
                <a:spcPts val="0"/>
              </a:spcBef>
              <a:spcAft>
                <a:spcPts val="0"/>
              </a:spcAft>
              <a:buSzPct val="100000"/>
              <a:buFont typeface="Montserrat"/>
              <a:buChar char="❏"/>
            </a:pPr>
            <a:r>
              <a:rPr lang="en-GB" sz="1800" b="1" u="sng" dirty="0">
                <a:latin typeface="Montserrat"/>
                <a:ea typeface="Montserrat"/>
                <a:cs typeface="Montserrat"/>
                <a:sym typeface="Montserrat"/>
              </a:rPr>
              <a:t>Recall  </a:t>
            </a:r>
            <a:r>
              <a:rPr lang="en-GB" sz="1800" dirty="0">
                <a:latin typeface="Montserrat"/>
                <a:ea typeface="Montserrat"/>
                <a:cs typeface="Montserrat"/>
                <a:sym typeface="Montserrat"/>
              </a:rPr>
              <a:t>is defined as the fraction of relevant documents that are retrieved </a:t>
            </a:r>
          </a:p>
          <a:p>
            <a:pPr lvl="0" rtl="0">
              <a:lnSpc>
                <a:spcPct val="100000"/>
              </a:lnSpc>
              <a:spcBef>
                <a:spcPts val="0"/>
              </a:spcBef>
              <a:spcAft>
                <a:spcPts val="0"/>
              </a:spcAft>
              <a:buNone/>
            </a:pPr>
            <a:endParaRPr sz="1800" dirty="0">
              <a:latin typeface="Montserrat"/>
              <a:ea typeface="Montserrat"/>
              <a:cs typeface="Montserrat"/>
              <a:sym typeface="Montserrat"/>
            </a:endParaRPr>
          </a:p>
          <a:p>
            <a:pPr lvl="0" rtl="0">
              <a:lnSpc>
                <a:spcPct val="100000"/>
              </a:lnSpc>
              <a:spcBef>
                <a:spcPts val="0"/>
              </a:spcBef>
              <a:spcAft>
                <a:spcPts val="0"/>
              </a:spcAft>
              <a:buNone/>
            </a:pPr>
            <a:endParaRPr sz="1800" dirty="0">
              <a:latin typeface="Montserrat"/>
              <a:ea typeface="Montserrat"/>
              <a:cs typeface="Montserrat"/>
              <a:sym typeface="Montserrat"/>
            </a:endParaRPr>
          </a:p>
          <a:p>
            <a:pPr marL="457200" lvl="0" indent="-342900" rtl="0">
              <a:lnSpc>
                <a:spcPct val="100000"/>
              </a:lnSpc>
              <a:spcBef>
                <a:spcPts val="0"/>
              </a:spcBef>
              <a:spcAft>
                <a:spcPts val="0"/>
              </a:spcAft>
              <a:buSzPct val="100000"/>
              <a:buFont typeface="Montserrat"/>
              <a:buChar char="❏"/>
            </a:pPr>
            <a:r>
              <a:rPr lang="en-GB" sz="1800" b="1" u="sng" dirty="0">
                <a:latin typeface="Montserrat"/>
                <a:ea typeface="Montserrat"/>
                <a:cs typeface="Montserrat"/>
                <a:sym typeface="Montserrat"/>
              </a:rPr>
              <a:t>ROC </a:t>
            </a:r>
            <a:r>
              <a:rPr lang="en-GB" sz="1800" dirty="0">
                <a:latin typeface="Montserrat"/>
                <a:ea typeface="Montserrat"/>
                <a:cs typeface="Montserrat"/>
                <a:sym typeface="Montserrat"/>
              </a:rPr>
              <a:t>curves are an additional evaluation measure which display the </a:t>
            </a:r>
            <a:r>
              <a:rPr lang="en-GB" sz="1800" b="1" i="1" dirty="0">
                <a:latin typeface="Montserrat"/>
                <a:ea typeface="Montserrat"/>
                <a:cs typeface="Montserrat"/>
                <a:sym typeface="Montserrat"/>
              </a:rPr>
              <a:t>recall </a:t>
            </a:r>
            <a:r>
              <a:rPr lang="en-GB" sz="1800" dirty="0">
                <a:latin typeface="Montserrat"/>
                <a:ea typeface="Montserrat"/>
                <a:cs typeface="Montserrat"/>
                <a:sym typeface="Montserrat"/>
              </a:rPr>
              <a:t>or the rate of true positive values against the rate of false positive values</a:t>
            </a:r>
          </a:p>
          <a:p>
            <a:pPr lvl="0" rtl="0">
              <a:lnSpc>
                <a:spcPct val="100000"/>
              </a:lnSpc>
              <a:spcBef>
                <a:spcPts val="0"/>
              </a:spcBef>
              <a:spcAft>
                <a:spcPts val="0"/>
              </a:spcAft>
              <a:buNone/>
            </a:pPr>
            <a:endParaRPr sz="1800" b="1" u="sng" dirty="0">
              <a:latin typeface="Montserrat"/>
              <a:ea typeface="Montserrat"/>
              <a:cs typeface="Montserrat"/>
              <a:sym typeface="Montserrat"/>
            </a:endParaRPr>
          </a:p>
          <a:p>
            <a:pPr marL="914400" lvl="0" indent="457200" rtl="0">
              <a:lnSpc>
                <a:spcPct val="100000"/>
              </a:lnSpc>
              <a:spcBef>
                <a:spcPts val="0"/>
              </a:spcBef>
              <a:spcAft>
                <a:spcPts val="0"/>
              </a:spcAft>
              <a:buNone/>
            </a:pPr>
            <a:endParaRPr sz="1800" dirty="0">
              <a:latin typeface="Montserrat"/>
              <a:ea typeface="Montserrat"/>
              <a:cs typeface="Montserrat"/>
              <a:sym typeface="Montserrat"/>
            </a:endParaRPr>
          </a:p>
          <a:p>
            <a:pPr marL="914400" lvl="0" indent="457200" rtl="0">
              <a:lnSpc>
                <a:spcPct val="100000"/>
              </a:lnSpc>
              <a:spcBef>
                <a:spcPts val="0"/>
              </a:spcBef>
              <a:spcAft>
                <a:spcPts val="0"/>
              </a:spcAft>
              <a:buNone/>
            </a:pPr>
            <a:r>
              <a:rPr lang="en-GB" sz="1800" dirty="0">
                <a:latin typeface="Montserrat"/>
                <a:ea typeface="Montserrat"/>
                <a:cs typeface="Montserrat"/>
                <a:sym typeface="Montserrat"/>
              </a:rPr>
              <a:t>		</a:t>
            </a:r>
          </a:p>
          <a:p>
            <a:pPr lvl="0" rtl="0">
              <a:lnSpc>
                <a:spcPct val="100000"/>
              </a:lnSpc>
              <a:spcBef>
                <a:spcPts val="0"/>
              </a:spcBef>
              <a:spcAft>
                <a:spcPts val="0"/>
              </a:spcAft>
              <a:buNone/>
            </a:pPr>
            <a:endParaRPr sz="1800" b="1" u="sng" dirty="0">
              <a:latin typeface="Montserrat"/>
              <a:ea typeface="Montserrat"/>
              <a:cs typeface="Montserrat"/>
              <a:sym typeface="Montserrat"/>
            </a:endParaRPr>
          </a:p>
        </p:txBody>
      </p:sp>
      <p:sp>
        <p:nvSpPr>
          <p:cNvPr id="286" name="Shape 28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20</a:t>
            </a:fld>
            <a:endParaRPr lang="en-GB"/>
          </a:p>
        </p:txBody>
      </p:sp>
      <p:pic>
        <p:nvPicPr>
          <p:cNvPr id="287" name="Shape 287" descr="Capture01.JPG"/>
          <p:cNvPicPr preferRelativeResize="0"/>
          <p:nvPr/>
        </p:nvPicPr>
        <p:blipFill>
          <a:blip r:embed="rId3">
            <a:alphaModFix/>
          </a:blip>
          <a:stretch>
            <a:fillRect/>
          </a:stretch>
        </p:blipFill>
        <p:spPr>
          <a:xfrm>
            <a:off x="4634478" y="3430953"/>
            <a:ext cx="3249650" cy="585821"/>
          </a:xfrm>
          <a:prstGeom prst="rect">
            <a:avLst/>
          </a:prstGeom>
          <a:noFill/>
          <a:ln>
            <a:noFill/>
          </a:ln>
        </p:spPr>
      </p:pic>
      <p:pic>
        <p:nvPicPr>
          <p:cNvPr id="288" name="Shape 288" descr="Capture02.JPG"/>
          <p:cNvPicPr preferRelativeResize="0"/>
          <p:nvPr/>
        </p:nvPicPr>
        <p:blipFill>
          <a:blip r:embed="rId4">
            <a:alphaModFix/>
          </a:blip>
          <a:stretch>
            <a:fillRect/>
          </a:stretch>
        </p:blipFill>
        <p:spPr>
          <a:xfrm>
            <a:off x="4397065" y="2295525"/>
            <a:ext cx="2819400" cy="552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1297500" y="1567550"/>
            <a:ext cx="7596000" cy="3425700"/>
          </a:xfrm>
          <a:prstGeom prst="rect">
            <a:avLst/>
          </a:prstGeom>
        </p:spPr>
        <p:txBody>
          <a:bodyPr wrap="square" lIns="91425" tIns="91425" rIns="91425" bIns="91425" anchor="t" anchorCtr="0">
            <a:noAutofit/>
          </a:bodyPr>
          <a:lstStyle/>
          <a:p>
            <a:pPr marL="457200" lvl="0" indent="-342900" rtl="0">
              <a:lnSpc>
                <a:spcPct val="100000"/>
              </a:lnSpc>
              <a:spcBef>
                <a:spcPts val="0"/>
              </a:spcBef>
              <a:spcAft>
                <a:spcPts val="0"/>
              </a:spcAft>
              <a:buSzPct val="100000"/>
              <a:buFont typeface="Montserrat"/>
              <a:buChar char="❏"/>
            </a:pPr>
            <a:r>
              <a:rPr lang="en-GB" sz="1800" b="1" u="sng" dirty="0">
                <a:latin typeface="Montserrat"/>
                <a:ea typeface="Montserrat"/>
                <a:cs typeface="Montserrat"/>
                <a:sym typeface="Montserrat"/>
              </a:rPr>
              <a:t>F-Measure </a:t>
            </a:r>
            <a:r>
              <a:rPr lang="en-GB" sz="1800" dirty="0">
                <a:latin typeface="Montserrat"/>
                <a:ea typeface="Montserrat"/>
                <a:cs typeface="Montserrat"/>
                <a:sym typeface="Montserrat"/>
              </a:rPr>
              <a:t>is a technique that calculates the trade offs between precision and recall</a:t>
            </a:r>
          </a:p>
          <a:p>
            <a:pPr lvl="0" rtl="0">
              <a:lnSpc>
                <a:spcPct val="100000"/>
              </a:lnSpc>
              <a:spcBef>
                <a:spcPts val="0"/>
              </a:spcBef>
              <a:spcAft>
                <a:spcPts val="0"/>
              </a:spcAft>
              <a:buNone/>
            </a:pPr>
            <a:endParaRPr sz="1800" b="1" u="sng" dirty="0">
              <a:latin typeface="Montserrat"/>
              <a:ea typeface="Montserrat"/>
              <a:cs typeface="Montserrat"/>
              <a:sym typeface="Montserrat"/>
            </a:endParaRPr>
          </a:p>
          <a:p>
            <a:pPr lvl="0" rtl="0">
              <a:lnSpc>
                <a:spcPct val="100000"/>
              </a:lnSpc>
              <a:spcBef>
                <a:spcPts val="0"/>
              </a:spcBef>
              <a:spcAft>
                <a:spcPts val="0"/>
              </a:spcAft>
              <a:buNone/>
            </a:pPr>
            <a:endParaRPr sz="1800" b="1" u="sng" dirty="0">
              <a:latin typeface="Montserrat"/>
              <a:ea typeface="Montserrat"/>
              <a:cs typeface="Montserrat"/>
              <a:sym typeface="Montserrat"/>
            </a:endParaRPr>
          </a:p>
          <a:p>
            <a:pPr lvl="0" rtl="0">
              <a:lnSpc>
                <a:spcPct val="100000"/>
              </a:lnSpc>
              <a:spcBef>
                <a:spcPts val="0"/>
              </a:spcBef>
              <a:spcAft>
                <a:spcPts val="0"/>
              </a:spcAft>
              <a:buNone/>
            </a:pPr>
            <a:endParaRPr lang="en-GB" sz="1800" b="1" u="sng" dirty="0">
              <a:latin typeface="Montserrat"/>
              <a:ea typeface="Montserrat"/>
              <a:cs typeface="Montserrat"/>
              <a:sym typeface="Montserrat"/>
            </a:endParaRPr>
          </a:p>
          <a:p>
            <a:pPr lvl="0" rtl="0">
              <a:lnSpc>
                <a:spcPct val="100000"/>
              </a:lnSpc>
              <a:spcBef>
                <a:spcPts val="0"/>
              </a:spcBef>
              <a:spcAft>
                <a:spcPts val="0"/>
              </a:spcAft>
              <a:buNone/>
            </a:pPr>
            <a:endParaRPr sz="1800" b="1" u="sng" dirty="0">
              <a:latin typeface="Montserrat"/>
              <a:ea typeface="Montserrat"/>
              <a:cs typeface="Montserrat"/>
              <a:sym typeface="Montserrat"/>
            </a:endParaRPr>
          </a:p>
          <a:p>
            <a:pPr lvl="0" rtl="0">
              <a:lnSpc>
                <a:spcPct val="100000"/>
              </a:lnSpc>
              <a:spcBef>
                <a:spcPts val="0"/>
              </a:spcBef>
              <a:spcAft>
                <a:spcPts val="0"/>
              </a:spcAft>
              <a:buNone/>
            </a:pPr>
            <a:endParaRPr sz="1800" b="1" u="sng" dirty="0">
              <a:latin typeface="Montserrat"/>
              <a:ea typeface="Montserrat"/>
              <a:cs typeface="Montserrat"/>
              <a:sym typeface="Montserrat"/>
            </a:endParaRPr>
          </a:p>
          <a:p>
            <a:pPr marL="457200" lvl="0" indent="-342900" rtl="0">
              <a:lnSpc>
                <a:spcPct val="100000"/>
              </a:lnSpc>
              <a:spcBef>
                <a:spcPts val="0"/>
              </a:spcBef>
              <a:spcAft>
                <a:spcPts val="0"/>
              </a:spcAft>
              <a:buSzPct val="100000"/>
              <a:buFont typeface="Montserrat"/>
              <a:buChar char="❏"/>
            </a:pPr>
            <a:r>
              <a:rPr lang="en-GB" sz="1800" b="1" u="sng" dirty="0">
                <a:latin typeface="Montserrat"/>
                <a:ea typeface="Montserrat"/>
                <a:cs typeface="Montserrat"/>
                <a:sym typeface="Montserrat"/>
              </a:rPr>
              <a:t>Balanced F-score</a:t>
            </a:r>
          </a:p>
          <a:p>
            <a:pPr lvl="0" rtl="0">
              <a:lnSpc>
                <a:spcPct val="100000"/>
              </a:lnSpc>
              <a:spcBef>
                <a:spcPts val="0"/>
              </a:spcBef>
              <a:spcAft>
                <a:spcPts val="0"/>
              </a:spcAft>
              <a:buNone/>
            </a:pPr>
            <a:endParaRPr sz="1800" b="1" u="sng" dirty="0">
              <a:latin typeface="Montserrat"/>
              <a:ea typeface="Montserrat"/>
              <a:cs typeface="Montserrat"/>
              <a:sym typeface="Montserrat"/>
            </a:endParaRPr>
          </a:p>
          <a:p>
            <a:pPr lvl="0" algn="ctr" rtl="0">
              <a:lnSpc>
                <a:spcPct val="100000"/>
              </a:lnSpc>
              <a:spcBef>
                <a:spcPts val="0"/>
              </a:spcBef>
              <a:spcAft>
                <a:spcPts val="0"/>
              </a:spcAft>
              <a:buNone/>
            </a:pPr>
            <a:r>
              <a:rPr lang="en-GB" sz="1800" dirty="0">
                <a:latin typeface="Montserrat"/>
                <a:ea typeface="Montserrat"/>
                <a:cs typeface="Montserrat"/>
                <a:sym typeface="Montserrat"/>
              </a:rPr>
              <a:t>The balanced F-score can be calculated with the same formula, if we assign to values </a:t>
            </a:r>
            <a:r>
              <a:rPr lang="en-GB" sz="1800" i="1" dirty="0">
                <a:latin typeface="Montserrat"/>
                <a:ea typeface="Montserrat"/>
                <a:cs typeface="Montserrat"/>
                <a:sym typeface="Montserrat"/>
              </a:rPr>
              <a:t>a</a:t>
            </a:r>
            <a:r>
              <a:rPr lang="en-GB" sz="1800" dirty="0">
                <a:latin typeface="Montserrat"/>
                <a:ea typeface="Montserrat"/>
                <a:cs typeface="Montserrat"/>
                <a:sym typeface="Montserrat"/>
              </a:rPr>
              <a:t> and </a:t>
            </a:r>
            <a:r>
              <a:rPr lang="en-GB" sz="1800" i="1" dirty="0">
                <a:latin typeface="Montserrat"/>
                <a:ea typeface="Montserrat"/>
                <a:cs typeface="Montserrat"/>
                <a:sym typeface="Montserrat"/>
              </a:rPr>
              <a:t>β</a:t>
            </a:r>
            <a:r>
              <a:rPr lang="en-GB" sz="1800" dirty="0">
                <a:latin typeface="Montserrat"/>
                <a:ea typeface="Montserrat"/>
                <a:cs typeface="Montserrat"/>
                <a:sym typeface="Montserrat"/>
              </a:rPr>
              <a:t> to be equal with 1/2 and 1 respectively</a:t>
            </a:r>
            <a:endParaRPr lang="en-GB" sz="1800" b="1" u="sng" dirty="0">
              <a:latin typeface="Montserrat"/>
              <a:ea typeface="Montserrat"/>
              <a:cs typeface="Montserrat"/>
              <a:sym typeface="Montserrat"/>
            </a:endParaRPr>
          </a:p>
        </p:txBody>
      </p:sp>
      <p:sp>
        <p:nvSpPr>
          <p:cNvPr id="294" name="Shape 294"/>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lgn="ctr" rtl="0">
              <a:spcBef>
                <a:spcPts val="0"/>
              </a:spcBef>
              <a:buNone/>
            </a:pPr>
            <a:r>
              <a:rPr lang="en-GB"/>
              <a:t>Information Retrieval Set-based measures for evaluation of unranked retrieval sets</a:t>
            </a:r>
          </a:p>
          <a:p>
            <a:pPr lvl="0" rtl="0">
              <a:spcBef>
                <a:spcPts val="0"/>
              </a:spcBef>
              <a:buNone/>
            </a:pPr>
            <a:endParaRPr/>
          </a:p>
        </p:txBody>
      </p:sp>
      <p:sp>
        <p:nvSpPr>
          <p:cNvPr id="295" name="Shape 29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21</a:t>
            </a:fld>
            <a:endParaRPr lang="en-GB"/>
          </a:p>
        </p:txBody>
      </p:sp>
      <p:pic>
        <p:nvPicPr>
          <p:cNvPr id="296" name="Shape 296" descr="Capture03.JPG"/>
          <p:cNvPicPr preferRelativeResize="0"/>
          <p:nvPr/>
        </p:nvPicPr>
        <p:blipFill>
          <a:blip r:embed="rId3">
            <a:alphaModFix/>
          </a:blip>
          <a:stretch>
            <a:fillRect/>
          </a:stretch>
        </p:blipFill>
        <p:spPr>
          <a:xfrm>
            <a:off x="5477950" y="2024075"/>
            <a:ext cx="1857375" cy="1532650"/>
          </a:xfrm>
          <a:prstGeom prst="rect">
            <a:avLst/>
          </a:prstGeom>
          <a:noFill/>
          <a:ln>
            <a:noFill/>
          </a:ln>
        </p:spPr>
      </p:pic>
    </p:spTree>
    <p:extLst>
      <p:ext uri="{BB962C8B-B14F-4D97-AF65-F5344CB8AC3E}">
        <p14:creationId xmlns:p14="http://schemas.microsoft.com/office/powerpoint/2010/main" val="1115799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1297500" y="1567550"/>
            <a:ext cx="7596000" cy="3425700"/>
          </a:xfrm>
          <a:prstGeom prst="rect">
            <a:avLst/>
          </a:prstGeom>
        </p:spPr>
        <p:txBody>
          <a:bodyPr wrap="square" lIns="91425" tIns="91425" rIns="91425" bIns="91425" anchor="t" anchorCtr="0">
            <a:noAutofit/>
          </a:bodyPr>
          <a:lstStyle/>
          <a:p>
            <a:pPr marL="457200" lvl="0" indent="-342900" rtl="0">
              <a:lnSpc>
                <a:spcPct val="100000"/>
              </a:lnSpc>
              <a:spcBef>
                <a:spcPts val="0"/>
              </a:spcBef>
              <a:spcAft>
                <a:spcPts val="0"/>
              </a:spcAft>
              <a:buSzPct val="100000"/>
              <a:buFont typeface="Montserrat"/>
              <a:buChar char="❏"/>
            </a:pPr>
            <a:r>
              <a:rPr lang="en-GB" sz="1800" b="1" u="sng" dirty="0">
                <a:latin typeface="Montserrat"/>
                <a:ea typeface="Montserrat"/>
                <a:cs typeface="Montserrat"/>
                <a:sym typeface="Montserrat"/>
              </a:rPr>
              <a:t>F-Measure </a:t>
            </a:r>
            <a:r>
              <a:rPr lang="en-GB" sz="1800" dirty="0">
                <a:latin typeface="Montserrat"/>
                <a:ea typeface="Montserrat"/>
                <a:cs typeface="Montserrat"/>
                <a:sym typeface="Montserrat"/>
              </a:rPr>
              <a:t>is a technique that calculates the trade offs between precision and recall</a:t>
            </a:r>
          </a:p>
          <a:p>
            <a:pPr lvl="0" rtl="0">
              <a:lnSpc>
                <a:spcPct val="100000"/>
              </a:lnSpc>
              <a:spcBef>
                <a:spcPts val="0"/>
              </a:spcBef>
              <a:spcAft>
                <a:spcPts val="0"/>
              </a:spcAft>
              <a:buNone/>
            </a:pPr>
            <a:endParaRPr sz="1800" b="1" u="sng" dirty="0">
              <a:latin typeface="Montserrat"/>
              <a:ea typeface="Montserrat"/>
              <a:cs typeface="Montserrat"/>
              <a:sym typeface="Montserrat"/>
            </a:endParaRPr>
          </a:p>
          <a:p>
            <a:pPr lvl="0" rtl="0">
              <a:lnSpc>
                <a:spcPct val="100000"/>
              </a:lnSpc>
              <a:spcBef>
                <a:spcPts val="0"/>
              </a:spcBef>
              <a:spcAft>
                <a:spcPts val="0"/>
              </a:spcAft>
              <a:buNone/>
            </a:pPr>
            <a:endParaRPr sz="1800" b="1" u="sng" dirty="0">
              <a:latin typeface="Montserrat"/>
              <a:ea typeface="Montserrat"/>
              <a:cs typeface="Montserrat"/>
              <a:sym typeface="Montserrat"/>
            </a:endParaRPr>
          </a:p>
          <a:p>
            <a:pPr lvl="0" rtl="0">
              <a:lnSpc>
                <a:spcPct val="100000"/>
              </a:lnSpc>
              <a:spcBef>
                <a:spcPts val="0"/>
              </a:spcBef>
              <a:spcAft>
                <a:spcPts val="0"/>
              </a:spcAft>
              <a:buNone/>
            </a:pPr>
            <a:endParaRPr lang="en-GB" sz="1800" b="1" u="sng" dirty="0">
              <a:latin typeface="Montserrat"/>
              <a:ea typeface="Montserrat"/>
              <a:cs typeface="Montserrat"/>
              <a:sym typeface="Montserrat"/>
            </a:endParaRPr>
          </a:p>
          <a:p>
            <a:pPr lvl="0" rtl="0">
              <a:lnSpc>
                <a:spcPct val="100000"/>
              </a:lnSpc>
              <a:spcBef>
                <a:spcPts val="0"/>
              </a:spcBef>
              <a:spcAft>
                <a:spcPts val="0"/>
              </a:spcAft>
              <a:buNone/>
            </a:pPr>
            <a:endParaRPr sz="1800" b="1" u="sng" dirty="0">
              <a:latin typeface="Montserrat"/>
              <a:ea typeface="Montserrat"/>
              <a:cs typeface="Montserrat"/>
              <a:sym typeface="Montserrat"/>
            </a:endParaRPr>
          </a:p>
          <a:p>
            <a:pPr lvl="0" rtl="0">
              <a:lnSpc>
                <a:spcPct val="100000"/>
              </a:lnSpc>
              <a:spcBef>
                <a:spcPts val="0"/>
              </a:spcBef>
              <a:spcAft>
                <a:spcPts val="0"/>
              </a:spcAft>
              <a:buNone/>
            </a:pPr>
            <a:endParaRPr sz="1800" b="1" u="sng" dirty="0">
              <a:latin typeface="Montserrat"/>
              <a:ea typeface="Montserrat"/>
              <a:cs typeface="Montserrat"/>
              <a:sym typeface="Montserrat"/>
            </a:endParaRPr>
          </a:p>
          <a:p>
            <a:pPr marL="457200" lvl="0" indent="-342900" rtl="0">
              <a:lnSpc>
                <a:spcPct val="100000"/>
              </a:lnSpc>
              <a:spcBef>
                <a:spcPts val="0"/>
              </a:spcBef>
              <a:spcAft>
                <a:spcPts val="0"/>
              </a:spcAft>
              <a:buSzPct val="100000"/>
              <a:buFont typeface="Montserrat"/>
              <a:buChar char="❏"/>
            </a:pPr>
            <a:r>
              <a:rPr lang="en-GB" sz="1800" b="1" u="sng" dirty="0">
                <a:latin typeface="Montserrat"/>
                <a:ea typeface="Montserrat"/>
                <a:cs typeface="Montserrat"/>
                <a:sym typeface="Montserrat"/>
              </a:rPr>
              <a:t>Balanced F-score</a:t>
            </a:r>
          </a:p>
          <a:p>
            <a:pPr lvl="0" rtl="0">
              <a:lnSpc>
                <a:spcPct val="100000"/>
              </a:lnSpc>
              <a:spcBef>
                <a:spcPts val="0"/>
              </a:spcBef>
              <a:spcAft>
                <a:spcPts val="0"/>
              </a:spcAft>
              <a:buNone/>
            </a:pPr>
            <a:endParaRPr sz="1800" b="1" u="sng" dirty="0">
              <a:latin typeface="Montserrat"/>
              <a:ea typeface="Montserrat"/>
              <a:cs typeface="Montserrat"/>
              <a:sym typeface="Montserrat"/>
            </a:endParaRPr>
          </a:p>
          <a:p>
            <a:pPr lvl="0" algn="ctr" rtl="0">
              <a:lnSpc>
                <a:spcPct val="100000"/>
              </a:lnSpc>
              <a:spcBef>
                <a:spcPts val="0"/>
              </a:spcBef>
              <a:spcAft>
                <a:spcPts val="0"/>
              </a:spcAft>
              <a:buNone/>
            </a:pPr>
            <a:r>
              <a:rPr lang="en-GB" sz="1800" dirty="0">
                <a:latin typeface="Montserrat"/>
                <a:ea typeface="Montserrat"/>
                <a:cs typeface="Montserrat"/>
                <a:sym typeface="Montserrat"/>
              </a:rPr>
              <a:t>The balanced F-score can be calculated with the same formula, if we assign to values </a:t>
            </a:r>
            <a:r>
              <a:rPr lang="en-GB" sz="1800" i="1" dirty="0">
                <a:latin typeface="Montserrat"/>
                <a:ea typeface="Montserrat"/>
                <a:cs typeface="Montserrat"/>
                <a:sym typeface="Montserrat"/>
              </a:rPr>
              <a:t>a</a:t>
            </a:r>
            <a:r>
              <a:rPr lang="en-GB" sz="1800" dirty="0">
                <a:latin typeface="Montserrat"/>
                <a:ea typeface="Montserrat"/>
                <a:cs typeface="Montserrat"/>
                <a:sym typeface="Montserrat"/>
              </a:rPr>
              <a:t> and </a:t>
            </a:r>
            <a:r>
              <a:rPr lang="en-GB" sz="1800" i="1" dirty="0">
                <a:latin typeface="Montserrat"/>
                <a:ea typeface="Montserrat"/>
                <a:cs typeface="Montserrat"/>
                <a:sym typeface="Montserrat"/>
              </a:rPr>
              <a:t>β</a:t>
            </a:r>
            <a:r>
              <a:rPr lang="en-GB" sz="1800" dirty="0">
                <a:latin typeface="Montserrat"/>
                <a:ea typeface="Montserrat"/>
                <a:cs typeface="Montserrat"/>
                <a:sym typeface="Montserrat"/>
              </a:rPr>
              <a:t> to be equal with 1/2 and 1 respectively</a:t>
            </a:r>
            <a:endParaRPr lang="en-GB" sz="1800" b="1" u="sng" dirty="0">
              <a:latin typeface="Montserrat"/>
              <a:ea typeface="Montserrat"/>
              <a:cs typeface="Montserrat"/>
              <a:sym typeface="Montserrat"/>
            </a:endParaRPr>
          </a:p>
        </p:txBody>
      </p:sp>
      <p:sp>
        <p:nvSpPr>
          <p:cNvPr id="294" name="Shape 294"/>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lgn="ctr" rtl="0">
              <a:spcBef>
                <a:spcPts val="0"/>
              </a:spcBef>
              <a:buNone/>
            </a:pPr>
            <a:r>
              <a:rPr lang="en-GB"/>
              <a:t>Information Retrieval Set-based measures for evaluation of unranked retrieval sets</a:t>
            </a:r>
          </a:p>
          <a:p>
            <a:pPr lvl="0" rtl="0">
              <a:spcBef>
                <a:spcPts val="0"/>
              </a:spcBef>
              <a:buNone/>
            </a:pPr>
            <a:endParaRPr/>
          </a:p>
        </p:txBody>
      </p:sp>
      <p:sp>
        <p:nvSpPr>
          <p:cNvPr id="295" name="Shape 29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22</a:t>
            </a:fld>
            <a:endParaRPr lang="en-GB"/>
          </a:p>
        </p:txBody>
      </p:sp>
      <p:pic>
        <p:nvPicPr>
          <p:cNvPr id="296" name="Shape 296" descr="Capture03.JPG"/>
          <p:cNvPicPr preferRelativeResize="0"/>
          <p:nvPr/>
        </p:nvPicPr>
        <p:blipFill>
          <a:blip r:embed="rId3">
            <a:alphaModFix/>
          </a:blip>
          <a:stretch>
            <a:fillRect/>
          </a:stretch>
        </p:blipFill>
        <p:spPr>
          <a:xfrm>
            <a:off x="5477950" y="2024075"/>
            <a:ext cx="1857375" cy="1532650"/>
          </a:xfrm>
          <a:prstGeom prst="rect">
            <a:avLst/>
          </a:prstGeom>
          <a:noFill/>
          <a:ln>
            <a:noFill/>
          </a:ln>
        </p:spPr>
      </p:pic>
      <p:sp>
        <p:nvSpPr>
          <p:cNvPr id="2" name="Cloud 1">
            <a:extLst>
              <a:ext uri="{FF2B5EF4-FFF2-40B4-BE49-F238E27FC236}">
                <a16:creationId xmlns:a16="http://schemas.microsoft.com/office/drawing/2014/main" id="{87ABD0C5-A6C4-4E8D-A215-59055FBB2B64}"/>
              </a:ext>
            </a:extLst>
          </p:cNvPr>
          <p:cNvSpPr/>
          <p:nvPr/>
        </p:nvSpPr>
        <p:spPr>
          <a:xfrm>
            <a:off x="2876690" y="2376105"/>
            <a:ext cx="2473602" cy="1107959"/>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 ∈ [0,1]</a:t>
            </a:r>
          </a:p>
          <a:p>
            <a:pPr algn="ctr"/>
            <a:r>
              <a:rPr lang="en-US" dirty="0"/>
              <a:t>b ∈ [0,</a:t>
            </a:r>
            <a:r>
              <a:rPr lang="en-US" b="1" dirty="0"/>
              <a:t>∞</a:t>
            </a:r>
            <a:r>
              <a:rPr lang="en-US"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957103" y="121340"/>
            <a:ext cx="7038900" cy="914100"/>
          </a:xfrm>
          <a:prstGeom prst="rect">
            <a:avLst/>
          </a:prstGeom>
        </p:spPr>
        <p:txBody>
          <a:bodyPr wrap="square" lIns="91425" tIns="91425" rIns="91425" bIns="91425" anchor="t" anchorCtr="0">
            <a:noAutofit/>
          </a:bodyPr>
          <a:lstStyle/>
          <a:p>
            <a:pPr lvl="0" algn="ctr" rtl="0">
              <a:spcBef>
                <a:spcPts val="0"/>
              </a:spcBef>
              <a:buNone/>
            </a:pPr>
            <a:r>
              <a:rPr lang="en-GB" dirty="0"/>
              <a:t>Information Retrieval Set-based measures for evaluation of ranked retrieval sets</a:t>
            </a:r>
          </a:p>
          <a:p>
            <a:pPr lvl="0" rtl="0">
              <a:spcBef>
                <a:spcPts val="0"/>
              </a:spcBef>
              <a:buNone/>
            </a:pPr>
            <a:endParaRPr dirty="0"/>
          </a:p>
        </p:txBody>
      </p:sp>
      <p:sp>
        <p:nvSpPr>
          <p:cNvPr id="302" name="Shape 302"/>
          <p:cNvSpPr txBox="1">
            <a:spLocks noGrp="1"/>
          </p:cNvSpPr>
          <p:nvPr>
            <p:ph type="body" idx="1"/>
          </p:nvPr>
        </p:nvSpPr>
        <p:spPr>
          <a:xfrm>
            <a:off x="100116" y="1519273"/>
            <a:ext cx="8536625" cy="3537543"/>
          </a:xfrm>
          <a:prstGeom prst="rect">
            <a:avLst/>
          </a:prstGeom>
        </p:spPr>
        <p:txBody>
          <a:bodyPr wrap="square" lIns="91425" tIns="91425" rIns="91425" bIns="91425" anchor="t" anchorCtr="0">
            <a:noAutofit/>
          </a:bodyPr>
          <a:lstStyle/>
          <a:p>
            <a:pPr marL="457200" lvl="0" indent="-342900" rtl="0">
              <a:lnSpc>
                <a:spcPct val="100000"/>
              </a:lnSpc>
              <a:spcBef>
                <a:spcPts val="0"/>
              </a:spcBef>
              <a:spcAft>
                <a:spcPts val="0"/>
              </a:spcAft>
              <a:buSzPct val="100000"/>
              <a:buFont typeface="Montserrat"/>
              <a:buChar char="❏"/>
            </a:pPr>
            <a:r>
              <a:rPr lang="en-GB" sz="1800" b="1" u="sng" dirty="0">
                <a:latin typeface="Montserrat"/>
                <a:ea typeface="Montserrat"/>
                <a:cs typeface="Montserrat"/>
                <a:sym typeface="Montserrat"/>
              </a:rPr>
              <a:t>Accuracy </a:t>
            </a:r>
            <a:r>
              <a:rPr lang="en-GB" sz="1800" dirty="0">
                <a:latin typeface="Montserrat"/>
                <a:ea typeface="Montserrat"/>
                <a:cs typeface="Montserrat"/>
                <a:sym typeface="Montserrat"/>
              </a:rPr>
              <a:t>is the chunk of the classification that is correct. </a:t>
            </a:r>
          </a:p>
          <a:p>
            <a:pPr marL="114300" lvl="0" rtl="0">
              <a:lnSpc>
                <a:spcPct val="100000"/>
              </a:lnSpc>
              <a:spcBef>
                <a:spcPts val="0"/>
              </a:spcBef>
              <a:spcAft>
                <a:spcPts val="0"/>
              </a:spcAft>
              <a:buSzPct val="100000"/>
              <a:buNone/>
            </a:pPr>
            <a:r>
              <a:rPr lang="en-GB" sz="1800" dirty="0">
                <a:latin typeface="Montserrat"/>
                <a:ea typeface="Montserrat"/>
                <a:cs typeface="Montserrat"/>
                <a:sym typeface="Montserrat"/>
              </a:rPr>
              <a:t>     The accuracy of a model can be calculated from the formula below</a:t>
            </a:r>
          </a:p>
          <a:p>
            <a:pPr lvl="0" rtl="0">
              <a:lnSpc>
                <a:spcPct val="100000"/>
              </a:lnSpc>
              <a:spcBef>
                <a:spcPts val="0"/>
              </a:spcBef>
              <a:spcAft>
                <a:spcPts val="0"/>
              </a:spcAft>
              <a:buNone/>
            </a:pPr>
            <a:endParaRPr sz="1800" b="1" u="sng" dirty="0">
              <a:latin typeface="Montserrat"/>
              <a:ea typeface="Montserrat"/>
              <a:cs typeface="Montserrat"/>
              <a:sym typeface="Montserrat"/>
            </a:endParaRPr>
          </a:p>
          <a:p>
            <a:pPr lvl="0" rtl="0">
              <a:lnSpc>
                <a:spcPct val="100000"/>
              </a:lnSpc>
              <a:spcBef>
                <a:spcPts val="0"/>
              </a:spcBef>
              <a:spcAft>
                <a:spcPts val="0"/>
              </a:spcAft>
              <a:buNone/>
            </a:pPr>
            <a:endParaRPr sz="1800" b="1" u="sng" dirty="0">
              <a:latin typeface="Montserrat"/>
              <a:ea typeface="Montserrat"/>
              <a:cs typeface="Montserrat"/>
              <a:sym typeface="Montserrat"/>
            </a:endParaRPr>
          </a:p>
          <a:p>
            <a:pPr marL="457200" lvl="0" indent="-342900" rtl="0">
              <a:lnSpc>
                <a:spcPct val="100000"/>
              </a:lnSpc>
              <a:spcBef>
                <a:spcPts val="0"/>
              </a:spcBef>
              <a:spcAft>
                <a:spcPts val="0"/>
              </a:spcAft>
              <a:buSzPct val="100000"/>
              <a:buFont typeface="Montserrat"/>
              <a:buChar char="❏"/>
            </a:pPr>
            <a:endParaRPr lang="en-GB" sz="1800" b="1" u="sng" dirty="0">
              <a:latin typeface="Montserrat"/>
              <a:ea typeface="Montserrat"/>
              <a:cs typeface="Montserrat"/>
              <a:sym typeface="Montserrat"/>
            </a:endParaRPr>
          </a:p>
          <a:p>
            <a:pPr marL="457200" lvl="0" indent="-342900" rtl="0">
              <a:lnSpc>
                <a:spcPct val="100000"/>
              </a:lnSpc>
              <a:spcBef>
                <a:spcPts val="0"/>
              </a:spcBef>
              <a:spcAft>
                <a:spcPts val="0"/>
              </a:spcAft>
              <a:buSzPct val="100000"/>
              <a:buFont typeface="Montserrat"/>
              <a:buChar char="❏"/>
            </a:pPr>
            <a:endParaRPr lang="en-GB" sz="1800" b="1" u="sng" dirty="0">
              <a:latin typeface="Montserrat"/>
              <a:ea typeface="Montserrat"/>
              <a:cs typeface="Montserrat"/>
              <a:sym typeface="Montserrat"/>
            </a:endParaRPr>
          </a:p>
          <a:p>
            <a:pPr marL="457200" lvl="0" indent="-342900" rtl="0">
              <a:lnSpc>
                <a:spcPct val="100000"/>
              </a:lnSpc>
              <a:spcBef>
                <a:spcPts val="0"/>
              </a:spcBef>
              <a:spcAft>
                <a:spcPts val="0"/>
              </a:spcAft>
              <a:buSzPct val="100000"/>
              <a:buFont typeface="Montserrat"/>
              <a:buChar char="❏"/>
            </a:pPr>
            <a:r>
              <a:rPr lang="en-GB" sz="1800" b="1" u="sng" dirty="0">
                <a:latin typeface="Montserrat"/>
                <a:ea typeface="Montserrat"/>
                <a:cs typeface="Montserrat"/>
                <a:sym typeface="Montserrat"/>
              </a:rPr>
              <a:t>Mean Average Precision (MAP) </a:t>
            </a:r>
            <a:r>
              <a:rPr lang="en-GB" sz="1800" dirty="0">
                <a:latin typeface="Montserrat"/>
                <a:ea typeface="Montserrat"/>
                <a:cs typeface="Montserrat"/>
                <a:sym typeface="Montserrat"/>
              </a:rPr>
              <a:t>is a metric frequently used in the TREC test collections and gives information about the average value of all recall levels in an evaluation. MAP has proven to be a balanced method for good discrimination</a:t>
            </a:r>
            <a:endParaRPr lang="en-GB" sz="1800" b="1" u="sng" dirty="0">
              <a:latin typeface="Montserrat"/>
              <a:ea typeface="Montserrat"/>
              <a:cs typeface="Montserrat"/>
              <a:sym typeface="Montserrat"/>
            </a:endParaRPr>
          </a:p>
        </p:txBody>
      </p:sp>
      <p:sp>
        <p:nvSpPr>
          <p:cNvPr id="303" name="Shape 30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23</a:t>
            </a:fld>
            <a:endParaRPr lang="en-GB"/>
          </a:p>
        </p:txBody>
      </p:sp>
      <p:pic>
        <p:nvPicPr>
          <p:cNvPr id="304" name="Shape 304" descr="Capture04.JPG"/>
          <p:cNvPicPr preferRelativeResize="0"/>
          <p:nvPr/>
        </p:nvPicPr>
        <p:blipFill>
          <a:blip r:embed="rId3">
            <a:alphaModFix/>
          </a:blip>
          <a:stretch>
            <a:fillRect/>
          </a:stretch>
        </p:blipFill>
        <p:spPr>
          <a:xfrm>
            <a:off x="2318669" y="2414874"/>
            <a:ext cx="3879775" cy="423300"/>
          </a:xfrm>
          <a:prstGeom prst="rect">
            <a:avLst/>
          </a:prstGeom>
          <a:noFill/>
          <a:ln>
            <a:noFill/>
          </a:ln>
        </p:spPr>
      </p:pic>
      <p:pic>
        <p:nvPicPr>
          <p:cNvPr id="305" name="Shape 305" descr="Capture05.JPG"/>
          <p:cNvPicPr preferRelativeResize="0"/>
          <p:nvPr/>
        </p:nvPicPr>
        <p:blipFill>
          <a:blip r:embed="rId4">
            <a:alphaModFix/>
          </a:blip>
          <a:stretch>
            <a:fillRect/>
          </a:stretch>
        </p:blipFill>
        <p:spPr>
          <a:xfrm>
            <a:off x="4533405" y="4195142"/>
            <a:ext cx="3178925" cy="664875"/>
          </a:xfrm>
          <a:prstGeom prst="rect">
            <a:avLst/>
          </a:prstGeom>
          <a:noFill/>
          <a:ln>
            <a:noFill/>
          </a:ln>
        </p:spPr>
      </p:pic>
      <p:sp>
        <p:nvSpPr>
          <p:cNvPr id="3" name="Thought Bubble: Cloud 2">
            <a:extLst>
              <a:ext uri="{FF2B5EF4-FFF2-40B4-BE49-F238E27FC236}">
                <a16:creationId xmlns:a16="http://schemas.microsoft.com/office/drawing/2014/main" id="{36D10014-94AA-441B-BED1-5DA7746EBFA2}"/>
              </a:ext>
            </a:extLst>
          </p:cNvPr>
          <p:cNvSpPr/>
          <p:nvPr/>
        </p:nvSpPr>
        <p:spPr>
          <a:xfrm>
            <a:off x="6480894" y="2232731"/>
            <a:ext cx="2462873" cy="877564"/>
          </a:xfrm>
          <a:prstGeom prst="cloudCallout">
            <a:avLst>
              <a:gd name="adj1" fmla="val -60941"/>
              <a:gd name="adj2" fmla="val -2909"/>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TP: True positive</a:t>
            </a:r>
          </a:p>
          <a:p>
            <a:pPr algn="ctr"/>
            <a:r>
              <a:rPr lang="en-US" sz="1000" dirty="0"/>
              <a:t>TN: True negative</a:t>
            </a:r>
          </a:p>
          <a:p>
            <a:pPr algn="ctr"/>
            <a:r>
              <a:rPr lang="en-US" sz="1000" dirty="0"/>
              <a:t>FP: False positive</a:t>
            </a:r>
          </a:p>
          <a:p>
            <a:pPr algn="ctr"/>
            <a:r>
              <a:rPr lang="en-US" sz="1000" dirty="0"/>
              <a:t>FN: False negative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lgn="ctr" rtl="0">
              <a:spcBef>
                <a:spcPts val="0"/>
              </a:spcBef>
              <a:buNone/>
            </a:pPr>
            <a:r>
              <a:rPr lang="en-GB"/>
              <a:t>Information Retrieval Set-based measures for evaluation of ranked retrieval sets</a:t>
            </a:r>
          </a:p>
          <a:p>
            <a:pPr lvl="0" algn="ctr" rtl="0">
              <a:spcBef>
                <a:spcPts val="0"/>
              </a:spcBef>
              <a:buNone/>
            </a:pPr>
            <a:endParaRPr/>
          </a:p>
          <a:p>
            <a:pPr lvl="0" rtl="0">
              <a:spcBef>
                <a:spcPts val="0"/>
              </a:spcBef>
              <a:buNone/>
            </a:pPr>
            <a:endParaRPr/>
          </a:p>
        </p:txBody>
      </p:sp>
      <p:sp>
        <p:nvSpPr>
          <p:cNvPr id="311" name="Shape 311"/>
          <p:cNvSpPr txBox="1">
            <a:spLocks noGrp="1"/>
          </p:cNvSpPr>
          <p:nvPr>
            <p:ph type="body" idx="1"/>
          </p:nvPr>
        </p:nvSpPr>
        <p:spPr>
          <a:xfrm>
            <a:off x="1297500" y="1567550"/>
            <a:ext cx="7596000" cy="3425700"/>
          </a:xfrm>
          <a:prstGeom prst="rect">
            <a:avLst/>
          </a:prstGeom>
        </p:spPr>
        <p:txBody>
          <a:bodyPr wrap="square" lIns="91425" tIns="91425" rIns="91425" bIns="91425" anchor="t" anchorCtr="0">
            <a:noAutofit/>
          </a:bodyPr>
          <a:lstStyle/>
          <a:p>
            <a:pPr marL="457200" lvl="0" indent="-342900" rtl="0">
              <a:lnSpc>
                <a:spcPct val="100000"/>
              </a:lnSpc>
              <a:spcBef>
                <a:spcPts val="0"/>
              </a:spcBef>
              <a:spcAft>
                <a:spcPts val="0"/>
              </a:spcAft>
              <a:buSzPct val="100000"/>
              <a:buFont typeface="Montserrat"/>
              <a:buChar char="❏"/>
            </a:pPr>
            <a:r>
              <a:rPr lang="en-GB" sz="1800" b="1" u="sng">
                <a:latin typeface="Montserrat"/>
                <a:ea typeface="Montserrat"/>
                <a:cs typeface="Montserrat"/>
                <a:sym typeface="Montserrat"/>
              </a:rPr>
              <a:t>Normalised discounted cumulative gain</a:t>
            </a:r>
          </a:p>
          <a:p>
            <a:pPr lvl="0" algn="l" rtl="0">
              <a:lnSpc>
                <a:spcPct val="100000"/>
              </a:lnSpc>
              <a:spcBef>
                <a:spcPts val="0"/>
              </a:spcBef>
              <a:spcAft>
                <a:spcPts val="0"/>
              </a:spcAft>
              <a:buNone/>
            </a:pPr>
            <a:r>
              <a:rPr lang="en-GB" sz="1800">
                <a:latin typeface="Montserrat"/>
                <a:ea typeface="Montserrat"/>
                <a:cs typeface="Montserrat"/>
                <a:sym typeface="Montserrat"/>
              </a:rPr>
              <a:t>a well known &amp; accepted evaluation methodology for web search and is the normalised total gain accumulated at a specific rank </a:t>
            </a:r>
            <a:r>
              <a:rPr lang="en-GB" sz="1800" b="1">
                <a:latin typeface="Montserrat"/>
                <a:ea typeface="Montserrat"/>
                <a:cs typeface="Montserrat"/>
                <a:sym typeface="Montserrat"/>
              </a:rPr>
              <a:t>p</a:t>
            </a:r>
          </a:p>
          <a:p>
            <a:pPr lvl="0" rtl="0">
              <a:lnSpc>
                <a:spcPct val="100000"/>
              </a:lnSpc>
              <a:spcBef>
                <a:spcPts val="0"/>
              </a:spcBef>
              <a:spcAft>
                <a:spcPts val="0"/>
              </a:spcAft>
              <a:buNone/>
            </a:pPr>
            <a:endParaRPr sz="1800" b="1" u="sng">
              <a:latin typeface="Montserrat"/>
              <a:ea typeface="Montserrat"/>
              <a:cs typeface="Montserrat"/>
              <a:sym typeface="Montserrat"/>
            </a:endParaRPr>
          </a:p>
          <a:p>
            <a:pPr lvl="0" rtl="0">
              <a:lnSpc>
                <a:spcPct val="100000"/>
              </a:lnSpc>
              <a:spcBef>
                <a:spcPts val="0"/>
              </a:spcBef>
              <a:spcAft>
                <a:spcPts val="0"/>
              </a:spcAft>
              <a:buNone/>
            </a:pPr>
            <a:endParaRPr sz="1200">
              <a:latin typeface="Montserrat"/>
              <a:ea typeface="Montserrat"/>
              <a:cs typeface="Montserrat"/>
              <a:sym typeface="Montserrat"/>
            </a:endParaRPr>
          </a:p>
          <a:p>
            <a:pPr lvl="0" rtl="0">
              <a:lnSpc>
                <a:spcPct val="100000"/>
              </a:lnSpc>
              <a:spcBef>
                <a:spcPts val="0"/>
              </a:spcBef>
              <a:spcAft>
                <a:spcPts val="0"/>
              </a:spcAft>
              <a:buNone/>
            </a:pPr>
            <a:endParaRPr sz="1200">
              <a:latin typeface="Montserrat"/>
              <a:ea typeface="Montserrat"/>
              <a:cs typeface="Montserrat"/>
              <a:sym typeface="Montserrat"/>
            </a:endParaRPr>
          </a:p>
          <a:p>
            <a:pPr lvl="0" rtl="0">
              <a:lnSpc>
                <a:spcPct val="100000"/>
              </a:lnSpc>
              <a:spcBef>
                <a:spcPts val="0"/>
              </a:spcBef>
              <a:spcAft>
                <a:spcPts val="0"/>
              </a:spcAft>
              <a:buNone/>
            </a:pPr>
            <a:endParaRPr sz="1200">
              <a:latin typeface="Montserrat"/>
              <a:ea typeface="Montserrat"/>
              <a:cs typeface="Montserrat"/>
              <a:sym typeface="Montserrat"/>
            </a:endParaRPr>
          </a:p>
          <a:p>
            <a:pPr lvl="0" rtl="0">
              <a:lnSpc>
                <a:spcPct val="100000"/>
              </a:lnSpc>
              <a:spcBef>
                <a:spcPts val="0"/>
              </a:spcBef>
              <a:spcAft>
                <a:spcPts val="0"/>
              </a:spcAft>
              <a:buNone/>
            </a:pPr>
            <a:endParaRPr sz="1200">
              <a:latin typeface="Montserrat"/>
              <a:ea typeface="Montserrat"/>
              <a:cs typeface="Montserrat"/>
              <a:sym typeface="Montserrat"/>
            </a:endParaRPr>
          </a:p>
          <a:p>
            <a:pPr lvl="0" rtl="0">
              <a:lnSpc>
                <a:spcPct val="100000"/>
              </a:lnSpc>
              <a:spcBef>
                <a:spcPts val="0"/>
              </a:spcBef>
              <a:spcAft>
                <a:spcPts val="0"/>
              </a:spcAft>
              <a:buNone/>
            </a:pPr>
            <a:endParaRPr sz="1200">
              <a:latin typeface="Montserrat"/>
              <a:ea typeface="Montserrat"/>
              <a:cs typeface="Montserrat"/>
              <a:sym typeface="Montserrat"/>
            </a:endParaRPr>
          </a:p>
          <a:p>
            <a:pPr lvl="0" rtl="0">
              <a:lnSpc>
                <a:spcPct val="100000"/>
              </a:lnSpc>
              <a:spcBef>
                <a:spcPts val="0"/>
              </a:spcBef>
              <a:spcAft>
                <a:spcPts val="0"/>
              </a:spcAft>
              <a:buNone/>
            </a:pPr>
            <a:endParaRPr sz="1200">
              <a:latin typeface="Montserrat"/>
              <a:ea typeface="Montserrat"/>
              <a:cs typeface="Montserrat"/>
              <a:sym typeface="Montserrat"/>
            </a:endParaRPr>
          </a:p>
          <a:p>
            <a:pPr marL="457200" lvl="0" indent="-342900" rtl="0">
              <a:lnSpc>
                <a:spcPct val="100000"/>
              </a:lnSpc>
              <a:spcBef>
                <a:spcPts val="0"/>
              </a:spcBef>
              <a:spcAft>
                <a:spcPts val="0"/>
              </a:spcAft>
              <a:buSzPct val="100000"/>
              <a:buFont typeface="Montserrat"/>
              <a:buChar char="❏"/>
            </a:pPr>
            <a:r>
              <a:rPr lang="en-GB" sz="1800" b="1" u="sng">
                <a:latin typeface="Montserrat"/>
                <a:ea typeface="Montserrat"/>
                <a:cs typeface="Montserrat"/>
                <a:sym typeface="Montserrat"/>
              </a:rPr>
              <a:t>R precision </a:t>
            </a:r>
            <a:r>
              <a:rPr lang="en-GB" sz="1800">
                <a:latin typeface="Montserrat"/>
                <a:ea typeface="Montserrat"/>
                <a:cs typeface="Montserrat"/>
                <a:sym typeface="Montserrat"/>
              </a:rPr>
              <a:t> is highly comparable to the MAP method due to the similar results returned by both methods. But, R-precision needs to know all relevant documents to a specific query, to determine the stopping point for the computation.</a:t>
            </a:r>
          </a:p>
          <a:p>
            <a:pPr lvl="0" rtl="0">
              <a:lnSpc>
                <a:spcPct val="100000"/>
              </a:lnSpc>
              <a:spcBef>
                <a:spcPts val="0"/>
              </a:spcBef>
              <a:spcAft>
                <a:spcPts val="0"/>
              </a:spcAft>
              <a:buNone/>
            </a:pPr>
            <a:endParaRPr sz="1800">
              <a:latin typeface="Montserrat"/>
              <a:ea typeface="Montserrat"/>
              <a:cs typeface="Montserrat"/>
              <a:sym typeface="Montserrat"/>
            </a:endParaRPr>
          </a:p>
        </p:txBody>
      </p:sp>
      <p:sp>
        <p:nvSpPr>
          <p:cNvPr id="312" name="Shape 3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24</a:t>
            </a:fld>
            <a:endParaRPr lang="en-GB"/>
          </a:p>
        </p:txBody>
      </p:sp>
      <p:pic>
        <p:nvPicPr>
          <p:cNvPr id="313" name="Shape 313" descr="Capture06.JPG"/>
          <p:cNvPicPr preferRelativeResize="0"/>
          <p:nvPr/>
        </p:nvPicPr>
        <p:blipFill>
          <a:blip r:embed="rId3">
            <a:alphaModFix/>
          </a:blip>
          <a:stretch>
            <a:fillRect/>
          </a:stretch>
        </p:blipFill>
        <p:spPr>
          <a:xfrm>
            <a:off x="1378925" y="2600975"/>
            <a:ext cx="3852250" cy="914100"/>
          </a:xfrm>
          <a:prstGeom prst="rect">
            <a:avLst/>
          </a:prstGeom>
          <a:noFill/>
          <a:ln>
            <a:noFill/>
          </a:ln>
        </p:spPr>
      </p:pic>
      <p:sp>
        <p:nvSpPr>
          <p:cNvPr id="314" name="Shape 314"/>
          <p:cNvSpPr txBox="1"/>
          <p:nvPr/>
        </p:nvSpPr>
        <p:spPr>
          <a:xfrm>
            <a:off x="5384600" y="2462125"/>
            <a:ext cx="3594600" cy="1285800"/>
          </a:xfrm>
          <a:prstGeom prst="rect">
            <a:avLst/>
          </a:prstGeom>
          <a:noFill/>
          <a:ln>
            <a:noFill/>
          </a:ln>
        </p:spPr>
        <p:txBody>
          <a:bodyPr wrap="square" lIns="91425" tIns="91425" rIns="91425" bIns="91425" anchor="t" anchorCtr="0">
            <a:noAutofit/>
          </a:bodyPr>
          <a:lstStyle/>
          <a:p>
            <a:pPr lvl="0" rtl="0">
              <a:spcBef>
                <a:spcPts val="0"/>
              </a:spcBef>
              <a:buNone/>
            </a:pPr>
            <a:r>
              <a:rPr lang="en-GB" sz="1200" i="1">
                <a:solidFill>
                  <a:schemeClr val="lt1"/>
                </a:solidFill>
                <a:latin typeface="Montserrat"/>
                <a:ea typeface="Montserrat"/>
                <a:cs typeface="Montserrat"/>
                <a:sym typeface="Montserrat"/>
              </a:rPr>
              <a:t>Where, Q stands for set of relevant documents to a query, R(j,m) stands for the relevance score assessors gave to m, for the query j, Z</a:t>
            </a:r>
            <a:r>
              <a:rPr lang="en-GB" sz="800" i="1">
                <a:solidFill>
                  <a:schemeClr val="lt1"/>
                </a:solidFill>
                <a:latin typeface="Montserrat"/>
                <a:ea typeface="Montserrat"/>
                <a:cs typeface="Montserrat"/>
                <a:sym typeface="Montserrat"/>
              </a:rPr>
              <a:t>k</a:t>
            </a:r>
            <a:r>
              <a:rPr lang="en-GB" sz="1200" i="1">
                <a:solidFill>
                  <a:schemeClr val="lt1"/>
                </a:solidFill>
                <a:latin typeface="Montserrat"/>
                <a:ea typeface="Montserrat"/>
                <a:cs typeface="Montserrat"/>
                <a:sym typeface="Montserrat"/>
              </a:rPr>
              <a:t> is a normalisation factor computed so that the optimal NDCG rank at k is 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lgn="ctr" rtl="0">
              <a:spcBef>
                <a:spcPts val="0"/>
              </a:spcBef>
              <a:buNone/>
            </a:pPr>
            <a:r>
              <a:rPr lang="en-GB" dirty="0"/>
              <a:t>Information Retrieval Set-based measures for evaluation of ranked retrieval sets</a:t>
            </a:r>
          </a:p>
          <a:p>
            <a:pPr lvl="0" rtl="0">
              <a:spcBef>
                <a:spcPts val="0"/>
              </a:spcBef>
              <a:buNone/>
            </a:pPr>
            <a:endParaRPr dirty="0"/>
          </a:p>
        </p:txBody>
      </p:sp>
      <p:sp>
        <p:nvSpPr>
          <p:cNvPr id="320" name="Shape 320"/>
          <p:cNvSpPr txBox="1">
            <a:spLocks noGrp="1"/>
          </p:cNvSpPr>
          <p:nvPr>
            <p:ph type="body" idx="1"/>
          </p:nvPr>
        </p:nvSpPr>
        <p:spPr>
          <a:xfrm>
            <a:off x="1297500" y="1498200"/>
            <a:ext cx="7596000" cy="3608700"/>
          </a:xfrm>
          <a:prstGeom prst="rect">
            <a:avLst/>
          </a:prstGeom>
        </p:spPr>
        <p:txBody>
          <a:bodyPr wrap="square" lIns="91425" tIns="91425" rIns="91425" bIns="91425" anchor="t" anchorCtr="0">
            <a:noAutofit/>
          </a:bodyPr>
          <a:lstStyle/>
          <a:p>
            <a:pPr marL="457200" lvl="0" indent="-342900" rtl="0">
              <a:lnSpc>
                <a:spcPct val="100000"/>
              </a:lnSpc>
              <a:spcBef>
                <a:spcPts val="0"/>
              </a:spcBef>
              <a:spcAft>
                <a:spcPts val="0"/>
              </a:spcAft>
              <a:buSzPct val="100000"/>
              <a:buFont typeface="Montserrat"/>
              <a:buChar char="❏"/>
            </a:pPr>
            <a:r>
              <a:rPr lang="en-GB" sz="1800" b="1" u="sng" dirty="0">
                <a:latin typeface="Montserrat"/>
                <a:ea typeface="Montserrat"/>
                <a:cs typeface="Montserrat"/>
                <a:sym typeface="Montserrat"/>
              </a:rPr>
              <a:t>Kappa Statistic </a:t>
            </a:r>
          </a:p>
          <a:p>
            <a:pPr lvl="0" algn="ctr" rtl="0">
              <a:lnSpc>
                <a:spcPct val="100000"/>
              </a:lnSpc>
              <a:spcBef>
                <a:spcPts val="0"/>
              </a:spcBef>
              <a:spcAft>
                <a:spcPts val="0"/>
              </a:spcAft>
              <a:buNone/>
            </a:pPr>
            <a:r>
              <a:rPr lang="en-GB" sz="1600" dirty="0">
                <a:latin typeface="Montserrat"/>
                <a:ea typeface="Montserrat"/>
                <a:cs typeface="Montserrat"/>
                <a:sym typeface="Montserrat"/>
              </a:rPr>
              <a:t>is an appealing measurement to examine the level of agreement between judges on relevance judgments</a:t>
            </a:r>
          </a:p>
          <a:p>
            <a:pPr lvl="0" rtl="0">
              <a:lnSpc>
                <a:spcPct val="100000"/>
              </a:lnSpc>
              <a:spcBef>
                <a:spcPts val="0"/>
              </a:spcBef>
              <a:spcAft>
                <a:spcPts val="0"/>
              </a:spcAft>
              <a:buNone/>
            </a:pPr>
            <a:endParaRPr sz="1800" b="1" u="sng" dirty="0">
              <a:latin typeface="Montserrat"/>
              <a:ea typeface="Montserrat"/>
              <a:cs typeface="Montserrat"/>
              <a:sym typeface="Montserrat"/>
            </a:endParaRPr>
          </a:p>
          <a:p>
            <a:pPr lvl="0" rtl="0">
              <a:lnSpc>
                <a:spcPct val="100000"/>
              </a:lnSpc>
              <a:spcBef>
                <a:spcPts val="0"/>
              </a:spcBef>
              <a:spcAft>
                <a:spcPts val="0"/>
              </a:spcAft>
              <a:buNone/>
            </a:pPr>
            <a:endParaRPr sz="1800" b="1" u="sng" dirty="0">
              <a:latin typeface="Montserrat"/>
              <a:ea typeface="Montserrat"/>
              <a:cs typeface="Montserrat"/>
              <a:sym typeface="Montserrat"/>
            </a:endParaRPr>
          </a:p>
          <a:p>
            <a:pPr lvl="0" rtl="0">
              <a:lnSpc>
                <a:spcPct val="100000"/>
              </a:lnSpc>
              <a:spcBef>
                <a:spcPts val="0"/>
              </a:spcBef>
              <a:spcAft>
                <a:spcPts val="0"/>
              </a:spcAft>
              <a:buNone/>
            </a:pPr>
            <a:endParaRPr sz="1800" b="1" u="sng" dirty="0">
              <a:latin typeface="Montserrat"/>
              <a:ea typeface="Montserrat"/>
              <a:cs typeface="Montserrat"/>
              <a:sym typeface="Montserrat"/>
            </a:endParaRPr>
          </a:p>
          <a:p>
            <a:pPr marL="457200" lvl="0" indent="-342900" rtl="0">
              <a:lnSpc>
                <a:spcPct val="100000"/>
              </a:lnSpc>
              <a:spcBef>
                <a:spcPts val="0"/>
              </a:spcBef>
              <a:spcAft>
                <a:spcPts val="0"/>
              </a:spcAft>
              <a:buSzPct val="100000"/>
              <a:buFont typeface="Montserrat"/>
              <a:buChar char="❏"/>
            </a:pPr>
            <a:r>
              <a:rPr lang="en-GB" sz="1800" b="1" u="sng" dirty="0">
                <a:latin typeface="Montserrat"/>
                <a:ea typeface="Montserrat"/>
                <a:cs typeface="Montserrat"/>
                <a:sym typeface="Montserrat"/>
              </a:rPr>
              <a:t>Maximal marginal relevance</a:t>
            </a:r>
          </a:p>
          <a:p>
            <a:pPr lvl="0" algn="ctr" rtl="0">
              <a:lnSpc>
                <a:spcPct val="100000"/>
              </a:lnSpc>
              <a:spcBef>
                <a:spcPts val="0"/>
              </a:spcBef>
              <a:spcAft>
                <a:spcPts val="0"/>
              </a:spcAft>
              <a:buNone/>
            </a:pPr>
            <a:r>
              <a:rPr lang="en-GB" sz="1600" dirty="0">
                <a:latin typeface="Montserrat"/>
                <a:ea typeface="Montserrat"/>
                <a:cs typeface="Montserrat"/>
                <a:sym typeface="Montserrat"/>
              </a:rPr>
              <a:t>  a measurement that calculates the relevance of each document by taking into consideration the adding value of the information of a document and the acquired information from previous documents</a:t>
            </a:r>
          </a:p>
        </p:txBody>
      </p:sp>
      <p:sp>
        <p:nvSpPr>
          <p:cNvPr id="321" name="Shape 3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25</a:t>
            </a:fld>
            <a:endParaRPr lang="en-GB"/>
          </a:p>
        </p:txBody>
      </p:sp>
      <p:pic>
        <p:nvPicPr>
          <p:cNvPr id="322" name="Shape 322" descr="Capture09.JPG"/>
          <p:cNvPicPr preferRelativeResize="0"/>
          <p:nvPr/>
        </p:nvPicPr>
        <p:blipFill>
          <a:blip r:embed="rId3">
            <a:alphaModFix/>
          </a:blip>
          <a:stretch>
            <a:fillRect/>
          </a:stretch>
        </p:blipFill>
        <p:spPr>
          <a:xfrm>
            <a:off x="2989500" y="4259001"/>
            <a:ext cx="3654900" cy="705175"/>
          </a:xfrm>
          <a:prstGeom prst="rect">
            <a:avLst/>
          </a:prstGeom>
          <a:noFill/>
          <a:ln>
            <a:noFill/>
          </a:ln>
        </p:spPr>
      </p:pic>
      <p:pic>
        <p:nvPicPr>
          <p:cNvPr id="323" name="Shape 323" descr="Capture07.JPG"/>
          <p:cNvPicPr preferRelativeResize="0"/>
          <p:nvPr/>
        </p:nvPicPr>
        <p:blipFill>
          <a:blip r:embed="rId4">
            <a:alphaModFix/>
          </a:blip>
          <a:stretch>
            <a:fillRect/>
          </a:stretch>
        </p:blipFill>
        <p:spPr>
          <a:xfrm>
            <a:off x="2349126" y="2494388"/>
            <a:ext cx="1609725" cy="581025"/>
          </a:xfrm>
          <a:prstGeom prst="rect">
            <a:avLst/>
          </a:prstGeom>
          <a:noFill/>
          <a:ln>
            <a:noFill/>
          </a:ln>
        </p:spPr>
      </p:pic>
      <p:pic>
        <p:nvPicPr>
          <p:cNvPr id="324" name="Shape 324" descr="Capture08.JPG"/>
          <p:cNvPicPr preferRelativeResize="0"/>
          <p:nvPr/>
        </p:nvPicPr>
        <p:blipFill>
          <a:blip r:embed="rId5">
            <a:alphaModFix/>
          </a:blip>
          <a:stretch>
            <a:fillRect/>
          </a:stretch>
        </p:blipFill>
        <p:spPr>
          <a:xfrm>
            <a:off x="5010477" y="2588100"/>
            <a:ext cx="2987347" cy="393600"/>
          </a:xfrm>
          <a:prstGeom prst="rect">
            <a:avLst/>
          </a:prstGeom>
          <a:noFill/>
          <a:ln>
            <a:noFill/>
          </a:ln>
        </p:spPr>
      </p:pic>
    </p:spTree>
    <p:extLst>
      <p:ext uri="{BB962C8B-B14F-4D97-AF65-F5344CB8AC3E}">
        <p14:creationId xmlns:p14="http://schemas.microsoft.com/office/powerpoint/2010/main" val="933180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lgn="ctr" rtl="0">
              <a:spcBef>
                <a:spcPts val="0"/>
              </a:spcBef>
              <a:buNone/>
            </a:pPr>
            <a:r>
              <a:rPr lang="en-GB" dirty="0"/>
              <a:t>Information Retrieval Set-based measures for evaluation of ranked retrieval sets</a:t>
            </a:r>
          </a:p>
          <a:p>
            <a:pPr lvl="0" rtl="0">
              <a:spcBef>
                <a:spcPts val="0"/>
              </a:spcBef>
              <a:buNone/>
            </a:pPr>
            <a:endParaRPr dirty="0"/>
          </a:p>
        </p:txBody>
      </p:sp>
      <p:sp>
        <p:nvSpPr>
          <p:cNvPr id="320" name="Shape 320"/>
          <p:cNvSpPr txBox="1">
            <a:spLocks noGrp="1"/>
          </p:cNvSpPr>
          <p:nvPr>
            <p:ph type="body" idx="1"/>
          </p:nvPr>
        </p:nvSpPr>
        <p:spPr>
          <a:xfrm>
            <a:off x="1297500" y="1498200"/>
            <a:ext cx="7596000" cy="3608700"/>
          </a:xfrm>
          <a:prstGeom prst="rect">
            <a:avLst/>
          </a:prstGeom>
        </p:spPr>
        <p:txBody>
          <a:bodyPr wrap="square" lIns="91425" tIns="91425" rIns="91425" bIns="91425" anchor="t" anchorCtr="0">
            <a:noAutofit/>
          </a:bodyPr>
          <a:lstStyle/>
          <a:p>
            <a:pPr marL="457200" lvl="0" indent="-342900" rtl="0">
              <a:lnSpc>
                <a:spcPct val="100000"/>
              </a:lnSpc>
              <a:spcBef>
                <a:spcPts val="0"/>
              </a:spcBef>
              <a:spcAft>
                <a:spcPts val="0"/>
              </a:spcAft>
              <a:buSzPct val="100000"/>
              <a:buFont typeface="Montserrat"/>
              <a:buChar char="❏"/>
            </a:pPr>
            <a:r>
              <a:rPr lang="en-GB" sz="1800" b="1" u="sng" dirty="0">
                <a:latin typeface="Montserrat"/>
                <a:ea typeface="Montserrat"/>
                <a:cs typeface="Montserrat"/>
                <a:sym typeface="Montserrat"/>
              </a:rPr>
              <a:t>Kappa Statistic </a:t>
            </a:r>
          </a:p>
          <a:p>
            <a:pPr lvl="0" algn="ctr" rtl="0">
              <a:lnSpc>
                <a:spcPct val="100000"/>
              </a:lnSpc>
              <a:spcBef>
                <a:spcPts val="0"/>
              </a:spcBef>
              <a:spcAft>
                <a:spcPts val="0"/>
              </a:spcAft>
              <a:buNone/>
            </a:pPr>
            <a:r>
              <a:rPr lang="en-GB" sz="1600" dirty="0">
                <a:latin typeface="Montserrat"/>
                <a:ea typeface="Montserrat"/>
                <a:cs typeface="Montserrat"/>
                <a:sym typeface="Montserrat"/>
              </a:rPr>
              <a:t>is an appealing measurement to examine the level of agreement between judges on relevance judgments</a:t>
            </a:r>
          </a:p>
          <a:p>
            <a:pPr lvl="0" rtl="0">
              <a:lnSpc>
                <a:spcPct val="100000"/>
              </a:lnSpc>
              <a:spcBef>
                <a:spcPts val="0"/>
              </a:spcBef>
              <a:spcAft>
                <a:spcPts val="0"/>
              </a:spcAft>
              <a:buNone/>
            </a:pPr>
            <a:endParaRPr sz="1800" b="1" u="sng" dirty="0">
              <a:latin typeface="Montserrat"/>
              <a:ea typeface="Montserrat"/>
              <a:cs typeface="Montserrat"/>
              <a:sym typeface="Montserrat"/>
            </a:endParaRPr>
          </a:p>
          <a:p>
            <a:pPr lvl="0" rtl="0">
              <a:lnSpc>
                <a:spcPct val="100000"/>
              </a:lnSpc>
              <a:spcBef>
                <a:spcPts val="0"/>
              </a:spcBef>
              <a:spcAft>
                <a:spcPts val="0"/>
              </a:spcAft>
              <a:buNone/>
            </a:pPr>
            <a:endParaRPr sz="1800" b="1" u="sng" dirty="0">
              <a:latin typeface="Montserrat"/>
              <a:ea typeface="Montserrat"/>
              <a:cs typeface="Montserrat"/>
              <a:sym typeface="Montserrat"/>
            </a:endParaRPr>
          </a:p>
          <a:p>
            <a:pPr lvl="0" rtl="0">
              <a:lnSpc>
                <a:spcPct val="100000"/>
              </a:lnSpc>
              <a:spcBef>
                <a:spcPts val="0"/>
              </a:spcBef>
              <a:spcAft>
                <a:spcPts val="0"/>
              </a:spcAft>
              <a:buNone/>
            </a:pPr>
            <a:endParaRPr sz="1800" b="1" u="sng" dirty="0">
              <a:latin typeface="Montserrat"/>
              <a:ea typeface="Montserrat"/>
              <a:cs typeface="Montserrat"/>
              <a:sym typeface="Montserrat"/>
            </a:endParaRPr>
          </a:p>
          <a:p>
            <a:pPr marL="457200" lvl="0" indent="-342900" rtl="0">
              <a:lnSpc>
                <a:spcPct val="100000"/>
              </a:lnSpc>
              <a:spcBef>
                <a:spcPts val="0"/>
              </a:spcBef>
              <a:spcAft>
                <a:spcPts val="0"/>
              </a:spcAft>
              <a:buSzPct val="100000"/>
              <a:buFont typeface="Montserrat"/>
              <a:buChar char="❏"/>
            </a:pPr>
            <a:r>
              <a:rPr lang="en-GB" sz="1800" b="1" u="sng" dirty="0">
                <a:latin typeface="Montserrat"/>
                <a:ea typeface="Montserrat"/>
                <a:cs typeface="Montserrat"/>
                <a:sym typeface="Montserrat"/>
              </a:rPr>
              <a:t>Maximal marginal relevance</a:t>
            </a:r>
          </a:p>
          <a:p>
            <a:pPr lvl="0" algn="ctr" rtl="0">
              <a:lnSpc>
                <a:spcPct val="100000"/>
              </a:lnSpc>
              <a:spcBef>
                <a:spcPts val="0"/>
              </a:spcBef>
              <a:spcAft>
                <a:spcPts val="0"/>
              </a:spcAft>
              <a:buNone/>
            </a:pPr>
            <a:r>
              <a:rPr lang="en-GB" sz="1600" dirty="0">
                <a:latin typeface="Montserrat"/>
                <a:ea typeface="Montserrat"/>
                <a:cs typeface="Montserrat"/>
                <a:sym typeface="Montserrat"/>
              </a:rPr>
              <a:t>  a measurement that calculates the relevance of each document by taking into consideration the adding value of the information of a document and the acquired information from previous documents</a:t>
            </a:r>
          </a:p>
        </p:txBody>
      </p:sp>
      <p:sp>
        <p:nvSpPr>
          <p:cNvPr id="321" name="Shape 3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26</a:t>
            </a:fld>
            <a:endParaRPr lang="en-GB"/>
          </a:p>
        </p:txBody>
      </p:sp>
      <p:pic>
        <p:nvPicPr>
          <p:cNvPr id="322" name="Shape 322" descr="Capture09.JPG"/>
          <p:cNvPicPr preferRelativeResize="0"/>
          <p:nvPr/>
        </p:nvPicPr>
        <p:blipFill>
          <a:blip r:embed="rId3">
            <a:alphaModFix/>
          </a:blip>
          <a:stretch>
            <a:fillRect/>
          </a:stretch>
        </p:blipFill>
        <p:spPr>
          <a:xfrm>
            <a:off x="2989500" y="4259001"/>
            <a:ext cx="3654900" cy="705175"/>
          </a:xfrm>
          <a:prstGeom prst="rect">
            <a:avLst/>
          </a:prstGeom>
          <a:noFill/>
          <a:ln>
            <a:noFill/>
          </a:ln>
        </p:spPr>
      </p:pic>
      <p:pic>
        <p:nvPicPr>
          <p:cNvPr id="323" name="Shape 323" descr="Capture07.JPG"/>
          <p:cNvPicPr preferRelativeResize="0"/>
          <p:nvPr/>
        </p:nvPicPr>
        <p:blipFill>
          <a:blip r:embed="rId4">
            <a:alphaModFix/>
          </a:blip>
          <a:stretch>
            <a:fillRect/>
          </a:stretch>
        </p:blipFill>
        <p:spPr>
          <a:xfrm>
            <a:off x="2349126" y="2494388"/>
            <a:ext cx="1609725" cy="581025"/>
          </a:xfrm>
          <a:prstGeom prst="rect">
            <a:avLst/>
          </a:prstGeom>
          <a:noFill/>
          <a:ln>
            <a:noFill/>
          </a:ln>
        </p:spPr>
      </p:pic>
      <p:pic>
        <p:nvPicPr>
          <p:cNvPr id="324" name="Shape 324" descr="Capture08.JPG"/>
          <p:cNvPicPr preferRelativeResize="0"/>
          <p:nvPr/>
        </p:nvPicPr>
        <p:blipFill>
          <a:blip r:embed="rId5">
            <a:alphaModFix/>
          </a:blip>
          <a:stretch>
            <a:fillRect/>
          </a:stretch>
        </p:blipFill>
        <p:spPr>
          <a:xfrm>
            <a:off x="5010477" y="2588100"/>
            <a:ext cx="2987347" cy="393600"/>
          </a:xfrm>
          <a:prstGeom prst="rect">
            <a:avLst/>
          </a:prstGeom>
          <a:noFill/>
          <a:ln>
            <a:noFill/>
          </a:ln>
        </p:spPr>
      </p:pic>
      <p:sp>
        <p:nvSpPr>
          <p:cNvPr id="2" name="Cloud 1">
            <a:extLst>
              <a:ext uri="{FF2B5EF4-FFF2-40B4-BE49-F238E27FC236}">
                <a16:creationId xmlns:a16="http://schemas.microsoft.com/office/drawing/2014/main" id="{6023C44C-622F-4937-83C9-B3D5775EE010}"/>
              </a:ext>
            </a:extLst>
          </p:cNvPr>
          <p:cNvSpPr/>
          <p:nvPr/>
        </p:nvSpPr>
        <p:spPr>
          <a:xfrm>
            <a:off x="0" y="1942266"/>
            <a:ext cx="2074630" cy="1360284"/>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900" dirty="0"/>
          </a:p>
          <a:p>
            <a:pPr algn="ctr"/>
            <a:r>
              <a:rPr lang="en-GB" sz="900" dirty="0"/>
              <a:t>Where P(A )is the number of observed judgement agreements by the </a:t>
            </a:r>
            <a:r>
              <a:rPr lang="en-GB" sz="900" dirty="0" err="1"/>
              <a:t>raters</a:t>
            </a:r>
            <a:r>
              <a:rPr lang="en-GB" sz="900" dirty="0"/>
              <a:t>.</a:t>
            </a:r>
          </a:p>
          <a:p>
            <a:pPr algn="ctr"/>
            <a:r>
              <a:rPr lang="en-GB" sz="900" dirty="0"/>
              <a:t>P(E) is the probability of the </a:t>
            </a:r>
            <a:r>
              <a:rPr lang="en-GB" sz="900" dirty="0" err="1"/>
              <a:t>raters</a:t>
            </a:r>
            <a:r>
              <a:rPr lang="en-GB" sz="900" dirty="0"/>
              <a:t> coming to an agreement</a:t>
            </a:r>
            <a:endParaRPr lang="en-US" sz="9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823850" y="2053000"/>
            <a:ext cx="4587000" cy="1148700"/>
          </a:xfrm>
          <a:prstGeom prst="rect">
            <a:avLst/>
          </a:prstGeom>
        </p:spPr>
        <p:txBody>
          <a:bodyPr wrap="square" lIns="91425" tIns="91425" rIns="91425" bIns="91425" anchor="ctr" anchorCtr="0">
            <a:noAutofit/>
          </a:bodyPr>
          <a:lstStyle/>
          <a:p>
            <a:pPr lvl="0" rtl="0">
              <a:spcBef>
                <a:spcPts val="0"/>
              </a:spcBef>
              <a:buNone/>
            </a:pPr>
            <a:r>
              <a:rPr lang="en-GB"/>
              <a:t>Information Retrieval </a:t>
            </a:r>
          </a:p>
          <a:p>
            <a:pPr lvl="0" rtl="0">
              <a:spcBef>
                <a:spcPts val="0"/>
              </a:spcBef>
              <a:buNone/>
            </a:pPr>
            <a:r>
              <a:rPr lang="en-GB"/>
              <a:t>Tasks</a:t>
            </a:r>
          </a:p>
        </p:txBody>
      </p:sp>
      <p:sp>
        <p:nvSpPr>
          <p:cNvPr id="330" name="Shape 33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27</a:t>
            </a:fld>
            <a:endParaRPr lang="en-GB"/>
          </a:p>
        </p:txBody>
      </p:sp>
      <p:pic>
        <p:nvPicPr>
          <p:cNvPr id="331" name="Shape 331" descr="AAEAAQAAAAAAAALzAAAAJDUxN2UyMjNlLTVmZDQtNDlhMy1iZmY3LTIzYThlNWNjNDNiYg.jpg"/>
          <p:cNvPicPr preferRelativeResize="0"/>
          <p:nvPr/>
        </p:nvPicPr>
        <p:blipFill>
          <a:blip r:embed="rId3">
            <a:alphaModFix/>
          </a:blip>
          <a:stretch>
            <a:fillRect/>
          </a:stretch>
        </p:blipFill>
        <p:spPr>
          <a:xfrm>
            <a:off x="7799500" y="0"/>
            <a:ext cx="1344500" cy="1344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rtl="0">
              <a:spcBef>
                <a:spcPts val="0"/>
              </a:spcBef>
              <a:buNone/>
            </a:pPr>
            <a:r>
              <a:rPr lang="en-GB" sz="2800"/>
              <a:t>Information Retrieval Tasks </a:t>
            </a:r>
          </a:p>
        </p:txBody>
      </p:sp>
      <p:sp>
        <p:nvSpPr>
          <p:cNvPr id="337" name="Shape 337"/>
          <p:cNvSpPr txBox="1">
            <a:spLocks noGrp="1"/>
          </p:cNvSpPr>
          <p:nvPr>
            <p:ph type="body" idx="1"/>
          </p:nvPr>
        </p:nvSpPr>
        <p:spPr>
          <a:xfrm>
            <a:off x="1297500" y="1567550"/>
            <a:ext cx="7596000" cy="3425700"/>
          </a:xfrm>
          <a:prstGeom prst="rect">
            <a:avLst/>
          </a:prstGeom>
          <a:noFill/>
          <a:ln>
            <a:noFill/>
          </a:ln>
        </p:spPr>
        <p:txBody>
          <a:bodyPr wrap="square" lIns="91425" tIns="91425" rIns="91425" bIns="91425" anchor="t" anchorCtr="0">
            <a:noAutofit/>
          </a:bodyPr>
          <a:lstStyle/>
          <a:p>
            <a:pPr marL="457200" lvl="0" indent="-317500" rtl="0">
              <a:lnSpc>
                <a:spcPct val="100000"/>
              </a:lnSpc>
              <a:spcBef>
                <a:spcPts val="0"/>
              </a:spcBef>
              <a:spcAft>
                <a:spcPts val="0"/>
              </a:spcAft>
              <a:buSzPct val="100000"/>
              <a:buFont typeface="Montserrat"/>
              <a:buChar char="❏"/>
            </a:pPr>
            <a:r>
              <a:rPr lang="en-GB" sz="1400" b="1" u="sng" dirty="0">
                <a:latin typeface="Montserrat"/>
                <a:ea typeface="Montserrat"/>
                <a:cs typeface="Montserrat"/>
                <a:sym typeface="Montserrat"/>
              </a:rPr>
              <a:t>Tasks Track </a:t>
            </a:r>
            <a:r>
              <a:rPr lang="en-GB" sz="1400" dirty="0">
                <a:latin typeface="Montserrat"/>
                <a:ea typeface="Montserrat"/>
                <a:cs typeface="Montserrat"/>
                <a:sym typeface="Montserrat"/>
              </a:rPr>
              <a:t>primary goals of the track are to evaluate system’s understanding of tasks users aim to achieve and evaluate relevance of retrieved documents with respect to underlying tasks in query. A search engine should be able to understand the reason that caused the user to submit a query</a:t>
            </a:r>
          </a:p>
          <a:p>
            <a:pPr lvl="0" rtl="0">
              <a:lnSpc>
                <a:spcPct val="100000"/>
              </a:lnSpc>
              <a:spcBef>
                <a:spcPts val="0"/>
              </a:spcBef>
              <a:spcAft>
                <a:spcPts val="0"/>
              </a:spcAft>
              <a:buNone/>
            </a:pPr>
            <a:endParaRPr sz="1400" b="1" u="sng" dirty="0">
              <a:latin typeface="Montserrat"/>
              <a:ea typeface="Montserrat"/>
              <a:cs typeface="Montserrat"/>
              <a:sym typeface="Montserrat"/>
            </a:endParaRPr>
          </a:p>
          <a:p>
            <a:pPr marL="457200" lvl="0" indent="-317500">
              <a:lnSpc>
                <a:spcPct val="100000"/>
              </a:lnSpc>
              <a:spcAft>
                <a:spcPts val="0"/>
              </a:spcAft>
              <a:buFont typeface="Montserrat"/>
              <a:buChar char="❏"/>
            </a:pPr>
            <a:r>
              <a:rPr lang="en-GB" sz="1400" b="1" u="sng" dirty="0">
                <a:latin typeface="Montserrat"/>
                <a:ea typeface="Montserrat"/>
                <a:cs typeface="Montserrat"/>
                <a:sym typeface="Montserrat"/>
              </a:rPr>
              <a:t>Ad Hoc Retrieval</a:t>
            </a:r>
            <a:r>
              <a:rPr lang="en-GB" sz="1400" dirty="0">
                <a:latin typeface="Montserrat"/>
                <a:ea typeface="Montserrat"/>
                <a:cs typeface="Montserrat"/>
                <a:sym typeface="Montserrat"/>
              </a:rPr>
              <a:t> The goal is to develop a system to address the ad hoc retrieval task. This is the most standard IR task. In it, a system aims to provide documents from within the collection that are relevant to an arbitrary user information need, communicated to the system by means of a one-off, user-initiated query</a:t>
            </a:r>
          </a:p>
          <a:p>
            <a:pPr lvl="0" rtl="0">
              <a:lnSpc>
                <a:spcPct val="100000"/>
              </a:lnSpc>
              <a:spcBef>
                <a:spcPts val="0"/>
              </a:spcBef>
              <a:spcAft>
                <a:spcPts val="0"/>
              </a:spcAft>
              <a:buNone/>
            </a:pPr>
            <a:endParaRPr sz="1400" dirty="0">
              <a:latin typeface="Montserrat"/>
              <a:ea typeface="Montserrat"/>
              <a:cs typeface="Montserrat"/>
              <a:sym typeface="Montserrat"/>
            </a:endParaRPr>
          </a:p>
          <a:p>
            <a:pPr marL="457200" lvl="0" indent="-317500" rtl="0">
              <a:lnSpc>
                <a:spcPct val="100000"/>
              </a:lnSpc>
              <a:spcBef>
                <a:spcPts val="0"/>
              </a:spcBef>
              <a:spcAft>
                <a:spcPts val="0"/>
              </a:spcAft>
              <a:buSzPct val="100000"/>
              <a:buFont typeface="Montserrat"/>
              <a:buChar char="❏"/>
            </a:pPr>
            <a:r>
              <a:rPr lang="en-GB" sz="1400" b="1" u="sng" dirty="0">
                <a:latin typeface="Montserrat"/>
                <a:ea typeface="Montserrat"/>
                <a:cs typeface="Montserrat"/>
                <a:sym typeface="Montserrat"/>
              </a:rPr>
              <a:t>Effectiveness</a:t>
            </a:r>
            <a:r>
              <a:rPr lang="en-GB" sz="1400" dirty="0">
                <a:latin typeface="Montserrat"/>
                <a:ea typeface="Montserrat"/>
                <a:cs typeface="Montserrat"/>
                <a:sym typeface="Montserrat"/>
              </a:rPr>
              <a:t> assess the effectiveness of an IR system (for example, the quality of its search results), a user will usually want to know two key statistics about the system’s returned results for a query:	</a:t>
            </a:r>
          </a:p>
          <a:p>
            <a:pPr marL="1828800" lvl="0" indent="0" rtl="0">
              <a:lnSpc>
                <a:spcPct val="100000"/>
              </a:lnSpc>
              <a:spcBef>
                <a:spcPts val="0"/>
              </a:spcBef>
              <a:spcAft>
                <a:spcPts val="0"/>
              </a:spcAft>
              <a:buNone/>
            </a:pPr>
            <a:endParaRPr sz="1400" dirty="0">
              <a:latin typeface="Montserrat"/>
              <a:ea typeface="Montserrat"/>
              <a:cs typeface="Montserrat"/>
              <a:sym typeface="Montserrat"/>
            </a:endParaRPr>
          </a:p>
        </p:txBody>
      </p:sp>
      <p:sp>
        <p:nvSpPr>
          <p:cNvPr id="338" name="Shape 33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28</a:t>
            </a:fld>
            <a:endParaRPr lang="en-GB"/>
          </a:p>
        </p:txBody>
      </p:sp>
      <p:pic>
        <p:nvPicPr>
          <p:cNvPr id="339" name="Shape 339" descr="AAEAAQAAAAAAAALzAAAAJDUxN2UyMjNlLTVmZDQtNDlhMy1iZmY3LTIzYThlNWNjNDNiYg.jpg"/>
          <p:cNvPicPr preferRelativeResize="0"/>
          <p:nvPr/>
        </p:nvPicPr>
        <p:blipFill>
          <a:blip r:embed="rId3">
            <a:alphaModFix/>
          </a:blip>
          <a:stretch>
            <a:fillRect/>
          </a:stretch>
        </p:blipFill>
        <p:spPr>
          <a:xfrm>
            <a:off x="7799500" y="0"/>
            <a:ext cx="1344500" cy="1344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rtl="0">
              <a:spcBef>
                <a:spcPts val="0"/>
              </a:spcBef>
              <a:buNone/>
            </a:pPr>
            <a:r>
              <a:rPr lang="en-GB" sz="2800"/>
              <a:t>Information Retrieval Tasks </a:t>
            </a:r>
          </a:p>
        </p:txBody>
      </p:sp>
      <p:sp>
        <p:nvSpPr>
          <p:cNvPr id="345" name="Shape 345"/>
          <p:cNvSpPr txBox="1">
            <a:spLocks noGrp="1"/>
          </p:cNvSpPr>
          <p:nvPr>
            <p:ph type="body" idx="1"/>
          </p:nvPr>
        </p:nvSpPr>
        <p:spPr>
          <a:xfrm>
            <a:off x="1297500" y="1567550"/>
            <a:ext cx="7596000" cy="3425700"/>
          </a:xfrm>
          <a:prstGeom prst="rect">
            <a:avLst/>
          </a:prstGeom>
          <a:noFill/>
          <a:ln>
            <a:noFill/>
          </a:ln>
        </p:spPr>
        <p:txBody>
          <a:bodyPr wrap="square" lIns="91425" tIns="91425" rIns="91425" bIns="91425" anchor="t" anchorCtr="0">
            <a:noAutofit/>
          </a:bodyPr>
          <a:lstStyle/>
          <a:p>
            <a:pPr marL="457200" lvl="0" indent="-317500" rtl="0">
              <a:lnSpc>
                <a:spcPct val="100000"/>
              </a:lnSpc>
              <a:spcBef>
                <a:spcPts val="0"/>
              </a:spcBef>
              <a:spcAft>
                <a:spcPts val="0"/>
              </a:spcAft>
              <a:buSzPct val="100000"/>
              <a:buFont typeface="Montserrat"/>
              <a:buChar char="❏"/>
            </a:pPr>
            <a:r>
              <a:rPr lang="en-GB" sz="1400" b="1" u="sng" dirty="0">
                <a:latin typeface="Montserrat"/>
                <a:ea typeface="Montserrat"/>
                <a:cs typeface="Montserrat"/>
                <a:sym typeface="Montserrat"/>
              </a:rPr>
              <a:t>Tasks Track </a:t>
            </a:r>
            <a:r>
              <a:rPr lang="en-GB" sz="1400" dirty="0">
                <a:latin typeface="Montserrat"/>
                <a:ea typeface="Montserrat"/>
                <a:cs typeface="Montserrat"/>
                <a:sym typeface="Montserrat"/>
              </a:rPr>
              <a:t>primary goals of the track are to evaluate system’s understanding of tasks users aim to achieve and evaluate relevance of retrieved documents with respect to underlying tasks in query. A search engine should be able to understand the reason that caused the user to submit a query</a:t>
            </a:r>
          </a:p>
          <a:p>
            <a:pPr lvl="0" rtl="0">
              <a:lnSpc>
                <a:spcPct val="100000"/>
              </a:lnSpc>
              <a:spcBef>
                <a:spcPts val="0"/>
              </a:spcBef>
              <a:spcAft>
                <a:spcPts val="0"/>
              </a:spcAft>
              <a:buNone/>
            </a:pPr>
            <a:endParaRPr sz="1400" b="1" u="sng" dirty="0">
              <a:latin typeface="Montserrat"/>
              <a:ea typeface="Montserrat"/>
              <a:cs typeface="Montserrat"/>
              <a:sym typeface="Montserrat"/>
            </a:endParaRPr>
          </a:p>
          <a:p>
            <a:pPr marL="457200" lvl="0" indent="-317500" rtl="0">
              <a:lnSpc>
                <a:spcPct val="100000"/>
              </a:lnSpc>
              <a:spcBef>
                <a:spcPts val="0"/>
              </a:spcBef>
              <a:spcAft>
                <a:spcPts val="0"/>
              </a:spcAft>
              <a:buSzPct val="100000"/>
              <a:buFont typeface="Montserrat"/>
              <a:buChar char="❏"/>
            </a:pPr>
            <a:r>
              <a:rPr lang="en-GB" sz="1400" b="1" u="sng" dirty="0">
                <a:latin typeface="Montserrat"/>
                <a:ea typeface="Montserrat"/>
                <a:cs typeface="Montserrat"/>
                <a:sym typeface="Montserrat"/>
              </a:rPr>
              <a:t>Ad Hoc Retrieval</a:t>
            </a:r>
            <a:r>
              <a:rPr lang="en-GB" sz="1400" dirty="0">
                <a:latin typeface="Montserrat"/>
                <a:ea typeface="Montserrat"/>
                <a:cs typeface="Montserrat"/>
                <a:sym typeface="Montserrat"/>
              </a:rPr>
              <a:t> The goal is to develop a system to address the ad hoc retrieval task. This is the most standard IR task. In it, a system aims to provide documents from within the collection that are relevant to an arbitrary user information need, communicated to the system by means of a one-off, user-initiated query</a:t>
            </a:r>
          </a:p>
          <a:p>
            <a:pPr lvl="0" rtl="0">
              <a:lnSpc>
                <a:spcPct val="100000"/>
              </a:lnSpc>
              <a:spcBef>
                <a:spcPts val="0"/>
              </a:spcBef>
              <a:spcAft>
                <a:spcPts val="0"/>
              </a:spcAft>
              <a:buNone/>
            </a:pPr>
            <a:endParaRPr sz="1400" dirty="0">
              <a:latin typeface="Montserrat"/>
              <a:ea typeface="Montserrat"/>
              <a:cs typeface="Montserrat"/>
              <a:sym typeface="Montserrat"/>
            </a:endParaRPr>
          </a:p>
          <a:p>
            <a:pPr marL="457200" lvl="0" indent="-317500" rtl="0">
              <a:lnSpc>
                <a:spcPct val="100000"/>
              </a:lnSpc>
              <a:spcBef>
                <a:spcPts val="0"/>
              </a:spcBef>
              <a:spcAft>
                <a:spcPts val="0"/>
              </a:spcAft>
              <a:buSzPct val="100000"/>
              <a:buFont typeface="Montserrat"/>
              <a:buChar char="❏"/>
            </a:pPr>
            <a:r>
              <a:rPr lang="en-GB" sz="1400" b="1" u="sng" dirty="0">
                <a:latin typeface="Montserrat"/>
                <a:ea typeface="Montserrat"/>
                <a:cs typeface="Montserrat"/>
                <a:sym typeface="Montserrat"/>
              </a:rPr>
              <a:t>Effectiveness</a:t>
            </a:r>
            <a:r>
              <a:rPr lang="en-GB" sz="1400" dirty="0">
                <a:latin typeface="Montserrat"/>
                <a:ea typeface="Montserrat"/>
                <a:cs typeface="Montserrat"/>
                <a:sym typeface="Montserrat"/>
              </a:rPr>
              <a:t> assess the effectiveness of an IR system (for example, the quality of its search results), a user will usually want to know two key statistics about the system’s returned results for a query:	</a:t>
            </a:r>
          </a:p>
          <a:p>
            <a:pPr marL="1828800" lvl="0" indent="0" rtl="0">
              <a:lnSpc>
                <a:spcPct val="100000"/>
              </a:lnSpc>
              <a:spcBef>
                <a:spcPts val="0"/>
              </a:spcBef>
              <a:spcAft>
                <a:spcPts val="0"/>
              </a:spcAft>
              <a:buNone/>
            </a:pPr>
            <a:endParaRPr sz="1400" dirty="0">
              <a:latin typeface="Montserrat"/>
              <a:ea typeface="Montserrat"/>
              <a:cs typeface="Montserrat"/>
              <a:sym typeface="Montserrat"/>
            </a:endParaRPr>
          </a:p>
        </p:txBody>
      </p:sp>
      <p:sp>
        <p:nvSpPr>
          <p:cNvPr id="346" name="Shape 34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29</a:t>
            </a:fld>
            <a:endParaRPr lang="en-GB"/>
          </a:p>
        </p:txBody>
      </p:sp>
      <p:graphicFrame>
        <p:nvGraphicFramePr>
          <p:cNvPr id="347" name="Shape 347"/>
          <p:cNvGraphicFramePr/>
          <p:nvPr/>
        </p:nvGraphicFramePr>
        <p:xfrm>
          <a:off x="5397300" y="4600850"/>
          <a:ext cx="3319450" cy="396210"/>
        </p:xfrm>
        <a:graphic>
          <a:graphicData uri="http://schemas.openxmlformats.org/drawingml/2006/table">
            <a:tbl>
              <a:tblPr>
                <a:noFill/>
                <a:tableStyleId>{2012A1BF-9976-4EFF-AA54-5DEF3A7E7404}</a:tableStyleId>
              </a:tblPr>
              <a:tblGrid>
                <a:gridCol w="1659725">
                  <a:extLst>
                    <a:ext uri="{9D8B030D-6E8A-4147-A177-3AD203B41FA5}">
                      <a16:colId xmlns:a16="http://schemas.microsoft.com/office/drawing/2014/main" val="20000"/>
                    </a:ext>
                  </a:extLst>
                </a:gridCol>
                <a:gridCol w="1659725">
                  <a:extLst>
                    <a:ext uri="{9D8B030D-6E8A-4147-A177-3AD203B41FA5}">
                      <a16:colId xmlns:a16="http://schemas.microsoft.com/office/drawing/2014/main" val="20001"/>
                    </a:ext>
                  </a:extLst>
                </a:gridCol>
              </a:tblGrid>
              <a:tr h="247200">
                <a:tc>
                  <a:txBody>
                    <a:bodyPr/>
                    <a:lstStyle/>
                    <a:p>
                      <a:pPr marL="457200" lvl="0" indent="-317500" rtl="0">
                        <a:spcBef>
                          <a:spcPts val="0"/>
                        </a:spcBef>
                        <a:buClr>
                          <a:schemeClr val="lt1"/>
                        </a:buClr>
                        <a:buChar char="❏"/>
                      </a:pPr>
                      <a:r>
                        <a:rPr lang="en-GB">
                          <a:solidFill>
                            <a:schemeClr val="lt1"/>
                          </a:solidFill>
                          <a:latin typeface="Montserrat"/>
                          <a:ea typeface="Montserrat"/>
                          <a:cs typeface="Montserrat"/>
                          <a:sym typeface="Montserrat"/>
                        </a:rPr>
                        <a:t>Precision</a:t>
                      </a: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9E9E9E">
                          <a:alpha val="0"/>
                        </a:srgbClr>
                      </a:solidFill>
                      <a:prstDash val="solid"/>
                      <a:round/>
                      <a:headEnd type="none" w="med" len="med"/>
                      <a:tailEnd type="none" w="med" len="med"/>
                    </a:lnB>
                  </a:tcPr>
                </a:tc>
                <a:tc>
                  <a:txBody>
                    <a:bodyPr/>
                    <a:lstStyle/>
                    <a:p>
                      <a:pPr marL="457200" lvl="0" indent="-317500">
                        <a:spcBef>
                          <a:spcPts val="0"/>
                        </a:spcBef>
                        <a:buClr>
                          <a:schemeClr val="lt1"/>
                        </a:buClr>
                        <a:buChar char="❏"/>
                      </a:pPr>
                      <a:r>
                        <a:rPr lang="en-GB">
                          <a:solidFill>
                            <a:schemeClr val="lt1"/>
                          </a:solidFill>
                        </a:rPr>
                        <a:t>Recall</a:t>
                      </a: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9E9E9E">
                          <a:alpha val="0"/>
                        </a:srgb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48" name="Shape 348"/>
          <p:cNvSpPr/>
          <p:nvPr/>
        </p:nvSpPr>
        <p:spPr>
          <a:xfrm rot="2054279">
            <a:off x="6846880" y="4482077"/>
            <a:ext cx="382844" cy="184674"/>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49" name="Shape 349"/>
          <p:cNvSpPr/>
          <p:nvPr/>
        </p:nvSpPr>
        <p:spPr>
          <a:xfrm rot="8101905">
            <a:off x="6379635" y="4474441"/>
            <a:ext cx="382898" cy="190072"/>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pic>
        <p:nvPicPr>
          <p:cNvPr id="350" name="Shape 350" descr="AAEAAQAAAAAAAALzAAAAJDUxN2UyMjNlLTVmZDQtNDlhMy1iZmY3LTIzYThlNWNjNDNiYg.jpg"/>
          <p:cNvPicPr preferRelativeResize="0"/>
          <p:nvPr/>
        </p:nvPicPr>
        <p:blipFill>
          <a:blip r:embed="rId3">
            <a:alphaModFix/>
          </a:blip>
          <a:stretch>
            <a:fillRect/>
          </a:stretch>
        </p:blipFill>
        <p:spPr>
          <a:xfrm>
            <a:off x="7799500" y="0"/>
            <a:ext cx="1344500" cy="1344500"/>
          </a:xfrm>
          <a:prstGeom prst="rect">
            <a:avLst/>
          </a:prstGeom>
          <a:noFill/>
          <a:ln>
            <a:noFill/>
          </a:ln>
        </p:spPr>
      </p:pic>
      <p:sp>
        <p:nvSpPr>
          <p:cNvPr id="2" name="Thought Bubble: Cloud 1">
            <a:extLst>
              <a:ext uri="{FF2B5EF4-FFF2-40B4-BE49-F238E27FC236}">
                <a16:creationId xmlns:a16="http://schemas.microsoft.com/office/drawing/2014/main" id="{DE2FED8E-902B-4A05-880E-F1C592B33B41}"/>
              </a:ext>
            </a:extLst>
          </p:cNvPr>
          <p:cNvSpPr/>
          <p:nvPr/>
        </p:nvSpPr>
        <p:spPr>
          <a:xfrm rot="14319977">
            <a:off x="325540" y="3877719"/>
            <a:ext cx="1131917" cy="1257658"/>
          </a:xfrm>
          <a:prstGeom prst="cloudCallou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15C855F5-DFCB-43F9-AD7E-74EE5429DD55}"/>
              </a:ext>
            </a:extLst>
          </p:cNvPr>
          <p:cNvSpPr txBox="1"/>
          <p:nvPr/>
        </p:nvSpPr>
        <p:spPr>
          <a:xfrm>
            <a:off x="387118" y="4251626"/>
            <a:ext cx="1027866" cy="553998"/>
          </a:xfrm>
          <a:prstGeom prst="rect">
            <a:avLst/>
          </a:prstGeom>
          <a:noFill/>
        </p:spPr>
        <p:txBody>
          <a:bodyPr wrap="square" rtlCol="0">
            <a:spAutoFit/>
          </a:bodyPr>
          <a:lstStyle/>
          <a:p>
            <a:pPr algn="ctr"/>
            <a:r>
              <a:rPr lang="en-US" sz="1000" b="1" dirty="0"/>
              <a:t>System oriented evaluation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spcBef>
                <a:spcPts val="0"/>
              </a:spcBef>
              <a:buNone/>
            </a:pPr>
            <a:r>
              <a:rPr lang="en-GB"/>
              <a:t>Definition of Information Retrieval (IR)</a:t>
            </a:r>
          </a:p>
        </p:txBody>
      </p:sp>
      <p:sp>
        <p:nvSpPr>
          <p:cNvPr id="149" name="Shape 149"/>
          <p:cNvSpPr txBox="1">
            <a:spLocks noGrp="1"/>
          </p:cNvSpPr>
          <p:nvPr>
            <p:ph type="body" idx="1"/>
          </p:nvPr>
        </p:nvSpPr>
        <p:spPr>
          <a:xfrm>
            <a:off x="1297500" y="1567550"/>
            <a:ext cx="7596000" cy="3425700"/>
          </a:xfrm>
          <a:prstGeom prst="rect">
            <a:avLst/>
          </a:prstGeom>
        </p:spPr>
        <p:txBody>
          <a:bodyPr wrap="square" lIns="91425" tIns="91425" rIns="91425" bIns="91425" anchor="t" anchorCtr="0">
            <a:noAutofit/>
          </a:bodyPr>
          <a:lstStyle/>
          <a:p>
            <a:pPr lvl="0" rtl="0">
              <a:lnSpc>
                <a:spcPct val="100000"/>
              </a:lnSpc>
              <a:spcBef>
                <a:spcPts val="0"/>
              </a:spcBef>
              <a:spcAft>
                <a:spcPts val="0"/>
              </a:spcAft>
              <a:buNone/>
            </a:pPr>
            <a:r>
              <a:rPr lang="en-GB" sz="1800" dirty="0">
                <a:latin typeface="Montserrat"/>
                <a:ea typeface="Montserrat"/>
                <a:cs typeface="Montserrat"/>
                <a:sym typeface="Montserrat"/>
              </a:rPr>
              <a:t>Information Retrieval (IR) is the activity of obtaining information resources relevant to an information need from a collection of information resources</a:t>
            </a:r>
          </a:p>
          <a:p>
            <a:pPr lvl="0" rtl="0">
              <a:lnSpc>
                <a:spcPct val="100000"/>
              </a:lnSpc>
              <a:spcBef>
                <a:spcPts val="0"/>
              </a:spcBef>
              <a:spcAft>
                <a:spcPts val="0"/>
              </a:spcAft>
              <a:buNone/>
            </a:pPr>
            <a:r>
              <a:rPr lang="en-GB" sz="2400" dirty="0">
                <a:latin typeface="Montserrat"/>
                <a:ea typeface="Montserrat"/>
                <a:cs typeface="Montserrat"/>
                <a:sym typeface="Montserrat"/>
              </a:rPr>
              <a:t>												</a:t>
            </a:r>
            <a:r>
              <a:rPr lang="en-GB" sz="1000" dirty="0">
                <a:latin typeface="Montserrat"/>
                <a:ea typeface="Montserrat"/>
                <a:cs typeface="Montserrat"/>
                <a:sym typeface="Montserrat"/>
              </a:rPr>
              <a:t>Wikipedia, 2017</a:t>
            </a:r>
          </a:p>
          <a:p>
            <a:pPr lvl="0" rtl="0">
              <a:lnSpc>
                <a:spcPct val="100000"/>
              </a:lnSpc>
              <a:spcBef>
                <a:spcPts val="0"/>
              </a:spcBef>
              <a:spcAft>
                <a:spcPts val="0"/>
              </a:spcAft>
              <a:buNone/>
            </a:pPr>
            <a:endParaRPr sz="1000" dirty="0">
              <a:latin typeface="Montserrat"/>
              <a:ea typeface="Montserrat"/>
              <a:cs typeface="Montserrat"/>
              <a:sym typeface="Montserrat"/>
            </a:endParaRPr>
          </a:p>
          <a:p>
            <a:pPr lvl="0" rtl="0">
              <a:lnSpc>
                <a:spcPct val="100000"/>
              </a:lnSpc>
              <a:spcBef>
                <a:spcPts val="0"/>
              </a:spcBef>
              <a:spcAft>
                <a:spcPts val="0"/>
              </a:spcAft>
              <a:buNone/>
            </a:pPr>
            <a:endParaRPr sz="1000" dirty="0">
              <a:latin typeface="Montserrat"/>
              <a:ea typeface="Montserrat"/>
              <a:cs typeface="Montserrat"/>
              <a:sym typeface="Montserrat"/>
            </a:endParaRPr>
          </a:p>
          <a:p>
            <a:pPr lvl="0" rtl="0">
              <a:lnSpc>
                <a:spcPct val="100000"/>
              </a:lnSpc>
              <a:spcBef>
                <a:spcPts val="0"/>
              </a:spcBef>
              <a:spcAft>
                <a:spcPts val="0"/>
              </a:spcAft>
              <a:buNone/>
            </a:pPr>
            <a:r>
              <a:rPr lang="en-GB" sz="1800" dirty="0">
                <a:latin typeface="Montserrat"/>
                <a:ea typeface="Montserrat"/>
                <a:cs typeface="Montserrat"/>
                <a:sym typeface="Montserrat"/>
              </a:rPr>
              <a:t>“Information retrieval (IR) is finding material (usually documents) of an unstructured nature (usually text) that satisfies an information need from within large collections (usually stored on computers)."</a:t>
            </a:r>
          </a:p>
          <a:p>
            <a:pPr lvl="0" indent="457200" rtl="0">
              <a:lnSpc>
                <a:spcPct val="100000"/>
              </a:lnSpc>
              <a:spcBef>
                <a:spcPts val="0"/>
              </a:spcBef>
              <a:spcAft>
                <a:spcPts val="0"/>
              </a:spcAft>
              <a:buNone/>
            </a:pPr>
            <a:r>
              <a:rPr lang="en-GB" sz="1000" dirty="0">
                <a:latin typeface="Montserrat"/>
                <a:ea typeface="Montserrat"/>
                <a:cs typeface="Montserrat"/>
                <a:sym typeface="Montserrat"/>
              </a:rPr>
              <a:t>       			</a:t>
            </a:r>
          </a:p>
          <a:p>
            <a:pPr marL="2286000" lvl="0" indent="0" rtl="0">
              <a:lnSpc>
                <a:spcPct val="100000"/>
              </a:lnSpc>
              <a:spcBef>
                <a:spcPts val="0"/>
              </a:spcBef>
              <a:spcAft>
                <a:spcPts val="0"/>
              </a:spcAft>
              <a:buNone/>
            </a:pPr>
            <a:r>
              <a:rPr lang="en-GB" sz="1000" dirty="0">
                <a:latin typeface="Montserrat"/>
                <a:ea typeface="Montserrat"/>
                <a:cs typeface="Montserrat"/>
                <a:sym typeface="Montserrat"/>
              </a:rPr>
              <a:t>Definition from Manning et al. (2008)  Introduction to information retrieval. </a:t>
            </a:r>
          </a:p>
        </p:txBody>
      </p:sp>
      <p:sp>
        <p:nvSpPr>
          <p:cNvPr id="150" name="Shape 15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3</a:t>
            </a:fld>
            <a:endParaRPr lang="en-GB"/>
          </a:p>
        </p:txBody>
      </p:sp>
      <p:pic>
        <p:nvPicPr>
          <p:cNvPr id="151" name="Shape 151" descr="AAEAAQAAAAAAAALzAAAAJDUxN2UyMjNlLTVmZDQtNDlhMy1iZmY3LTIzYThlNWNjNDNiYg.jpg"/>
          <p:cNvPicPr preferRelativeResize="0"/>
          <p:nvPr/>
        </p:nvPicPr>
        <p:blipFill>
          <a:blip r:embed="rId3">
            <a:alphaModFix/>
          </a:blip>
          <a:stretch>
            <a:fillRect/>
          </a:stretch>
        </p:blipFill>
        <p:spPr>
          <a:xfrm>
            <a:off x="7799500" y="0"/>
            <a:ext cx="1344500" cy="1344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1297500" y="1433425"/>
            <a:ext cx="7596000" cy="3544500"/>
          </a:xfrm>
          <a:prstGeom prst="rect">
            <a:avLst/>
          </a:prstGeom>
        </p:spPr>
        <p:txBody>
          <a:bodyPr wrap="square" lIns="91425" tIns="91425" rIns="91425" bIns="91425" anchor="t" anchorCtr="0">
            <a:noAutofit/>
          </a:bodyPr>
          <a:lstStyle/>
          <a:p>
            <a:pPr marL="457200" lvl="0" indent="-317500" rtl="0">
              <a:lnSpc>
                <a:spcPct val="100000"/>
              </a:lnSpc>
              <a:spcBef>
                <a:spcPts val="0"/>
              </a:spcBef>
              <a:spcAft>
                <a:spcPts val="0"/>
              </a:spcAft>
              <a:buSzPct val="100000"/>
              <a:buFont typeface="Montserrat"/>
              <a:buChar char="❏"/>
            </a:pPr>
            <a:r>
              <a:rPr lang="en-GB" sz="1400" b="1" u="sng">
                <a:latin typeface="Montserrat"/>
                <a:ea typeface="Montserrat"/>
                <a:cs typeface="Montserrat"/>
                <a:sym typeface="Montserrat"/>
              </a:rPr>
              <a:t>Contextual suggestion task - TREC</a:t>
            </a:r>
            <a:r>
              <a:rPr lang="en-GB" sz="1400">
                <a:latin typeface="Montserrat"/>
                <a:ea typeface="Montserrat"/>
                <a:cs typeface="Montserrat"/>
                <a:sym typeface="Montserrat"/>
              </a:rPr>
              <a:t>   </a:t>
            </a:r>
          </a:p>
          <a:p>
            <a:pPr lvl="0" rtl="0">
              <a:lnSpc>
                <a:spcPct val="100000"/>
              </a:lnSpc>
              <a:spcBef>
                <a:spcPts val="0"/>
              </a:spcBef>
              <a:spcAft>
                <a:spcPts val="0"/>
              </a:spcAft>
              <a:buNone/>
            </a:pPr>
            <a:endParaRPr sz="1400">
              <a:latin typeface="Montserrat"/>
              <a:ea typeface="Montserrat"/>
              <a:cs typeface="Montserrat"/>
              <a:sym typeface="Montserrat"/>
            </a:endParaRPr>
          </a:p>
          <a:p>
            <a:pPr marL="914400" lvl="0" indent="-317500" algn="just" rtl="0">
              <a:lnSpc>
                <a:spcPct val="100000"/>
              </a:lnSpc>
              <a:spcBef>
                <a:spcPts val="0"/>
              </a:spcBef>
              <a:spcAft>
                <a:spcPts val="0"/>
              </a:spcAft>
              <a:buSzPct val="100000"/>
              <a:buFont typeface="Montserrat"/>
              <a:buChar char="❏"/>
            </a:pPr>
            <a:r>
              <a:rPr lang="en-GB" sz="1400">
                <a:latin typeface="Montserrat"/>
                <a:ea typeface="Montserrat"/>
                <a:cs typeface="Montserrat"/>
                <a:sym typeface="Montserrat"/>
              </a:rPr>
              <a:t>Objective is to evaluate the search techniques for complex information needs of users with respect to context and</a:t>
            </a:r>
          </a:p>
          <a:p>
            <a:pPr lvl="0" algn="just" rtl="0">
              <a:lnSpc>
                <a:spcPct val="100000"/>
              </a:lnSpc>
              <a:spcBef>
                <a:spcPts val="0"/>
              </a:spcBef>
              <a:spcAft>
                <a:spcPts val="0"/>
              </a:spcAft>
              <a:buNone/>
            </a:pPr>
            <a:endParaRPr sz="1400">
              <a:latin typeface="Montserrat"/>
              <a:ea typeface="Montserrat"/>
              <a:cs typeface="Montserrat"/>
              <a:sym typeface="Montserrat"/>
            </a:endParaRPr>
          </a:p>
          <a:p>
            <a:pPr marL="914400" lvl="0" indent="-317500" algn="just" rtl="0">
              <a:lnSpc>
                <a:spcPct val="100000"/>
              </a:lnSpc>
              <a:spcBef>
                <a:spcPts val="0"/>
              </a:spcBef>
              <a:spcAft>
                <a:spcPts val="0"/>
              </a:spcAft>
              <a:buSzPct val="100000"/>
              <a:buFont typeface="Montserrat"/>
              <a:buChar char="❏"/>
            </a:pPr>
            <a:r>
              <a:rPr lang="en-GB" sz="1400">
                <a:latin typeface="Montserrat"/>
                <a:ea typeface="Montserrat"/>
                <a:cs typeface="Montserrat"/>
                <a:sym typeface="Montserrat"/>
              </a:rPr>
              <a:t>And evaluate their point of interest</a:t>
            </a:r>
          </a:p>
          <a:p>
            <a:pPr lvl="0" algn="just" rtl="0">
              <a:lnSpc>
                <a:spcPct val="100000"/>
              </a:lnSpc>
              <a:spcBef>
                <a:spcPts val="0"/>
              </a:spcBef>
              <a:spcAft>
                <a:spcPts val="0"/>
              </a:spcAft>
              <a:buNone/>
            </a:pPr>
            <a:endParaRPr sz="1400">
              <a:latin typeface="Montserrat"/>
              <a:ea typeface="Montserrat"/>
              <a:cs typeface="Montserrat"/>
              <a:sym typeface="Montserrat"/>
            </a:endParaRPr>
          </a:p>
          <a:p>
            <a:pPr marL="914400" lvl="0" indent="-317500" algn="just" rtl="0">
              <a:lnSpc>
                <a:spcPct val="100000"/>
              </a:lnSpc>
              <a:spcBef>
                <a:spcPts val="0"/>
              </a:spcBef>
              <a:spcAft>
                <a:spcPts val="0"/>
              </a:spcAft>
              <a:buSzPct val="100000"/>
              <a:buFont typeface="Montserrat"/>
              <a:buChar char="❏"/>
            </a:pPr>
            <a:r>
              <a:rPr lang="en-GB" sz="1400">
                <a:latin typeface="Montserrat"/>
                <a:ea typeface="Montserrat"/>
                <a:cs typeface="Montserrat"/>
                <a:sym typeface="Montserrat"/>
              </a:rPr>
              <a:t>Introduced in TREC 2012, this track investigates to develop a system that is able to make suggestions of sites with the goal to explore an unknown city based upon the user's personal interests in the user's home city.</a:t>
            </a:r>
          </a:p>
          <a:p>
            <a:pPr marL="457200" lvl="0" indent="0" algn="just" rtl="0">
              <a:lnSpc>
                <a:spcPct val="100000"/>
              </a:lnSpc>
              <a:spcBef>
                <a:spcPts val="0"/>
              </a:spcBef>
              <a:spcAft>
                <a:spcPts val="0"/>
              </a:spcAft>
              <a:buNone/>
            </a:pPr>
            <a:endParaRPr sz="1400">
              <a:latin typeface="Montserrat"/>
              <a:ea typeface="Montserrat"/>
              <a:cs typeface="Montserrat"/>
              <a:sym typeface="Montserrat"/>
            </a:endParaRPr>
          </a:p>
          <a:p>
            <a:pPr marL="457200" lvl="0" indent="-317500" rtl="0">
              <a:lnSpc>
                <a:spcPct val="100000"/>
              </a:lnSpc>
              <a:spcBef>
                <a:spcPts val="0"/>
              </a:spcBef>
              <a:spcAft>
                <a:spcPts val="0"/>
              </a:spcAft>
              <a:buSzPct val="100000"/>
              <a:buFont typeface="Montserrat"/>
              <a:buChar char="❏"/>
            </a:pPr>
            <a:r>
              <a:rPr lang="en-GB" sz="1400" b="1" u="sng">
                <a:latin typeface="Montserrat"/>
                <a:ea typeface="Montserrat"/>
                <a:cs typeface="Montserrat"/>
                <a:sym typeface="Montserrat"/>
              </a:rPr>
              <a:t>Crawling and Indexing</a:t>
            </a:r>
            <a:r>
              <a:rPr lang="en-GB" sz="1400" b="1">
                <a:latin typeface="Montserrat"/>
                <a:ea typeface="Montserrat"/>
                <a:cs typeface="Montserrat"/>
                <a:sym typeface="Montserrat"/>
              </a:rPr>
              <a:t>  </a:t>
            </a:r>
            <a:r>
              <a:rPr lang="en-GB" sz="1400">
                <a:latin typeface="Montserrat"/>
                <a:ea typeface="Montserrat"/>
                <a:cs typeface="Montserrat"/>
                <a:sym typeface="Montserrat"/>
              </a:rPr>
              <a:t>the  challenge  is  to  develop  an  architecture  for  information  access   that   can   ensure   freshness   and   coverage   of   information in a rapidly growing web     </a:t>
            </a:r>
          </a:p>
          <a:p>
            <a:pPr marL="3657600" lvl="0" indent="457200" rtl="0">
              <a:lnSpc>
                <a:spcPct val="100000"/>
              </a:lnSpc>
              <a:spcBef>
                <a:spcPts val="0"/>
              </a:spcBef>
              <a:spcAft>
                <a:spcPts val="0"/>
              </a:spcAft>
              <a:buNone/>
            </a:pPr>
            <a:r>
              <a:rPr lang="en-GB" sz="700">
                <a:solidFill>
                  <a:schemeClr val="accent2"/>
                </a:solidFill>
                <a:latin typeface="Montserrat"/>
                <a:ea typeface="Montserrat"/>
                <a:cs typeface="Montserrat"/>
                <a:sym typeface="Montserrat"/>
              </a:rPr>
              <a:t>   (Challenges in Information Retrieval and Language Modeling, Allan et al.)</a:t>
            </a:r>
          </a:p>
        </p:txBody>
      </p:sp>
      <p:sp>
        <p:nvSpPr>
          <p:cNvPr id="356" name="Shape 356"/>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rtl="0">
              <a:spcBef>
                <a:spcPts val="0"/>
              </a:spcBef>
              <a:buNone/>
            </a:pPr>
            <a:r>
              <a:rPr lang="en-GB" sz="2800"/>
              <a:t>Information Retrieval Tasks </a:t>
            </a:r>
          </a:p>
        </p:txBody>
      </p:sp>
      <p:sp>
        <p:nvSpPr>
          <p:cNvPr id="357" name="Shape 35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30</a:t>
            </a:fld>
            <a:endParaRPr lang="en-GB"/>
          </a:p>
        </p:txBody>
      </p:sp>
      <p:pic>
        <p:nvPicPr>
          <p:cNvPr id="358" name="Shape 358" descr="AAEAAQAAAAAAAALzAAAAJDUxN2UyMjNlLTVmZDQtNDlhMy1iZmY3LTIzYThlNWNjNDNiYg.jpg"/>
          <p:cNvPicPr preferRelativeResize="0"/>
          <p:nvPr/>
        </p:nvPicPr>
        <p:blipFill>
          <a:blip r:embed="rId3">
            <a:alphaModFix/>
          </a:blip>
          <a:stretch>
            <a:fillRect/>
          </a:stretch>
        </p:blipFill>
        <p:spPr>
          <a:xfrm>
            <a:off x="7799500" y="0"/>
            <a:ext cx="1344500" cy="1344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rtl="0">
              <a:spcBef>
                <a:spcPts val="0"/>
              </a:spcBef>
              <a:buNone/>
            </a:pPr>
            <a:r>
              <a:rPr lang="en-GB" sz="2800"/>
              <a:t>Information Retrieval Tasks - Browsing</a:t>
            </a:r>
          </a:p>
        </p:txBody>
      </p:sp>
      <p:sp>
        <p:nvSpPr>
          <p:cNvPr id="364" name="Shape 364"/>
          <p:cNvSpPr txBox="1">
            <a:spLocks noGrp="1"/>
          </p:cNvSpPr>
          <p:nvPr>
            <p:ph type="body" idx="1"/>
          </p:nvPr>
        </p:nvSpPr>
        <p:spPr>
          <a:xfrm>
            <a:off x="1297500" y="1567550"/>
            <a:ext cx="7596000" cy="3425700"/>
          </a:xfrm>
          <a:prstGeom prst="rect">
            <a:avLst/>
          </a:prstGeom>
        </p:spPr>
        <p:txBody>
          <a:bodyPr wrap="square" lIns="91425" tIns="91425" rIns="91425" bIns="91425" anchor="t" anchorCtr="0">
            <a:noAutofit/>
          </a:bodyPr>
          <a:lstStyle/>
          <a:p>
            <a:pPr marL="457200" lvl="0" indent="-342900" rtl="0">
              <a:lnSpc>
                <a:spcPct val="100000"/>
              </a:lnSpc>
              <a:spcBef>
                <a:spcPts val="0"/>
              </a:spcBef>
              <a:spcAft>
                <a:spcPts val="0"/>
              </a:spcAft>
              <a:buSzPct val="100000"/>
              <a:buFont typeface="Montserrat"/>
              <a:buChar char="❏"/>
            </a:pPr>
            <a:r>
              <a:rPr lang="en-GB" sz="1800" b="1" u="sng" dirty="0">
                <a:latin typeface="Montserrat"/>
                <a:ea typeface="Montserrat"/>
                <a:cs typeface="Montserrat"/>
                <a:sym typeface="Montserrat"/>
              </a:rPr>
              <a:t>Browsing</a:t>
            </a:r>
          </a:p>
          <a:p>
            <a:pPr lvl="0" rtl="0">
              <a:lnSpc>
                <a:spcPct val="100000"/>
              </a:lnSpc>
              <a:spcBef>
                <a:spcPts val="0"/>
              </a:spcBef>
              <a:spcAft>
                <a:spcPts val="0"/>
              </a:spcAft>
              <a:buNone/>
            </a:pPr>
            <a:endParaRPr sz="1000" dirty="0">
              <a:latin typeface="Montserrat"/>
              <a:ea typeface="Montserrat"/>
              <a:cs typeface="Montserrat"/>
              <a:sym typeface="Montserrat"/>
            </a:endParaRPr>
          </a:p>
          <a:p>
            <a:pPr marL="457200" lvl="0" indent="0" algn="ctr" rtl="0">
              <a:lnSpc>
                <a:spcPct val="100000"/>
              </a:lnSpc>
              <a:spcBef>
                <a:spcPts val="0"/>
              </a:spcBef>
              <a:spcAft>
                <a:spcPts val="0"/>
              </a:spcAft>
              <a:buNone/>
            </a:pPr>
            <a:r>
              <a:rPr lang="en-GB" sz="1600" dirty="0">
                <a:latin typeface="Montserrat"/>
                <a:ea typeface="Montserrat"/>
                <a:cs typeface="Montserrat"/>
                <a:sym typeface="Montserrat"/>
              </a:rPr>
              <a:t>Interactive task in which the user is more focused in exploring the document collection than in retrieving documents which satisfy specific information need  </a:t>
            </a:r>
          </a:p>
          <a:p>
            <a:pPr lvl="0" rtl="0">
              <a:lnSpc>
                <a:spcPct val="100000"/>
              </a:lnSpc>
              <a:spcBef>
                <a:spcPts val="0"/>
              </a:spcBef>
              <a:spcAft>
                <a:spcPts val="0"/>
              </a:spcAft>
              <a:buNone/>
            </a:pPr>
            <a:endParaRPr sz="1000" dirty="0">
              <a:latin typeface="Montserrat"/>
              <a:ea typeface="Montserrat"/>
              <a:cs typeface="Montserrat"/>
              <a:sym typeface="Montserrat"/>
            </a:endParaRPr>
          </a:p>
          <a:p>
            <a:pPr lvl="0" rtl="0">
              <a:lnSpc>
                <a:spcPct val="100000"/>
              </a:lnSpc>
              <a:spcBef>
                <a:spcPts val="0"/>
              </a:spcBef>
              <a:spcAft>
                <a:spcPts val="0"/>
              </a:spcAft>
              <a:buNone/>
            </a:pPr>
            <a:endParaRPr sz="1000" dirty="0">
              <a:latin typeface="Montserrat"/>
              <a:ea typeface="Montserrat"/>
              <a:cs typeface="Montserrat"/>
              <a:sym typeface="Montserrat"/>
            </a:endParaRPr>
          </a:p>
          <a:p>
            <a:pPr marL="457200" lvl="0" indent="-342900" rtl="0">
              <a:lnSpc>
                <a:spcPct val="100000"/>
              </a:lnSpc>
              <a:spcBef>
                <a:spcPts val="0"/>
              </a:spcBef>
              <a:spcAft>
                <a:spcPts val="0"/>
              </a:spcAft>
              <a:buSzPct val="100000"/>
              <a:buFont typeface="Montserrat"/>
              <a:buChar char="❏"/>
            </a:pPr>
            <a:r>
              <a:rPr lang="en-GB" sz="1800" b="1" u="sng" dirty="0">
                <a:latin typeface="Montserrat"/>
                <a:ea typeface="Montserrat"/>
                <a:cs typeface="Montserrat"/>
                <a:sym typeface="Montserrat"/>
              </a:rPr>
              <a:t>Filtering</a:t>
            </a:r>
          </a:p>
          <a:p>
            <a:pPr lvl="0" rtl="0">
              <a:lnSpc>
                <a:spcPct val="100000"/>
              </a:lnSpc>
              <a:spcBef>
                <a:spcPts val="0"/>
              </a:spcBef>
              <a:spcAft>
                <a:spcPts val="0"/>
              </a:spcAft>
              <a:buNone/>
            </a:pPr>
            <a:endParaRPr lang="en-GB" sz="1800" b="1" u="sng" dirty="0">
              <a:latin typeface="Montserrat"/>
              <a:ea typeface="Montserrat"/>
              <a:cs typeface="Montserrat"/>
              <a:sym typeface="Montserrat"/>
            </a:endParaRPr>
          </a:p>
          <a:p>
            <a:pPr lvl="0" algn="ctr" rtl="0">
              <a:lnSpc>
                <a:spcPct val="100000"/>
              </a:lnSpc>
              <a:spcBef>
                <a:spcPts val="0"/>
              </a:spcBef>
              <a:spcAft>
                <a:spcPts val="0"/>
              </a:spcAft>
              <a:buNone/>
            </a:pPr>
            <a:r>
              <a:rPr lang="en-GB" sz="1600" dirty="0">
                <a:latin typeface="Montserrat"/>
                <a:ea typeface="Montserrat"/>
                <a:cs typeface="Montserrat"/>
                <a:sym typeface="Montserrat"/>
              </a:rPr>
              <a:t>A retrieval task in which the information need of the user is relatively static while new documents constantly enter the system. Typical examples are news wiring services and electronic mail lists.</a:t>
            </a:r>
          </a:p>
          <a:p>
            <a:pPr lvl="0" rtl="0">
              <a:lnSpc>
                <a:spcPct val="100000"/>
              </a:lnSpc>
              <a:spcBef>
                <a:spcPts val="0"/>
              </a:spcBef>
              <a:spcAft>
                <a:spcPts val="0"/>
              </a:spcAft>
              <a:buNone/>
            </a:pPr>
            <a:endParaRPr sz="1800" b="1" u="sng" dirty="0">
              <a:latin typeface="Montserrat"/>
              <a:ea typeface="Montserrat"/>
              <a:cs typeface="Montserrat"/>
              <a:sym typeface="Montserrat"/>
            </a:endParaRPr>
          </a:p>
          <a:p>
            <a:pPr lvl="0" rtl="0">
              <a:lnSpc>
                <a:spcPct val="100000"/>
              </a:lnSpc>
              <a:spcBef>
                <a:spcPts val="0"/>
              </a:spcBef>
              <a:spcAft>
                <a:spcPts val="0"/>
              </a:spcAft>
              <a:buNone/>
            </a:pPr>
            <a:endParaRPr sz="1800" b="1" u="sng" dirty="0">
              <a:latin typeface="Montserrat"/>
              <a:ea typeface="Montserrat"/>
              <a:cs typeface="Montserrat"/>
              <a:sym typeface="Montserrat"/>
            </a:endParaRPr>
          </a:p>
          <a:p>
            <a:pPr lvl="0" rtl="0">
              <a:lnSpc>
                <a:spcPct val="100000"/>
              </a:lnSpc>
              <a:spcBef>
                <a:spcPts val="0"/>
              </a:spcBef>
              <a:spcAft>
                <a:spcPts val="0"/>
              </a:spcAft>
              <a:buNone/>
            </a:pPr>
            <a:endParaRPr sz="1800" b="1" u="sng" dirty="0">
              <a:latin typeface="Montserrat"/>
              <a:ea typeface="Montserrat"/>
              <a:cs typeface="Montserrat"/>
              <a:sym typeface="Montserrat"/>
            </a:endParaRPr>
          </a:p>
          <a:p>
            <a:pPr lvl="0" rtl="0">
              <a:lnSpc>
                <a:spcPct val="100000"/>
              </a:lnSpc>
              <a:spcBef>
                <a:spcPts val="0"/>
              </a:spcBef>
              <a:spcAft>
                <a:spcPts val="0"/>
              </a:spcAft>
              <a:buNone/>
            </a:pPr>
            <a:r>
              <a:rPr lang="en-GB" sz="1800" b="1" u="sng" dirty="0">
                <a:latin typeface="Montserrat"/>
                <a:ea typeface="Montserrat"/>
                <a:cs typeface="Montserrat"/>
                <a:sym typeface="Montserrat"/>
              </a:rPr>
              <a:t>								</a:t>
            </a:r>
            <a:r>
              <a:rPr lang="en-GB" sz="1800" b="1" dirty="0">
                <a:latin typeface="Montserrat"/>
                <a:ea typeface="Montserrat"/>
                <a:cs typeface="Montserrat"/>
                <a:sym typeface="Montserrat"/>
              </a:rPr>
              <a:t>	                       </a:t>
            </a:r>
            <a:r>
              <a:rPr lang="en-GB" sz="1200" u="sng" dirty="0">
                <a:latin typeface="Montserrat"/>
                <a:ea typeface="Montserrat"/>
                <a:cs typeface="Montserrat"/>
                <a:sym typeface="Montserrat"/>
              </a:rPr>
              <a:t>(</a:t>
            </a:r>
            <a:r>
              <a:rPr lang="en-GB" sz="1200" dirty="0">
                <a:latin typeface="Montserrat"/>
                <a:ea typeface="Montserrat"/>
                <a:cs typeface="Montserrat"/>
                <a:sym typeface="Montserrat"/>
              </a:rPr>
              <a:t>Berkeley </a:t>
            </a:r>
            <a:r>
              <a:rPr lang="en-GB" sz="1200" dirty="0" err="1">
                <a:latin typeface="Montserrat"/>
                <a:ea typeface="Montserrat"/>
                <a:cs typeface="Montserrat"/>
                <a:sym typeface="Montserrat"/>
              </a:rPr>
              <a:t>iSchool</a:t>
            </a:r>
            <a:r>
              <a:rPr lang="en-GB" sz="1200" dirty="0">
                <a:latin typeface="Montserrat"/>
                <a:ea typeface="Montserrat"/>
                <a:cs typeface="Montserrat"/>
                <a:sym typeface="Montserrat"/>
              </a:rPr>
              <a:t>, 2017)</a:t>
            </a:r>
          </a:p>
        </p:txBody>
      </p:sp>
      <p:sp>
        <p:nvSpPr>
          <p:cNvPr id="365" name="Shape 36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31</a:t>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1104300" y="112396"/>
            <a:ext cx="8039700" cy="914100"/>
          </a:xfrm>
          <a:prstGeom prst="rect">
            <a:avLst/>
          </a:prstGeom>
        </p:spPr>
        <p:txBody>
          <a:bodyPr wrap="square" lIns="91425" tIns="91425" rIns="91425" bIns="91425" anchor="t" anchorCtr="0">
            <a:noAutofit/>
          </a:bodyPr>
          <a:lstStyle/>
          <a:p>
            <a:pPr lvl="0" rtl="0">
              <a:spcBef>
                <a:spcPts val="0"/>
              </a:spcBef>
              <a:buNone/>
            </a:pPr>
            <a:r>
              <a:rPr lang="en-GB" dirty="0"/>
              <a:t>Information Retrieval - TAR topical diversity task</a:t>
            </a:r>
          </a:p>
        </p:txBody>
      </p:sp>
      <p:sp>
        <p:nvSpPr>
          <p:cNvPr id="371" name="Shape 371"/>
          <p:cNvSpPr txBox="1">
            <a:spLocks noGrp="1"/>
          </p:cNvSpPr>
          <p:nvPr>
            <p:ph type="body" idx="1"/>
          </p:nvPr>
        </p:nvSpPr>
        <p:spPr>
          <a:xfrm>
            <a:off x="1025550" y="908425"/>
            <a:ext cx="7817700" cy="4148400"/>
          </a:xfrm>
          <a:prstGeom prst="rect">
            <a:avLst/>
          </a:prstGeom>
        </p:spPr>
        <p:txBody>
          <a:bodyPr wrap="square" lIns="91425" tIns="91425" rIns="91425" bIns="91425" anchor="t" anchorCtr="0">
            <a:noAutofit/>
          </a:bodyPr>
          <a:lstStyle/>
          <a:p>
            <a:pPr marL="457200" lvl="0" indent="-317500" rtl="0">
              <a:lnSpc>
                <a:spcPct val="100000"/>
              </a:lnSpc>
              <a:spcBef>
                <a:spcPts val="0"/>
              </a:spcBef>
              <a:spcAft>
                <a:spcPts val="1000"/>
              </a:spcAft>
              <a:buSzPct val="100000"/>
              <a:buFont typeface="Montserrat"/>
              <a:buChar char="❏"/>
            </a:pPr>
            <a:r>
              <a:rPr lang="en-GB" sz="1400">
                <a:latin typeface="Montserrat"/>
                <a:ea typeface="Montserrat"/>
                <a:cs typeface="Montserrat"/>
                <a:sym typeface="Montserrat"/>
              </a:rPr>
              <a:t>Topical diversity is often considered to be an important characteristic of interesting text documents</a:t>
            </a:r>
          </a:p>
          <a:p>
            <a:pPr marL="457200" lvl="0" indent="-317500" rtl="0">
              <a:lnSpc>
                <a:spcPct val="100000"/>
              </a:lnSpc>
              <a:spcBef>
                <a:spcPts val="0"/>
              </a:spcBef>
              <a:spcAft>
                <a:spcPts val="1000"/>
              </a:spcAft>
              <a:buSzPct val="100000"/>
              <a:buFont typeface="Montserrat"/>
              <a:buChar char="❏"/>
            </a:pPr>
            <a:r>
              <a:rPr lang="en-GB" sz="1400">
                <a:latin typeface="Montserrat"/>
                <a:ea typeface="Montserrat"/>
                <a:cs typeface="Montserrat"/>
                <a:sym typeface="Montserrat"/>
              </a:rPr>
              <a:t>Quantitative notions of topical diversity in text documents are useful in several contexts, e.g. to assess the interdisciplinarity of a research proposal or to determine the interestingness of a document</a:t>
            </a:r>
          </a:p>
          <a:p>
            <a:pPr marL="457200" lvl="0" indent="-317500" rtl="0">
              <a:lnSpc>
                <a:spcPct val="100000"/>
              </a:lnSpc>
              <a:spcBef>
                <a:spcPts val="0"/>
              </a:spcBef>
              <a:spcAft>
                <a:spcPts val="1000"/>
              </a:spcAft>
              <a:buSzPct val="100000"/>
              <a:buFont typeface="Montserrat"/>
              <a:buChar char="❏"/>
            </a:pPr>
            <a:r>
              <a:rPr lang="en-GB" sz="1400">
                <a:latin typeface="Montserrat"/>
                <a:ea typeface="Montserrat"/>
                <a:cs typeface="Montserrat"/>
                <a:sym typeface="Montserrat"/>
              </a:rPr>
              <a:t>Dense distributions cause two problems for the quality of topic models when used for measuring topical diversity: generality and impurity</a:t>
            </a:r>
          </a:p>
          <a:p>
            <a:pPr marL="457200" lvl="0" indent="-317500" rtl="0">
              <a:lnSpc>
                <a:spcPct val="100000"/>
              </a:lnSpc>
              <a:spcBef>
                <a:spcPts val="0"/>
              </a:spcBef>
              <a:spcAft>
                <a:spcPts val="1000"/>
              </a:spcAft>
              <a:buSzPct val="100000"/>
              <a:buFont typeface="Montserrat"/>
              <a:buChar char="❏"/>
            </a:pPr>
            <a:r>
              <a:rPr lang="en-GB" sz="1400">
                <a:latin typeface="Montserrat"/>
                <a:ea typeface="Montserrat"/>
                <a:cs typeface="Montserrat"/>
                <a:sym typeface="Montserrat"/>
              </a:rPr>
              <a:t>Topic re-estimation (TR) re-estimates P(w|t) by removing general words  to assign topics to documents - the goal of this step is to increase the purity of topics by removing general words that have not yet been removed by document re-estimation (re-estimates P(w|d)</a:t>
            </a:r>
          </a:p>
          <a:p>
            <a:pPr marL="457200" lvl="0" indent="-317500" rtl="0">
              <a:lnSpc>
                <a:spcPct val="100000"/>
              </a:lnSpc>
              <a:spcBef>
                <a:spcPts val="0"/>
              </a:spcBef>
              <a:spcAft>
                <a:spcPts val="1000"/>
              </a:spcAft>
              <a:buSzPct val="100000"/>
              <a:buFont typeface="Montserrat"/>
              <a:buChar char="❏"/>
            </a:pPr>
            <a:r>
              <a:rPr lang="en-GB" sz="1400">
                <a:latin typeface="Montserrat"/>
                <a:ea typeface="Montserrat"/>
                <a:cs typeface="Montserrat"/>
                <a:sym typeface="Montserrat"/>
              </a:rPr>
              <a:t>The two main advantages of the increased purity of topics are (1) it improves human interpretation of topics, and (2) it leads to more document-specific topic assignments, which is essential for measuring topical diversity of documents</a:t>
            </a:r>
          </a:p>
          <a:p>
            <a:pPr marL="457200" lvl="0" indent="-317500" rtl="0">
              <a:lnSpc>
                <a:spcPct val="100000"/>
              </a:lnSpc>
              <a:spcBef>
                <a:spcPts val="0"/>
              </a:spcBef>
              <a:spcAft>
                <a:spcPts val="1000"/>
              </a:spcAft>
              <a:buSzPct val="100000"/>
              <a:buFont typeface="Montserrat"/>
              <a:buChar char="❏"/>
            </a:pPr>
            <a:r>
              <a:rPr lang="en-GB" sz="1400">
                <a:latin typeface="Montserrat"/>
                <a:ea typeface="Montserrat"/>
                <a:cs typeface="Montserrat"/>
                <a:sym typeface="Montserrat"/>
              </a:rPr>
              <a:t>Studies measure topical diversity of document by using Latent Dirichlet Allocation (LDA)</a:t>
            </a:r>
          </a:p>
        </p:txBody>
      </p:sp>
      <p:sp>
        <p:nvSpPr>
          <p:cNvPr id="372" name="Shape 37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32</a:t>
            </a:fld>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spcBef>
                <a:spcPts val="0"/>
              </a:spcBef>
              <a:buNone/>
            </a:pPr>
            <a:r>
              <a:rPr lang="en-GB" sz="2800"/>
              <a:t>Information Retrieval Tasks </a:t>
            </a:r>
          </a:p>
          <a:p>
            <a:pPr lvl="0" rtl="0">
              <a:spcBef>
                <a:spcPts val="0"/>
              </a:spcBef>
              <a:buNone/>
            </a:pPr>
            <a:endParaRPr/>
          </a:p>
        </p:txBody>
      </p:sp>
      <p:sp>
        <p:nvSpPr>
          <p:cNvPr id="378" name="Shape 378"/>
          <p:cNvSpPr txBox="1">
            <a:spLocks noGrp="1"/>
          </p:cNvSpPr>
          <p:nvPr>
            <p:ph type="body" idx="1"/>
          </p:nvPr>
        </p:nvSpPr>
        <p:spPr>
          <a:xfrm>
            <a:off x="1297500" y="1407689"/>
            <a:ext cx="7596000" cy="3735811"/>
          </a:xfrm>
          <a:prstGeom prst="rect">
            <a:avLst/>
          </a:prstGeom>
        </p:spPr>
        <p:txBody>
          <a:bodyPr wrap="square" lIns="91425" tIns="91425" rIns="91425" bIns="91425" anchor="t" anchorCtr="0">
            <a:noAutofit/>
          </a:bodyPr>
          <a:lstStyle/>
          <a:p>
            <a:pPr marL="457200" lvl="0" indent="-342900" rtl="0">
              <a:lnSpc>
                <a:spcPct val="100000"/>
              </a:lnSpc>
              <a:spcBef>
                <a:spcPts val="0"/>
              </a:spcBef>
              <a:spcAft>
                <a:spcPts val="0"/>
              </a:spcAft>
              <a:buSzPct val="100000"/>
              <a:buFont typeface="Montserrat"/>
              <a:buChar char="❏"/>
            </a:pPr>
            <a:r>
              <a:rPr lang="en-GB" sz="1800" b="1" u="sng" dirty="0">
                <a:effectLst>
                  <a:outerShdw blurRad="38100" dist="38100" dir="2700000" algn="tl">
                    <a:srgbClr val="000000">
                      <a:alpha val="43137"/>
                    </a:srgbClr>
                  </a:outerShdw>
                </a:effectLst>
                <a:latin typeface="Montserrat"/>
                <a:ea typeface="Montserrat"/>
                <a:cs typeface="Montserrat"/>
                <a:sym typeface="Montserrat"/>
              </a:rPr>
              <a:t> Retrieval Task</a:t>
            </a:r>
          </a:p>
          <a:p>
            <a:pPr lvl="0" algn="ctr" rtl="0">
              <a:lnSpc>
                <a:spcPct val="100000"/>
              </a:lnSpc>
              <a:spcBef>
                <a:spcPts val="0"/>
              </a:spcBef>
              <a:spcAft>
                <a:spcPts val="0"/>
              </a:spcAft>
              <a:buNone/>
            </a:pPr>
            <a:endParaRPr lang="en-US" sz="1600" dirty="0">
              <a:latin typeface="Montserrat"/>
              <a:ea typeface="Montserrat"/>
              <a:cs typeface="Montserrat"/>
              <a:sym typeface="Montserrat"/>
            </a:endParaRPr>
          </a:p>
          <a:p>
            <a:pPr lvl="0" algn="ctr" rtl="0">
              <a:lnSpc>
                <a:spcPct val="100000"/>
              </a:lnSpc>
              <a:spcBef>
                <a:spcPts val="0"/>
              </a:spcBef>
              <a:spcAft>
                <a:spcPts val="0"/>
              </a:spcAft>
              <a:buNone/>
            </a:pPr>
            <a:r>
              <a:rPr lang="en-GB" sz="1600" dirty="0">
                <a:latin typeface="Montserrat"/>
                <a:ea typeface="Montserrat"/>
                <a:cs typeface="Montserrat"/>
                <a:sym typeface="Montserrat"/>
              </a:rPr>
              <a:t>The task executed by the information system in response to a user request. It consists of two types: ad hoc and filtering </a:t>
            </a:r>
          </a:p>
          <a:p>
            <a:pPr lvl="0" rtl="0">
              <a:lnSpc>
                <a:spcPct val="100000"/>
              </a:lnSpc>
              <a:spcBef>
                <a:spcPts val="0"/>
              </a:spcBef>
              <a:spcAft>
                <a:spcPts val="0"/>
              </a:spcAft>
              <a:buNone/>
            </a:pPr>
            <a:endParaRPr sz="1000" dirty="0">
              <a:latin typeface="Montserrat"/>
              <a:ea typeface="Montserrat"/>
              <a:cs typeface="Montserrat"/>
              <a:sym typeface="Montserrat"/>
            </a:endParaRPr>
          </a:p>
          <a:p>
            <a:pPr lvl="0" rtl="0">
              <a:lnSpc>
                <a:spcPct val="100000"/>
              </a:lnSpc>
              <a:spcBef>
                <a:spcPts val="0"/>
              </a:spcBef>
              <a:spcAft>
                <a:spcPts val="0"/>
              </a:spcAft>
              <a:buNone/>
            </a:pPr>
            <a:endParaRPr sz="1000" dirty="0">
              <a:latin typeface="Montserrat"/>
              <a:ea typeface="Montserrat"/>
              <a:cs typeface="Montserrat"/>
              <a:sym typeface="Montserrat"/>
            </a:endParaRPr>
          </a:p>
          <a:p>
            <a:pPr marL="457200" lvl="0" indent="-342900" rtl="0">
              <a:lnSpc>
                <a:spcPct val="100000"/>
              </a:lnSpc>
              <a:spcBef>
                <a:spcPts val="0"/>
              </a:spcBef>
              <a:spcAft>
                <a:spcPts val="0"/>
              </a:spcAft>
              <a:buSzPct val="100000"/>
              <a:buFont typeface="Montserrat"/>
              <a:buChar char="❏"/>
            </a:pPr>
            <a:r>
              <a:rPr lang="en-GB" sz="1800" b="1" u="sng" dirty="0">
                <a:effectLst>
                  <a:outerShdw blurRad="38100" dist="38100" dir="2700000" algn="tl">
                    <a:srgbClr val="000000">
                      <a:alpha val="43137"/>
                    </a:srgbClr>
                  </a:outerShdw>
                </a:effectLst>
                <a:latin typeface="Montserrat"/>
                <a:ea typeface="Montserrat"/>
                <a:cs typeface="Montserrat"/>
                <a:sym typeface="Montserrat"/>
              </a:rPr>
              <a:t>Search Starting Point</a:t>
            </a:r>
          </a:p>
          <a:p>
            <a:pPr marL="114300" algn="ctr">
              <a:lnSpc>
                <a:spcPct val="100000"/>
              </a:lnSpc>
              <a:spcAft>
                <a:spcPts val="0"/>
              </a:spcAft>
              <a:buNone/>
            </a:pPr>
            <a:r>
              <a:rPr lang="en-GB" sz="1600" dirty="0">
                <a:latin typeface="Montserrat"/>
                <a:ea typeface="Montserrat"/>
                <a:cs typeface="Montserrat"/>
                <a:sym typeface="Montserrat"/>
              </a:rPr>
              <a:t>‘Where’ or ‘how’ a information seeking task is initiated. Search interfaces should provide the users with good ways to get started</a:t>
            </a:r>
          </a:p>
          <a:p>
            <a:pPr marL="114300" lvl="0" rtl="0">
              <a:lnSpc>
                <a:spcPct val="100000"/>
              </a:lnSpc>
              <a:spcBef>
                <a:spcPts val="0"/>
              </a:spcBef>
              <a:spcAft>
                <a:spcPts val="0"/>
              </a:spcAft>
              <a:buSzPct val="100000"/>
              <a:buNone/>
            </a:pPr>
            <a:endParaRPr lang="en-GB" sz="1800" b="1" u="sng" dirty="0">
              <a:latin typeface="Montserrat"/>
              <a:ea typeface="Montserrat"/>
              <a:cs typeface="Montserrat"/>
              <a:sym typeface="Montserrat"/>
            </a:endParaRPr>
          </a:p>
          <a:p>
            <a:pPr marL="457200" lvl="0" indent="-342900" rtl="0">
              <a:lnSpc>
                <a:spcPct val="100000"/>
              </a:lnSpc>
              <a:spcBef>
                <a:spcPts val="0"/>
              </a:spcBef>
              <a:spcAft>
                <a:spcPts val="0"/>
              </a:spcAft>
              <a:buSzPct val="100000"/>
              <a:buFont typeface="Montserrat"/>
              <a:buChar char="❏"/>
            </a:pPr>
            <a:r>
              <a:rPr lang="en-GB" sz="1800" b="1" u="sng" dirty="0">
                <a:effectLst>
                  <a:outerShdw blurRad="38100" dist="38100" dir="2700000" algn="tl">
                    <a:srgbClr val="000000">
                      <a:alpha val="43137"/>
                    </a:srgbClr>
                  </a:outerShdw>
                </a:effectLst>
                <a:latin typeface="Montserrat"/>
                <a:ea typeface="Montserrat"/>
                <a:cs typeface="Montserrat"/>
                <a:sym typeface="Montserrat"/>
              </a:rPr>
              <a:t>Refining a question </a:t>
            </a:r>
          </a:p>
          <a:p>
            <a:pPr marL="114300" lvl="0" rtl="0">
              <a:lnSpc>
                <a:spcPct val="100000"/>
              </a:lnSpc>
              <a:spcBef>
                <a:spcPts val="0"/>
              </a:spcBef>
              <a:spcAft>
                <a:spcPts val="0"/>
              </a:spcAft>
              <a:buSzPct val="100000"/>
              <a:buNone/>
            </a:pPr>
            <a:endParaRPr lang="en-GB" sz="1800" b="1" u="sng" dirty="0">
              <a:latin typeface="Montserrat"/>
              <a:ea typeface="Montserrat"/>
              <a:cs typeface="Montserrat"/>
              <a:sym typeface="Montserrat"/>
            </a:endParaRPr>
          </a:p>
          <a:p>
            <a:pPr marL="457200" lvl="0" indent="-342900" rtl="0">
              <a:lnSpc>
                <a:spcPct val="100000"/>
              </a:lnSpc>
              <a:spcBef>
                <a:spcPts val="0"/>
              </a:spcBef>
              <a:spcAft>
                <a:spcPts val="0"/>
              </a:spcAft>
              <a:buSzPct val="100000"/>
              <a:buFont typeface="Montserrat"/>
              <a:buChar char="❏"/>
            </a:pPr>
            <a:r>
              <a:rPr lang="en-GB" sz="1800" b="1" u="sng" dirty="0">
                <a:effectLst>
                  <a:outerShdw blurRad="38100" dist="38100" dir="2700000" algn="tl">
                    <a:srgbClr val="000000">
                      <a:alpha val="43137"/>
                    </a:srgbClr>
                  </a:outerShdw>
                </a:effectLst>
                <a:latin typeface="Montserrat"/>
                <a:ea typeface="Montserrat"/>
                <a:cs typeface="Montserrat"/>
                <a:sym typeface="Montserrat"/>
              </a:rPr>
              <a:t>Re-finding</a:t>
            </a:r>
            <a:r>
              <a:rPr lang="en-GB" sz="1800" dirty="0">
                <a:effectLst>
                  <a:outerShdw blurRad="38100" dist="38100" dir="2700000" algn="tl">
                    <a:srgbClr val="000000">
                      <a:alpha val="43137"/>
                    </a:srgbClr>
                  </a:outerShdw>
                </a:effectLst>
                <a:latin typeface="Montserrat"/>
                <a:ea typeface="Montserrat"/>
                <a:cs typeface="Montserrat"/>
                <a:sym typeface="Montserrat"/>
              </a:rPr>
              <a:t> </a:t>
            </a:r>
            <a:r>
              <a:rPr lang="en-GB" sz="1800" dirty="0">
                <a:latin typeface="Montserrat"/>
                <a:ea typeface="Montserrat"/>
                <a:cs typeface="Montserrat"/>
                <a:sym typeface="Montserrat"/>
              </a:rPr>
              <a:t>	</a:t>
            </a:r>
            <a:r>
              <a:rPr lang="en-GB" sz="1600" dirty="0">
                <a:latin typeface="Montserrat"/>
                <a:ea typeface="Montserrat"/>
                <a:cs typeface="Montserrat"/>
                <a:sym typeface="Montserrat"/>
              </a:rPr>
              <a:t>Find item that has been found already</a:t>
            </a:r>
            <a:endParaRPr lang="en-GB" sz="1800" dirty="0">
              <a:latin typeface="Montserrat"/>
              <a:ea typeface="Montserrat"/>
              <a:cs typeface="Montserrat"/>
              <a:sym typeface="Montserrat"/>
            </a:endParaRPr>
          </a:p>
          <a:p>
            <a:pPr lvl="0" algn="ctr" rtl="0">
              <a:lnSpc>
                <a:spcPct val="100000"/>
              </a:lnSpc>
              <a:spcBef>
                <a:spcPts val="0"/>
              </a:spcBef>
              <a:spcAft>
                <a:spcPts val="0"/>
              </a:spcAft>
              <a:buNone/>
            </a:pPr>
            <a:r>
              <a:rPr lang="en-GB" sz="1600" dirty="0">
                <a:latin typeface="Montserrat"/>
                <a:ea typeface="Montserrat"/>
                <a:cs typeface="Montserrat"/>
                <a:sym typeface="Montserrat"/>
              </a:rPr>
              <a:t>    </a:t>
            </a:r>
            <a:endParaRPr sz="1800" b="1" u="sng" dirty="0">
              <a:latin typeface="Montserrat"/>
              <a:ea typeface="Montserrat"/>
              <a:cs typeface="Montserrat"/>
              <a:sym typeface="Montserrat"/>
            </a:endParaRPr>
          </a:p>
        </p:txBody>
      </p:sp>
      <p:sp>
        <p:nvSpPr>
          <p:cNvPr id="379" name="Shape 37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33</a:t>
            </a:fld>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823850" y="2053000"/>
            <a:ext cx="4587000" cy="1148700"/>
          </a:xfrm>
          <a:prstGeom prst="rect">
            <a:avLst/>
          </a:prstGeom>
        </p:spPr>
        <p:txBody>
          <a:bodyPr wrap="square" lIns="91425" tIns="91425" rIns="91425" bIns="91425" anchor="ctr" anchorCtr="0">
            <a:noAutofit/>
          </a:bodyPr>
          <a:lstStyle/>
          <a:p>
            <a:pPr lvl="0" rtl="0">
              <a:spcBef>
                <a:spcPts val="0"/>
              </a:spcBef>
              <a:buNone/>
            </a:pPr>
            <a:r>
              <a:rPr lang="en-GB"/>
              <a:t>Information Retrieval </a:t>
            </a:r>
          </a:p>
          <a:p>
            <a:pPr lvl="0" rtl="0">
              <a:spcBef>
                <a:spcPts val="0"/>
              </a:spcBef>
              <a:buNone/>
            </a:pPr>
            <a:r>
              <a:rPr lang="en-GB"/>
              <a:t>Popular Test Collections</a:t>
            </a:r>
          </a:p>
        </p:txBody>
      </p:sp>
      <p:sp>
        <p:nvSpPr>
          <p:cNvPr id="385" name="Shape 38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34</a:t>
            </a:fld>
            <a:endParaRPr lang="en-GB"/>
          </a:p>
        </p:txBody>
      </p:sp>
      <p:pic>
        <p:nvPicPr>
          <p:cNvPr id="386" name="Shape 386" descr="AAEAAQAAAAAAAALzAAAAJDUxN2UyMjNlLTVmZDQtNDlhMy1iZmY3LTIzYThlNWNjNDNiYg.jpg"/>
          <p:cNvPicPr preferRelativeResize="0"/>
          <p:nvPr/>
        </p:nvPicPr>
        <p:blipFill>
          <a:blip r:embed="rId3">
            <a:alphaModFix/>
          </a:blip>
          <a:stretch>
            <a:fillRect/>
          </a:stretch>
        </p:blipFill>
        <p:spPr>
          <a:xfrm>
            <a:off x="7799500" y="0"/>
            <a:ext cx="1344500" cy="1344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xfrm>
            <a:off x="1297500" y="393750"/>
            <a:ext cx="6379207" cy="914100"/>
          </a:xfrm>
          <a:prstGeom prst="rect">
            <a:avLst/>
          </a:prstGeom>
        </p:spPr>
        <p:txBody>
          <a:bodyPr wrap="square" lIns="91425" tIns="91425" rIns="91425" bIns="91425" anchor="t" anchorCtr="0">
            <a:noAutofit/>
          </a:bodyPr>
          <a:lstStyle/>
          <a:p>
            <a:pPr lvl="0" rtl="0">
              <a:spcBef>
                <a:spcPts val="0"/>
              </a:spcBef>
              <a:buNone/>
            </a:pPr>
            <a:r>
              <a:rPr lang="en-GB" sz="2800" dirty="0"/>
              <a:t>Information Retrieval Popular Test Collections  - TREC </a:t>
            </a:r>
          </a:p>
        </p:txBody>
      </p:sp>
      <p:sp>
        <p:nvSpPr>
          <p:cNvPr id="392" name="Shape 392"/>
          <p:cNvSpPr txBox="1">
            <a:spLocks noGrp="1"/>
          </p:cNvSpPr>
          <p:nvPr>
            <p:ph type="body" idx="1"/>
          </p:nvPr>
        </p:nvSpPr>
        <p:spPr>
          <a:xfrm>
            <a:off x="1297500" y="1567550"/>
            <a:ext cx="7596000" cy="3425700"/>
          </a:xfrm>
          <a:prstGeom prst="rect">
            <a:avLst/>
          </a:prstGeom>
        </p:spPr>
        <p:txBody>
          <a:bodyPr wrap="square" lIns="91425" tIns="91425" rIns="91425" bIns="91425" anchor="t" anchorCtr="0">
            <a:noAutofit/>
          </a:bodyPr>
          <a:lstStyle/>
          <a:p>
            <a:pPr marL="457200" lvl="0" indent="-330200" rtl="0">
              <a:lnSpc>
                <a:spcPct val="100000"/>
              </a:lnSpc>
              <a:spcBef>
                <a:spcPts val="0"/>
              </a:spcBef>
              <a:spcAft>
                <a:spcPts val="0"/>
              </a:spcAft>
              <a:buSzPct val="100000"/>
              <a:buFont typeface="Montserrat"/>
              <a:buChar char="❏"/>
            </a:pPr>
            <a:r>
              <a:rPr lang="en-GB" sz="1600">
                <a:latin typeface="Montserrat"/>
                <a:ea typeface="Montserrat"/>
                <a:cs typeface="Montserrat"/>
                <a:sym typeface="Montserrat"/>
              </a:rPr>
              <a:t>Text Retrieval Conference</a:t>
            </a:r>
          </a:p>
          <a:p>
            <a:pPr lvl="0" rtl="0">
              <a:lnSpc>
                <a:spcPct val="100000"/>
              </a:lnSpc>
              <a:spcBef>
                <a:spcPts val="0"/>
              </a:spcBef>
              <a:spcAft>
                <a:spcPts val="0"/>
              </a:spcAft>
              <a:buNone/>
            </a:pPr>
            <a:endParaRPr sz="1600">
              <a:latin typeface="Montserrat"/>
              <a:ea typeface="Montserrat"/>
              <a:cs typeface="Montserrat"/>
              <a:sym typeface="Montserrat"/>
            </a:endParaRPr>
          </a:p>
          <a:p>
            <a:pPr marL="457200" lvl="0" indent="-330200" rtl="0">
              <a:lnSpc>
                <a:spcPct val="100000"/>
              </a:lnSpc>
              <a:spcBef>
                <a:spcPts val="0"/>
              </a:spcBef>
              <a:spcAft>
                <a:spcPts val="0"/>
              </a:spcAft>
              <a:buSzPct val="100000"/>
              <a:buFont typeface="Montserrat"/>
              <a:buChar char="❏"/>
            </a:pPr>
            <a:r>
              <a:rPr lang="en-GB" sz="1600">
                <a:latin typeface="Montserrat"/>
                <a:ea typeface="Montserrat"/>
                <a:cs typeface="Montserrat"/>
                <a:sym typeface="Montserrat"/>
              </a:rPr>
              <a:t>Part of the IR test suite evaluation series of the U.S. National Institute of Standards and Technology (NIST) from 1992 collection</a:t>
            </a:r>
          </a:p>
          <a:p>
            <a:pPr lvl="0" rtl="0">
              <a:lnSpc>
                <a:spcPct val="100000"/>
              </a:lnSpc>
              <a:spcBef>
                <a:spcPts val="0"/>
              </a:spcBef>
              <a:spcAft>
                <a:spcPts val="0"/>
              </a:spcAft>
              <a:buNone/>
            </a:pPr>
            <a:endParaRPr sz="1600">
              <a:latin typeface="Montserrat"/>
              <a:ea typeface="Montserrat"/>
              <a:cs typeface="Montserrat"/>
              <a:sym typeface="Montserrat"/>
            </a:endParaRPr>
          </a:p>
          <a:p>
            <a:pPr marL="457200" lvl="0" indent="-330200" rtl="0">
              <a:lnSpc>
                <a:spcPct val="100000"/>
              </a:lnSpc>
              <a:spcBef>
                <a:spcPts val="0"/>
              </a:spcBef>
              <a:spcAft>
                <a:spcPts val="0"/>
              </a:spcAft>
              <a:buSzPct val="100000"/>
              <a:buFont typeface="Montserrat"/>
              <a:buChar char="❏"/>
            </a:pPr>
            <a:r>
              <a:rPr lang="en-GB" sz="1600">
                <a:latin typeface="Montserrat"/>
                <a:ea typeface="Montserrat"/>
                <a:cs typeface="Montserrat"/>
                <a:sym typeface="Montserrat"/>
              </a:rPr>
              <a:t>The evaluations from the first eight years are the most well recognised and consist of 1.89 million records of documents and relevance judgements for 450 queries</a:t>
            </a:r>
          </a:p>
          <a:p>
            <a:pPr lvl="0" rtl="0">
              <a:lnSpc>
                <a:spcPct val="100000"/>
              </a:lnSpc>
              <a:spcBef>
                <a:spcPts val="0"/>
              </a:spcBef>
              <a:spcAft>
                <a:spcPts val="0"/>
              </a:spcAft>
              <a:buNone/>
            </a:pPr>
            <a:endParaRPr sz="1600">
              <a:latin typeface="Montserrat"/>
              <a:ea typeface="Montserrat"/>
              <a:cs typeface="Montserrat"/>
              <a:sym typeface="Montserrat"/>
            </a:endParaRPr>
          </a:p>
          <a:p>
            <a:pPr marL="457200" lvl="0" indent="-330200" rtl="0">
              <a:lnSpc>
                <a:spcPct val="100000"/>
              </a:lnSpc>
              <a:spcBef>
                <a:spcPts val="0"/>
              </a:spcBef>
              <a:spcAft>
                <a:spcPts val="0"/>
              </a:spcAft>
              <a:buSzPct val="100000"/>
              <a:buFont typeface="Montserrat"/>
              <a:buChar char="❏"/>
            </a:pPr>
            <a:r>
              <a:rPr lang="en-GB" sz="1600">
                <a:latin typeface="Montserrat"/>
                <a:ea typeface="Montserrat"/>
                <a:cs typeface="Montserrat"/>
                <a:sym typeface="Montserrat"/>
              </a:rPr>
              <a:t>However, the most useful collection is probably a subset of TRECs 8 collections, because it is the most harmonised data set in terms of the similarity of topics (newswire and foreign broadcast information service articles)</a:t>
            </a:r>
          </a:p>
        </p:txBody>
      </p:sp>
      <p:sp>
        <p:nvSpPr>
          <p:cNvPr id="393" name="Shape 39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35</a:t>
            </a:fld>
            <a:endParaRPr lang="en-GB"/>
          </a:p>
        </p:txBody>
      </p:sp>
      <p:pic>
        <p:nvPicPr>
          <p:cNvPr id="394" name="Shape 394" descr="AAEAAQAAAAAAAALzAAAAJDUxN2UyMjNlLTVmZDQtNDlhMy1iZmY3LTIzYThlNWNjNDNiYg.jpg"/>
          <p:cNvPicPr preferRelativeResize="0"/>
          <p:nvPr/>
        </p:nvPicPr>
        <p:blipFill>
          <a:blip r:embed="rId3">
            <a:alphaModFix/>
          </a:blip>
          <a:stretch>
            <a:fillRect/>
          </a:stretch>
        </p:blipFill>
        <p:spPr>
          <a:xfrm>
            <a:off x="7799500" y="0"/>
            <a:ext cx="1344500" cy="1344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1297500" y="393750"/>
            <a:ext cx="7774500" cy="914100"/>
          </a:xfrm>
          <a:prstGeom prst="rect">
            <a:avLst/>
          </a:prstGeom>
        </p:spPr>
        <p:txBody>
          <a:bodyPr wrap="square" lIns="91425" tIns="91425" rIns="91425" bIns="91425" anchor="t" anchorCtr="0">
            <a:noAutofit/>
          </a:bodyPr>
          <a:lstStyle/>
          <a:p>
            <a:pPr lvl="0" rtl="0">
              <a:spcBef>
                <a:spcPts val="0"/>
              </a:spcBef>
              <a:buNone/>
            </a:pPr>
            <a:r>
              <a:rPr lang="en-GB" sz="2800"/>
              <a:t>Information Retrieval Popular Test Collections - CLEF Initiative</a:t>
            </a:r>
          </a:p>
        </p:txBody>
      </p:sp>
      <p:sp>
        <p:nvSpPr>
          <p:cNvPr id="400" name="Shape 400"/>
          <p:cNvSpPr txBox="1">
            <a:spLocks noGrp="1"/>
          </p:cNvSpPr>
          <p:nvPr>
            <p:ph type="body" idx="1"/>
          </p:nvPr>
        </p:nvSpPr>
        <p:spPr>
          <a:xfrm>
            <a:off x="1297500" y="1567550"/>
            <a:ext cx="7596000" cy="3425700"/>
          </a:xfrm>
          <a:prstGeom prst="rect">
            <a:avLst/>
          </a:prstGeom>
        </p:spPr>
        <p:txBody>
          <a:bodyPr wrap="square" lIns="91425" tIns="91425" rIns="91425" bIns="91425" anchor="t" anchorCtr="0">
            <a:noAutofit/>
          </a:bodyPr>
          <a:lstStyle/>
          <a:p>
            <a:pPr marL="457200" lvl="0" indent="-317500" rtl="0">
              <a:lnSpc>
                <a:spcPct val="100000"/>
              </a:lnSpc>
              <a:spcBef>
                <a:spcPts val="0"/>
              </a:spcBef>
              <a:spcAft>
                <a:spcPts val="0"/>
              </a:spcAft>
              <a:buSzPct val="100000"/>
              <a:buFont typeface="Montserrat"/>
              <a:buChar char="❏"/>
            </a:pPr>
            <a:r>
              <a:rPr lang="en-GB" sz="1400" dirty="0">
                <a:latin typeface="Montserrat"/>
                <a:ea typeface="Montserrat"/>
                <a:cs typeface="Montserrat"/>
                <a:sym typeface="Montserrat"/>
              </a:rPr>
              <a:t>Cross Language Evaluation Forum /  Cross-Language Evaluation Forum</a:t>
            </a:r>
          </a:p>
          <a:p>
            <a:pPr lvl="0" rtl="0">
              <a:lnSpc>
                <a:spcPct val="100000"/>
              </a:lnSpc>
              <a:spcBef>
                <a:spcPts val="0"/>
              </a:spcBef>
              <a:spcAft>
                <a:spcPts val="0"/>
              </a:spcAft>
              <a:buNone/>
            </a:pPr>
            <a:r>
              <a:rPr lang="en-GB" sz="1400" dirty="0">
                <a:latin typeface="Montserrat"/>
                <a:ea typeface="Montserrat"/>
                <a:cs typeface="Montserrat"/>
                <a:sym typeface="Montserrat"/>
              </a:rPr>
              <a:t>	http://www.clef-campaign.org/</a:t>
            </a:r>
          </a:p>
          <a:p>
            <a:pPr lvl="0" rtl="0">
              <a:lnSpc>
                <a:spcPct val="100000"/>
              </a:lnSpc>
              <a:spcBef>
                <a:spcPts val="0"/>
              </a:spcBef>
              <a:spcAft>
                <a:spcPts val="0"/>
              </a:spcAft>
              <a:buNone/>
            </a:pPr>
            <a:endParaRPr sz="1400" dirty="0">
              <a:latin typeface="Montserrat"/>
              <a:ea typeface="Montserrat"/>
              <a:cs typeface="Montserrat"/>
              <a:sym typeface="Montserrat"/>
            </a:endParaRPr>
          </a:p>
          <a:p>
            <a:pPr lvl="0" rtl="0">
              <a:lnSpc>
                <a:spcPct val="100000"/>
              </a:lnSpc>
              <a:spcBef>
                <a:spcPts val="0"/>
              </a:spcBef>
              <a:spcAft>
                <a:spcPts val="0"/>
              </a:spcAft>
              <a:buNone/>
            </a:pPr>
            <a:endParaRPr sz="1400" dirty="0">
              <a:latin typeface="Montserrat"/>
              <a:ea typeface="Montserrat"/>
              <a:cs typeface="Montserrat"/>
              <a:sym typeface="Montserrat"/>
            </a:endParaRPr>
          </a:p>
          <a:p>
            <a:pPr marL="457200" lvl="0" indent="-317500" rtl="0">
              <a:lnSpc>
                <a:spcPct val="100000"/>
              </a:lnSpc>
              <a:spcBef>
                <a:spcPts val="0"/>
              </a:spcBef>
              <a:spcAft>
                <a:spcPts val="0"/>
              </a:spcAft>
              <a:buSzPct val="100000"/>
              <a:buFont typeface="Montserrat"/>
              <a:buChar char="❏"/>
            </a:pPr>
            <a:r>
              <a:rPr lang="en-GB" sz="1400" dirty="0">
                <a:latin typeface="Montserrat"/>
                <a:ea typeface="Montserrat"/>
                <a:cs typeface="Montserrat"/>
                <a:sym typeface="Montserrat"/>
              </a:rPr>
              <a:t>is an IR test evaluation series which focuses on</a:t>
            </a:r>
          </a:p>
          <a:p>
            <a:pPr marL="139700" lvl="0" rtl="0">
              <a:lnSpc>
                <a:spcPct val="100000"/>
              </a:lnSpc>
              <a:spcBef>
                <a:spcPts val="0"/>
              </a:spcBef>
              <a:spcAft>
                <a:spcPts val="0"/>
              </a:spcAft>
              <a:buSzPct val="100000"/>
              <a:buNone/>
            </a:pPr>
            <a:endParaRPr lang="en-GB" sz="1400" dirty="0">
              <a:latin typeface="Montserrat"/>
              <a:ea typeface="Montserrat"/>
              <a:cs typeface="Montserrat"/>
              <a:sym typeface="Montserrat"/>
            </a:endParaRPr>
          </a:p>
          <a:p>
            <a:pPr marL="3200400" lvl="1" indent="-317500" rtl="0">
              <a:lnSpc>
                <a:spcPct val="100000"/>
              </a:lnSpc>
              <a:spcBef>
                <a:spcPts val="0"/>
              </a:spcBef>
              <a:spcAft>
                <a:spcPts val="0"/>
              </a:spcAft>
              <a:buSzPct val="100000"/>
              <a:buFont typeface="Montserrat"/>
              <a:buChar char="❏"/>
            </a:pPr>
            <a:r>
              <a:rPr lang="en-GB" sz="1400" dirty="0">
                <a:latin typeface="Montserrat"/>
                <a:ea typeface="Montserrat"/>
                <a:cs typeface="Montserrat"/>
                <a:sym typeface="Montserrat"/>
              </a:rPr>
              <a:t>European languages</a:t>
            </a:r>
          </a:p>
          <a:p>
            <a:pPr marL="3200400" lvl="1" indent="-317500" rtl="0">
              <a:lnSpc>
                <a:spcPct val="100000"/>
              </a:lnSpc>
              <a:spcBef>
                <a:spcPts val="0"/>
              </a:spcBef>
              <a:spcAft>
                <a:spcPts val="0"/>
              </a:spcAft>
              <a:buSzPct val="100000"/>
              <a:buFont typeface="Montserrat"/>
              <a:buChar char="❏"/>
            </a:pPr>
            <a:r>
              <a:rPr lang="en-GB" sz="1400" dirty="0">
                <a:latin typeface="Montserrat"/>
                <a:ea typeface="Montserrat"/>
                <a:cs typeface="Montserrat"/>
                <a:sym typeface="Montserrat"/>
              </a:rPr>
              <a:t>Cross-language techniques</a:t>
            </a:r>
          </a:p>
          <a:p>
            <a:pPr marL="3200400" lvl="1" indent="-317500" rtl="0">
              <a:lnSpc>
                <a:spcPct val="100000"/>
              </a:lnSpc>
              <a:spcBef>
                <a:spcPts val="0"/>
              </a:spcBef>
              <a:spcAft>
                <a:spcPts val="0"/>
              </a:spcAft>
              <a:buSzPct val="100000"/>
              <a:buFont typeface="Montserrat"/>
              <a:buChar char="❏"/>
            </a:pPr>
            <a:r>
              <a:rPr lang="en-GB" sz="1400" dirty="0">
                <a:latin typeface="Montserrat"/>
                <a:ea typeface="Montserrat"/>
                <a:cs typeface="Montserrat"/>
                <a:sym typeface="Montserrat"/>
              </a:rPr>
              <a:t>And interactive cross language information retrieval</a:t>
            </a:r>
          </a:p>
          <a:p>
            <a:pPr lvl="0" rtl="0">
              <a:lnSpc>
                <a:spcPct val="100000"/>
              </a:lnSpc>
              <a:spcBef>
                <a:spcPts val="0"/>
              </a:spcBef>
              <a:spcAft>
                <a:spcPts val="0"/>
              </a:spcAft>
              <a:buNone/>
            </a:pPr>
            <a:endParaRPr sz="1400" dirty="0">
              <a:latin typeface="Montserrat"/>
              <a:ea typeface="Montserrat"/>
              <a:cs typeface="Montserrat"/>
              <a:sym typeface="Montserrat"/>
            </a:endParaRPr>
          </a:p>
          <a:p>
            <a:pPr marL="457200" lvl="0" indent="-317500" rtl="0">
              <a:lnSpc>
                <a:spcPct val="100000"/>
              </a:lnSpc>
              <a:spcBef>
                <a:spcPts val="0"/>
              </a:spcBef>
              <a:spcAft>
                <a:spcPts val="0"/>
              </a:spcAft>
              <a:buSzPct val="100000"/>
              <a:buFont typeface="Montserrat"/>
              <a:buChar char="❏"/>
            </a:pPr>
            <a:r>
              <a:rPr lang="en-GB" sz="1400" dirty="0">
                <a:latin typeface="Montserrat"/>
                <a:ea typeface="Montserrat"/>
                <a:cs typeface="Montserrat"/>
                <a:sym typeface="Montserrat"/>
              </a:rPr>
              <a:t>All of the CLEF test collections, topics and experiments can be accessed through this link http://direct.dei.unipd.it/</a:t>
            </a:r>
          </a:p>
          <a:p>
            <a:pPr lvl="0" rtl="0">
              <a:lnSpc>
                <a:spcPct val="100000"/>
              </a:lnSpc>
              <a:spcBef>
                <a:spcPts val="0"/>
              </a:spcBef>
              <a:spcAft>
                <a:spcPts val="0"/>
              </a:spcAft>
              <a:buNone/>
            </a:pPr>
            <a:endParaRPr sz="1400" dirty="0">
              <a:latin typeface="Montserrat"/>
              <a:ea typeface="Montserrat"/>
              <a:cs typeface="Montserrat"/>
              <a:sym typeface="Montserrat"/>
            </a:endParaRPr>
          </a:p>
          <a:p>
            <a:pPr lvl="0" rtl="0">
              <a:lnSpc>
                <a:spcPct val="100000"/>
              </a:lnSpc>
              <a:spcBef>
                <a:spcPts val="0"/>
              </a:spcBef>
              <a:spcAft>
                <a:spcPts val="0"/>
              </a:spcAft>
              <a:buNone/>
            </a:pPr>
            <a:endParaRPr sz="1400" dirty="0">
              <a:latin typeface="Montserrat"/>
              <a:ea typeface="Montserrat"/>
              <a:cs typeface="Montserrat"/>
              <a:sym typeface="Montserrat"/>
            </a:endParaRPr>
          </a:p>
          <a:p>
            <a:pPr lvl="0" rtl="0">
              <a:lnSpc>
                <a:spcPct val="100000"/>
              </a:lnSpc>
              <a:spcBef>
                <a:spcPts val="0"/>
              </a:spcBef>
              <a:spcAft>
                <a:spcPts val="0"/>
              </a:spcAft>
              <a:buNone/>
            </a:pPr>
            <a:endParaRPr sz="1400" dirty="0">
              <a:latin typeface="Montserrat"/>
              <a:ea typeface="Montserrat"/>
              <a:cs typeface="Montserrat"/>
              <a:sym typeface="Montserrat"/>
            </a:endParaRPr>
          </a:p>
          <a:p>
            <a:pPr lvl="0" rtl="0">
              <a:lnSpc>
                <a:spcPct val="100000"/>
              </a:lnSpc>
              <a:spcBef>
                <a:spcPts val="0"/>
              </a:spcBef>
              <a:spcAft>
                <a:spcPts val="0"/>
              </a:spcAft>
              <a:buNone/>
            </a:pPr>
            <a:endParaRPr sz="1400" dirty="0">
              <a:latin typeface="Montserrat"/>
              <a:ea typeface="Montserrat"/>
              <a:cs typeface="Montserrat"/>
              <a:sym typeface="Montserrat"/>
            </a:endParaRPr>
          </a:p>
          <a:p>
            <a:pPr lvl="0" rtl="0">
              <a:lnSpc>
                <a:spcPct val="100000"/>
              </a:lnSpc>
              <a:spcBef>
                <a:spcPts val="0"/>
              </a:spcBef>
              <a:spcAft>
                <a:spcPts val="0"/>
              </a:spcAft>
              <a:buNone/>
            </a:pPr>
            <a:endParaRPr sz="1000" dirty="0">
              <a:latin typeface="Montserrat"/>
              <a:ea typeface="Montserrat"/>
              <a:cs typeface="Montserrat"/>
              <a:sym typeface="Montserrat"/>
            </a:endParaRPr>
          </a:p>
        </p:txBody>
      </p:sp>
      <p:sp>
        <p:nvSpPr>
          <p:cNvPr id="401" name="Shape 40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36</a:t>
            </a:fld>
            <a:endParaRPr lang="en-GB"/>
          </a:p>
        </p:txBody>
      </p:sp>
      <p:pic>
        <p:nvPicPr>
          <p:cNvPr id="402" name="Shape 402" descr="AAEAAQAAAAAAAALzAAAAJDUxN2UyMjNlLTVmZDQtNDlhMy1iZmY3LTIzYThlNWNjNDNiYg.jpg"/>
          <p:cNvPicPr preferRelativeResize="0"/>
          <p:nvPr/>
        </p:nvPicPr>
        <p:blipFill>
          <a:blip r:embed="rId3">
            <a:alphaModFix/>
          </a:blip>
          <a:stretch>
            <a:fillRect/>
          </a:stretch>
        </p:blipFill>
        <p:spPr>
          <a:xfrm>
            <a:off x="7799500" y="0"/>
            <a:ext cx="1344500" cy="1344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1297500" y="393750"/>
            <a:ext cx="7782600" cy="914100"/>
          </a:xfrm>
          <a:prstGeom prst="rect">
            <a:avLst/>
          </a:prstGeom>
        </p:spPr>
        <p:txBody>
          <a:bodyPr wrap="square" lIns="91425" tIns="91425" rIns="91425" bIns="91425" anchor="t" anchorCtr="0">
            <a:noAutofit/>
          </a:bodyPr>
          <a:lstStyle/>
          <a:p>
            <a:pPr lvl="0" rtl="0">
              <a:spcBef>
                <a:spcPts val="0"/>
              </a:spcBef>
              <a:buNone/>
            </a:pPr>
            <a:r>
              <a:rPr lang="en-GB" sz="2800"/>
              <a:t>Information Retrieval Popular Test Collections - CACM</a:t>
            </a:r>
          </a:p>
        </p:txBody>
      </p:sp>
      <p:sp>
        <p:nvSpPr>
          <p:cNvPr id="408" name="Shape 408"/>
          <p:cNvSpPr txBox="1">
            <a:spLocks noGrp="1"/>
          </p:cNvSpPr>
          <p:nvPr>
            <p:ph type="body" idx="1"/>
          </p:nvPr>
        </p:nvSpPr>
        <p:spPr>
          <a:xfrm>
            <a:off x="1297500" y="1567550"/>
            <a:ext cx="7596000" cy="3425700"/>
          </a:xfrm>
          <a:prstGeom prst="rect">
            <a:avLst/>
          </a:prstGeom>
        </p:spPr>
        <p:txBody>
          <a:bodyPr wrap="square" lIns="91425" tIns="91425" rIns="91425" bIns="91425" anchor="t" anchorCtr="0">
            <a:noAutofit/>
          </a:bodyPr>
          <a:lstStyle/>
          <a:p>
            <a:pPr marL="457200" lvl="0" indent="-317500" rtl="0">
              <a:lnSpc>
                <a:spcPct val="100000"/>
              </a:lnSpc>
              <a:spcBef>
                <a:spcPts val="0"/>
              </a:spcBef>
              <a:spcAft>
                <a:spcPts val="0"/>
              </a:spcAft>
              <a:buSzPct val="100000"/>
              <a:buFont typeface="Montserrat"/>
              <a:buChar char="❏"/>
            </a:pPr>
            <a:r>
              <a:rPr lang="en-GB" sz="1400">
                <a:latin typeface="Montserrat"/>
                <a:ea typeface="Montserrat"/>
                <a:cs typeface="Montserrat"/>
                <a:sym typeface="Montserrat"/>
              </a:rPr>
              <a:t>Communications of the ACM</a:t>
            </a:r>
          </a:p>
          <a:p>
            <a:pPr lvl="0" rtl="0">
              <a:lnSpc>
                <a:spcPct val="100000"/>
              </a:lnSpc>
              <a:spcBef>
                <a:spcPts val="0"/>
              </a:spcBef>
              <a:spcAft>
                <a:spcPts val="0"/>
              </a:spcAft>
              <a:buNone/>
            </a:pPr>
            <a:endParaRPr sz="1400">
              <a:latin typeface="Montserrat"/>
              <a:ea typeface="Montserrat"/>
              <a:cs typeface="Montserrat"/>
              <a:sym typeface="Montserrat"/>
            </a:endParaRPr>
          </a:p>
          <a:p>
            <a:pPr lvl="0" rtl="0">
              <a:lnSpc>
                <a:spcPct val="100000"/>
              </a:lnSpc>
              <a:spcBef>
                <a:spcPts val="0"/>
              </a:spcBef>
              <a:spcAft>
                <a:spcPts val="0"/>
              </a:spcAft>
              <a:buNone/>
            </a:pPr>
            <a:endParaRPr sz="1400">
              <a:latin typeface="Montserrat"/>
              <a:ea typeface="Montserrat"/>
              <a:cs typeface="Montserrat"/>
              <a:sym typeface="Montserrat"/>
            </a:endParaRPr>
          </a:p>
          <a:p>
            <a:pPr marL="457200" lvl="0" indent="-317500" rtl="0">
              <a:lnSpc>
                <a:spcPct val="100000"/>
              </a:lnSpc>
              <a:spcBef>
                <a:spcPts val="0"/>
              </a:spcBef>
              <a:spcAft>
                <a:spcPts val="0"/>
              </a:spcAft>
              <a:buSzPct val="100000"/>
              <a:buFont typeface="Montserrat"/>
              <a:buChar char="❏"/>
            </a:pPr>
            <a:r>
              <a:rPr lang="en-GB" sz="1400">
                <a:latin typeface="Montserrat"/>
                <a:ea typeface="Montserrat"/>
                <a:cs typeface="Montserrat"/>
                <a:sym typeface="Montserrat"/>
              </a:rPr>
              <a:t>test collection consists of a collection of abstracts between the years of 1958 and 1979 of the Association of Computing Machinery (ACM) with the aim to</a:t>
            </a:r>
          </a:p>
          <a:p>
            <a:pPr lvl="0" rtl="0">
              <a:lnSpc>
                <a:spcPct val="100000"/>
              </a:lnSpc>
              <a:spcBef>
                <a:spcPts val="0"/>
              </a:spcBef>
              <a:spcAft>
                <a:spcPts val="0"/>
              </a:spcAft>
              <a:buNone/>
            </a:pPr>
            <a:endParaRPr sz="1400">
              <a:latin typeface="Montserrat"/>
              <a:ea typeface="Montserrat"/>
              <a:cs typeface="Montserrat"/>
              <a:sym typeface="Montserrat"/>
            </a:endParaRPr>
          </a:p>
          <a:p>
            <a:pPr lvl="0" rtl="0">
              <a:lnSpc>
                <a:spcPct val="100000"/>
              </a:lnSpc>
              <a:spcBef>
                <a:spcPts val="0"/>
              </a:spcBef>
              <a:spcAft>
                <a:spcPts val="0"/>
              </a:spcAft>
              <a:buNone/>
            </a:pPr>
            <a:endParaRPr sz="1400">
              <a:latin typeface="Montserrat"/>
              <a:ea typeface="Montserrat"/>
              <a:cs typeface="Montserrat"/>
              <a:sym typeface="Montserrat"/>
            </a:endParaRPr>
          </a:p>
          <a:p>
            <a:pPr marL="457200" lvl="0" indent="-317500" rtl="0">
              <a:lnSpc>
                <a:spcPct val="100000"/>
              </a:lnSpc>
              <a:spcBef>
                <a:spcPts val="0"/>
              </a:spcBef>
              <a:spcAft>
                <a:spcPts val="0"/>
              </a:spcAft>
              <a:buSzPct val="100000"/>
              <a:buFont typeface="Montserrat"/>
              <a:buChar char="❏"/>
            </a:pPr>
            <a:r>
              <a:rPr lang="en-GB" sz="1400">
                <a:latin typeface="Montserrat"/>
                <a:ea typeface="Montserrat"/>
                <a:cs typeface="Montserrat"/>
                <a:sym typeface="Montserrat"/>
              </a:rPr>
              <a:t>The CACM test collections are meant and have been used in numerous information retrieval (IR) research papers for comparisons of </a:t>
            </a:r>
          </a:p>
          <a:p>
            <a:pPr lvl="0" rtl="0">
              <a:lnSpc>
                <a:spcPct val="100000"/>
              </a:lnSpc>
              <a:spcBef>
                <a:spcPts val="0"/>
              </a:spcBef>
              <a:spcAft>
                <a:spcPts val="0"/>
              </a:spcAft>
              <a:buNone/>
            </a:pPr>
            <a:endParaRPr sz="1400">
              <a:latin typeface="Montserrat"/>
              <a:ea typeface="Montserrat"/>
              <a:cs typeface="Montserrat"/>
              <a:sym typeface="Montserrat"/>
            </a:endParaRPr>
          </a:p>
          <a:p>
            <a:pPr marL="3200400" lvl="1" indent="-317500" rtl="0">
              <a:lnSpc>
                <a:spcPct val="100000"/>
              </a:lnSpc>
              <a:spcBef>
                <a:spcPts val="0"/>
              </a:spcBef>
              <a:spcAft>
                <a:spcPts val="0"/>
              </a:spcAft>
              <a:buSzPct val="100000"/>
              <a:buFont typeface="Montserrat"/>
              <a:buChar char="❏"/>
            </a:pPr>
            <a:r>
              <a:rPr lang="en-GB" sz="1400">
                <a:latin typeface="Montserrat"/>
                <a:ea typeface="Montserrat"/>
                <a:cs typeface="Montserrat"/>
                <a:sym typeface="Montserrat"/>
              </a:rPr>
              <a:t>IR indexing</a:t>
            </a:r>
          </a:p>
          <a:p>
            <a:pPr marL="3200400" lvl="1" indent="-317500" rtl="0">
              <a:lnSpc>
                <a:spcPct val="100000"/>
              </a:lnSpc>
              <a:spcBef>
                <a:spcPts val="0"/>
              </a:spcBef>
              <a:spcAft>
                <a:spcPts val="0"/>
              </a:spcAft>
              <a:buSzPct val="100000"/>
              <a:buFont typeface="Montserrat"/>
              <a:buChar char="❏"/>
            </a:pPr>
            <a:r>
              <a:rPr lang="en-GB" sz="1400">
                <a:latin typeface="Montserrat"/>
                <a:ea typeface="Montserrat"/>
                <a:cs typeface="Montserrat"/>
                <a:sym typeface="Montserrat"/>
              </a:rPr>
              <a:t>IR retrieval </a:t>
            </a:r>
          </a:p>
          <a:p>
            <a:pPr marL="3200400" lvl="1" indent="-317500" rtl="0">
              <a:lnSpc>
                <a:spcPct val="100000"/>
              </a:lnSpc>
              <a:spcBef>
                <a:spcPts val="0"/>
              </a:spcBef>
              <a:spcAft>
                <a:spcPts val="0"/>
              </a:spcAft>
              <a:buSzPct val="100000"/>
              <a:buFont typeface="Montserrat"/>
              <a:buChar char="❏"/>
            </a:pPr>
            <a:r>
              <a:rPr lang="en-GB" sz="1400">
                <a:latin typeface="Montserrat"/>
                <a:ea typeface="Montserrat"/>
                <a:cs typeface="Montserrat"/>
                <a:sym typeface="Montserrat"/>
              </a:rPr>
              <a:t>IR ranking models </a:t>
            </a:r>
          </a:p>
          <a:p>
            <a:pPr marL="3200400" lvl="1" indent="-292100" rtl="0">
              <a:lnSpc>
                <a:spcPct val="100000"/>
              </a:lnSpc>
              <a:spcBef>
                <a:spcPts val="0"/>
              </a:spcBef>
              <a:spcAft>
                <a:spcPts val="0"/>
              </a:spcAft>
              <a:buSzPct val="71428"/>
              <a:buFont typeface="Montserrat"/>
              <a:buChar char="❏"/>
            </a:pPr>
            <a:r>
              <a:rPr lang="en-GB" sz="1400">
                <a:latin typeface="Montserrat"/>
                <a:ea typeface="Montserrat"/>
                <a:cs typeface="Montserrat"/>
                <a:sym typeface="Montserrat"/>
              </a:rPr>
              <a:t>And also applications such as the Lucene4ir</a:t>
            </a:r>
          </a:p>
          <a:p>
            <a:pPr lvl="0" rtl="0">
              <a:lnSpc>
                <a:spcPct val="100000"/>
              </a:lnSpc>
              <a:spcBef>
                <a:spcPts val="0"/>
              </a:spcBef>
              <a:spcAft>
                <a:spcPts val="0"/>
              </a:spcAft>
              <a:buNone/>
            </a:pPr>
            <a:endParaRPr sz="1000">
              <a:latin typeface="Montserrat"/>
              <a:ea typeface="Montserrat"/>
              <a:cs typeface="Montserrat"/>
              <a:sym typeface="Montserrat"/>
            </a:endParaRPr>
          </a:p>
          <a:p>
            <a:pPr lvl="0" rtl="0">
              <a:lnSpc>
                <a:spcPct val="100000"/>
              </a:lnSpc>
              <a:spcBef>
                <a:spcPts val="0"/>
              </a:spcBef>
              <a:spcAft>
                <a:spcPts val="0"/>
              </a:spcAft>
              <a:buNone/>
            </a:pPr>
            <a:endParaRPr sz="1000">
              <a:latin typeface="Montserrat"/>
              <a:ea typeface="Montserrat"/>
              <a:cs typeface="Montserrat"/>
              <a:sym typeface="Montserrat"/>
            </a:endParaRPr>
          </a:p>
          <a:p>
            <a:pPr lvl="0" rtl="0">
              <a:lnSpc>
                <a:spcPct val="100000"/>
              </a:lnSpc>
              <a:spcBef>
                <a:spcPts val="0"/>
              </a:spcBef>
              <a:spcAft>
                <a:spcPts val="0"/>
              </a:spcAft>
              <a:buNone/>
            </a:pPr>
            <a:endParaRPr sz="1000">
              <a:latin typeface="Montserrat"/>
              <a:ea typeface="Montserrat"/>
              <a:cs typeface="Montserrat"/>
              <a:sym typeface="Montserrat"/>
            </a:endParaRPr>
          </a:p>
          <a:p>
            <a:pPr lvl="0" rtl="0">
              <a:lnSpc>
                <a:spcPct val="100000"/>
              </a:lnSpc>
              <a:spcBef>
                <a:spcPts val="0"/>
              </a:spcBef>
              <a:spcAft>
                <a:spcPts val="0"/>
              </a:spcAft>
              <a:buNone/>
            </a:pPr>
            <a:endParaRPr sz="1000">
              <a:latin typeface="Montserrat"/>
              <a:ea typeface="Montserrat"/>
              <a:cs typeface="Montserrat"/>
              <a:sym typeface="Montserrat"/>
            </a:endParaRPr>
          </a:p>
          <a:p>
            <a:pPr lvl="0" rtl="0">
              <a:lnSpc>
                <a:spcPct val="100000"/>
              </a:lnSpc>
              <a:spcBef>
                <a:spcPts val="0"/>
              </a:spcBef>
              <a:spcAft>
                <a:spcPts val="0"/>
              </a:spcAft>
              <a:buNone/>
            </a:pPr>
            <a:endParaRPr sz="1000">
              <a:latin typeface="Montserrat"/>
              <a:ea typeface="Montserrat"/>
              <a:cs typeface="Montserrat"/>
              <a:sym typeface="Montserrat"/>
            </a:endParaRPr>
          </a:p>
          <a:p>
            <a:pPr lvl="0" rtl="0">
              <a:lnSpc>
                <a:spcPct val="100000"/>
              </a:lnSpc>
              <a:spcBef>
                <a:spcPts val="0"/>
              </a:spcBef>
              <a:spcAft>
                <a:spcPts val="0"/>
              </a:spcAft>
              <a:buNone/>
            </a:pPr>
            <a:endParaRPr sz="1000">
              <a:latin typeface="Montserrat"/>
              <a:ea typeface="Montserrat"/>
              <a:cs typeface="Montserrat"/>
              <a:sym typeface="Montserrat"/>
            </a:endParaRPr>
          </a:p>
        </p:txBody>
      </p:sp>
      <p:sp>
        <p:nvSpPr>
          <p:cNvPr id="409" name="Shape 40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37</a:t>
            </a:fld>
            <a:endParaRPr lang="en-GB"/>
          </a:p>
        </p:txBody>
      </p:sp>
      <p:pic>
        <p:nvPicPr>
          <p:cNvPr id="410" name="Shape 410" descr="AAEAAQAAAAAAAALzAAAAJDUxN2UyMjNlLTVmZDQtNDlhMy1iZmY3LTIzYThlNWNjNDNiYg.jpg"/>
          <p:cNvPicPr preferRelativeResize="0"/>
          <p:nvPr/>
        </p:nvPicPr>
        <p:blipFill>
          <a:blip r:embed="rId3">
            <a:alphaModFix/>
          </a:blip>
          <a:stretch>
            <a:fillRect/>
          </a:stretch>
        </p:blipFill>
        <p:spPr>
          <a:xfrm>
            <a:off x="7799500" y="0"/>
            <a:ext cx="1344500" cy="1344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823850" y="2053000"/>
            <a:ext cx="4587000" cy="1148700"/>
          </a:xfrm>
          <a:prstGeom prst="rect">
            <a:avLst/>
          </a:prstGeom>
        </p:spPr>
        <p:txBody>
          <a:bodyPr wrap="square" lIns="91425" tIns="91425" rIns="91425" bIns="91425" anchor="ctr" anchorCtr="0">
            <a:noAutofit/>
          </a:bodyPr>
          <a:lstStyle/>
          <a:p>
            <a:pPr lvl="0" rtl="0">
              <a:spcBef>
                <a:spcPts val="0"/>
              </a:spcBef>
              <a:buNone/>
            </a:pPr>
            <a:r>
              <a:rPr lang="en-GB"/>
              <a:t>Information Retrieval </a:t>
            </a:r>
          </a:p>
          <a:p>
            <a:pPr lvl="0" rtl="0">
              <a:spcBef>
                <a:spcPts val="0"/>
              </a:spcBef>
              <a:buNone/>
            </a:pPr>
            <a:r>
              <a:rPr lang="en-GB"/>
              <a:t>Relations between Measures and Tasks</a:t>
            </a:r>
          </a:p>
        </p:txBody>
      </p:sp>
      <p:sp>
        <p:nvSpPr>
          <p:cNvPr id="416" name="Shape 41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38</a:t>
            </a:fld>
            <a:endParaRPr lang="en-GB"/>
          </a:p>
        </p:txBody>
      </p:sp>
      <p:pic>
        <p:nvPicPr>
          <p:cNvPr id="417" name="Shape 417" descr="AAEAAQAAAAAAAALzAAAAJDUxN2UyMjNlLTVmZDQtNDlhMy1iZmY3LTIzYThlNWNjNDNiYg.jpg"/>
          <p:cNvPicPr preferRelativeResize="0"/>
          <p:nvPr/>
        </p:nvPicPr>
        <p:blipFill>
          <a:blip r:embed="rId3">
            <a:alphaModFix/>
          </a:blip>
          <a:stretch>
            <a:fillRect/>
          </a:stretch>
        </p:blipFill>
        <p:spPr>
          <a:xfrm>
            <a:off x="7799500" y="0"/>
            <a:ext cx="1344500" cy="1344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xfrm>
            <a:off x="1297500" y="393750"/>
            <a:ext cx="7723800" cy="914100"/>
          </a:xfrm>
          <a:prstGeom prst="rect">
            <a:avLst/>
          </a:prstGeom>
        </p:spPr>
        <p:txBody>
          <a:bodyPr wrap="square" lIns="91425" tIns="91425" rIns="91425" bIns="91425" anchor="t" anchorCtr="0">
            <a:noAutofit/>
          </a:bodyPr>
          <a:lstStyle/>
          <a:p>
            <a:pPr lvl="0" rtl="0">
              <a:spcBef>
                <a:spcPts val="0"/>
              </a:spcBef>
              <a:buNone/>
            </a:pPr>
            <a:r>
              <a:rPr lang="en-GB" sz="2800"/>
              <a:t>Information Retrieval Relations between Measures and Tasks</a:t>
            </a:r>
          </a:p>
        </p:txBody>
      </p:sp>
      <p:sp>
        <p:nvSpPr>
          <p:cNvPr id="423" name="Shape 423"/>
          <p:cNvSpPr txBox="1">
            <a:spLocks noGrp="1"/>
          </p:cNvSpPr>
          <p:nvPr>
            <p:ph type="body" idx="1"/>
          </p:nvPr>
        </p:nvSpPr>
        <p:spPr>
          <a:xfrm>
            <a:off x="1297500" y="1567550"/>
            <a:ext cx="7596000" cy="3425700"/>
          </a:xfrm>
          <a:prstGeom prst="rect">
            <a:avLst/>
          </a:prstGeom>
        </p:spPr>
        <p:txBody>
          <a:bodyPr wrap="square" lIns="91425" tIns="91425" rIns="91425" bIns="91425" anchor="t" anchorCtr="0">
            <a:noAutofit/>
          </a:bodyPr>
          <a:lstStyle/>
          <a:p>
            <a:pPr marL="457200" lvl="0" indent="-317500" rtl="0">
              <a:lnSpc>
                <a:spcPct val="100000"/>
              </a:lnSpc>
              <a:spcBef>
                <a:spcPts val="0"/>
              </a:spcBef>
              <a:spcAft>
                <a:spcPts val="0"/>
              </a:spcAft>
              <a:buSzPct val="100000"/>
              <a:buFont typeface="Montserrat"/>
              <a:buChar char="❏"/>
            </a:pPr>
            <a:r>
              <a:rPr lang="en-GB" sz="1400">
                <a:latin typeface="Montserrat"/>
                <a:ea typeface="Montserrat"/>
                <a:cs typeface="Montserrat"/>
                <a:sym typeface="Montserrat"/>
              </a:rPr>
              <a:t>The BM25 type of probabilistic ranking models have been used in many document collections and favourably in TREC evaluation applications</a:t>
            </a:r>
          </a:p>
          <a:p>
            <a:pPr lvl="0" rtl="0">
              <a:lnSpc>
                <a:spcPct val="100000"/>
              </a:lnSpc>
              <a:spcBef>
                <a:spcPts val="0"/>
              </a:spcBef>
              <a:spcAft>
                <a:spcPts val="0"/>
              </a:spcAft>
              <a:buNone/>
            </a:pPr>
            <a:endParaRPr sz="1400">
              <a:latin typeface="Montserrat"/>
              <a:ea typeface="Montserrat"/>
              <a:cs typeface="Montserrat"/>
              <a:sym typeface="Montserrat"/>
            </a:endParaRPr>
          </a:p>
          <a:p>
            <a:pPr marL="457200" lvl="0" indent="-317500" rtl="0">
              <a:lnSpc>
                <a:spcPct val="100000"/>
              </a:lnSpc>
              <a:spcBef>
                <a:spcPts val="0"/>
              </a:spcBef>
              <a:spcAft>
                <a:spcPts val="0"/>
              </a:spcAft>
              <a:buSzPct val="100000"/>
              <a:buFont typeface="Montserrat"/>
              <a:buChar char="❏"/>
            </a:pPr>
            <a:r>
              <a:rPr lang="en-GB" sz="1400">
                <a:latin typeface="Montserrat"/>
                <a:ea typeface="Montserrat"/>
                <a:cs typeface="Montserrat"/>
                <a:sym typeface="Montserrat"/>
              </a:rPr>
              <a:t>Browsing mainly depends on a ground truth and recall and precision indicators but sometimes recall and precision values can be strongly biased   </a:t>
            </a:r>
          </a:p>
          <a:p>
            <a:pPr marL="5943600" lvl="0" indent="457200" rtl="0">
              <a:lnSpc>
                <a:spcPct val="100000"/>
              </a:lnSpc>
              <a:spcBef>
                <a:spcPts val="0"/>
              </a:spcBef>
              <a:spcAft>
                <a:spcPts val="0"/>
              </a:spcAft>
              <a:buNone/>
            </a:pPr>
            <a:r>
              <a:rPr lang="en-GB" sz="800">
                <a:latin typeface="Montserrat"/>
                <a:ea typeface="Montserrat"/>
                <a:cs typeface="Montserrat"/>
                <a:sym typeface="Montserrat"/>
              </a:rPr>
              <a:t>(Eidenberger, 2006)</a:t>
            </a:r>
          </a:p>
          <a:p>
            <a:pPr lvl="0" rtl="0">
              <a:lnSpc>
                <a:spcPct val="100000"/>
              </a:lnSpc>
              <a:spcBef>
                <a:spcPts val="0"/>
              </a:spcBef>
              <a:spcAft>
                <a:spcPts val="0"/>
              </a:spcAft>
              <a:buNone/>
            </a:pPr>
            <a:endParaRPr sz="1400">
              <a:latin typeface="Montserrat"/>
              <a:ea typeface="Montserrat"/>
              <a:cs typeface="Montserrat"/>
              <a:sym typeface="Montserrat"/>
            </a:endParaRPr>
          </a:p>
          <a:p>
            <a:pPr marL="457200" lvl="0" indent="-317500" rtl="0">
              <a:lnSpc>
                <a:spcPct val="100000"/>
              </a:lnSpc>
              <a:spcBef>
                <a:spcPts val="0"/>
              </a:spcBef>
              <a:spcAft>
                <a:spcPts val="0"/>
              </a:spcAft>
              <a:buSzPct val="100000"/>
              <a:buFont typeface="Montserrat"/>
              <a:buChar char="❏"/>
            </a:pPr>
            <a:r>
              <a:rPr lang="en-GB" sz="1400">
                <a:latin typeface="Montserrat"/>
                <a:ea typeface="Montserrat"/>
                <a:cs typeface="Montserrat"/>
                <a:sym typeface="Montserrat"/>
              </a:rPr>
              <a:t>For comparative evaluation of retrieval strategies or systems (Cranfield test collection)  </a:t>
            </a:r>
            <a:r>
              <a:rPr lang="en-GB" sz="1400" i="1">
                <a:latin typeface="Montserrat"/>
                <a:ea typeface="Montserrat"/>
                <a:cs typeface="Montserrat"/>
                <a:sym typeface="Montserrat"/>
              </a:rPr>
              <a:t>the measurement </a:t>
            </a:r>
            <a:r>
              <a:rPr lang="en-GB" sz="1400">
                <a:latin typeface="Montserrat"/>
                <a:ea typeface="Montserrat"/>
                <a:cs typeface="Montserrat"/>
                <a:sym typeface="Montserrat"/>
              </a:rPr>
              <a:t>to compute is the </a:t>
            </a:r>
            <a:r>
              <a:rPr lang="en-GB" sz="1400" b="1">
                <a:latin typeface="Montserrat"/>
                <a:ea typeface="Montserrat"/>
                <a:cs typeface="Montserrat"/>
                <a:sym typeface="Montserrat"/>
              </a:rPr>
              <a:t>effectiveness </a:t>
            </a:r>
            <a:r>
              <a:rPr lang="en-GB" sz="1400">
                <a:latin typeface="Montserrat"/>
                <a:ea typeface="Montserrat"/>
                <a:cs typeface="Montserrat"/>
                <a:sym typeface="Montserrat"/>
              </a:rPr>
              <a:t>of each strategy for every query in the test collection as a function of relevant documents retrieved</a:t>
            </a:r>
          </a:p>
          <a:p>
            <a:pPr lvl="0" rtl="0">
              <a:lnSpc>
                <a:spcPct val="100000"/>
              </a:lnSpc>
              <a:spcBef>
                <a:spcPts val="0"/>
              </a:spcBef>
              <a:spcAft>
                <a:spcPts val="0"/>
              </a:spcAft>
              <a:buNone/>
            </a:pPr>
            <a:endParaRPr sz="1400">
              <a:latin typeface="Montserrat"/>
              <a:ea typeface="Montserrat"/>
              <a:cs typeface="Montserrat"/>
              <a:sym typeface="Montserrat"/>
            </a:endParaRPr>
          </a:p>
          <a:p>
            <a:pPr marL="457200" lvl="0" indent="-317500" rtl="0">
              <a:lnSpc>
                <a:spcPct val="100000"/>
              </a:lnSpc>
              <a:spcBef>
                <a:spcPts val="0"/>
              </a:spcBef>
              <a:spcAft>
                <a:spcPts val="0"/>
              </a:spcAft>
              <a:buSzPct val="100000"/>
              <a:buFont typeface="Montserrat"/>
              <a:buChar char="❏"/>
            </a:pPr>
            <a:r>
              <a:rPr lang="en-GB" sz="1400">
                <a:latin typeface="Montserrat"/>
                <a:ea typeface="Montserrat"/>
                <a:cs typeface="Montserrat"/>
                <a:sym typeface="Montserrat"/>
              </a:rPr>
              <a:t>TREC tasks - </a:t>
            </a:r>
            <a:r>
              <a:rPr lang="en-GB" sz="1400">
                <a:latin typeface="Arial"/>
                <a:ea typeface="Arial"/>
                <a:cs typeface="Arial"/>
                <a:sym typeface="Arial"/>
              </a:rPr>
              <a:t>the runs for each query are used to create a pool of documents that are judged for relevance, often by domain experts. -This produces a list of relevant documents (often called </a:t>
            </a:r>
            <a:r>
              <a:rPr lang="en-GB" sz="1400" i="1">
                <a:latin typeface="Arial"/>
                <a:ea typeface="Arial"/>
                <a:cs typeface="Arial"/>
                <a:sym typeface="Arial"/>
              </a:rPr>
              <a:t>qrels</a:t>
            </a:r>
            <a:r>
              <a:rPr lang="en-GB" sz="1400">
                <a:latin typeface="Arial"/>
                <a:ea typeface="Arial"/>
                <a:cs typeface="Arial"/>
                <a:sym typeface="Arial"/>
              </a:rPr>
              <a:t>) for each query that is required in computing system effectiveness with relevance-based measures  such as precision and recall</a:t>
            </a:r>
          </a:p>
        </p:txBody>
      </p:sp>
      <p:sp>
        <p:nvSpPr>
          <p:cNvPr id="424" name="Shape 4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39</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297500" y="393750"/>
            <a:ext cx="7206600" cy="914100"/>
          </a:xfrm>
          <a:prstGeom prst="rect">
            <a:avLst/>
          </a:prstGeom>
        </p:spPr>
        <p:txBody>
          <a:bodyPr wrap="square" lIns="91425" tIns="91425" rIns="91425" bIns="91425" anchor="t" anchorCtr="0">
            <a:noAutofit/>
          </a:bodyPr>
          <a:lstStyle/>
          <a:p>
            <a:pPr lvl="0" rtl="0">
              <a:spcBef>
                <a:spcPts val="0"/>
              </a:spcBef>
              <a:buNone/>
            </a:pPr>
            <a:r>
              <a:rPr lang="en-GB"/>
              <a:t>Goals and problems of Information Retrieval</a:t>
            </a:r>
          </a:p>
        </p:txBody>
      </p:sp>
      <p:sp>
        <p:nvSpPr>
          <p:cNvPr id="157" name="Shape 157"/>
          <p:cNvSpPr txBox="1">
            <a:spLocks noGrp="1"/>
          </p:cNvSpPr>
          <p:nvPr>
            <p:ph type="body" idx="1"/>
          </p:nvPr>
        </p:nvSpPr>
        <p:spPr>
          <a:xfrm>
            <a:off x="1297500" y="1376275"/>
            <a:ext cx="7473300" cy="3580500"/>
          </a:xfrm>
          <a:prstGeom prst="rect">
            <a:avLst/>
          </a:prstGeom>
        </p:spPr>
        <p:txBody>
          <a:bodyPr wrap="square" lIns="91425" tIns="91425" rIns="91425" bIns="91425" anchor="t" anchorCtr="0">
            <a:noAutofit/>
          </a:bodyPr>
          <a:lstStyle/>
          <a:p>
            <a:pPr marL="457200" lvl="0" indent="-342900" rtl="0">
              <a:lnSpc>
                <a:spcPct val="100000"/>
              </a:lnSpc>
              <a:spcBef>
                <a:spcPts val="0"/>
              </a:spcBef>
              <a:spcAft>
                <a:spcPts val="0"/>
              </a:spcAft>
              <a:buSzPct val="100000"/>
              <a:buFont typeface="Montserrat"/>
              <a:buChar char="❏"/>
            </a:pPr>
            <a:r>
              <a:rPr lang="en-GB" sz="1800" dirty="0">
                <a:latin typeface="Montserrat"/>
                <a:ea typeface="Montserrat"/>
                <a:cs typeface="Montserrat"/>
                <a:sym typeface="Montserrat"/>
              </a:rPr>
              <a:t>Help people who seek or search for information (e.g. Internet searching) often because they have information needs/research concerns</a:t>
            </a:r>
          </a:p>
          <a:p>
            <a:pPr lvl="0" rtl="0">
              <a:lnSpc>
                <a:spcPct val="100000"/>
              </a:lnSpc>
              <a:spcBef>
                <a:spcPts val="0"/>
              </a:spcBef>
              <a:spcAft>
                <a:spcPts val="0"/>
              </a:spcAft>
              <a:buNone/>
            </a:pPr>
            <a:endParaRPr sz="1800" dirty="0">
              <a:latin typeface="Montserrat"/>
              <a:ea typeface="Montserrat"/>
              <a:cs typeface="Montserrat"/>
              <a:sym typeface="Montserrat"/>
            </a:endParaRPr>
          </a:p>
          <a:p>
            <a:pPr marL="457200" lvl="0" indent="-342900" rtl="0">
              <a:lnSpc>
                <a:spcPct val="100000"/>
              </a:lnSpc>
              <a:spcBef>
                <a:spcPts val="0"/>
              </a:spcBef>
              <a:spcAft>
                <a:spcPts val="0"/>
              </a:spcAft>
              <a:buSzPct val="100000"/>
              <a:buFont typeface="Montserrat"/>
              <a:buChar char="❏"/>
            </a:pPr>
            <a:r>
              <a:rPr lang="en-GB" sz="1800" dirty="0">
                <a:latin typeface="Montserrat"/>
                <a:ea typeface="Montserrat"/>
                <a:cs typeface="Montserrat"/>
                <a:sym typeface="Montserrat"/>
              </a:rPr>
              <a:t>Minimise the overhead for a user to find the needed information</a:t>
            </a:r>
          </a:p>
          <a:p>
            <a:pPr marL="914400" lvl="0" indent="0" rtl="0">
              <a:lnSpc>
                <a:spcPct val="100000"/>
              </a:lnSpc>
              <a:spcBef>
                <a:spcPts val="0"/>
              </a:spcBef>
              <a:spcAft>
                <a:spcPts val="0"/>
              </a:spcAft>
              <a:buNone/>
            </a:pPr>
            <a:endParaRPr sz="1800" dirty="0">
              <a:latin typeface="Montserrat"/>
              <a:ea typeface="Montserrat"/>
              <a:cs typeface="Montserrat"/>
              <a:sym typeface="Montserrat"/>
            </a:endParaRPr>
          </a:p>
          <a:p>
            <a:pPr marL="914400" lvl="0" indent="0" rtl="0">
              <a:lnSpc>
                <a:spcPct val="100000"/>
              </a:lnSpc>
              <a:spcBef>
                <a:spcPts val="0"/>
              </a:spcBef>
              <a:spcAft>
                <a:spcPts val="0"/>
              </a:spcAft>
              <a:buNone/>
            </a:pPr>
            <a:r>
              <a:rPr lang="en-GB" sz="1800" b="1" dirty="0">
                <a:latin typeface="Montserrat"/>
                <a:ea typeface="Montserrat"/>
                <a:cs typeface="Montserrat"/>
                <a:sym typeface="Montserrat"/>
              </a:rPr>
              <a:t>Reasons of overhead</a:t>
            </a:r>
          </a:p>
          <a:p>
            <a:pPr marL="1371600" lvl="2" indent="-342900" rtl="0">
              <a:lnSpc>
                <a:spcPct val="100000"/>
              </a:lnSpc>
              <a:spcBef>
                <a:spcPts val="0"/>
              </a:spcBef>
              <a:spcAft>
                <a:spcPts val="0"/>
              </a:spcAft>
              <a:buSzPct val="100000"/>
              <a:buFont typeface="Montserrat"/>
              <a:buChar char="❏"/>
            </a:pPr>
            <a:r>
              <a:rPr lang="en-GB" sz="1800" dirty="0">
                <a:latin typeface="Montserrat"/>
                <a:ea typeface="Montserrat"/>
                <a:cs typeface="Montserrat"/>
                <a:sym typeface="Montserrat"/>
              </a:rPr>
              <a:t>Search composition</a:t>
            </a:r>
          </a:p>
          <a:p>
            <a:pPr marL="1371600" lvl="2" indent="-342900" rtl="0">
              <a:lnSpc>
                <a:spcPct val="100000"/>
              </a:lnSpc>
              <a:spcBef>
                <a:spcPts val="0"/>
              </a:spcBef>
              <a:spcAft>
                <a:spcPts val="0"/>
              </a:spcAft>
              <a:buSzPct val="100000"/>
              <a:buFont typeface="Montserrat"/>
              <a:buChar char="❏"/>
            </a:pPr>
            <a:r>
              <a:rPr lang="en-GB" sz="1800" dirty="0">
                <a:latin typeface="Montserrat"/>
                <a:ea typeface="Montserrat"/>
                <a:cs typeface="Montserrat"/>
                <a:sym typeface="Montserrat"/>
              </a:rPr>
              <a:t>Search execution</a:t>
            </a:r>
          </a:p>
          <a:p>
            <a:pPr marL="1371600" lvl="2" indent="-342900" rtl="0">
              <a:lnSpc>
                <a:spcPct val="100000"/>
              </a:lnSpc>
              <a:spcBef>
                <a:spcPts val="0"/>
              </a:spcBef>
              <a:spcAft>
                <a:spcPts val="0"/>
              </a:spcAft>
              <a:buSzPct val="100000"/>
              <a:buFont typeface="Montserrat"/>
              <a:buChar char="❏"/>
            </a:pPr>
            <a:r>
              <a:rPr lang="en-GB" sz="1800" dirty="0">
                <a:latin typeface="Montserrat"/>
                <a:ea typeface="Montserrat"/>
                <a:cs typeface="Montserrat"/>
                <a:sym typeface="Montserrat"/>
              </a:rPr>
              <a:t>Excluding irrelevant documents</a:t>
            </a:r>
          </a:p>
          <a:p>
            <a:pPr lvl="0" rtl="0">
              <a:lnSpc>
                <a:spcPct val="100000"/>
              </a:lnSpc>
              <a:spcBef>
                <a:spcPts val="0"/>
              </a:spcBef>
              <a:spcAft>
                <a:spcPts val="0"/>
              </a:spcAft>
              <a:buNone/>
            </a:pPr>
            <a:r>
              <a:rPr lang="en-GB" sz="2400" dirty="0">
                <a:latin typeface="Montserrat"/>
                <a:ea typeface="Montserrat"/>
                <a:cs typeface="Montserrat"/>
                <a:sym typeface="Montserrat"/>
              </a:rPr>
              <a:t>			</a:t>
            </a:r>
            <a:r>
              <a:rPr lang="en-GB" sz="1000" dirty="0">
                <a:latin typeface="Montserrat"/>
                <a:ea typeface="Montserrat"/>
                <a:cs typeface="Montserrat"/>
                <a:sym typeface="Montserrat"/>
              </a:rPr>
              <a:t>The National Academics of  SCIENCE, ENGINEERING, MEDICINE														</a:t>
            </a:r>
          </a:p>
        </p:txBody>
      </p:sp>
      <p:sp>
        <p:nvSpPr>
          <p:cNvPr id="158" name="Shape 15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4</a:t>
            </a:fld>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1191200" y="102550"/>
            <a:ext cx="7952700" cy="1205400"/>
          </a:xfrm>
          <a:prstGeom prst="rect">
            <a:avLst/>
          </a:prstGeom>
        </p:spPr>
        <p:txBody>
          <a:bodyPr wrap="square" lIns="91425" tIns="91425" rIns="91425" bIns="91425" anchor="t" anchorCtr="0">
            <a:noAutofit/>
          </a:bodyPr>
          <a:lstStyle/>
          <a:p>
            <a:pPr lvl="0">
              <a:spcBef>
                <a:spcPts val="0"/>
              </a:spcBef>
              <a:buNone/>
            </a:pPr>
            <a:r>
              <a:rPr lang="en-GB" sz="2700"/>
              <a:t>Information Retrieval Relations between Measures and Tasks-TAR topical diversity task</a:t>
            </a:r>
          </a:p>
          <a:p>
            <a:pPr lvl="0">
              <a:spcBef>
                <a:spcPts val="0"/>
              </a:spcBef>
              <a:buNone/>
            </a:pPr>
            <a:endParaRPr sz="2800"/>
          </a:p>
          <a:p>
            <a:pPr lvl="0">
              <a:spcBef>
                <a:spcPts val="0"/>
              </a:spcBef>
              <a:buNone/>
            </a:pPr>
            <a:endParaRPr sz="2800"/>
          </a:p>
          <a:p>
            <a:pPr lvl="0" rtl="0">
              <a:spcBef>
                <a:spcPts val="0"/>
              </a:spcBef>
              <a:buNone/>
            </a:pPr>
            <a:endParaRPr sz="2800"/>
          </a:p>
        </p:txBody>
      </p:sp>
      <p:sp>
        <p:nvSpPr>
          <p:cNvPr id="430" name="Shape 430"/>
          <p:cNvSpPr txBox="1">
            <a:spLocks noGrp="1"/>
          </p:cNvSpPr>
          <p:nvPr>
            <p:ph type="body" idx="1"/>
          </p:nvPr>
        </p:nvSpPr>
        <p:spPr>
          <a:xfrm>
            <a:off x="1265950" y="1181000"/>
            <a:ext cx="7596000" cy="3828300"/>
          </a:xfrm>
          <a:prstGeom prst="rect">
            <a:avLst/>
          </a:prstGeom>
        </p:spPr>
        <p:txBody>
          <a:bodyPr wrap="square" lIns="91425" tIns="91425" rIns="91425" bIns="91425" anchor="t" anchorCtr="0">
            <a:noAutofit/>
          </a:bodyPr>
          <a:lstStyle/>
          <a:p>
            <a:pPr marL="457200" lvl="0" indent="-317500" rtl="0">
              <a:lnSpc>
                <a:spcPct val="100000"/>
              </a:lnSpc>
              <a:spcBef>
                <a:spcPts val="0"/>
              </a:spcBef>
              <a:spcAft>
                <a:spcPts val="0"/>
              </a:spcAft>
              <a:buSzPct val="100000"/>
              <a:buFont typeface="Montserrat"/>
              <a:buChar char="❏"/>
            </a:pPr>
            <a:r>
              <a:rPr lang="en-GB" sz="1400">
                <a:latin typeface="Montserrat"/>
                <a:ea typeface="Montserrat"/>
                <a:cs typeface="Montserrat"/>
                <a:sym typeface="Montserrat"/>
              </a:rPr>
              <a:t>The main diversity measure for TAR topical diversity is Rao’s measure</a:t>
            </a:r>
          </a:p>
          <a:p>
            <a:pPr lvl="0" rtl="0">
              <a:lnSpc>
                <a:spcPct val="100000"/>
              </a:lnSpc>
              <a:spcBef>
                <a:spcPts val="0"/>
              </a:spcBef>
              <a:spcAft>
                <a:spcPts val="0"/>
              </a:spcAft>
              <a:buNone/>
            </a:pPr>
            <a:endParaRPr sz="1400">
              <a:latin typeface="Montserrat"/>
              <a:ea typeface="Montserrat"/>
              <a:cs typeface="Montserrat"/>
              <a:sym typeface="Montserrat"/>
            </a:endParaRPr>
          </a:p>
          <a:p>
            <a:pPr marL="457200" lvl="0" indent="-317500" rtl="0">
              <a:lnSpc>
                <a:spcPct val="100000"/>
              </a:lnSpc>
              <a:spcBef>
                <a:spcPts val="0"/>
              </a:spcBef>
              <a:spcAft>
                <a:spcPts val="0"/>
              </a:spcAft>
              <a:buSzPct val="100000"/>
              <a:buFont typeface="Montserrat"/>
              <a:buChar char="❏"/>
            </a:pPr>
            <a:r>
              <a:rPr lang="en-GB" sz="1400">
                <a:latin typeface="Montserrat"/>
                <a:ea typeface="Montserrat"/>
                <a:cs typeface="Montserrat"/>
                <a:sym typeface="Montserrat"/>
              </a:rPr>
              <a:t>In this measure the diversity of a text document is proportional to the number of dissimilar topics it covers</a:t>
            </a:r>
          </a:p>
          <a:p>
            <a:pPr lvl="0" rtl="0">
              <a:lnSpc>
                <a:spcPct val="100000"/>
              </a:lnSpc>
              <a:spcBef>
                <a:spcPts val="0"/>
              </a:spcBef>
              <a:spcAft>
                <a:spcPts val="0"/>
              </a:spcAft>
              <a:buNone/>
            </a:pPr>
            <a:endParaRPr sz="1400">
              <a:latin typeface="Montserrat"/>
              <a:ea typeface="Montserrat"/>
              <a:cs typeface="Montserrat"/>
              <a:sym typeface="Montserrat"/>
            </a:endParaRPr>
          </a:p>
          <a:p>
            <a:pPr marL="457200" lvl="0" indent="-317500" rtl="0">
              <a:lnSpc>
                <a:spcPct val="100000"/>
              </a:lnSpc>
              <a:spcBef>
                <a:spcPts val="0"/>
              </a:spcBef>
              <a:spcAft>
                <a:spcPts val="0"/>
              </a:spcAft>
              <a:buSzPct val="100000"/>
              <a:buFont typeface="Montserrat"/>
              <a:buChar char="❏"/>
            </a:pPr>
            <a:r>
              <a:rPr lang="en-GB" sz="1400">
                <a:latin typeface="Montserrat"/>
                <a:ea typeface="Montserrat"/>
                <a:cs typeface="Montserrat"/>
                <a:sym typeface="Montserrat"/>
              </a:rPr>
              <a:t>To measure topical diversity of text documents, we propose HiTR (hierarchical topic model re-estimation)</a:t>
            </a:r>
          </a:p>
          <a:p>
            <a:pPr lvl="0" rtl="0">
              <a:lnSpc>
                <a:spcPct val="100000"/>
              </a:lnSpc>
              <a:spcBef>
                <a:spcPts val="0"/>
              </a:spcBef>
              <a:spcAft>
                <a:spcPts val="0"/>
              </a:spcAft>
              <a:buNone/>
            </a:pPr>
            <a:endParaRPr sz="1400">
              <a:latin typeface="Montserrat"/>
              <a:ea typeface="Montserrat"/>
              <a:cs typeface="Montserrat"/>
              <a:sym typeface="Montserrat"/>
            </a:endParaRPr>
          </a:p>
          <a:p>
            <a:pPr marL="457200" lvl="0" indent="-317500" rtl="0">
              <a:lnSpc>
                <a:spcPct val="100000"/>
              </a:lnSpc>
              <a:spcBef>
                <a:spcPts val="0"/>
              </a:spcBef>
              <a:spcAft>
                <a:spcPts val="0"/>
              </a:spcAft>
              <a:buSzPct val="100000"/>
              <a:buFont typeface="Montserrat"/>
              <a:buChar char="❏"/>
            </a:pPr>
            <a:r>
              <a:rPr lang="en-GB" sz="1400">
                <a:latin typeface="Montserrat"/>
                <a:ea typeface="Montserrat"/>
                <a:cs typeface="Montserrat"/>
                <a:sym typeface="Montserrat"/>
              </a:rPr>
              <a:t>HiTR can be applied to any topic modeling approach that models documents as distributions over topics and topics as distributions over words</a:t>
            </a:r>
          </a:p>
          <a:p>
            <a:pPr lvl="0" rtl="0">
              <a:lnSpc>
                <a:spcPct val="100000"/>
              </a:lnSpc>
              <a:spcBef>
                <a:spcPts val="0"/>
              </a:spcBef>
              <a:spcAft>
                <a:spcPts val="0"/>
              </a:spcAft>
              <a:buNone/>
            </a:pPr>
            <a:endParaRPr sz="1400">
              <a:latin typeface="Montserrat"/>
              <a:ea typeface="Montserrat"/>
              <a:cs typeface="Montserrat"/>
              <a:sym typeface="Montserrat"/>
            </a:endParaRPr>
          </a:p>
          <a:p>
            <a:pPr marL="457200" lvl="0" indent="-317500" rtl="0">
              <a:lnSpc>
                <a:spcPct val="100000"/>
              </a:lnSpc>
              <a:spcBef>
                <a:spcPts val="0"/>
              </a:spcBef>
              <a:spcAft>
                <a:spcPts val="0"/>
              </a:spcAft>
              <a:buSzPct val="100000"/>
              <a:buFont typeface="Montserrat"/>
              <a:buChar char="❏"/>
            </a:pPr>
            <a:r>
              <a:rPr lang="en-GB" sz="1400">
                <a:latin typeface="Montserrat"/>
                <a:ea typeface="Montserrat"/>
                <a:cs typeface="Montserrat"/>
                <a:sym typeface="Montserrat"/>
              </a:rPr>
              <a:t>To measure the performance of topic models on the topical diversity task, ROC curves are used which we saw in </a:t>
            </a:r>
            <a:r>
              <a:rPr lang="en-GB" sz="1400" b="1" i="1">
                <a:latin typeface="Montserrat"/>
                <a:ea typeface="Montserrat"/>
                <a:cs typeface="Montserrat"/>
                <a:sym typeface="Montserrat"/>
              </a:rPr>
              <a:t>slide 20 </a:t>
            </a:r>
            <a:r>
              <a:rPr lang="en-GB" sz="1400">
                <a:latin typeface="Montserrat"/>
                <a:ea typeface="Montserrat"/>
                <a:cs typeface="Montserrat"/>
                <a:sym typeface="Montserrat"/>
              </a:rPr>
              <a:t>of this presentation</a:t>
            </a:r>
          </a:p>
          <a:p>
            <a:pPr lvl="0" rtl="0">
              <a:lnSpc>
                <a:spcPct val="100000"/>
              </a:lnSpc>
              <a:spcBef>
                <a:spcPts val="0"/>
              </a:spcBef>
              <a:spcAft>
                <a:spcPts val="0"/>
              </a:spcAft>
              <a:buNone/>
            </a:pPr>
            <a:endParaRPr sz="1400">
              <a:latin typeface="Montserrat"/>
              <a:ea typeface="Montserrat"/>
              <a:cs typeface="Montserrat"/>
              <a:sym typeface="Montserrat"/>
            </a:endParaRPr>
          </a:p>
          <a:p>
            <a:pPr marL="457200" lvl="0" indent="-317500" rtl="0">
              <a:lnSpc>
                <a:spcPct val="100000"/>
              </a:lnSpc>
              <a:spcBef>
                <a:spcPts val="0"/>
              </a:spcBef>
              <a:spcAft>
                <a:spcPts val="0"/>
              </a:spcAft>
              <a:buSzPct val="100000"/>
              <a:buFont typeface="Montserrat"/>
              <a:buChar char="❏"/>
            </a:pPr>
            <a:r>
              <a:rPr lang="en-GB" sz="1400">
                <a:latin typeface="Montserrat"/>
                <a:ea typeface="Montserrat"/>
                <a:cs typeface="Montserrat"/>
                <a:sym typeface="Montserrat"/>
              </a:rPr>
              <a:t>The coherence measurement of the extracted topics implies the purity of P(w|t) distributions, where a high value of coherence implies high purity within topics</a:t>
            </a:r>
          </a:p>
          <a:p>
            <a:pPr marL="457200" lvl="0" indent="0" rtl="0">
              <a:lnSpc>
                <a:spcPct val="100000"/>
              </a:lnSpc>
              <a:spcBef>
                <a:spcPts val="0"/>
              </a:spcBef>
              <a:spcAft>
                <a:spcPts val="0"/>
              </a:spcAft>
              <a:buNone/>
            </a:pPr>
            <a:r>
              <a:rPr lang="en-GB" sz="1400">
                <a:latin typeface="Montserrat"/>
                <a:ea typeface="Montserrat"/>
                <a:cs typeface="Montserrat"/>
                <a:sym typeface="Montserrat"/>
              </a:rPr>
              <a:t>										  </a:t>
            </a:r>
          </a:p>
          <a:p>
            <a:pPr marL="5029200" lvl="0" indent="457200" rtl="0">
              <a:lnSpc>
                <a:spcPct val="100000"/>
              </a:lnSpc>
              <a:spcBef>
                <a:spcPts val="0"/>
              </a:spcBef>
              <a:spcAft>
                <a:spcPts val="0"/>
              </a:spcAft>
              <a:buNone/>
            </a:pPr>
            <a:r>
              <a:rPr lang="en-GB" sz="900">
                <a:solidFill>
                  <a:schemeClr val="accent2"/>
                </a:solidFill>
                <a:latin typeface="Montserrat"/>
                <a:ea typeface="Montserrat"/>
                <a:cs typeface="Montserrat"/>
                <a:sym typeface="Montserrat"/>
              </a:rPr>
              <a:t>   (</a:t>
            </a:r>
            <a:r>
              <a:rPr lang="en-GB" sz="900">
                <a:solidFill>
                  <a:schemeClr val="accent2"/>
                </a:solidFill>
                <a:latin typeface="Arial"/>
                <a:ea typeface="Arial"/>
                <a:cs typeface="Arial"/>
                <a:sym typeface="Arial"/>
              </a:rPr>
              <a:t>Maarten de Rijke et al., 2017)</a:t>
            </a:r>
          </a:p>
          <a:p>
            <a:pPr marL="457200" lvl="0" indent="0" rtl="0">
              <a:lnSpc>
                <a:spcPct val="100000"/>
              </a:lnSpc>
              <a:spcBef>
                <a:spcPts val="0"/>
              </a:spcBef>
              <a:spcAft>
                <a:spcPts val="0"/>
              </a:spcAft>
              <a:buNone/>
            </a:pPr>
            <a:endParaRPr sz="1400">
              <a:latin typeface="Montserrat"/>
              <a:ea typeface="Montserrat"/>
              <a:cs typeface="Montserrat"/>
              <a:sym typeface="Montserrat"/>
            </a:endParaRPr>
          </a:p>
        </p:txBody>
      </p:sp>
      <p:sp>
        <p:nvSpPr>
          <p:cNvPr id="431" name="Shape 4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40</a:t>
            </a:fld>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Shape 436"/>
          <p:cNvSpPr txBox="1">
            <a:spLocks noGrp="1"/>
          </p:cNvSpPr>
          <p:nvPr>
            <p:ph type="title"/>
          </p:nvPr>
        </p:nvSpPr>
        <p:spPr>
          <a:xfrm>
            <a:off x="823850" y="2053000"/>
            <a:ext cx="4587000" cy="1148700"/>
          </a:xfrm>
          <a:prstGeom prst="rect">
            <a:avLst/>
          </a:prstGeom>
        </p:spPr>
        <p:txBody>
          <a:bodyPr wrap="square" lIns="91425" tIns="91425" rIns="91425" bIns="91425" anchor="ctr" anchorCtr="0">
            <a:noAutofit/>
          </a:bodyPr>
          <a:lstStyle/>
          <a:p>
            <a:pPr lvl="0">
              <a:spcBef>
                <a:spcPts val="0"/>
              </a:spcBef>
              <a:buNone/>
            </a:pPr>
            <a:r>
              <a:rPr lang="en-GB"/>
              <a:t>Information Retrieval </a:t>
            </a:r>
          </a:p>
          <a:p>
            <a:pPr lvl="0" rtl="0">
              <a:spcBef>
                <a:spcPts val="0"/>
              </a:spcBef>
              <a:buNone/>
            </a:pPr>
            <a:r>
              <a:rPr lang="en-GB"/>
              <a:t>Models </a:t>
            </a:r>
          </a:p>
        </p:txBody>
      </p:sp>
      <p:sp>
        <p:nvSpPr>
          <p:cNvPr id="437" name="Shape 43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41</a:t>
            </a:fld>
            <a:endParaRPr lang="en-GB"/>
          </a:p>
        </p:txBody>
      </p:sp>
      <p:pic>
        <p:nvPicPr>
          <p:cNvPr id="438" name="Shape 438" descr="AAEAAQAAAAAAAALzAAAAJDUxN2UyMjNlLTVmZDQtNDlhMy1iZmY3LTIzYThlNWNjNDNiYg.jpg"/>
          <p:cNvPicPr preferRelativeResize="0"/>
          <p:nvPr/>
        </p:nvPicPr>
        <p:blipFill>
          <a:blip r:embed="rId3">
            <a:alphaModFix/>
          </a:blip>
          <a:stretch>
            <a:fillRect/>
          </a:stretch>
        </p:blipFill>
        <p:spPr>
          <a:xfrm>
            <a:off x="7799500" y="0"/>
            <a:ext cx="1344500" cy="1344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cxnSp>
        <p:nvCxnSpPr>
          <p:cNvPr id="443" name="Shape 443"/>
          <p:cNvCxnSpPr/>
          <p:nvPr/>
        </p:nvCxnSpPr>
        <p:spPr>
          <a:xfrm>
            <a:off x="-6875" y="2900700"/>
            <a:ext cx="9150900" cy="0"/>
          </a:xfrm>
          <a:prstGeom prst="straightConnector1">
            <a:avLst/>
          </a:prstGeom>
          <a:noFill/>
          <a:ln w="19050" cap="flat" cmpd="sng">
            <a:solidFill>
              <a:schemeClr val="dk2"/>
            </a:solidFill>
            <a:prstDash val="solid"/>
            <a:round/>
            <a:headEnd type="none" w="med" len="med"/>
            <a:tailEnd type="none" w="med" len="med"/>
          </a:ln>
        </p:spPr>
      </p:cxnSp>
      <p:sp>
        <p:nvSpPr>
          <p:cNvPr id="444" name="Shape 444"/>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spcBef>
                <a:spcPts val="0"/>
              </a:spcBef>
              <a:buNone/>
            </a:pPr>
            <a:r>
              <a:rPr lang="en-GB"/>
              <a:t>IR Models</a:t>
            </a:r>
          </a:p>
        </p:txBody>
      </p:sp>
      <p:sp>
        <p:nvSpPr>
          <p:cNvPr id="445" name="Shape 445"/>
          <p:cNvSpPr/>
          <p:nvPr/>
        </p:nvSpPr>
        <p:spPr>
          <a:xfrm>
            <a:off x="326575" y="2235700"/>
            <a:ext cx="1527900" cy="1329900"/>
          </a:xfrm>
          <a:prstGeom prst="ellips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446" name="Shape 446"/>
          <p:cNvSpPr txBox="1"/>
          <p:nvPr/>
        </p:nvSpPr>
        <p:spPr>
          <a:xfrm>
            <a:off x="421225" y="2596750"/>
            <a:ext cx="1433400" cy="607800"/>
          </a:xfrm>
          <a:prstGeom prst="rect">
            <a:avLst/>
          </a:prstGeom>
          <a:noFill/>
          <a:ln>
            <a:noFill/>
          </a:ln>
        </p:spPr>
        <p:txBody>
          <a:bodyPr wrap="square" lIns="91425" tIns="91425" rIns="91425" bIns="91425" anchor="ctr" anchorCtr="0">
            <a:noAutofit/>
          </a:bodyPr>
          <a:lstStyle/>
          <a:p>
            <a:pPr lvl="0" algn="ctr">
              <a:spcBef>
                <a:spcPts val="0"/>
              </a:spcBef>
              <a:buNone/>
            </a:pPr>
            <a:r>
              <a:rPr lang="en-GB" sz="1800">
                <a:solidFill>
                  <a:schemeClr val="lt1"/>
                </a:solidFill>
                <a:latin typeface="Impact"/>
                <a:ea typeface="Impact"/>
                <a:cs typeface="Impact"/>
                <a:sym typeface="Impact"/>
              </a:rPr>
              <a:t>Rocchio algorithm</a:t>
            </a:r>
          </a:p>
        </p:txBody>
      </p:sp>
      <p:sp>
        <p:nvSpPr>
          <p:cNvPr id="447" name="Shape 447"/>
          <p:cNvSpPr/>
          <p:nvPr/>
        </p:nvSpPr>
        <p:spPr>
          <a:xfrm>
            <a:off x="2253122" y="1423415"/>
            <a:ext cx="2954700" cy="2954700"/>
          </a:xfrm>
          <a:prstGeom prst="ellips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48" name="Shape 448"/>
          <p:cNvSpPr txBox="1"/>
          <p:nvPr/>
        </p:nvSpPr>
        <p:spPr>
          <a:xfrm>
            <a:off x="2253125" y="2394675"/>
            <a:ext cx="2954700" cy="1012200"/>
          </a:xfrm>
          <a:prstGeom prst="rect">
            <a:avLst/>
          </a:prstGeom>
          <a:noFill/>
          <a:ln>
            <a:noFill/>
          </a:ln>
        </p:spPr>
        <p:txBody>
          <a:bodyPr wrap="square" lIns="91425" tIns="91425" rIns="91425" bIns="91425" anchor="ctr" anchorCtr="0">
            <a:noAutofit/>
          </a:bodyPr>
          <a:lstStyle/>
          <a:p>
            <a:pPr lvl="0" algn="ctr">
              <a:spcBef>
                <a:spcPts val="0"/>
              </a:spcBef>
              <a:buNone/>
            </a:pPr>
            <a:r>
              <a:rPr lang="en-GB" sz="3000">
                <a:solidFill>
                  <a:schemeClr val="lt1"/>
                </a:solidFill>
                <a:latin typeface="Impact"/>
                <a:ea typeface="Impact"/>
                <a:cs typeface="Impact"/>
                <a:sym typeface="Impact"/>
              </a:rPr>
              <a:t>TF-IDF and variations</a:t>
            </a:r>
          </a:p>
        </p:txBody>
      </p:sp>
      <p:sp>
        <p:nvSpPr>
          <p:cNvPr id="449" name="Shape 449"/>
          <p:cNvSpPr/>
          <p:nvPr/>
        </p:nvSpPr>
        <p:spPr>
          <a:xfrm>
            <a:off x="5709625" y="2111050"/>
            <a:ext cx="1626600" cy="1542900"/>
          </a:xfrm>
          <a:prstGeom prst="ellips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450" name="Shape 450"/>
          <p:cNvSpPr txBox="1"/>
          <p:nvPr/>
        </p:nvSpPr>
        <p:spPr>
          <a:xfrm>
            <a:off x="5709825" y="2596750"/>
            <a:ext cx="1626600" cy="607800"/>
          </a:xfrm>
          <a:prstGeom prst="rect">
            <a:avLst/>
          </a:prstGeom>
          <a:noFill/>
          <a:ln>
            <a:noFill/>
          </a:ln>
        </p:spPr>
        <p:txBody>
          <a:bodyPr wrap="square" lIns="91425" tIns="91425" rIns="91425" bIns="91425" anchor="ctr" anchorCtr="0">
            <a:noAutofit/>
          </a:bodyPr>
          <a:lstStyle/>
          <a:p>
            <a:pPr lvl="0" algn="ctr" rtl="0">
              <a:spcBef>
                <a:spcPts val="0"/>
              </a:spcBef>
              <a:buNone/>
            </a:pPr>
            <a:r>
              <a:rPr lang="en-GB" sz="1800">
                <a:solidFill>
                  <a:schemeClr val="lt1"/>
                </a:solidFill>
                <a:latin typeface="Impact"/>
                <a:ea typeface="Impact"/>
                <a:cs typeface="Impact"/>
                <a:sym typeface="Impact"/>
              </a:rPr>
              <a:t>Cosine</a:t>
            </a:r>
          </a:p>
          <a:p>
            <a:pPr lvl="0" algn="ctr" rtl="0">
              <a:spcBef>
                <a:spcPts val="0"/>
              </a:spcBef>
              <a:buNone/>
            </a:pPr>
            <a:r>
              <a:rPr lang="en-GB" sz="1800">
                <a:solidFill>
                  <a:schemeClr val="lt1"/>
                </a:solidFill>
                <a:latin typeface="Impact"/>
                <a:ea typeface="Impact"/>
                <a:cs typeface="Impact"/>
                <a:sym typeface="Impact"/>
              </a:rPr>
              <a:t>Similarity</a:t>
            </a:r>
          </a:p>
          <a:p>
            <a:pPr lvl="0" algn="ctr">
              <a:spcBef>
                <a:spcPts val="0"/>
              </a:spcBef>
              <a:buNone/>
            </a:pPr>
            <a:r>
              <a:rPr lang="en-GB" sz="1800">
                <a:solidFill>
                  <a:schemeClr val="lt1"/>
                </a:solidFill>
                <a:latin typeface="Impact"/>
                <a:ea typeface="Impact"/>
                <a:cs typeface="Impact"/>
                <a:sym typeface="Impact"/>
              </a:rPr>
              <a:t>function </a:t>
            </a:r>
          </a:p>
        </p:txBody>
      </p:sp>
      <p:sp>
        <p:nvSpPr>
          <p:cNvPr id="451" name="Shape 451"/>
          <p:cNvSpPr/>
          <p:nvPr/>
        </p:nvSpPr>
        <p:spPr>
          <a:xfrm>
            <a:off x="7718074" y="2394625"/>
            <a:ext cx="1169400" cy="1012200"/>
          </a:xfrm>
          <a:prstGeom prst="ellips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52" name="Shape 452"/>
          <p:cNvSpPr txBox="1"/>
          <p:nvPr/>
        </p:nvSpPr>
        <p:spPr>
          <a:xfrm>
            <a:off x="7718425" y="2596750"/>
            <a:ext cx="1169400" cy="607800"/>
          </a:xfrm>
          <a:prstGeom prst="rect">
            <a:avLst/>
          </a:prstGeom>
          <a:noFill/>
          <a:ln>
            <a:noFill/>
          </a:ln>
        </p:spPr>
        <p:txBody>
          <a:bodyPr wrap="square" lIns="91425" tIns="91425" rIns="91425" bIns="91425" anchor="ctr" anchorCtr="0">
            <a:noAutofit/>
          </a:bodyPr>
          <a:lstStyle/>
          <a:p>
            <a:pPr lvl="0" algn="ctr">
              <a:spcBef>
                <a:spcPts val="0"/>
              </a:spcBef>
              <a:buNone/>
            </a:pPr>
            <a:r>
              <a:rPr lang="en-GB" sz="1500">
                <a:solidFill>
                  <a:schemeClr val="lt1"/>
                </a:solidFill>
                <a:latin typeface="Impact"/>
                <a:ea typeface="Impact"/>
                <a:cs typeface="Impact"/>
                <a:sym typeface="Impact"/>
              </a:rPr>
              <a:t>BM25, PageRank</a:t>
            </a:r>
          </a:p>
        </p:txBody>
      </p:sp>
      <p:sp>
        <p:nvSpPr>
          <p:cNvPr id="453" name="Shape 45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42</a:t>
            </a:fld>
            <a:endParaRPr lang="en-GB"/>
          </a:p>
        </p:txBody>
      </p:sp>
      <p:pic>
        <p:nvPicPr>
          <p:cNvPr id="454" name="Shape 454" descr="AAEAAQAAAAAAAALzAAAAJDUxN2UyMjNlLTVmZDQtNDlhMy1iZmY3LTIzYThlNWNjNDNiYg.jpg"/>
          <p:cNvPicPr preferRelativeResize="0"/>
          <p:nvPr/>
        </p:nvPicPr>
        <p:blipFill>
          <a:blip r:embed="rId3">
            <a:alphaModFix/>
          </a:blip>
          <a:stretch>
            <a:fillRect/>
          </a:stretch>
        </p:blipFill>
        <p:spPr>
          <a:xfrm>
            <a:off x="7799500" y="0"/>
            <a:ext cx="1344500" cy="1344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txBox="1">
            <a:spLocks noGrp="1"/>
          </p:cNvSpPr>
          <p:nvPr>
            <p:ph type="title"/>
          </p:nvPr>
        </p:nvSpPr>
        <p:spPr>
          <a:xfrm>
            <a:off x="1297500" y="393750"/>
            <a:ext cx="7798200" cy="914100"/>
          </a:xfrm>
          <a:prstGeom prst="rect">
            <a:avLst/>
          </a:prstGeom>
        </p:spPr>
        <p:txBody>
          <a:bodyPr wrap="square" lIns="91425" tIns="91425" rIns="91425" bIns="91425" anchor="t" anchorCtr="0">
            <a:noAutofit/>
          </a:bodyPr>
          <a:lstStyle/>
          <a:p>
            <a:pPr lvl="0">
              <a:spcBef>
                <a:spcPts val="0"/>
              </a:spcBef>
              <a:buNone/>
            </a:pPr>
            <a:r>
              <a:rPr lang="en-GB" dirty="0"/>
              <a:t>IR Models - </a:t>
            </a:r>
            <a:r>
              <a:rPr lang="en-GB" dirty="0" err="1"/>
              <a:t>Rocchio</a:t>
            </a:r>
            <a:r>
              <a:rPr lang="en-GB" dirty="0"/>
              <a:t> Algorithm and PageRank</a:t>
            </a:r>
          </a:p>
          <a:p>
            <a:pPr lvl="0" rtl="0">
              <a:spcBef>
                <a:spcPts val="0"/>
              </a:spcBef>
              <a:buNone/>
            </a:pPr>
            <a:r>
              <a:rPr lang="en-GB" dirty="0"/>
              <a:t> </a:t>
            </a:r>
          </a:p>
        </p:txBody>
      </p:sp>
      <p:sp>
        <p:nvSpPr>
          <p:cNvPr id="460" name="Shape 460"/>
          <p:cNvSpPr txBox="1">
            <a:spLocks noGrp="1"/>
          </p:cNvSpPr>
          <p:nvPr>
            <p:ph type="body" idx="1"/>
          </p:nvPr>
        </p:nvSpPr>
        <p:spPr>
          <a:xfrm>
            <a:off x="1297500" y="1040160"/>
            <a:ext cx="7596000" cy="3524700"/>
          </a:xfrm>
          <a:prstGeom prst="rect">
            <a:avLst/>
          </a:prstGeom>
        </p:spPr>
        <p:txBody>
          <a:bodyPr wrap="square" lIns="91425" tIns="91425" rIns="91425" bIns="91425" anchor="t" anchorCtr="0">
            <a:noAutofit/>
          </a:bodyPr>
          <a:lstStyle/>
          <a:p>
            <a:pPr marL="457200" lvl="0" indent="-336550" rtl="0">
              <a:lnSpc>
                <a:spcPct val="100000"/>
              </a:lnSpc>
              <a:spcBef>
                <a:spcPts val="0"/>
              </a:spcBef>
              <a:spcAft>
                <a:spcPts val="0"/>
              </a:spcAft>
              <a:buSzPct val="100000"/>
              <a:buFont typeface="Montserrat"/>
              <a:buChar char="❏"/>
            </a:pPr>
            <a:r>
              <a:rPr lang="en-GB" sz="1700" b="1" u="sng" dirty="0" err="1">
                <a:latin typeface="Montserrat"/>
                <a:ea typeface="Montserrat"/>
                <a:cs typeface="Montserrat"/>
                <a:sym typeface="Montserrat"/>
              </a:rPr>
              <a:t>Rocchio</a:t>
            </a:r>
            <a:r>
              <a:rPr lang="en-GB" sz="1700" b="1" u="sng" dirty="0">
                <a:latin typeface="Montserrat"/>
                <a:ea typeface="Montserrat"/>
                <a:cs typeface="Montserrat"/>
                <a:sym typeface="Montserrat"/>
              </a:rPr>
              <a:t> Algorithm</a:t>
            </a:r>
          </a:p>
          <a:p>
            <a:pPr lvl="0" rtl="0">
              <a:lnSpc>
                <a:spcPct val="100000"/>
              </a:lnSpc>
              <a:spcBef>
                <a:spcPts val="0"/>
              </a:spcBef>
              <a:spcAft>
                <a:spcPts val="0"/>
              </a:spcAft>
              <a:buNone/>
            </a:pPr>
            <a:endParaRPr sz="1700" b="1" u="sng" dirty="0">
              <a:latin typeface="Montserrat"/>
              <a:ea typeface="Montserrat"/>
              <a:cs typeface="Montserrat"/>
              <a:sym typeface="Montserrat"/>
            </a:endParaRPr>
          </a:p>
          <a:p>
            <a:pPr marL="457200" lvl="0" indent="-292100" rtl="0">
              <a:lnSpc>
                <a:spcPct val="100000"/>
              </a:lnSpc>
              <a:spcBef>
                <a:spcPts val="0"/>
              </a:spcBef>
              <a:spcAft>
                <a:spcPts val="0"/>
              </a:spcAft>
              <a:buSzPct val="100000"/>
              <a:buFont typeface="Montserrat"/>
              <a:buChar char="❏"/>
            </a:pPr>
            <a:r>
              <a:rPr lang="en-GB" sz="1000" dirty="0">
                <a:latin typeface="Montserrat"/>
                <a:ea typeface="Montserrat"/>
                <a:cs typeface="Montserrat"/>
                <a:sym typeface="Montserrat"/>
              </a:rPr>
              <a:t>Is a conventional method for conducting and combining relevance feedback into the vector space model</a:t>
            </a:r>
          </a:p>
          <a:p>
            <a:pPr lvl="0" rtl="0">
              <a:lnSpc>
                <a:spcPct val="100000"/>
              </a:lnSpc>
              <a:spcBef>
                <a:spcPts val="0"/>
              </a:spcBef>
              <a:spcAft>
                <a:spcPts val="0"/>
              </a:spcAft>
              <a:buNone/>
            </a:pPr>
            <a:endParaRPr sz="1000" dirty="0">
              <a:latin typeface="Montserrat"/>
              <a:ea typeface="Montserrat"/>
              <a:cs typeface="Montserrat"/>
              <a:sym typeface="Montserrat"/>
            </a:endParaRPr>
          </a:p>
          <a:p>
            <a:pPr marL="457200" lvl="0" indent="-292100" rtl="0">
              <a:lnSpc>
                <a:spcPct val="100000"/>
              </a:lnSpc>
              <a:spcBef>
                <a:spcPts val="0"/>
              </a:spcBef>
              <a:spcAft>
                <a:spcPts val="0"/>
              </a:spcAft>
              <a:buSzPct val="90909"/>
              <a:buFont typeface="Montserrat"/>
              <a:buChar char="❏"/>
            </a:pPr>
            <a:r>
              <a:rPr lang="en-GB" sz="1100" dirty="0">
                <a:latin typeface="Arial"/>
                <a:ea typeface="Arial"/>
                <a:cs typeface="Arial"/>
                <a:sym typeface="Arial"/>
              </a:rPr>
              <a:t>The algorithm </a:t>
            </a:r>
            <a:r>
              <a:rPr lang="en-GB" sz="1100" dirty="0">
                <a:latin typeface="Arial"/>
                <a:cs typeface="Arial"/>
                <a:sym typeface="Arial"/>
              </a:rPr>
              <a:t>is based on the assumption that most users have a general conception of which documents should be denoted as relevant </a:t>
            </a:r>
            <a:r>
              <a:rPr lang="en-GB" sz="1100" dirty="0">
                <a:latin typeface="Arial"/>
                <a:ea typeface="Arial"/>
                <a:cs typeface="Arial"/>
                <a:sym typeface="Arial"/>
              </a:rPr>
              <a:t>or non-relevant</a:t>
            </a:r>
          </a:p>
          <a:p>
            <a:pPr lvl="0" rtl="0">
              <a:lnSpc>
                <a:spcPct val="100000"/>
              </a:lnSpc>
              <a:spcBef>
                <a:spcPts val="0"/>
              </a:spcBef>
              <a:spcAft>
                <a:spcPts val="0"/>
              </a:spcAft>
              <a:buNone/>
            </a:pPr>
            <a:endParaRPr sz="1100" dirty="0">
              <a:latin typeface="Arial"/>
              <a:ea typeface="Arial"/>
              <a:cs typeface="Arial"/>
              <a:sym typeface="Arial"/>
            </a:endParaRPr>
          </a:p>
          <a:p>
            <a:pPr marL="457200" lvl="0" indent="-336550" rtl="0">
              <a:lnSpc>
                <a:spcPct val="100000"/>
              </a:lnSpc>
              <a:spcBef>
                <a:spcPts val="0"/>
              </a:spcBef>
              <a:spcAft>
                <a:spcPts val="0"/>
              </a:spcAft>
              <a:buSzPct val="100000"/>
              <a:buFont typeface="Montserrat"/>
              <a:buChar char="❏"/>
            </a:pPr>
            <a:r>
              <a:rPr lang="en-GB" sz="1700" b="1" u="sng" dirty="0">
                <a:latin typeface="Montserrat"/>
                <a:ea typeface="Montserrat"/>
                <a:cs typeface="Montserrat"/>
                <a:sym typeface="Montserrat"/>
              </a:rPr>
              <a:t>PageRank</a:t>
            </a:r>
          </a:p>
          <a:p>
            <a:pPr marL="120650" lvl="0" rtl="0">
              <a:lnSpc>
                <a:spcPct val="100000"/>
              </a:lnSpc>
              <a:spcBef>
                <a:spcPts val="0"/>
              </a:spcBef>
              <a:spcAft>
                <a:spcPts val="0"/>
              </a:spcAft>
              <a:buSzPct val="100000"/>
              <a:buNone/>
            </a:pPr>
            <a:endParaRPr lang="en-GB" sz="1700" b="1" u="sng" dirty="0">
              <a:latin typeface="Montserrat"/>
              <a:ea typeface="Montserrat"/>
              <a:cs typeface="Montserrat"/>
              <a:sym typeface="Montserrat"/>
            </a:endParaRPr>
          </a:p>
          <a:p>
            <a:pPr marL="457200" lvl="0" indent="-304800" rtl="0">
              <a:lnSpc>
                <a:spcPct val="100000"/>
              </a:lnSpc>
              <a:spcBef>
                <a:spcPts val="0"/>
              </a:spcBef>
              <a:spcAft>
                <a:spcPts val="0"/>
              </a:spcAft>
              <a:buSzPct val="100000"/>
              <a:buFont typeface="Montserrat"/>
              <a:buChar char="❏"/>
            </a:pPr>
            <a:r>
              <a:rPr lang="en-GB" sz="1200" dirty="0">
                <a:latin typeface="Montserrat"/>
                <a:ea typeface="Montserrat"/>
                <a:cs typeface="Montserrat"/>
                <a:sym typeface="Montserrat"/>
              </a:rPr>
              <a:t>Is a query-independent model </a:t>
            </a:r>
          </a:p>
          <a:p>
            <a:pPr lvl="0" rtl="0">
              <a:lnSpc>
                <a:spcPct val="100000"/>
              </a:lnSpc>
              <a:spcBef>
                <a:spcPts val="0"/>
              </a:spcBef>
              <a:spcAft>
                <a:spcPts val="0"/>
              </a:spcAft>
              <a:buNone/>
            </a:pPr>
            <a:endParaRPr sz="1200" dirty="0">
              <a:latin typeface="Montserrat"/>
              <a:ea typeface="Montserrat"/>
              <a:cs typeface="Montserrat"/>
              <a:sym typeface="Montserrat"/>
            </a:endParaRPr>
          </a:p>
          <a:p>
            <a:pPr marL="457200" lvl="0" indent="-304800" rtl="0">
              <a:lnSpc>
                <a:spcPct val="100000"/>
              </a:lnSpc>
              <a:spcBef>
                <a:spcPts val="0"/>
              </a:spcBef>
              <a:spcAft>
                <a:spcPts val="0"/>
              </a:spcAft>
              <a:buSzPct val="100000"/>
              <a:buFont typeface="Montserrat"/>
              <a:buChar char="❏"/>
            </a:pPr>
            <a:r>
              <a:rPr lang="en-GB" sz="1200" dirty="0">
                <a:latin typeface="Montserrat"/>
                <a:ea typeface="Montserrat"/>
                <a:cs typeface="Montserrat"/>
                <a:sym typeface="Montserrat"/>
              </a:rPr>
              <a:t>Focuses on link-analysis by giving each node in the web graph a value between 0 and 1, which represents the PageRank score. </a:t>
            </a:r>
          </a:p>
          <a:p>
            <a:pPr lvl="0" rtl="0">
              <a:lnSpc>
                <a:spcPct val="100000"/>
              </a:lnSpc>
              <a:spcBef>
                <a:spcPts val="0"/>
              </a:spcBef>
              <a:spcAft>
                <a:spcPts val="0"/>
              </a:spcAft>
              <a:buNone/>
            </a:pPr>
            <a:endParaRPr sz="1200" dirty="0">
              <a:latin typeface="Montserrat"/>
              <a:ea typeface="Montserrat"/>
              <a:cs typeface="Montserrat"/>
              <a:sym typeface="Montserrat"/>
            </a:endParaRPr>
          </a:p>
          <a:p>
            <a:pPr marL="457200" lvl="0" indent="-304800" rtl="0">
              <a:lnSpc>
                <a:spcPct val="100000"/>
              </a:lnSpc>
              <a:spcBef>
                <a:spcPts val="0"/>
              </a:spcBef>
              <a:spcAft>
                <a:spcPts val="0"/>
              </a:spcAft>
              <a:buSzPct val="100000"/>
              <a:buFont typeface="Montserrat"/>
              <a:buChar char="❏"/>
            </a:pPr>
            <a:r>
              <a:rPr lang="en-GB" sz="1200" dirty="0">
                <a:latin typeface="Montserrat"/>
                <a:ea typeface="Montserrat"/>
                <a:cs typeface="Montserrat"/>
                <a:sym typeface="Montserrat"/>
              </a:rPr>
              <a:t>A web search engine then combines the PageRank and cosine similarity score</a:t>
            </a:r>
            <a:r>
              <a:rPr lang="en-GB" sz="1200" b="1" baseline="30000" dirty="0">
                <a:solidFill>
                  <a:schemeClr val="accent2"/>
                </a:solidFill>
                <a:latin typeface="Montserrat"/>
                <a:ea typeface="Montserrat"/>
                <a:cs typeface="Montserrat"/>
                <a:sym typeface="Montserrat"/>
              </a:rPr>
              <a:t>1</a:t>
            </a:r>
            <a:r>
              <a:rPr lang="en-GB" sz="1200" dirty="0">
                <a:latin typeface="Montserrat"/>
                <a:ea typeface="Montserrat"/>
                <a:cs typeface="Montserrat"/>
                <a:sym typeface="Montserrat"/>
              </a:rPr>
              <a:t>, the term proximity and more features to rank all the results against a specified research query</a:t>
            </a:r>
          </a:p>
          <a:p>
            <a:pPr lvl="0" rtl="0">
              <a:lnSpc>
                <a:spcPct val="100000"/>
              </a:lnSpc>
              <a:spcBef>
                <a:spcPts val="0"/>
              </a:spcBef>
              <a:spcAft>
                <a:spcPts val="0"/>
              </a:spcAft>
              <a:buNone/>
            </a:pPr>
            <a:endParaRPr sz="1200" dirty="0">
              <a:latin typeface="Montserrat"/>
              <a:ea typeface="Montserrat"/>
              <a:cs typeface="Montserrat"/>
              <a:sym typeface="Montserrat"/>
            </a:endParaRPr>
          </a:p>
          <a:p>
            <a:pPr marL="457200" lvl="0" indent="-304800" rtl="0">
              <a:lnSpc>
                <a:spcPct val="100000"/>
              </a:lnSpc>
              <a:spcBef>
                <a:spcPts val="0"/>
              </a:spcBef>
              <a:spcAft>
                <a:spcPts val="0"/>
              </a:spcAft>
              <a:buSzPct val="100000"/>
              <a:buFont typeface="Montserrat"/>
              <a:buChar char="❏"/>
            </a:pPr>
            <a:r>
              <a:rPr lang="en-GB" sz="1200" dirty="0">
                <a:latin typeface="Montserrat"/>
                <a:ea typeface="Montserrat"/>
                <a:cs typeface="Montserrat"/>
                <a:sym typeface="Montserrat"/>
              </a:rPr>
              <a:t> The concept of PageRank is that nodes that are visited more frequently by surfers who do random walks are more significant than other nodes</a:t>
            </a:r>
          </a:p>
          <a:p>
            <a:pPr lvl="0" rtl="0">
              <a:lnSpc>
                <a:spcPct val="100000"/>
              </a:lnSpc>
              <a:spcBef>
                <a:spcPts val="0"/>
              </a:spcBef>
              <a:spcAft>
                <a:spcPts val="0"/>
              </a:spcAft>
              <a:buNone/>
            </a:pPr>
            <a:endParaRPr sz="1200" dirty="0">
              <a:latin typeface="Montserrat"/>
              <a:ea typeface="Montserrat"/>
              <a:cs typeface="Montserrat"/>
              <a:sym typeface="Montserrat"/>
            </a:endParaRPr>
          </a:p>
          <a:p>
            <a:pPr lvl="0" rtl="0">
              <a:lnSpc>
                <a:spcPct val="100000"/>
              </a:lnSpc>
              <a:spcBef>
                <a:spcPts val="0"/>
              </a:spcBef>
              <a:spcAft>
                <a:spcPts val="0"/>
              </a:spcAft>
              <a:buNone/>
            </a:pPr>
            <a:endParaRPr sz="1000" dirty="0">
              <a:latin typeface="Montserrat"/>
              <a:ea typeface="Montserrat"/>
              <a:cs typeface="Montserrat"/>
              <a:sym typeface="Montserrat"/>
            </a:endParaRPr>
          </a:p>
        </p:txBody>
      </p:sp>
      <p:sp>
        <p:nvSpPr>
          <p:cNvPr id="461" name="Shape 46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43</a:t>
            </a:fld>
            <a:endParaRPr lang="en-GB"/>
          </a:p>
        </p:txBody>
      </p:sp>
      <p:sp>
        <p:nvSpPr>
          <p:cNvPr id="462" name="Shape 462"/>
          <p:cNvSpPr txBox="1"/>
          <p:nvPr/>
        </p:nvSpPr>
        <p:spPr>
          <a:xfrm>
            <a:off x="7152675" y="4808725"/>
            <a:ext cx="832800" cy="248100"/>
          </a:xfrm>
          <a:prstGeom prst="rect">
            <a:avLst/>
          </a:prstGeom>
          <a:noFill/>
          <a:ln>
            <a:noFill/>
          </a:ln>
        </p:spPr>
        <p:txBody>
          <a:bodyPr wrap="square" lIns="91425" tIns="91425" rIns="91425" bIns="91425" anchor="t" anchorCtr="0">
            <a:noAutofit/>
          </a:bodyPr>
          <a:lstStyle/>
          <a:p>
            <a:pPr lvl="0">
              <a:spcBef>
                <a:spcPts val="0"/>
              </a:spcBef>
              <a:buNone/>
            </a:pPr>
            <a:r>
              <a:rPr lang="en-GB" sz="1000" b="1">
                <a:solidFill>
                  <a:schemeClr val="accent2"/>
                </a:solidFill>
              </a:rPr>
              <a:t>1</a:t>
            </a:r>
            <a:r>
              <a:rPr lang="en-GB" sz="1000">
                <a:solidFill>
                  <a:schemeClr val="accent2"/>
                </a:solidFill>
              </a:rPr>
              <a:t>. Slide 42</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spcBef>
                <a:spcPts val="0"/>
              </a:spcBef>
              <a:buNone/>
            </a:pPr>
            <a:r>
              <a:rPr lang="en-GB"/>
              <a:t>IR Models - BM25</a:t>
            </a:r>
          </a:p>
          <a:p>
            <a:pPr lvl="0" rtl="0">
              <a:spcBef>
                <a:spcPts val="0"/>
              </a:spcBef>
              <a:buNone/>
            </a:pPr>
            <a:endParaRPr/>
          </a:p>
        </p:txBody>
      </p:sp>
      <p:sp>
        <p:nvSpPr>
          <p:cNvPr id="468" name="Shape 468"/>
          <p:cNvSpPr txBox="1">
            <a:spLocks noGrp="1"/>
          </p:cNvSpPr>
          <p:nvPr>
            <p:ph type="body" idx="1"/>
          </p:nvPr>
        </p:nvSpPr>
        <p:spPr>
          <a:xfrm>
            <a:off x="913275" y="1567550"/>
            <a:ext cx="8107800" cy="3489300"/>
          </a:xfrm>
          <a:prstGeom prst="rect">
            <a:avLst/>
          </a:prstGeom>
        </p:spPr>
        <p:txBody>
          <a:bodyPr wrap="square" lIns="91425" tIns="91425" rIns="91425" bIns="91425" anchor="t" anchorCtr="0">
            <a:noAutofit/>
          </a:bodyPr>
          <a:lstStyle/>
          <a:p>
            <a:pPr marL="457200" lvl="0" indent="-317500" algn="just" rtl="0">
              <a:lnSpc>
                <a:spcPct val="100000"/>
              </a:lnSpc>
              <a:spcBef>
                <a:spcPts val="0"/>
              </a:spcBef>
              <a:spcAft>
                <a:spcPts val="0"/>
              </a:spcAft>
              <a:buSzPct val="100000"/>
              <a:buFont typeface="Montserrat"/>
              <a:buChar char="❏"/>
            </a:pPr>
            <a:r>
              <a:rPr lang="en-GB" sz="1400" dirty="0">
                <a:latin typeface="Montserrat"/>
                <a:ea typeface="Montserrat"/>
                <a:cs typeface="Montserrat"/>
                <a:sym typeface="Montserrat"/>
              </a:rPr>
              <a:t>The BM25 weighting scheme is a group of retrieval and ranking models with slight variations</a:t>
            </a:r>
          </a:p>
          <a:p>
            <a:pPr marL="457200" lvl="0" indent="-317500" algn="just" rtl="0">
              <a:lnSpc>
                <a:spcPct val="100000"/>
              </a:lnSpc>
              <a:spcBef>
                <a:spcPts val="0"/>
              </a:spcBef>
              <a:spcAft>
                <a:spcPts val="0"/>
              </a:spcAft>
              <a:buSzPct val="100000"/>
              <a:buFont typeface="Montserrat"/>
              <a:buChar char="❏"/>
            </a:pPr>
            <a:r>
              <a:rPr lang="en-GB" sz="1400" dirty="0">
                <a:latin typeface="Montserrat"/>
                <a:ea typeface="Montserrat"/>
                <a:cs typeface="Montserrat"/>
                <a:sym typeface="Montserrat"/>
              </a:rPr>
              <a:t>A commonly used Query-dependent model and focus on document scoring by considering both term frequency and document length. </a:t>
            </a:r>
          </a:p>
          <a:p>
            <a:pPr marL="457200" lvl="0" indent="-317500" algn="just" rtl="0">
              <a:lnSpc>
                <a:spcPct val="100000"/>
              </a:lnSpc>
              <a:spcBef>
                <a:spcPts val="0"/>
              </a:spcBef>
              <a:spcAft>
                <a:spcPts val="0"/>
              </a:spcAft>
              <a:buSzPct val="100000"/>
              <a:buFont typeface="Montserrat"/>
              <a:buChar char="❏"/>
            </a:pPr>
            <a:r>
              <a:rPr lang="en-GB" sz="1400" dirty="0">
                <a:latin typeface="Montserrat"/>
                <a:ea typeface="Montserrat"/>
                <a:cs typeface="Montserrat"/>
                <a:sym typeface="Montserrat"/>
              </a:rPr>
              <a:t>It also consists a prioritisation technique during the selection/screening stage of the IR life cycle</a:t>
            </a:r>
          </a:p>
          <a:p>
            <a:pPr marL="457200" lvl="0" indent="-317500" algn="just" rtl="0">
              <a:lnSpc>
                <a:spcPct val="100000"/>
              </a:lnSpc>
              <a:spcBef>
                <a:spcPts val="0"/>
              </a:spcBef>
              <a:spcAft>
                <a:spcPts val="0"/>
              </a:spcAft>
              <a:buSzPct val="100000"/>
              <a:buFont typeface="Montserrat"/>
              <a:buChar char="❏"/>
            </a:pPr>
            <a:r>
              <a:rPr lang="en-GB" sz="1400" dirty="0">
                <a:latin typeface="Montserrat"/>
                <a:ea typeface="Montserrat"/>
                <a:cs typeface="Montserrat"/>
                <a:sym typeface="Montserrat"/>
              </a:rPr>
              <a:t>BM25 consists a feature vector representation</a:t>
            </a:r>
          </a:p>
          <a:p>
            <a:pPr marL="457200" lvl="0" indent="-317500" algn="just" rtl="0">
              <a:lnSpc>
                <a:spcPct val="100000"/>
              </a:lnSpc>
              <a:spcBef>
                <a:spcPts val="0"/>
              </a:spcBef>
              <a:spcAft>
                <a:spcPts val="0"/>
              </a:spcAft>
              <a:buSzPct val="100000"/>
              <a:buFont typeface="Montserrat"/>
              <a:buChar char="❏"/>
            </a:pPr>
            <a:r>
              <a:rPr lang="en-GB" sz="1400" dirty="0">
                <a:latin typeface="Montserrat"/>
                <a:ea typeface="Montserrat"/>
                <a:cs typeface="Montserrat"/>
                <a:sym typeface="Montserrat"/>
              </a:rPr>
              <a:t>The model can be used with or without relevance information</a:t>
            </a:r>
          </a:p>
          <a:p>
            <a:pPr marL="457200" lvl="0" indent="-317500" rtl="0">
              <a:lnSpc>
                <a:spcPct val="100000"/>
              </a:lnSpc>
              <a:spcBef>
                <a:spcPts val="0"/>
              </a:spcBef>
              <a:spcAft>
                <a:spcPts val="0"/>
              </a:spcAft>
              <a:buSzPct val="100000"/>
              <a:buFont typeface="Montserrat"/>
              <a:buChar char="➢"/>
            </a:pPr>
            <a:r>
              <a:rPr lang="en-GB" sz="1400" dirty="0">
                <a:latin typeface="Montserrat"/>
                <a:ea typeface="Montserrat"/>
                <a:cs typeface="Montserrat"/>
                <a:sym typeface="Montserrat"/>
              </a:rPr>
              <a:t>In there’s no relevance feedback, it is reduced in inverted document frequency form</a:t>
            </a:r>
          </a:p>
          <a:p>
            <a:pPr lvl="0" rtl="0">
              <a:lnSpc>
                <a:spcPct val="100000"/>
              </a:lnSpc>
              <a:spcBef>
                <a:spcPts val="0"/>
              </a:spcBef>
              <a:spcAft>
                <a:spcPts val="0"/>
              </a:spcAft>
              <a:buNone/>
            </a:pPr>
            <a:endParaRPr sz="1400" dirty="0">
              <a:latin typeface="Montserrat"/>
              <a:ea typeface="Montserrat"/>
              <a:cs typeface="Montserrat"/>
              <a:sym typeface="Montserrat"/>
            </a:endParaRPr>
          </a:p>
          <a:p>
            <a:pPr marL="457200" lvl="0" indent="-317500" rtl="0">
              <a:lnSpc>
                <a:spcPct val="100000"/>
              </a:lnSpc>
              <a:spcBef>
                <a:spcPts val="0"/>
              </a:spcBef>
              <a:spcAft>
                <a:spcPts val="0"/>
              </a:spcAft>
              <a:buSzPct val="100000"/>
              <a:buFont typeface="Montserrat"/>
              <a:buChar char="❏"/>
            </a:pPr>
            <a:r>
              <a:rPr lang="en-GB" sz="1400" dirty="0">
                <a:latin typeface="Montserrat"/>
                <a:ea typeface="Montserrat"/>
                <a:cs typeface="Montserrat"/>
                <a:sym typeface="Montserrat"/>
              </a:rPr>
              <a:t>A particular model from the previous group of models, is the Okapi weighting model. The Okapi weighting model formula uses frequency of terms in documents, the length and average length of documents in a collection, b a scaling by text report length parameter, K1 variable  &gt; 0 for adjusting the term frequency of the text reports and several other tuning parameters including K2 and K3 </a:t>
            </a:r>
          </a:p>
        </p:txBody>
      </p:sp>
      <p:sp>
        <p:nvSpPr>
          <p:cNvPr id="469" name="Shape 46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44</a:t>
            </a:fld>
            <a:endParaRPr lang="en-GB"/>
          </a:p>
        </p:txBody>
      </p:sp>
      <p:pic>
        <p:nvPicPr>
          <p:cNvPr id="470" name="Shape 470" descr="AAEAAQAAAAAAAALzAAAAJDUxN2UyMjNlLTVmZDQtNDlhMy1iZmY3LTIzYThlNWNjNDNiYg.jpg"/>
          <p:cNvPicPr preferRelativeResize="0"/>
          <p:nvPr/>
        </p:nvPicPr>
        <p:blipFill>
          <a:blip r:embed="rId3">
            <a:alphaModFix/>
          </a:blip>
          <a:stretch>
            <a:fillRect/>
          </a:stretch>
        </p:blipFill>
        <p:spPr>
          <a:xfrm>
            <a:off x="7799500" y="0"/>
            <a:ext cx="1344500" cy="1344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Shape 475"/>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rtl="0">
              <a:spcBef>
                <a:spcPts val="0"/>
              </a:spcBef>
              <a:buNone/>
            </a:pPr>
            <a:r>
              <a:rPr lang="en-GB"/>
              <a:t>IR Models - TF-IDF  and variants </a:t>
            </a:r>
          </a:p>
          <a:p>
            <a:pPr lvl="0" rtl="0">
              <a:spcBef>
                <a:spcPts val="0"/>
              </a:spcBef>
              <a:buNone/>
            </a:pPr>
            <a:endParaRPr/>
          </a:p>
        </p:txBody>
      </p:sp>
      <p:sp>
        <p:nvSpPr>
          <p:cNvPr id="476" name="Shape 47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45</a:t>
            </a:fld>
            <a:endParaRPr lang="en-GB"/>
          </a:p>
        </p:txBody>
      </p:sp>
      <p:sp>
        <p:nvSpPr>
          <p:cNvPr id="477" name="Shape 477"/>
          <p:cNvSpPr txBox="1">
            <a:spLocks noGrp="1"/>
          </p:cNvSpPr>
          <p:nvPr>
            <p:ph type="body" idx="1"/>
          </p:nvPr>
        </p:nvSpPr>
        <p:spPr>
          <a:xfrm>
            <a:off x="1297500" y="951275"/>
            <a:ext cx="7723500" cy="4140300"/>
          </a:xfrm>
          <a:prstGeom prst="rect">
            <a:avLst/>
          </a:prstGeom>
        </p:spPr>
        <p:txBody>
          <a:bodyPr wrap="square" lIns="91425" tIns="91425" rIns="91425" bIns="91425" anchor="t" anchorCtr="0">
            <a:noAutofit/>
          </a:bodyPr>
          <a:lstStyle/>
          <a:p>
            <a:pPr marL="457200" lvl="0" indent="-292100" rtl="0">
              <a:lnSpc>
                <a:spcPct val="100000"/>
              </a:lnSpc>
              <a:spcBef>
                <a:spcPts val="0"/>
              </a:spcBef>
              <a:spcAft>
                <a:spcPts val="0"/>
              </a:spcAft>
              <a:buSzPct val="100000"/>
              <a:buFont typeface="Montserrat"/>
              <a:buChar char="❏"/>
            </a:pPr>
            <a:r>
              <a:rPr lang="en-GB" sz="1000">
                <a:latin typeface="Montserrat"/>
                <a:ea typeface="Montserrat"/>
                <a:cs typeface="Montserrat"/>
                <a:sym typeface="Montserrat"/>
              </a:rPr>
              <a:t>TF-IDF term frequency–inverse document frequency, is a statistic intended to reflect how important a word is to a document in a collection or corpus. It is often used as a weighting factor in information retrieval, text mining, etc.</a:t>
            </a:r>
          </a:p>
          <a:p>
            <a:pPr marL="457200" lvl="0" indent="-292100" rtl="0">
              <a:lnSpc>
                <a:spcPct val="100000"/>
              </a:lnSpc>
              <a:spcBef>
                <a:spcPts val="0"/>
              </a:spcBef>
              <a:spcAft>
                <a:spcPts val="0"/>
              </a:spcAft>
              <a:buSzPct val="100000"/>
              <a:buFont typeface="Montserrat"/>
              <a:buChar char="❏"/>
            </a:pPr>
            <a:r>
              <a:rPr lang="en-GB" sz="1000">
                <a:latin typeface="Montserrat"/>
                <a:ea typeface="Montserrat"/>
                <a:cs typeface="Montserrat"/>
                <a:sym typeface="Montserrat"/>
              </a:rPr>
              <a:t>Some of the variants of the TF-IDF functions include the following models:</a:t>
            </a:r>
          </a:p>
          <a:p>
            <a:pPr marL="2743200" lvl="0" indent="-292100" algn="just" rtl="0">
              <a:lnSpc>
                <a:spcPct val="100000"/>
              </a:lnSpc>
              <a:spcBef>
                <a:spcPts val="0"/>
              </a:spcBef>
              <a:spcAft>
                <a:spcPts val="0"/>
              </a:spcAft>
              <a:buSzPct val="100000"/>
              <a:buFont typeface="Montserrat"/>
              <a:buChar char="❏"/>
            </a:pPr>
            <a:r>
              <a:rPr lang="en-GB" sz="1000" b="1" u="sng">
                <a:latin typeface="Montserrat"/>
                <a:ea typeface="Montserrat"/>
                <a:cs typeface="Montserrat"/>
                <a:sym typeface="Montserrat"/>
              </a:rPr>
              <a:t>sublinear tf scaling</a:t>
            </a:r>
            <a:r>
              <a:rPr lang="en-GB" sz="1000">
                <a:latin typeface="Montserrat"/>
                <a:ea typeface="Montserrat"/>
                <a:cs typeface="Montserrat"/>
                <a:sym typeface="Montserrat"/>
              </a:rPr>
              <a:t>  encouraged the development of a new model called weighted term frequency (WTF) for lowering the influence of repeated terms</a:t>
            </a:r>
          </a:p>
          <a:p>
            <a:pPr marL="2743200" lvl="0" indent="-292100" algn="just" rtl="0">
              <a:lnSpc>
                <a:spcPct val="100000"/>
              </a:lnSpc>
              <a:spcBef>
                <a:spcPts val="0"/>
              </a:spcBef>
              <a:spcAft>
                <a:spcPts val="0"/>
              </a:spcAft>
              <a:buSzPct val="100000"/>
              <a:buFont typeface="Montserrat"/>
              <a:buChar char="❏"/>
            </a:pPr>
            <a:r>
              <a:rPr lang="en-GB" sz="1000" b="1" u="sng">
                <a:latin typeface="Montserrat"/>
                <a:ea typeface="Montserrat"/>
                <a:cs typeface="Montserrat"/>
                <a:sym typeface="Montserrat"/>
              </a:rPr>
              <a:t>maximum tf normalisation  </a:t>
            </a:r>
            <a:r>
              <a:rPr lang="en-GB" sz="1000">
                <a:latin typeface="Montserrat"/>
                <a:ea typeface="Montserrat"/>
                <a:cs typeface="Montserrat"/>
                <a:sym typeface="Montserrat"/>
              </a:rPr>
              <a:t>Maximum tf normalisation, gives a solution to the problem of the document length bias multiple instances of a specific word, does not mean that the significance of this word is equivalent to the importance of that word found once in the document multiplied by the number of occurrences of the word in the document</a:t>
            </a:r>
          </a:p>
          <a:p>
            <a:pPr marL="2743200" lvl="0" indent="-292100" algn="just" rtl="0">
              <a:lnSpc>
                <a:spcPct val="100000"/>
              </a:lnSpc>
              <a:spcBef>
                <a:spcPts val="0"/>
              </a:spcBef>
              <a:spcAft>
                <a:spcPts val="0"/>
              </a:spcAft>
              <a:buSzPct val="100000"/>
              <a:buFont typeface="Montserrat"/>
              <a:buChar char="❏"/>
            </a:pPr>
            <a:r>
              <a:rPr lang="en-GB" sz="1000" b="1" u="sng">
                <a:latin typeface="Montserrat"/>
                <a:ea typeface="Montserrat"/>
                <a:cs typeface="Montserrat"/>
                <a:sym typeface="Montserrat"/>
              </a:rPr>
              <a:t>pivoted normalised document length </a:t>
            </a:r>
            <a:r>
              <a:rPr lang="en-GB" sz="1000">
                <a:latin typeface="Montserrat"/>
                <a:ea typeface="Montserrat"/>
                <a:cs typeface="Montserrat"/>
                <a:sym typeface="Montserrat"/>
              </a:rPr>
              <a:t>for improving retrieval effectiveness in results - Pivoted document length normalisation is a methodology implemented to change any normalisation on a TREC collection - In addition, this normalisation methodology is also used efficiently on a variety of different collections, independently of the lengths of the documents</a:t>
            </a:r>
          </a:p>
          <a:p>
            <a:pPr marL="3657600" lvl="2" indent="-292100" algn="just" rtl="0">
              <a:lnSpc>
                <a:spcPct val="100000"/>
              </a:lnSpc>
              <a:spcBef>
                <a:spcPts val="0"/>
              </a:spcBef>
              <a:spcAft>
                <a:spcPts val="0"/>
              </a:spcAft>
              <a:buSzPct val="100000"/>
              <a:buFont typeface="Montserrat"/>
              <a:buChar char="❏"/>
            </a:pPr>
            <a:r>
              <a:rPr lang="en-GB" sz="1000">
                <a:latin typeface="Montserrat"/>
                <a:ea typeface="Montserrat"/>
                <a:cs typeface="Montserrat"/>
                <a:sym typeface="Montserrat"/>
              </a:rPr>
              <a:t>Longer documents are usually categorised either as verbose documents or as multi-theme documents</a:t>
            </a:r>
          </a:p>
          <a:p>
            <a:pPr marL="2743200" lvl="0" indent="-292100" algn="just" rtl="0">
              <a:lnSpc>
                <a:spcPct val="100000"/>
              </a:lnSpc>
              <a:spcBef>
                <a:spcPts val="0"/>
              </a:spcBef>
              <a:spcAft>
                <a:spcPts val="0"/>
              </a:spcAft>
              <a:buSzPct val="100000"/>
              <a:buFont typeface="Montserrat"/>
              <a:buChar char="❏"/>
            </a:pPr>
            <a:r>
              <a:rPr lang="en-GB" sz="1000" b="1" u="sng">
                <a:latin typeface="Montserrat"/>
                <a:ea typeface="Montserrat"/>
                <a:cs typeface="Montserrat"/>
                <a:sym typeface="Montserrat"/>
              </a:rPr>
              <a:t>The pivoted unique normalisation  </a:t>
            </a:r>
            <a:r>
              <a:rPr lang="en-GB" sz="1000">
                <a:latin typeface="Montserrat"/>
                <a:ea typeface="Montserrat"/>
                <a:cs typeface="Montserrat"/>
                <a:sym typeface="Montserrat"/>
              </a:rPr>
              <a:t>utilises the number of distinctive terms in a text report as the normalisation function, for the issue of having more terms in lengthier documents - Furthermore, for the second issue of noticing bigger term frequency in lengthier documents, normalisation of tf weights by the average term frequency is applied</a:t>
            </a:r>
          </a:p>
          <a:p>
            <a:pPr marL="2743200" lvl="0" indent="-292100" algn="just" rtl="0">
              <a:lnSpc>
                <a:spcPct val="100000"/>
              </a:lnSpc>
              <a:spcBef>
                <a:spcPts val="0"/>
              </a:spcBef>
              <a:spcAft>
                <a:spcPts val="0"/>
              </a:spcAft>
              <a:buSzPct val="100000"/>
              <a:buFont typeface="Montserrat"/>
              <a:buChar char="❏"/>
            </a:pPr>
            <a:r>
              <a:rPr lang="en-GB" sz="1000">
                <a:latin typeface="Montserrat"/>
                <a:ea typeface="Montserrat"/>
                <a:cs typeface="Montserrat"/>
                <a:sym typeface="Montserrat"/>
              </a:rPr>
              <a:t>Because longer documents have more terms and therefore a bigger number of bytes this also requires normalisation. The </a:t>
            </a:r>
            <a:r>
              <a:rPr lang="en-GB" sz="1000" b="1" u="sng">
                <a:latin typeface="Montserrat"/>
                <a:ea typeface="Montserrat"/>
                <a:cs typeface="Montserrat"/>
                <a:sym typeface="Montserrat"/>
              </a:rPr>
              <a:t>pivoted byte size normalisation (PBSN)</a:t>
            </a:r>
            <a:r>
              <a:rPr lang="en-GB" sz="1000">
                <a:latin typeface="Montserrat"/>
                <a:ea typeface="Montserrat"/>
                <a:cs typeface="Montserrat"/>
                <a:sym typeface="Montserrat"/>
              </a:rPr>
              <a:t> utilises the number of bytes in a document for length normalisation of correct documents</a:t>
            </a:r>
          </a:p>
          <a:p>
            <a:pPr lvl="0" rtl="0">
              <a:lnSpc>
                <a:spcPct val="100000"/>
              </a:lnSpc>
              <a:spcBef>
                <a:spcPts val="0"/>
              </a:spcBef>
              <a:spcAft>
                <a:spcPts val="0"/>
              </a:spcAft>
              <a:buNone/>
            </a:pPr>
            <a:endParaRPr sz="1000">
              <a:latin typeface="Montserrat"/>
              <a:ea typeface="Montserrat"/>
              <a:cs typeface="Montserrat"/>
              <a:sym typeface="Montserrat"/>
            </a:endParaRPr>
          </a:p>
          <a:p>
            <a:pPr marL="914400" lvl="0" indent="0" rtl="0">
              <a:lnSpc>
                <a:spcPct val="100000"/>
              </a:lnSpc>
              <a:spcBef>
                <a:spcPts val="0"/>
              </a:spcBef>
              <a:spcAft>
                <a:spcPts val="0"/>
              </a:spcAft>
              <a:buNone/>
            </a:pPr>
            <a:endParaRPr sz="1000">
              <a:latin typeface="Montserrat"/>
              <a:ea typeface="Montserrat"/>
              <a:cs typeface="Montserrat"/>
              <a:sym typeface="Montserrat"/>
            </a:endParaRPr>
          </a:p>
        </p:txBody>
      </p:sp>
      <p:sp>
        <p:nvSpPr>
          <p:cNvPr id="478" name="Shape 478"/>
          <p:cNvSpPr/>
          <p:nvPr/>
        </p:nvSpPr>
        <p:spPr>
          <a:xfrm>
            <a:off x="6412025" y="37175"/>
            <a:ext cx="2688300" cy="1003500"/>
          </a:xfrm>
          <a:prstGeom prst="cloudCallout">
            <a:avLst>
              <a:gd name="adj1" fmla="val -103077"/>
              <a:gd name="adj2" fmla="val 54652"/>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GB" sz="1100">
                <a:solidFill>
                  <a:schemeClr val="lt1"/>
                </a:solidFill>
                <a:latin typeface="Georgia"/>
                <a:ea typeface="Georgia"/>
                <a:cs typeface="Georgia"/>
                <a:sym typeface="Georgia"/>
              </a:rPr>
              <a:t>TF*IDF measures the relative concentration of a term in a given piece of text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spcBef>
                <a:spcPts val="0"/>
              </a:spcBef>
              <a:buNone/>
            </a:pPr>
            <a:r>
              <a:rPr lang="en-GB"/>
              <a:t>IR Models - TF-IDF  and variants </a:t>
            </a:r>
          </a:p>
          <a:p>
            <a:pPr lvl="0" rtl="0">
              <a:spcBef>
                <a:spcPts val="0"/>
              </a:spcBef>
              <a:buNone/>
            </a:pPr>
            <a:endParaRPr/>
          </a:p>
        </p:txBody>
      </p:sp>
      <p:sp>
        <p:nvSpPr>
          <p:cNvPr id="484" name="Shape 48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46</a:t>
            </a:fld>
            <a:endParaRPr lang="en-GB"/>
          </a:p>
        </p:txBody>
      </p:sp>
      <p:sp>
        <p:nvSpPr>
          <p:cNvPr id="485" name="Shape 485"/>
          <p:cNvSpPr txBox="1">
            <a:spLocks noGrp="1"/>
          </p:cNvSpPr>
          <p:nvPr>
            <p:ph type="body" idx="1"/>
          </p:nvPr>
        </p:nvSpPr>
        <p:spPr>
          <a:xfrm>
            <a:off x="1297500" y="951275"/>
            <a:ext cx="7723500" cy="4140300"/>
          </a:xfrm>
          <a:prstGeom prst="rect">
            <a:avLst/>
          </a:prstGeom>
        </p:spPr>
        <p:txBody>
          <a:bodyPr wrap="square" lIns="91425" tIns="91425" rIns="91425" bIns="91425" anchor="t" anchorCtr="0">
            <a:noAutofit/>
          </a:bodyPr>
          <a:lstStyle/>
          <a:p>
            <a:pPr marL="457200" lvl="0" indent="-292100" rtl="0">
              <a:lnSpc>
                <a:spcPct val="100000"/>
              </a:lnSpc>
              <a:spcBef>
                <a:spcPts val="0"/>
              </a:spcBef>
              <a:spcAft>
                <a:spcPts val="0"/>
              </a:spcAft>
              <a:buSzPct val="100000"/>
              <a:buFont typeface="Montserrat"/>
              <a:buChar char="❏"/>
            </a:pPr>
            <a:r>
              <a:rPr lang="en-GB" sz="1000">
                <a:latin typeface="Montserrat"/>
                <a:ea typeface="Montserrat"/>
                <a:cs typeface="Montserrat"/>
                <a:sym typeface="Montserrat"/>
              </a:rPr>
              <a:t>TF-IDF term frequency–inverse document frequency, is a statistic intended to reflect how important a word is to a document in a collection or corpus. It is often used as a weighting factor in information retrieval, text mining, etc.</a:t>
            </a:r>
          </a:p>
          <a:p>
            <a:pPr marL="457200" lvl="0" indent="-292100" rtl="0">
              <a:lnSpc>
                <a:spcPct val="100000"/>
              </a:lnSpc>
              <a:spcBef>
                <a:spcPts val="0"/>
              </a:spcBef>
              <a:spcAft>
                <a:spcPts val="0"/>
              </a:spcAft>
              <a:buSzPct val="100000"/>
              <a:buFont typeface="Montserrat"/>
              <a:buChar char="❏"/>
            </a:pPr>
            <a:r>
              <a:rPr lang="en-GB" sz="1000">
                <a:latin typeface="Montserrat"/>
                <a:ea typeface="Montserrat"/>
                <a:cs typeface="Montserrat"/>
                <a:sym typeface="Montserrat"/>
              </a:rPr>
              <a:t>Some of the variants of the TF-IDF functions include the following models:</a:t>
            </a:r>
          </a:p>
          <a:p>
            <a:pPr marL="2743200" lvl="0" indent="-292100" algn="just" rtl="0">
              <a:lnSpc>
                <a:spcPct val="100000"/>
              </a:lnSpc>
              <a:spcBef>
                <a:spcPts val="0"/>
              </a:spcBef>
              <a:spcAft>
                <a:spcPts val="0"/>
              </a:spcAft>
              <a:buSzPct val="100000"/>
              <a:buFont typeface="Montserrat"/>
              <a:buChar char="❏"/>
            </a:pPr>
            <a:r>
              <a:rPr lang="en-GB" sz="1000" b="1" u="sng">
                <a:latin typeface="Montserrat"/>
                <a:ea typeface="Montserrat"/>
                <a:cs typeface="Montserrat"/>
                <a:sym typeface="Montserrat"/>
              </a:rPr>
              <a:t>sublinear tf scaling</a:t>
            </a:r>
            <a:r>
              <a:rPr lang="en-GB" sz="1000">
                <a:latin typeface="Montserrat"/>
                <a:ea typeface="Montserrat"/>
                <a:cs typeface="Montserrat"/>
                <a:sym typeface="Montserrat"/>
              </a:rPr>
              <a:t>  encouraged the development of a new model called weighted term frequency (WTF) for lowering the influence of repeated terms</a:t>
            </a:r>
          </a:p>
          <a:p>
            <a:pPr marL="2743200" lvl="0" indent="-292100" algn="just" rtl="0">
              <a:lnSpc>
                <a:spcPct val="100000"/>
              </a:lnSpc>
              <a:spcBef>
                <a:spcPts val="0"/>
              </a:spcBef>
              <a:spcAft>
                <a:spcPts val="0"/>
              </a:spcAft>
              <a:buSzPct val="100000"/>
              <a:buFont typeface="Montserrat"/>
              <a:buChar char="❏"/>
            </a:pPr>
            <a:r>
              <a:rPr lang="en-GB" sz="1000" b="1" u="sng">
                <a:latin typeface="Montserrat"/>
                <a:ea typeface="Montserrat"/>
                <a:cs typeface="Montserrat"/>
                <a:sym typeface="Montserrat"/>
              </a:rPr>
              <a:t>maximum tf normalisation  </a:t>
            </a:r>
            <a:r>
              <a:rPr lang="en-GB" sz="1000">
                <a:latin typeface="Montserrat"/>
                <a:ea typeface="Montserrat"/>
                <a:cs typeface="Montserrat"/>
                <a:sym typeface="Montserrat"/>
              </a:rPr>
              <a:t>Maximum tf normalisation, gives a solution to the problem of the document length bias multiple instances of a specific word, does not mean that the significance of this word is equivalent to the importance of that word found once in the document multiplied by the number of occurrences of the word in the document</a:t>
            </a:r>
          </a:p>
          <a:p>
            <a:pPr marL="2743200" lvl="0" indent="-292100" algn="just" rtl="0">
              <a:lnSpc>
                <a:spcPct val="100000"/>
              </a:lnSpc>
              <a:spcBef>
                <a:spcPts val="0"/>
              </a:spcBef>
              <a:spcAft>
                <a:spcPts val="0"/>
              </a:spcAft>
              <a:buSzPct val="100000"/>
              <a:buFont typeface="Montserrat"/>
              <a:buChar char="❏"/>
            </a:pPr>
            <a:r>
              <a:rPr lang="en-GB" sz="1000" b="1" u="sng">
                <a:latin typeface="Montserrat"/>
                <a:ea typeface="Montserrat"/>
                <a:cs typeface="Montserrat"/>
                <a:sym typeface="Montserrat"/>
              </a:rPr>
              <a:t>pivoted normalised document length </a:t>
            </a:r>
            <a:r>
              <a:rPr lang="en-GB" sz="1000">
                <a:latin typeface="Montserrat"/>
                <a:ea typeface="Montserrat"/>
                <a:cs typeface="Montserrat"/>
                <a:sym typeface="Montserrat"/>
              </a:rPr>
              <a:t>for improving retrieval effectiveness in results - Pivoted document length normalisation is a methodology implemented to change any normalisation on a TREC collection - In addition, this normalisation methodology is also used efficiently on a variety of different collections, independently of the lengths of the documents</a:t>
            </a:r>
          </a:p>
          <a:p>
            <a:pPr marL="3657600" lvl="2" indent="-292100" algn="just" rtl="0">
              <a:lnSpc>
                <a:spcPct val="100000"/>
              </a:lnSpc>
              <a:spcBef>
                <a:spcPts val="0"/>
              </a:spcBef>
              <a:spcAft>
                <a:spcPts val="0"/>
              </a:spcAft>
              <a:buSzPct val="100000"/>
              <a:buFont typeface="Montserrat"/>
              <a:buChar char="❏"/>
            </a:pPr>
            <a:r>
              <a:rPr lang="en-GB" sz="1000">
                <a:latin typeface="Montserrat"/>
                <a:ea typeface="Montserrat"/>
                <a:cs typeface="Montserrat"/>
                <a:sym typeface="Montserrat"/>
              </a:rPr>
              <a:t>Longer documents are usually categorised either as verbose documents or as multi-theme documents</a:t>
            </a:r>
          </a:p>
          <a:p>
            <a:pPr marL="2743200" lvl="0" indent="-292100" algn="just" rtl="0">
              <a:lnSpc>
                <a:spcPct val="100000"/>
              </a:lnSpc>
              <a:spcBef>
                <a:spcPts val="0"/>
              </a:spcBef>
              <a:spcAft>
                <a:spcPts val="0"/>
              </a:spcAft>
              <a:buSzPct val="100000"/>
              <a:buFont typeface="Montserrat"/>
              <a:buChar char="❏"/>
            </a:pPr>
            <a:r>
              <a:rPr lang="en-GB" sz="1000" b="1" u="sng">
                <a:latin typeface="Montserrat"/>
                <a:ea typeface="Montserrat"/>
                <a:cs typeface="Montserrat"/>
                <a:sym typeface="Montserrat"/>
              </a:rPr>
              <a:t>The pivoted unique normalisation  </a:t>
            </a:r>
            <a:r>
              <a:rPr lang="en-GB" sz="1000">
                <a:latin typeface="Montserrat"/>
                <a:ea typeface="Montserrat"/>
                <a:cs typeface="Montserrat"/>
                <a:sym typeface="Montserrat"/>
              </a:rPr>
              <a:t>utilises the number of distinctive terms in a text report as the normalisation function, for the issue of having more terms in lengthier documents - Furthermore, for the second issue of noticing bigger term frequency in lengthier documents, normalisation of tf weights by the average term frequency is applied</a:t>
            </a:r>
          </a:p>
          <a:p>
            <a:pPr marL="2743200" lvl="0" indent="-292100" algn="just" rtl="0">
              <a:lnSpc>
                <a:spcPct val="100000"/>
              </a:lnSpc>
              <a:spcBef>
                <a:spcPts val="0"/>
              </a:spcBef>
              <a:spcAft>
                <a:spcPts val="0"/>
              </a:spcAft>
              <a:buSzPct val="100000"/>
              <a:buFont typeface="Montserrat"/>
              <a:buChar char="❏"/>
            </a:pPr>
            <a:r>
              <a:rPr lang="en-GB" sz="1000">
                <a:latin typeface="Montserrat"/>
                <a:ea typeface="Montserrat"/>
                <a:cs typeface="Montserrat"/>
                <a:sym typeface="Montserrat"/>
              </a:rPr>
              <a:t>Because longer documents have more terms and therefore a bigger number of bytes this also requires normalisation. The </a:t>
            </a:r>
            <a:r>
              <a:rPr lang="en-GB" sz="1000" b="1" u="sng">
                <a:latin typeface="Montserrat"/>
                <a:ea typeface="Montserrat"/>
                <a:cs typeface="Montserrat"/>
                <a:sym typeface="Montserrat"/>
              </a:rPr>
              <a:t>pivoted byte size normalisation (PBSN)</a:t>
            </a:r>
            <a:r>
              <a:rPr lang="en-GB" sz="1000">
                <a:latin typeface="Montserrat"/>
                <a:ea typeface="Montserrat"/>
                <a:cs typeface="Montserrat"/>
                <a:sym typeface="Montserrat"/>
              </a:rPr>
              <a:t> utilises the number of bytes in a document for length normalisation of correct documents</a:t>
            </a:r>
          </a:p>
          <a:p>
            <a:pPr lvl="0" rtl="0">
              <a:lnSpc>
                <a:spcPct val="100000"/>
              </a:lnSpc>
              <a:spcBef>
                <a:spcPts val="0"/>
              </a:spcBef>
              <a:spcAft>
                <a:spcPts val="0"/>
              </a:spcAft>
              <a:buNone/>
            </a:pPr>
            <a:endParaRPr sz="1000">
              <a:latin typeface="Montserrat"/>
              <a:ea typeface="Montserrat"/>
              <a:cs typeface="Montserrat"/>
              <a:sym typeface="Montserrat"/>
            </a:endParaRPr>
          </a:p>
          <a:p>
            <a:pPr marL="914400" lvl="0" indent="0" rtl="0">
              <a:lnSpc>
                <a:spcPct val="100000"/>
              </a:lnSpc>
              <a:spcBef>
                <a:spcPts val="0"/>
              </a:spcBef>
              <a:spcAft>
                <a:spcPts val="0"/>
              </a:spcAft>
              <a:buNone/>
            </a:pPr>
            <a:endParaRPr sz="1000">
              <a:latin typeface="Montserrat"/>
              <a:ea typeface="Montserrat"/>
              <a:cs typeface="Montserrat"/>
              <a:sym typeface="Montserrat"/>
            </a:endParaRPr>
          </a:p>
        </p:txBody>
      </p:sp>
      <p:pic>
        <p:nvPicPr>
          <p:cNvPr id="486" name="Shape 486" descr="Capture01.PNG"/>
          <p:cNvPicPr preferRelativeResize="0"/>
          <p:nvPr/>
        </p:nvPicPr>
        <p:blipFill>
          <a:blip r:embed="rId3">
            <a:alphaModFix/>
          </a:blip>
          <a:stretch>
            <a:fillRect/>
          </a:stretch>
        </p:blipFill>
        <p:spPr>
          <a:xfrm>
            <a:off x="1218375" y="1556187"/>
            <a:ext cx="2372375" cy="541500"/>
          </a:xfrm>
          <a:prstGeom prst="rect">
            <a:avLst/>
          </a:prstGeom>
          <a:noFill/>
          <a:ln>
            <a:noFill/>
          </a:ln>
        </p:spPr>
      </p:pic>
      <p:pic>
        <p:nvPicPr>
          <p:cNvPr id="487" name="Shape 487" descr="Capture02.PNG"/>
          <p:cNvPicPr preferRelativeResize="0"/>
          <p:nvPr/>
        </p:nvPicPr>
        <p:blipFill>
          <a:blip r:embed="rId4">
            <a:alphaModFix/>
          </a:blip>
          <a:stretch>
            <a:fillRect/>
          </a:stretch>
        </p:blipFill>
        <p:spPr>
          <a:xfrm>
            <a:off x="1411413" y="2311225"/>
            <a:ext cx="1658125" cy="463975"/>
          </a:xfrm>
          <a:prstGeom prst="rect">
            <a:avLst/>
          </a:prstGeom>
          <a:noFill/>
          <a:ln>
            <a:noFill/>
          </a:ln>
        </p:spPr>
      </p:pic>
      <p:pic>
        <p:nvPicPr>
          <p:cNvPr id="488" name="Shape 488" descr="Capture03.PNG"/>
          <p:cNvPicPr preferRelativeResize="0"/>
          <p:nvPr/>
        </p:nvPicPr>
        <p:blipFill>
          <a:blip r:embed="rId5">
            <a:alphaModFix/>
          </a:blip>
          <a:stretch>
            <a:fillRect/>
          </a:stretch>
        </p:blipFill>
        <p:spPr>
          <a:xfrm>
            <a:off x="1297500" y="3080938"/>
            <a:ext cx="1885950" cy="428625"/>
          </a:xfrm>
          <a:prstGeom prst="rect">
            <a:avLst/>
          </a:prstGeom>
          <a:noFill/>
          <a:ln>
            <a:noFill/>
          </a:ln>
        </p:spPr>
      </p:pic>
      <p:pic>
        <p:nvPicPr>
          <p:cNvPr id="489" name="Shape 489" descr="Capture04.PNG"/>
          <p:cNvPicPr preferRelativeResize="0"/>
          <p:nvPr/>
        </p:nvPicPr>
        <p:blipFill>
          <a:blip r:embed="rId6">
            <a:alphaModFix/>
          </a:blip>
          <a:stretch>
            <a:fillRect/>
          </a:stretch>
        </p:blipFill>
        <p:spPr>
          <a:xfrm>
            <a:off x="125825" y="3957925"/>
            <a:ext cx="3923875" cy="275375"/>
          </a:xfrm>
          <a:prstGeom prst="rect">
            <a:avLst/>
          </a:prstGeom>
          <a:noFill/>
          <a:ln>
            <a:noFill/>
          </a:ln>
        </p:spPr>
      </p:pic>
      <p:pic>
        <p:nvPicPr>
          <p:cNvPr id="490" name="Shape 490" descr="Capture05.PNG"/>
          <p:cNvPicPr preferRelativeResize="0"/>
          <p:nvPr/>
        </p:nvPicPr>
        <p:blipFill>
          <a:blip r:embed="rId7">
            <a:alphaModFix/>
          </a:blip>
          <a:stretch>
            <a:fillRect/>
          </a:stretch>
        </p:blipFill>
        <p:spPr>
          <a:xfrm>
            <a:off x="125825" y="4722338"/>
            <a:ext cx="3923875" cy="275375"/>
          </a:xfrm>
          <a:prstGeom prst="rect">
            <a:avLst/>
          </a:prstGeom>
          <a:noFill/>
          <a:ln>
            <a:noFill/>
          </a:ln>
        </p:spPr>
      </p:pic>
      <p:sp>
        <p:nvSpPr>
          <p:cNvPr id="491" name="Shape 491"/>
          <p:cNvSpPr/>
          <p:nvPr/>
        </p:nvSpPr>
        <p:spPr>
          <a:xfrm>
            <a:off x="6412025" y="37175"/>
            <a:ext cx="2688300" cy="1003500"/>
          </a:xfrm>
          <a:prstGeom prst="cloudCallout">
            <a:avLst>
              <a:gd name="adj1" fmla="val -103077"/>
              <a:gd name="adj2" fmla="val 54652"/>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GB" sz="1100">
                <a:solidFill>
                  <a:schemeClr val="lt1"/>
                </a:solidFill>
                <a:latin typeface="Georgia"/>
                <a:ea typeface="Georgia"/>
                <a:cs typeface="Georgia"/>
                <a:sym typeface="Georgia"/>
              </a:rPr>
              <a:t>TF*IDF measures the relative concentration of a term in a given piece of text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a:spLocks noGrp="1"/>
          </p:cNvSpPr>
          <p:nvPr>
            <p:ph type="body" idx="1"/>
          </p:nvPr>
        </p:nvSpPr>
        <p:spPr>
          <a:xfrm>
            <a:off x="1297500" y="1029499"/>
            <a:ext cx="7723658" cy="3830518"/>
          </a:xfrm>
          <a:prstGeom prst="rect">
            <a:avLst/>
          </a:prstGeom>
        </p:spPr>
        <p:txBody>
          <a:bodyPr wrap="square" lIns="91425" tIns="91425" rIns="91425" bIns="91425" anchor="t" anchorCtr="0">
            <a:noAutofit/>
          </a:bodyPr>
          <a:lstStyle/>
          <a:p>
            <a:pPr marL="457200" lvl="0" indent="-292100" rtl="0">
              <a:lnSpc>
                <a:spcPct val="100000"/>
              </a:lnSpc>
              <a:spcBef>
                <a:spcPts val="0"/>
              </a:spcBef>
              <a:spcAft>
                <a:spcPts val="0"/>
              </a:spcAft>
              <a:buSzPct val="83333"/>
              <a:buFont typeface="Montserrat"/>
              <a:buChar char="❏"/>
            </a:pPr>
            <a:r>
              <a:rPr lang="en-GB" sz="1200" b="1" u="sng" dirty="0">
                <a:latin typeface="Arial"/>
                <a:ea typeface="Arial"/>
                <a:cs typeface="Arial"/>
                <a:sym typeface="Arial"/>
              </a:rPr>
              <a:t>Cosine similarity</a:t>
            </a:r>
            <a:r>
              <a:rPr lang="en-GB" sz="1200" dirty="0">
                <a:latin typeface="Arial"/>
                <a:ea typeface="Arial"/>
                <a:cs typeface="Arial"/>
                <a:sym typeface="Arial"/>
              </a:rPr>
              <a:t> is a measure of </a:t>
            </a:r>
            <a:r>
              <a:rPr lang="en-GB" sz="1200" b="1" dirty="0">
                <a:latin typeface="Arial"/>
                <a:ea typeface="Arial"/>
                <a:cs typeface="Arial"/>
                <a:sym typeface="Arial"/>
              </a:rPr>
              <a:t>similarity</a:t>
            </a:r>
            <a:r>
              <a:rPr lang="en-GB" sz="1200" dirty="0">
                <a:latin typeface="Arial"/>
                <a:ea typeface="Arial"/>
                <a:cs typeface="Arial"/>
                <a:sym typeface="Arial"/>
              </a:rPr>
              <a:t> between two non-zero vectors of an inner product space that measures the </a:t>
            </a:r>
            <a:r>
              <a:rPr lang="en-GB" sz="1200" b="1" dirty="0">
                <a:latin typeface="Arial"/>
                <a:ea typeface="Arial"/>
                <a:cs typeface="Arial"/>
                <a:sym typeface="Arial"/>
              </a:rPr>
              <a:t>cosine</a:t>
            </a:r>
            <a:r>
              <a:rPr lang="en-GB" sz="1200" dirty="0">
                <a:latin typeface="Arial"/>
                <a:ea typeface="Arial"/>
                <a:cs typeface="Arial"/>
                <a:sym typeface="Arial"/>
              </a:rPr>
              <a:t> of the angle between them. The </a:t>
            </a:r>
            <a:r>
              <a:rPr lang="en-GB" sz="1200" b="1" dirty="0">
                <a:latin typeface="Arial"/>
                <a:ea typeface="Arial"/>
                <a:cs typeface="Arial"/>
                <a:sym typeface="Arial"/>
              </a:rPr>
              <a:t>cosine</a:t>
            </a:r>
            <a:r>
              <a:rPr lang="en-GB" sz="1200" dirty="0">
                <a:latin typeface="Arial"/>
                <a:ea typeface="Arial"/>
                <a:cs typeface="Arial"/>
                <a:sym typeface="Arial"/>
              </a:rPr>
              <a:t> of 0° is 1, and it is less than 1 for any other angle.</a:t>
            </a:r>
          </a:p>
          <a:p>
            <a:pPr marL="5486400" lvl="0" indent="457200" rtl="0">
              <a:lnSpc>
                <a:spcPct val="100000"/>
              </a:lnSpc>
              <a:spcBef>
                <a:spcPts val="0"/>
              </a:spcBef>
              <a:spcAft>
                <a:spcPts val="0"/>
              </a:spcAft>
              <a:buNone/>
            </a:pPr>
            <a:r>
              <a:rPr lang="en-GB" sz="1000" dirty="0">
                <a:latin typeface="Montserrat"/>
                <a:ea typeface="Montserrat"/>
                <a:cs typeface="Montserrat"/>
                <a:sym typeface="Montserrat"/>
              </a:rPr>
              <a:t>      </a:t>
            </a:r>
            <a:r>
              <a:rPr lang="en-GB" sz="800" dirty="0">
                <a:latin typeface="Montserrat"/>
                <a:ea typeface="Montserrat"/>
                <a:cs typeface="Montserrat"/>
                <a:sym typeface="Montserrat"/>
              </a:rPr>
              <a:t>(Wikipedia, 2017)</a:t>
            </a:r>
          </a:p>
          <a:p>
            <a:pPr marL="457200" lvl="0" indent="-292100" rtl="0">
              <a:lnSpc>
                <a:spcPct val="100000"/>
              </a:lnSpc>
              <a:spcBef>
                <a:spcPts val="0"/>
              </a:spcBef>
              <a:spcAft>
                <a:spcPts val="0"/>
              </a:spcAft>
              <a:buSzPct val="71428"/>
              <a:buFont typeface="Montserrat"/>
              <a:buChar char="❏"/>
            </a:pPr>
            <a:r>
              <a:rPr lang="en-GB" sz="1350" dirty="0">
                <a:latin typeface="Times New Roman"/>
                <a:ea typeface="Times New Roman"/>
                <a:cs typeface="Times New Roman"/>
                <a:sym typeface="Times New Roman"/>
              </a:rPr>
              <a:t>calculate the similarity between different documents</a:t>
            </a:r>
          </a:p>
          <a:p>
            <a:pPr lvl="0" rtl="0">
              <a:lnSpc>
                <a:spcPct val="100000"/>
              </a:lnSpc>
              <a:spcBef>
                <a:spcPts val="0"/>
              </a:spcBef>
              <a:spcAft>
                <a:spcPts val="0"/>
              </a:spcAft>
              <a:buNone/>
            </a:pPr>
            <a:endParaRPr sz="1000" dirty="0">
              <a:latin typeface="Montserrat"/>
              <a:ea typeface="Montserrat"/>
              <a:cs typeface="Montserrat"/>
              <a:sym typeface="Montserrat"/>
            </a:endParaRPr>
          </a:p>
          <a:p>
            <a:pPr marL="457200" lvl="0" indent="-292100" rtl="0">
              <a:lnSpc>
                <a:spcPct val="100000"/>
              </a:lnSpc>
              <a:spcBef>
                <a:spcPts val="0"/>
              </a:spcBef>
              <a:spcAft>
                <a:spcPts val="0"/>
              </a:spcAft>
              <a:buSzPct val="100000"/>
              <a:buFont typeface="Montserrat"/>
              <a:buChar char="❏"/>
            </a:pPr>
            <a:endParaRPr sz="1000" dirty="0">
              <a:latin typeface="Montserrat"/>
              <a:ea typeface="Montserrat"/>
              <a:cs typeface="Montserrat"/>
              <a:sym typeface="Montserrat"/>
            </a:endParaRPr>
          </a:p>
          <a:p>
            <a:pPr lvl="0" rtl="0">
              <a:lnSpc>
                <a:spcPct val="100000"/>
              </a:lnSpc>
              <a:spcBef>
                <a:spcPts val="0"/>
              </a:spcBef>
              <a:spcAft>
                <a:spcPts val="0"/>
              </a:spcAft>
              <a:buNone/>
            </a:pPr>
            <a:endParaRPr sz="1000" dirty="0">
              <a:latin typeface="Montserrat"/>
              <a:ea typeface="Montserrat"/>
              <a:cs typeface="Montserrat"/>
              <a:sym typeface="Montserrat"/>
            </a:endParaRPr>
          </a:p>
          <a:p>
            <a:pPr lvl="0" rtl="0">
              <a:lnSpc>
                <a:spcPct val="100000"/>
              </a:lnSpc>
              <a:spcBef>
                <a:spcPts val="0"/>
              </a:spcBef>
              <a:spcAft>
                <a:spcPts val="0"/>
              </a:spcAft>
              <a:buNone/>
            </a:pPr>
            <a:endParaRPr sz="1000" dirty="0">
              <a:latin typeface="Montserrat"/>
              <a:ea typeface="Montserrat"/>
              <a:cs typeface="Montserrat"/>
              <a:sym typeface="Montserrat"/>
            </a:endParaRPr>
          </a:p>
          <a:p>
            <a:pPr marL="457200" lvl="0" indent="-292100" rtl="0">
              <a:lnSpc>
                <a:spcPct val="100000"/>
              </a:lnSpc>
              <a:spcBef>
                <a:spcPts val="0"/>
              </a:spcBef>
              <a:spcAft>
                <a:spcPts val="0"/>
              </a:spcAft>
              <a:buSzPct val="100000"/>
              <a:buFont typeface="Montserrat"/>
              <a:buChar char="❏"/>
            </a:pPr>
            <a:endParaRPr lang="en-GB" sz="1000" dirty="0">
              <a:latin typeface="Montserrat"/>
              <a:ea typeface="Montserrat"/>
              <a:cs typeface="Montserrat"/>
              <a:sym typeface="Montserrat"/>
            </a:endParaRPr>
          </a:p>
          <a:p>
            <a:pPr marL="457200" indent="-292100">
              <a:lnSpc>
                <a:spcPct val="100000"/>
              </a:lnSpc>
              <a:spcAft>
                <a:spcPts val="0"/>
              </a:spcAft>
              <a:buFont typeface="Montserrat"/>
              <a:buChar char="❏"/>
            </a:pPr>
            <a:r>
              <a:rPr lang="en-GB" sz="1000" dirty="0">
                <a:latin typeface="Montserrat"/>
                <a:ea typeface="Montserrat"/>
                <a:cs typeface="Montserrat"/>
                <a:sym typeface="Montserrat"/>
              </a:rPr>
              <a:t>Where, q stands for topic and sim() is the cosine similarity function. The term frequencies  </a:t>
            </a:r>
            <a:r>
              <a:rPr lang="en-GB" sz="1000" dirty="0" err="1">
                <a:latin typeface="Montserrat"/>
                <a:ea typeface="Montserrat"/>
                <a:cs typeface="Montserrat"/>
                <a:sym typeface="Montserrat"/>
              </a:rPr>
              <a:t>w</a:t>
            </a:r>
            <a:r>
              <a:rPr lang="en-GB" sz="700" dirty="0" err="1">
                <a:latin typeface="Montserrat"/>
                <a:ea typeface="Montserrat"/>
                <a:cs typeface="Montserrat"/>
                <a:sym typeface="Montserrat"/>
              </a:rPr>
              <a:t>kd</a:t>
            </a:r>
            <a:r>
              <a:rPr lang="en-GB" sz="1000" dirty="0">
                <a:latin typeface="Montserrat"/>
                <a:ea typeface="Montserrat"/>
                <a:cs typeface="Montserrat"/>
                <a:sym typeface="Montserrat"/>
              </a:rPr>
              <a:t> are replaced by TF-IDF weights which can be seen in the following formula (Srinivasan et al., 2002)</a:t>
            </a:r>
          </a:p>
          <a:p>
            <a:pPr marL="165100">
              <a:lnSpc>
                <a:spcPct val="100000"/>
              </a:lnSpc>
              <a:spcAft>
                <a:spcPts val="0"/>
              </a:spcAft>
              <a:buNone/>
            </a:pPr>
            <a:endParaRPr lang="en-GB" sz="1000" dirty="0">
              <a:latin typeface="Montserrat"/>
              <a:ea typeface="Montserrat"/>
              <a:cs typeface="Montserrat"/>
              <a:sym typeface="Montserrat"/>
            </a:endParaRPr>
          </a:p>
          <a:p>
            <a:pPr marL="457200" indent="-292100">
              <a:lnSpc>
                <a:spcPct val="100000"/>
              </a:lnSpc>
              <a:spcAft>
                <a:spcPts val="0"/>
              </a:spcAft>
              <a:buFont typeface="Montserrat"/>
              <a:buChar char="❏"/>
            </a:pPr>
            <a:r>
              <a:rPr lang="en-GB" sz="1000" dirty="0">
                <a:latin typeface="Montserrat"/>
                <a:ea typeface="Montserrat"/>
                <a:cs typeface="Montserrat"/>
                <a:sym typeface="Montserrat"/>
              </a:rPr>
              <a:t>Formula for the calculation of cosine similarity</a:t>
            </a:r>
          </a:p>
          <a:p>
            <a:pPr marL="457200" indent="-292100">
              <a:lnSpc>
                <a:spcPct val="100000"/>
              </a:lnSpc>
              <a:spcAft>
                <a:spcPts val="0"/>
              </a:spcAft>
              <a:buFont typeface="Montserrat"/>
              <a:buChar char="❏"/>
            </a:pPr>
            <a:endParaRPr lang="en-GB" sz="1000" dirty="0">
              <a:latin typeface="Montserrat"/>
              <a:ea typeface="Montserrat"/>
              <a:cs typeface="Montserrat"/>
              <a:sym typeface="Montserrat"/>
            </a:endParaRPr>
          </a:p>
          <a:p>
            <a:pPr lvl="0" rtl="0">
              <a:lnSpc>
                <a:spcPct val="100000"/>
              </a:lnSpc>
              <a:spcBef>
                <a:spcPts val="0"/>
              </a:spcBef>
              <a:spcAft>
                <a:spcPts val="0"/>
              </a:spcAft>
              <a:buNone/>
            </a:pPr>
            <a:endParaRPr lang="en-US" sz="1000" dirty="0">
              <a:latin typeface="Montserrat"/>
              <a:ea typeface="Montserrat"/>
              <a:cs typeface="Montserrat"/>
              <a:sym typeface="Montserrat"/>
            </a:endParaRPr>
          </a:p>
          <a:p>
            <a:pPr lvl="0" rtl="0">
              <a:lnSpc>
                <a:spcPct val="100000"/>
              </a:lnSpc>
              <a:spcBef>
                <a:spcPts val="0"/>
              </a:spcBef>
              <a:spcAft>
                <a:spcPts val="0"/>
              </a:spcAft>
              <a:buNone/>
            </a:pPr>
            <a:endParaRPr sz="1000" dirty="0">
              <a:latin typeface="Montserrat"/>
              <a:ea typeface="Montserrat"/>
              <a:cs typeface="Montserrat"/>
              <a:sym typeface="Montserrat"/>
            </a:endParaRPr>
          </a:p>
          <a:p>
            <a:pPr marL="457200" lvl="0" indent="-292100" rtl="0">
              <a:lnSpc>
                <a:spcPct val="100000"/>
              </a:lnSpc>
              <a:spcBef>
                <a:spcPts val="0"/>
              </a:spcBef>
              <a:spcAft>
                <a:spcPts val="0"/>
              </a:spcAft>
              <a:buSzPct val="71428"/>
              <a:buFont typeface="Montserrat"/>
              <a:buChar char="❏"/>
            </a:pPr>
            <a:r>
              <a:rPr lang="en-GB" sz="1350" dirty="0">
                <a:latin typeface="Times New Roman"/>
                <a:ea typeface="Times New Roman"/>
                <a:cs typeface="Times New Roman"/>
                <a:sym typeface="Times New Roman"/>
              </a:rPr>
              <a:t>The cosine similarity between two vectors (or two documents on the Vector Space) is a measure that calculates the cosine of the angle between them. This metric is a measurement of orientation and not magnitude, it can be seen as a comparison between documents on a normalized space because we’re not taking into the consideration only the magnitude of each word count (</a:t>
            </a:r>
            <a:r>
              <a:rPr lang="en-GB" sz="1350" dirty="0" err="1">
                <a:latin typeface="Times New Roman"/>
                <a:ea typeface="Times New Roman"/>
                <a:cs typeface="Times New Roman"/>
                <a:sym typeface="Times New Roman"/>
              </a:rPr>
              <a:t>tf-idf</a:t>
            </a:r>
            <a:r>
              <a:rPr lang="en-GB" sz="1350" dirty="0">
                <a:latin typeface="Times New Roman"/>
                <a:ea typeface="Times New Roman"/>
                <a:cs typeface="Times New Roman"/>
                <a:sym typeface="Times New Roman"/>
              </a:rPr>
              <a:t>) of each document, but the angle between the documents. </a:t>
            </a:r>
          </a:p>
        </p:txBody>
      </p:sp>
      <p:sp>
        <p:nvSpPr>
          <p:cNvPr id="497" name="Shape 497"/>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rtl="0">
              <a:spcBef>
                <a:spcPts val="0"/>
              </a:spcBef>
              <a:buNone/>
            </a:pPr>
            <a:r>
              <a:rPr lang="en-GB"/>
              <a:t>IR Models - Cosine similarity function </a:t>
            </a:r>
          </a:p>
          <a:p>
            <a:pPr lvl="0" rtl="0">
              <a:spcBef>
                <a:spcPts val="0"/>
              </a:spcBef>
              <a:buNone/>
            </a:pPr>
            <a:endParaRPr/>
          </a:p>
        </p:txBody>
      </p:sp>
      <p:sp>
        <p:nvSpPr>
          <p:cNvPr id="498" name="Shape 49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47</a:t>
            </a:fld>
            <a:endParaRPr lang="en-GB"/>
          </a:p>
        </p:txBody>
      </p:sp>
      <p:pic>
        <p:nvPicPr>
          <p:cNvPr id="499" name="Shape 499" descr="Capture06.PNG"/>
          <p:cNvPicPr preferRelativeResize="0"/>
          <p:nvPr/>
        </p:nvPicPr>
        <p:blipFill>
          <a:blip r:embed="rId3">
            <a:alphaModFix/>
          </a:blip>
          <a:stretch>
            <a:fillRect/>
          </a:stretch>
        </p:blipFill>
        <p:spPr>
          <a:xfrm>
            <a:off x="1838436" y="2070649"/>
            <a:ext cx="2381250" cy="533400"/>
          </a:xfrm>
          <a:prstGeom prst="rect">
            <a:avLst/>
          </a:prstGeom>
          <a:noFill/>
          <a:ln>
            <a:noFill/>
          </a:ln>
        </p:spPr>
      </p:pic>
      <p:pic>
        <p:nvPicPr>
          <p:cNvPr id="500" name="Shape 500" descr="AAEAAQAAAAAAAALzAAAAJDUxN2UyMjNlLTVmZDQtNDlhMy1iZmY3LTIzYThlNWNjNDNiYg.jpg"/>
          <p:cNvPicPr preferRelativeResize="0"/>
          <p:nvPr/>
        </p:nvPicPr>
        <p:blipFill>
          <a:blip r:embed="rId4">
            <a:alphaModFix/>
          </a:blip>
          <a:stretch>
            <a:fillRect/>
          </a:stretch>
        </p:blipFill>
        <p:spPr>
          <a:xfrm>
            <a:off x="7961034" y="0"/>
            <a:ext cx="1182965" cy="1112627"/>
          </a:xfrm>
          <a:prstGeom prst="rect">
            <a:avLst/>
          </a:prstGeom>
          <a:noFill/>
          <a:ln>
            <a:noFill/>
          </a:ln>
        </p:spPr>
      </p:pic>
      <p:pic>
        <p:nvPicPr>
          <p:cNvPr id="3" name="Picture 2" descr="A picture containing object&#10;&#10;Description generated with high confidence">
            <a:extLst>
              <a:ext uri="{FF2B5EF4-FFF2-40B4-BE49-F238E27FC236}">
                <a16:creationId xmlns:a16="http://schemas.microsoft.com/office/drawing/2014/main" id="{A19F3962-6D14-440B-BDF9-163DF163EAE5}"/>
              </a:ext>
            </a:extLst>
          </p:cNvPr>
          <p:cNvPicPr>
            <a:picLocks noChangeAspect="1"/>
          </p:cNvPicPr>
          <p:nvPr/>
        </p:nvPicPr>
        <p:blipFill>
          <a:blip r:embed="rId5"/>
          <a:stretch>
            <a:fillRect/>
          </a:stretch>
        </p:blipFill>
        <p:spPr>
          <a:xfrm>
            <a:off x="6899564" y="2988316"/>
            <a:ext cx="2057765" cy="835539"/>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Shape 505"/>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rtl="0">
              <a:spcBef>
                <a:spcPts val="0"/>
              </a:spcBef>
              <a:buNone/>
            </a:pPr>
            <a:r>
              <a:rPr lang="en-GB" b="1" dirty="0"/>
              <a:t>References</a:t>
            </a:r>
          </a:p>
        </p:txBody>
      </p:sp>
      <p:sp>
        <p:nvSpPr>
          <p:cNvPr id="506" name="Shape 506"/>
          <p:cNvSpPr txBox="1">
            <a:spLocks noGrp="1"/>
          </p:cNvSpPr>
          <p:nvPr>
            <p:ph type="body" idx="1"/>
          </p:nvPr>
        </p:nvSpPr>
        <p:spPr>
          <a:xfrm>
            <a:off x="1018950" y="977200"/>
            <a:ext cx="7596000" cy="4126800"/>
          </a:xfrm>
          <a:prstGeom prst="rect">
            <a:avLst/>
          </a:prstGeom>
        </p:spPr>
        <p:txBody>
          <a:bodyPr wrap="square" lIns="91425" tIns="91425" rIns="91425" bIns="91425" anchor="t" anchorCtr="0">
            <a:noAutofit/>
          </a:bodyPr>
          <a:lstStyle/>
          <a:p>
            <a:pPr marL="2286000" lvl="0" indent="0" rtl="0">
              <a:lnSpc>
                <a:spcPct val="100000"/>
              </a:lnSpc>
              <a:spcBef>
                <a:spcPts val="0"/>
              </a:spcBef>
              <a:spcAft>
                <a:spcPts val="0"/>
              </a:spcAft>
              <a:buNone/>
            </a:pPr>
            <a:endParaRPr sz="1800" dirty="0">
              <a:latin typeface="Montserrat"/>
              <a:ea typeface="Montserrat"/>
              <a:cs typeface="Montserrat"/>
              <a:sym typeface="Montserrat"/>
            </a:endParaRPr>
          </a:p>
          <a:p>
            <a:pPr marL="457200" lvl="0" indent="-292100" algn="just" rtl="0">
              <a:lnSpc>
                <a:spcPct val="100000"/>
              </a:lnSpc>
              <a:spcBef>
                <a:spcPts val="0"/>
              </a:spcBef>
              <a:spcAft>
                <a:spcPts val="1000"/>
              </a:spcAft>
              <a:buSzPct val="100000"/>
              <a:buFont typeface="Montserrat"/>
              <a:buAutoNum type="arabicPeriod"/>
            </a:pPr>
            <a:r>
              <a:rPr lang="en-GB" sz="1000" dirty="0">
                <a:latin typeface="Montserrat"/>
                <a:ea typeface="Montserrat"/>
                <a:cs typeface="Montserrat"/>
                <a:sym typeface="Montserrat"/>
              </a:rPr>
              <a:t>Christopher D. Manning, Prabhakar Raghavan, and </a:t>
            </a:r>
            <a:r>
              <a:rPr lang="en-GB" sz="1000" dirty="0" err="1">
                <a:latin typeface="Montserrat"/>
                <a:ea typeface="Montserrat"/>
                <a:cs typeface="Montserrat"/>
                <a:sym typeface="Montserrat"/>
              </a:rPr>
              <a:t>Hinrich</a:t>
            </a:r>
            <a:r>
              <a:rPr lang="en-GB" sz="1000" dirty="0">
                <a:latin typeface="Montserrat"/>
                <a:ea typeface="Montserrat"/>
                <a:cs typeface="Montserrat"/>
                <a:sym typeface="Montserrat"/>
              </a:rPr>
              <a:t> </a:t>
            </a:r>
            <a:r>
              <a:rPr lang="en-GB" sz="1000" dirty="0" err="1">
                <a:latin typeface="Montserrat"/>
                <a:ea typeface="Montserrat"/>
                <a:cs typeface="Montserrat"/>
                <a:sym typeface="Montserrat"/>
              </a:rPr>
              <a:t>Sch¨utze</a:t>
            </a:r>
            <a:r>
              <a:rPr lang="en-GB" sz="1000" dirty="0">
                <a:latin typeface="Montserrat"/>
                <a:ea typeface="Montserrat"/>
                <a:cs typeface="Montserrat"/>
                <a:sym typeface="Montserrat"/>
              </a:rPr>
              <a:t>. Introduction to Information Retrieval. Cambridge University Press, New York, NY, USA, 2008.</a:t>
            </a:r>
          </a:p>
          <a:p>
            <a:pPr marL="457200" lvl="0" indent="-292100" algn="just" rtl="0">
              <a:lnSpc>
                <a:spcPct val="100000"/>
              </a:lnSpc>
              <a:spcBef>
                <a:spcPts val="0"/>
              </a:spcBef>
              <a:spcAft>
                <a:spcPts val="1000"/>
              </a:spcAft>
              <a:buSzPct val="100000"/>
              <a:buFont typeface="Montserrat"/>
              <a:buAutoNum type="arabicPeriod"/>
            </a:pPr>
            <a:r>
              <a:rPr lang="en-GB" sz="1000" dirty="0">
                <a:latin typeface="Montserrat"/>
                <a:ea typeface="Montserrat"/>
                <a:cs typeface="Montserrat"/>
                <a:sym typeface="Montserrat"/>
              </a:rPr>
              <a:t>Jun Wang, Stephen Robertson, Arjen de Vries, and Marcel </a:t>
            </a:r>
            <a:r>
              <a:rPr lang="en-GB" sz="1000" dirty="0" err="1">
                <a:latin typeface="Montserrat"/>
                <a:ea typeface="Montserrat"/>
                <a:cs typeface="Montserrat"/>
                <a:sym typeface="Montserrat"/>
              </a:rPr>
              <a:t>Reinders</a:t>
            </a:r>
            <a:r>
              <a:rPr lang="en-GB" sz="1000" dirty="0">
                <a:latin typeface="Montserrat"/>
                <a:ea typeface="Montserrat"/>
                <a:cs typeface="Montserrat"/>
                <a:sym typeface="Montserrat"/>
              </a:rPr>
              <a:t>. Probabilistic relevance ranking for collaborative filtering. Information Retrieval, 11(6):477–497, December 2008.</a:t>
            </a:r>
          </a:p>
          <a:p>
            <a:pPr marL="457200" lvl="0" indent="-292100" algn="just" rtl="0">
              <a:lnSpc>
                <a:spcPct val="100000"/>
              </a:lnSpc>
              <a:spcBef>
                <a:spcPts val="0"/>
              </a:spcBef>
              <a:spcAft>
                <a:spcPts val="1000"/>
              </a:spcAft>
              <a:buSzPct val="100000"/>
              <a:buFont typeface="Montserrat"/>
              <a:buAutoNum type="arabicPeriod"/>
            </a:pPr>
            <a:r>
              <a:rPr lang="en-GB" sz="1000" dirty="0">
                <a:latin typeface="Montserrat"/>
                <a:ea typeface="Montserrat"/>
                <a:cs typeface="Montserrat"/>
                <a:sym typeface="Montserrat"/>
              </a:rPr>
              <a:t>Gerard Salton, Edward A. Fox, and Harry Wu. Extended </a:t>
            </a:r>
            <a:r>
              <a:rPr lang="en-GB" sz="1000" dirty="0" err="1">
                <a:latin typeface="Montserrat"/>
                <a:ea typeface="Montserrat"/>
                <a:cs typeface="Montserrat"/>
                <a:sym typeface="Montserrat"/>
              </a:rPr>
              <a:t>boolean</a:t>
            </a:r>
            <a:r>
              <a:rPr lang="en-GB" sz="1000" dirty="0">
                <a:latin typeface="Montserrat"/>
                <a:ea typeface="Montserrat"/>
                <a:cs typeface="Montserrat"/>
                <a:sym typeface="Montserrat"/>
              </a:rPr>
              <a:t> information retrieval. </a:t>
            </a:r>
            <a:r>
              <a:rPr lang="en-GB" sz="1000" dirty="0" err="1">
                <a:latin typeface="Montserrat"/>
                <a:ea typeface="Montserrat"/>
                <a:cs typeface="Montserrat"/>
                <a:sym typeface="Montserrat"/>
              </a:rPr>
              <a:t>Commun</a:t>
            </a:r>
            <a:r>
              <a:rPr lang="en-GB" sz="1000" dirty="0">
                <a:latin typeface="Montserrat"/>
                <a:ea typeface="Montserrat"/>
                <a:cs typeface="Montserrat"/>
                <a:sym typeface="Montserrat"/>
              </a:rPr>
              <a:t>. ACM, 26(11):1022–1036, November 1983.</a:t>
            </a:r>
          </a:p>
          <a:p>
            <a:pPr marL="457200" lvl="0" indent="-292100" algn="just" rtl="0">
              <a:lnSpc>
                <a:spcPct val="100000"/>
              </a:lnSpc>
              <a:spcBef>
                <a:spcPts val="0"/>
              </a:spcBef>
              <a:spcAft>
                <a:spcPts val="1000"/>
              </a:spcAft>
              <a:buSzPct val="100000"/>
              <a:buFont typeface="Montserrat"/>
              <a:buAutoNum type="arabicPeriod"/>
            </a:pPr>
            <a:r>
              <a:rPr lang="en-GB" sz="1000" dirty="0">
                <a:latin typeface="Montserrat"/>
                <a:ea typeface="Montserrat"/>
                <a:cs typeface="Montserrat"/>
                <a:sym typeface="Montserrat"/>
              </a:rPr>
              <a:t>Stern,  J.  M.,  and  </a:t>
            </a:r>
            <a:r>
              <a:rPr lang="en-GB" sz="1000" dirty="0" err="1">
                <a:latin typeface="Montserrat"/>
                <a:ea typeface="Montserrat"/>
                <a:cs typeface="Montserrat"/>
                <a:sym typeface="Montserrat"/>
              </a:rPr>
              <a:t>Simes</a:t>
            </a:r>
            <a:r>
              <a:rPr lang="en-GB" sz="1000" dirty="0">
                <a:latin typeface="Montserrat"/>
                <a:ea typeface="Montserrat"/>
                <a:cs typeface="Montserrat"/>
                <a:sym typeface="Montserrat"/>
              </a:rPr>
              <a:t>,  R.  J.   Publication  bias:  evidence  of  delayed publication  in  a  cohort  study  of  clinical  research  projects.   </a:t>
            </a:r>
            <a:r>
              <a:rPr lang="en-GB" sz="1000" dirty="0" err="1">
                <a:latin typeface="Montserrat"/>
                <a:ea typeface="Montserrat"/>
                <a:cs typeface="Montserrat"/>
                <a:sym typeface="Montserrat"/>
              </a:rPr>
              <a:t>Bmj</a:t>
            </a:r>
            <a:r>
              <a:rPr lang="en-GB" sz="1000" dirty="0">
                <a:latin typeface="Montserrat"/>
                <a:ea typeface="Montserrat"/>
                <a:cs typeface="Montserrat"/>
                <a:sym typeface="Montserrat"/>
              </a:rPr>
              <a:t>  315,7109 (1997), 640–645.</a:t>
            </a:r>
          </a:p>
          <a:p>
            <a:pPr marL="457200" lvl="0" indent="-292100" algn="just" rtl="0">
              <a:lnSpc>
                <a:spcPct val="100000"/>
              </a:lnSpc>
              <a:spcBef>
                <a:spcPts val="0"/>
              </a:spcBef>
              <a:spcAft>
                <a:spcPts val="1000"/>
              </a:spcAft>
              <a:buSzPct val="100000"/>
              <a:buFont typeface="Montserrat"/>
              <a:buAutoNum type="arabicPeriod"/>
            </a:pPr>
            <a:r>
              <a:rPr lang="en-GB" sz="1000" dirty="0">
                <a:latin typeface="Montserrat"/>
                <a:ea typeface="Montserrat"/>
                <a:cs typeface="Montserrat"/>
                <a:sym typeface="Montserrat"/>
              </a:rPr>
              <a:t>Amit Singhal, Chris Buckley, and </a:t>
            </a:r>
            <a:r>
              <a:rPr lang="en-GB" sz="1000" dirty="0" err="1">
                <a:latin typeface="Montserrat"/>
                <a:ea typeface="Montserrat"/>
                <a:cs typeface="Montserrat"/>
                <a:sym typeface="Montserrat"/>
              </a:rPr>
              <a:t>Mandar</a:t>
            </a:r>
            <a:r>
              <a:rPr lang="en-GB" sz="1000" dirty="0">
                <a:latin typeface="Montserrat"/>
                <a:ea typeface="Montserrat"/>
                <a:cs typeface="Montserrat"/>
                <a:sym typeface="Montserrat"/>
              </a:rPr>
              <a:t> </a:t>
            </a:r>
            <a:r>
              <a:rPr lang="en-GB" sz="1000" dirty="0" err="1">
                <a:latin typeface="Montserrat"/>
                <a:ea typeface="Montserrat"/>
                <a:cs typeface="Montserrat"/>
                <a:sym typeface="Montserrat"/>
              </a:rPr>
              <a:t>Mitra</a:t>
            </a:r>
            <a:r>
              <a:rPr lang="en-GB" sz="1000" dirty="0">
                <a:latin typeface="Montserrat"/>
                <a:ea typeface="Montserrat"/>
                <a:cs typeface="Montserrat"/>
                <a:sym typeface="Montserrat"/>
              </a:rPr>
              <a:t>. Pivoted document length normalization. In Proceedings of the 19th annual international ACM SIGIR conference on Research and development in information retrieval, SIGIR ’96, pages 21–29, New York, NY, USA, 1996. ACM.</a:t>
            </a:r>
          </a:p>
          <a:p>
            <a:pPr marL="457200" lvl="0" indent="-292100" algn="just" rtl="0">
              <a:lnSpc>
                <a:spcPct val="100000"/>
              </a:lnSpc>
              <a:spcBef>
                <a:spcPts val="0"/>
              </a:spcBef>
              <a:spcAft>
                <a:spcPts val="1000"/>
              </a:spcAft>
              <a:buSzPct val="100000"/>
              <a:buFont typeface="Montserrat"/>
              <a:buAutoNum type="arabicPeriod"/>
            </a:pPr>
            <a:r>
              <a:rPr lang="en-GB" sz="1000" dirty="0" err="1">
                <a:latin typeface="Montserrat"/>
                <a:ea typeface="Montserrat"/>
                <a:cs typeface="Montserrat"/>
                <a:sym typeface="Montserrat"/>
              </a:rPr>
              <a:t>Chunjie</a:t>
            </a:r>
            <a:r>
              <a:rPr lang="en-GB" sz="1000" dirty="0">
                <a:latin typeface="Montserrat"/>
                <a:ea typeface="Montserrat"/>
                <a:cs typeface="Montserrat"/>
                <a:sym typeface="Montserrat"/>
              </a:rPr>
              <a:t>,  L.,  </a:t>
            </a:r>
            <a:r>
              <a:rPr lang="en-GB" sz="1000" dirty="0" err="1">
                <a:latin typeface="Montserrat"/>
                <a:ea typeface="Montserrat"/>
                <a:cs typeface="Montserrat"/>
                <a:sym typeface="Montserrat"/>
              </a:rPr>
              <a:t>Qiang</a:t>
            </a:r>
            <a:r>
              <a:rPr lang="en-GB" sz="1000" dirty="0">
                <a:latin typeface="Montserrat"/>
                <a:ea typeface="Montserrat"/>
                <a:cs typeface="Montserrat"/>
                <a:sym typeface="Montserrat"/>
              </a:rPr>
              <a:t>,  Y.,  et  al.    Cosine  normalization:   Using  cosine similarity  instead  of  dot  product  in  neural  networks.   </a:t>
            </a:r>
            <a:r>
              <a:rPr lang="en-GB" sz="1000" dirty="0" err="1">
                <a:latin typeface="Montserrat"/>
                <a:ea typeface="Montserrat"/>
                <a:cs typeface="Montserrat"/>
                <a:sym typeface="Montserrat"/>
              </a:rPr>
              <a:t>arXiv</a:t>
            </a:r>
            <a:r>
              <a:rPr lang="en-GB" sz="1000" dirty="0">
                <a:latin typeface="Montserrat"/>
                <a:ea typeface="Montserrat"/>
                <a:cs typeface="Montserrat"/>
                <a:sym typeface="Montserrat"/>
              </a:rPr>
              <a:t>  preprint arXiv:1702.05870 (2017).</a:t>
            </a:r>
          </a:p>
          <a:p>
            <a:pPr marL="457200" lvl="0" indent="-292100" algn="just" rtl="0">
              <a:lnSpc>
                <a:spcPct val="100000"/>
              </a:lnSpc>
              <a:spcBef>
                <a:spcPts val="0"/>
              </a:spcBef>
              <a:spcAft>
                <a:spcPts val="1000"/>
              </a:spcAft>
              <a:buSzPct val="100000"/>
              <a:buFont typeface="Montserrat"/>
              <a:buAutoNum type="arabicPeriod"/>
            </a:pPr>
            <a:r>
              <a:rPr lang="en-GB" sz="1000" dirty="0">
                <a:latin typeface="Montserrat"/>
                <a:ea typeface="Montserrat"/>
                <a:cs typeface="Montserrat"/>
                <a:sym typeface="Montserrat"/>
              </a:rPr>
              <a:t>Ben He and </a:t>
            </a:r>
            <a:r>
              <a:rPr lang="en-GB" sz="1000" dirty="0" err="1">
                <a:latin typeface="Montserrat"/>
                <a:ea typeface="Montserrat"/>
                <a:cs typeface="Montserrat"/>
                <a:sym typeface="Montserrat"/>
              </a:rPr>
              <a:t>Iadh</a:t>
            </a:r>
            <a:r>
              <a:rPr lang="en-GB" sz="1000" dirty="0">
                <a:latin typeface="Montserrat"/>
                <a:ea typeface="Montserrat"/>
                <a:cs typeface="Montserrat"/>
                <a:sym typeface="Montserrat"/>
              </a:rPr>
              <a:t> </a:t>
            </a:r>
            <a:r>
              <a:rPr lang="en-GB" sz="1000" dirty="0" err="1">
                <a:latin typeface="Montserrat"/>
                <a:ea typeface="Montserrat"/>
                <a:cs typeface="Montserrat"/>
                <a:sym typeface="Montserrat"/>
              </a:rPr>
              <a:t>Ounis</a:t>
            </a:r>
            <a:r>
              <a:rPr lang="en-GB" sz="1000" dirty="0">
                <a:latin typeface="Montserrat"/>
                <a:ea typeface="Montserrat"/>
                <a:cs typeface="Montserrat"/>
                <a:sym typeface="Montserrat"/>
              </a:rPr>
              <a:t>. Query performance prediction. Information Systems, 31(7):585–594, November 2006.</a:t>
            </a:r>
          </a:p>
          <a:p>
            <a:pPr marL="457200" lvl="0" indent="-292100" algn="just" rtl="0">
              <a:lnSpc>
                <a:spcPct val="100000"/>
              </a:lnSpc>
              <a:spcBef>
                <a:spcPts val="0"/>
              </a:spcBef>
              <a:spcAft>
                <a:spcPts val="1000"/>
              </a:spcAft>
              <a:buSzPct val="100000"/>
              <a:buFont typeface="Montserrat"/>
              <a:buAutoNum type="arabicPeriod"/>
            </a:pPr>
            <a:r>
              <a:rPr lang="en-GB" sz="1000" dirty="0">
                <a:latin typeface="Montserrat"/>
                <a:ea typeface="Montserrat"/>
                <a:cs typeface="Montserrat"/>
                <a:sym typeface="Montserrat"/>
              </a:rPr>
              <a:t>Ali </a:t>
            </a:r>
            <a:r>
              <a:rPr lang="en-GB" sz="1000" dirty="0" err="1">
                <a:latin typeface="Montserrat"/>
                <a:ea typeface="Montserrat"/>
                <a:cs typeface="Montserrat"/>
                <a:sym typeface="Montserrat"/>
              </a:rPr>
              <a:t>Hosseinzadeh</a:t>
            </a:r>
            <a:r>
              <a:rPr lang="en-GB" sz="1000" dirty="0">
                <a:latin typeface="Montserrat"/>
                <a:ea typeface="Montserrat"/>
                <a:cs typeface="Montserrat"/>
                <a:sym typeface="Montserrat"/>
              </a:rPr>
              <a:t> </a:t>
            </a:r>
            <a:r>
              <a:rPr lang="en-GB" sz="1000" dirty="0" err="1">
                <a:latin typeface="Montserrat"/>
                <a:ea typeface="Montserrat"/>
                <a:cs typeface="Montserrat"/>
                <a:sym typeface="Montserrat"/>
              </a:rPr>
              <a:t>vahid</a:t>
            </a:r>
            <a:r>
              <a:rPr lang="en-GB" sz="1000" dirty="0">
                <a:latin typeface="Montserrat"/>
                <a:ea typeface="Montserrat"/>
                <a:cs typeface="Montserrat"/>
                <a:sym typeface="Montserrat"/>
              </a:rPr>
              <a:t>, </a:t>
            </a:r>
            <a:r>
              <a:rPr lang="en-GB" sz="1000" dirty="0" err="1">
                <a:latin typeface="Montserrat"/>
                <a:ea typeface="Montserrat"/>
                <a:cs typeface="Montserrat"/>
                <a:sym typeface="Montserrat"/>
              </a:rPr>
              <a:t>Roghaiyeh</a:t>
            </a:r>
            <a:r>
              <a:rPr lang="en-GB" sz="1000" dirty="0">
                <a:latin typeface="Montserrat"/>
                <a:ea typeface="Montserrat"/>
                <a:cs typeface="Montserrat"/>
                <a:sym typeface="Montserrat"/>
              </a:rPr>
              <a:t> </a:t>
            </a:r>
            <a:r>
              <a:rPr lang="en-GB" sz="1000" dirty="0" err="1">
                <a:latin typeface="Montserrat"/>
                <a:ea typeface="Montserrat"/>
                <a:cs typeface="Montserrat"/>
                <a:sym typeface="Montserrat"/>
              </a:rPr>
              <a:t>Gachpaz</a:t>
            </a:r>
            <a:r>
              <a:rPr lang="en-GB" sz="1000" dirty="0">
                <a:latin typeface="Montserrat"/>
                <a:ea typeface="Montserrat"/>
                <a:cs typeface="Montserrat"/>
                <a:sym typeface="Montserrat"/>
              </a:rPr>
              <a:t> </a:t>
            </a:r>
            <a:r>
              <a:rPr lang="en-GB" sz="1000" dirty="0" err="1">
                <a:latin typeface="Montserrat"/>
                <a:ea typeface="Montserrat"/>
                <a:cs typeface="Montserrat"/>
                <a:sym typeface="Montserrat"/>
              </a:rPr>
              <a:t>hamed</a:t>
            </a:r>
            <a:r>
              <a:rPr lang="en-GB" sz="1000" dirty="0">
                <a:latin typeface="Montserrat"/>
                <a:ea typeface="Montserrat"/>
                <a:cs typeface="Montserrat"/>
                <a:sym typeface="Montserrat"/>
              </a:rPr>
              <a:t>, Kevin </a:t>
            </a:r>
            <a:r>
              <a:rPr lang="en-GB" sz="1000" dirty="0" err="1">
                <a:latin typeface="Montserrat"/>
                <a:ea typeface="Montserrat"/>
                <a:cs typeface="Montserrat"/>
                <a:sym typeface="Montserrat"/>
              </a:rPr>
              <a:t>Koidl</a:t>
            </a:r>
            <a:r>
              <a:rPr lang="en-GB" sz="1000" dirty="0">
                <a:latin typeface="Montserrat"/>
                <a:ea typeface="Montserrat"/>
                <a:cs typeface="Montserrat"/>
                <a:sym typeface="Montserrat"/>
              </a:rPr>
              <a:t>. A Review of User-centred Information Retrieval Tasks. 24th Conference on User </a:t>
            </a:r>
            <a:r>
              <a:rPr lang="en-GB" sz="1000" dirty="0" err="1">
                <a:latin typeface="Montserrat"/>
                <a:ea typeface="Montserrat"/>
                <a:cs typeface="Montserrat"/>
                <a:sym typeface="Montserrat"/>
              </a:rPr>
              <a:t>Modeling</a:t>
            </a:r>
            <a:r>
              <a:rPr lang="en-GB" sz="1000" dirty="0">
                <a:latin typeface="Montserrat"/>
                <a:ea typeface="Montserrat"/>
                <a:cs typeface="Montserrat"/>
                <a:sym typeface="Montserrat"/>
              </a:rPr>
              <a:t>, Adaptation and Personalization, UMAP 2016</a:t>
            </a:r>
          </a:p>
          <a:p>
            <a:pPr marL="457200" lvl="0" indent="-292100" algn="just" rtl="0">
              <a:lnSpc>
                <a:spcPct val="100000"/>
              </a:lnSpc>
              <a:spcBef>
                <a:spcPts val="0"/>
              </a:spcBef>
              <a:spcAft>
                <a:spcPts val="1000"/>
              </a:spcAft>
              <a:buSzPct val="100000"/>
              <a:buFont typeface="Montserrat"/>
              <a:buAutoNum type="arabicPeriod"/>
            </a:pPr>
            <a:r>
              <a:rPr lang="en-GB" sz="1000" dirty="0">
                <a:latin typeface="Montserrat"/>
                <a:ea typeface="Montserrat"/>
                <a:cs typeface="Montserrat"/>
                <a:sym typeface="Montserrat"/>
              </a:rPr>
              <a:t> Allen, J, Aslam. Jay, Belkin. Nicholas, Buckley, Chris. Callan, Jamie. Harman, Donna. Challenges in Information Retrieval and Language </a:t>
            </a:r>
            <a:r>
              <a:rPr lang="en-GB" sz="1000" dirty="0" err="1">
                <a:latin typeface="Montserrat"/>
                <a:ea typeface="Montserrat"/>
                <a:cs typeface="Montserrat"/>
                <a:sym typeface="Montserrat"/>
              </a:rPr>
              <a:t>Modeling</a:t>
            </a:r>
            <a:r>
              <a:rPr lang="en-GB" sz="1000" dirty="0">
                <a:latin typeface="Montserrat"/>
                <a:ea typeface="Montserrat"/>
                <a:cs typeface="Montserrat"/>
                <a:sym typeface="Montserrat"/>
              </a:rPr>
              <a:t>. SIGIR Forum. vol.37. 2003 ACM Press </a:t>
            </a:r>
          </a:p>
        </p:txBody>
      </p:sp>
      <p:sp>
        <p:nvSpPr>
          <p:cNvPr id="507" name="Shape 50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48</a:t>
            </a:fld>
            <a:endParaRPr lang="en-GB"/>
          </a:p>
        </p:txBody>
      </p:sp>
      <p:pic>
        <p:nvPicPr>
          <p:cNvPr id="508" name="Shape 508" descr="AAEAAQAAAAAAAALzAAAAJDUxN2UyMjNlLTVmZDQtNDlhMy1iZmY3LTIzYThlNWNjNDNiYg.jpg"/>
          <p:cNvPicPr preferRelativeResize="0"/>
          <p:nvPr/>
        </p:nvPicPr>
        <p:blipFill>
          <a:blip r:embed="rId3">
            <a:alphaModFix/>
          </a:blip>
          <a:stretch>
            <a:fillRect/>
          </a:stretch>
        </p:blipFill>
        <p:spPr>
          <a:xfrm>
            <a:off x="7799500" y="0"/>
            <a:ext cx="1344500" cy="13445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3307650" y="0"/>
            <a:ext cx="2528700" cy="425400"/>
          </a:xfrm>
          <a:prstGeom prst="rect">
            <a:avLst/>
          </a:prstGeom>
        </p:spPr>
        <p:txBody>
          <a:bodyPr wrap="square" lIns="91425" tIns="91425" rIns="91425" bIns="91425" anchor="t" anchorCtr="0">
            <a:noAutofit/>
          </a:bodyPr>
          <a:lstStyle/>
          <a:p>
            <a:pPr lvl="0">
              <a:spcBef>
                <a:spcPts val="0"/>
              </a:spcBef>
              <a:buNone/>
            </a:pPr>
            <a:r>
              <a:rPr lang="en-GB" sz="1800" b="1"/>
              <a:t>References - BibTeX</a:t>
            </a:r>
          </a:p>
        </p:txBody>
      </p:sp>
      <p:sp>
        <p:nvSpPr>
          <p:cNvPr id="514" name="Shape 514"/>
          <p:cNvSpPr txBox="1">
            <a:spLocks noGrp="1"/>
          </p:cNvSpPr>
          <p:nvPr>
            <p:ph type="body" idx="1"/>
          </p:nvPr>
        </p:nvSpPr>
        <p:spPr>
          <a:xfrm>
            <a:off x="1127275" y="489025"/>
            <a:ext cx="7038900" cy="4567800"/>
          </a:xfrm>
          <a:prstGeom prst="rect">
            <a:avLst/>
          </a:prstGeom>
        </p:spPr>
        <p:txBody>
          <a:bodyPr wrap="square" lIns="91425" tIns="91425" rIns="91425" bIns="91425" anchor="t" anchorCtr="0">
            <a:noAutofit/>
          </a:bodyPr>
          <a:lstStyle/>
          <a:p>
            <a:pPr marL="457200" lvl="0" indent="-285750" rtl="0">
              <a:spcBef>
                <a:spcPts val="0"/>
              </a:spcBef>
              <a:spcAft>
                <a:spcPts val="1000"/>
              </a:spcAft>
              <a:buSzPct val="100000"/>
              <a:buAutoNum type="arabicPeriod"/>
            </a:pPr>
            <a:r>
              <a:rPr lang="en-GB" sz="900" dirty="0"/>
              <a:t>@book{IRBook2008, address = {New York, NY, USA}, author = {Manning, Christopher D. and Raghavan, Prabhakar and </a:t>
            </a:r>
            <a:r>
              <a:rPr lang="en-GB" sz="900" dirty="0" err="1"/>
              <a:t>Sch</a:t>
            </a:r>
            <a:r>
              <a:rPr lang="en-GB" sz="900" dirty="0"/>
              <a:t>\"{u}</a:t>
            </a:r>
            <a:r>
              <a:rPr lang="en-GB" sz="900" dirty="0" err="1"/>
              <a:t>tze</a:t>
            </a:r>
            <a:r>
              <a:rPr lang="en-GB" sz="900" dirty="0"/>
              <a:t>, </a:t>
            </a:r>
            <a:r>
              <a:rPr lang="en-GB" sz="900" dirty="0" err="1"/>
              <a:t>Hinrich</a:t>
            </a:r>
            <a:r>
              <a:rPr lang="en-GB" sz="900" dirty="0"/>
              <a:t>}, </a:t>
            </a:r>
            <a:r>
              <a:rPr lang="en-GB" sz="900" dirty="0" err="1"/>
              <a:t>citeulike</a:t>
            </a:r>
            <a:r>
              <a:rPr lang="en-GB" sz="900" dirty="0"/>
              <a:t>-article-id = {4469058}, citeulike-linkout-0 = {http://portal.acm.org/citation.cfm?id=1394399}, </a:t>
            </a:r>
            <a:r>
              <a:rPr lang="en-GB" sz="900" dirty="0" err="1"/>
              <a:t>isbn</a:t>
            </a:r>
            <a:r>
              <a:rPr lang="en-GB" sz="900" dirty="0"/>
              <a:t> = {0521865719, 9780521865715}, keywords = {information, retrieval}, posted-at = {2015-11-20 13:24:31}, priority = {3}, publisher = {Cambridge University Press}, title = {{Introduction to Information Retrieval}}, </a:t>
            </a:r>
            <a:r>
              <a:rPr lang="en-GB" sz="900" dirty="0" err="1"/>
              <a:t>url</a:t>
            </a:r>
            <a:r>
              <a:rPr lang="en-GB" sz="900" dirty="0"/>
              <a:t> = {http://portal.acm.org/citation.cfm?id=1394399}, year = {2008} }</a:t>
            </a:r>
          </a:p>
          <a:p>
            <a:pPr marL="457200" lvl="0" indent="-285750" rtl="0">
              <a:spcBef>
                <a:spcPts val="0"/>
              </a:spcBef>
              <a:spcAft>
                <a:spcPts val="1000"/>
              </a:spcAft>
              <a:buSzPct val="100000"/>
              <a:buAutoNum type="arabicPeriod"/>
            </a:pPr>
            <a:r>
              <a:rPr lang="en-GB" sz="900" dirty="0"/>
              <a:t>@article{citeulike:3326953, author = {Wang, Jun and Robertson, Stephen and de Vries, Arjen and </a:t>
            </a:r>
            <a:r>
              <a:rPr lang="en-GB" sz="900" dirty="0" err="1"/>
              <a:t>Reinders</a:t>
            </a:r>
            <a:r>
              <a:rPr lang="en-GB" sz="900" dirty="0"/>
              <a:t>, Marcel}, </a:t>
            </a:r>
            <a:r>
              <a:rPr lang="en-GB" sz="900" dirty="0" err="1"/>
              <a:t>citeulike</a:t>
            </a:r>
            <a:r>
              <a:rPr lang="en-GB" sz="900" dirty="0"/>
              <a:t>-article-id = {3326953},    citeulike-linkout-0 = {</a:t>
            </a:r>
            <a:r>
              <a:rPr lang="en-GB" sz="900" u="sng" dirty="0">
                <a:solidFill>
                  <a:schemeClr val="hlink"/>
                </a:solidFill>
                <a:hlinkClick r:id="rId3"/>
              </a:rPr>
              <a:t>http://dx.doi.org/10.1007/s10791-008-9060-1</a:t>
            </a:r>
            <a:r>
              <a:rPr lang="en-GB" sz="900" dirty="0"/>
              <a:t>},  day = {1}, </a:t>
            </a:r>
            <a:r>
              <a:rPr lang="en-GB" sz="900" dirty="0" err="1"/>
              <a:t>doi</a:t>
            </a:r>
            <a:r>
              <a:rPr lang="en-GB" sz="900" dirty="0"/>
              <a:t> = {10.1007/s10791-008-9060-1},  journal = {Information Retrieval},   month = </a:t>
            </a:r>
            <a:r>
              <a:rPr lang="en-GB" sz="900" dirty="0" err="1"/>
              <a:t>dec</a:t>
            </a:r>
            <a:r>
              <a:rPr lang="en-GB" sz="900" dirty="0"/>
              <a:t>,  number = {6}, pages = {477--497}, posted-at = {2008-11-05 14:12:53},priority = {0}, title = {{Probabilistic relevance ranking for collaborative filtering}}, </a:t>
            </a:r>
            <a:r>
              <a:rPr lang="en-GB" sz="900" dirty="0" err="1"/>
              <a:t>url</a:t>
            </a:r>
            <a:r>
              <a:rPr lang="en-GB" sz="900" dirty="0"/>
              <a:t> = {http://dx.doi.org/10.1007/s10791-008-9060-1}, volume = {11}, year = {2008}}</a:t>
            </a:r>
          </a:p>
          <a:p>
            <a:pPr marL="457200" lvl="0" indent="-285750" rtl="0">
              <a:spcBef>
                <a:spcPts val="0"/>
              </a:spcBef>
              <a:spcAft>
                <a:spcPts val="1000"/>
              </a:spcAft>
              <a:buSzPct val="100000"/>
              <a:buAutoNum type="arabicPeriod"/>
            </a:pPr>
            <a:r>
              <a:rPr lang="en-GB" sz="900" dirty="0"/>
              <a:t>@article{Salton:1983:EBI:182.358466,  author = {Salton, Gerard and Fox, Edward A. and Wu, Harry},  title = {Extended Boolean Information Retrieval},  journal = {</a:t>
            </a:r>
            <a:r>
              <a:rPr lang="en-GB" sz="900" dirty="0" err="1"/>
              <a:t>Commun</a:t>
            </a:r>
            <a:r>
              <a:rPr lang="en-GB" sz="900" dirty="0"/>
              <a:t>. ACM},  </a:t>
            </a:r>
            <a:r>
              <a:rPr lang="en-GB" sz="900" dirty="0" err="1"/>
              <a:t>issue_date</a:t>
            </a:r>
            <a:r>
              <a:rPr lang="en-GB" sz="900" dirty="0"/>
              <a:t> = {Nov. 1983},  volume = {26},  number = {11},  month = </a:t>
            </a:r>
            <a:r>
              <a:rPr lang="en-GB" sz="900" dirty="0" err="1"/>
              <a:t>nov</a:t>
            </a:r>
            <a:r>
              <a:rPr lang="en-GB" sz="900" dirty="0"/>
              <a:t>,  year = {1983},  </a:t>
            </a:r>
            <a:r>
              <a:rPr lang="en-GB" sz="900" dirty="0" err="1"/>
              <a:t>issn</a:t>
            </a:r>
            <a:r>
              <a:rPr lang="en-GB" sz="900" dirty="0"/>
              <a:t> = {0001-0782},  pages = {1022--1036},  </a:t>
            </a:r>
            <a:r>
              <a:rPr lang="en-GB" sz="900" dirty="0" err="1"/>
              <a:t>numpages</a:t>
            </a:r>
            <a:r>
              <a:rPr lang="en-GB" sz="900" dirty="0"/>
              <a:t> = {15},  </a:t>
            </a:r>
            <a:r>
              <a:rPr lang="en-GB" sz="900" dirty="0" err="1"/>
              <a:t>url</a:t>
            </a:r>
            <a:r>
              <a:rPr lang="en-GB" sz="900" dirty="0"/>
              <a:t> = {\</a:t>
            </a:r>
            <a:r>
              <a:rPr lang="en-GB" sz="900" dirty="0" err="1"/>
              <a:t>url</a:t>
            </a:r>
            <a:r>
              <a:rPr lang="en-GB" sz="900" dirty="0"/>
              <a:t>{http://doi.acm.org/10.1145/182.358466}},  </a:t>
            </a:r>
            <a:r>
              <a:rPr lang="en-GB" sz="900" dirty="0" err="1"/>
              <a:t>doi</a:t>
            </a:r>
            <a:r>
              <a:rPr lang="en-GB" sz="900" dirty="0"/>
              <a:t> = {10.1145/182.358466},  </a:t>
            </a:r>
            <a:r>
              <a:rPr lang="en-GB" sz="900" dirty="0" err="1"/>
              <a:t>acmid</a:t>
            </a:r>
            <a:r>
              <a:rPr lang="en-GB" sz="900" dirty="0"/>
              <a:t> = {358466},  publisher = {ACM},  address = {New York, NY, USA},  keywords = {</a:t>
            </a:r>
            <a:r>
              <a:rPr lang="en-GB" sz="900" dirty="0" err="1"/>
              <a:t>Lp</a:t>
            </a:r>
            <a:r>
              <a:rPr lang="en-GB" sz="900" dirty="0"/>
              <a:t>-vector norm, generalized distance measurement, information retrieval, online retrieval methods, query formulation}, }</a:t>
            </a:r>
          </a:p>
          <a:p>
            <a:pPr marL="457200" lvl="0" indent="-285750" rtl="0">
              <a:spcBef>
                <a:spcPts val="0"/>
              </a:spcBef>
              <a:spcAft>
                <a:spcPts val="1000"/>
              </a:spcAft>
              <a:buSzPct val="100000"/>
              <a:buAutoNum type="arabicPeriod"/>
            </a:pPr>
            <a:r>
              <a:rPr lang="en-GB" sz="900" dirty="0"/>
              <a:t>@article{stern1997publication,   title={Publication bias: evidence of delayed publication in a cohort study of clinical research projects},   author={Stern, Jerome M and </a:t>
            </a:r>
            <a:r>
              <a:rPr lang="en-GB" sz="900" dirty="0" err="1"/>
              <a:t>Simes</a:t>
            </a:r>
            <a:r>
              <a:rPr lang="en-GB" sz="900" dirty="0"/>
              <a:t>, R John},   journal={</a:t>
            </a:r>
            <a:r>
              <a:rPr lang="en-GB" sz="900" dirty="0" err="1"/>
              <a:t>Bmj</a:t>
            </a:r>
            <a:r>
              <a:rPr lang="en-GB" sz="900" dirty="0"/>
              <a:t>},   volume={315},   number={7109},   pages={640--645},   year={1997},   publisher={British Medical Journal Publishing Group} }</a:t>
            </a:r>
          </a:p>
          <a:p>
            <a:pPr marL="457200" lvl="0" indent="-285750" rtl="0">
              <a:spcBef>
                <a:spcPts val="0"/>
              </a:spcBef>
              <a:spcAft>
                <a:spcPts val="1000"/>
              </a:spcAft>
              <a:buSzPct val="100000"/>
              <a:buAutoNum type="arabicPeriod"/>
            </a:pPr>
            <a:r>
              <a:rPr lang="en-GB" sz="900" dirty="0"/>
              <a:t>@</a:t>
            </a:r>
            <a:r>
              <a:rPr lang="en-GB" sz="900" dirty="0" err="1"/>
              <a:t>inproceedings</a:t>
            </a:r>
            <a:r>
              <a:rPr lang="en-GB" sz="900" dirty="0"/>
              <a:t>{singhal2017pivoted,   title={Pivoted document length normalization},   author={Singhal, Amit and Buckley, Chris and </a:t>
            </a:r>
            <a:r>
              <a:rPr lang="en-GB" sz="900" dirty="0" err="1"/>
              <a:t>Mitra</a:t>
            </a:r>
            <a:r>
              <a:rPr lang="en-GB" sz="900" dirty="0"/>
              <a:t>, </a:t>
            </a:r>
            <a:r>
              <a:rPr lang="en-GB" sz="900" dirty="0" err="1"/>
              <a:t>Manclar</a:t>
            </a:r>
            <a:r>
              <a:rPr lang="en-GB" sz="900" dirty="0"/>
              <a:t>},   </a:t>
            </a:r>
            <a:r>
              <a:rPr lang="en-GB" sz="900" dirty="0" err="1"/>
              <a:t>booktitle</a:t>
            </a:r>
            <a:r>
              <a:rPr lang="en-GB" sz="900" dirty="0"/>
              <a:t>={ACM SIGIR Forum},   volume={51},   number={2},   pages={176--184},   year={2017},   organization={ACM} }</a:t>
            </a:r>
          </a:p>
          <a:p>
            <a:pPr marL="457200" lvl="0" indent="-285750" rtl="0">
              <a:spcBef>
                <a:spcPts val="0"/>
              </a:spcBef>
              <a:spcAft>
                <a:spcPts val="1000"/>
              </a:spcAft>
              <a:buSzPct val="100000"/>
              <a:buAutoNum type="arabicPeriod"/>
            </a:pPr>
            <a:r>
              <a:rPr lang="en-GB" sz="900" dirty="0"/>
              <a:t>@article{chunjie2017cosine,   title={Cosine Normalization: Using Cosine Similarity Instead of Dot Product in Neural Networks},   author={</a:t>
            </a:r>
            <a:r>
              <a:rPr lang="en-GB" sz="900" dirty="0" err="1"/>
              <a:t>Chunjie</a:t>
            </a:r>
            <a:r>
              <a:rPr lang="en-GB" sz="900" dirty="0"/>
              <a:t>, Luo and </a:t>
            </a:r>
            <a:r>
              <a:rPr lang="en-GB" sz="900" dirty="0" err="1"/>
              <a:t>Qiang</a:t>
            </a:r>
            <a:r>
              <a:rPr lang="en-GB" sz="900" dirty="0"/>
              <a:t>, Yang and others},   journal={</a:t>
            </a:r>
            <a:r>
              <a:rPr lang="en-GB" sz="900" dirty="0" err="1"/>
              <a:t>arXiv</a:t>
            </a:r>
            <a:r>
              <a:rPr lang="en-GB" sz="900" dirty="0"/>
              <a:t> preprint arXiv:1702.05870},   year={2017} }</a:t>
            </a:r>
          </a:p>
          <a:p>
            <a:pPr lvl="0" rtl="0">
              <a:spcBef>
                <a:spcPts val="0"/>
              </a:spcBef>
              <a:spcAft>
                <a:spcPts val="1000"/>
              </a:spcAft>
              <a:buNone/>
            </a:pPr>
            <a:endParaRPr sz="800" dirty="0"/>
          </a:p>
        </p:txBody>
      </p:sp>
      <p:sp>
        <p:nvSpPr>
          <p:cNvPr id="515" name="Shape 5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49</a:t>
            </a:fld>
            <a:endParaRPr lang="en-GB"/>
          </a:p>
        </p:txBody>
      </p:sp>
      <p:pic>
        <p:nvPicPr>
          <p:cNvPr id="516" name="Shape 516" descr="AAEAAQAAAAAAAALzAAAAJDUxN2UyMjNlLTVmZDQtNDlhMy1iZmY3LTIzYThlNWNjNDNiYg.jpg"/>
          <p:cNvPicPr preferRelativeResize="0"/>
          <p:nvPr/>
        </p:nvPicPr>
        <p:blipFill>
          <a:blip r:embed="rId4">
            <a:alphaModFix/>
          </a:blip>
          <a:stretch>
            <a:fillRect/>
          </a:stretch>
        </p:blipFill>
        <p:spPr>
          <a:xfrm>
            <a:off x="8166175" y="0"/>
            <a:ext cx="977825" cy="977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1092900" y="393750"/>
            <a:ext cx="7916700" cy="753900"/>
          </a:xfrm>
          <a:prstGeom prst="rect">
            <a:avLst/>
          </a:prstGeom>
        </p:spPr>
        <p:txBody>
          <a:bodyPr wrap="square" lIns="91425" tIns="91425" rIns="91425" bIns="91425" anchor="t" anchorCtr="0">
            <a:noAutofit/>
          </a:bodyPr>
          <a:lstStyle/>
          <a:p>
            <a:pPr lvl="0" rtl="0">
              <a:spcBef>
                <a:spcPts val="0"/>
              </a:spcBef>
              <a:buNone/>
            </a:pPr>
            <a:r>
              <a:rPr lang="en-GB" sz="2200"/>
              <a:t>What is a Research Concern and how do we address it?</a:t>
            </a:r>
          </a:p>
        </p:txBody>
      </p:sp>
      <p:sp>
        <p:nvSpPr>
          <p:cNvPr id="164" name="Shape 164"/>
          <p:cNvSpPr txBox="1">
            <a:spLocks noGrp="1"/>
          </p:cNvSpPr>
          <p:nvPr>
            <p:ph type="body" idx="1"/>
          </p:nvPr>
        </p:nvSpPr>
        <p:spPr>
          <a:xfrm>
            <a:off x="1297500" y="1376275"/>
            <a:ext cx="7473300" cy="3580500"/>
          </a:xfrm>
          <a:prstGeom prst="rect">
            <a:avLst/>
          </a:prstGeom>
        </p:spPr>
        <p:txBody>
          <a:bodyPr wrap="square" lIns="91425" tIns="91425" rIns="91425" bIns="91425" anchor="t" anchorCtr="0">
            <a:noAutofit/>
          </a:bodyPr>
          <a:lstStyle/>
          <a:p>
            <a:pPr marL="457200" lvl="0" indent="-342900" rtl="0">
              <a:lnSpc>
                <a:spcPct val="100000"/>
              </a:lnSpc>
              <a:spcBef>
                <a:spcPts val="0"/>
              </a:spcBef>
              <a:spcAft>
                <a:spcPts val="0"/>
              </a:spcAft>
              <a:buSzPct val="100000"/>
              <a:buFont typeface="Montserrat"/>
              <a:buChar char="❏"/>
            </a:pPr>
            <a:r>
              <a:rPr lang="en-GB" sz="1800" dirty="0">
                <a:latin typeface="Montserrat"/>
                <a:ea typeface="Montserrat"/>
                <a:cs typeface="Montserrat"/>
                <a:sym typeface="Montserrat"/>
              </a:rPr>
              <a:t>Research concern is a research need or question, sometimes characterised by high quality, that has to be answered</a:t>
            </a:r>
          </a:p>
          <a:p>
            <a:pPr lvl="0" rtl="0">
              <a:lnSpc>
                <a:spcPct val="100000"/>
              </a:lnSpc>
              <a:spcBef>
                <a:spcPts val="0"/>
              </a:spcBef>
              <a:spcAft>
                <a:spcPts val="0"/>
              </a:spcAft>
              <a:buNone/>
            </a:pPr>
            <a:endParaRPr sz="1800" dirty="0">
              <a:latin typeface="Montserrat"/>
              <a:ea typeface="Montserrat"/>
              <a:cs typeface="Montserrat"/>
              <a:sym typeface="Montserrat"/>
            </a:endParaRPr>
          </a:p>
          <a:p>
            <a:pPr marL="457200" lvl="0" indent="-342900" rtl="0">
              <a:lnSpc>
                <a:spcPct val="100000"/>
              </a:lnSpc>
              <a:spcBef>
                <a:spcPts val="0"/>
              </a:spcBef>
              <a:spcAft>
                <a:spcPts val="0"/>
              </a:spcAft>
              <a:buSzPct val="100000"/>
              <a:buFont typeface="Montserrat"/>
              <a:buChar char="❏"/>
            </a:pPr>
            <a:r>
              <a:rPr lang="en-GB" sz="1800" dirty="0">
                <a:latin typeface="Montserrat"/>
                <a:ea typeface="Montserrat"/>
                <a:cs typeface="Montserrat"/>
                <a:sym typeface="Montserrat"/>
              </a:rPr>
              <a:t>We address the research concern by doing the following </a:t>
            </a:r>
          </a:p>
          <a:p>
            <a:pPr marL="914400" lvl="0" indent="0" rtl="0">
              <a:lnSpc>
                <a:spcPct val="100000"/>
              </a:lnSpc>
              <a:spcBef>
                <a:spcPts val="0"/>
              </a:spcBef>
              <a:spcAft>
                <a:spcPts val="0"/>
              </a:spcAft>
              <a:buNone/>
            </a:pPr>
            <a:endParaRPr sz="1800" dirty="0">
              <a:latin typeface="Montserrat"/>
              <a:ea typeface="Montserrat"/>
              <a:cs typeface="Montserrat"/>
              <a:sym typeface="Montserrat"/>
            </a:endParaRPr>
          </a:p>
          <a:p>
            <a:pPr marL="1371600" lvl="2" indent="-342900" rtl="0">
              <a:lnSpc>
                <a:spcPct val="100000"/>
              </a:lnSpc>
              <a:spcBef>
                <a:spcPts val="0"/>
              </a:spcBef>
              <a:spcAft>
                <a:spcPts val="0"/>
              </a:spcAft>
              <a:buSzPct val="100000"/>
              <a:buFont typeface="Montserrat"/>
              <a:buChar char="❏"/>
            </a:pPr>
            <a:r>
              <a:rPr lang="en-GB" sz="1800" dirty="0">
                <a:latin typeface="Montserrat"/>
                <a:ea typeface="Montserrat"/>
                <a:cs typeface="Montserrat"/>
                <a:sym typeface="Montserrat"/>
              </a:rPr>
              <a:t>collecting more relevant studies</a:t>
            </a:r>
          </a:p>
          <a:p>
            <a:pPr marL="1371600" lvl="2" indent="-342900" rtl="0">
              <a:lnSpc>
                <a:spcPct val="100000"/>
              </a:lnSpc>
              <a:spcBef>
                <a:spcPts val="0"/>
              </a:spcBef>
              <a:spcAft>
                <a:spcPts val="0"/>
              </a:spcAft>
              <a:buSzPct val="100000"/>
              <a:buFont typeface="Montserrat"/>
              <a:buChar char="❏"/>
            </a:pPr>
            <a:r>
              <a:rPr lang="en-GB" sz="1800" dirty="0">
                <a:latin typeface="Montserrat"/>
                <a:ea typeface="Montserrat"/>
                <a:cs typeface="Montserrat"/>
                <a:sym typeface="Montserrat"/>
              </a:rPr>
              <a:t>accumulating more data and knowledge </a:t>
            </a:r>
          </a:p>
          <a:p>
            <a:pPr marL="1371600" lvl="2" indent="-342900" rtl="0">
              <a:lnSpc>
                <a:spcPct val="100000"/>
              </a:lnSpc>
              <a:spcBef>
                <a:spcPts val="0"/>
              </a:spcBef>
              <a:spcAft>
                <a:spcPts val="0"/>
              </a:spcAft>
              <a:buSzPct val="100000"/>
              <a:buFont typeface="Montserrat"/>
              <a:buChar char="❏"/>
            </a:pPr>
            <a:r>
              <a:rPr lang="en-GB" sz="1800" dirty="0">
                <a:latin typeface="Montserrat"/>
                <a:ea typeface="Montserrat"/>
                <a:cs typeface="Montserrat"/>
                <a:sym typeface="Montserrat"/>
              </a:rPr>
              <a:t>and making better evidence-based judgements </a:t>
            </a:r>
          </a:p>
          <a:p>
            <a:pPr marL="914400" lvl="0" indent="0" rtl="0">
              <a:lnSpc>
                <a:spcPct val="100000"/>
              </a:lnSpc>
              <a:spcBef>
                <a:spcPts val="0"/>
              </a:spcBef>
              <a:spcAft>
                <a:spcPts val="0"/>
              </a:spcAft>
              <a:buNone/>
            </a:pPr>
            <a:r>
              <a:rPr lang="en-GB" sz="1800" dirty="0">
                <a:latin typeface="Montserrat"/>
                <a:ea typeface="Montserrat"/>
                <a:cs typeface="Montserrat"/>
                <a:sym typeface="Montserrat"/>
              </a:rPr>
              <a:t>       </a:t>
            </a:r>
          </a:p>
          <a:p>
            <a:pPr marL="914400" lvl="0" indent="0" rtl="0">
              <a:lnSpc>
                <a:spcPct val="100000"/>
              </a:lnSpc>
              <a:spcBef>
                <a:spcPts val="0"/>
              </a:spcBef>
              <a:spcAft>
                <a:spcPts val="0"/>
              </a:spcAft>
              <a:buNone/>
            </a:pPr>
            <a:endParaRPr sz="1800" dirty="0">
              <a:latin typeface="Montserrat"/>
              <a:ea typeface="Montserrat"/>
              <a:cs typeface="Montserrat"/>
              <a:sym typeface="Montserrat"/>
            </a:endParaRPr>
          </a:p>
          <a:p>
            <a:pPr marL="914400" lvl="0" indent="0" rtl="0">
              <a:lnSpc>
                <a:spcPct val="100000"/>
              </a:lnSpc>
              <a:spcBef>
                <a:spcPts val="0"/>
              </a:spcBef>
              <a:spcAft>
                <a:spcPts val="0"/>
              </a:spcAft>
              <a:buNone/>
            </a:pPr>
            <a:endParaRPr sz="1800" dirty="0">
              <a:latin typeface="Montserrat"/>
              <a:ea typeface="Montserrat"/>
              <a:cs typeface="Montserrat"/>
              <a:sym typeface="Montserrat"/>
            </a:endParaRPr>
          </a:p>
          <a:p>
            <a:pPr lvl="0" rtl="0">
              <a:lnSpc>
                <a:spcPct val="100000"/>
              </a:lnSpc>
              <a:spcBef>
                <a:spcPts val="0"/>
              </a:spcBef>
              <a:spcAft>
                <a:spcPts val="0"/>
              </a:spcAft>
              <a:buNone/>
            </a:pPr>
            <a:r>
              <a:rPr lang="en-GB" sz="2400" dirty="0">
                <a:latin typeface="Montserrat"/>
                <a:ea typeface="Montserrat"/>
                <a:cs typeface="Montserrat"/>
                <a:sym typeface="Montserrat"/>
              </a:rPr>
              <a:t>			</a:t>
            </a:r>
            <a:r>
              <a:rPr lang="en-GB" sz="1000" dirty="0">
                <a:latin typeface="Montserrat"/>
                <a:ea typeface="Montserrat"/>
                <a:cs typeface="Montserrat"/>
                <a:sym typeface="Montserrat"/>
              </a:rPr>
              <a:t>The National Academics of  SCIENCE, ENGINEERING, MEDICINE														</a:t>
            </a:r>
          </a:p>
        </p:txBody>
      </p:sp>
      <p:sp>
        <p:nvSpPr>
          <p:cNvPr id="165" name="Shape 16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5</a:t>
            </a:fld>
            <a:endParaRPr lang="en-GB"/>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body" idx="1"/>
          </p:nvPr>
        </p:nvSpPr>
        <p:spPr>
          <a:xfrm>
            <a:off x="1242275" y="1046900"/>
            <a:ext cx="7846500" cy="2911200"/>
          </a:xfrm>
          <a:prstGeom prst="rect">
            <a:avLst/>
          </a:prstGeom>
        </p:spPr>
        <p:txBody>
          <a:bodyPr wrap="square" lIns="91425" tIns="91425" rIns="91425" bIns="91425" anchor="t" anchorCtr="0">
            <a:noAutofit/>
          </a:bodyPr>
          <a:lstStyle/>
          <a:p>
            <a:pPr lvl="0">
              <a:spcBef>
                <a:spcPts val="0"/>
              </a:spcBef>
              <a:buNone/>
            </a:pPr>
            <a:r>
              <a:rPr lang="en-GB" sz="1000" dirty="0"/>
              <a:t>7.  </a:t>
            </a:r>
            <a:r>
              <a:rPr lang="en-GB" sz="900" dirty="0"/>
              <a:t>@article{he2006query,   title={Query performance prediction},   author={He, Ben and </a:t>
            </a:r>
            <a:r>
              <a:rPr lang="en-GB" sz="900" dirty="0" err="1"/>
              <a:t>Ounis</a:t>
            </a:r>
            <a:r>
              <a:rPr lang="en-GB" sz="900" dirty="0"/>
              <a:t>, </a:t>
            </a:r>
            <a:r>
              <a:rPr lang="en-GB" sz="900" dirty="0" err="1"/>
              <a:t>Iadh</a:t>
            </a:r>
            <a:r>
              <a:rPr lang="en-GB" sz="900" dirty="0"/>
              <a:t>},   journal={Information Systems},   volume={31},   number={7},   pages={585--594},   year={2006},   publisher={Elsevier} }</a:t>
            </a:r>
          </a:p>
          <a:p>
            <a:pPr lvl="0">
              <a:spcBef>
                <a:spcPts val="0"/>
              </a:spcBef>
              <a:buNone/>
            </a:pPr>
            <a:r>
              <a:rPr lang="en-GB" sz="1000" dirty="0"/>
              <a:t>8.  </a:t>
            </a:r>
            <a:r>
              <a:rPr lang="en-GB" sz="900" dirty="0"/>
              <a:t>@article{</a:t>
            </a:r>
            <a:r>
              <a:rPr lang="en-GB" sz="900" dirty="0" err="1"/>
              <a:t>koidlreview</a:t>
            </a:r>
            <a:r>
              <a:rPr lang="en-GB" sz="900" dirty="0"/>
              <a:t>,   title={A Review of User-centred Information Retrieval Tasks},   author={</a:t>
            </a:r>
            <a:r>
              <a:rPr lang="en-GB" sz="900" dirty="0" err="1"/>
              <a:t>Koidl</a:t>
            </a:r>
            <a:r>
              <a:rPr lang="en-GB" sz="900" dirty="0"/>
              <a:t>, Kevin} }</a:t>
            </a:r>
          </a:p>
          <a:p>
            <a:pPr lvl="0">
              <a:spcBef>
                <a:spcPts val="0"/>
              </a:spcBef>
              <a:buNone/>
            </a:pPr>
            <a:r>
              <a:rPr lang="en-GB" sz="900" dirty="0"/>
              <a:t>9.  @</a:t>
            </a:r>
            <a:r>
              <a:rPr lang="en-GB" sz="900" dirty="0" err="1"/>
              <a:t>inproceedings</a:t>
            </a:r>
            <a:r>
              <a:rPr lang="en-GB" sz="900" dirty="0"/>
              <a:t>{allen2003challenges,   title={Challenges in Information Retrieval and Language </a:t>
            </a:r>
            <a:r>
              <a:rPr lang="en-GB" sz="900" dirty="0" err="1"/>
              <a:t>Modeling</a:t>
            </a:r>
            <a:r>
              <a:rPr lang="en-GB" sz="900" dirty="0"/>
              <a:t>},   author={Allen, J and Aslam, Jay and Belkin, Nicholas and Buckley, Chris and Callan, Jamie and Croft, WB and </a:t>
            </a:r>
            <a:r>
              <a:rPr lang="en-GB" sz="900" dirty="0" err="1"/>
              <a:t>Dumais</a:t>
            </a:r>
            <a:r>
              <a:rPr lang="en-GB" sz="900" dirty="0"/>
              <a:t>, Sue and </a:t>
            </a:r>
            <a:r>
              <a:rPr lang="en-GB" sz="900" dirty="0" err="1"/>
              <a:t>Fuhr</a:t>
            </a:r>
            <a:r>
              <a:rPr lang="en-GB" sz="900" dirty="0"/>
              <a:t>, Norbert and Harman, Donna and Harper, David J and others},   </a:t>
            </a:r>
            <a:r>
              <a:rPr lang="en-GB" sz="900" dirty="0" err="1"/>
              <a:t>booktitle</a:t>
            </a:r>
            <a:r>
              <a:rPr lang="en-GB" sz="900" dirty="0"/>
              <a:t>={SIGIR Forum},   volume={37},   number={1},   pages={31--47},   year={2003},   organization={ACM Press} }</a:t>
            </a:r>
          </a:p>
          <a:p>
            <a:pPr lvl="0" rtl="0">
              <a:spcBef>
                <a:spcPts val="0"/>
              </a:spcBef>
              <a:buNone/>
            </a:pPr>
            <a:r>
              <a:rPr lang="en-GB" sz="900" dirty="0"/>
              <a:t>10.  @article{eidenberger2006evaluation,   title={Evaluation and analysis of similarity measures for content-based visual information retrieval},   author={</a:t>
            </a:r>
            <a:r>
              <a:rPr lang="en-GB" sz="900" dirty="0" err="1"/>
              <a:t>Eidenberger</a:t>
            </a:r>
            <a:r>
              <a:rPr lang="en-GB" sz="900" dirty="0"/>
              <a:t>, Horst},   journal={Multimedia Systems},   volume={12},   number={2},   pages={71--87},   year={2006},   publisher={Springer} }</a:t>
            </a:r>
          </a:p>
          <a:p>
            <a:pPr lvl="0" rtl="0">
              <a:spcBef>
                <a:spcPts val="0"/>
              </a:spcBef>
              <a:buNone/>
            </a:pPr>
            <a:r>
              <a:rPr lang="en-GB" sz="900" dirty="0"/>
              <a:t>11.  @</a:t>
            </a:r>
            <a:r>
              <a:rPr lang="en-GB" sz="900" dirty="0" err="1"/>
              <a:t>inproceedings</a:t>
            </a:r>
            <a:r>
              <a:rPr lang="en-GB" sz="900" dirty="0"/>
              <a:t>{azarbonyad2017hierarchical,   title={Hierarchical Re-estimation of Topic Models for Measuring Topical Diversity},   author={</a:t>
            </a:r>
            <a:r>
              <a:rPr lang="en-GB" sz="900" dirty="0" err="1"/>
              <a:t>Azarbonyad</a:t>
            </a:r>
            <a:r>
              <a:rPr lang="en-GB" sz="900" dirty="0"/>
              <a:t>, </a:t>
            </a:r>
            <a:r>
              <a:rPr lang="en-GB" sz="900" dirty="0" err="1"/>
              <a:t>Hosein</a:t>
            </a:r>
            <a:r>
              <a:rPr lang="en-GB" sz="900" dirty="0"/>
              <a:t> and </a:t>
            </a:r>
            <a:r>
              <a:rPr lang="en-GB" sz="900" dirty="0" err="1"/>
              <a:t>Dehghani</a:t>
            </a:r>
            <a:r>
              <a:rPr lang="en-GB" sz="900" dirty="0"/>
              <a:t>, Mostafa and </a:t>
            </a:r>
            <a:r>
              <a:rPr lang="en-GB" sz="900" dirty="0" err="1"/>
              <a:t>Kenter</a:t>
            </a:r>
            <a:r>
              <a:rPr lang="en-GB" sz="900" dirty="0"/>
              <a:t>, Tom and Marx, Maarten and </a:t>
            </a:r>
            <a:r>
              <a:rPr lang="en-GB" sz="900" dirty="0" err="1"/>
              <a:t>Kamps</a:t>
            </a:r>
            <a:r>
              <a:rPr lang="en-GB" sz="900" dirty="0"/>
              <a:t>, Jaap and de </a:t>
            </a:r>
            <a:r>
              <a:rPr lang="en-GB" sz="900" dirty="0" err="1"/>
              <a:t>Rijke</a:t>
            </a:r>
            <a:r>
              <a:rPr lang="en-GB" sz="900" dirty="0"/>
              <a:t>, Maarten},   </a:t>
            </a:r>
            <a:r>
              <a:rPr lang="en-GB" sz="900" dirty="0" err="1"/>
              <a:t>booktitle</a:t>
            </a:r>
            <a:r>
              <a:rPr lang="en-GB" sz="900" dirty="0"/>
              <a:t>={European Conference on Information Retrieval},   pages={68--81},   year={2017},   organization={Springer} }</a:t>
            </a:r>
          </a:p>
        </p:txBody>
      </p:sp>
      <p:sp>
        <p:nvSpPr>
          <p:cNvPr id="522" name="Shape 52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50</a:t>
            </a:fld>
            <a:endParaRPr lang="en-GB"/>
          </a:p>
        </p:txBody>
      </p:sp>
      <p:sp>
        <p:nvSpPr>
          <p:cNvPr id="523" name="Shape 523"/>
          <p:cNvSpPr txBox="1"/>
          <p:nvPr/>
        </p:nvSpPr>
        <p:spPr>
          <a:xfrm>
            <a:off x="3060850" y="0"/>
            <a:ext cx="2737500" cy="654900"/>
          </a:xfrm>
          <a:prstGeom prst="rect">
            <a:avLst/>
          </a:prstGeom>
          <a:noFill/>
          <a:ln>
            <a:noFill/>
          </a:ln>
        </p:spPr>
        <p:txBody>
          <a:bodyPr wrap="square" lIns="91425" tIns="91425" rIns="91425" bIns="91425" anchor="ctr" anchorCtr="0">
            <a:noAutofit/>
          </a:bodyPr>
          <a:lstStyle/>
          <a:p>
            <a:pPr lvl="0" rtl="0">
              <a:spcBef>
                <a:spcPts val="0"/>
              </a:spcBef>
              <a:buNone/>
            </a:pPr>
            <a:r>
              <a:rPr lang="en-GB" sz="1800" b="1" dirty="0">
                <a:solidFill>
                  <a:schemeClr val="lt1"/>
                </a:solidFill>
                <a:latin typeface="Montserrat"/>
                <a:ea typeface="Montserrat"/>
                <a:cs typeface="Montserrat"/>
                <a:sym typeface="Montserrat"/>
              </a:rPr>
              <a:t>References - </a:t>
            </a:r>
            <a:r>
              <a:rPr lang="en-GB" sz="1800" b="1" dirty="0" err="1">
                <a:solidFill>
                  <a:schemeClr val="lt1"/>
                </a:solidFill>
                <a:latin typeface="Montserrat"/>
                <a:ea typeface="Montserrat"/>
                <a:cs typeface="Montserrat"/>
                <a:sym typeface="Montserrat"/>
              </a:rPr>
              <a:t>BibTeX</a:t>
            </a:r>
            <a:endParaRPr lang="en-GB" sz="1800" b="1" dirty="0">
              <a:solidFill>
                <a:schemeClr val="lt1"/>
              </a:solidFill>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Shape 528"/>
          <p:cNvSpPr txBox="1">
            <a:spLocks noGrp="1"/>
          </p:cNvSpPr>
          <p:nvPr>
            <p:ph type="title"/>
          </p:nvPr>
        </p:nvSpPr>
        <p:spPr>
          <a:xfrm>
            <a:off x="1297500" y="393750"/>
            <a:ext cx="7038900" cy="914100"/>
          </a:xfrm>
          <a:prstGeom prst="rect">
            <a:avLst/>
          </a:prstGeom>
          <a:ln>
            <a:noFill/>
          </a:ln>
        </p:spPr>
        <p:txBody>
          <a:bodyPr wrap="square" lIns="91425" tIns="91425" rIns="91425" bIns="91425" anchor="t" anchorCtr="0">
            <a:noAutofit/>
          </a:bodyPr>
          <a:lstStyle/>
          <a:p>
            <a:pPr marL="0" marR="0" lvl="0" indent="0" algn="ctr" rtl="0">
              <a:lnSpc>
                <a:spcPct val="100000"/>
              </a:lnSpc>
              <a:spcBef>
                <a:spcPts val="0"/>
              </a:spcBef>
              <a:spcAft>
                <a:spcPts val="0"/>
              </a:spcAft>
              <a:buNone/>
            </a:pPr>
            <a:r>
              <a:rPr lang="en-GB" sz="3000" dirty="0">
                <a:solidFill>
                  <a:srgbClr val="6AA84F"/>
                </a:solidFill>
                <a:latin typeface="Playfair Display"/>
                <a:ea typeface="Playfair Display"/>
                <a:cs typeface="Playfair Display"/>
                <a:sym typeface="Playfair Display"/>
              </a:rPr>
              <a:t>Thank you for paying attention       </a:t>
            </a:r>
          </a:p>
        </p:txBody>
      </p:sp>
      <p:sp>
        <p:nvSpPr>
          <p:cNvPr id="529" name="Shape 5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51</a:t>
            </a:fld>
            <a:endParaRPr lang="en-GB"/>
          </a:p>
        </p:txBody>
      </p:sp>
      <p:pic>
        <p:nvPicPr>
          <p:cNvPr id="530" name="Shape 530" descr="strathclyde.jpg"/>
          <p:cNvPicPr preferRelativeResize="0"/>
          <p:nvPr/>
        </p:nvPicPr>
        <p:blipFill>
          <a:blip r:embed="rId3">
            <a:alphaModFix/>
          </a:blip>
          <a:stretch>
            <a:fillRect/>
          </a:stretch>
        </p:blipFill>
        <p:spPr>
          <a:xfrm>
            <a:off x="7912475" y="0"/>
            <a:ext cx="1231525" cy="1094700"/>
          </a:xfrm>
          <a:prstGeom prst="rect">
            <a:avLst/>
          </a:prstGeom>
          <a:noFill/>
          <a:ln>
            <a:noFill/>
          </a:ln>
        </p:spPr>
      </p:pic>
      <p:pic>
        <p:nvPicPr>
          <p:cNvPr id="531" name="Shape 531" descr="Fotolia_45318358_Subscription_XXL-600x399.jpg"/>
          <p:cNvPicPr preferRelativeResize="0"/>
          <p:nvPr/>
        </p:nvPicPr>
        <p:blipFill>
          <a:blip r:embed="rId4">
            <a:alphaModFix/>
          </a:blip>
          <a:stretch>
            <a:fillRect/>
          </a:stretch>
        </p:blipFill>
        <p:spPr>
          <a:xfrm>
            <a:off x="1958025" y="1396350"/>
            <a:ext cx="5801051" cy="32668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38499" y="1972550"/>
            <a:ext cx="4680571" cy="2415900"/>
          </a:xfrm>
          <a:prstGeom prst="rect">
            <a:avLst/>
          </a:prstGeom>
        </p:spPr>
        <p:txBody>
          <a:bodyPr wrap="square" lIns="91425" tIns="91425" rIns="91425" bIns="91425" anchor="t" anchorCtr="0">
            <a:noAutofit/>
          </a:bodyPr>
          <a:lstStyle/>
          <a:p>
            <a:pPr lvl="0" rtl="0">
              <a:spcBef>
                <a:spcPts val="0"/>
              </a:spcBef>
              <a:spcAft>
                <a:spcPts val="0"/>
              </a:spcAft>
              <a:buNone/>
            </a:pPr>
            <a:r>
              <a:rPr lang="en-GB" sz="1400" b="1" dirty="0"/>
              <a:t>Martin Halvey | Leif Azzopardi | Alexandros Ioannidis</a:t>
            </a:r>
          </a:p>
          <a:p>
            <a:pPr lvl="0" rtl="0">
              <a:spcBef>
                <a:spcPts val="0"/>
              </a:spcBef>
              <a:spcAft>
                <a:spcPts val="0"/>
              </a:spcAft>
              <a:buNone/>
            </a:pPr>
            <a:endParaRPr sz="1400" b="1" dirty="0"/>
          </a:p>
          <a:p>
            <a:pPr lvl="0" rtl="0">
              <a:spcBef>
                <a:spcPts val="0"/>
              </a:spcBef>
              <a:spcAft>
                <a:spcPts val="0"/>
              </a:spcAft>
              <a:buNone/>
            </a:pPr>
            <a:r>
              <a:rPr lang="en-GB" sz="1400" dirty="0"/>
              <a:t>martin.halvey@strath.ac.uk</a:t>
            </a:r>
          </a:p>
          <a:p>
            <a:pPr lvl="0">
              <a:spcBef>
                <a:spcPts val="0"/>
              </a:spcBef>
              <a:spcAft>
                <a:spcPts val="0"/>
              </a:spcAft>
              <a:buNone/>
            </a:pPr>
            <a:r>
              <a:rPr lang="en-GB" sz="1400" dirty="0"/>
              <a:t>leif.azzopardi@strath.ac.uk</a:t>
            </a:r>
          </a:p>
          <a:p>
            <a:pPr lvl="0">
              <a:spcBef>
                <a:spcPts val="0"/>
              </a:spcBef>
              <a:spcAft>
                <a:spcPts val="0"/>
              </a:spcAft>
              <a:buNone/>
            </a:pPr>
            <a:r>
              <a:rPr lang="en-GB" sz="1400" dirty="0"/>
              <a:t>alexandros.ioannidis@strath.ac.uk</a:t>
            </a:r>
          </a:p>
          <a:p>
            <a:pPr lvl="0" rtl="0">
              <a:spcBef>
                <a:spcPts val="0"/>
              </a:spcBef>
              <a:spcAft>
                <a:spcPts val="0"/>
              </a:spcAft>
              <a:buNone/>
            </a:pPr>
            <a:endParaRPr sz="1400" dirty="0"/>
          </a:p>
          <a:p>
            <a:pPr lvl="0" rtl="0">
              <a:spcBef>
                <a:spcPts val="0"/>
              </a:spcBef>
              <a:spcAft>
                <a:spcPts val="0"/>
              </a:spcAft>
              <a:buNone/>
            </a:pPr>
            <a:endParaRPr sz="1400" dirty="0"/>
          </a:p>
          <a:p>
            <a:pPr lvl="0" rtl="0">
              <a:spcBef>
                <a:spcPts val="0"/>
              </a:spcBef>
              <a:spcAft>
                <a:spcPts val="0"/>
              </a:spcAft>
              <a:buNone/>
            </a:pPr>
            <a:endParaRPr sz="1400" dirty="0"/>
          </a:p>
          <a:p>
            <a:pPr lvl="0">
              <a:spcBef>
                <a:spcPts val="0"/>
              </a:spcBef>
              <a:spcAft>
                <a:spcPts val="0"/>
              </a:spcAft>
              <a:buNone/>
            </a:pPr>
            <a:r>
              <a:rPr lang="en-GB" sz="1400" dirty="0"/>
              <a:t>www.strath.ac.uk/science/computerinformationsciences/</a:t>
            </a:r>
          </a:p>
        </p:txBody>
      </p:sp>
      <p:sp>
        <p:nvSpPr>
          <p:cNvPr id="537" name="Shape 537"/>
          <p:cNvSpPr txBox="1">
            <a:spLocks noGrp="1"/>
          </p:cNvSpPr>
          <p:nvPr>
            <p:ph type="title"/>
          </p:nvPr>
        </p:nvSpPr>
        <p:spPr>
          <a:xfrm>
            <a:off x="1297500" y="393750"/>
            <a:ext cx="3798900" cy="1493100"/>
          </a:xfrm>
          <a:prstGeom prst="rect">
            <a:avLst/>
          </a:prstGeom>
        </p:spPr>
        <p:txBody>
          <a:bodyPr wrap="square" lIns="91425" tIns="91425" rIns="91425" bIns="91425" anchor="t" anchorCtr="0">
            <a:noAutofit/>
          </a:bodyPr>
          <a:lstStyle/>
          <a:p>
            <a:pPr lvl="0">
              <a:spcBef>
                <a:spcPts val="0"/>
              </a:spcBef>
              <a:buNone/>
            </a:pPr>
            <a:r>
              <a:rPr lang="en-GB" dirty="0"/>
              <a:t>Contact</a:t>
            </a:r>
          </a:p>
        </p:txBody>
      </p:sp>
      <p:pic>
        <p:nvPicPr>
          <p:cNvPr id="538" name="Shape 538" descr="livingst.jpg"/>
          <p:cNvPicPr preferRelativeResize="0"/>
          <p:nvPr/>
        </p:nvPicPr>
        <p:blipFill>
          <a:blip r:embed="rId3">
            <a:alphaModFix/>
          </a:blip>
          <a:stretch>
            <a:fillRect/>
          </a:stretch>
        </p:blipFill>
        <p:spPr>
          <a:xfrm>
            <a:off x="4670200" y="0"/>
            <a:ext cx="4473800" cy="5143499"/>
          </a:xfrm>
          <a:prstGeom prst="rect">
            <a:avLst/>
          </a:prstGeom>
          <a:noFill/>
          <a:ln>
            <a:noFill/>
          </a:ln>
        </p:spPr>
      </p:pic>
      <p:sp>
        <p:nvSpPr>
          <p:cNvPr id="539" name="Shape 53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52</a:t>
            </a:fld>
            <a:endParaRPr lang="en-GB"/>
          </a:p>
        </p:txBody>
      </p:sp>
      <p:pic>
        <p:nvPicPr>
          <p:cNvPr id="540" name="Shape 540" descr="AAEAAQAAAAAAAALzAAAAJDUxN2UyMjNlLTVmZDQtNDlhMy1iZmY3LTIzYThlNWNjNDNiYg.jpg"/>
          <p:cNvPicPr preferRelativeResize="0"/>
          <p:nvPr/>
        </p:nvPicPr>
        <p:blipFill>
          <a:blip r:embed="rId4">
            <a:alphaModFix/>
          </a:blip>
          <a:stretch>
            <a:fillRect/>
          </a:stretch>
        </p:blipFill>
        <p:spPr>
          <a:xfrm>
            <a:off x="3325700" y="0"/>
            <a:ext cx="1344500" cy="134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823850" y="2053000"/>
            <a:ext cx="4587000" cy="1148700"/>
          </a:xfrm>
          <a:prstGeom prst="rect">
            <a:avLst/>
          </a:prstGeom>
        </p:spPr>
        <p:txBody>
          <a:bodyPr wrap="square" lIns="91425" tIns="91425" rIns="91425" bIns="91425" anchor="ctr" anchorCtr="0">
            <a:noAutofit/>
          </a:bodyPr>
          <a:lstStyle/>
          <a:p>
            <a:pPr lvl="0" rtl="0">
              <a:spcBef>
                <a:spcPts val="0"/>
              </a:spcBef>
              <a:buNone/>
            </a:pPr>
            <a:r>
              <a:rPr lang="en-GB"/>
              <a:t>Information Retrieval </a:t>
            </a:r>
          </a:p>
          <a:p>
            <a:pPr lvl="0" rtl="0">
              <a:spcBef>
                <a:spcPts val="0"/>
              </a:spcBef>
              <a:buNone/>
            </a:pPr>
            <a:r>
              <a:rPr lang="en-GB"/>
              <a:t>Process</a:t>
            </a:r>
          </a:p>
        </p:txBody>
      </p:sp>
      <p:sp>
        <p:nvSpPr>
          <p:cNvPr id="171" name="Shape 17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6</a:t>
            </a:fld>
            <a:endParaRPr lang="en-GB"/>
          </a:p>
        </p:txBody>
      </p:sp>
      <p:pic>
        <p:nvPicPr>
          <p:cNvPr id="172" name="Shape 172" descr="AAEAAQAAAAAAAALzAAAAJDUxN2UyMjNlLTVmZDQtNDlhMy1iZmY3LTIzYThlNWNjNDNiYg.jpg"/>
          <p:cNvPicPr preferRelativeResize="0"/>
          <p:nvPr/>
        </p:nvPicPr>
        <p:blipFill>
          <a:blip r:embed="rId3">
            <a:alphaModFix/>
          </a:blip>
          <a:stretch>
            <a:fillRect/>
          </a:stretch>
        </p:blipFill>
        <p:spPr>
          <a:xfrm>
            <a:off x="7799500" y="0"/>
            <a:ext cx="1344500" cy="134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spcBef>
                <a:spcPts val="0"/>
              </a:spcBef>
              <a:buNone/>
            </a:pPr>
            <a:r>
              <a:rPr lang="en-GB"/>
              <a:t>Information Retrieval - Query formulation</a:t>
            </a:r>
          </a:p>
        </p:txBody>
      </p:sp>
      <p:pic>
        <p:nvPicPr>
          <p:cNvPr id="178" name="Shape 178" descr="IR_process.jpg"/>
          <p:cNvPicPr preferRelativeResize="0"/>
          <p:nvPr/>
        </p:nvPicPr>
        <p:blipFill>
          <a:blip r:embed="rId3">
            <a:alphaModFix/>
          </a:blip>
          <a:stretch>
            <a:fillRect/>
          </a:stretch>
        </p:blipFill>
        <p:spPr>
          <a:xfrm>
            <a:off x="3978900" y="1505100"/>
            <a:ext cx="5114925" cy="3283400"/>
          </a:xfrm>
          <a:prstGeom prst="rect">
            <a:avLst/>
          </a:prstGeom>
          <a:noFill/>
          <a:ln>
            <a:noFill/>
          </a:ln>
        </p:spPr>
      </p:pic>
      <p:sp>
        <p:nvSpPr>
          <p:cNvPr id="179" name="Shape 179"/>
          <p:cNvSpPr txBox="1"/>
          <p:nvPr/>
        </p:nvSpPr>
        <p:spPr>
          <a:xfrm>
            <a:off x="449650" y="1560325"/>
            <a:ext cx="3368400" cy="3261600"/>
          </a:xfrm>
          <a:prstGeom prst="rect">
            <a:avLst/>
          </a:prstGeom>
          <a:noFill/>
          <a:ln>
            <a:noFill/>
          </a:ln>
        </p:spPr>
        <p:txBody>
          <a:bodyPr wrap="square" lIns="91425" tIns="91425" rIns="91425" bIns="91425" anchor="t" anchorCtr="0">
            <a:noAutofit/>
          </a:bodyPr>
          <a:lstStyle/>
          <a:p>
            <a:pPr marL="457200" lvl="0" indent="-228600" rtl="0">
              <a:spcBef>
                <a:spcPts val="0"/>
              </a:spcBef>
              <a:buClr>
                <a:schemeClr val="lt1"/>
              </a:buClr>
              <a:buChar char="❏"/>
            </a:pPr>
            <a:r>
              <a:rPr lang="en-GB">
                <a:solidFill>
                  <a:schemeClr val="lt1"/>
                </a:solidFill>
              </a:rPr>
              <a:t>The query becomes subject to transformation to be represented as a structured query, which will be used up by the search engine in the following stage of the IR cycle</a:t>
            </a:r>
          </a:p>
          <a:p>
            <a:pPr marL="457200" lvl="0" indent="-228600" rtl="0">
              <a:spcBef>
                <a:spcPts val="0"/>
              </a:spcBef>
              <a:buClr>
                <a:schemeClr val="lt1"/>
              </a:buClr>
              <a:buChar char="❏"/>
            </a:pPr>
            <a:r>
              <a:rPr lang="en-GB">
                <a:solidFill>
                  <a:schemeClr val="lt1"/>
                </a:solidFill>
              </a:rPr>
              <a:t>Query formulation methodologies include: vector space models, probabilistic models, combined methods, etc.</a:t>
            </a:r>
          </a:p>
          <a:p>
            <a:pPr marL="457200" lvl="0" indent="-228600" rtl="0">
              <a:spcBef>
                <a:spcPts val="0"/>
              </a:spcBef>
              <a:buClr>
                <a:schemeClr val="lt1"/>
              </a:buClr>
              <a:buChar char="❏"/>
            </a:pPr>
            <a:r>
              <a:rPr lang="en-GB" u="sng">
                <a:solidFill>
                  <a:schemeClr val="lt1"/>
                </a:solidFill>
              </a:rPr>
              <a:t>Boolean Query formulation</a:t>
            </a:r>
            <a:r>
              <a:rPr lang="en-GB">
                <a:solidFill>
                  <a:schemeClr val="lt1"/>
                </a:solidFill>
              </a:rPr>
              <a:t> is the standard approach in information retrieval for retrieving documents and it consists a particularly useful </a:t>
            </a:r>
            <a:r>
              <a:rPr lang="en-GB" b="1">
                <a:solidFill>
                  <a:schemeClr val="lt1"/>
                </a:solidFill>
              </a:rPr>
              <a:t>high precision</a:t>
            </a:r>
            <a:r>
              <a:rPr lang="en-GB">
                <a:solidFill>
                  <a:schemeClr val="lt1"/>
                </a:solidFill>
              </a:rPr>
              <a:t> methodology </a:t>
            </a:r>
          </a:p>
        </p:txBody>
      </p:sp>
      <p:sp>
        <p:nvSpPr>
          <p:cNvPr id="180" name="Shape 18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rtl="0">
              <a:spcBef>
                <a:spcPts val="0"/>
              </a:spcBef>
              <a:buNone/>
            </a:pPr>
            <a:r>
              <a:rPr lang="en-GB"/>
              <a:t>Information Retrieval - Query formulation</a:t>
            </a:r>
          </a:p>
        </p:txBody>
      </p:sp>
      <p:sp>
        <p:nvSpPr>
          <p:cNvPr id="186" name="Shape 186"/>
          <p:cNvSpPr txBox="1"/>
          <p:nvPr/>
        </p:nvSpPr>
        <p:spPr>
          <a:xfrm>
            <a:off x="449650" y="1560325"/>
            <a:ext cx="3368400" cy="3261600"/>
          </a:xfrm>
          <a:prstGeom prst="rect">
            <a:avLst/>
          </a:prstGeom>
          <a:noFill/>
          <a:ln>
            <a:noFill/>
          </a:ln>
        </p:spPr>
        <p:txBody>
          <a:bodyPr wrap="square" lIns="91425" tIns="91425" rIns="91425" bIns="91425" anchor="t" anchorCtr="0">
            <a:noAutofit/>
          </a:bodyPr>
          <a:lstStyle/>
          <a:p>
            <a:pPr marL="457200" lvl="0" indent="-228600" rtl="0">
              <a:spcBef>
                <a:spcPts val="0"/>
              </a:spcBef>
              <a:buClr>
                <a:schemeClr val="lt1"/>
              </a:buClr>
              <a:buChar char="❏"/>
            </a:pPr>
            <a:r>
              <a:rPr lang="en-GB">
                <a:solidFill>
                  <a:schemeClr val="lt1"/>
                </a:solidFill>
              </a:rPr>
              <a:t>The Boolean query is the cornerstone of information retrieval in most operational systems</a:t>
            </a:r>
          </a:p>
          <a:p>
            <a:pPr marL="457200" lvl="0" indent="-228600" rtl="0">
              <a:spcBef>
                <a:spcPts val="0"/>
              </a:spcBef>
              <a:buClr>
                <a:schemeClr val="lt1"/>
              </a:buClr>
              <a:buChar char="❏"/>
            </a:pPr>
            <a:r>
              <a:rPr lang="en-GB">
                <a:solidFill>
                  <a:schemeClr val="lt1"/>
                </a:solidFill>
              </a:rPr>
              <a:t>The syntax of the Boolean retrieval query is straightforward and structured and it lays its foundation in logical operations (AND, OR, NOT logical function) on terms</a:t>
            </a:r>
          </a:p>
          <a:p>
            <a:pPr marL="457200" lvl="0" indent="-228600" rtl="0">
              <a:spcBef>
                <a:spcPts val="0"/>
              </a:spcBef>
              <a:buClr>
                <a:schemeClr val="lt1"/>
              </a:buClr>
              <a:buChar char="❏"/>
            </a:pPr>
            <a:r>
              <a:rPr lang="en-GB">
                <a:solidFill>
                  <a:schemeClr val="lt1"/>
                </a:solidFill>
              </a:rPr>
              <a:t>Boolean query could be expanded by adding proximity, wildcards, field and sequence operators</a:t>
            </a:r>
          </a:p>
          <a:p>
            <a:pPr lvl="0" rtl="0">
              <a:spcBef>
                <a:spcPts val="0"/>
              </a:spcBef>
              <a:buNone/>
            </a:pPr>
            <a:endParaRPr>
              <a:solidFill>
                <a:schemeClr val="lt1"/>
              </a:solidFill>
            </a:endParaRPr>
          </a:p>
          <a:p>
            <a:pPr lvl="0" rtl="0">
              <a:spcBef>
                <a:spcPts val="0"/>
              </a:spcBef>
              <a:buNone/>
            </a:pPr>
            <a:endParaRPr>
              <a:solidFill>
                <a:schemeClr val="lt1"/>
              </a:solidFill>
            </a:endParaRPr>
          </a:p>
        </p:txBody>
      </p:sp>
      <p:sp>
        <p:nvSpPr>
          <p:cNvPr id="187" name="Shape 18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8</a:t>
            </a:fld>
            <a:endParaRPr lang="en-GB"/>
          </a:p>
        </p:txBody>
      </p:sp>
      <p:pic>
        <p:nvPicPr>
          <p:cNvPr id="188" name="Shape 188" descr="IR_process.jpg"/>
          <p:cNvPicPr preferRelativeResize="0"/>
          <p:nvPr/>
        </p:nvPicPr>
        <p:blipFill>
          <a:blip r:embed="rId3">
            <a:alphaModFix/>
          </a:blip>
          <a:stretch>
            <a:fillRect/>
          </a:stretch>
        </p:blipFill>
        <p:spPr>
          <a:xfrm>
            <a:off x="3978900" y="1505100"/>
            <a:ext cx="5114925" cy="328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rtl="0">
              <a:spcBef>
                <a:spcPts val="0"/>
              </a:spcBef>
              <a:buNone/>
            </a:pPr>
            <a:r>
              <a:rPr lang="en-GB"/>
              <a:t>Information Retrieval - Query formulation</a:t>
            </a:r>
          </a:p>
        </p:txBody>
      </p:sp>
      <p:sp>
        <p:nvSpPr>
          <p:cNvPr id="194" name="Shape 19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t>9</a:t>
            </a:fld>
            <a:endParaRPr lang="en-GB"/>
          </a:p>
        </p:txBody>
      </p:sp>
      <p:sp>
        <p:nvSpPr>
          <p:cNvPr id="195" name="Shape 195"/>
          <p:cNvSpPr txBox="1"/>
          <p:nvPr/>
        </p:nvSpPr>
        <p:spPr>
          <a:xfrm>
            <a:off x="449650" y="1560325"/>
            <a:ext cx="3368400" cy="3261600"/>
          </a:xfrm>
          <a:prstGeom prst="rect">
            <a:avLst/>
          </a:prstGeom>
          <a:noFill/>
          <a:ln>
            <a:noFill/>
          </a:ln>
        </p:spPr>
        <p:txBody>
          <a:bodyPr wrap="square" lIns="91425" tIns="91425" rIns="91425" bIns="91425" anchor="t" anchorCtr="0">
            <a:noAutofit/>
          </a:bodyPr>
          <a:lstStyle/>
          <a:p>
            <a:pPr marL="457200" lvl="0" indent="-228600" rtl="0">
              <a:spcBef>
                <a:spcPts val="0"/>
              </a:spcBef>
              <a:buClr>
                <a:schemeClr val="lt1"/>
              </a:buClr>
              <a:buChar char="❏"/>
            </a:pPr>
            <a:r>
              <a:rPr lang="en-GB">
                <a:solidFill>
                  <a:schemeClr val="lt1"/>
                </a:solidFill>
              </a:rPr>
              <a:t>Four query expansion methodologies have been identified:</a:t>
            </a:r>
          </a:p>
          <a:p>
            <a:pPr lvl="0" rtl="0">
              <a:spcBef>
                <a:spcPts val="0"/>
              </a:spcBef>
              <a:buNone/>
            </a:pPr>
            <a:endParaRPr>
              <a:solidFill>
                <a:schemeClr val="lt1"/>
              </a:solidFill>
            </a:endParaRPr>
          </a:p>
          <a:p>
            <a:pPr marL="914400" lvl="1" indent="-228600" rtl="0">
              <a:lnSpc>
                <a:spcPct val="100000"/>
              </a:lnSpc>
              <a:spcBef>
                <a:spcPts val="0"/>
              </a:spcBef>
              <a:spcAft>
                <a:spcPts val="1000"/>
              </a:spcAft>
              <a:buClr>
                <a:schemeClr val="lt1"/>
              </a:buClr>
              <a:buChar char="❏"/>
            </a:pPr>
            <a:r>
              <a:rPr lang="en-GB">
                <a:solidFill>
                  <a:schemeClr val="lt1"/>
                </a:solidFill>
              </a:rPr>
              <a:t>performing multiple-query searches</a:t>
            </a:r>
          </a:p>
          <a:p>
            <a:pPr marL="914400" lvl="1" indent="-228600" rtl="0">
              <a:lnSpc>
                <a:spcPct val="100000"/>
              </a:lnSpc>
              <a:spcBef>
                <a:spcPts val="0"/>
              </a:spcBef>
              <a:spcAft>
                <a:spcPts val="1000"/>
              </a:spcAft>
              <a:buClr>
                <a:schemeClr val="lt1"/>
              </a:buClr>
              <a:buChar char="❏"/>
            </a:pPr>
            <a:r>
              <a:rPr lang="en-GB">
                <a:solidFill>
                  <a:schemeClr val="lt1"/>
                </a:solidFill>
              </a:rPr>
              <a:t>a thesaurus methodology for automating query expansion</a:t>
            </a:r>
          </a:p>
          <a:p>
            <a:pPr marL="914400" lvl="1" indent="-228600" rtl="0">
              <a:lnSpc>
                <a:spcPct val="100000"/>
              </a:lnSpc>
              <a:spcBef>
                <a:spcPts val="0"/>
              </a:spcBef>
              <a:spcAft>
                <a:spcPts val="1000"/>
              </a:spcAft>
              <a:buClr>
                <a:schemeClr val="lt1"/>
              </a:buClr>
              <a:buChar char="❏"/>
            </a:pPr>
            <a:r>
              <a:rPr lang="en-GB">
                <a:solidFill>
                  <a:schemeClr val="lt1"/>
                </a:solidFill>
              </a:rPr>
              <a:t>pseudo-relevance feedback</a:t>
            </a:r>
          </a:p>
          <a:p>
            <a:pPr marL="914400" lvl="1" indent="-228600" rtl="0">
              <a:lnSpc>
                <a:spcPct val="100000"/>
              </a:lnSpc>
              <a:spcBef>
                <a:spcPts val="0"/>
              </a:spcBef>
              <a:spcAft>
                <a:spcPts val="1000"/>
              </a:spcAft>
              <a:buClr>
                <a:schemeClr val="lt1"/>
              </a:buClr>
              <a:buChar char="❏"/>
            </a:pPr>
            <a:r>
              <a:rPr lang="en-GB">
                <a:solidFill>
                  <a:schemeClr val="lt1"/>
                </a:solidFill>
              </a:rPr>
              <a:t>relevance feedback methodology with a human in the iteration</a:t>
            </a:r>
          </a:p>
          <a:p>
            <a:pPr lvl="0" rtl="0">
              <a:spcBef>
                <a:spcPts val="0"/>
              </a:spcBef>
              <a:buNone/>
            </a:pPr>
            <a:endParaRPr>
              <a:solidFill>
                <a:schemeClr val="lt1"/>
              </a:solidFill>
            </a:endParaRPr>
          </a:p>
          <a:p>
            <a:pPr lvl="0" rtl="0">
              <a:spcBef>
                <a:spcPts val="0"/>
              </a:spcBef>
              <a:buNone/>
            </a:pPr>
            <a:endParaRPr>
              <a:solidFill>
                <a:schemeClr val="lt1"/>
              </a:solidFill>
            </a:endParaRPr>
          </a:p>
        </p:txBody>
      </p:sp>
      <p:pic>
        <p:nvPicPr>
          <p:cNvPr id="196" name="Shape 196" descr="IR_process.jpg"/>
          <p:cNvPicPr preferRelativeResize="0"/>
          <p:nvPr/>
        </p:nvPicPr>
        <p:blipFill>
          <a:blip r:embed="rId3">
            <a:alphaModFix/>
          </a:blip>
          <a:stretch>
            <a:fillRect/>
          </a:stretch>
        </p:blipFill>
        <p:spPr>
          <a:xfrm>
            <a:off x="3978900" y="1505100"/>
            <a:ext cx="5114925" cy="32834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5042</Words>
  <Application>Microsoft Office PowerPoint</Application>
  <PresentationFormat>On-screen Show (16:9)</PresentationFormat>
  <Paragraphs>471</Paragraphs>
  <Slides>52</Slides>
  <Notes>52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Montserrat</vt:lpstr>
      <vt:lpstr>Impact</vt:lpstr>
      <vt:lpstr>Bree Serif</vt:lpstr>
      <vt:lpstr>Lato</vt:lpstr>
      <vt:lpstr>Playfair Display</vt:lpstr>
      <vt:lpstr>Arial</vt:lpstr>
      <vt:lpstr>Georgia</vt:lpstr>
      <vt:lpstr>Times New Roman</vt:lpstr>
      <vt:lpstr>Focus</vt:lpstr>
      <vt:lpstr>Introduction to Information Retrieval   </vt:lpstr>
      <vt:lpstr>Information Retrieval  Fundamentals</vt:lpstr>
      <vt:lpstr>Definition of Information Retrieval (IR)</vt:lpstr>
      <vt:lpstr>Goals and problems of Information Retrieval</vt:lpstr>
      <vt:lpstr>What is a Research Concern and how do we address it?</vt:lpstr>
      <vt:lpstr>Information Retrieval  Process</vt:lpstr>
      <vt:lpstr>Information Retrieval - Query formulation</vt:lpstr>
      <vt:lpstr>Information Retrieval - Query formulation</vt:lpstr>
      <vt:lpstr>Information Retrieval - Query formulation</vt:lpstr>
      <vt:lpstr>Information Retrieval - Search</vt:lpstr>
      <vt:lpstr>Information Retrieval - Search</vt:lpstr>
      <vt:lpstr>Information Retrieval - Search</vt:lpstr>
      <vt:lpstr>Information Retrieval - Selection</vt:lpstr>
      <vt:lpstr>Information Retrieval - Selection</vt:lpstr>
      <vt:lpstr>Information Retrieval - Selection</vt:lpstr>
      <vt:lpstr>Information Retrieval - Output</vt:lpstr>
      <vt:lpstr>Information Retrieval - Output</vt:lpstr>
      <vt:lpstr>Information Retrieval - Output</vt:lpstr>
      <vt:lpstr>Information Retrieval  Evaluation Measures</vt:lpstr>
      <vt:lpstr>Information Retrieval Set-based measures for evaluation of unranked retrieval sets</vt:lpstr>
      <vt:lpstr>Information Retrieval Set-based measures for evaluation of unranked retrieval sets </vt:lpstr>
      <vt:lpstr>Information Retrieval Set-based measures for evaluation of unranked retrieval sets </vt:lpstr>
      <vt:lpstr>Information Retrieval Set-based measures for evaluation of ranked retrieval sets </vt:lpstr>
      <vt:lpstr>Information Retrieval Set-based measures for evaluation of ranked retrieval sets  </vt:lpstr>
      <vt:lpstr>Information Retrieval Set-based measures for evaluation of ranked retrieval sets </vt:lpstr>
      <vt:lpstr>Information Retrieval Set-based measures for evaluation of ranked retrieval sets </vt:lpstr>
      <vt:lpstr>Information Retrieval  Tasks</vt:lpstr>
      <vt:lpstr>Information Retrieval Tasks </vt:lpstr>
      <vt:lpstr>Information Retrieval Tasks </vt:lpstr>
      <vt:lpstr>Information Retrieval Tasks </vt:lpstr>
      <vt:lpstr>Information Retrieval Tasks - Browsing</vt:lpstr>
      <vt:lpstr>Information Retrieval - TAR topical diversity task</vt:lpstr>
      <vt:lpstr>Information Retrieval Tasks  </vt:lpstr>
      <vt:lpstr>Information Retrieval  Popular Test Collections</vt:lpstr>
      <vt:lpstr>Information Retrieval Popular Test Collections  - TREC </vt:lpstr>
      <vt:lpstr>Information Retrieval Popular Test Collections - CLEF Initiative</vt:lpstr>
      <vt:lpstr>Information Retrieval Popular Test Collections - CACM</vt:lpstr>
      <vt:lpstr>Information Retrieval  Relations between Measures and Tasks</vt:lpstr>
      <vt:lpstr>Information Retrieval Relations between Measures and Tasks</vt:lpstr>
      <vt:lpstr>Information Retrieval Relations between Measures and Tasks-TAR topical diversity task   </vt:lpstr>
      <vt:lpstr>Information Retrieval  Models </vt:lpstr>
      <vt:lpstr>IR Models</vt:lpstr>
      <vt:lpstr>IR Models - Rocchio Algorithm and PageRank  </vt:lpstr>
      <vt:lpstr>IR Models - BM25 </vt:lpstr>
      <vt:lpstr>IR Models - TF-IDF  and variants  </vt:lpstr>
      <vt:lpstr>IR Models - TF-IDF  and variants  </vt:lpstr>
      <vt:lpstr>IR Models - Cosine similarity function  </vt:lpstr>
      <vt:lpstr>References</vt:lpstr>
      <vt:lpstr>References - BibTeX</vt:lpstr>
      <vt:lpstr>PowerPoint Presentation</vt:lpstr>
      <vt:lpstr>Thank you for paying attention       </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Retrieval</dc:title>
  <dc:creator>Αλέξανδρος Ιωαννίδης</dc:creator>
  <cp:lastModifiedBy>Αλέξανδρος Ιωαννίδης</cp:lastModifiedBy>
  <cp:revision>52</cp:revision>
  <dcterms:modified xsi:type="dcterms:W3CDTF">2017-10-30T22:16:16Z</dcterms:modified>
</cp:coreProperties>
</file>