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embeddedFontLst>
    <p:embeddedFont>
      <p:font typeface="Lato" panose="020B0604020202020204" charset="0"/>
      <p:regular r:id="rId63"/>
      <p:bold r:id="rId64"/>
      <p:italic r:id="rId65"/>
      <p:boldItalic r:id="rId66"/>
    </p:embeddedFont>
    <p:embeddedFont>
      <p:font typeface="Calibri" panose="020F0502020204030204" pitchFamily="34" charset="0"/>
      <p:regular r:id="rId67"/>
      <p:bold r:id="rId68"/>
      <p:italic r:id="rId69"/>
      <p:boldItalic r:id="rId70"/>
    </p:embeddedFont>
    <p:embeddedFont>
      <p:font typeface="Impact" panose="020B0806030902050204" pitchFamily="34" charset="0"/>
      <p:regular r:id="rId71"/>
    </p:embeddedFont>
    <p:embeddedFont>
      <p:font typeface="Nunito" panose="020B0604020202020204" charset="0"/>
      <p:regular r:id="rId72"/>
      <p:bold r:id="rId73"/>
      <p:italic r:id="rId74"/>
      <p:boldItalic r:id="rId75"/>
    </p:embeddedFont>
    <p:embeddedFont>
      <p:font typeface="Playfair Display"/>
      <p:regular r:id="rId76"/>
      <p:bold r:id="rId77"/>
      <p:italic r:id="rId78"/>
      <p:boldItalic r:id="rId79"/>
    </p:embeddedFont>
    <p:embeddedFont>
      <p:font typeface="Montserrat" panose="020B060402020202020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4.fntdata"/><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6" name="Shape 4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6" name="Shape 5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1" name="Shape 5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8" name="Shape 5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6" name="Shape 5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rgbClr val="6AA84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endParaRPr lang="en"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en.wikipedia.org/wiki/Bag_of_words_mode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4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490975" y="1444400"/>
            <a:ext cx="6516000" cy="1448100"/>
          </a:xfrm>
          <a:prstGeom prst="rect">
            <a:avLst/>
          </a:prstGeom>
        </p:spPr>
        <p:txBody>
          <a:bodyPr wrap="square" lIns="91425" tIns="91425" rIns="91425" bIns="91425" anchor="ctr" anchorCtr="0">
            <a:noAutofit/>
          </a:bodyPr>
          <a:lstStyle/>
          <a:p>
            <a:pPr lvl="0">
              <a:spcBef>
                <a:spcPts val="0"/>
              </a:spcBef>
              <a:buNone/>
            </a:pPr>
            <a:r>
              <a:rPr lang="en"/>
              <a:t>Overview of Retrieval models</a:t>
            </a:r>
          </a:p>
        </p:txBody>
      </p:sp>
      <p:sp>
        <p:nvSpPr>
          <p:cNvPr id="129" name="Shape 129"/>
          <p:cNvSpPr txBox="1">
            <a:spLocks noGrp="1"/>
          </p:cNvSpPr>
          <p:nvPr>
            <p:ph type="subTitle" idx="1"/>
          </p:nvPr>
        </p:nvSpPr>
        <p:spPr>
          <a:xfrm>
            <a:off x="1891350" y="2892489"/>
            <a:ext cx="5361300" cy="1225500"/>
          </a:xfrm>
          <a:prstGeom prst="rect">
            <a:avLst/>
          </a:prstGeom>
        </p:spPr>
        <p:txBody>
          <a:bodyPr wrap="square" lIns="91425" tIns="91425" rIns="91425" bIns="91425" anchor="t" anchorCtr="0">
            <a:noAutofit/>
          </a:bodyPr>
          <a:lstStyle/>
          <a:p>
            <a:pPr lvl="0" rtl="0">
              <a:spcBef>
                <a:spcPts val="0"/>
              </a:spcBef>
              <a:buNone/>
            </a:pPr>
            <a:r>
              <a:rPr lang="en" sz="1300">
                <a:latin typeface="Lato"/>
                <a:ea typeface="Lato"/>
                <a:cs typeface="Lato"/>
                <a:sym typeface="Lato"/>
              </a:rPr>
              <a:t>University of Strathclyde</a:t>
            </a:r>
          </a:p>
          <a:p>
            <a:pPr lvl="0" rtl="0">
              <a:spcBef>
                <a:spcPts val="0"/>
              </a:spcBef>
              <a:buNone/>
            </a:pPr>
            <a:r>
              <a:rPr lang="en" sz="1300">
                <a:solidFill>
                  <a:srgbClr val="BF9000"/>
                </a:solidFill>
                <a:latin typeface="Lato"/>
                <a:ea typeface="Lato"/>
                <a:cs typeface="Lato"/>
                <a:sym typeface="Lato"/>
              </a:rPr>
              <a:t>Dept. Computer and Information Sciences</a:t>
            </a:r>
          </a:p>
          <a:p>
            <a:pPr lvl="0" rtl="0">
              <a:spcBef>
                <a:spcPts val="0"/>
              </a:spcBef>
              <a:buNone/>
            </a:pPr>
            <a:r>
              <a:rPr lang="en" sz="1300">
                <a:solidFill>
                  <a:srgbClr val="BF9000"/>
                </a:solidFill>
                <a:latin typeface="Lato"/>
                <a:ea typeface="Lato"/>
                <a:cs typeface="Lato"/>
                <a:sym typeface="Lato"/>
              </a:rPr>
              <a:t>Strathclyde-iSchool Research Group</a:t>
            </a:r>
          </a:p>
          <a:p>
            <a:pPr lvl="0">
              <a:spcBef>
                <a:spcPts val="0"/>
              </a:spcBef>
              <a:buNone/>
            </a:pPr>
            <a:endParaRPr>
              <a:solidFill>
                <a:srgbClr val="BF9000"/>
              </a:solidFill>
            </a:endParaRPr>
          </a:p>
          <a:p>
            <a:pPr lvl="0">
              <a:spcBef>
                <a:spcPts val="0"/>
              </a:spcBef>
              <a:buNone/>
            </a:pPr>
            <a:r>
              <a:rPr lang="en"/>
              <a:t>Martin Halvey | Leif Azzopardi | Alexandros Ioannidis</a:t>
            </a:r>
          </a:p>
        </p:txBody>
      </p:sp>
      <p:pic>
        <p:nvPicPr>
          <p:cNvPr id="130" name="Shape 130"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31" name="Shape 13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Statistical Model</a:t>
            </a:r>
          </a:p>
        </p:txBody>
      </p:sp>
      <p:pic>
        <p:nvPicPr>
          <p:cNvPr id="194" name="Shape 194"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95" name="Shape 19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Shape 200"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01" name="Shape 201"/>
          <p:cNvSpPr txBox="1">
            <a:spLocks noGrp="1"/>
          </p:cNvSpPr>
          <p:nvPr>
            <p:ph type="title"/>
          </p:nvPr>
        </p:nvSpPr>
        <p:spPr>
          <a:xfrm>
            <a:off x="385975" y="1301150"/>
            <a:ext cx="8432700" cy="32130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The statistical models as the smart Boolean methodology make an effort to apprehend the entire meaning of the user's query, so as to not miss any relevant documents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Use of statistical information in the form of term frequencies to determine the relevance of documents with regards to a query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Statistical models produce as their output a list of documents ranked by their estimated relevance.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Statistical retrieval models address some of the problems of Boolean retrieval methods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Structure to represent important linguistic features does not exist	</a:t>
            </a:r>
          </a:p>
          <a:p>
            <a:pPr lvl="0" algn="l" rtl="0">
              <a:spcBef>
                <a:spcPts val="0"/>
              </a:spcBef>
              <a:buNone/>
            </a:pPr>
            <a:endParaRPr sz="1400">
              <a:solidFill>
                <a:srgbClr val="000000"/>
              </a:solidFill>
            </a:endParaRPr>
          </a:p>
        </p:txBody>
      </p:sp>
      <p:sp>
        <p:nvSpPr>
          <p:cNvPr id="202" name="Shape 2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Vector Space Model</a:t>
            </a:r>
          </a:p>
        </p:txBody>
      </p:sp>
      <p:pic>
        <p:nvPicPr>
          <p:cNvPr id="208" name="Shape 208"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09" name="Shape 20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Shape 214"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15" name="Shape 215"/>
          <p:cNvSpPr txBox="1">
            <a:spLocks noGrp="1"/>
          </p:cNvSpPr>
          <p:nvPr>
            <p:ph type="title"/>
          </p:nvPr>
        </p:nvSpPr>
        <p:spPr>
          <a:xfrm>
            <a:off x="154150" y="1378075"/>
            <a:ext cx="8756700" cy="3213000"/>
          </a:xfrm>
          <a:prstGeom prst="rect">
            <a:avLst/>
          </a:prstGeom>
        </p:spPr>
        <p:txBody>
          <a:bodyPr wrap="square" lIns="91425" tIns="91425" rIns="91425" bIns="91425" anchor="ctr" anchorCtr="0">
            <a:noAutofit/>
          </a:bodyPr>
          <a:lstStyle/>
          <a:p>
            <a:pPr marL="457200" lvl="0" indent="-317500" algn="just" rtl="0">
              <a:spcBef>
                <a:spcPts val="0"/>
              </a:spcBef>
              <a:buClr>
                <a:srgbClr val="000000"/>
              </a:buClr>
              <a:buSzPct val="100000"/>
              <a:buChar char="❏"/>
            </a:pPr>
            <a:r>
              <a:rPr lang="en" sz="1400">
                <a:solidFill>
                  <a:srgbClr val="000000"/>
                </a:solidFill>
              </a:rPr>
              <a:t>A particularly famous information retrieval model is the VSM, which consists of a transformation function, a term weighting scheme and a similarity function</a:t>
            </a:r>
          </a:p>
          <a:p>
            <a:pPr lvl="0" algn="just" rtl="0">
              <a:spcBef>
                <a:spcPts val="0"/>
              </a:spcBef>
              <a:buNone/>
            </a:pPr>
            <a:endParaRPr sz="1400">
              <a:solidFill>
                <a:srgbClr val="000000"/>
              </a:solidFill>
            </a:endParaRPr>
          </a:p>
          <a:p>
            <a:pPr marL="457200" lvl="0" indent="-317500" algn="just" rtl="0">
              <a:spcBef>
                <a:spcPts val="0"/>
              </a:spcBef>
              <a:buClr>
                <a:srgbClr val="000000"/>
              </a:buClr>
              <a:buSzPct val="100000"/>
              <a:buChar char="❏"/>
            </a:pPr>
            <a:r>
              <a:rPr lang="en" sz="1400">
                <a:solidFill>
                  <a:srgbClr val="000000"/>
                </a:solidFill>
              </a:rPr>
              <a:t>The vector space model utilises a vector in a multidimensional space of term weights for the construction of an index which will represent documents and queries. A collection of documents is represented by a matrix of term weights</a:t>
            </a:r>
          </a:p>
          <a:p>
            <a:pPr lvl="0" algn="just" rtl="0">
              <a:spcBef>
                <a:spcPts val="0"/>
              </a:spcBef>
              <a:buNone/>
            </a:pPr>
            <a:endParaRPr sz="1400">
              <a:solidFill>
                <a:srgbClr val="000000"/>
              </a:solidFill>
            </a:endParaRPr>
          </a:p>
          <a:p>
            <a:pPr marL="457200" lvl="0" indent="-317500" algn="just" rtl="0">
              <a:spcBef>
                <a:spcPts val="0"/>
              </a:spcBef>
              <a:buClr>
                <a:srgbClr val="000000"/>
              </a:buClr>
              <a:buSzPct val="100000"/>
              <a:buChar char="❏"/>
            </a:pPr>
            <a:r>
              <a:rPr lang="en" sz="1400">
                <a:solidFill>
                  <a:srgbClr val="000000"/>
                </a:solidFill>
              </a:rPr>
              <a:t>The construction of the index includes lexical examination for the identification of important terms and morphological analysis such as stemming. Furthermore, the VSM does the ranking of documents by computing the cosine similarity, which is the distance between points depicting documents and query.   </a:t>
            </a:r>
          </a:p>
          <a:p>
            <a:pPr lvl="0" algn="just" rtl="0">
              <a:spcBef>
                <a:spcPts val="0"/>
              </a:spcBef>
              <a:buNone/>
            </a:pPr>
            <a:endParaRPr sz="1400">
              <a:solidFill>
                <a:srgbClr val="000000"/>
              </a:solidFill>
            </a:endParaRPr>
          </a:p>
          <a:p>
            <a:pPr marL="457200" lvl="0" indent="-317500" algn="just" rtl="0">
              <a:spcBef>
                <a:spcPts val="0"/>
              </a:spcBef>
              <a:buClr>
                <a:srgbClr val="000000"/>
              </a:buClr>
              <a:buSzPct val="100000"/>
              <a:buChar char="❏"/>
            </a:pPr>
            <a:r>
              <a:rPr lang="en" sz="1400">
                <a:solidFill>
                  <a:srgbClr val="000000"/>
                </a:solidFill>
              </a:rPr>
              <a:t>Additionally, the VSM sometimes can give a big ranking score to a document that has hardly any query terms, if these appear in the corpus uncommonly, but repeatedly in that document. The VSM makes two assumptions, the higher similarity a document and a query vector have, the higher the probability that the document answer the query</a:t>
            </a:r>
          </a:p>
          <a:p>
            <a:pPr lvl="0" algn="l" rtl="0">
              <a:spcBef>
                <a:spcPts val="0"/>
              </a:spcBef>
              <a:buNone/>
            </a:pPr>
            <a:endParaRPr sz="1400">
              <a:solidFill>
                <a:srgbClr val="000000"/>
              </a:solidFill>
            </a:endParaRPr>
          </a:p>
        </p:txBody>
      </p:sp>
      <p:sp>
        <p:nvSpPr>
          <p:cNvPr id="216" name="Shape 21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Latent Semantic Indexing/Analysis (LSI/LSA)</a:t>
            </a:r>
          </a:p>
        </p:txBody>
      </p:sp>
      <p:pic>
        <p:nvPicPr>
          <p:cNvPr id="222" name="Shape 222"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23" name="Shape 22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Shape 228"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29" name="Shape 229"/>
          <p:cNvSpPr txBox="1">
            <a:spLocks noGrp="1"/>
          </p:cNvSpPr>
          <p:nvPr>
            <p:ph type="title"/>
          </p:nvPr>
        </p:nvSpPr>
        <p:spPr>
          <a:xfrm>
            <a:off x="243325" y="1301150"/>
            <a:ext cx="8676000" cy="3213000"/>
          </a:xfrm>
          <a:prstGeom prst="rect">
            <a:avLst/>
          </a:prstGeom>
        </p:spPr>
        <p:txBody>
          <a:bodyPr wrap="square" lIns="91425" tIns="91425" rIns="91425" bIns="91425" anchor="ctr" anchorCtr="0">
            <a:noAutofit/>
          </a:bodyPr>
          <a:lstStyle/>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model  makes an effort to experiment with the dependence between terms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This allows to solve some challenges associated with accurate term matching</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model accomplishes better results than the VSM model and surpasses the problems associated with mapping studies and terms to vectors in the latent semantic space, according to term frequency  </a:t>
            </a:r>
          </a:p>
          <a:p>
            <a:pPr marL="5943600" lvl="0" indent="457200" algn="l" rtl="0">
              <a:spcBef>
                <a:spcPts val="0"/>
              </a:spcBef>
              <a:buNone/>
            </a:pPr>
            <a:r>
              <a:rPr lang="en" sz="1400">
                <a:solidFill>
                  <a:srgbClr val="000000"/>
                </a:solidFill>
              </a:rPr>
              <a:t>              </a:t>
            </a:r>
            <a:r>
              <a:rPr lang="en" sz="1000">
                <a:solidFill>
                  <a:srgbClr val="000000"/>
                </a:solidFill>
              </a:rPr>
              <a:t>(Lee et al., 2010)</a:t>
            </a:r>
          </a:p>
          <a:p>
            <a:pPr marL="457200" lvl="0" indent="-317500" algn="l" rtl="0">
              <a:spcBef>
                <a:spcPts val="0"/>
              </a:spcBef>
              <a:buClr>
                <a:srgbClr val="000000"/>
              </a:buClr>
              <a:buSzPct val="100000"/>
              <a:buChar char="❏"/>
            </a:pPr>
            <a:r>
              <a:rPr lang="en" sz="1400">
                <a:solidFill>
                  <a:srgbClr val="000000"/>
                </a:solidFill>
              </a:rPr>
              <a:t>The model performs a method called feature extraction process of reducing the number of random variables that transforms the representation of documents and queries to their reduced latent space representation, which allows stronger appraisal of similarity</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The latent semantic space form used by the model is dense, this makes it challenging to index solely on distinctive dimensions. The latent topic dimension can not be selected to a discretionary number, because it is limited by the rank of the matrix 					      </a:t>
            </a:r>
            <a:r>
              <a:rPr lang="en" sz="1000">
                <a:solidFill>
                  <a:srgbClr val="000000"/>
                </a:solidFill>
              </a:rPr>
              <a:t>(Hofmann, 1999)</a:t>
            </a:r>
          </a:p>
          <a:p>
            <a:pPr marL="457200" lvl="0" indent="-317500" algn="l" rtl="0">
              <a:spcBef>
                <a:spcPts val="0"/>
              </a:spcBef>
              <a:buClr>
                <a:srgbClr val="000000"/>
              </a:buClr>
              <a:buSzPct val="100000"/>
              <a:buChar char="❏"/>
            </a:pPr>
            <a:r>
              <a:rPr lang="en" sz="1400">
                <a:solidFill>
                  <a:srgbClr val="000000"/>
                </a:solidFill>
              </a:rPr>
              <a:t>(+) The model has ready to use implementations in software libraries such as 'scipy' and 'gensim'</a:t>
            </a:r>
          </a:p>
          <a:p>
            <a:pPr lvl="0" algn="l" rtl="0">
              <a:spcBef>
                <a:spcPts val="0"/>
              </a:spcBef>
              <a:buNone/>
            </a:pPr>
            <a:endParaRPr sz="1400">
              <a:solidFill>
                <a:srgbClr val="000000"/>
              </a:solidFill>
            </a:endParaRPr>
          </a:p>
        </p:txBody>
      </p:sp>
      <p:sp>
        <p:nvSpPr>
          <p:cNvPr id="230" name="Shape 230"/>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Probabilistic Retrieval Model</a:t>
            </a:r>
          </a:p>
        </p:txBody>
      </p:sp>
      <p:pic>
        <p:nvPicPr>
          <p:cNvPr id="236" name="Shape 236"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37" name="Shape 237"/>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Shape 242"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43" name="Shape 243"/>
          <p:cNvSpPr txBox="1">
            <a:spLocks noGrp="1"/>
          </p:cNvSpPr>
          <p:nvPr>
            <p:ph type="title"/>
          </p:nvPr>
        </p:nvSpPr>
        <p:spPr>
          <a:xfrm>
            <a:off x="226550" y="1301150"/>
            <a:ext cx="8592000" cy="32130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The probabilistic retrieval models depend on the probability ranking principle</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An information retrieval ranks the documents according to their likelihood of relevance to the query by considering all the evidence available (Belkin et al, 1992)</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probabilistic retrieval models utilise the statistical distribution of the terms in both the related and non-related documents and many other sources of evidence to rank documents (Spoerri, 1993)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ranking of a document in probabilistic retrieval models considers the probabilities associated with the information need (Spoerri, 1993)</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Provide users with a relevance ranking of the retrieved documents and therefore this enables users to control the output by setting a relevance threshold or by specifying a certain number of documents to display</a:t>
            </a:r>
          </a:p>
        </p:txBody>
      </p:sp>
      <p:cxnSp>
        <p:nvCxnSpPr>
          <p:cNvPr id="244" name="Shape 244"/>
          <p:cNvCxnSpPr/>
          <p:nvPr/>
        </p:nvCxnSpPr>
        <p:spPr>
          <a:xfrm flipH="1">
            <a:off x="2013725" y="1569075"/>
            <a:ext cx="3809400" cy="394500"/>
          </a:xfrm>
          <a:prstGeom prst="straightConnector1">
            <a:avLst/>
          </a:prstGeom>
          <a:noFill/>
          <a:ln w="9525" cap="flat" cmpd="sng">
            <a:solidFill>
              <a:schemeClr val="dk2"/>
            </a:solidFill>
            <a:prstDash val="solid"/>
            <a:round/>
            <a:headEnd type="none" w="lg" len="lg"/>
            <a:tailEnd type="triangle" w="lg" len="lg"/>
          </a:ln>
        </p:spPr>
      </p:cxnSp>
      <p:sp>
        <p:nvSpPr>
          <p:cNvPr id="245" name="Shape 24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BM25 - Okapi Weighting Model</a:t>
            </a:r>
          </a:p>
        </p:txBody>
      </p:sp>
      <p:pic>
        <p:nvPicPr>
          <p:cNvPr id="251" name="Shape 251"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52" name="Shape 25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Shape 257"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58" name="Shape 258"/>
          <p:cNvSpPr txBox="1">
            <a:spLocks noGrp="1"/>
          </p:cNvSpPr>
          <p:nvPr>
            <p:ph type="title"/>
          </p:nvPr>
        </p:nvSpPr>
        <p:spPr>
          <a:xfrm>
            <a:off x="355650" y="1344500"/>
            <a:ext cx="8432700" cy="3213000"/>
          </a:xfrm>
          <a:prstGeom prst="rect">
            <a:avLst/>
          </a:prstGeom>
        </p:spPr>
        <p:txBody>
          <a:bodyPr wrap="square" lIns="91425" tIns="91425" rIns="91425" bIns="91425" anchor="ctr" anchorCtr="0">
            <a:noAutofit/>
          </a:bodyPr>
          <a:lstStyle/>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latin typeface="Arial"/>
                <a:ea typeface="Arial"/>
                <a:cs typeface="Arial"/>
                <a:sym typeface="Arial"/>
              </a:rPr>
              <a:t>Is a</a:t>
            </a:r>
            <a:r>
              <a:rPr lang="en" sz="1400">
                <a:solidFill>
                  <a:srgbClr val="000000"/>
                </a:solidFill>
                <a:latin typeface="Arial"/>
                <a:ea typeface="Arial"/>
                <a:cs typeface="Arial"/>
                <a:sym typeface="Arial"/>
                <a:hlinkClick r:id="rId4"/>
              </a:rPr>
              <a:t> </a:t>
            </a:r>
            <a:r>
              <a:rPr lang="en" sz="1400">
                <a:solidFill>
                  <a:srgbClr val="000000"/>
                </a:solidFill>
                <a:latin typeface="Arial"/>
                <a:ea typeface="Arial"/>
                <a:cs typeface="Arial"/>
                <a:sym typeface="Arial"/>
              </a:rPr>
              <a:t>bag of words retrieval function that ranks a set of documents based on the query terms appearing in each document</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BM25 weighting scheme is a group of retrieval and ranking models with slight variations</a:t>
            </a:r>
          </a:p>
          <a:p>
            <a:pPr marL="6858000" lvl="0" indent="-69850" algn="l" rtl="0">
              <a:spcBef>
                <a:spcPts val="0"/>
              </a:spcBef>
              <a:buClr>
                <a:srgbClr val="000000"/>
              </a:buClr>
              <a:buSzPct val="78571"/>
              <a:buFont typeface="Arial"/>
              <a:buNone/>
            </a:pPr>
            <a:r>
              <a:rPr lang="en" sz="1400">
                <a:solidFill>
                  <a:srgbClr val="000000"/>
                </a:solidFill>
              </a:rPr>
              <a:t> </a:t>
            </a:r>
            <a:r>
              <a:rPr lang="en" sz="1000">
                <a:solidFill>
                  <a:srgbClr val="000000"/>
                </a:solidFill>
              </a:rPr>
              <a:t>(Liu et al., 2009)</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Focus on document scoring by considering both term frequency and document length. This type of probabilistic ranking models have been used in many document collections and favourably in TREC evaluation applications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Okapi weighting model formula utilises the frequency of terms in documents, the length and the average length of documents in a collection, b scaling by text report length parameter, K1 variable for adjusting the term frequency of the text reports and several other tuning parameters including K2 and K3</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259" name="Shape 25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Understanding different retrieval models</a:t>
            </a:r>
          </a:p>
        </p:txBody>
      </p:sp>
      <p:pic>
        <p:nvPicPr>
          <p:cNvPr id="137" name="Shape 137" descr="AAEAAQAAAAAAAALzAAAAJDUxN2UyMjNlLTVmZDQtNDlhMy1iZmY3LTIzYThlNWNjNDNiYg.jpg"/>
          <p:cNvPicPr preferRelativeResize="0"/>
          <p:nvPr/>
        </p:nvPicPr>
        <p:blipFill>
          <a:blip r:embed="rId3">
            <a:alphaModFix/>
          </a:blip>
          <a:stretch>
            <a:fillRect/>
          </a:stretch>
        </p:blipFill>
        <p:spPr>
          <a:xfrm>
            <a:off x="7675800" y="0"/>
            <a:ext cx="1468200" cy="1344500"/>
          </a:xfrm>
          <a:prstGeom prst="rect">
            <a:avLst/>
          </a:prstGeom>
          <a:noFill/>
          <a:ln>
            <a:noFill/>
          </a:ln>
        </p:spPr>
      </p:pic>
      <p:sp>
        <p:nvSpPr>
          <p:cNvPr id="138" name="Shape 13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a:spcBef>
                <a:spcPts val="0"/>
              </a:spcBef>
              <a:buNone/>
            </a:pPr>
            <a:r>
              <a:rPr lang="en" sz="3600" b="1"/>
              <a:t>Probabilistic LSI/LSA </a:t>
            </a:r>
          </a:p>
          <a:p>
            <a:pPr lvl="0" rtl="0">
              <a:spcBef>
                <a:spcPts val="0"/>
              </a:spcBef>
              <a:buNone/>
            </a:pPr>
            <a:r>
              <a:rPr lang="en" sz="3600" b="1"/>
              <a:t>(PLSI / PLSA)</a:t>
            </a:r>
          </a:p>
        </p:txBody>
      </p:sp>
      <p:pic>
        <p:nvPicPr>
          <p:cNvPr id="265" name="Shape 265"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66" name="Shape 26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Shape 271"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72" name="Shape 272"/>
          <p:cNvSpPr txBox="1">
            <a:spLocks noGrp="1"/>
          </p:cNvSpPr>
          <p:nvPr>
            <p:ph type="title"/>
          </p:nvPr>
        </p:nvSpPr>
        <p:spPr>
          <a:xfrm>
            <a:off x="268500" y="1301150"/>
            <a:ext cx="8651100" cy="3213000"/>
          </a:xfrm>
          <a:prstGeom prst="rect">
            <a:avLst/>
          </a:prstGeom>
        </p:spPr>
        <p:txBody>
          <a:bodyPr wrap="square" lIns="91425" tIns="91425" rIns="91425" bIns="91425" anchor="ctr" anchorCtr="0">
            <a:noAutofit/>
          </a:bodyPr>
          <a:lstStyle/>
          <a:p>
            <a:pPr lvl="0" algn="l" rtl="0">
              <a:spcBef>
                <a:spcPts val="0"/>
              </a:spcBef>
              <a:buNone/>
            </a:pPr>
            <a:endParaRPr sz="1200">
              <a:solidFill>
                <a:srgbClr val="000000"/>
              </a:solidFill>
            </a:endParaRPr>
          </a:p>
          <a:p>
            <a:pPr marL="457200" lvl="0" indent="-304800" algn="l" rtl="0">
              <a:spcBef>
                <a:spcPts val="0"/>
              </a:spcBef>
              <a:buClr>
                <a:srgbClr val="000000"/>
              </a:buClr>
              <a:buSzPct val="100000"/>
              <a:buChar char="❏"/>
            </a:pPr>
            <a:r>
              <a:rPr lang="en" sz="1200">
                <a:solidFill>
                  <a:srgbClr val="000000"/>
                </a:solidFill>
              </a:rPr>
              <a:t>The model was suggested as a solution that overcomes the shortfalls presented by the representation that LSA utilises</a:t>
            </a:r>
          </a:p>
          <a:p>
            <a:pPr lvl="0" algn="l" rtl="0">
              <a:spcBef>
                <a:spcPts val="0"/>
              </a:spcBef>
              <a:buNone/>
            </a:pPr>
            <a:endParaRPr sz="1200">
              <a:solidFill>
                <a:srgbClr val="000000"/>
              </a:solidFill>
            </a:endParaRPr>
          </a:p>
          <a:p>
            <a:pPr marL="457200" lvl="0" indent="-304800" algn="l" rtl="0">
              <a:spcBef>
                <a:spcPts val="0"/>
              </a:spcBef>
              <a:buClr>
                <a:srgbClr val="000000"/>
              </a:buClr>
              <a:buSzPct val="100000"/>
              <a:buChar char="❏"/>
            </a:pPr>
            <a:r>
              <a:rPr lang="en" sz="1200">
                <a:solidFill>
                  <a:srgbClr val="000000"/>
                </a:solidFill>
              </a:rPr>
              <a:t>The PLSA model, is statistical model named aspect model. This model connects an unobserved class variable (z), with each observation a word (w) from all the observations of a statistical sample, such as a collection of words, with a class variable (d) from another sample such as a collection of observed documents</a:t>
            </a:r>
          </a:p>
          <a:p>
            <a:pPr lvl="0" algn="l" rtl="0">
              <a:spcBef>
                <a:spcPts val="0"/>
              </a:spcBef>
              <a:buNone/>
            </a:pPr>
            <a:endParaRPr sz="1200">
              <a:solidFill>
                <a:srgbClr val="000000"/>
              </a:solidFill>
            </a:endParaRPr>
          </a:p>
          <a:p>
            <a:pPr marL="457200" lvl="0" indent="-304800" algn="l" rtl="0">
              <a:spcBef>
                <a:spcPts val="0"/>
              </a:spcBef>
              <a:buClr>
                <a:srgbClr val="000000"/>
              </a:buClr>
              <a:buSzPct val="100000"/>
              <a:buChar char="❏"/>
            </a:pPr>
            <a:r>
              <a:rPr lang="en" sz="1200">
                <a:solidFill>
                  <a:srgbClr val="000000"/>
                </a:solidFill>
              </a:rPr>
              <a:t>The PLSA model for indexing has two variations of the model the PLSI-U model and the PLSI-Q model</a:t>
            </a:r>
          </a:p>
          <a:p>
            <a:pPr lvl="0" algn="l" rtl="0">
              <a:spcBef>
                <a:spcPts val="0"/>
              </a:spcBef>
              <a:buNone/>
            </a:pPr>
            <a:endParaRPr sz="1200">
              <a:solidFill>
                <a:srgbClr val="000000"/>
              </a:solidFill>
            </a:endParaRPr>
          </a:p>
          <a:p>
            <a:pPr marL="457200" lvl="0" indent="-304800" algn="l" rtl="0">
              <a:spcBef>
                <a:spcPts val="0"/>
              </a:spcBef>
              <a:buClr>
                <a:srgbClr val="000000"/>
              </a:buClr>
              <a:buSzPct val="100000"/>
              <a:buChar char="❏"/>
            </a:pPr>
            <a:r>
              <a:rPr lang="en" sz="1200">
                <a:solidFill>
                  <a:srgbClr val="000000"/>
                </a:solidFill>
              </a:rPr>
              <a:t>The PLSI-U model is a context-dependent unigram model to equalise the experimental word distributions in documents</a:t>
            </a:r>
          </a:p>
          <a:p>
            <a:pPr lvl="0" algn="l" rtl="0">
              <a:spcBef>
                <a:spcPts val="0"/>
              </a:spcBef>
              <a:buNone/>
            </a:pPr>
            <a:endParaRPr sz="1200">
              <a:solidFill>
                <a:srgbClr val="000000"/>
              </a:solidFill>
            </a:endParaRPr>
          </a:p>
          <a:p>
            <a:pPr marL="457200" lvl="0" indent="-304800" algn="l" rtl="0">
              <a:spcBef>
                <a:spcPts val="0"/>
              </a:spcBef>
              <a:buClr>
                <a:srgbClr val="000000"/>
              </a:buClr>
              <a:buSzPct val="100000"/>
              <a:buChar char="❏"/>
            </a:pPr>
            <a:r>
              <a:rPr lang="en" sz="1200">
                <a:solidFill>
                  <a:srgbClr val="000000"/>
                </a:solidFill>
              </a:rPr>
              <a:t>The PLSI-Q is a latent space model which adds a low-dimensional document/query representation for the evaluation of similarities and allows the integration of several different models, but considering global term weights is partly answered by integrating the cosine similarity scores, which improves the accuracy of categorisation and speed of training</a:t>
            </a:r>
          </a:p>
          <a:p>
            <a:pPr lvl="0" algn="l" rtl="0">
              <a:spcBef>
                <a:spcPts val="0"/>
              </a:spcBef>
              <a:buNone/>
            </a:pPr>
            <a:endParaRPr sz="1200">
              <a:solidFill>
                <a:srgbClr val="000000"/>
              </a:solidFill>
            </a:endParaRPr>
          </a:p>
          <a:p>
            <a:pPr marL="457200" lvl="0" indent="-304800" algn="l" rtl="0">
              <a:spcBef>
                <a:spcPts val="0"/>
              </a:spcBef>
              <a:buClr>
                <a:srgbClr val="000000"/>
              </a:buClr>
              <a:buSzPct val="100000"/>
              <a:buChar char="❏"/>
            </a:pPr>
            <a:r>
              <a:rPr lang="en" sz="1200">
                <a:solidFill>
                  <a:srgbClr val="000000"/>
                </a:solidFill>
              </a:rPr>
              <a:t>(-) PLSI often times suffers from overfitting due to the dimensionality  of the p(z|d) parameter</a:t>
            </a:r>
          </a:p>
          <a:p>
            <a:pPr lvl="0" algn="l" rtl="0">
              <a:spcBef>
                <a:spcPts val="0"/>
              </a:spcBef>
              <a:buNone/>
            </a:pPr>
            <a:endParaRPr sz="1200">
              <a:solidFill>
                <a:srgbClr val="000000"/>
              </a:solidFill>
            </a:endParaRPr>
          </a:p>
        </p:txBody>
      </p:sp>
      <p:sp>
        <p:nvSpPr>
          <p:cNvPr id="273" name="Shape 27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21</a:t>
            </a:fld>
            <a:endParaRPr lang="en"/>
          </a:p>
        </p:txBody>
      </p:sp>
      <p:sp>
        <p:nvSpPr>
          <p:cNvPr id="274" name="Shape 274"/>
          <p:cNvSpPr txBox="1"/>
          <p:nvPr/>
        </p:nvSpPr>
        <p:spPr>
          <a:xfrm>
            <a:off x="7615575" y="4199850"/>
            <a:ext cx="1242600" cy="252600"/>
          </a:xfrm>
          <a:prstGeom prst="rect">
            <a:avLst/>
          </a:prstGeom>
          <a:noFill/>
          <a:ln>
            <a:noFill/>
          </a:ln>
        </p:spPr>
        <p:txBody>
          <a:bodyPr wrap="square" lIns="91425" tIns="91425" rIns="91425" bIns="91425" anchor="t" anchorCtr="0">
            <a:noAutofit/>
          </a:bodyPr>
          <a:lstStyle/>
          <a:p>
            <a:pPr lvl="0">
              <a:spcBef>
                <a:spcPts val="0"/>
              </a:spcBef>
              <a:buNone/>
            </a:pPr>
            <a:r>
              <a:rPr lang="en" sz="900"/>
              <a:t>(Hoffman, 1999)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Linguistic and Knowledge-Based Model</a:t>
            </a:r>
          </a:p>
        </p:txBody>
      </p:sp>
      <p:pic>
        <p:nvPicPr>
          <p:cNvPr id="280" name="Shape 280"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81" name="Shape 28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55650" y="1344500"/>
            <a:ext cx="8432700" cy="32988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The linguistic and knowledge-based models depend on the existence of accurate distinct word strings as described by the logical depiction of the query (Spoerri, 1993)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These type of models often utilise artificial intelligence techniques and focus on implementing</a:t>
            </a:r>
          </a:p>
          <a:p>
            <a:pPr marL="914400" lvl="1" indent="-317500" algn="l" rtl="0">
              <a:spcBef>
                <a:spcPts val="0"/>
              </a:spcBef>
              <a:buClr>
                <a:srgbClr val="000000"/>
              </a:buClr>
              <a:buSzPct val="100000"/>
              <a:buChar char="❏"/>
            </a:pPr>
            <a:r>
              <a:rPr lang="en" sz="1400">
                <a:solidFill>
                  <a:srgbClr val="000000"/>
                </a:solidFill>
              </a:rPr>
              <a:t>Stemming</a:t>
            </a:r>
          </a:p>
          <a:p>
            <a:pPr marL="914400" lvl="1" indent="-317500" algn="l" rtl="0">
              <a:spcBef>
                <a:spcPts val="0"/>
              </a:spcBef>
              <a:buClr>
                <a:srgbClr val="000000"/>
              </a:buClr>
              <a:buSzPct val="100000"/>
              <a:buChar char="❏"/>
            </a:pPr>
            <a:r>
              <a:rPr lang="en" sz="1400">
                <a:solidFill>
                  <a:srgbClr val="000000"/>
                </a:solidFill>
              </a:rPr>
              <a:t>syntactic </a:t>
            </a:r>
          </a:p>
          <a:p>
            <a:pPr marL="914400" lvl="1" indent="-317500" algn="l" rtl="0">
              <a:spcBef>
                <a:spcPts val="0"/>
              </a:spcBef>
              <a:buClr>
                <a:srgbClr val="000000"/>
              </a:buClr>
              <a:buSzPct val="100000"/>
              <a:buChar char="❏"/>
            </a:pPr>
            <a:r>
              <a:rPr lang="en" sz="1400">
                <a:solidFill>
                  <a:srgbClr val="000000"/>
                </a:solidFill>
              </a:rPr>
              <a:t>and semantic examination </a:t>
            </a:r>
          </a:p>
          <a:p>
            <a:pPr marL="1371600" lvl="2" indent="-317500" algn="l" rtl="0">
              <a:spcBef>
                <a:spcPts val="0"/>
              </a:spcBef>
              <a:buClr>
                <a:srgbClr val="000000"/>
              </a:buClr>
              <a:buSzPct val="100000"/>
              <a:buChar char="❏"/>
            </a:pPr>
            <a:r>
              <a:rPr lang="en" sz="1400">
                <a:solidFill>
                  <a:srgbClr val="000000"/>
                </a:solidFill>
              </a:rPr>
              <a:t>for retrieving documents effectively </a:t>
            </a:r>
          </a:p>
          <a:p>
            <a:pPr marL="1371600" lvl="2" indent="-317500" algn="l" rtl="0">
              <a:spcBef>
                <a:spcPts val="0"/>
              </a:spcBef>
              <a:buClr>
                <a:srgbClr val="000000"/>
              </a:buClr>
              <a:buSzPct val="100000"/>
              <a:buChar char="❏"/>
            </a:pPr>
            <a:r>
              <a:rPr lang="en" sz="1400">
                <a:solidFill>
                  <a:srgbClr val="000000"/>
                </a:solidFill>
              </a:rPr>
              <a:t>and determine ambiguity connected with keyword-based retrieval (Spoerri, 1993)</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An example of linguistic and</a:t>
            </a:r>
          </a:p>
          <a:p>
            <a:pPr marL="457200" lvl="0" indent="-317500" algn="l" rtl="0">
              <a:spcBef>
                <a:spcPts val="0"/>
              </a:spcBef>
              <a:buClr>
                <a:srgbClr val="000000"/>
              </a:buClr>
              <a:buSzPct val="100000"/>
              <a:buChar char="❏"/>
            </a:pPr>
            <a:r>
              <a:rPr lang="en" sz="1400">
                <a:solidFill>
                  <a:srgbClr val="000000"/>
                </a:solidFill>
              </a:rPr>
              <a:t>knowledge-based model is the </a:t>
            </a:r>
            <a:r>
              <a:rPr lang="en" sz="1400" i="1">
                <a:solidFill>
                  <a:srgbClr val="000000"/>
                </a:solidFill>
              </a:rPr>
              <a:t>DR-link </a:t>
            </a:r>
            <a:r>
              <a:rPr lang="en" sz="1400">
                <a:solidFill>
                  <a:srgbClr val="000000"/>
                </a:solidFill>
              </a:rPr>
              <a:t>retrieval system, which focuses on apprehending the conceptual level and understanding the meaning of the user's query by utilising linguistic text processing approaches</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pic>
        <p:nvPicPr>
          <p:cNvPr id="287" name="Shape 287"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288" name="Shape 28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b="1"/>
              <a:t>Comparison of different retrieval models</a:t>
            </a:r>
          </a:p>
        </p:txBody>
      </p:sp>
      <p:pic>
        <p:nvPicPr>
          <p:cNvPr id="294" name="Shape 294" descr="AAEAAQAAAAAAAALzAAAAJDUxN2UyMjNlLTVmZDQtNDlhMy1iZmY3LTIzYThlNWNjNDNiYg.jpg"/>
          <p:cNvPicPr preferRelativeResize="0"/>
          <p:nvPr/>
        </p:nvPicPr>
        <p:blipFill>
          <a:blip r:embed="rId3">
            <a:alphaModFix/>
          </a:blip>
          <a:stretch>
            <a:fillRect/>
          </a:stretch>
        </p:blipFill>
        <p:spPr>
          <a:xfrm>
            <a:off x="7644250" y="0"/>
            <a:ext cx="1499750" cy="1344500"/>
          </a:xfrm>
          <a:prstGeom prst="rect">
            <a:avLst/>
          </a:prstGeom>
          <a:noFill/>
          <a:ln>
            <a:noFill/>
          </a:ln>
        </p:spPr>
      </p:pic>
      <p:sp>
        <p:nvSpPr>
          <p:cNvPr id="295" name="Shape 29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b="1"/>
              <a:t>Boolean and Statistical Model</a:t>
            </a:r>
          </a:p>
        </p:txBody>
      </p:sp>
      <p:pic>
        <p:nvPicPr>
          <p:cNvPr id="301" name="Shape 301" descr="AAEAAQAAAAAAAALzAAAAJDUxN2UyMjNlLTVmZDQtNDlhMy1iZmY3LTIzYThlNWNjNDNiYg.jpg"/>
          <p:cNvPicPr preferRelativeResize="0"/>
          <p:nvPr/>
        </p:nvPicPr>
        <p:blipFill>
          <a:blip r:embed="rId3">
            <a:alphaModFix/>
          </a:blip>
          <a:stretch>
            <a:fillRect/>
          </a:stretch>
        </p:blipFill>
        <p:spPr>
          <a:xfrm>
            <a:off x="7644250" y="0"/>
            <a:ext cx="1499750" cy="1344500"/>
          </a:xfrm>
          <a:prstGeom prst="rect">
            <a:avLst/>
          </a:prstGeom>
          <a:noFill/>
          <a:ln>
            <a:noFill/>
          </a:ln>
        </p:spPr>
      </p:pic>
      <p:sp>
        <p:nvSpPr>
          <p:cNvPr id="302" name="Shape 3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Shape 307"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08" name="Shape 308"/>
          <p:cNvSpPr txBox="1">
            <a:spLocks noGrp="1"/>
          </p:cNvSpPr>
          <p:nvPr>
            <p:ph type="title"/>
          </p:nvPr>
        </p:nvSpPr>
        <p:spPr>
          <a:xfrm>
            <a:off x="355650" y="1183700"/>
            <a:ext cx="8432700" cy="3213000"/>
          </a:xfrm>
          <a:prstGeom prst="rect">
            <a:avLst/>
          </a:prstGeom>
        </p:spPr>
        <p:txBody>
          <a:bodyPr wrap="square" lIns="91425" tIns="91425" rIns="91425" bIns="91425" anchor="ctr" anchorCtr="0">
            <a:noAutofit/>
          </a:bodyPr>
          <a:lstStyle/>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disadvantage of the Boolean model is that it can only determine if the search query is relevant or not, and not the grade of relevance</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Additionally, with the Boolean models it’s difficult to rank outputs and to perform relevance feedback.</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Output documents of statistical models are ranked according to similarity (e.g. tf, idf) to query</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Automatic relevance feedback with statistical models:</a:t>
            </a:r>
          </a:p>
          <a:p>
            <a:pPr lvl="0" algn="l" rtl="0">
              <a:spcBef>
                <a:spcPts val="0"/>
              </a:spcBef>
              <a:buNone/>
            </a:pPr>
            <a:endParaRPr sz="1400">
              <a:solidFill>
                <a:srgbClr val="000000"/>
              </a:solidFill>
            </a:endParaRPr>
          </a:p>
          <a:p>
            <a:pPr marL="914400" lvl="1" indent="-317500" algn="l" rtl="0">
              <a:spcBef>
                <a:spcPts val="0"/>
              </a:spcBef>
              <a:buClr>
                <a:srgbClr val="000000"/>
              </a:buClr>
              <a:buSzPct val="100000"/>
              <a:buChar char="❏"/>
            </a:pPr>
            <a:r>
              <a:rPr lang="en" sz="1400">
                <a:solidFill>
                  <a:srgbClr val="000000"/>
                </a:solidFill>
              </a:rPr>
              <a:t>Related documents included to query </a:t>
            </a:r>
          </a:p>
          <a:p>
            <a:pPr marL="457200" lvl="0" indent="0" algn="l" rtl="0">
              <a:spcBef>
                <a:spcPts val="0"/>
              </a:spcBef>
              <a:buNone/>
            </a:pPr>
            <a:endParaRPr sz="1400">
              <a:solidFill>
                <a:srgbClr val="000000"/>
              </a:solidFill>
            </a:endParaRPr>
          </a:p>
          <a:p>
            <a:pPr marL="914400" lvl="1" indent="-317500" algn="l" rtl="0">
              <a:spcBef>
                <a:spcPts val="0"/>
              </a:spcBef>
              <a:buClr>
                <a:srgbClr val="000000"/>
              </a:buClr>
              <a:buSzPct val="100000"/>
              <a:buChar char="❏"/>
            </a:pPr>
            <a:r>
              <a:rPr lang="en" sz="1400">
                <a:solidFill>
                  <a:srgbClr val="000000"/>
                </a:solidFill>
              </a:rPr>
              <a:t>Non related documents extracted from query </a:t>
            </a:r>
          </a:p>
          <a:p>
            <a:pPr lvl="0" algn="l" rtl="0">
              <a:spcBef>
                <a:spcPts val="0"/>
              </a:spcBef>
              <a:buNone/>
            </a:pPr>
            <a:endParaRPr sz="1400">
              <a:solidFill>
                <a:srgbClr val="000000"/>
              </a:solidFill>
            </a:endParaRPr>
          </a:p>
        </p:txBody>
      </p:sp>
      <p:sp>
        <p:nvSpPr>
          <p:cNvPr id="309" name="Shape 30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883250" y="1510350"/>
            <a:ext cx="5377500" cy="1965900"/>
          </a:xfrm>
          <a:prstGeom prst="rect">
            <a:avLst/>
          </a:prstGeom>
        </p:spPr>
        <p:txBody>
          <a:bodyPr wrap="square" lIns="91425" tIns="91425" rIns="91425" bIns="91425" anchor="ctr" anchorCtr="0">
            <a:noAutofit/>
          </a:bodyPr>
          <a:lstStyle/>
          <a:p>
            <a:pPr lvl="0">
              <a:spcBef>
                <a:spcPts val="0"/>
              </a:spcBef>
              <a:buNone/>
            </a:pPr>
            <a:r>
              <a:rPr lang="en" sz="3600" b="1"/>
              <a:t>Standard Boolean Model</a:t>
            </a:r>
          </a:p>
          <a:p>
            <a:pPr lvl="0">
              <a:spcBef>
                <a:spcPts val="0"/>
              </a:spcBef>
              <a:buNone/>
            </a:pPr>
            <a:r>
              <a:rPr lang="en" b="1"/>
              <a:t>and </a:t>
            </a:r>
            <a:r>
              <a:rPr lang="en" sz="3600" b="1"/>
              <a:t>Smart Boolean Model</a:t>
            </a:r>
          </a:p>
          <a:p>
            <a:pPr lvl="0" rtl="0">
              <a:spcBef>
                <a:spcPts val="0"/>
              </a:spcBef>
              <a:buNone/>
            </a:pPr>
            <a:endParaRPr/>
          </a:p>
        </p:txBody>
      </p:sp>
      <p:pic>
        <p:nvPicPr>
          <p:cNvPr id="315" name="Shape 315"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16" name="Shape 31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Shape 321"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22" name="Shape 322"/>
          <p:cNvSpPr txBox="1">
            <a:spLocks noGrp="1"/>
          </p:cNvSpPr>
          <p:nvPr>
            <p:ph type="title"/>
          </p:nvPr>
        </p:nvSpPr>
        <p:spPr>
          <a:xfrm>
            <a:off x="355650" y="1438675"/>
            <a:ext cx="8432700" cy="32130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The standard Boolean model is easy to implement and computationally efficient and it is frequently used by large document databases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But the model does no </a:t>
            </a:r>
          </a:p>
          <a:p>
            <a:pPr marL="1371600" lvl="2" indent="-317500" algn="l" rtl="0">
              <a:spcBef>
                <a:spcPts val="0"/>
              </a:spcBef>
              <a:buClr>
                <a:srgbClr val="000000"/>
              </a:buClr>
              <a:buSzPct val="100000"/>
              <a:buChar char="❏"/>
            </a:pPr>
            <a:r>
              <a:rPr lang="en" sz="1400">
                <a:solidFill>
                  <a:srgbClr val="000000"/>
                </a:solidFill>
              </a:rPr>
              <a:t>ranking </a:t>
            </a:r>
          </a:p>
          <a:p>
            <a:pPr marL="1371600" lvl="2" indent="-317500" algn="l" rtl="0">
              <a:spcBef>
                <a:spcPts val="0"/>
              </a:spcBef>
              <a:buClr>
                <a:srgbClr val="000000"/>
              </a:buClr>
              <a:buSzPct val="100000"/>
              <a:buChar char="❏"/>
            </a:pPr>
            <a:r>
              <a:rPr lang="en" sz="1400">
                <a:solidFill>
                  <a:srgbClr val="000000"/>
                </a:solidFill>
              </a:rPr>
              <a:t>and no weighting  of index and of query terms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standard Boolean model is also associated with the challenge of building Boolean queries - users do mistakes when they form a Boolean query, because they go back to their knowledge of English</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On the other hand with the smart Boolean model there’s no need for Boolean operators and there’s help with query reformulation for the user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smart Boolean also uses narrowing techniques for the query </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323" name="Shape 32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a:spcBef>
                <a:spcPts val="0"/>
              </a:spcBef>
              <a:buNone/>
            </a:pPr>
            <a:r>
              <a:rPr lang="en" sz="3600" b="1"/>
              <a:t>Vector Space Model </a:t>
            </a:r>
            <a:r>
              <a:rPr lang="en" b="1"/>
              <a:t>and </a:t>
            </a:r>
            <a:r>
              <a:rPr lang="en" sz="3600" b="1"/>
              <a:t>Probabilistic Retrieval Model</a:t>
            </a:r>
          </a:p>
          <a:p>
            <a:pPr lvl="0" rtl="0">
              <a:spcBef>
                <a:spcPts val="0"/>
              </a:spcBef>
              <a:buNone/>
            </a:pPr>
            <a:r>
              <a:rPr lang="en" sz="3600" b="1"/>
              <a:t> </a:t>
            </a:r>
          </a:p>
        </p:txBody>
      </p:sp>
      <p:pic>
        <p:nvPicPr>
          <p:cNvPr id="329" name="Shape 329"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30" name="Shape 330"/>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descr="AAEAAQAAAAAAAALzAAAAJDUxN2UyMjNlLTVmZDQtNDlhMy1iZmY3LTIzYThlNWNjNDNiYg.jpg"/>
          <p:cNvPicPr preferRelativeResize="0"/>
          <p:nvPr/>
        </p:nvPicPr>
        <p:blipFill>
          <a:blip r:embed="rId3">
            <a:alphaModFix/>
          </a:blip>
          <a:stretch>
            <a:fillRect/>
          </a:stretch>
        </p:blipFill>
        <p:spPr>
          <a:xfrm>
            <a:off x="7895650" y="0"/>
            <a:ext cx="1248350" cy="1434800"/>
          </a:xfrm>
          <a:prstGeom prst="rect">
            <a:avLst/>
          </a:prstGeom>
          <a:noFill/>
          <a:ln>
            <a:noFill/>
          </a:ln>
        </p:spPr>
      </p:pic>
      <p:pic>
        <p:nvPicPr>
          <p:cNvPr id="144" name="Shape 144" descr="Retrieval_Models.jpg"/>
          <p:cNvPicPr preferRelativeResize="0"/>
          <p:nvPr/>
        </p:nvPicPr>
        <p:blipFill>
          <a:blip r:embed="rId4">
            <a:alphaModFix/>
          </a:blip>
          <a:stretch>
            <a:fillRect/>
          </a:stretch>
        </p:blipFill>
        <p:spPr>
          <a:xfrm>
            <a:off x="285298" y="310423"/>
            <a:ext cx="5714550" cy="4328725"/>
          </a:xfrm>
          <a:prstGeom prst="rect">
            <a:avLst/>
          </a:prstGeom>
          <a:noFill/>
          <a:ln>
            <a:noFill/>
          </a:ln>
        </p:spPr>
      </p:pic>
      <p:sp>
        <p:nvSpPr>
          <p:cNvPr id="145" name="Shape 145"/>
          <p:cNvSpPr txBox="1"/>
          <p:nvPr/>
        </p:nvSpPr>
        <p:spPr>
          <a:xfrm>
            <a:off x="6410500" y="1602625"/>
            <a:ext cx="2450100" cy="1048800"/>
          </a:xfrm>
          <a:prstGeom prst="rect">
            <a:avLst/>
          </a:prstGeom>
          <a:noFill/>
          <a:ln>
            <a:noFill/>
          </a:ln>
        </p:spPr>
        <p:txBody>
          <a:bodyPr wrap="square" lIns="91425" tIns="91425" rIns="91425" bIns="91425" anchor="t" anchorCtr="0">
            <a:noAutofit/>
          </a:bodyPr>
          <a:lstStyle/>
          <a:p>
            <a:pPr marL="457200" lvl="0" indent="-342900" rtl="0">
              <a:spcBef>
                <a:spcPts val="0"/>
              </a:spcBef>
              <a:buSzPct val="100000"/>
              <a:buChar char="❏"/>
            </a:pPr>
            <a:r>
              <a:rPr lang="en" sz="1800"/>
              <a:t>An overview of Retrieval models</a:t>
            </a:r>
          </a:p>
        </p:txBody>
      </p:sp>
      <p:sp>
        <p:nvSpPr>
          <p:cNvPr id="146" name="Shape 14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Shape 335"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36" name="Shape 336"/>
          <p:cNvSpPr txBox="1">
            <a:spLocks noGrp="1"/>
          </p:cNvSpPr>
          <p:nvPr>
            <p:ph type="title"/>
          </p:nvPr>
        </p:nvSpPr>
        <p:spPr>
          <a:xfrm>
            <a:off x="385975" y="1301150"/>
            <a:ext cx="8432700" cy="32130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With VSM it’s difficult to identify the level of significance of words in a document</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Additionally, it’s difficult to decide the level of similarity between a document and the query</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SVM provides partial matching and ranked results, misses semantic and syntactic information</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Probabilistic model ranks the output according to cosine and probability of relevance</a:t>
            </a:r>
          </a:p>
          <a:p>
            <a:pPr lvl="0" algn="l" rtl="0">
              <a:spcBef>
                <a:spcPts val="0"/>
              </a:spcBef>
              <a:buNone/>
            </a:pPr>
            <a:r>
              <a:rPr lang="en" sz="1400">
                <a:solidFill>
                  <a:srgbClr val="000000"/>
                </a:solidFill>
              </a:rPr>
              <a:t> </a:t>
            </a:r>
          </a:p>
          <a:p>
            <a:pPr marL="457200" lvl="0" indent="-317500" algn="l" rtl="0">
              <a:spcBef>
                <a:spcPts val="0"/>
              </a:spcBef>
              <a:buClr>
                <a:srgbClr val="000000"/>
              </a:buClr>
              <a:buSzPct val="100000"/>
              <a:buChar char="❏"/>
            </a:pPr>
            <a:r>
              <a:rPr lang="en" sz="1400">
                <a:solidFill>
                  <a:srgbClr val="000000"/>
                </a:solidFill>
              </a:rPr>
              <a:t>With the probabilistic model the queries can be easier to formulate because users do not have to learn a query language and can use natural language.</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uncertainty inherent in the choice of query concepts can be represented with the probabilistic models</a:t>
            </a:r>
          </a:p>
        </p:txBody>
      </p:sp>
      <p:sp>
        <p:nvSpPr>
          <p:cNvPr id="337" name="Shape 337"/>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LSI </a:t>
            </a:r>
            <a:r>
              <a:rPr lang="en" b="1"/>
              <a:t>and BM25</a:t>
            </a:r>
          </a:p>
        </p:txBody>
      </p:sp>
      <p:pic>
        <p:nvPicPr>
          <p:cNvPr id="343" name="Shape 343"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44" name="Shape 34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Shape 349"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50" name="Shape 350"/>
          <p:cNvSpPr txBox="1">
            <a:spLocks noGrp="1"/>
          </p:cNvSpPr>
          <p:nvPr>
            <p:ph type="title"/>
          </p:nvPr>
        </p:nvSpPr>
        <p:spPr>
          <a:xfrm>
            <a:off x="385975" y="1501925"/>
            <a:ext cx="8432700" cy="3012300"/>
          </a:xfrm>
          <a:prstGeom prst="rect">
            <a:avLst/>
          </a:prstGeom>
        </p:spPr>
        <p:txBody>
          <a:bodyPr wrap="square" lIns="91425" tIns="91425" rIns="91425" bIns="91425" anchor="ctr" anchorCtr="0">
            <a:noAutofit/>
          </a:bodyPr>
          <a:lstStyle/>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LSI associated with accurate term matching, has important disadvantages sometimes, because of the ambiguity often caused by not using precise words, individual distinctness in word usage and personal preferences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BM25 is an efficient retrieval model, and particularly efficient with the ad-hoc retrieval tasks especially for TREC collections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Generally the BM25 uses TF and IDF for its calculation</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BM25 however has nonlinear term-frequency saturation</a:t>
            </a:r>
            <a:r>
              <a:rPr lang="en" sz="1100">
                <a:solidFill>
                  <a:srgbClr val="000000"/>
                </a:solidFill>
                <a:latin typeface="Arial"/>
                <a:ea typeface="Arial"/>
                <a:cs typeface="Arial"/>
                <a:sym typeface="Arial"/>
              </a:rPr>
              <a:t> </a:t>
            </a:r>
            <a:r>
              <a:rPr lang="en" sz="1400">
                <a:solidFill>
                  <a:srgbClr val="000000"/>
                </a:solidFill>
              </a:rPr>
              <a:t>since it has an upper limit for term frequency (term significance)</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But with some methods for document length normalization the BM25 often achieves even better performance than BM25 with TF-IDF</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351" name="Shape 35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a:spcBef>
                <a:spcPts val="0"/>
              </a:spcBef>
              <a:buNone/>
            </a:pPr>
            <a:r>
              <a:rPr lang="en" sz="3600" b="1"/>
              <a:t>LSI </a:t>
            </a:r>
            <a:r>
              <a:rPr lang="en" b="1"/>
              <a:t>and </a:t>
            </a:r>
            <a:r>
              <a:rPr lang="en" sz="3600" b="1"/>
              <a:t>PLSI</a:t>
            </a:r>
          </a:p>
          <a:p>
            <a:pPr lvl="0" rtl="0">
              <a:spcBef>
                <a:spcPts val="0"/>
              </a:spcBef>
              <a:buNone/>
            </a:pPr>
            <a:r>
              <a:rPr lang="en" sz="3600" b="1"/>
              <a:t>LSA and PLSA</a:t>
            </a:r>
          </a:p>
        </p:txBody>
      </p:sp>
      <p:pic>
        <p:nvPicPr>
          <p:cNvPr id="357" name="Shape 357"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58" name="Shape 35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Shape 363"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64" name="Shape 364"/>
          <p:cNvSpPr txBox="1">
            <a:spLocks noGrp="1"/>
          </p:cNvSpPr>
          <p:nvPr>
            <p:ph type="title"/>
          </p:nvPr>
        </p:nvSpPr>
        <p:spPr>
          <a:xfrm>
            <a:off x="392850" y="1397425"/>
            <a:ext cx="8432700" cy="3213000"/>
          </a:xfrm>
          <a:prstGeom prst="rect">
            <a:avLst/>
          </a:prstGeom>
        </p:spPr>
        <p:txBody>
          <a:bodyPr wrap="square" lIns="91425" tIns="91425" rIns="91425" bIns="91425" anchor="ctr" anchorCtr="0">
            <a:noAutofit/>
          </a:bodyPr>
          <a:lstStyle/>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LSI maps terms and documents into a latent semantic space with  SVD singular value decomposition but it lacks in terms of solid probabilistic foundation</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PLSI models mapping each word in a document is drawn from a mixture model determined by multinomial random variables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Some of the advantages of the PLSA model is the factor representation and that it's statistical foundation since it  depends on the Law of Likelihood (an accepted framework for defining published statistical evidence)</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PLSA is more solid than the corresponding of LSA</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The probabilistic model enables to systematically integrate a variety of models. Furthermore, the model utilises factor analysis, which enables effective handling of ambiguous words and allows to differentiate between a variety of meanings and kinds of word usage</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365" name="Shape 36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34</a:t>
            </a:fld>
            <a:endParaRPr lang="e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Shape 370"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71" name="Shape 371"/>
          <p:cNvSpPr txBox="1">
            <a:spLocks noGrp="1"/>
          </p:cNvSpPr>
          <p:nvPr>
            <p:ph type="title"/>
          </p:nvPr>
        </p:nvSpPr>
        <p:spPr>
          <a:xfrm>
            <a:off x="1771174" y="1620250"/>
            <a:ext cx="5757900" cy="1646100"/>
          </a:xfrm>
          <a:prstGeom prst="rect">
            <a:avLst/>
          </a:prstGeom>
        </p:spPr>
        <p:txBody>
          <a:bodyPr wrap="square" lIns="91425" tIns="91425" rIns="91425" bIns="91425" anchor="ctr" anchorCtr="0">
            <a:noAutofit/>
          </a:bodyPr>
          <a:lstStyle/>
          <a:p>
            <a:pPr lvl="0" rtl="0">
              <a:spcBef>
                <a:spcPts val="0"/>
              </a:spcBef>
              <a:buNone/>
            </a:pPr>
            <a:r>
              <a:rPr lang="en" b="1"/>
              <a:t>Understanding how each model is performed (scoring)</a:t>
            </a:r>
          </a:p>
        </p:txBody>
      </p:sp>
      <p:sp>
        <p:nvSpPr>
          <p:cNvPr id="372" name="Shape 37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35</a:t>
            </a:fld>
            <a:endParaRPr lang="e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Shape 377" descr="AAEAAQAAAAAAAALzAAAAJDUxN2UyMjNlLTVmZDQtNDlhMy1iZmY3LTIzYThlNWNjNDNiYg.jpg"/>
          <p:cNvPicPr preferRelativeResize="0"/>
          <p:nvPr/>
        </p:nvPicPr>
        <p:blipFill>
          <a:blip r:embed="rId3">
            <a:alphaModFix/>
          </a:blip>
          <a:stretch>
            <a:fillRect/>
          </a:stretch>
        </p:blipFill>
        <p:spPr>
          <a:xfrm>
            <a:off x="7699475" y="0"/>
            <a:ext cx="1444525" cy="1344500"/>
          </a:xfrm>
          <a:prstGeom prst="rect">
            <a:avLst/>
          </a:prstGeom>
          <a:noFill/>
          <a:ln>
            <a:noFill/>
          </a:ln>
        </p:spPr>
      </p:pic>
      <p:sp>
        <p:nvSpPr>
          <p:cNvPr id="378" name="Shape 378"/>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Standard Boolean Model</a:t>
            </a:r>
          </a:p>
        </p:txBody>
      </p:sp>
      <p:sp>
        <p:nvSpPr>
          <p:cNvPr id="379" name="Shape 37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36</a:t>
            </a:fld>
            <a:endParaRPr lang="e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Shape 384"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85" name="Shape 385"/>
          <p:cNvSpPr txBox="1">
            <a:spLocks noGrp="1"/>
          </p:cNvSpPr>
          <p:nvPr>
            <p:ph type="title"/>
          </p:nvPr>
        </p:nvSpPr>
        <p:spPr>
          <a:xfrm>
            <a:off x="226200" y="1053575"/>
            <a:ext cx="8691600" cy="3560400"/>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400">
                <a:solidFill>
                  <a:srgbClr val="000000"/>
                </a:solidFill>
              </a:rPr>
              <a:t>Collection of actual documents A = {A</a:t>
            </a:r>
            <a:r>
              <a:rPr lang="en" sz="1400" baseline="-25000">
                <a:solidFill>
                  <a:srgbClr val="000000"/>
                </a:solidFill>
              </a:rPr>
              <a:t>1  </a:t>
            </a:r>
            <a:r>
              <a:rPr lang="en" sz="1400">
                <a:solidFill>
                  <a:srgbClr val="000000"/>
                </a:solidFill>
              </a:rPr>
              <a:t>= bike, A</a:t>
            </a:r>
            <a:r>
              <a:rPr lang="en" sz="1400" baseline="-25000">
                <a:solidFill>
                  <a:srgbClr val="000000"/>
                </a:solidFill>
              </a:rPr>
              <a:t> 2</a:t>
            </a:r>
            <a:r>
              <a:rPr lang="en" sz="1400">
                <a:solidFill>
                  <a:srgbClr val="000000"/>
                </a:solidFill>
              </a:rPr>
              <a:t> = car,</a:t>
            </a:r>
            <a:r>
              <a:rPr lang="en" sz="1400" baseline="-25000">
                <a:solidFill>
                  <a:srgbClr val="000000"/>
                </a:solidFill>
              </a:rPr>
              <a:t>  </a:t>
            </a:r>
            <a:r>
              <a:rPr lang="en" sz="1400">
                <a:solidFill>
                  <a:srgbClr val="000000"/>
                </a:solidFill>
              </a:rPr>
              <a:t>A</a:t>
            </a:r>
            <a:r>
              <a:rPr lang="en" sz="1400" baseline="-25000">
                <a:solidFill>
                  <a:srgbClr val="000000"/>
                </a:solidFill>
              </a:rPr>
              <a:t>3  </a:t>
            </a:r>
            <a:r>
              <a:rPr lang="en" sz="1400">
                <a:solidFill>
                  <a:srgbClr val="000000"/>
                </a:solidFill>
              </a:rPr>
              <a:t>= metro}</a:t>
            </a:r>
          </a:p>
          <a:p>
            <a:pPr lvl="0" algn="l" rtl="0">
              <a:spcBef>
                <a:spcPts val="0"/>
              </a:spcBef>
              <a:buNone/>
            </a:pPr>
            <a:endParaRPr sz="1400">
              <a:solidFill>
                <a:srgbClr val="000000"/>
              </a:solidFill>
            </a:endParaRPr>
          </a:p>
          <a:p>
            <a:pPr marL="457200" lvl="0" indent="-317500" rtl="0">
              <a:spcBef>
                <a:spcPts val="0"/>
              </a:spcBef>
              <a:buClr>
                <a:srgbClr val="000000"/>
              </a:buClr>
              <a:buSzPct val="100000"/>
              <a:buChar char="❏"/>
            </a:pPr>
            <a:r>
              <a:rPr lang="en" sz="1400">
                <a:solidFill>
                  <a:srgbClr val="000000"/>
                </a:solidFill>
              </a:rPr>
              <a:t>Collection of terms T = {T</a:t>
            </a:r>
            <a:r>
              <a:rPr lang="en" sz="1400" baseline="-25000">
                <a:solidFill>
                  <a:srgbClr val="000000"/>
                </a:solidFill>
              </a:rPr>
              <a:t>1 </a:t>
            </a:r>
            <a:r>
              <a:rPr lang="en" sz="1400">
                <a:solidFill>
                  <a:srgbClr val="000000"/>
                </a:solidFill>
              </a:rPr>
              <a:t>, </a:t>
            </a:r>
            <a:r>
              <a:rPr lang="en" sz="1400" baseline="-25000">
                <a:solidFill>
                  <a:srgbClr val="000000"/>
                </a:solidFill>
              </a:rPr>
              <a:t> </a:t>
            </a:r>
            <a:r>
              <a:rPr lang="en" sz="1400">
                <a:solidFill>
                  <a:srgbClr val="000000"/>
                </a:solidFill>
              </a:rPr>
              <a:t>T</a:t>
            </a:r>
            <a:r>
              <a:rPr lang="en" sz="1400" baseline="-25000">
                <a:solidFill>
                  <a:srgbClr val="000000"/>
                </a:solidFill>
              </a:rPr>
              <a:t>2</a:t>
            </a:r>
            <a:r>
              <a:rPr lang="en" sz="1400">
                <a:solidFill>
                  <a:srgbClr val="000000"/>
                </a:solidFill>
              </a:rPr>
              <a:t> ,</a:t>
            </a:r>
            <a:r>
              <a:rPr lang="en" sz="1400" baseline="-25000">
                <a:solidFill>
                  <a:srgbClr val="000000"/>
                </a:solidFill>
              </a:rPr>
              <a:t>  </a:t>
            </a:r>
            <a:r>
              <a:rPr lang="en" sz="1400">
                <a:solidFill>
                  <a:srgbClr val="000000"/>
                </a:solidFill>
              </a:rPr>
              <a:t>T</a:t>
            </a:r>
            <a:r>
              <a:rPr lang="en" sz="1400" baseline="-25000">
                <a:solidFill>
                  <a:srgbClr val="000000"/>
                </a:solidFill>
              </a:rPr>
              <a:t>3  </a:t>
            </a:r>
            <a:r>
              <a:rPr lang="en" sz="1400">
                <a:solidFill>
                  <a:srgbClr val="000000"/>
                </a:solidFill>
              </a:rPr>
              <a:t>,</a:t>
            </a:r>
            <a:r>
              <a:rPr lang="en" sz="1400" baseline="-25000">
                <a:solidFill>
                  <a:srgbClr val="000000"/>
                </a:solidFill>
              </a:rPr>
              <a:t>  </a:t>
            </a:r>
            <a:r>
              <a:rPr lang="en" sz="1400">
                <a:solidFill>
                  <a:srgbClr val="000000"/>
                </a:solidFill>
              </a:rPr>
              <a:t>T</a:t>
            </a:r>
            <a:r>
              <a:rPr lang="en" sz="1400" baseline="-25000">
                <a:solidFill>
                  <a:srgbClr val="000000"/>
                </a:solidFill>
              </a:rPr>
              <a:t>4</a:t>
            </a:r>
            <a:r>
              <a:rPr lang="en" sz="1400">
                <a:solidFill>
                  <a:srgbClr val="000000"/>
                </a:solidFill>
              </a:rPr>
              <a:t>}</a:t>
            </a:r>
          </a:p>
          <a:p>
            <a:pPr lvl="0" algn="l" rtl="0">
              <a:spcBef>
                <a:spcPts val="0"/>
              </a:spcBef>
              <a:buNone/>
            </a:pPr>
            <a:endParaRPr sz="1400">
              <a:solidFill>
                <a:srgbClr val="000000"/>
              </a:solidFill>
            </a:endParaRPr>
          </a:p>
          <a:p>
            <a:pPr marL="457200" lvl="0" indent="-317500" rtl="0">
              <a:spcBef>
                <a:spcPts val="0"/>
              </a:spcBef>
              <a:buClr>
                <a:srgbClr val="000000"/>
              </a:buClr>
              <a:buSzPct val="100000"/>
              <a:buChar char="❏"/>
            </a:pPr>
            <a:r>
              <a:rPr lang="en" sz="1400">
                <a:solidFill>
                  <a:srgbClr val="000000"/>
                </a:solidFill>
              </a:rPr>
              <a:t>Collection of documents D = {D</a:t>
            </a:r>
            <a:r>
              <a:rPr lang="en" sz="1400" baseline="-25000">
                <a:solidFill>
                  <a:srgbClr val="000000"/>
                </a:solidFill>
              </a:rPr>
              <a:t>1 </a:t>
            </a:r>
            <a:r>
              <a:rPr lang="en" sz="1400">
                <a:solidFill>
                  <a:srgbClr val="000000"/>
                </a:solidFill>
              </a:rPr>
              <a:t>, </a:t>
            </a:r>
            <a:r>
              <a:rPr lang="en" sz="1400" baseline="-25000">
                <a:solidFill>
                  <a:srgbClr val="000000"/>
                </a:solidFill>
              </a:rPr>
              <a:t> </a:t>
            </a:r>
            <a:r>
              <a:rPr lang="en" sz="1400">
                <a:solidFill>
                  <a:srgbClr val="000000"/>
                </a:solidFill>
              </a:rPr>
              <a:t>D</a:t>
            </a:r>
            <a:r>
              <a:rPr lang="en" sz="1400" baseline="-25000">
                <a:solidFill>
                  <a:srgbClr val="000000"/>
                </a:solidFill>
              </a:rPr>
              <a:t>2</a:t>
            </a:r>
            <a:r>
              <a:rPr lang="en" sz="1400">
                <a:solidFill>
                  <a:srgbClr val="000000"/>
                </a:solidFill>
              </a:rPr>
              <a:t> ,</a:t>
            </a:r>
            <a:r>
              <a:rPr lang="en" sz="1400" baseline="-25000">
                <a:solidFill>
                  <a:srgbClr val="000000"/>
                </a:solidFill>
              </a:rPr>
              <a:t>  </a:t>
            </a:r>
            <a:r>
              <a:rPr lang="en" sz="1400">
                <a:solidFill>
                  <a:srgbClr val="000000"/>
                </a:solidFill>
              </a:rPr>
              <a:t>D</a:t>
            </a:r>
            <a:r>
              <a:rPr lang="en" sz="1400" baseline="-25000">
                <a:solidFill>
                  <a:srgbClr val="000000"/>
                </a:solidFill>
              </a:rPr>
              <a:t>3 </a:t>
            </a:r>
            <a:r>
              <a:rPr lang="en" sz="1400">
                <a:solidFill>
                  <a:srgbClr val="000000"/>
                </a:solidFill>
              </a:rPr>
              <a:t>}</a:t>
            </a:r>
          </a:p>
          <a:p>
            <a:pPr marL="4572000" lvl="0" indent="0" algn="l" rtl="0">
              <a:spcBef>
                <a:spcPts val="0"/>
              </a:spcBef>
              <a:buNone/>
            </a:pPr>
            <a:r>
              <a:rPr lang="en" sz="1400">
                <a:solidFill>
                  <a:srgbClr val="000000"/>
                </a:solidFill>
              </a:rPr>
              <a:t>D1 = {bike, car}</a:t>
            </a:r>
          </a:p>
          <a:p>
            <a:pPr marL="4572000" lvl="0" indent="0" algn="l" rtl="0">
              <a:spcBef>
                <a:spcPts val="0"/>
              </a:spcBef>
              <a:buNone/>
            </a:pPr>
            <a:r>
              <a:rPr lang="en" sz="1400">
                <a:solidFill>
                  <a:srgbClr val="000000"/>
                </a:solidFill>
              </a:rPr>
              <a:t>D2 = {car, bus}</a:t>
            </a:r>
          </a:p>
          <a:p>
            <a:pPr marL="4572000" lvl="0" indent="0" algn="l" rtl="0">
              <a:spcBef>
                <a:spcPts val="0"/>
              </a:spcBef>
              <a:buNone/>
            </a:pPr>
            <a:r>
              <a:rPr lang="en" sz="1400">
                <a:solidFill>
                  <a:srgbClr val="000000"/>
                </a:solidFill>
              </a:rPr>
              <a:t>D3 = {car, metro}</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Let the query Q,    Q = car AND bus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following sets S</a:t>
            </a:r>
            <a:r>
              <a:rPr lang="en" sz="1400" baseline="-25000">
                <a:solidFill>
                  <a:srgbClr val="000000"/>
                </a:solidFill>
              </a:rPr>
              <a:t>1 </a:t>
            </a:r>
            <a:r>
              <a:rPr lang="en" sz="1400">
                <a:solidFill>
                  <a:srgbClr val="000000"/>
                </a:solidFill>
              </a:rPr>
              <a:t>and S</a:t>
            </a:r>
            <a:r>
              <a:rPr lang="en" sz="1400" baseline="-25000">
                <a:solidFill>
                  <a:srgbClr val="000000"/>
                </a:solidFill>
              </a:rPr>
              <a:t>2</a:t>
            </a:r>
            <a:r>
              <a:rPr lang="en" sz="1400">
                <a:solidFill>
                  <a:srgbClr val="000000"/>
                </a:solidFill>
              </a:rPr>
              <a:t> of documents D</a:t>
            </a:r>
            <a:r>
              <a:rPr lang="en" sz="1400" baseline="-25000">
                <a:solidFill>
                  <a:srgbClr val="000000"/>
                </a:solidFill>
              </a:rPr>
              <a:t>i</a:t>
            </a:r>
            <a:r>
              <a:rPr lang="en" sz="1400">
                <a:solidFill>
                  <a:srgbClr val="000000"/>
                </a:solidFill>
              </a:rPr>
              <a:t> are retrieved  S</a:t>
            </a:r>
            <a:r>
              <a:rPr lang="en" sz="1400" baseline="-25000">
                <a:solidFill>
                  <a:srgbClr val="000000"/>
                </a:solidFill>
              </a:rPr>
              <a:t>1</a:t>
            </a:r>
            <a:r>
              <a:rPr lang="en" sz="1400">
                <a:solidFill>
                  <a:srgbClr val="000000"/>
                </a:solidFill>
              </a:rPr>
              <a:t> = {D</a:t>
            </a:r>
            <a:r>
              <a:rPr lang="en" sz="1400" baseline="-25000">
                <a:solidFill>
                  <a:srgbClr val="000000"/>
                </a:solidFill>
              </a:rPr>
              <a:t>1</a:t>
            </a:r>
            <a:r>
              <a:rPr lang="en" sz="1400">
                <a:solidFill>
                  <a:srgbClr val="000000"/>
                </a:solidFill>
              </a:rPr>
              <a:t>, D</a:t>
            </a:r>
            <a:r>
              <a:rPr lang="en" sz="1400" baseline="-25000">
                <a:solidFill>
                  <a:srgbClr val="000000"/>
                </a:solidFill>
              </a:rPr>
              <a:t>2</a:t>
            </a:r>
            <a:r>
              <a:rPr lang="en" sz="1400">
                <a:solidFill>
                  <a:srgbClr val="000000"/>
                </a:solidFill>
              </a:rPr>
              <a:t>, D</a:t>
            </a:r>
            <a:r>
              <a:rPr lang="en" sz="1400" baseline="-25000">
                <a:solidFill>
                  <a:srgbClr val="000000"/>
                </a:solidFill>
              </a:rPr>
              <a:t>3</a:t>
            </a:r>
            <a:r>
              <a:rPr lang="en" sz="1400">
                <a:solidFill>
                  <a:srgbClr val="000000"/>
                </a:solidFill>
              </a:rPr>
              <a:t>}  =&gt;  S</a:t>
            </a:r>
            <a:r>
              <a:rPr lang="en" sz="1400" baseline="-25000">
                <a:solidFill>
                  <a:srgbClr val="000000"/>
                </a:solidFill>
              </a:rPr>
              <a:t>2</a:t>
            </a:r>
            <a:r>
              <a:rPr lang="en" sz="1400">
                <a:solidFill>
                  <a:srgbClr val="000000"/>
                </a:solidFill>
              </a:rPr>
              <a:t> = {D</a:t>
            </a:r>
            <a:r>
              <a:rPr lang="en" sz="1400" baseline="-25000">
                <a:solidFill>
                  <a:srgbClr val="000000"/>
                </a:solidFill>
              </a:rPr>
              <a:t>2</a:t>
            </a:r>
            <a:r>
              <a:rPr lang="en" sz="1400">
                <a:solidFill>
                  <a:srgbClr val="000000"/>
                </a:solidFill>
              </a:rPr>
              <a:t>}</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the following documents Di are retrieved with regards to Q: {D</a:t>
            </a:r>
            <a:r>
              <a:rPr lang="en" sz="1400" baseline="-25000">
                <a:solidFill>
                  <a:srgbClr val="000000"/>
                </a:solidFill>
              </a:rPr>
              <a:t>1</a:t>
            </a:r>
            <a:r>
              <a:rPr lang="en" sz="1400">
                <a:solidFill>
                  <a:srgbClr val="000000"/>
                </a:solidFill>
              </a:rPr>
              <a:t>, D</a:t>
            </a:r>
            <a:r>
              <a:rPr lang="en" sz="1400" baseline="-25000">
                <a:solidFill>
                  <a:srgbClr val="000000"/>
                </a:solidFill>
              </a:rPr>
              <a:t>2</a:t>
            </a:r>
            <a:r>
              <a:rPr lang="en" sz="1400">
                <a:solidFill>
                  <a:srgbClr val="000000"/>
                </a:solidFill>
              </a:rPr>
              <a:t>, D</a:t>
            </a:r>
            <a:r>
              <a:rPr lang="en" sz="1400" baseline="-25000">
                <a:solidFill>
                  <a:srgbClr val="000000"/>
                </a:solidFill>
              </a:rPr>
              <a:t>3</a:t>
            </a:r>
            <a:r>
              <a:rPr lang="en" sz="1400">
                <a:solidFill>
                  <a:srgbClr val="000000"/>
                </a:solidFill>
              </a:rPr>
              <a:t>} </a:t>
            </a:r>
            <a:r>
              <a:rPr lang="en" sz="1400" i="1">
                <a:solidFill>
                  <a:srgbClr val="000000"/>
                </a:solidFill>
              </a:rPr>
              <a:t>INTERSECTION</a:t>
            </a:r>
            <a:r>
              <a:rPr lang="en" sz="1400">
                <a:solidFill>
                  <a:srgbClr val="000000"/>
                </a:solidFill>
              </a:rPr>
              <a:t> {D2} =</a:t>
            </a:r>
          </a:p>
          <a:p>
            <a:pPr lvl="0" algn="l" rtl="0">
              <a:spcBef>
                <a:spcPts val="0"/>
              </a:spcBef>
              <a:buNone/>
            </a:pPr>
            <a:endParaRPr sz="1400">
              <a:solidFill>
                <a:srgbClr val="000000"/>
              </a:solidFill>
            </a:endParaRPr>
          </a:p>
          <a:p>
            <a:pPr lvl="0" algn="l" rtl="0">
              <a:spcBef>
                <a:spcPts val="0"/>
              </a:spcBef>
              <a:buNone/>
            </a:pPr>
            <a:r>
              <a:rPr lang="en" sz="1400">
                <a:solidFill>
                  <a:srgbClr val="000000"/>
                </a:solidFill>
              </a:rPr>
              <a:t>          {D2} This means that the actual document A</a:t>
            </a:r>
            <a:r>
              <a:rPr lang="en" sz="1400" baseline="-25000">
                <a:solidFill>
                  <a:srgbClr val="000000"/>
                </a:solidFill>
              </a:rPr>
              <a:t> 2</a:t>
            </a:r>
            <a:r>
              <a:rPr lang="en" sz="1400">
                <a:solidFill>
                  <a:srgbClr val="000000"/>
                </a:solidFill>
              </a:rPr>
              <a:t> (corresponding to D</a:t>
            </a:r>
            <a:r>
              <a:rPr lang="en" sz="1400" baseline="-25000">
                <a:solidFill>
                  <a:srgbClr val="000000"/>
                </a:solidFill>
              </a:rPr>
              <a:t>2</a:t>
            </a:r>
            <a:r>
              <a:rPr lang="en" sz="1400">
                <a:solidFill>
                  <a:srgbClr val="000000"/>
                </a:solidFill>
              </a:rPr>
              <a:t> ) is the correct answer to Q.</a:t>
            </a:r>
          </a:p>
          <a:p>
            <a:pPr lvl="0" algn="l" rtl="0">
              <a:spcBef>
                <a:spcPts val="0"/>
              </a:spcBef>
              <a:buNone/>
            </a:pPr>
            <a:endParaRPr sz="1400">
              <a:solidFill>
                <a:srgbClr val="000000"/>
              </a:solidFill>
            </a:endParaRPr>
          </a:p>
        </p:txBody>
      </p:sp>
      <p:sp>
        <p:nvSpPr>
          <p:cNvPr id="386" name="Shape 38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37</a:t>
            </a:fld>
            <a:endParaRPr lang="e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Shape 391" descr="AAEAAQAAAAAAAALzAAAAJDUxN2UyMjNlLTVmZDQtNDlhMy1iZmY3LTIzYThlNWNjNDNiYg.jpg"/>
          <p:cNvPicPr preferRelativeResize="0"/>
          <p:nvPr/>
        </p:nvPicPr>
        <p:blipFill>
          <a:blip r:embed="rId3">
            <a:alphaModFix/>
          </a:blip>
          <a:stretch>
            <a:fillRect/>
          </a:stretch>
        </p:blipFill>
        <p:spPr>
          <a:xfrm>
            <a:off x="7699475" y="0"/>
            <a:ext cx="1444525" cy="1344500"/>
          </a:xfrm>
          <a:prstGeom prst="rect">
            <a:avLst/>
          </a:prstGeom>
          <a:noFill/>
          <a:ln>
            <a:noFill/>
          </a:ln>
        </p:spPr>
      </p:pic>
      <p:sp>
        <p:nvSpPr>
          <p:cNvPr id="392" name="Shape 392"/>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Smart Boolean Model</a:t>
            </a:r>
          </a:p>
        </p:txBody>
      </p:sp>
      <p:sp>
        <p:nvSpPr>
          <p:cNvPr id="393" name="Shape 39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38</a:t>
            </a:fld>
            <a:endParaRPr lang="e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Shape 398"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399" name="Shape 399"/>
          <p:cNvSpPr txBox="1">
            <a:spLocks noGrp="1"/>
          </p:cNvSpPr>
          <p:nvPr>
            <p:ph type="title"/>
          </p:nvPr>
        </p:nvSpPr>
        <p:spPr>
          <a:xfrm>
            <a:off x="963575" y="4220200"/>
            <a:ext cx="7269900" cy="622500"/>
          </a:xfrm>
          <a:prstGeom prst="rect">
            <a:avLst/>
          </a:prstGeom>
        </p:spPr>
        <p:txBody>
          <a:bodyPr wrap="square" lIns="91425" tIns="91425" rIns="91425" bIns="91425" anchor="t" anchorCtr="0">
            <a:noAutofit/>
          </a:bodyPr>
          <a:lstStyle/>
          <a:p>
            <a:pPr marL="914400" lvl="0" indent="-317500" algn="ctr" rtl="0">
              <a:spcBef>
                <a:spcPts val="0"/>
              </a:spcBef>
              <a:buClr>
                <a:srgbClr val="000000"/>
              </a:buClr>
              <a:buSzPct val="100000"/>
              <a:buChar char="❏"/>
            </a:pPr>
            <a:r>
              <a:rPr lang="en" sz="1400" b="1">
                <a:solidFill>
                  <a:srgbClr val="000000"/>
                </a:solidFill>
              </a:rPr>
              <a:t>The smart Boolean model incorporates user interaction </a:t>
            </a:r>
          </a:p>
          <a:p>
            <a:pPr lvl="0" algn="ctr" rtl="0">
              <a:spcBef>
                <a:spcPts val="0"/>
              </a:spcBef>
              <a:buNone/>
            </a:pPr>
            <a:r>
              <a:rPr lang="en" sz="1400" b="1">
                <a:solidFill>
                  <a:srgbClr val="000000"/>
                </a:solidFill>
              </a:rPr>
              <a:t>                    which assists the improving process of better results</a:t>
            </a:r>
          </a:p>
          <a:p>
            <a:pPr lvl="0" algn="ctr" rtl="0">
              <a:spcBef>
                <a:spcPts val="0"/>
              </a:spcBef>
              <a:buNone/>
            </a:pPr>
            <a:endParaRPr sz="1400" b="1">
              <a:solidFill>
                <a:srgbClr val="000000"/>
              </a:solidFill>
            </a:endParaRPr>
          </a:p>
        </p:txBody>
      </p:sp>
      <p:sp>
        <p:nvSpPr>
          <p:cNvPr id="400" name="Shape 400"/>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39</a:t>
            </a:fld>
            <a:endParaRPr lang="en"/>
          </a:p>
        </p:txBody>
      </p:sp>
      <p:pic>
        <p:nvPicPr>
          <p:cNvPr id="401" name="Shape 401" descr="Smart Boolean.jpg"/>
          <p:cNvPicPr preferRelativeResize="0"/>
          <p:nvPr/>
        </p:nvPicPr>
        <p:blipFill>
          <a:blip r:embed="rId4">
            <a:alphaModFix/>
          </a:blip>
          <a:stretch>
            <a:fillRect/>
          </a:stretch>
        </p:blipFill>
        <p:spPr>
          <a:xfrm>
            <a:off x="580325" y="304800"/>
            <a:ext cx="7189474" cy="391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Boolean Model</a:t>
            </a:r>
          </a:p>
        </p:txBody>
      </p:sp>
      <p:pic>
        <p:nvPicPr>
          <p:cNvPr id="152" name="Shape 152"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53" name="Shape 15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Shape 406" descr="AAEAAQAAAAAAAALzAAAAJDUxN2UyMjNlLTVmZDQtNDlhMy1iZmY3LTIzYThlNWNjNDNiYg.jpg"/>
          <p:cNvPicPr preferRelativeResize="0"/>
          <p:nvPr/>
        </p:nvPicPr>
        <p:blipFill>
          <a:blip r:embed="rId3">
            <a:alphaModFix/>
          </a:blip>
          <a:stretch>
            <a:fillRect/>
          </a:stretch>
        </p:blipFill>
        <p:spPr>
          <a:xfrm>
            <a:off x="7699475" y="0"/>
            <a:ext cx="1444525" cy="1344500"/>
          </a:xfrm>
          <a:prstGeom prst="rect">
            <a:avLst/>
          </a:prstGeom>
          <a:noFill/>
          <a:ln>
            <a:noFill/>
          </a:ln>
        </p:spPr>
      </p:pic>
      <p:sp>
        <p:nvSpPr>
          <p:cNvPr id="407" name="Shape 407"/>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BM25</a:t>
            </a:r>
          </a:p>
        </p:txBody>
      </p:sp>
      <p:sp>
        <p:nvSpPr>
          <p:cNvPr id="408" name="Shape 4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40</a:t>
            </a:fld>
            <a:endParaRPr lang="e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descr="AAEAAQAAAAAAAALzAAAAJDUxN2UyMjNlLTVmZDQtNDlhMy1iZmY3LTIzYThlNWNjNDNiYg.jpg"/>
          <p:cNvPicPr preferRelativeResize="0"/>
          <p:nvPr/>
        </p:nvPicPr>
        <p:blipFill>
          <a:blip r:embed="rId3">
            <a:alphaModFix/>
          </a:blip>
          <a:stretch>
            <a:fillRect/>
          </a:stretch>
        </p:blipFill>
        <p:spPr>
          <a:xfrm>
            <a:off x="7896700" y="0"/>
            <a:ext cx="1247300" cy="1247300"/>
          </a:xfrm>
          <a:prstGeom prst="rect">
            <a:avLst/>
          </a:prstGeom>
          <a:noFill/>
          <a:ln>
            <a:noFill/>
          </a:ln>
        </p:spPr>
      </p:pic>
      <p:sp>
        <p:nvSpPr>
          <p:cNvPr id="414" name="Shape 414"/>
          <p:cNvSpPr txBox="1">
            <a:spLocks noGrp="1"/>
          </p:cNvSpPr>
          <p:nvPr>
            <p:ph type="title"/>
          </p:nvPr>
        </p:nvSpPr>
        <p:spPr>
          <a:xfrm>
            <a:off x="224100" y="913350"/>
            <a:ext cx="8700300" cy="3584100"/>
          </a:xfrm>
          <a:prstGeom prst="rect">
            <a:avLst/>
          </a:prstGeom>
        </p:spPr>
        <p:txBody>
          <a:bodyPr wrap="square" lIns="91425" tIns="91425" rIns="91425" bIns="91425" anchor="ctr" anchorCtr="0">
            <a:noAutofit/>
          </a:bodyPr>
          <a:lstStyle/>
          <a:p>
            <a:pPr lvl="0" algn="l" rtl="0">
              <a:spcBef>
                <a:spcPts val="0"/>
              </a:spcBef>
              <a:buNone/>
            </a:pPr>
            <a:endParaRPr sz="1400">
              <a:solidFill>
                <a:srgbClr val="000000"/>
              </a:solidFill>
            </a:endParaRPr>
          </a:p>
          <a:p>
            <a:pPr marL="6858000" lvl="0" indent="0" algn="l" rtl="0">
              <a:spcBef>
                <a:spcPts val="0"/>
              </a:spcBef>
              <a:buNone/>
            </a:pPr>
            <a:endParaRPr sz="1000">
              <a:solidFill>
                <a:srgbClr val="000000"/>
              </a:solidFill>
            </a:endParaRPr>
          </a:p>
          <a:p>
            <a:pPr lvl="0" algn="l" rtl="0">
              <a:spcBef>
                <a:spcPts val="0"/>
              </a:spcBef>
              <a:buNone/>
            </a:pPr>
            <a:endParaRPr sz="1400">
              <a:solidFill>
                <a:srgbClr val="000000"/>
              </a:solidFill>
            </a:endParaRPr>
          </a:p>
          <a:p>
            <a:pPr marL="457200" lvl="0" indent="-317500" algn="l" rtl="0">
              <a:spcBef>
                <a:spcPts val="0"/>
              </a:spcBef>
              <a:buClr>
                <a:srgbClr val="000000"/>
              </a:buClr>
              <a:buSzPct val="127272"/>
              <a:buChar char="❏"/>
            </a:pPr>
            <a:r>
              <a:rPr lang="en" sz="1100" b="1">
                <a:solidFill>
                  <a:srgbClr val="000000"/>
                </a:solidFill>
                <a:latin typeface="Arial"/>
                <a:ea typeface="Arial"/>
                <a:cs typeface="Arial"/>
                <a:sym typeface="Arial"/>
              </a:rPr>
              <a:t>BM25 </a:t>
            </a:r>
          </a:p>
          <a:p>
            <a:pPr lvl="0" algn="l" rtl="0">
              <a:spcBef>
                <a:spcPts val="0"/>
              </a:spcBef>
              <a:buNone/>
            </a:pPr>
            <a:endParaRPr sz="1100" b="1">
              <a:solidFill>
                <a:srgbClr val="000000"/>
              </a:solidFill>
              <a:latin typeface="Arial"/>
              <a:ea typeface="Arial"/>
              <a:cs typeface="Arial"/>
              <a:sym typeface="Arial"/>
            </a:endParaRPr>
          </a:p>
          <a:p>
            <a:pPr lvl="0" algn="l" rtl="0">
              <a:spcBef>
                <a:spcPts val="0"/>
              </a:spcBef>
              <a:buNone/>
            </a:pPr>
            <a:endParaRPr sz="1100" b="1">
              <a:solidFill>
                <a:srgbClr val="000000"/>
              </a:solidFill>
              <a:latin typeface="Arial"/>
              <a:ea typeface="Arial"/>
              <a:cs typeface="Arial"/>
              <a:sym typeface="Arial"/>
            </a:endParaRPr>
          </a:p>
          <a:p>
            <a:pPr lvl="0" algn="l" rtl="0">
              <a:spcBef>
                <a:spcPts val="0"/>
              </a:spcBef>
              <a:buNone/>
            </a:pPr>
            <a:endParaRPr sz="1100" b="1">
              <a:solidFill>
                <a:srgbClr val="000000"/>
              </a:solidFill>
              <a:latin typeface="Arial"/>
              <a:ea typeface="Arial"/>
              <a:cs typeface="Arial"/>
              <a:sym typeface="Arial"/>
            </a:endParaRPr>
          </a:p>
          <a:p>
            <a:pPr lvl="0" algn="l" rtl="0">
              <a:spcBef>
                <a:spcPts val="0"/>
              </a:spcBef>
              <a:buNone/>
            </a:pPr>
            <a:endParaRPr sz="1100" b="1">
              <a:solidFill>
                <a:srgbClr val="000000"/>
              </a:solidFill>
              <a:latin typeface="Arial"/>
              <a:ea typeface="Arial"/>
              <a:cs typeface="Arial"/>
              <a:sym typeface="Arial"/>
            </a:endParaRPr>
          </a:p>
          <a:p>
            <a:pPr lvl="0" algn="l" rtl="0">
              <a:spcBef>
                <a:spcPts val="0"/>
              </a:spcBef>
              <a:buNone/>
            </a:pPr>
            <a:endParaRPr sz="1100" b="1">
              <a:solidFill>
                <a:srgbClr val="000000"/>
              </a:solidFill>
              <a:latin typeface="Arial"/>
              <a:ea typeface="Arial"/>
              <a:cs typeface="Arial"/>
              <a:sym typeface="Arial"/>
            </a:endParaRPr>
          </a:p>
          <a:p>
            <a:pPr lvl="0" algn="l" rtl="0">
              <a:spcBef>
                <a:spcPts val="0"/>
              </a:spcBef>
              <a:buNone/>
            </a:pPr>
            <a:endParaRPr sz="1100" b="1">
              <a:solidFill>
                <a:srgbClr val="000000"/>
              </a:solidFill>
              <a:latin typeface="Arial"/>
              <a:ea typeface="Arial"/>
              <a:cs typeface="Arial"/>
              <a:sym typeface="Arial"/>
            </a:endParaRPr>
          </a:p>
          <a:p>
            <a:pPr marL="457200" lvl="0" indent="-317500" algn="l" rtl="0">
              <a:spcBef>
                <a:spcPts val="0"/>
              </a:spcBef>
              <a:buClr>
                <a:srgbClr val="000000"/>
              </a:buClr>
              <a:buSzPct val="127272"/>
              <a:buChar char="❏"/>
            </a:pPr>
            <a:r>
              <a:rPr lang="en" sz="1100" b="1">
                <a:solidFill>
                  <a:srgbClr val="000000"/>
                </a:solidFill>
                <a:latin typeface="Arial"/>
                <a:ea typeface="Arial"/>
                <a:cs typeface="Arial"/>
                <a:sym typeface="Arial"/>
              </a:rPr>
              <a:t>BM11</a:t>
            </a:r>
            <a:r>
              <a:rPr lang="en" sz="1100">
                <a:solidFill>
                  <a:srgbClr val="000000"/>
                </a:solidFill>
                <a:latin typeface="Arial"/>
                <a:ea typeface="Arial"/>
                <a:cs typeface="Arial"/>
                <a:sym typeface="Arial"/>
              </a:rPr>
              <a:t> 			(for b = 1)</a:t>
            </a:r>
          </a:p>
          <a:p>
            <a:pPr lvl="0" algn="l" rtl="0">
              <a:spcBef>
                <a:spcPts val="0"/>
              </a:spcBef>
              <a:buNone/>
            </a:pPr>
            <a:endParaRPr sz="1100" b="1">
              <a:solidFill>
                <a:srgbClr val="000000"/>
              </a:solidFill>
              <a:latin typeface="Arial"/>
              <a:ea typeface="Arial"/>
              <a:cs typeface="Arial"/>
              <a:sym typeface="Arial"/>
            </a:endParaRPr>
          </a:p>
          <a:p>
            <a:pPr marL="457200" lvl="0" indent="-317500" algn="l" rtl="0">
              <a:spcBef>
                <a:spcPts val="0"/>
              </a:spcBef>
              <a:buClr>
                <a:srgbClr val="000000"/>
              </a:buClr>
              <a:buSzPct val="127272"/>
              <a:buChar char="❏"/>
            </a:pPr>
            <a:r>
              <a:rPr lang="en" sz="1100" b="1">
                <a:solidFill>
                  <a:srgbClr val="000000"/>
                </a:solidFill>
                <a:latin typeface="Arial"/>
                <a:ea typeface="Arial"/>
                <a:cs typeface="Arial"/>
                <a:sym typeface="Arial"/>
              </a:rPr>
              <a:t>BM15 			</a:t>
            </a:r>
            <a:r>
              <a:rPr lang="en" sz="1100">
                <a:solidFill>
                  <a:srgbClr val="000000"/>
                </a:solidFill>
                <a:latin typeface="Arial"/>
                <a:ea typeface="Arial"/>
                <a:cs typeface="Arial"/>
                <a:sym typeface="Arial"/>
              </a:rPr>
              <a:t>(for b = 0)</a:t>
            </a:r>
          </a:p>
          <a:p>
            <a:pPr lvl="0" algn="l" rtl="0">
              <a:spcBef>
                <a:spcPts val="0"/>
              </a:spcBef>
              <a:buNone/>
            </a:pPr>
            <a:endParaRPr sz="1100">
              <a:solidFill>
                <a:srgbClr val="000000"/>
              </a:solidFill>
              <a:latin typeface="Arial"/>
              <a:ea typeface="Arial"/>
              <a:cs typeface="Arial"/>
              <a:sym typeface="Arial"/>
            </a:endParaRPr>
          </a:p>
          <a:p>
            <a:pPr marL="457200" lvl="0" indent="-317500" algn="l" rtl="0">
              <a:spcBef>
                <a:spcPts val="0"/>
              </a:spcBef>
              <a:buClr>
                <a:srgbClr val="000000"/>
              </a:buClr>
              <a:buSzPct val="127272"/>
              <a:buChar char="❏"/>
            </a:pPr>
            <a:r>
              <a:rPr lang="en" sz="1100" b="1">
                <a:solidFill>
                  <a:srgbClr val="000000"/>
                </a:solidFill>
                <a:latin typeface="Arial"/>
                <a:ea typeface="Arial"/>
                <a:cs typeface="Arial"/>
                <a:sym typeface="Arial"/>
              </a:rPr>
              <a:t>Okapi BM25 </a:t>
            </a:r>
          </a:p>
          <a:p>
            <a:pPr lvl="0" algn="l" rtl="0">
              <a:spcBef>
                <a:spcPts val="0"/>
              </a:spcBef>
              <a:buNone/>
            </a:pPr>
            <a:endParaRPr sz="1400">
              <a:solidFill>
                <a:srgbClr val="000000"/>
              </a:solidFill>
            </a:endParaRPr>
          </a:p>
          <a:p>
            <a:pPr marL="457200" lvl="0" indent="-317500" algn="l" rtl="0">
              <a:spcBef>
                <a:spcPts val="0"/>
              </a:spcBef>
              <a:buClr>
                <a:srgbClr val="000000"/>
              </a:buClr>
              <a:buSzPct val="127272"/>
              <a:buChar char="❏"/>
            </a:pPr>
            <a:r>
              <a:rPr lang="en" sz="1100" b="1">
                <a:solidFill>
                  <a:srgbClr val="000000"/>
                </a:solidFill>
                <a:latin typeface="Arial"/>
                <a:ea typeface="Arial"/>
                <a:cs typeface="Arial"/>
                <a:sym typeface="Arial"/>
              </a:rPr>
              <a:t>BM25F  </a:t>
            </a:r>
            <a:r>
              <a:rPr lang="en" sz="1100">
                <a:solidFill>
                  <a:srgbClr val="000000"/>
                </a:solidFill>
                <a:latin typeface="Arial"/>
                <a:ea typeface="Arial"/>
                <a:cs typeface="Arial"/>
                <a:sym typeface="Arial"/>
              </a:rPr>
              <a:t>is a BM25 variation in which the document is considered to be composed from fields with different degrees of importance, term relevance saturation and length normalization</a:t>
            </a:r>
          </a:p>
          <a:p>
            <a:pPr lvl="0" algn="l" rtl="0">
              <a:spcBef>
                <a:spcPts val="0"/>
              </a:spcBef>
              <a:buNone/>
            </a:pPr>
            <a:endParaRPr sz="1100" b="1">
              <a:solidFill>
                <a:srgbClr val="000000"/>
              </a:solidFill>
              <a:latin typeface="Arial"/>
              <a:ea typeface="Arial"/>
              <a:cs typeface="Arial"/>
              <a:sym typeface="Arial"/>
            </a:endParaRPr>
          </a:p>
          <a:p>
            <a:pPr marL="457200" lvl="0" indent="-298450" algn="l" rtl="0">
              <a:spcBef>
                <a:spcPts val="0"/>
              </a:spcBef>
              <a:buClr>
                <a:srgbClr val="000000"/>
              </a:buClr>
              <a:buSzPct val="100000"/>
              <a:buFont typeface="Arial"/>
              <a:buChar char="❏"/>
            </a:pPr>
            <a:r>
              <a:rPr lang="en" sz="1100" b="1">
                <a:solidFill>
                  <a:srgbClr val="000000"/>
                </a:solidFill>
                <a:latin typeface="Arial"/>
                <a:ea typeface="Arial"/>
                <a:cs typeface="Arial"/>
                <a:sym typeface="Arial"/>
              </a:rPr>
              <a:t>BM25+ </a:t>
            </a:r>
          </a:p>
          <a:p>
            <a:pPr lvl="0" algn="l" rtl="0">
              <a:spcBef>
                <a:spcPts val="0"/>
              </a:spcBef>
              <a:buNone/>
            </a:pPr>
            <a:endParaRPr sz="1400">
              <a:solidFill>
                <a:srgbClr val="000000"/>
              </a:solidFill>
            </a:endParaRPr>
          </a:p>
        </p:txBody>
      </p:sp>
      <p:sp>
        <p:nvSpPr>
          <p:cNvPr id="415" name="Shape 41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41</a:t>
            </a:fld>
            <a:endParaRPr lang="en"/>
          </a:p>
        </p:txBody>
      </p:sp>
      <p:sp>
        <p:nvSpPr>
          <p:cNvPr id="416" name="Shape 416"/>
          <p:cNvSpPr txBox="1"/>
          <p:nvPr/>
        </p:nvSpPr>
        <p:spPr>
          <a:xfrm>
            <a:off x="3237050" y="950125"/>
            <a:ext cx="2060100" cy="318900"/>
          </a:xfrm>
          <a:prstGeom prst="rect">
            <a:avLst/>
          </a:prstGeom>
          <a:noFill/>
          <a:ln>
            <a:noFill/>
          </a:ln>
        </p:spPr>
        <p:txBody>
          <a:bodyPr wrap="square" lIns="91425" tIns="91425" rIns="91425" bIns="91425" anchor="t" anchorCtr="0">
            <a:noAutofit/>
          </a:bodyPr>
          <a:lstStyle/>
          <a:p>
            <a:pPr lvl="0" algn="ctr">
              <a:spcBef>
                <a:spcPts val="0"/>
              </a:spcBef>
              <a:buNone/>
            </a:pPr>
            <a:r>
              <a:rPr lang="en">
                <a:latin typeface="Impact"/>
                <a:ea typeface="Impact"/>
                <a:cs typeface="Impact"/>
                <a:sym typeface="Impact"/>
              </a:rPr>
              <a:t>Scoring Formulas</a:t>
            </a:r>
          </a:p>
        </p:txBody>
      </p:sp>
      <p:cxnSp>
        <p:nvCxnSpPr>
          <p:cNvPr id="417" name="Shape 417"/>
          <p:cNvCxnSpPr/>
          <p:nvPr/>
        </p:nvCxnSpPr>
        <p:spPr>
          <a:xfrm rot="10800000" flipH="1">
            <a:off x="1292150" y="2663400"/>
            <a:ext cx="763500" cy="8400"/>
          </a:xfrm>
          <a:prstGeom prst="straightConnector1">
            <a:avLst/>
          </a:prstGeom>
          <a:noFill/>
          <a:ln w="9525" cap="flat" cmpd="sng">
            <a:solidFill>
              <a:schemeClr val="dk2"/>
            </a:solidFill>
            <a:prstDash val="solid"/>
            <a:round/>
            <a:headEnd type="none" w="lg" len="lg"/>
            <a:tailEnd type="triangle" w="lg" len="lg"/>
          </a:ln>
        </p:spPr>
      </p:cxnSp>
      <p:pic>
        <p:nvPicPr>
          <p:cNvPr id="418" name="Shape 418" descr="wiki.JPG"/>
          <p:cNvPicPr preferRelativeResize="0"/>
          <p:nvPr/>
        </p:nvPicPr>
        <p:blipFill>
          <a:blip r:embed="rId4">
            <a:alphaModFix/>
          </a:blip>
          <a:stretch>
            <a:fillRect/>
          </a:stretch>
        </p:blipFill>
        <p:spPr>
          <a:xfrm>
            <a:off x="274663" y="1504500"/>
            <a:ext cx="8594675" cy="962375"/>
          </a:xfrm>
          <a:prstGeom prst="rect">
            <a:avLst/>
          </a:prstGeom>
          <a:noFill/>
          <a:ln>
            <a:noFill/>
          </a:ln>
        </p:spPr>
      </p:pic>
      <p:cxnSp>
        <p:nvCxnSpPr>
          <p:cNvPr id="419" name="Shape 419"/>
          <p:cNvCxnSpPr/>
          <p:nvPr/>
        </p:nvCxnSpPr>
        <p:spPr>
          <a:xfrm rot="10800000" flipH="1">
            <a:off x="1234800" y="3008075"/>
            <a:ext cx="763500" cy="8400"/>
          </a:xfrm>
          <a:prstGeom prst="straightConnector1">
            <a:avLst/>
          </a:prstGeom>
          <a:noFill/>
          <a:ln w="9525" cap="flat" cmpd="sng">
            <a:solidFill>
              <a:schemeClr val="dk2"/>
            </a:solidFill>
            <a:prstDash val="solid"/>
            <a:round/>
            <a:headEnd type="none" w="lg" len="lg"/>
            <a:tailEnd type="triangle" w="lg" len="lg"/>
          </a:ln>
        </p:spPr>
      </p:cxnSp>
      <p:pic>
        <p:nvPicPr>
          <p:cNvPr id="420" name="Shape 420" descr="wiki2.JPG"/>
          <p:cNvPicPr preferRelativeResize="0"/>
          <p:nvPr/>
        </p:nvPicPr>
        <p:blipFill>
          <a:blip r:embed="rId5">
            <a:alphaModFix/>
          </a:blip>
          <a:stretch>
            <a:fillRect/>
          </a:stretch>
        </p:blipFill>
        <p:spPr>
          <a:xfrm>
            <a:off x="3752000" y="2626885"/>
            <a:ext cx="4781349" cy="1085540"/>
          </a:xfrm>
          <a:prstGeom prst="rect">
            <a:avLst/>
          </a:prstGeom>
          <a:noFill/>
          <a:ln>
            <a:noFill/>
          </a:ln>
        </p:spPr>
      </p:pic>
      <p:cxnSp>
        <p:nvCxnSpPr>
          <p:cNvPr id="421" name="Shape 421"/>
          <p:cNvCxnSpPr/>
          <p:nvPr/>
        </p:nvCxnSpPr>
        <p:spPr>
          <a:xfrm rot="10800000" flipH="1">
            <a:off x="1647300" y="3121350"/>
            <a:ext cx="2178900" cy="296400"/>
          </a:xfrm>
          <a:prstGeom prst="straightConnector1">
            <a:avLst/>
          </a:prstGeom>
          <a:noFill/>
          <a:ln w="9525" cap="flat" cmpd="sng">
            <a:solidFill>
              <a:schemeClr val="dk2"/>
            </a:solidFill>
            <a:prstDash val="solid"/>
            <a:round/>
            <a:headEnd type="none" w="lg" len="lg"/>
            <a:tailEnd type="triangle" w="lg" len="lg"/>
          </a:ln>
        </p:spPr>
      </p:cxnSp>
      <p:pic>
        <p:nvPicPr>
          <p:cNvPr id="422" name="Shape 422" descr="wiki3.JPG"/>
          <p:cNvPicPr preferRelativeResize="0"/>
          <p:nvPr/>
        </p:nvPicPr>
        <p:blipFill>
          <a:blip r:embed="rId6">
            <a:alphaModFix/>
          </a:blip>
          <a:stretch>
            <a:fillRect/>
          </a:stretch>
        </p:blipFill>
        <p:spPr>
          <a:xfrm>
            <a:off x="3701675" y="4087513"/>
            <a:ext cx="4042950" cy="703475"/>
          </a:xfrm>
          <a:prstGeom prst="rect">
            <a:avLst/>
          </a:prstGeom>
          <a:noFill/>
          <a:ln>
            <a:noFill/>
          </a:ln>
        </p:spPr>
      </p:pic>
      <p:cxnSp>
        <p:nvCxnSpPr>
          <p:cNvPr id="423" name="Shape 423"/>
          <p:cNvCxnSpPr/>
          <p:nvPr/>
        </p:nvCxnSpPr>
        <p:spPr>
          <a:xfrm>
            <a:off x="1388475" y="4368638"/>
            <a:ext cx="2152500" cy="3000"/>
          </a:xfrm>
          <a:prstGeom prst="straightConnector1">
            <a:avLst/>
          </a:prstGeom>
          <a:noFill/>
          <a:ln w="9525" cap="flat" cmpd="sng">
            <a:solidFill>
              <a:schemeClr val="dk2"/>
            </a:solidFill>
            <a:prstDash val="solid"/>
            <a:round/>
            <a:headEnd type="none" w="lg" len="lg"/>
            <a:tailEnd type="triangle" w="lg" len="lg"/>
          </a:ln>
        </p:spPr>
      </p:cxnSp>
      <p:sp>
        <p:nvSpPr>
          <p:cNvPr id="424" name="Shape 424"/>
          <p:cNvSpPr/>
          <p:nvPr/>
        </p:nvSpPr>
        <p:spPr>
          <a:xfrm>
            <a:off x="7551625" y="4052700"/>
            <a:ext cx="1317900" cy="738300"/>
          </a:xfrm>
          <a:prstGeom prst="cloudCallout">
            <a:avLst>
              <a:gd name="adj1" fmla="val -20833"/>
              <a:gd name="adj2" fmla="val 62500"/>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800"/>
              <a:t>Additional free parameter δ for controlling training data</a:t>
            </a:r>
          </a:p>
        </p:txBody>
      </p:sp>
      <p:sp>
        <p:nvSpPr>
          <p:cNvPr id="425" name="Shape 425"/>
          <p:cNvSpPr/>
          <p:nvPr/>
        </p:nvSpPr>
        <p:spPr>
          <a:xfrm>
            <a:off x="5730875" y="1269025"/>
            <a:ext cx="3088200" cy="863400"/>
          </a:xfrm>
          <a:prstGeom prst="cloudCallout">
            <a:avLst>
              <a:gd name="adj1" fmla="val -22157"/>
              <a:gd name="adj2" fmla="val 113470"/>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800"/>
              <a:t>VR = { d ∈ V , R d , q = 1 } ⊂ R and VNR = { d ∈ V , R d , q = 0}, </a:t>
            </a:r>
            <a:r>
              <a:rPr lang="en" sz="800" b="1"/>
              <a:t>k</a:t>
            </a:r>
            <a:r>
              <a:rPr lang="en" sz="800" b="1" baseline="-25000"/>
              <a:t>1 </a:t>
            </a:r>
            <a:r>
              <a:rPr lang="en" sz="800" b="1"/>
              <a:t>k</a:t>
            </a:r>
            <a:r>
              <a:rPr lang="en" sz="800" b="1" baseline="-25000"/>
              <a:t>2 </a:t>
            </a:r>
            <a:r>
              <a:rPr lang="en" sz="800" b="1"/>
              <a:t>k</a:t>
            </a:r>
            <a:r>
              <a:rPr lang="en" sz="800" b="1" baseline="-25000"/>
              <a:t>3</a:t>
            </a:r>
            <a:r>
              <a:rPr lang="en" sz="800" baseline="-25000"/>
              <a:t> </a:t>
            </a:r>
            <a:r>
              <a:rPr lang="en" sz="800"/>
              <a:t>are tuning parameters, b controls length normalisation, tf: term frequency, idf: inverted document frequency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LSI</a:t>
            </a:r>
          </a:p>
        </p:txBody>
      </p:sp>
      <p:pic>
        <p:nvPicPr>
          <p:cNvPr id="431" name="Shape 431"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432" name="Shape 43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42</a:t>
            </a:fld>
            <a:endParaRPr lang="e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Shape 437"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438" name="Shape 438"/>
          <p:cNvSpPr txBox="1">
            <a:spLocks noGrp="1"/>
          </p:cNvSpPr>
          <p:nvPr>
            <p:ph type="title"/>
          </p:nvPr>
        </p:nvSpPr>
        <p:spPr>
          <a:xfrm>
            <a:off x="234875" y="319200"/>
            <a:ext cx="8541600" cy="4505100"/>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350">
                <a:solidFill>
                  <a:srgbClr val="000000"/>
                </a:solidFill>
                <a:latin typeface="Arial"/>
                <a:ea typeface="Arial"/>
                <a:cs typeface="Arial"/>
                <a:sym typeface="Arial"/>
              </a:rPr>
              <a:t>A “collection” consists of the following “documents”: 			</a:t>
            </a:r>
            <a:r>
              <a:rPr lang="en" sz="1100" b="1" u="sng">
                <a:solidFill>
                  <a:srgbClr val="000000"/>
                </a:solidFill>
                <a:latin typeface="Arial"/>
                <a:ea typeface="Arial"/>
                <a:cs typeface="Arial"/>
                <a:sym typeface="Arial"/>
              </a:rPr>
              <a:t>Query:</a:t>
            </a:r>
            <a:r>
              <a:rPr lang="en" sz="1100">
                <a:solidFill>
                  <a:srgbClr val="000000"/>
                </a:solidFill>
                <a:latin typeface="Arial"/>
                <a:ea typeface="Arial"/>
                <a:cs typeface="Arial"/>
                <a:sym typeface="Arial"/>
              </a:rPr>
              <a:t> </a:t>
            </a:r>
            <a:r>
              <a:rPr lang="en" sz="1350">
                <a:solidFill>
                  <a:srgbClr val="000000"/>
                </a:solidFill>
                <a:latin typeface="Times New Roman"/>
                <a:ea typeface="Times New Roman"/>
                <a:cs typeface="Times New Roman"/>
                <a:sym typeface="Times New Roman"/>
              </a:rPr>
              <a:t>gold silver truck</a:t>
            </a:r>
          </a:p>
          <a:p>
            <a:pPr lvl="0" indent="457200" algn="l" rtl="0">
              <a:spcBef>
                <a:spcPts val="0"/>
              </a:spcBef>
              <a:buNone/>
            </a:pPr>
            <a:r>
              <a:rPr lang="en" sz="1400">
                <a:solidFill>
                  <a:srgbClr val="000000"/>
                </a:solidFill>
                <a:latin typeface="Times New Roman"/>
                <a:ea typeface="Times New Roman"/>
                <a:cs typeface="Times New Roman"/>
                <a:sym typeface="Times New Roman"/>
              </a:rPr>
              <a:t>D1 = </a:t>
            </a:r>
            <a:r>
              <a:rPr lang="en" sz="1400" i="1">
                <a:solidFill>
                  <a:srgbClr val="000000"/>
                </a:solidFill>
                <a:latin typeface="Times New Roman"/>
                <a:ea typeface="Times New Roman"/>
                <a:cs typeface="Times New Roman"/>
                <a:sym typeface="Times New Roman"/>
              </a:rPr>
              <a:t>Shipment of gold damaged in a fire</a:t>
            </a:r>
          </a:p>
          <a:p>
            <a:pPr lvl="0" indent="457200" algn="l" rtl="0">
              <a:spcBef>
                <a:spcPts val="0"/>
              </a:spcBef>
              <a:buNone/>
            </a:pPr>
            <a:r>
              <a:rPr lang="en" sz="1400">
                <a:solidFill>
                  <a:srgbClr val="000000"/>
                </a:solidFill>
                <a:latin typeface="Times New Roman"/>
                <a:ea typeface="Times New Roman"/>
                <a:cs typeface="Times New Roman"/>
                <a:sym typeface="Times New Roman"/>
              </a:rPr>
              <a:t>D2 = </a:t>
            </a:r>
            <a:r>
              <a:rPr lang="en" sz="1400" i="1">
                <a:solidFill>
                  <a:srgbClr val="000000"/>
                </a:solidFill>
                <a:latin typeface="Times New Roman"/>
                <a:ea typeface="Times New Roman"/>
                <a:cs typeface="Times New Roman"/>
                <a:sym typeface="Times New Roman"/>
              </a:rPr>
              <a:t>Delivery of silver arrived in a silver truck</a:t>
            </a:r>
          </a:p>
          <a:p>
            <a:pPr lvl="0" indent="457200" algn="l" rtl="0">
              <a:spcBef>
                <a:spcPts val="0"/>
              </a:spcBef>
              <a:buNone/>
            </a:pPr>
            <a:r>
              <a:rPr lang="en" sz="1400">
                <a:solidFill>
                  <a:srgbClr val="000000"/>
                </a:solidFill>
                <a:latin typeface="Times New Roman"/>
                <a:ea typeface="Times New Roman"/>
                <a:cs typeface="Times New Roman"/>
                <a:sym typeface="Times New Roman"/>
              </a:rPr>
              <a:t>D3 = </a:t>
            </a:r>
            <a:r>
              <a:rPr lang="en" sz="1400" i="1">
                <a:solidFill>
                  <a:srgbClr val="000000"/>
                </a:solidFill>
                <a:latin typeface="Times New Roman"/>
                <a:ea typeface="Times New Roman"/>
                <a:cs typeface="Times New Roman"/>
                <a:sym typeface="Times New Roman"/>
              </a:rPr>
              <a:t>Shipment of gold arrived in a truck</a:t>
            </a:r>
          </a:p>
          <a:p>
            <a:pPr lvl="0" indent="457200" algn="l" rtl="0">
              <a:spcBef>
                <a:spcPts val="0"/>
              </a:spcBef>
              <a:buNone/>
            </a:pPr>
            <a:endParaRPr sz="1400">
              <a:solidFill>
                <a:srgbClr val="000000"/>
              </a:solidFill>
              <a:latin typeface="Times New Roman"/>
              <a:ea typeface="Times New Roman"/>
              <a:cs typeface="Times New Roman"/>
              <a:sym typeface="Times New Roman"/>
            </a:endParaRPr>
          </a:p>
          <a:p>
            <a:pPr marL="3657600" lvl="0" indent="457200" algn="l" rtl="0">
              <a:spcBef>
                <a:spcPts val="0"/>
              </a:spcBef>
              <a:buNone/>
            </a:pPr>
            <a:endParaRPr sz="1350">
              <a:solidFill>
                <a:srgbClr val="000000"/>
              </a:solidFill>
              <a:latin typeface="Times New Roman"/>
              <a:ea typeface="Times New Roman"/>
              <a:cs typeface="Times New Roman"/>
              <a:sym typeface="Times New Roman"/>
            </a:endParaRPr>
          </a:p>
          <a:p>
            <a:pPr marL="0" lvl="0" indent="0" algn="l" rtl="0">
              <a:spcBef>
                <a:spcPts val="0"/>
              </a:spcBef>
              <a:buNone/>
            </a:pPr>
            <a:endParaRPr sz="1400">
              <a:solidFill>
                <a:srgbClr val="000000"/>
              </a:solidFill>
              <a:latin typeface="Times New Roman"/>
              <a:ea typeface="Times New Roman"/>
              <a:cs typeface="Times New Roman"/>
              <a:sym typeface="Times New Roman"/>
            </a:endParaRP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439" name="Shape 43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43</a:t>
            </a:fld>
            <a:endParaRPr lang="en"/>
          </a:p>
        </p:txBody>
      </p:sp>
      <p:pic>
        <p:nvPicPr>
          <p:cNvPr id="440" name="Shape 440" descr="Capture1.JPG"/>
          <p:cNvPicPr preferRelativeResize="0"/>
          <p:nvPr/>
        </p:nvPicPr>
        <p:blipFill>
          <a:blip r:embed="rId4">
            <a:alphaModFix/>
          </a:blip>
          <a:stretch>
            <a:fillRect/>
          </a:stretch>
        </p:blipFill>
        <p:spPr>
          <a:xfrm>
            <a:off x="234875" y="1438388"/>
            <a:ext cx="4245700" cy="2766950"/>
          </a:xfrm>
          <a:prstGeom prst="rect">
            <a:avLst/>
          </a:prstGeom>
          <a:noFill/>
          <a:ln>
            <a:noFill/>
          </a:ln>
        </p:spPr>
      </p:pic>
      <p:sp>
        <p:nvSpPr>
          <p:cNvPr id="441" name="Shape 441"/>
          <p:cNvSpPr/>
          <p:nvPr/>
        </p:nvSpPr>
        <p:spPr>
          <a:xfrm>
            <a:off x="3742275" y="2776238"/>
            <a:ext cx="738300" cy="335700"/>
          </a:xfrm>
          <a:prstGeom prst="righ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dk1"/>
              </a:solidFill>
            </a:endParaRPr>
          </a:p>
        </p:txBody>
      </p:sp>
      <p:pic>
        <p:nvPicPr>
          <p:cNvPr id="442" name="Shape 442" descr="Capture2.JPG"/>
          <p:cNvPicPr preferRelativeResize="0"/>
          <p:nvPr/>
        </p:nvPicPr>
        <p:blipFill>
          <a:blip r:embed="rId5">
            <a:alphaModFix/>
          </a:blip>
          <a:stretch>
            <a:fillRect/>
          </a:stretch>
        </p:blipFill>
        <p:spPr>
          <a:xfrm>
            <a:off x="4539367" y="1344500"/>
            <a:ext cx="4086708" cy="3021887"/>
          </a:xfrm>
          <a:prstGeom prst="rect">
            <a:avLst/>
          </a:prstGeom>
          <a:noFill/>
          <a:ln>
            <a:noFill/>
          </a:ln>
        </p:spPr>
      </p:pic>
      <p:sp>
        <p:nvSpPr>
          <p:cNvPr id="443" name="Shape 443"/>
          <p:cNvSpPr/>
          <p:nvPr/>
        </p:nvSpPr>
        <p:spPr>
          <a:xfrm rot="5400000">
            <a:off x="5493153" y="4415747"/>
            <a:ext cx="552900" cy="335700"/>
          </a:xfrm>
          <a:prstGeom prst="rightArrow">
            <a:avLst>
              <a:gd name="adj1" fmla="val 50000"/>
              <a:gd name="adj2" fmla="val 5000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44</a:t>
            </a:fld>
            <a:endParaRPr lang="en"/>
          </a:p>
        </p:txBody>
      </p:sp>
      <p:pic>
        <p:nvPicPr>
          <p:cNvPr id="449" name="Shape 449" descr="Capture3.JPG"/>
          <p:cNvPicPr preferRelativeResize="0"/>
          <p:nvPr/>
        </p:nvPicPr>
        <p:blipFill>
          <a:blip r:embed="rId3">
            <a:alphaModFix/>
          </a:blip>
          <a:stretch>
            <a:fillRect/>
          </a:stretch>
        </p:blipFill>
        <p:spPr>
          <a:xfrm>
            <a:off x="295000" y="261475"/>
            <a:ext cx="4227600" cy="2776625"/>
          </a:xfrm>
          <a:prstGeom prst="rect">
            <a:avLst/>
          </a:prstGeom>
          <a:noFill/>
          <a:ln>
            <a:noFill/>
          </a:ln>
        </p:spPr>
      </p:pic>
      <p:pic>
        <p:nvPicPr>
          <p:cNvPr id="450" name="Shape 450" descr="Capture4.JPG"/>
          <p:cNvPicPr preferRelativeResize="0"/>
          <p:nvPr/>
        </p:nvPicPr>
        <p:blipFill>
          <a:blip r:embed="rId4">
            <a:alphaModFix/>
          </a:blip>
          <a:stretch>
            <a:fillRect/>
          </a:stretch>
        </p:blipFill>
        <p:spPr>
          <a:xfrm>
            <a:off x="4351050" y="3448575"/>
            <a:ext cx="4294700" cy="1208275"/>
          </a:xfrm>
          <a:prstGeom prst="rect">
            <a:avLst/>
          </a:prstGeom>
          <a:noFill/>
          <a:ln>
            <a:noFill/>
          </a:ln>
        </p:spPr>
      </p:pic>
      <p:sp>
        <p:nvSpPr>
          <p:cNvPr id="451" name="Shape 451"/>
          <p:cNvSpPr/>
          <p:nvPr/>
        </p:nvSpPr>
        <p:spPr>
          <a:xfrm rot="5402483">
            <a:off x="5409875" y="1726700"/>
            <a:ext cx="830700" cy="2143200"/>
          </a:xfrm>
          <a:prstGeom prst="bentArrow">
            <a:avLst>
              <a:gd name="adj1" fmla="val 25000"/>
              <a:gd name="adj2" fmla="val 17530"/>
              <a:gd name="adj3" fmla="val 25000"/>
              <a:gd name="adj4" fmla="val 46835"/>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45</a:t>
            </a:fld>
            <a:endParaRPr lang="en"/>
          </a:p>
        </p:txBody>
      </p:sp>
      <p:pic>
        <p:nvPicPr>
          <p:cNvPr id="457" name="Shape 457" descr="Capture5.JPG"/>
          <p:cNvPicPr preferRelativeResize="0"/>
          <p:nvPr/>
        </p:nvPicPr>
        <p:blipFill>
          <a:blip r:embed="rId3">
            <a:alphaModFix/>
          </a:blip>
          <a:stretch>
            <a:fillRect/>
          </a:stretch>
        </p:blipFill>
        <p:spPr>
          <a:xfrm>
            <a:off x="218150" y="244025"/>
            <a:ext cx="4807875" cy="3078700"/>
          </a:xfrm>
          <a:prstGeom prst="rect">
            <a:avLst/>
          </a:prstGeom>
          <a:noFill/>
          <a:ln>
            <a:noFill/>
          </a:ln>
        </p:spPr>
      </p:pic>
      <p:pic>
        <p:nvPicPr>
          <p:cNvPr id="458" name="Shape 458" descr="Capture6.JPG"/>
          <p:cNvPicPr preferRelativeResize="0"/>
          <p:nvPr/>
        </p:nvPicPr>
        <p:blipFill>
          <a:blip r:embed="rId4">
            <a:alphaModFix/>
          </a:blip>
          <a:stretch>
            <a:fillRect/>
          </a:stretch>
        </p:blipFill>
        <p:spPr>
          <a:xfrm>
            <a:off x="4647100" y="1266975"/>
            <a:ext cx="4230250" cy="3329750"/>
          </a:xfrm>
          <a:prstGeom prst="rect">
            <a:avLst/>
          </a:prstGeom>
          <a:noFill/>
          <a:ln>
            <a:noFill/>
          </a:ln>
        </p:spPr>
      </p:pic>
      <p:sp>
        <p:nvSpPr>
          <p:cNvPr id="459" name="Shape 459"/>
          <p:cNvSpPr/>
          <p:nvPr/>
        </p:nvSpPr>
        <p:spPr>
          <a:xfrm rot="5400000">
            <a:off x="5137375" y="589650"/>
            <a:ext cx="733800" cy="393600"/>
          </a:xfrm>
          <a:prstGeom prst="bentArrow">
            <a:avLst>
              <a:gd name="adj1" fmla="val 25000"/>
              <a:gd name="adj2" fmla="val 25000"/>
              <a:gd name="adj3" fmla="val 25000"/>
              <a:gd name="adj4" fmla="val 43750"/>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0" name="Shape 460"/>
          <p:cNvSpPr txBox="1"/>
          <p:nvPr/>
        </p:nvSpPr>
        <p:spPr>
          <a:xfrm>
            <a:off x="327250" y="4161775"/>
            <a:ext cx="3280800" cy="663000"/>
          </a:xfrm>
          <a:prstGeom prst="rect">
            <a:avLst/>
          </a:prstGeom>
          <a:noFill/>
          <a:ln>
            <a:noFill/>
          </a:ln>
        </p:spPr>
        <p:txBody>
          <a:bodyPr wrap="square" lIns="91425" tIns="91425" rIns="91425" bIns="91425" anchor="t" anchorCtr="0">
            <a:noAutofit/>
          </a:bodyPr>
          <a:lstStyle/>
          <a:p>
            <a:pPr lvl="0" algn="ctr">
              <a:spcBef>
                <a:spcPts val="0"/>
              </a:spcBef>
              <a:buNone/>
            </a:pPr>
            <a:r>
              <a:rPr lang="en" sz="1100" i="1">
                <a:latin typeface="Nunito"/>
                <a:ea typeface="Nunito"/>
                <a:cs typeface="Nunito"/>
                <a:sym typeface="Nunito"/>
              </a:rPr>
              <a:t>Example taken from </a:t>
            </a:r>
          </a:p>
          <a:p>
            <a:pPr lvl="0" algn="ctr">
              <a:spcBef>
                <a:spcPts val="0"/>
              </a:spcBef>
              <a:buNone/>
            </a:pPr>
            <a:r>
              <a:rPr lang="en" sz="1100" i="1">
                <a:latin typeface="Nunito"/>
                <a:ea typeface="Nunito"/>
                <a:cs typeface="Nunito"/>
                <a:sym typeface="Nunito"/>
              </a:rPr>
              <a:t>Grossman and Frieder’s</a:t>
            </a:r>
          </a:p>
          <a:p>
            <a:pPr lvl="0" algn="ctr">
              <a:spcBef>
                <a:spcPts val="0"/>
              </a:spcBef>
              <a:buNone/>
            </a:pPr>
            <a:r>
              <a:rPr lang="en" sz="1100" i="1">
                <a:latin typeface="Nunito"/>
                <a:ea typeface="Nunito"/>
                <a:cs typeface="Nunito"/>
                <a:sym typeface="Nunito"/>
              </a:rPr>
              <a:t>Information Retrieval, Algorithms and Heuristics</a:t>
            </a:r>
          </a:p>
          <a:p>
            <a:pPr lvl="0">
              <a:spcBef>
                <a:spcPts val="0"/>
              </a:spcBef>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PLSI</a:t>
            </a:r>
          </a:p>
        </p:txBody>
      </p:sp>
      <p:pic>
        <p:nvPicPr>
          <p:cNvPr id="466" name="Shape 466"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467" name="Shape 467"/>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46</a:t>
            </a:fld>
            <a:endParaRPr lang="e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Shape 472"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473" name="Shape 473"/>
          <p:cNvSpPr txBox="1">
            <a:spLocks noGrp="1"/>
          </p:cNvSpPr>
          <p:nvPr>
            <p:ph type="title"/>
          </p:nvPr>
        </p:nvSpPr>
        <p:spPr>
          <a:xfrm>
            <a:off x="343200" y="299100"/>
            <a:ext cx="8544000" cy="4605300"/>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400">
                <a:solidFill>
                  <a:srgbClr val="000000"/>
                </a:solidFill>
              </a:rPr>
              <a:t>Each word in a document can be seen as</a:t>
            </a:r>
          </a:p>
          <a:p>
            <a:pPr lvl="0" algn="l" rtl="0">
              <a:spcBef>
                <a:spcPts val="0"/>
              </a:spcBef>
              <a:buNone/>
            </a:pPr>
            <a:r>
              <a:rPr lang="en" sz="1400">
                <a:solidFill>
                  <a:srgbClr val="000000"/>
                </a:solidFill>
              </a:rPr>
              <a:t>	a sample from mixture model</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Mixture model consists of </a:t>
            </a:r>
          </a:p>
          <a:p>
            <a:pPr marL="0" lvl="0" indent="0" algn="l" rtl="0">
              <a:spcBef>
                <a:spcPts val="0"/>
              </a:spcBef>
              <a:buNone/>
            </a:pPr>
            <a:r>
              <a:rPr lang="en" sz="1400">
                <a:solidFill>
                  <a:srgbClr val="000000"/>
                </a:solidFill>
              </a:rPr>
              <a:t>       multinomial variables (depicting topics)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endParaRPr sz="1400">
              <a:solidFill>
                <a:srgbClr val="000000"/>
              </a:solidFill>
            </a:endParaRPr>
          </a:p>
          <a:p>
            <a:pPr lvl="0" algn="l" rtl="0">
              <a:spcBef>
                <a:spcPts val="0"/>
              </a:spcBef>
              <a:buNone/>
            </a:pPr>
            <a:r>
              <a:rPr lang="en" sz="1400">
                <a:solidFill>
                  <a:srgbClr val="000000"/>
                </a:solidFill>
              </a:rPr>
              <a:t>						</a:t>
            </a:r>
          </a:p>
          <a:p>
            <a:pPr marL="457200" lvl="0" indent="-317500" algn="l" rtl="0">
              <a:spcBef>
                <a:spcPts val="0"/>
              </a:spcBef>
              <a:buClr>
                <a:srgbClr val="000000"/>
              </a:buClr>
              <a:buSzPct val="100000"/>
              <a:buChar char="❏"/>
            </a:pPr>
            <a:r>
              <a:rPr lang="en" sz="1400">
                <a:solidFill>
                  <a:srgbClr val="000000"/>
                </a:solidFill>
              </a:rPr>
              <a:t>P(d,w) = p(d) </a:t>
            </a:r>
            <a:r>
              <a:rPr lang="en" sz="2400">
                <a:solidFill>
                  <a:srgbClr val="000000"/>
                </a:solidFill>
              </a:rPr>
              <a:t>Σ</a:t>
            </a:r>
            <a:r>
              <a:rPr lang="en" sz="1400">
                <a:solidFill>
                  <a:srgbClr val="000000"/>
                </a:solidFill>
              </a:rPr>
              <a:t> P(z) P(w|z)P(d|z)</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Therefore each word of d is generated from a single topic z</a:t>
            </a:r>
          </a:p>
          <a:p>
            <a:pPr marL="457200" lvl="0" indent="-317500" algn="l" rtl="0">
              <a:spcBef>
                <a:spcPts val="0"/>
              </a:spcBef>
              <a:buClr>
                <a:srgbClr val="000000"/>
              </a:buClr>
              <a:buSzPct val="100000"/>
              <a:buChar char="❏"/>
            </a:pPr>
            <a:r>
              <a:rPr lang="en" sz="1400">
                <a:solidFill>
                  <a:srgbClr val="000000"/>
                </a:solidFill>
              </a:rPr>
              <a:t>Each document is depicted as a list of mixing proportions for these mixture variables/topics</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474" name="Shape 47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47</a:t>
            </a:fld>
            <a:endParaRPr lang="en"/>
          </a:p>
        </p:txBody>
      </p:sp>
      <p:pic>
        <p:nvPicPr>
          <p:cNvPr id="475" name="Shape 475" descr="plsi_formula.png"/>
          <p:cNvPicPr preferRelativeResize="0"/>
          <p:nvPr/>
        </p:nvPicPr>
        <p:blipFill>
          <a:blip r:embed="rId4">
            <a:alphaModFix/>
          </a:blip>
          <a:stretch>
            <a:fillRect/>
          </a:stretch>
        </p:blipFill>
        <p:spPr>
          <a:xfrm>
            <a:off x="723925" y="1607725"/>
            <a:ext cx="3568240" cy="393600"/>
          </a:xfrm>
          <a:prstGeom prst="rect">
            <a:avLst/>
          </a:prstGeom>
          <a:noFill/>
          <a:ln>
            <a:noFill/>
          </a:ln>
        </p:spPr>
      </p:pic>
      <p:sp>
        <p:nvSpPr>
          <p:cNvPr id="476" name="Shape 476"/>
          <p:cNvSpPr/>
          <p:nvPr/>
        </p:nvSpPr>
        <p:spPr>
          <a:xfrm>
            <a:off x="3763225" y="332275"/>
            <a:ext cx="4166700" cy="1143000"/>
          </a:xfrm>
          <a:prstGeom prst="cloudCallout">
            <a:avLst>
              <a:gd name="adj1" fmla="val -36491"/>
              <a:gd name="adj2" fmla="val 59302"/>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100" b="1"/>
              <a:t>d</a:t>
            </a:r>
            <a:r>
              <a:rPr lang="en" sz="1100"/>
              <a:t> and </a:t>
            </a:r>
            <a:r>
              <a:rPr lang="en" sz="1100" b="1"/>
              <a:t>w</a:t>
            </a:r>
            <a:r>
              <a:rPr lang="en" sz="1100"/>
              <a:t> are observed variables, where </a:t>
            </a:r>
            <a:r>
              <a:rPr lang="en" sz="1100" b="1"/>
              <a:t>d</a:t>
            </a:r>
            <a:r>
              <a:rPr lang="en" sz="1100"/>
              <a:t> stands for the document index variable and </a:t>
            </a:r>
            <a:r>
              <a:rPr lang="en" sz="1100" b="1"/>
              <a:t>w</a:t>
            </a:r>
            <a:r>
              <a:rPr lang="en" sz="1100"/>
              <a:t> stands for a word drawn from the word distribution of this word’s topic </a:t>
            </a:r>
            <a:r>
              <a:rPr lang="en" sz="1100" b="1"/>
              <a:t>P(w|c)</a:t>
            </a:r>
          </a:p>
        </p:txBody>
      </p:sp>
      <p:sp>
        <p:nvSpPr>
          <p:cNvPr id="477" name="Shape 477"/>
          <p:cNvSpPr/>
          <p:nvPr/>
        </p:nvSpPr>
        <p:spPr>
          <a:xfrm>
            <a:off x="4720500" y="1681888"/>
            <a:ext cx="4166700" cy="1143000"/>
          </a:xfrm>
          <a:prstGeom prst="cloudCallout">
            <a:avLst>
              <a:gd name="adj1" fmla="val -74757"/>
              <a:gd name="adj2" fmla="val -26124"/>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100" b="1"/>
              <a:t>C </a:t>
            </a:r>
            <a:r>
              <a:rPr lang="en" sz="1100"/>
              <a:t>a word’s topic drawn from the document’s topic distribution P(c|d) , topic c is a latent variable represented as z oftentimes</a:t>
            </a:r>
          </a:p>
        </p:txBody>
      </p:sp>
      <p:sp>
        <p:nvSpPr>
          <p:cNvPr id="478" name="Shape 478"/>
          <p:cNvSpPr txBox="1"/>
          <p:nvPr/>
        </p:nvSpPr>
        <p:spPr>
          <a:xfrm>
            <a:off x="1850950" y="2309200"/>
            <a:ext cx="518400" cy="179400"/>
          </a:xfrm>
          <a:prstGeom prst="rect">
            <a:avLst/>
          </a:prstGeom>
          <a:noFill/>
          <a:ln>
            <a:noFill/>
          </a:ln>
        </p:spPr>
        <p:txBody>
          <a:bodyPr wrap="square" lIns="91425" tIns="91425" rIns="91425" bIns="91425" anchor="t" anchorCtr="0">
            <a:noAutofit/>
          </a:bodyPr>
          <a:lstStyle/>
          <a:p>
            <a:pPr lvl="0">
              <a:spcBef>
                <a:spcPts val="0"/>
              </a:spcBef>
              <a:buNone/>
            </a:pPr>
            <a:r>
              <a:rPr lang="en" sz="600"/>
              <a:t>Z E</a:t>
            </a:r>
            <a:r>
              <a:rPr lang="en" sz="800"/>
              <a:t> </a:t>
            </a:r>
            <a:r>
              <a:rPr lang="en" sz="1000"/>
              <a:t>Z</a:t>
            </a:r>
          </a:p>
        </p:txBody>
      </p:sp>
      <p:sp>
        <p:nvSpPr>
          <p:cNvPr id="479" name="Shape 479"/>
          <p:cNvSpPr/>
          <p:nvPr/>
        </p:nvSpPr>
        <p:spPr>
          <a:xfrm>
            <a:off x="6665275" y="3635000"/>
            <a:ext cx="2066700" cy="850500"/>
          </a:xfrm>
          <a:prstGeom prst="rect">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7170325" y="3821075"/>
            <a:ext cx="1482000" cy="465300"/>
          </a:xfrm>
          <a:prstGeom prst="rect">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6804825" y="3900825"/>
            <a:ext cx="279000" cy="292500"/>
          </a:xfrm>
          <a:prstGeom prst="flowChartConnector">
            <a:avLst/>
          </a:prstGeom>
          <a:solidFill>
            <a:srgbClr val="CCCCC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7382538" y="3900825"/>
            <a:ext cx="279000" cy="292500"/>
          </a:xfrm>
          <a:prstGeom prst="flowChartConnector">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8186200" y="3900825"/>
            <a:ext cx="279000" cy="292500"/>
          </a:xfrm>
          <a:prstGeom prst="flowChartConnector">
            <a:avLst/>
          </a:prstGeom>
          <a:solidFill>
            <a:srgbClr val="D9D9D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484" name="Shape 484"/>
          <p:cNvCxnSpPr>
            <a:stCxn id="481" idx="6"/>
            <a:endCxn id="482" idx="2"/>
          </p:cNvCxnSpPr>
          <p:nvPr/>
        </p:nvCxnSpPr>
        <p:spPr>
          <a:xfrm>
            <a:off x="7083825" y="4047075"/>
            <a:ext cx="298800" cy="0"/>
          </a:xfrm>
          <a:prstGeom prst="straightConnector1">
            <a:avLst/>
          </a:prstGeom>
          <a:noFill/>
          <a:ln w="9525" cap="flat" cmpd="sng">
            <a:solidFill>
              <a:schemeClr val="dk2"/>
            </a:solidFill>
            <a:prstDash val="solid"/>
            <a:round/>
            <a:headEnd type="none" w="lg" len="lg"/>
            <a:tailEnd type="triangle" w="lg" len="lg"/>
          </a:ln>
        </p:spPr>
      </p:cxnSp>
      <p:cxnSp>
        <p:nvCxnSpPr>
          <p:cNvPr id="485" name="Shape 485"/>
          <p:cNvCxnSpPr>
            <a:stCxn id="482" idx="6"/>
            <a:endCxn id="483" idx="2"/>
          </p:cNvCxnSpPr>
          <p:nvPr/>
        </p:nvCxnSpPr>
        <p:spPr>
          <a:xfrm>
            <a:off x="7661538" y="4047075"/>
            <a:ext cx="524700" cy="0"/>
          </a:xfrm>
          <a:prstGeom prst="straightConnector1">
            <a:avLst/>
          </a:prstGeom>
          <a:noFill/>
          <a:ln w="9525" cap="flat" cmpd="sng">
            <a:solidFill>
              <a:schemeClr val="dk2"/>
            </a:solidFill>
            <a:prstDash val="solid"/>
            <a:round/>
            <a:headEnd type="none" w="lg" len="lg"/>
            <a:tailEnd type="triangle" w="lg" len="lg"/>
          </a:ln>
        </p:spPr>
      </p:cxnSp>
      <p:sp>
        <p:nvSpPr>
          <p:cNvPr id="486" name="Shape 486"/>
          <p:cNvSpPr txBox="1"/>
          <p:nvPr/>
        </p:nvSpPr>
        <p:spPr>
          <a:xfrm>
            <a:off x="7382550" y="3528825"/>
            <a:ext cx="279000" cy="179400"/>
          </a:xfrm>
          <a:prstGeom prst="rect">
            <a:avLst/>
          </a:prstGeom>
          <a:noFill/>
          <a:ln>
            <a:noFill/>
          </a:ln>
        </p:spPr>
        <p:txBody>
          <a:bodyPr wrap="square" lIns="91425" tIns="91425" rIns="91425" bIns="91425" anchor="t" anchorCtr="0">
            <a:noAutofit/>
          </a:bodyPr>
          <a:lstStyle/>
          <a:p>
            <a:pPr lvl="0">
              <a:spcBef>
                <a:spcPts val="0"/>
              </a:spcBef>
              <a:buNone/>
            </a:pPr>
            <a:r>
              <a:rPr lang="en"/>
              <a:t>c</a:t>
            </a:r>
          </a:p>
        </p:txBody>
      </p:sp>
      <p:sp>
        <p:nvSpPr>
          <p:cNvPr id="487" name="Shape 487"/>
          <p:cNvSpPr txBox="1"/>
          <p:nvPr/>
        </p:nvSpPr>
        <p:spPr>
          <a:xfrm>
            <a:off x="8186200" y="3528825"/>
            <a:ext cx="279000" cy="179400"/>
          </a:xfrm>
          <a:prstGeom prst="rect">
            <a:avLst/>
          </a:prstGeom>
          <a:noFill/>
          <a:ln>
            <a:noFill/>
          </a:ln>
        </p:spPr>
        <p:txBody>
          <a:bodyPr wrap="square" lIns="91425" tIns="91425" rIns="91425" bIns="91425" anchor="t" anchorCtr="0">
            <a:noAutofit/>
          </a:bodyPr>
          <a:lstStyle/>
          <a:p>
            <a:pPr lvl="0" rtl="0">
              <a:spcBef>
                <a:spcPts val="0"/>
              </a:spcBef>
              <a:buNone/>
            </a:pPr>
            <a:r>
              <a:rPr lang="en" sz="1300"/>
              <a:t>w</a:t>
            </a:r>
          </a:p>
        </p:txBody>
      </p:sp>
      <p:sp>
        <p:nvSpPr>
          <p:cNvPr id="488" name="Shape 488"/>
          <p:cNvSpPr txBox="1"/>
          <p:nvPr/>
        </p:nvSpPr>
        <p:spPr>
          <a:xfrm>
            <a:off x="6804825" y="3528825"/>
            <a:ext cx="279000" cy="179400"/>
          </a:xfrm>
          <a:prstGeom prst="rect">
            <a:avLst/>
          </a:prstGeom>
          <a:noFill/>
          <a:ln>
            <a:noFill/>
          </a:ln>
        </p:spPr>
        <p:txBody>
          <a:bodyPr wrap="square" lIns="91425" tIns="91425" rIns="91425" bIns="91425" anchor="t" anchorCtr="0">
            <a:noAutofit/>
          </a:bodyPr>
          <a:lstStyle/>
          <a:p>
            <a:pPr lvl="0" rtl="0">
              <a:spcBef>
                <a:spcPts val="0"/>
              </a:spcBef>
              <a:buNone/>
            </a:pPr>
            <a:r>
              <a:rPr lang="en"/>
              <a:t>d</a:t>
            </a:r>
          </a:p>
        </p:txBody>
      </p:sp>
      <p:sp>
        <p:nvSpPr>
          <p:cNvPr id="489" name="Shape 489"/>
          <p:cNvSpPr txBox="1"/>
          <p:nvPr/>
        </p:nvSpPr>
        <p:spPr>
          <a:xfrm>
            <a:off x="8425850" y="3957375"/>
            <a:ext cx="279000" cy="179400"/>
          </a:xfrm>
          <a:prstGeom prst="rect">
            <a:avLst/>
          </a:prstGeom>
          <a:noFill/>
          <a:ln>
            <a:noFill/>
          </a:ln>
        </p:spPr>
        <p:txBody>
          <a:bodyPr wrap="square" lIns="91425" tIns="91425" rIns="91425" bIns="91425" anchor="t" anchorCtr="0">
            <a:noAutofit/>
          </a:bodyPr>
          <a:lstStyle/>
          <a:p>
            <a:pPr lvl="0" rtl="0">
              <a:spcBef>
                <a:spcPts val="0"/>
              </a:spcBef>
              <a:buNone/>
            </a:pPr>
            <a:r>
              <a:rPr lang="en"/>
              <a:t>N</a:t>
            </a:r>
          </a:p>
        </p:txBody>
      </p:sp>
      <p:sp>
        <p:nvSpPr>
          <p:cNvPr id="490" name="Shape 490"/>
          <p:cNvSpPr txBox="1"/>
          <p:nvPr/>
        </p:nvSpPr>
        <p:spPr>
          <a:xfrm>
            <a:off x="8465200" y="4193325"/>
            <a:ext cx="279000" cy="179400"/>
          </a:xfrm>
          <a:prstGeom prst="rect">
            <a:avLst/>
          </a:prstGeom>
          <a:noFill/>
          <a:ln>
            <a:noFill/>
          </a:ln>
        </p:spPr>
        <p:txBody>
          <a:bodyPr wrap="square" lIns="91425" tIns="91425" rIns="91425" bIns="91425" anchor="t" anchorCtr="0">
            <a:noAutofit/>
          </a:bodyPr>
          <a:lstStyle/>
          <a:p>
            <a:pPr lvl="0" rtl="0">
              <a:spcBef>
                <a:spcPts val="0"/>
              </a:spcBef>
              <a:buNone/>
            </a:pPr>
            <a:r>
              <a:rPr lang="en"/>
              <a:t>M</a:t>
            </a:r>
          </a:p>
        </p:txBody>
      </p:sp>
      <p:pic>
        <p:nvPicPr>
          <p:cNvPr id="491" name="Shape 491" descr="plsi_model.png"/>
          <p:cNvPicPr preferRelativeResize="0"/>
          <p:nvPr/>
        </p:nvPicPr>
        <p:blipFill>
          <a:blip r:embed="rId5">
            <a:alphaModFix/>
          </a:blip>
          <a:stretch>
            <a:fillRect/>
          </a:stretch>
        </p:blipFill>
        <p:spPr>
          <a:xfrm>
            <a:off x="2319808" y="3104725"/>
            <a:ext cx="4059742" cy="1761000"/>
          </a:xfrm>
          <a:prstGeom prst="rect">
            <a:avLst/>
          </a:prstGeom>
          <a:noFill/>
          <a:ln>
            <a:noFill/>
          </a:ln>
        </p:spPr>
      </p:pic>
      <p:cxnSp>
        <p:nvCxnSpPr>
          <p:cNvPr id="492" name="Shape 492"/>
          <p:cNvCxnSpPr/>
          <p:nvPr/>
        </p:nvCxnSpPr>
        <p:spPr>
          <a:xfrm rot="-5400000" flipH="1">
            <a:off x="5342900" y="3023550"/>
            <a:ext cx="1122900" cy="684600"/>
          </a:xfrm>
          <a:prstGeom prst="curvedConnector3">
            <a:avLst>
              <a:gd name="adj1" fmla="val 50000"/>
            </a:avLst>
          </a:prstGeom>
          <a:noFill/>
          <a:ln w="9525" cap="flat" cmpd="sng">
            <a:solidFill>
              <a:schemeClr val="dk2"/>
            </a:solidFill>
            <a:prstDash val="solid"/>
            <a:round/>
            <a:headEnd type="none" w="lg" len="lg"/>
            <a:tailEnd type="none" w="lg" len="lg"/>
          </a:ln>
        </p:spPr>
      </p:cxnSp>
      <p:cxnSp>
        <p:nvCxnSpPr>
          <p:cNvPr id="493" name="Shape 493"/>
          <p:cNvCxnSpPr/>
          <p:nvPr/>
        </p:nvCxnSpPr>
        <p:spPr>
          <a:xfrm>
            <a:off x="2850900" y="2824775"/>
            <a:ext cx="1329000" cy="537900"/>
          </a:xfrm>
          <a:prstGeom prst="curvedConnector3">
            <a:avLst>
              <a:gd name="adj1" fmla="val 50000"/>
            </a:avLst>
          </a:prstGeom>
          <a:noFill/>
          <a:ln w="9525" cap="flat" cmpd="sng">
            <a:solidFill>
              <a:schemeClr val="dk2"/>
            </a:solidFill>
            <a:prstDash val="solid"/>
            <a:round/>
            <a:headEnd type="none" w="lg" len="lg"/>
            <a:tailEnd type="none" w="lg" len="lg"/>
          </a:ln>
        </p:spPr>
      </p:cxnSp>
      <p:cxnSp>
        <p:nvCxnSpPr>
          <p:cNvPr id="494" name="Shape 494"/>
          <p:cNvCxnSpPr/>
          <p:nvPr/>
        </p:nvCxnSpPr>
        <p:spPr>
          <a:xfrm rot="-5400000" flipH="1">
            <a:off x="2176375" y="2980400"/>
            <a:ext cx="1687800" cy="1415400"/>
          </a:xfrm>
          <a:prstGeom prst="curvedConnector3">
            <a:avLst>
              <a:gd name="adj1" fmla="val 50000"/>
            </a:avLst>
          </a:prstGeom>
          <a:noFill/>
          <a:ln w="9525" cap="flat" cmpd="sng">
            <a:solidFill>
              <a:schemeClr val="dk2"/>
            </a:solidFill>
            <a:prstDash val="solid"/>
            <a:round/>
            <a:headEnd type="none" w="lg" len="lg"/>
            <a:tailEnd type="none" w="lg" len="lg"/>
          </a:ln>
        </p:spPr>
      </p:cxnSp>
      <p:sp>
        <p:nvSpPr>
          <p:cNvPr id="495" name="Shape 495"/>
          <p:cNvSpPr/>
          <p:nvPr/>
        </p:nvSpPr>
        <p:spPr>
          <a:xfrm>
            <a:off x="285850" y="3104725"/>
            <a:ext cx="2066688" cy="1633392"/>
          </a:xfrm>
          <a:prstGeom prst="cloud">
            <a:avLst/>
          </a:prstGeom>
          <a:solidFill>
            <a:schemeClr val="dk1"/>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endParaRPr sz="1100"/>
          </a:p>
          <a:p>
            <a:pPr lvl="0" algn="ctr">
              <a:spcBef>
                <a:spcPts val="0"/>
              </a:spcBef>
              <a:buNone/>
            </a:pPr>
            <a:r>
              <a:rPr lang="en" sz="1100"/>
              <a:t>Expected Maximisation algorithm is used to learn maximum likelihood parameters of the model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Learning to Rank</a:t>
            </a:r>
          </a:p>
        </p:txBody>
      </p:sp>
      <p:pic>
        <p:nvPicPr>
          <p:cNvPr id="501" name="Shape 501"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02" name="Shape 5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48</a:t>
            </a:fld>
            <a:endParaRPr lang="e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Shape 507"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08" name="Shape 508"/>
          <p:cNvSpPr txBox="1">
            <a:spLocks noGrp="1"/>
          </p:cNvSpPr>
          <p:nvPr>
            <p:ph type="title"/>
          </p:nvPr>
        </p:nvSpPr>
        <p:spPr>
          <a:xfrm>
            <a:off x="193000" y="344025"/>
            <a:ext cx="8676000" cy="4505066"/>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400" dirty="0">
                <a:solidFill>
                  <a:srgbClr val="000000"/>
                </a:solidFill>
              </a:rPr>
              <a:t>Learning to rank methodologies are the ones that consist from the following constituents</a:t>
            </a:r>
          </a:p>
          <a:p>
            <a:pPr marL="1371600" lvl="2" indent="-317500" algn="l" rtl="0">
              <a:spcBef>
                <a:spcPts val="0"/>
              </a:spcBef>
              <a:buClr>
                <a:srgbClr val="000000"/>
              </a:buClr>
              <a:buSzPct val="100000"/>
              <a:buFont typeface="Times New Roman"/>
              <a:buChar char="❏"/>
            </a:pPr>
            <a:r>
              <a:rPr lang="en" sz="1400" dirty="0">
                <a:solidFill>
                  <a:srgbClr val="000000"/>
                </a:solidFill>
                <a:latin typeface="Times New Roman"/>
                <a:ea typeface="Times New Roman"/>
                <a:cs typeface="Times New Roman"/>
                <a:sym typeface="Times New Roman"/>
              </a:rPr>
              <a:t>Input</a:t>
            </a:r>
          </a:p>
          <a:p>
            <a:pPr marL="1371600" lvl="2" indent="-317500" algn="l" rtl="0">
              <a:spcBef>
                <a:spcPts val="0"/>
              </a:spcBef>
              <a:buClr>
                <a:srgbClr val="000000"/>
              </a:buClr>
              <a:buSzPct val="100000"/>
              <a:buFont typeface="Times New Roman"/>
              <a:buChar char="❏"/>
            </a:pPr>
            <a:r>
              <a:rPr lang="en" sz="1400" dirty="0">
                <a:solidFill>
                  <a:srgbClr val="000000"/>
                </a:solidFill>
                <a:latin typeface="Times New Roman"/>
                <a:ea typeface="Times New Roman"/>
                <a:cs typeface="Times New Roman"/>
                <a:sym typeface="Times New Roman"/>
              </a:rPr>
              <a:t>output </a:t>
            </a:r>
          </a:p>
          <a:p>
            <a:pPr marL="1371600" lvl="2" indent="-317500" algn="l" rtl="0">
              <a:spcBef>
                <a:spcPts val="0"/>
              </a:spcBef>
              <a:buClr>
                <a:srgbClr val="000000"/>
              </a:buClr>
              <a:buSzPct val="100000"/>
              <a:buFont typeface="Times New Roman"/>
              <a:buChar char="❏"/>
            </a:pPr>
            <a:r>
              <a:rPr lang="en" sz="1400" dirty="0">
                <a:solidFill>
                  <a:srgbClr val="000000"/>
                </a:solidFill>
                <a:latin typeface="Times New Roman"/>
                <a:ea typeface="Times New Roman"/>
                <a:cs typeface="Times New Roman"/>
                <a:sym typeface="Times New Roman"/>
              </a:rPr>
              <a:t>hypothesis space </a:t>
            </a:r>
          </a:p>
          <a:p>
            <a:pPr marL="1371600" lvl="2" indent="-317500" algn="l" rtl="0">
              <a:spcBef>
                <a:spcPts val="0"/>
              </a:spcBef>
              <a:buClr>
                <a:srgbClr val="000000"/>
              </a:buClr>
              <a:buSzPct val="100000"/>
              <a:buFont typeface="Times New Roman"/>
              <a:buChar char="❏"/>
            </a:pPr>
            <a:r>
              <a:rPr lang="en" sz="1400" dirty="0">
                <a:solidFill>
                  <a:srgbClr val="000000"/>
                </a:solidFill>
                <a:latin typeface="Times New Roman"/>
                <a:ea typeface="Times New Roman"/>
                <a:cs typeface="Times New Roman"/>
                <a:sym typeface="Times New Roman"/>
              </a:rPr>
              <a:t>and loss function (Liu et al., 2009)</a:t>
            </a:r>
          </a:p>
          <a:p>
            <a:pPr marL="457200" lvl="0" indent="-317500" algn="l" rtl="0">
              <a:spcBef>
                <a:spcPts val="0"/>
              </a:spcBef>
              <a:buClr>
                <a:srgbClr val="000000"/>
              </a:buClr>
              <a:buSzPct val="100000"/>
              <a:buChar char="❏"/>
            </a:pPr>
            <a:r>
              <a:rPr lang="en" sz="1400" dirty="0">
                <a:solidFill>
                  <a:srgbClr val="000000"/>
                </a:solidFill>
              </a:rPr>
              <a:t>Moreover, learning to rank techniques, are characterised by the subsequent properties</a:t>
            </a:r>
          </a:p>
          <a:p>
            <a:pPr marL="1828800" lvl="3" indent="-317500" algn="l" rtl="0">
              <a:spcBef>
                <a:spcPts val="0"/>
              </a:spcBef>
              <a:buClr>
                <a:srgbClr val="000000"/>
              </a:buClr>
              <a:buSzPct val="100000"/>
              <a:buFont typeface="Times New Roman"/>
              <a:buChar char="❏"/>
            </a:pPr>
            <a:r>
              <a:rPr lang="en" sz="1400" dirty="0">
                <a:solidFill>
                  <a:srgbClr val="000000"/>
                </a:solidFill>
                <a:latin typeface="Times New Roman"/>
                <a:ea typeface="Times New Roman"/>
                <a:cs typeface="Times New Roman"/>
                <a:sym typeface="Times New Roman"/>
              </a:rPr>
              <a:t>being feature based </a:t>
            </a:r>
          </a:p>
          <a:p>
            <a:pPr marL="1828800" lvl="3" indent="-317500" algn="l" rtl="0">
              <a:spcBef>
                <a:spcPts val="0"/>
              </a:spcBef>
              <a:buClr>
                <a:srgbClr val="000000"/>
              </a:buClr>
              <a:buSzPct val="100000"/>
              <a:buFont typeface="Times New Roman"/>
              <a:buChar char="❏"/>
            </a:pPr>
            <a:r>
              <a:rPr lang="en" sz="1400" dirty="0">
                <a:solidFill>
                  <a:srgbClr val="000000"/>
                </a:solidFill>
                <a:latin typeface="Times New Roman"/>
                <a:ea typeface="Times New Roman"/>
                <a:cs typeface="Times New Roman"/>
                <a:sym typeface="Times New Roman"/>
              </a:rPr>
              <a:t>and discriminatively trained</a:t>
            </a:r>
          </a:p>
          <a:p>
            <a:pPr marL="457200" lvl="0" indent="-317500">
              <a:buClr>
                <a:srgbClr val="000000"/>
              </a:buClr>
              <a:buFont typeface="Wingdings" panose="05000000000000000000" pitchFamily="2" charset="2"/>
              <a:buChar char="q"/>
            </a:pPr>
            <a:r>
              <a:rPr lang="en" sz="1400" dirty="0">
                <a:solidFill>
                  <a:srgbClr val="000000"/>
                </a:solidFill>
              </a:rPr>
              <a:t>Being feature based means that all the records under consideration go through the process of feature extraction, where each document for a corresponding query is depicted as a feature </a:t>
            </a:r>
            <a:r>
              <a:rPr lang="en" sz="1400" dirty="0" smtClean="0">
                <a:solidFill>
                  <a:srgbClr val="000000"/>
                </a:solidFill>
              </a:rPr>
              <a:t>vector - </a:t>
            </a:r>
            <a:r>
              <a:rPr lang="en" sz="1400" dirty="0" smtClean="0">
                <a:solidFill>
                  <a:srgbClr val="000000"/>
                </a:solidFill>
              </a:rPr>
              <a:t>Being </a:t>
            </a:r>
            <a:r>
              <a:rPr lang="en" sz="1400" dirty="0">
                <a:solidFill>
                  <a:srgbClr val="000000"/>
                </a:solidFill>
              </a:rPr>
              <a:t>discriminatively trained, means that the learning process is implemented by machine utilising training data sets and connecting various features, without the need of a probabilistic framework, for showing objects and the accuracy of the </a:t>
            </a:r>
            <a:r>
              <a:rPr lang="en" sz="1400" dirty="0">
                <a:solidFill>
                  <a:srgbClr val="000000"/>
                </a:solidFill>
              </a:rPr>
              <a:t>prediction  				</a:t>
            </a:r>
            <a:r>
              <a:rPr lang="en" sz="1050" dirty="0">
                <a:solidFill>
                  <a:srgbClr val="000000"/>
                </a:solidFill>
              </a:rPr>
              <a:t>(Liu et al., </a:t>
            </a:r>
            <a:r>
              <a:rPr lang="en" sz="1050" dirty="0" smtClean="0">
                <a:solidFill>
                  <a:srgbClr val="000000"/>
                </a:solidFill>
              </a:rPr>
              <a:t>2009)</a:t>
            </a:r>
            <a:r>
              <a:rPr lang="en" sz="2000" dirty="0" smtClean="0">
                <a:solidFill>
                  <a:srgbClr val="000000"/>
                </a:solidFill>
              </a:rPr>
              <a:t/>
            </a:r>
            <a:br>
              <a:rPr lang="en" sz="2000" dirty="0" smtClean="0">
                <a:solidFill>
                  <a:srgbClr val="000000"/>
                </a:solidFill>
              </a:rPr>
            </a:br>
            <a:endParaRPr sz="1400" dirty="0">
              <a:solidFill>
                <a:srgbClr val="000000"/>
              </a:solidFill>
            </a:endParaRPr>
          </a:p>
          <a:p>
            <a:pPr marL="457200" lvl="0" indent="-317500" rtl="0">
              <a:spcBef>
                <a:spcPts val="0"/>
              </a:spcBef>
              <a:buClr>
                <a:srgbClr val="000000"/>
              </a:buClr>
              <a:buSzPct val="100000"/>
              <a:buChar char="❏"/>
            </a:pPr>
            <a:r>
              <a:rPr lang="en" sz="1400" dirty="0" smtClean="0">
                <a:solidFill>
                  <a:srgbClr val="000000"/>
                </a:solidFill>
              </a:rPr>
              <a:t>Examples </a:t>
            </a:r>
            <a:r>
              <a:rPr lang="en" sz="1400" dirty="0">
                <a:solidFill>
                  <a:srgbClr val="000000"/>
                </a:solidFill>
              </a:rPr>
              <a:t>of feature vector representation are the BM25 and PageRank score as well as the frequency of the query terms. </a:t>
            </a:r>
          </a:p>
          <a:p>
            <a:pPr lvl="0" algn="l" rtl="0">
              <a:spcBef>
                <a:spcPts val="0"/>
              </a:spcBef>
              <a:buNone/>
            </a:pPr>
            <a:endParaRPr sz="1400" dirty="0">
              <a:solidFill>
                <a:srgbClr val="000000"/>
              </a:solidFill>
            </a:endParaRPr>
          </a:p>
          <a:p>
            <a:pPr marL="457200" lvl="0" indent="-317500" rtl="0">
              <a:spcBef>
                <a:spcPts val="0"/>
              </a:spcBef>
              <a:buClr>
                <a:srgbClr val="000000"/>
              </a:buClr>
              <a:buSzPct val="100000"/>
              <a:buChar char="❏"/>
            </a:pPr>
            <a:r>
              <a:rPr lang="en" sz="1400" dirty="0">
                <a:solidFill>
                  <a:srgbClr val="000000"/>
                </a:solidFill>
              </a:rPr>
              <a:t>An advantage of feature-based methods when learning to rank, is that it allows the connection of multiple vectors, which assists the advancement of a retrieval model by considering it's output in every iteration</a:t>
            </a:r>
          </a:p>
        </p:txBody>
      </p:sp>
      <p:sp>
        <p:nvSpPr>
          <p:cNvPr id="509" name="Shape 50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49</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85975" y="1301150"/>
            <a:ext cx="8432700" cy="32130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The model is supported by the occurrences of the query terms in the documents</a:t>
            </a:r>
          </a:p>
          <a:p>
            <a:pPr marL="457200" lvl="0" indent="-317500" algn="l" rtl="0">
              <a:spcBef>
                <a:spcPts val="0"/>
              </a:spcBef>
              <a:buClr>
                <a:srgbClr val="000000"/>
              </a:buClr>
              <a:buSzPct val="100000"/>
              <a:buChar char="❏"/>
            </a:pPr>
            <a:r>
              <a:rPr lang="en" sz="1400">
                <a:solidFill>
                  <a:srgbClr val="000000"/>
                </a:solidFill>
              </a:rPr>
              <a:t>The syntax of the Boolean retrieval is straightforward and structured and it lays its foundation in logical operations (AND, OR, NOT logical function) on terms. </a:t>
            </a:r>
          </a:p>
          <a:p>
            <a:pPr marL="457200" lvl="0" indent="-317500" algn="l" rtl="0">
              <a:spcBef>
                <a:spcPts val="0"/>
              </a:spcBef>
              <a:buClr>
                <a:srgbClr val="000000"/>
              </a:buClr>
              <a:buSzPct val="100000"/>
              <a:buChar char="❏"/>
            </a:pPr>
            <a:r>
              <a:rPr lang="en" sz="1400">
                <a:solidFill>
                  <a:srgbClr val="000000"/>
                </a:solidFill>
              </a:rPr>
              <a:t>It is also suggested that the syntax of the Boolean query could be expanded by adding</a:t>
            </a:r>
          </a:p>
          <a:p>
            <a:pPr marL="914400" lvl="1" indent="-317500" algn="l" rtl="0">
              <a:spcBef>
                <a:spcPts val="0"/>
              </a:spcBef>
              <a:buClr>
                <a:srgbClr val="000000"/>
              </a:buClr>
              <a:buSzPct val="100000"/>
              <a:buChar char="❏"/>
            </a:pPr>
            <a:r>
              <a:rPr lang="en" sz="1400">
                <a:solidFill>
                  <a:srgbClr val="000000"/>
                </a:solidFill>
              </a:rPr>
              <a:t>Proximity</a:t>
            </a:r>
          </a:p>
          <a:p>
            <a:pPr marL="914400" lvl="1" indent="-317500" algn="l" rtl="0">
              <a:spcBef>
                <a:spcPts val="0"/>
              </a:spcBef>
              <a:buClr>
                <a:srgbClr val="000000"/>
              </a:buClr>
              <a:buSzPct val="100000"/>
              <a:buChar char="❏"/>
            </a:pPr>
            <a:r>
              <a:rPr lang="en" sz="1400">
                <a:solidFill>
                  <a:srgbClr val="000000"/>
                </a:solidFill>
              </a:rPr>
              <a:t>Wild-cards</a:t>
            </a:r>
          </a:p>
          <a:p>
            <a:pPr marL="914400" lvl="1" indent="-317500" algn="l" rtl="0">
              <a:spcBef>
                <a:spcPts val="0"/>
              </a:spcBef>
              <a:buClr>
                <a:srgbClr val="000000"/>
              </a:buClr>
              <a:buSzPct val="100000"/>
              <a:buChar char="❏"/>
            </a:pPr>
            <a:r>
              <a:rPr lang="en" sz="1400">
                <a:solidFill>
                  <a:srgbClr val="000000"/>
                </a:solidFill>
              </a:rPr>
              <a:t>Field and sequence operators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Boolean models consist the simplest form of ranking and have two possible results for query processing</a:t>
            </a:r>
          </a:p>
          <a:p>
            <a:pPr marL="914400" lvl="1" indent="-317500" algn="l" rtl="0">
              <a:spcBef>
                <a:spcPts val="0"/>
              </a:spcBef>
              <a:buClr>
                <a:srgbClr val="000000"/>
              </a:buClr>
              <a:buSzPct val="100000"/>
              <a:buChar char="❏"/>
            </a:pPr>
            <a:r>
              <a:rPr lang="en" sz="1400">
                <a:solidFill>
                  <a:srgbClr val="000000"/>
                </a:solidFill>
              </a:rPr>
              <a:t>True </a:t>
            </a:r>
          </a:p>
          <a:p>
            <a:pPr marL="914400" lvl="1" indent="-317500" algn="l" rtl="0">
              <a:spcBef>
                <a:spcPts val="0"/>
              </a:spcBef>
              <a:buClr>
                <a:srgbClr val="000000"/>
              </a:buClr>
              <a:buSzPct val="100000"/>
              <a:buChar char="❏"/>
            </a:pPr>
            <a:r>
              <a:rPr lang="en" sz="1400">
                <a:solidFill>
                  <a:srgbClr val="000000"/>
                </a:solidFill>
              </a:rPr>
              <a:t>or False</a:t>
            </a:r>
          </a:p>
          <a:p>
            <a:pPr marL="457200" lvl="0" indent="-317500" algn="l" rtl="0">
              <a:spcBef>
                <a:spcPts val="0"/>
              </a:spcBef>
              <a:buClr>
                <a:srgbClr val="000000"/>
              </a:buClr>
              <a:buSzPct val="100000"/>
              <a:buChar char="❏"/>
            </a:pPr>
            <a:r>
              <a:rPr lang="en" sz="1400">
                <a:solidFill>
                  <a:srgbClr val="000000"/>
                </a:solidFill>
              </a:rPr>
              <a:t> Some of the advantages and disadvantages of the Boolean retrieval model are</a:t>
            </a:r>
          </a:p>
          <a:p>
            <a:pPr marL="914400" lvl="1" indent="-317500" algn="l" rtl="0">
              <a:spcBef>
                <a:spcPts val="0"/>
              </a:spcBef>
              <a:buClr>
                <a:srgbClr val="000000"/>
              </a:buClr>
              <a:buSzPct val="100000"/>
              <a:buChar char="❏"/>
            </a:pPr>
            <a:r>
              <a:rPr lang="en" sz="1400">
                <a:solidFill>
                  <a:srgbClr val="000000"/>
                </a:solidFill>
              </a:rPr>
              <a:t>(+) the predictability of retrieved results and the various features included which is positive</a:t>
            </a:r>
          </a:p>
          <a:p>
            <a:pPr marL="914400" lvl="1" indent="-317500" algn="l" rtl="0">
              <a:spcBef>
                <a:spcPts val="0"/>
              </a:spcBef>
              <a:buClr>
                <a:srgbClr val="000000"/>
              </a:buClr>
              <a:buSzPct val="100000"/>
              <a:buChar char="❏"/>
            </a:pPr>
            <a:r>
              <a:rPr lang="en" sz="1400">
                <a:solidFill>
                  <a:srgbClr val="000000"/>
                </a:solidFill>
              </a:rPr>
              <a:t>(-) but also the query simplicity and the fact that it depends solely on the user.</a:t>
            </a:r>
          </a:p>
        </p:txBody>
      </p:sp>
      <p:pic>
        <p:nvPicPr>
          <p:cNvPr id="159" name="Shape 159"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60" name="Shape 160"/>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Methodologies of learning to rank</a:t>
            </a:r>
          </a:p>
        </p:txBody>
      </p:sp>
      <p:pic>
        <p:nvPicPr>
          <p:cNvPr id="515" name="Shape 515"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16" name="Shape 51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50</a:t>
            </a:fld>
            <a:endParaRPr lang="e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355650" y="1569650"/>
            <a:ext cx="8432700" cy="2762700"/>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400">
                <a:solidFill>
                  <a:srgbClr val="000000"/>
                </a:solidFill>
              </a:rPr>
              <a:t>There are </a:t>
            </a:r>
            <a:r>
              <a:rPr lang="en" sz="1400" b="1">
                <a:solidFill>
                  <a:srgbClr val="000000"/>
                </a:solidFill>
              </a:rPr>
              <a:t>three </a:t>
            </a:r>
            <a:r>
              <a:rPr lang="en" sz="1400">
                <a:solidFill>
                  <a:srgbClr val="000000"/>
                </a:solidFill>
              </a:rPr>
              <a:t>different methodologies for learning to rank,</a:t>
            </a:r>
          </a:p>
          <a:p>
            <a:pPr marL="3200400" lvl="6" indent="-317500" algn="l" rtl="0">
              <a:spcBef>
                <a:spcPts val="0"/>
              </a:spcBef>
              <a:buClr>
                <a:srgbClr val="000000"/>
              </a:buClr>
              <a:buSzPct val="100000"/>
              <a:buChar char="❏"/>
            </a:pPr>
            <a:r>
              <a:rPr lang="en" sz="1400">
                <a:solidFill>
                  <a:srgbClr val="000000"/>
                </a:solidFill>
              </a:rPr>
              <a:t>the pointwise methodology</a:t>
            </a:r>
          </a:p>
          <a:p>
            <a:pPr marL="3200400" lvl="0" indent="-317500" rtl="0">
              <a:spcBef>
                <a:spcPts val="0"/>
              </a:spcBef>
              <a:buClr>
                <a:srgbClr val="000000"/>
              </a:buClr>
              <a:buSzPct val="100000"/>
              <a:buChar char="❏"/>
            </a:pPr>
            <a:r>
              <a:rPr lang="en" sz="1400">
                <a:solidFill>
                  <a:srgbClr val="000000"/>
                </a:solidFill>
              </a:rPr>
              <a:t>the pairwise methodology </a:t>
            </a:r>
          </a:p>
          <a:p>
            <a:pPr marL="3200400" lvl="0" indent="-317500" rtl="0">
              <a:spcBef>
                <a:spcPts val="0"/>
              </a:spcBef>
              <a:buClr>
                <a:srgbClr val="000000"/>
              </a:buClr>
              <a:buSzPct val="100000"/>
              <a:buChar char="❏"/>
            </a:pPr>
            <a:r>
              <a:rPr lang="en" sz="1400">
                <a:solidFill>
                  <a:srgbClr val="000000"/>
                </a:solidFill>
              </a:rPr>
              <a:t>and the listwise methodology</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consisting of </a:t>
            </a:r>
            <a:r>
              <a:rPr lang="en" sz="1400" b="1">
                <a:solidFill>
                  <a:srgbClr val="000000"/>
                </a:solidFill>
              </a:rPr>
              <a:t>four </a:t>
            </a:r>
            <a:r>
              <a:rPr lang="en" sz="1400">
                <a:solidFill>
                  <a:srgbClr val="000000"/>
                </a:solidFill>
              </a:rPr>
              <a:t>components each </a:t>
            </a:r>
          </a:p>
          <a:p>
            <a:pPr marL="3200400" lvl="6" indent="-317500" algn="l" rtl="0">
              <a:spcBef>
                <a:spcPts val="0"/>
              </a:spcBef>
              <a:buClr>
                <a:srgbClr val="000000"/>
              </a:buClr>
              <a:buSzPct val="100000"/>
              <a:buChar char="❏"/>
            </a:pPr>
            <a:r>
              <a:rPr lang="en" sz="1400">
                <a:solidFill>
                  <a:srgbClr val="000000"/>
                </a:solidFill>
              </a:rPr>
              <a:t>input space</a:t>
            </a:r>
          </a:p>
          <a:p>
            <a:pPr marL="3200400" lvl="6" indent="-317500" algn="l" rtl="0">
              <a:spcBef>
                <a:spcPts val="0"/>
              </a:spcBef>
              <a:buClr>
                <a:srgbClr val="000000"/>
              </a:buClr>
              <a:buSzPct val="100000"/>
              <a:buChar char="❏"/>
            </a:pPr>
            <a:r>
              <a:rPr lang="en" sz="1400">
                <a:solidFill>
                  <a:srgbClr val="000000"/>
                </a:solidFill>
              </a:rPr>
              <a:t>output space</a:t>
            </a:r>
          </a:p>
          <a:p>
            <a:pPr marL="3200400" lvl="6" indent="-317500" algn="l" rtl="0">
              <a:spcBef>
                <a:spcPts val="0"/>
              </a:spcBef>
              <a:buClr>
                <a:srgbClr val="000000"/>
              </a:buClr>
              <a:buSzPct val="100000"/>
              <a:buChar char="❏"/>
            </a:pPr>
            <a:r>
              <a:rPr lang="en" sz="1400">
                <a:solidFill>
                  <a:srgbClr val="000000"/>
                </a:solidFill>
              </a:rPr>
              <a:t>hypothesis space</a:t>
            </a:r>
          </a:p>
          <a:p>
            <a:pPr marL="3200400" lvl="6" indent="-317500" algn="l" rtl="0">
              <a:spcBef>
                <a:spcPts val="0"/>
              </a:spcBef>
              <a:buClr>
                <a:srgbClr val="000000"/>
              </a:buClr>
              <a:buSzPct val="100000"/>
              <a:buChar char="❏"/>
            </a:pPr>
            <a:r>
              <a:rPr lang="en" sz="1400">
                <a:solidFill>
                  <a:srgbClr val="000000"/>
                </a:solidFill>
              </a:rPr>
              <a:t>loss function</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pic>
        <p:nvPicPr>
          <p:cNvPr id="522" name="Shape 522"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23" name="Shape 52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51</a:t>
            </a:fld>
            <a:endParaRPr lang="e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The pointwise methodology</a:t>
            </a:r>
          </a:p>
        </p:txBody>
      </p:sp>
      <p:pic>
        <p:nvPicPr>
          <p:cNvPr id="529" name="Shape 529"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30" name="Shape 530"/>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52</a:t>
            </a:fld>
            <a:endParaRPr lang="e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Shape 535"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36" name="Shape 536"/>
          <p:cNvSpPr txBox="1">
            <a:spLocks noGrp="1"/>
          </p:cNvSpPr>
          <p:nvPr>
            <p:ph type="title"/>
          </p:nvPr>
        </p:nvSpPr>
        <p:spPr>
          <a:xfrm>
            <a:off x="385975" y="1301150"/>
            <a:ext cx="8432700" cy="3213000"/>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400">
                <a:solidFill>
                  <a:srgbClr val="000000"/>
                </a:solidFill>
              </a:rPr>
              <a:t>Consists of the input space, which includes the feature vector of each document</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output space, which includes the level of relevance of each document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hypothesis space, which includes the scoring functions that transform the input as a relevance prediction of each document (Liu et al., 2009)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Lastly, it also consists of the loss function which includes the regression, classification and ordinal loss.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However, the pointwise methodology has its own disadvantages, for example, it does not consider that a query can correspond to multiple documents</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537" name="Shape 537"/>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53</a:t>
            </a:fld>
            <a:endParaRPr lang="e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The pairwise methodology</a:t>
            </a:r>
          </a:p>
        </p:txBody>
      </p:sp>
      <p:pic>
        <p:nvPicPr>
          <p:cNvPr id="543" name="Shape 543"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44" name="Shape 54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54</a:t>
            </a:fld>
            <a:endParaRPr lang="e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549" name="Shape 549"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50" name="Shape 550"/>
          <p:cNvSpPr txBox="1">
            <a:spLocks noGrp="1"/>
          </p:cNvSpPr>
          <p:nvPr>
            <p:ph type="title"/>
          </p:nvPr>
        </p:nvSpPr>
        <p:spPr>
          <a:xfrm>
            <a:off x="385975" y="1301150"/>
            <a:ext cx="8432700" cy="3213000"/>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400">
                <a:solidFill>
                  <a:srgbClr val="000000"/>
                </a:solidFill>
              </a:rPr>
              <a:t>The pairwise methodology, consists of the input space, which includes a pair of documents depicted as feature vectors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output space includes the pairwise preference among each combination of documents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hypothesis space containing bi-variate functions that produces the relative arrangement between the pair of documents (Liu et al., 2009)</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It also consists of the loss function, which computes the discrepancy among the bi-variate functions of the hypothesis and the ground truth label output</a:t>
            </a:r>
          </a:p>
          <a:p>
            <a:pPr lvl="0" algn="l" rtl="0">
              <a:spcBef>
                <a:spcPts val="0"/>
              </a:spcBef>
              <a:buNone/>
            </a:pPr>
            <a:endParaRPr sz="1400">
              <a:solidFill>
                <a:srgbClr val="000000"/>
              </a:solidFill>
            </a:endParaRPr>
          </a:p>
          <a:p>
            <a:pPr lvl="0" algn="l" rtl="0">
              <a:spcBef>
                <a:spcPts val="0"/>
              </a:spcBef>
              <a:buNone/>
            </a:pPr>
            <a:endParaRPr sz="1400">
              <a:solidFill>
                <a:srgbClr val="000000"/>
              </a:solidFill>
            </a:endParaRPr>
          </a:p>
        </p:txBody>
      </p:sp>
      <p:sp>
        <p:nvSpPr>
          <p:cNvPr id="551" name="Shape 55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55</a:t>
            </a:fld>
            <a:endParaRPr lang="e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The listwise methodology</a:t>
            </a:r>
          </a:p>
        </p:txBody>
      </p:sp>
      <p:pic>
        <p:nvPicPr>
          <p:cNvPr id="557" name="Shape 557"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58" name="Shape 55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56</a:t>
            </a:fld>
            <a:endParaRPr lang="e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pic>
        <p:nvPicPr>
          <p:cNvPr id="563" name="Shape 563"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64" name="Shape 564"/>
          <p:cNvSpPr txBox="1">
            <a:spLocks noGrp="1"/>
          </p:cNvSpPr>
          <p:nvPr>
            <p:ph type="title"/>
          </p:nvPr>
        </p:nvSpPr>
        <p:spPr>
          <a:xfrm>
            <a:off x="385975" y="1301150"/>
            <a:ext cx="8432700" cy="3213000"/>
          </a:xfrm>
          <a:prstGeom prst="rect">
            <a:avLst/>
          </a:prstGeom>
        </p:spPr>
        <p:txBody>
          <a:bodyPr wrap="square" lIns="91425" tIns="91425" rIns="91425" bIns="91425" anchor="t" anchorCtr="0">
            <a:noAutofit/>
          </a:bodyPr>
          <a:lstStyle/>
          <a:p>
            <a:pPr marL="457200" lvl="0" indent="-317500" algn="l" rtl="0">
              <a:spcBef>
                <a:spcPts val="0"/>
              </a:spcBef>
              <a:buClr>
                <a:srgbClr val="000000"/>
              </a:buClr>
              <a:buSzPct val="100000"/>
              <a:buChar char="❏"/>
            </a:pPr>
            <a:r>
              <a:rPr lang="en" sz="1400">
                <a:solidFill>
                  <a:srgbClr val="000000"/>
                </a:solidFill>
              </a:rPr>
              <a:t>The listwise methodology, consists of the input space, which includes the complete group of documents connected with a query</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output space, which includes the levels of relevance of all documents connected with the query or simply the ranked list of all documents.</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Moreover, it consists of the hypothesis space, which includes the multivariate functions that predict the relevance of the documents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And the loss function, which considers for the calculation of difference both the positions of the records in the sorted list of all documents connected with the query and the ground truth archive</a:t>
            </a:r>
          </a:p>
          <a:p>
            <a:pPr lvl="0" algn="l" rtl="0">
              <a:spcBef>
                <a:spcPts val="0"/>
              </a:spcBef>
              <a:buNone/>
            </a:pPr>
            <a:endParaRPr sz="1400">
              <a:solidFill>
                <a:srgbClr val="000000"/>
              </a:solidFill>
            </a:endParaRPr>
          </a:p>
        </p:txBody>
      </p:sp>
      <p:sp>
        <p:nvSpPr>
          <p:cNvPr id="565" name="Shape 56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57</a:t>
            </a:fld>
            <a:endParaRPr lang="e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title"/>
          </p:nvPr>
        </p:nvSpPr>
        <p:spPr>
          <a:xfrm>
            <a:off x="80900" y="1029275"/>
            <a:ext cx="7370100" cy="3821700"/>
          </a:xfrm>
          <a:prstGeom prst="rect">
            <a:avLst/>
          </a:prstGeom>
        </p:spPr>
        <p:txBody>
          <a:bodyPr wrap="square" lIns="91425" tIns="91425" rIns="91425" bIns="91425" anchor="ctr" anchorCtr="0">
            <a:noAutofit/>
          </a:bodyPr>
          <a:lstStyle/>
          <a:p>
            <a:pPr lvl="0" algn="l" rtl="0">
              <a:lnSpc>
                <a:spcPct val="115000"/>
              </a:lnSpc>
              <a:spcBef>
                <a:spcPts val="0"/>
              </a:spcBef>
              <a:spcAft>
                <a:spcPts val="1000"/>
              </a:spcAft>
              <a:buNone/>
            </a:pPr>
            <a:endParaRPr sz="900" b="1" dirty="0">
              <a:solidFill>
                <a:srgbClr val="000000"/>
              </a:solidFill>
              <a:latin typeface="Lato"/>
              <a:ea typeface="Lato"/>
              <a:cs typeface="Lato"/>
              <a:sym typeface="Lato"/>
            </a:endParaRPr>
          </a:p>
          <a:p>
            <a:pPr lvl="0" algn="l" rtl="0">
              <a:lnSpc>
                <a:spcPct val="115000"/>
              </a:lnSpc>
              <a:spcBef>
                <a:spcPts val="0"/>
              </a:spcBef>
              <a:spcAft>
                <a:spcPts val="1000"/>
              </a:spcAft>
              <a:buNone/>
            </a:pPr>
            <a:endParaRPr sz="900" b="1" dirty="0">
              <a:solidFill>
                <a:srgbClr val="000000"/>
              </a:solidFill>
              <a:latin typeface="Lato"/>
              <a:ea typeface="Lato"/>
              <a:cs typeface="Lato"/>
              <a:sym typeface="Lato"/>
            </a:endParaRPr>
          </a:p>
          <a:p>
            <a:pPr lvl="0" algn="l" rtl="0">
              <a:lnSpc>
                <a:spcPct val="115000"/>
              </a:lnSpc>
              <a:spcBef>
                <a:spcPts val="0"/>
              </a:spcBef>
              <a:spcAft>
                <a:spcPts val="1000"/>
              </a:spcAft>
              <a:buNone/>
            </a:pPr>
            <a:r>
              <a:rPr lang="en" sz="900" b="1" dirty="0">
                <a:solidFill>
                  <a:srgbClr val="000000"/>
                </a:solidFill>
                <a:latin typeface="Lato"/>
                <a:ea typeface="Lato"/>
                <a:cs typeface="Lato"/>
                <a:sym typeface="Lato"/>
              </a:rPr>
              <a:t>1.  @inproceedings{lee2010empirical,   title={An empirical comparison of four text mining methods},   author={Lee, Sangno and Baker, Jeff and Song, Jaeki and Wetherbe, James C},   booktitle={System Sciences (HICSS), 2010 43rd Hawaii International Conference on},   pages={1--10},   year={2010},   organization={IEEE} }</a:t>
            </a:r>
          </a:p>
          <a:p>
            <a:pPr lvl="0" algn="l" rtl="0">
              <a:lnSpc>
                <a:spcPct val="115000"/>
              </a:lnSpc>
              <a:spcBef>
                <a:spcPts val="0"/>
              </a:spcBef>
              <a:spcAft>
                <a:spcPts val="1000"/>
              </a:spcAft>
              <a:buNone/>
            </a:pPr>
            <a:r>
              <a:rPr lang="en" sz="900" b="1" dirty="0">
                <a:solidFill>
                  <a:srgbClr val="000000"/>
                </a:solidFill>
                <a:latin typeface="Lato"/>
                <a:ea typeface="Lato"/>
                <a:cs typeface="Lato"/>
                <a:sym typeface="Lato"/>
              </a:rPr>
              <a:t>2. @inproceedings{hofmann1999probabilistic,   title={Probabilistic latent semantic indexing},   author={Hofmann, Thomas},   booktitle={Proceedings of the 22nd annual international ACM SIGIR conference on Research and development in information retrieval},   pages={50--57},   year={1999},   organization={ACM} }</a:t>
            </a:r>
          </a:p>
          <a:p>
            <a:pPr lvl="0" algn="l" rtl="0">
              <a:lnSpc>
                <a:spcPct val="115000"/>
              </a:lnSpc>
              <a:spcBef>
                <a:spcPts val="0"/>
              </a:spcBef>
              <a:spcAft>
                <a:spcPts val="1000"/>
              </a:spcAft>
              <a:buNone/>
            </a:pPr>
            <a:r>
              <a:rPr lang="en" sz="900" b="1" dirty="0">
                <a:solidFill>
                  <a:srgbClr val="000000"/>
                </a:solidFill>
                <a:latin typeface="Lato"/>
                <a:ea typeface="Lato"/>
                <a:cs typeface="Lato"/>
                <a:sym typeface="Lato"/>
              </a:rPr>
              <a:t>3. @article{liu2009learning,   title={Learning to rank for information retrieval},   author={Liu, Tie-Yan and others},   journal={Foundations and Trends{\textregistered} in Information Retrieval},   volume={3},   number={3},   pages={225--331},   year={2009},   publisher={Now Publishers, Inc.} }</a:t>
            </a:r>
          </a:p>
          <a:p>
            <a:pPr lvl="0" algn="l" rtl="0">
              <a:lnSpc>
                <a:spcPct val="115000"/>
              </a:lnSpc>
              <a:spcBef>
                <a:spcPts val="0"/>
              </a:spcBef>
              <a:spcAft>
                <a:spcPts val="1000"/>
              </a:spcAft>
              <a:buNone/>
            </a:pPr>
            <a:r>
              <a:rPr lang="en" sz="900" b="1" dirty="0">
                <a:solidFill>
                  <a:srgbClr val="000000"/>
                </a:solidFill>
                <a:latin typeface="Lato"/>
                <a:ea typeface="Lato"/>
                <a:cs typeface="Lato"/>
                <a:sym typeface="Lato"/>
              </a:rPr>
              <a:t>4. @inproceedings{spoerri1993infocrystal,   title={InfoCrystal: A visual tool for information retrieval \&amp; management},   author={Spoerri, Anselm},   booktitle={Proceedings of the second international conference on Information and knowledge management},   pages={11--20},   year={1993},   organization={ACM} }</a:t>
            </a:r>
          </a:p>
          <a:p>
            <a:pPr lvl="0" algn="l" rtl="0">
              <a:lnSpc>
                <a:spcPct val="115000"/>
              </a:lnSpc>
              <a:spcBef>
                <a:spcPts val="0"/>
              </a:spcBef>
              <a:spcAft>
                <a:spcPts val="1000"/>
              </a:spcAft>
              <a:buNone/>
            </a:pPr>
            <a:r>
              <a:rPr lang="en" sz="900" b="1" dirty="0">
                <a:solidFill>
                  <a:srgbClr val="000000"/>
                </a:solidFill>
                <a:latin typeface="Lato"/>
                <a:ea typeface="Lato"/>
                <a:cs typeface="Lato"/>
                <a:sym typeface="Lato"/>
              </a:rPr>
              <a:t>5. @book{grossman2012information,   title={Information retrieval: Algorithms and heuristics},   author={Grossman, David A and Frieder, Ophir},   volume={15},   year={2012},   publisher={Springer Science \&amp; Business Media} }</a:t>
            </a:r>
          </a:p>
          <a:p>
            <a:pPr lvl="0" algn="l" rtl="0">
              <a:lnSpc>
                <a:spcPct val="115000"/>
              </a:lnSpc>
              <a:spcBef>
                <a:spcPts val="0"/>
              </a:spcBef>
              <a:spcAft>
                <a:spcPts val="1000"/>
              </a:spcAft>
              <a:buNone/>
            </a:pPr>
            <a:r>
              <a:rPr lang="en" sz="900" b="1" dirty="0">
                <a:solidFill>
                  <a:srgbClr val="000000"/>
                </a:solidFill>
                <a:latin typeface="Lato"/>
                <a:ea typeface="Lato"/>
                <a:cs typeface="Lato"/>
                <a:sym typeface="Lato"/>
              </a:rPr>
              <a:t>6.  @inproceedings{hofmann1999probabilistic,   title={Probabilistic latent semantic indexing},   author={Hofmann, Thomas},   booktitle={Proceedings of the 22nd annual international ACM SIGIR conference on Research and development in information retrieval},   pages={50--57},   year={1999},   organization={ACM} </a:t>
            </a:r>
            <a:r>
              <a:rPr lang="en" sz="900" b="1" dirty="0" smtClean="0">
                <a:solidFill>
                  <a:srgbClr val="000000"/>
                </a:solidFill>
                <a:latin typeface="Lato"/>
                <a:ea typeface="Lato"/>
                <a:cs typeface="Lato"/>
                <a:sym typeface="Lato"/>
              </a:rPr>
              <a:t>}</a:t>
            </a:r>
            <a:endParaRPr lang="en" sz="900" b="1" dirty="0">
              <a:solidFill>
                <a:srgbClr val="000000"/>
              </a:solidFill>
              <a:latin typeface="Lato"/>
              <a:ea typeface="Lato"/>
              <a:cs typeface="Lato"/>
              <a:sym typeface="Lato"/>
            </a:endParaRPr>
          </a:p>
          <a:p>
            <a:pPr lvl="0" algn="l" rtl="0">
              <a:lnSpc>
                <a:spcPct val="115000"/>
              </a:lnSpc>
              <a:spcBef>
                <a:spcPts val="0"/>
              </a:spcBef>
              <a:spcAft>
                <a:spcPts val="1000"/>
              </a:spcAft>
              <a:buNone/>
            </a:pPr>
            <a:endParaRPr sz="900" b="1" dirty="0">
              <a:solidFill>
                <a:srgbClr val="000000"/>
              </a:solidFill>
              <a:latin typeface="Lato"/>
              <a:ea typeface="Lato"/>
              <a:cs typeface="Lato"/>
              <a:sym typeface="Lato"/>
            </a:endParaRPr>
          </a:p>
          <a:p>
            <a:pPr lvl="0" algn="l" rtl="0">
              <a:lnSpc>
                <a:spcPct val="115000"/>
              </a:lnSpc>
              <a:spcBef>
                <a:spcPts val="0"/>
              </a:spcBef>
              <a:spcAft>
                <a:spcPts val="1000"/>
              </a:spcAft>
              <a:buNone/>
            </a:pPr>
            <a:endParaRPr sz="900" b="1" dirty="0">
              <a:solidFill>
                <a:srgbClr val="000000"/>
              </a:solidFill>
              <a:latin typeface="Lato"/>
              <a:ea typeface="Lato"/>
              <a:cs typeface="Lato"/>
              <a:sym typeface="Lato"/>
            </a:endParaRPr>
          </a:p>
        </p:txBody>
      </p:sp>
      <p:pic>
        <p:nvPicPr>
          <p:cNvPr id="571" name="Shape 571"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572" name="Shape 572"/>
          <p:cNvSpPr txBox="1">
            <a:spLocks noGrp="1"/>
          </p:cNvSpPr>
          <p:nvPr>
            <p:ph type="title"/>
          </p:nvPr>
        </p:nvSpPr>
        <p:spPr>
          <a:xfrm>
            <a:off x="2972800" y="0"/>
            <a:ext cx="3062100" cy="498900"/>
          </a:xfrm>
          <a:prstGeom prst="rect">
            <a:avLst/>
          </a:prstGeom>
        </p:spPr>
        <p:txBody>
          <a:bodyPr wrap="square" lIns="91425" tIns="91425" rIns="91425" bIns="91425" anchor="ctr" anchorCtr="0">
            <a:noAutofit/>
          </a:bodyPr>
          <a:lstStyle/>
          <a:p>
            <a:pPr lvl="0" algn="ctr" rtl="0">
              <a:lnSpc>
                <a:spcPct val="115000"/>
              </a:lnSpc>
              <a:spcBef>
                <a:spcPts val="0"/>
              </a:spcBef>
              <a:buNone/>
            </a:pPr>
            <a:r>
              <a:rPr lang="en" sz="1800" b="1">
                <a:latin typeface="Montserrat"/>
                <a:ea typeface="Montserrat"/>
                <a:cs typeface="Montserrat"/>
                <a:sym typeface="Montserrat"/>
              </a:rPr>
              <a:t>References - BibTeX</a:t>
            </a:r>
          </a:p>
        </p:txBody>
      </p:sp>
      <p:sp>
        <p:nvSpPr>
          <p:cNvPr id="573" name="Shape 57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58</a:t>
            </a:fld>
            <a:endParaRPr lang="e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78" name="Shape 578"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pic>
        <p:nvPicPr>
          <p:cNvPr id="579" name="Shape 579"/>
          <p:cNvPicPr preferRelativeResize="0"/>
          <p:nvPr/>
        </p:nvPicPr>
        <p:blipFill>
          <a:blip r:embed="rId4">
            <a:alphaModFix/>
          </a:blip>
          <a:stretch>
            <a:fillRect/>
          </a:stretch>
        </p:blipFill>
        <p:spPr>
          <a:xfrm>
            <a:off x="173550" y="1359475"/>
            <a:ext cx="5664175" cy="2910000"/>
          </a:xfrm>
          <a:prstGeom prst="rect">
            <a:avLst/>
          </a:prstGeom>
          <a:noFill/>
          <a:ln>
            <a:noFill/>
          </a:ln>
        </p:spPr>
      </p:pic>
      <p:sp>
        <p:nvSpPr>
          <p:cNvPr id="580" name="Shape 580"/>
          <p:cNvSpPr txBox="1"/>
          <p:nvPr/>
        </p:nvSpPr>
        <p:spPr>
          <a:xfrm>
            <a:off x="2177300" y="362875"/>
            <a:ext cx="5514300" cy="725700"/>
          </a:xfrm>
          <a:prstGeom prst="rect">
            <a:avLst/>
          </a:prstGeom>
          <a:noFill/>
          <a:ln>
            <a:noFill/>
          </a:ln>
        </p:spPr>
        <p:txBody>
          <a:bodyPr wrap="square" lIns="91425" tIns="91425" rIns="91425" bIns="91425" anchor="t" anchorCtr="0">
            <a:noAutofit/>
          </a:bodyPr>
          <a:lstStyle/>
          <a:p>
            <a:pPr lvl="0">
              <a:spcBef>
                <a:spcPts val="0"/>
              </a:spcBef>
              <a:buNone/>
            </a:pPr>
            <a:r>
              <a:rPr lang="en" sz="3000">
                <a:latin typeface="Playfair Display"/>
                <a:ea typeface="Playfair Display"/>
                <a:cs typeface="Playfair Display"/>
                <a:sym typeface="Playfair Display"/>
              </a:rPr>
              <a:t>Thank you for paying attention       </a:t>
            </a:r>
          </a:p>
        </p:txBody>
      </p:sp>
      <p:sp>
        <p:nvSpPr>
          <p:cNvPr id="581" name="Shape 58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59</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Standard Boolean Model</a:t>
            </a:r>
          </a:p>
        </p:txBody>
      </p:sp>
      <p:pic>
        <p:nvPicPr>
          <p:cNvPr id="166" name="Shape 166"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67" name="Shape 167"/>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en" sz="2400">
                <a:solidFill>
                  <a:srgbClr val="000000"/>
                </a:solidFill>
                <a:latin typeface="Montserrat"/>
                <a:ea typeface="Montserrat"/>
                <a:cs typeface="Montserrat"/>
                <a:sym typeface="Montserrat"/>
              </a:rPr>
              <a:t>Contact</a:t>
            </a:r>
          </a:p>
        </p:txBody>
      </p:sp>
      <p:sp>
        <p:nvSpPr>
          <p:cNvPr id="587" name="Shape 587"/>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lvl="0" rtl="0">
              <a:lnSpc>
                <a:spcPct val="115000"/>
              </a:lnSpc>
              <a:spcBef>
                <a:spcPts val="0"/>
              </a:spcBef>
              <a:spcAft>
                <a:spcPts val="0"/>
              </a:spcAft>
              <a:buNone/>
            </a:pPr>
            <a:r>
              <a:rPr lang="en" sz="1400" b="1">
                <a:solidFill>
                  <a:srgbClr val="000000"/>
                </a:solidFill>
                <a:latin typeface="Lato"/>
                <a:ea typeface="Lato"/>
                <a:cs typeface="Lato"/>
                <a:sym typeface="Lato"/>
              </a:rPr>
              <a:t>Martin Halvey </a:t>
            </a:r>
          </a:p>
          <a:p>
            <a:pPr lvl="0" rtl="0">
              <a:lnSpc>
                <a:spcPct val="115000"/>
              </a:lnSpc>
              <a:spcBef>
                <a:spcPts val="0"/>
              </a:spcBef>
              <a:spcAft>
                <a:spcPts val="0"/>
              </a:spcAft>
              <a:buNone/>
            </a:pPr>
            <a:r>
              <a:rPr lang="en" sz="1400" b="1">
                <a:solidFill>
                  <a:srgbClr val="000000"/>
                </a:solidFill>
                <a:latin typeface="Lato"/>
                <a:ea typeface="Lato"/>
                <a:cs typeface="Lato"/>
                <a:sym typeface="Lato"/>
              </a:rPr>
              <a:t>Leif Azzopardi </a:t>
            </a:r>
          </a:p>
          <a:p>
            <a:pPr lvl="0" rtl="0">
              <a:lnSpc>
                <a:spcPct val="115000"/>
              </a:lnSpc>
              <a:spcBef>
                <a:spcPts val="0"/>
              </a:spcBef>
              <a:spcAft>
                <a:spcPts val="0"/>
              </a:spcAft>
              <a:buNone/>
            </a:pPr>
            <a:r>
              <a:rPr lang="en" sz="1400" b="1">
                <a:solidFill>
                  <a:srgbClr val="000000"/>
                </a:solidFill>
                <a:latin typeface="Lato"/>
                <a:ea typeface="Lato"/>
                <a:cs typeface="Lato"/>
                <a:sym typeface="Lato"/>
              </a:rPr>
              <a:t>Alexandros Ioannidis</a:t>
            </a:r>
          </a:p>
          <a:p>
            <a:pPr lvl="0" rtl="0">
              <a:lnSpc>
                <a:spcPct val="115000"/>
              </a:lnSpc>
              <a:spcBef>
                <a:spcPts val="0"/>
              </a:spcBef>
              <a:spcAft>
                <a:spcPts val="0"/>
              </a:spcAft>
              <a:buNone/>
            </a:pPr>
            <a:endParaRPr sz="1400">
              <a:solidFill>
                <a:srgbClr val="000000"/>
              </a:solidFill>
              <a:latin typeface="Lato"/>
              <a:ea typeface="Lato"/>
              <a:cs typeface="Lato"/>
              <a:sym typeface="Lato"/>
            </a:endParaRPr>
          </a:p>
          <a:p>
            <a:pPr lvl="0" rtl="0">
              <a:lnSpc>
                <a:spcPct val="115000"/>
              </a:lnSpc>
              <a:spcBef>
                <a:spcPts val="0"/>
              </a:spcBef>
              <a:spcAft>
                <a:spcPts val="0"/>
              </a:spcAft>
              <a:buNone/>
            </a:pPr>
            <a:endParaRPr sz="1400">
              <a:solidFill>
                <a:srgbClr val="000000"/>
              </a:solidFill>
              <a:latin typeface="Lato"/>
              <a:ea typeface="Lato"/>
              <a:cs typeface="Lato"/>
              <a:sym typeface="Lato"/>
            </a:endParaRPr>
          </a:p>
          <a:p>
            <a:pPr lvl="0" rtl="0">
              <a:lnSpc>
                <a:spcPct val="115000"/>
              </a:lnSpc>
              <a:spcBef>
                <a:spcPts val="0"/>
              </a:spcBef>
              <a:spcAft>
                <a:spcPts val="0"/>
              </a:spcAft>
              <a:buNone/>
            </a:pPr>
            <a:r>
              <a:rPr lang="en" sz="1400">
                <a:solidFill>
                  <a:srgbClr val="000000"/>
                </a:solidFill>
                <a:latin typeface="Lato"/>
                <a:ea typeface="Lato"/>
                <a:cs typeface="Lato"/>
                <a:sym typeface="Lato"/>
              </a:rPr>
              <a:t>martin.halvey@strath.ac.uk</a:t>
            </a:r>
          </a:p>
          <a:p>
            <a:pPr lvl="0" rtl="0">
              <a:lnSpc>
                <a:spcPct val="115000"/>
              </a:lnSpc>
              <a:spcBef>
                <a:spcPts val="0"/>
              </a:spcBef>
              <a:spcAft>
                <a:spcPts val="0"/>
              </a:spcAft>
              <a:buNone/>
            </a:pPr>
            <a:r>
              <a:rPr lang="en" sz="1400">
                <a:solidFill>
                  <a:srgbClr val="000000"/>
                </a:solidFill>
                <a:latin typeface="Lato"/>
                <a:ea typeface="Lato"/>
                <a:cs typeface="Lato"/>
                <a:sym typeface="Lato"/>
              </a:rPr>
              <a:t>leif.azzopardi@strath.ac.uk</a:t>
            </a:r>
          </a:p>
          <a:p>
            <a:pPr lvl="0" rtl="0">
              <a:lnSpc>
                <a:spcPct val="115000"/>
              </a:lnSpc>
              <a:spcBef>
                <a:spcPts val="0"/>
              </a:spcBef>
              <a:spcAft>
                <a:spcPts val="0"/>
              </a:spcAft>
              <a:buNone/>
            </a:pPr>
            <a:r>
              <a:rPr lang="en" sz="1400">
                <a:solidFill>
                  <a:srgbClr val="000000"/>
                </a:solidFill>
                <a:latin typeface="Lato"/>
                <a:ea typeface="Lato"/>
                <a:cs typeface="Lato"/>
                <a:sym typeface="Lato"/>
              </a:rPr>
              <a:t>alexandros.ioannidis@strath.ac.uk</a:t>
            </a:r>
          </a:p>
          <a:p>
            <a:pPr lvl="0" rtl="0">
              <a:lnSpc>
                <a:spcPct val="115000"/>
              </a:lnSpc>
              <a:spcBef>
                <a:spcPts val="0"/>
              </a:spcBef>
              <a:spcAft>
                <a:spcPts val="0"/>
              </a:spcAft>
              <a:buNone/>
            </a:pPr>
            <a:endParaRPr sz="1400">
              <a:solidFill>
                <a:srgbClr val="000000"/>
              </a:solidFill>
              <a:latin typeface="Lato"/>
              <a:ea typeface="Lato"/>
              <a:cs typeface="Lato"/>
              <a:sym typeface="Lato"/>
            </a:endParaRPr>
          </a:p>
          <a:p>
            <a:pPr lvl="0" rtl="0">
              <a:lnSpc>
                <a:spcPct val="115000"/>
              </a:lnSpc>
              <a:spcBef>
                <a:spcPts val="0"/>
              </a:spcBef>
              <a:spcAft>
                <a:spcPts val="0"/>
              </a:spcAft>
              <a:buNone/>
            </a:pPr>
            <a:endParaRPr sz="1400">
              <a:solidFill>
                <a:srgbClr val="000000"/>
              </a:solidFill>
              <a:latin typeface="Lato"/>
              <a:ea typeface="Lato"/>
              <a:cs typeface="Lato"/>
              <a:sym typeface="Lato"/>
            </a:endParaRPr>
          </a:p>
          <a:p>
            <a:pPr lvl="0" rtl="0">
              <a:lnSpc>
                <a:spcPct val="115000"/>
              </a:lnSpc>
              <a:spcBef>
                <a:spcPts val="0"/>
              </a:spcBef>
              <a:spcAft>
                <a:spcPts val="0"/>
              </a:spcAft>
              <a:buNone/>
            </a:pPr>
            <a:r>
              <a:rPr lang="en" sz="1400">
                <a:solidFill>
                  <a:srgbClr val="000000"/>
                </a:solidFill>
                <a:latin typeface="Lato"/>
                <a:ea typeface="Lato"/>
                <a:cs typeface="Lato"/>
                <a:sym typeface="Lato"/>
              </a:rPr>
              <a:t>www.strath.ac.uk/science/computerinformationsciences/</a:t>
            </a:r>
          </a:p>
          <a:p>
            <a:pPr lvl="0" rtl="0">
              <a:spcBef>
                <a:spcPts val="0"/>
              </a:spcBef>
              <a:buNone/>
            </a:pPr>
            <a:endParaRPr>
              <a:solidFill>
                <a:srgbClr val="000000"/>
              </a:solidFill>
            </a:endParaRPr>
          </a:p>
        </p:txBody>
      </p:sp>
      <p:pic>
        <p:nvPicPr>
          <p:cNvPr id="588" name="Shape 588" descr="AAEAAQAAAAAAAALzAAAAJDUxN2UyMjNlLTVmZDQtNDlhMy1iZmY3LTIzYThlNWNjNDNiYg.jpg"/>
          <p:cNvPicPr preferRelativeResize="0"/>
          <p:nvPr/>
        </p:nvPicPr>
        <p:blipFill>
          <a:blip r:embed="rId3">
            <a:alphaModFix/>
          </a:blip>
          <a:stretch>
            <a:fillRect/>
          </a:stretch>
        </p:blipFill>
        <p:spPr>
          <a:xfrm>
            <a:off x="7707350" y="0"/>
            <a:ext cx="1436650" cy="1344500"/>
          </a:xfrm>
          <a:prstGeom prst="rect">
            <a:avLst/>
          </a:prstGeom>
          <a:noFill/>
          <a:ln>
            <a:noFill/>
          </a:ln>
        </p:spPr>
      </p:pic>
      <p:sp>
        <p:nvSpPr>
          <p:cNvPr id="589" name="Shape 58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60</a:t>
            </a:fld>
            <a:endParaRPr lang="en"/>
          </a:p>
        </p:txBody>
      </p:sp>
      <p:pic>
        <p:nvPicPr>
          <p:cNvPr id="590" name="Shape 590" descr="25878_TIC7103.jpg"/>
          <p:cNvPicPr preferRelativeResize="0"/>
          <p:nvPr/>
        </p:nvPicPr>
        <p:blipFill>
          <a:blip r:embed="rId4">
            <a:alphaModFix/>
          </a:blip>
          <a:stretch>
            <a:fillRect/>
          </a:stretch>
        </p:blipFill>
        <p:spPr>
          <a:xfrm>
            <a:off x="3918450" y="1344500"/>
            <a:ext cx="5020974" cy="319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73" name="Shape 173"/>
          <p:cNvSpPr txBox="1">
            <a:spLocks noGrp="1"/>
          </p:cNvSpPr>
          <p:nvPr>
            <p:ph type="title"/>
          </p:nvPr>
        </p:nvSpPr>
        <p:spPr>
          <a:xfrm>
            <a:off x="385975" y="1301150"/>
            <a:ext cx="8432700" cy="32130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The Standard Boolean model has as an objective to acquire </a:t>
            </a:r>
          </a:p>
          <a:p>
            <a:pPr marL="914400" lvl="1" indent="-317500" algn="l" rtl="0">
              <a:spcBef>
                <a:spcPts val="0"/>
              </a:spcBef>
              <a:buClr>
                <a:srgbClr val="000000"/>
              </a:buClr>
              <a:buSzPct val="100000"/>
              <a:buChar char="❏"/>
            </a:pPr>
            <a:r>
              <a:rPr lang="en" sz="1400">
                <a:solidFill>
                  <a:srgbClr val="000000"/>
                </a:solidFill>
              </a:rPr>
              <a:t>conceptual structure </a:t>
            </a:r>
          </a:p>
          <a:p>
            <a:pPr marL="914400" lvl="1" indent="-317500" algn="l" rtl="0">
              <a:spcBef>
                <a:spcPts val="0"/>
              </a:spcBef>
              <a:buClr>
                <a:srgbClr val="000000"/>
              </a:buClr>
              <a:buSzPct val="100000"/>
              <a:buChar char="❏"/>
            </a:pPr>
            <a:r>
              <a:rPr lang="en" sz="1400">
                <a:solidFill>
                  <a:srgbClr val="000000"/>
                </a:solidFill>
              </a:rPr>
              <a:t>and contextual information (Spoerri, 1993) </a:t>
            </a:r>
          </a:p>
          <a:p>
            <a:pPr marL="0" lvl="0" indent="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model uses the common</a:t>
            </a:r>
          </a:p>
          <a:p>
            <a:pPr marL="914400" lvl="1" indent="-317500" algn="l" rtl="0">
              <a:spcBef>
                <a:spcPts val="0"/>
              </a:spcBef>
              <a:buClr>
                <a:srgbClr val="000000"/>
              </a:buClr>
              <a:buSzPct val="100000"/>
              <a:buChar char="❏"/>
            </a:pPr>
            <a:r>
              <a:rPr lang="en" sz="1400">
                <a:solidFill>
                  <a:srgbClr val="000000"/>
                </a:solidFill>
              </a:rPr>
              <a:t> Boolean operators</a:t>
            </a:r>
          </a:p>
          <a:p>
            <a:pPr marL="914400" lvl="1" indent="-317500" algn="l" rtl="0">
              <a:spcBef>
                <a:spcPts val="0"/>
              </a:spcBef>
              <a:buClr>
                <a:srgbClr val="000000"/>
              </a:buClr>
              <a:buSzPct val="100000"/>
              <a:buChar char="❏"/>
            </a:pPr>
            <a:r>
              <a:rPr lang="en" sz="1400">
                <a:solidFill>
                  <a:srgbClr val="000000"/>
                </a:solidFill>
              </a:rPr>
              <a:t>proximity and field operators </a:t>
            </a:r>
          </a:p>
          <a:p>
            <a:pPr marL="914400" lvl="1" indent="-317500" algn="l" rtl="0">
              <a:spcBef>
                <a:spcPts val="0"/>
              </a:spcBef>
              <a:buClr>
                <a:srgbClr val="000000"/>
              </a:buClr>
              <a:buSzPct val="100000"/>
              <a:buChar char="❏"/>
            </a:pPr>
            <a:r>
              <a:rPr lang="en" sz="1400">
                <a:solidFill>
                  <a:srgbClr val="000000"/>
                </a:solidFill>
              </a:rPr>
              <a:t>as well as stemming and trimming algorithms.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Some of the advantages of this method is its easy implementation and the computational efficacy.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However, this method has its own disadvantages, for example weighting index and query terms does not exist and also it is difficult to control the output due to the function of the Boolean operators</a:t>
            </a:r>
          </a:p>
        </p:txBody>
      </p:sp>
      <p:sp>
        <p:nvSpPr>
          <p:cNvPr id="174" name="Shape 17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888684" y="1746100"/>
            <a:ext cx="5377500" cy="1646100"/>
          </a:xfrm>
          <a:prstGeom prst="rect">
            <a:avLst/>
          </a:prstGeom>
        </p:spPr>
        <p:txBody>
          <a:bodyPr wrap="square" lIns="91425" tIns="91425" rIns="91425" bIns="91425" anchor="ctr" anchorCtr="0">
            <a:noAutofit/>
          </a:bodyPr>
          <a:lstStyle/>
          <a:p>
            <a:pPr lvl="0" rtl="0">
              <a:spcBef>
                <a:spcPts val="0"/>
              </a:spcBef>
              <a:buNone/>
            </a:pPr>
            <a:r>
              <a:rPr lang="en" sz="3600" b="1"/>
              <a:t>Smart Boolean Model</a:t>
            </a:r>
          </a:p>
        </p:txBody>
      </p:sp>
      <p:pic>
        <p:nvPicPr>
          <p:cNvPr id="180" name="Shape 180"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81" name="Shape 18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Shape 186" descr="AAEAAQAAAAAAAALzAAAAJDUxN2UyMjNlLTVmZDQtNDlhMy1iZmY3LTIzYThlNWNjNDNiYg.jpg"/>
          <p:cNvPicPr preferRelativeResize="0"/>
          <p:nvPr/>
        </p:nvPicPr>
        <p:blipFill>
          <a:blip r:embed="rId3">
            <a:alphaModFix/>
          </a:blip>
          <a:stretch>
            <a:fillRect/>
          </a:stretch>
        </p:blipFill>
        <p:spPr>
          <a:xfrm>
            <a:off x="7896700" y="0"/>
            <a:ext cx="1247300" cy="1344500"/>
          </a:xfrm>
          <a:prstGeom prst="rect">
            <a:avLst/>
          </a:prstGeom>
          <a:noFill/>
          <a:ln>
            <a:noFill/>
          </a:ln>
        </p:spPr>
      </p:pic>
      <p:sp>
        <p:nvSpPr>
          <p:cNvPr id="187" name="Shape 187"/>
          <p:cNvSpPr txBox="1">
            <a:spLocks noGrp="1"/>
          </p:cNvSpPr>
          <p:nvPr>
            <p:ph type="title"/>
          </p:nvPr>
        </p:nvSpPr>
        <p:spPr>
          <a:xfrm>
            <a:off x="385975" y="1301150"/>
            <a:ext cx="8432700" cy="3213000"/>
          </a:xfrm>
          <a:prstGeom prst="rect">
            <a:avLst/>
          </a:prstGeom>
        </p:spPr>
        <p:txBody>
          <a:bodyPr wrap="square" lIns="91425" tIns="91425" rIns="91425" bIns="91425" anchor="ctr" anchorCtr="0">
            <a:noAutofit/>
          </a:bodyPr>
          <a:lstStyle/>
          <a:p>
            <a:pPr marL="457200" lvl="0" indent="-317500" algn="l" rtl="0">
              <a:spcBef>
                <a:spcPts val="0"/>
              </a:spcBef>
              <a:buClr>
                <a:srgbClr val="000000"/>
              </a:buClr>
              <a:buSzPct val="100000"/>
              <a:buChar char="❏"/>
            </a:pPr>
            <a:r>
              <a:rPr lang="en" sz="1400">
                <a:solidFill>
                  <a:srgbClr val="000000"/>
                </a:solidFill>
              </a:rPr>
              <a:t>The smart Boolean model aims to structure the search of the formulation procedure.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The smart Boolean method utilises </a:t>
            </a:r>
          </a:p>
          <a:p>
            <a:pPr marL="914400" lvl="1" indent="-317500" algn="l" rtl="0">
              <a:spcBef>
                <a:spcPts val="0"/>
              </a:spcBef>
              <a:buClr>
                <a:srgbClr val="000000"/>
              </a:buClr>
              <a:buSzPct val="100000"/>
              <a:buChar char="❏"/>
            </a:pPr>
            <a:r>
              <a:rPr lang="en" sz="1400">
                <a:solidFill>
                  <a:srgbClr val="000000"/>
                </a:solidFill>
              </a:rPr>
              <a:t>Boolean topic representation </a:t>
            </a:r>
          </a:p>
          <a:p>
            <a:pPr marL="914400" lvl="1" indent="-317500" algn="l" rtl="0">
              <a:spcBef>
                <a:spcPts val="0"/>
              </a:spcBef>
              <a:buClr>
                <a:srgbClr val="000000"/>
              </a:buClr>
              <a:buSzPct val="100000"/>
              <a:buChar char="❏"/>
            </a:pPr>
            <a:r>
              <a:rPr lang="en" sz="1400">
                <a:solidFill>
                  <a:srgbClr val="000000"/>
                </a:solidFill>
              </a:rPr>
              <a:t>and various techniques to broaden and narrow queries (Spoerri, 1993)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The advantages of the model is that there is no need for Boolean operators and helps users in query formulation. </a:t>
            </a:r>
          </a:p>
          <a:p>
            <a:pPr lvl="0" algn="l" rtl="0">
              <a:spcBef>
                <a:spcPts val="0"/>
              </a:spcBef>
              <a:buNone/>
            </a:pPr>
            <a:endParaRPr sz="1400">
              <a:solidFill>
                <a:srgbClr val="000000"/>
              </a:solidFill>
            </a:endParaRPr>
          </a:p>
          <a:p>
            <a:pPr marL="457200" lvl="0" indent="-317500" algn="l" rtl="0">
              <a:spcBef>
                <a:spcPts val="0"/>
              </a:spcBef>
              <a:buClr>
                <a:srgbClr val="000000"/>
              </a:buClr>
              <a:buSzPct val="100000"/>
              <a:buChar char="❏"/>
            </a:pPr>
            <a:r>
              <a:rPr lang="en" sz="1400">
                <a:solidFill>
                  <a:srgbClr val="000000"/>
                </a:solidFill>
              </a:rPr>
              <a:t>(-) On the other hand, this method is associated with visualisation challenges such as conceptualising query representation</a:t>
            </a:r>
          </a:p>
        </p:txBody>
      </p:sp>
      <p:sp>
        <p:nvSpPr>
          <p:cNvPr id="188" name="Shape 18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3076</Words>
  <Application>Microsoft Office PowerPoint</Application>
  <PresentationFormat>On-screen Show (16:9)</PresentationFormat>
  <Paragraphs>401</Paragraphs>
  <Slides>60</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Lato</vt:lpstr>
      <vt:lpstr>Calibri</vt:lpstr>
      <vt:lpstr>Wingdings</vt:lpstr>
      <vt:lpstr>Impact</vt:lpstr>
      <vt:lpstr>Arial</vt:lpstr>
      <vt:lpstr>Nunito</vt:lpstr>
      <vt:lpstr>Playfair Display</vt:lpstr>
      <vt:lpstr>Times New Roman</vt:lpstr>
      <vt:lpstr>Montserrat</vt:lpstr>
      <vt:lpstr>Shift</vt:lpstr>
      <vt:lpstr>Overview of Retrieval models</vt:lpstr>
      <vt:lpstr>Understanding different retrieval models</vt:lpstr>
      <vt:lpstr>PowerPoint Presentation</vt:lpstr>
      <vt:lpstr>Boolean Model</vt:lpstr>
      <vt:lpstr>The model is supported by the occurrences of the query terms in the documents The syntax of the Boolean retrieval is straightforward and structured and it lays its foundation in logical operations (AND, OR, NOT logical function) on terms.  It is also suggested that the syntax of the Boolean query could be expanded by adding Proximity Wild-cards Field and sequence operators  The Boolean models consist the simplest form of ranking and have two possible results for query processing True  or False  Some of the advantages and disadvantages of the Boolean retrieval model are (+) the predictability of retrieved results and the various features included which is positive (-) but also the query simplicity and the fact that it depends solely on the user.</vt:lpstr>
      <vt:lpstr>Standard Boolean Model</vt:lpstr>
      <vt:lpstr>The Standard Boolean model has as an objective to acquire  conceptual structure  and contextual information (Spoerri, 1993)   The model uses the common  Boolean operators proximity and field operators  as well as stemming and trimming algorithms.   (+) Some of the advantages of this method is its easy implementation and the computational efficacy.   (-) However, this method has its own disadvantages, for example weighting index and query terms does not exist and also it is difficult to control the output due to the function of the Boolean operators</vt:lpstr>
      <vt:lpstr>Smart Boolean Model</vt:lpstr>
      <vt:lpstr>The smart Boolean model aims to structure the search of the formulation procedure.   The smart Boolean method utilises  Boolean topic representation  and various techniques to broaden and narrow queries (Spoerri, 1993)   (+) The advantages of the model is that there is no need for Boolean operators and helps users in query formulation.   (-) On the other hand, this method is associated with visualisation challenges such as conceptualising query representation</vt:lpstr>
      <vt:lpstr>Statistical Model</vt:lpstr>
      <vt:lpstr>The statistical models as the smart Boolean methodology make an effort to apprehend the entire meaning of the user's query, so as to not miss any relevant documents  Use of statistical information in the form of term frequencies to determine the relevance of documents with regards to a query   Statistical models produce as their output a list of documents ranked by their estimated relevance.   Statistical retrieval models address some of the problems of Boolean retrieval methods  (-) Structure to represent important linguistic features does not exist  </vt:lpstr>
      <vt:lpstr>Vector Space Model</vt:lpstr>
      <vt:lpstr>A particularly famous information retrieval model is the VSM, which consists of a transformation function, a term weighting scheme and a similarity function  The vector space model utilises a vector in a multidimensional space of term weights for the construction of an index which will represent documents and queries. A collection of documents is represented by a matrix of term weights  The construction of the index includes lexical examination for the identification of important terms and morphological analysis such as stemming. Furthermore, the VSM does the ranking of documents by computing the cosine similarity, which is the distance between points depicting documents and query.     Additionally, the VSM sometimes can give a big ranking score to a document that has hardly any query terms, if these appear in the corpus uncommonly, but repeatedly in that document. The VSM makes two assumptions, the higher similarity a document and a query vector have, the higher the probability that the document answer the query </vt:lpstr>
      <vt:lpstr>Latent Semantic Indexing/Analysis (LSI/LSA)</vt:lpstr>
      <vt:lpstr> The model  makes an effort to experiment with the dependence between terms  This allows to solve some challenges associated with accurate term matching  The model accomplishes better results than the VSM model and surpasses the problems associated with mapping studies and terms to vectors in the latent semantic space, according to term frequency                 (Lee et al., 2010) The model performs a method called feature extraction process of reducing the number of random variables that transforms the representation of documents and queries to their reduced latent space representation, which allows stronger appraisal of similarity  (-) The latent semantic space form used by the model is dense, this makes it challenging to index solely on distinctive dimensions. The latent topic dimension can not be selected to a discretionary number, because it is limited by the rank of the matrix            (Hofmann, 1999) (+) The model has ready to use implementations in software libraries such as 'scipy' and 'gensim' </vt:lpstr>
      <vt:lpstr>Probabilistic Retrieval Model</vt:lpstr>
      <vt:lpstr>The probabilistic retrieval models depend on the probability ranking principle   An information retrieval ranks the documents according to their likelihood of relevance to the query by considering all the evidence available (Belkin et al, 1992)  The probabilistic retrieval models utilise the statistical distribution of the terms in both the related and non-related documents and many other sources of evidence to rank documents (Spoerri, 1993)   The ranking of a document in probabilistic retrieval models considers the probabilities associated with the information need (Spoerri, 1993)  (+) Provide users with a relevance ranking of the retrieved documents and therefore this enables users to control the output by setting a relevance threshold or by specifying a certain number of documents to display</vt:lpstr>
      <vt:lpstr>BM25 - Okapi Weighting Model</vt:lpstr>
      <vt:lpstr> Is a bag of words retrieval function that ranks a set of documents based on the query terms appearing in each document  The BM25 weighting scheme is a group of retrieval and ranking models with slight variations  (Liu et al., 2009)  Focus on document scoring by considering both term frequency and document length. This type of probabilistic ranking models have been used in many document collections and favourably in TREC evaluation applications  The Okapi weighting model formula utilises the frequency of terms in documents, the length and the average length of documents in a collection, b scaling by text report length parameter, K1 variable for adjusting the term frequency of the text reports and several other tuning parameters including K2 and K3   </vt:lpstr>
      <vt:lpstr>Probabilistic LSI/LSA  (PLSI / PLSA)</vt:lpstr>
      <vt:lpstr> The model was suggested as a solution that overcomes the shortfalls presented by the representation that LSA utilises  The PLSA model, is statistical model named aspect model. This model connects an unobserved class variable (z), with each observation a word (w) from all the observations of a statistical sample, such as a collection of words, with a class variable (d) from another sample such as a collection of observed documents  The PLSA model for indexing has two variations of the model the PLSI-U model and the PLSI-Q model  The PLSI-U model is a context-dependent unigram model to equalise the experimental word distributions in documents  The PLSI-Q is a latent space model which adds a low-dimensional document/query representation for the evaluation of similarities and allows the integration of several different models, but considering global term weights is partly answered by integrating the cosine similarity scores, which improves the accuracy of categorisation and speed of training  (-) PLSI often times suffers from overfitting due to the dimensionality  of the p(z|d) parameter </vt:lpstr>
      <vt:lpstr>Linguistic and Knowledge-Based Model</vt:lpstr>
      <vt:lpstr>The linguistic and knowledge-based models depend on the existence of accurate distinct word strings as described by the logical depiction of the query (Spoerri, 1993)   These type of models often utilise artificial intelligence techniques and focus on implementing Stemming syntactic  and semantic examination  for retrieving documents effectively  and determine ambiguity connected with keyword-based retrieval (Spoerri, 1993)  An example of linguistic and knowledge-based model is the DR-link retrieval system, which focuses on apprehending the conceptual level and understanding the meaning of the user's query by utilising linguistic text processing approaches  </vt:lpstr>
      <vt:lpstr>Comparison of different retrieval models</vt:lpstr>
      <vt:lpstr>Boolean and Statistical Model</vt:lpstr>
      <vt:lpstr>  The disadvantage of the Boolean model is that it can only determine if the search query is relevant or not, and not the grade of relevance  Additionally, with the Boolean models it’s difficult to rank outputs and to perform relevance feedback.  Output documents of statistical models are ranked according to similarity (e.g. tf, idf) to query  Automatic relevance feedback with statistical models:  Related documents included to query   Non related documents extracted from query  </vt:lpstr>
      <vt:lpstr>Standard Boolean Model and Smart Boolean Model </vt:lpstr>
      <vt:lpstr>The standard Boolean model is easy to implement and computationally efficient and it is frequently used by large document databases    But the model does no  ranking  and no weighting  of index and of query terms  The standard Boolean model is also associated with the challenge of building Boolean queries - users do mistakes when they form a Boolean query, because they go back to their knowledge of English  On the other hand with the smart Boolean model there’s no need for Boolean operators and there’s help with query reformulation for the user   The smart Boolean also uses narrowing techniques for the query   </vt:lpstr>
      <vt:lpstr>Vector Space Model and Probabilistic Retrieval Model  </vt:lpstr>
      <vt:lpstr>With VSM it’s difficult to identify the level of significance of words in a document  Additionally, it’s difficult to decide the level of similarity between a document and the query  The SVM provides partial matching and ranked results, misses semantic and syntactic information  The Probabilistic model ranks the output according to cosine and probability of relevance   With the probabilistic model the queries can be easier to formulate because users do not have to learn a query language and can use natural language.  The uncertainty inherent in the choice of query concepts can be represented with the probabilistic models</vt:lpstr>
      <vt:lpstr>LSI and BM25</vt:lpstr>
      <vt:lpstr> LSI associated with accurate term matching, has important disadvantages sometimes, because of the ambiguity often caused by not using precise words, individual distinctness in word usage and personal preferences  BM25 is an efficient retrieval model, and particularly efficient with the ad-hoc retrieval tasks especially for TREC collections   Generally the BM25 uses TF and IDF for its calculation  The BM25 however has nonlinear term-frequency saturation since it has an upper limit for term frequency (term significance)  But with some methods for document length normalization the BM25 often achieves even better performance than BM25 with TF-IDF   </vt:lpstr>
      <vt:lpstr>LSI and PLSI LSA and PLSA</vt:lpstr>
      <vt:lpstr> LSI maps terms and documents into a latent semantic space with  SVD singular value decomposition but it lacks in terms of solid probabilistic foundation  PLSI models mapping each word in a document is drawn from a mixture model determined by multinomial random variables  Some of the advantages of the PLSA model is the factor representation and that it's statistical foundation since it  depends on the Law of Likelihood (an accepted framework for defining published statistical evidence)  PLSA is more solid than the corresponding of LSA   The probabilistic model enables to systematically integrate a variety of models. Furthermore, the model utilises factor analysis, which enables effective handling of ambiguous words and allows to differentiate between a variety of meanings and kinds of word usage  </vt:lpstr>
      <vt:lpstr>Understanding how each model is performed (scoring)</vt:lpstr>
      <vt:lpstr>Standard Boolean Model</vt:lpstr>
      <vt:lpstr>Collection of actual documents A = {A1  = bike, A 2 = car,  A3  = metro}  Collection of terms T = {T1 ,  T2 ,  T3  ,  T4}  Collection of documents D = {D1 ,  D2 ,  D3 } D1 = {bike, car} D2 = {car, bus} D3 = {car, metro}  Let the query Q,    Q = car AND bus  The following sets S1 and S2 of documents Di are retrieved  S1 = {D1, D2, D3}  =&gt;  S2 = {D2}  The  the following documents Di are retrieved with regards to Q: {D1, D2, D3} INTERSECTION {D2} =            {D2} This means that the actual document A 2 (corresponding to D2 ) is the correct answer to Q. </vt:lpstr>
      <vt:lpstr>Smart Boolean Model</vt:lpstr>
      <vt:lpstr>The smart Boolean model incorporates user interaction                      which assists the improving process of better results </vt:lpstr>
      <vt:lpstr>BM25</vt:lpstr>
      <vt:lpstr>   BM25        BM11    (for b = 1)  BM15    (for b = 0)  Okapi BM25   BM25F  is a BM25 variation in which the document is considered to be composed from fields with different degrees of importance, term relevance saturation and length normalization  BM25+  </vt:lpstr>
      <vt:lpstr>LSI</vt:lpstr>
      <vt:lpstr>A “collection” consists of the following “documents”:    Query: gold silver truck D1 = Shipment of gold damaged in a fire D2 = Delivery of silver arrived in a silver truck D3 = Shipment of gold arrived in a truck      </vt:lpstr>
      <vt:lpstr>PowerPoint Presentation</vt:lpstr>
      <vt:lpstr>PowerPoint Presentation</vt:lpstr>
      <vt:lpstr>PLSI</vt:lpstr>
      <vt:lpstr>Each word in a document can be seen as  a sample from mixture model  Mixture model consists of         multinomial variables (depicting topics)          P(d,w) = p(d) Σ P(z) P(w|z)P(d|z)  Therefore each word of d is generated from a single topic z Each document is depicted as a list of mixing proportions for these mixture variables/topics  </vt:lpstr>
      <vt:lpstr>Learning to Rank</vt:lpstr>
      <vt:lpstr>Learning to rank methodologies are the ones that consist from the following constituents Input output  hypothesis space  and loss function (Liu et al., 2009) Moreover, learning to rank techniques, are characterised by the subsequent properties being feature based  and discriminatively trained Being feature based means that all the records under consideration go through the process of feature extraction, where each document for a corresponding query is depicted as a feature vector - Being discriminatively trained, means that the learning process is implemented by machine utilising training data sets and connecting various features, without the need of a probabilistic framework, for showing objects and the accuracy of the prediction      (Liu et al., 2009)  Examples of feature vector representation are the BM25 and PageRank score as well as the frequency of the query terms.   An advantage of feature-based methods when learning to rank, is that it allows the connection of multiple vectors, which assists the advancement of a retrieval model by considering it's output in every iteration</vt:lpstr>
      <vt:lpstr>Methodologies of learning to rank</vt:lpstr>
      <vt:lpstr>There are three different methodologies for learning to rank, the pointwise methodology the pairwise methodology  and the listwise methodology  consisting of four components each  input space output space hypothesis space loss function   </vt:lpstr>
      <vt:lpstr>The pointwise methodology</vt:lpstr>
      <vt:lpstr>Consists of the input space, which includes the feature vector of each document  The output space, which includes the level of relevance of each document   The hypothesis space, which includes the scoring functions that transform the input as a relevance prediction of each document (Liu et al., 2009)   Lastly, it also consists of the loss function which includes the regression, classification and ordinal loss.   However, the pointwise methodology has its own disadvantages, for example, it does not consider that a query can correspond to multiple documents  </vt:lpstr>
      <vt:lpstr>The pairwise methodology</vt:lpstr>
      <vt:lpstr>The pairwise methodology, consists of the input space, which includes a pair of documents depicted as feature vectors  The output space includes the pairwise preference among each combination of documents   The hypothesis space containing bi-variate functions that produces the relative arrangement between the pair of documents (Liu et al., 2009)   It also consists of the loss function, which computes the discrepancy among the bi-variate functions of the hypothesis and the ground truth label output  </vt:lpstr>
      <vt:lpstr>The listwise methodology</vt:lpstr>
      <vt:lpstr>The listwise methodology, consists of the input space, which includes the complete group of documents connected with a query  The output space, which includes the levels of relevance of all documents connected with the query or simply the ranked list of all documents.   Moreover, it consists of the hypothesis space, which includes the multivariate functions that predict the relevance of the documents   And the loss function, which considers for the calculation of difference both the positions of the records in the sorted list of all documents connected with the query and the ground truth archive </vt:lpstr>
      <vt:lpstr>  1.  @inproceedings{lee2010empirical,   title={An empirical comparison of four text mining methods},   author={Lee, Sangno and Baker, Jeff and Song, Jaeki and Wetherbe, James C},   booktitle={System Sciences (HICSS), 2010 43rd Hawaii International Conference on},   pages={1--10},   year={2010},   organization={IEEE} } 2. @inproceedings{hofmann1999probabilistic,   title={Probabilistic latent semantic indexing},   author={Hofmann, Thomas},   booktitle={Proceedings of the 22nd annual international ACM SIGIR conference on Research and development in information retrieval},   pages={50--57},   year={1999},   organization={ACM} } 3. @article{liu2009learning,   title={Learning to rank for information retrieval},   author={Liu, Tie-Yan and others},   journal={Foundations and Trends{\textregistered} in Information Retrieval},   volume={3},   number={3},   pages={225--331},   year={2009},   publisher={Now Publishers, Inc.} } 4. @inproceedings{spoerri1993infocrystal,   title={InfoCrystal: A visual tool for information retrieval \&amp; management},   author={Spoerri, Anselm},   booktitle={Proceedings of the second international conference on Information and knowledge management},   pages={11--20},   year={1993},   organization={ACM} } 5. @book{grossman2012information,   title={Information retrieval: Algorithms and heuristics},   author={Grossman, David A and Frieder, Ophir},   volume={15},   year={2012},   publisher={Springer Science \&amp; Business Media} } 6.  @inproceedings{hofmann1999probabilistic,   title={Probabilistic latent semantic indexing},   author={Hofmann, Thomas},   booktitle={Proceedings of the 22nd annual international ACM SIGIR conference on Research and development in information retrieval},   pages={50--57},   year={1999},   organization={ACM} }  </vt:lpstr>
      <vt:lpstr>PowerPoint Presentation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Retrieval models</dc:title>
  <cp:lastModifiedBy>Windows User</cp:lastModifiedBy>
  <cp:revision>3</cp:revision>
  <dcterms:modified xsi:type="dcterms:W3CDTF">2017-10-31T19:04:05Z</dcterms:modified>
</cp:coreProperties>
</file>