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4" r:id="rId7"/>
    <p:sldId id="260" r:id="rId8"/>
    <p:sldId id="261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0" autoAdjust="0"/>
  </p:normalViewPr>
  <p:slideViewPr>
    <p:cSldViewPr>
      <p:cViewPr varScale="1">
        <p:scale>
          <a:sx n="114" d="100"/>
          <a:sy n="114" d="100"/>
        </p:scale>
        <p:origin x="150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86B488C-1273-4F46-A528-C4B9A09DB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C76FE6-18FF-4904-A79F-D11B604C1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2362200" y="1143000"/>
            <a:ext cx="5638800" cy="2438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67000" y="3886200"/>
            <a:ext cx="5334000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167" name="Rectangle 9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68" name="Rectangle 9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7BE582-C6D6-42C1-9349-E2A84CC8A2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FB647-AD83-4603-B7BF-FFAD3CBD6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A3655-1E44-4424-9E39-7DA470DC4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06361-70C8-432A-93F0-141DC7F2B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406900"/>
            <a:ext cx="7046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99" y="2906713"/>
            <a:ext cx="70469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D7405-60FD-4A25-B3DD-05BF605EA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F076-3FBF-4A8F-80EC-28CA0F9DD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35113"/>
            <a:ext cx="3429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535113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174875"/>
            <a:ext cx="3581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291BC-C0BE-4454-B6FD-E10313E72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4675C-63F2-4474-8BB9-0E7CEB072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33C3B-11B0-46D4-8DAE-F9DF6935F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87" y="273050"/>
            <a:ext cx="27797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0"/>
            <a:ext cx="4419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287" y="1435100"/>
            <a:ext cx="2779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3750-4AB4-48A8-B763-37883CEE0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C3572-32B7-45E0-9C7C-9AB15D44F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7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95C5CA75-96F3-42DA-8C73-E2B32B310B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Workshops </a:t>
            </a:r>
            <a:r>
              <a:rPr lang="en-US" dirty="0"/>
              <a:t>Attendance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Alexandros Ioannidis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2133600" y="2438400"/>
            <a:ext cx="6553200" cy="990600"/>
          </a:xfrm>
        </p:spPr>
        <p:txBody>
          <a:bodyPr/>
          <a:lstStyle/>
          <a:p>
            <a:pPr algn="ctr"/>
            <a:r>
              <a:rPr lang="en-US" sz="2400" dirty="0"/>
              <a:t>Attended the workshop named Coding Dojo – “Surprise Kata” </a:t>
            </a:r>
            <a:r>
              <a:rPr lang="en-GB" sz="2400" dirty="0"/>
              <a:t>Wednesday, November 15, 2017, at 6:00 PM, </a:t>
            </a:r>
            <a:r>
              <a:rPr lang="en-US" sz="2400" dirty="0"/>
              <a:t>JP Morgan</a:t>
            </a:r>
            <a:br>
              <a:rPr lang="en-US" sz="2400" dirty="0"/>
            </a:br>
            <a:r>
              <a:rPr lang="en-US" sz="2400" dirty="0"/>
              <a:t>141 Bothwell Street, Glasgow, G2 7EQ</a:t>
            </a:r>
            <a:br>
              <a:rPr lang="en-US" dirty="0"/>
            </a:b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0" y="3048000"/>
            <a:ext cx="6248400" cy="3600974"/>
          </a:xfrm>
        </p:spPr>
        <p:txBody>
          <a:bodyPr/>
          <a:lstStyle/>
          <a:p>
            <a:r>
              <a:rPr lang="en-US" dirty="0"/>
              <a:t>I</a:t>
            </a:r>
          </a:p>
          <a:p>
            <a:r>
              <a:rPr lang="en-US" dirty="0" err="1"/>
              <a:t>Ss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</a:t>
            </a:r>
          </a:p>
          <a:p>
            <a:pPr lvl="1"/>
            <a:r>
              <a:rPr lang="en-US" dirty="0"/>
              <a:t>D</a:t>
            </a:r>
          </a:p>
          <a:p>
            <a:pPr lvl="1"/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7AC3BF5-DABD-4CB4-9EAE-2E81609D2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4800"/>
            <a:ext cx="7620000" cy="54102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838200"/>
            <a:ext cx="6629400" cy="4267200"/>
          </a:xfrm>
        </p:spPr>
        <p:txBody>
          <a:bodyPr/>
          <a:lstStyle/>
          <a:p>
            <a:r>
              <a:rPr lang="en-GB" sz="2000" dirty="0"/>
              <a:t>- SIAA 2017: 1st International Workshop on Investigating Social Interactions with Artificial Agents 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- Comparing human and machine recognition of children’s touchscreen stroke gestures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-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-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-</a:t>
            </a:r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endParaRPr lang="en-US" sz="20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638800"/>
            <a:ext cx="6705600" cy="838200"/>
          </a:xfrm>
        </p:spPr>
        <p:txBody>
          <a:bodyPr/>
          <a:lstStyle/>
          <a:p>
            <a:r>
              <a:rPr lang="en-US" sz="1600" dirty="0" err="1"/>
              <a:t>Organisers</a:t>
            </a:r>
            <a:r>
              <a:rPr lang="en-US" sz="1600" dirty="0"/>
              <a:t>: Thierry Chaminade, Fabrice </a:t>
            </a:r>
            <a:r>
              <a:rPr lang="en-US" sz="1600" dirty="0" err="1"/>
              <a:t>Lefevre</a:t>
            </a:r>
            <a:r>
              <a:rPr lang="en-US" sz="1600" dirty="0"/>
              <a:t>, Noël </a:t>
            </a:r>
            <a:r>
              <a:rPr lang="en-US" sz="1600" dirty="0" err="1"/>
              <a:t>Ngyuen</a:t>
            </a:r>
            <a:r>
              <a:rPr lang="en-US" sz="1600" dirty="0"/>
              <a:t>, and </a:t>
            </a:r>
            <a:r>
              <a:rPr lang="en-US" sz="1600" dirty="0" err="1"/>
              <a:t>Magalie</a:t>
            </a:r>
            <a:r>
              <a:rPr lang="en-US" sz="1600" dirty="0"/>
              <a:t> Ochs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841C24-A3A3-4C39-8786-9AA554D8738E}"/>
              </a:ext>
            </a:extLst>
          </p:cNvPr>
          <p:cNvSpPr/>
          <p:nvPr/>
        </p:nvSpPr>
        <p:spPr>
          <a:xfrm>
            <a:off x="2286000" y="582067"/>
            <a:ext cx="6324600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Some of the concepts covered in the workshops include the following Issues that are causing delays or impending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Nonverbal communication (e.g. vocal behavior, forward posture, mutual gaze, nonverbal </a:t>
            </a:r>
            <a:r>
              <a:rPr lang="en-US" sz="1400" dirty="0" err="1"/>
              <a:t>behavioural</a:t>
            </a:r>
            <a:r>
              <a:rPr lang="en-US" sz="1400" dirty="0"/>
              <a:t> cues etc.)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Cues: (expressions, gaze, etc.), </a:t>
            </a:r>
            <a:r>
              <a:rPr lang="en-US" sz="1400" dirty="0" err="1"/>
              <a:t>vocalisations</a:t>
            </a:r>
            <a:r>
              <a:rPr lang="en-US" sz="1400" dirty="0"/>
              <a:t>, self-touching, distances, attractiveness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Codes: physical appearance, voice behavior, face behavior, space, enrollment, etc.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Functions: forming impressions, expression emotion, relational messages, deception management power persuasion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New social signals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 err="1"/>
              <a:t>SSPNet</a:t>
            </a:r>
            <a:r>
              <a:rPr lang="en-US" sz="1400" dirty="0"/>
              <a:t> Mobile Corpus, number of calls 60, number of subjects 120, </a:t>
            </a:r>
            <a:r>
              <a:rPr lang="en-US" sz="1400" dirty="0" err="1"/>
              <a:t>avg</a:t>
            </a:r>
            <a:r>
              <a:rPr lang="en-US" sz="1400" dirty="0"/>
              <a:t> length 11m: 48s, total annotated cues 16235, etc.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Time distribution across laughter, back-channel, silence, overlapping, etc.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Definition of measuring behavior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Cues and gender differences (female and male comparisons)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Role differences (cues)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078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76200"/>
            <a:ext cx="7315200" cy="6705600"/>
          </a:xfrm>
        </p:spPr>
        <p:txBody>
          <a:bodyPr/>
          <a:lstStyle/>
          <a:p>
            <a:r>
              <a:rPr lang="en-US" sz="1400" dirty="0"/>
              <a:t>Subjects invest around 25% of their time in nonverbal communication during speech disposition</a:t>
            </a:r>
          </a:p>
          <a:p>
            <a:r>
              <a:rPr lang="en-US" sz="1400" dirty="0"/>
              <a:t>Non verbal cues account for at least two major social dimensions (gender and role)</a:t>
            </a:r>
          </a:p>
          <a:p>
            <a:r>
              <a:rPr lang="en-US" sz="1400" dirty="0"/>
              <a:t>Non verbal communication is predictive of the main outcome of the interactions</a:t>
            </a:r>
          </a:p>
          <a:p>
            <a:r>
              <a:rPr lang="en-US" sz="1400" dirty="0"/>
              <a:t>The Chat Corpus, number of chats 30, number of subjects 60, </a:t>
            </a:r>
            <a:r>
              <a:rPr lang="en-US" sz="1400" dirty="0" err="1"/>
              <a:t>avg</a:t>
            </a:r>
            <a:r>
              <a:rPr lang="en-US" sz="1400" dirty="0"/>
              <a:t> length 3,980.4 keys, total annotated cues 20390, etc.</a:t>
            </a:r>
          </a:p>
          <a:p>
            <a:r>
              <a:rPr lang="en-US" sz="1600" dirty="0"/>
              <a:t> </a:t>
            </a:r>
            <a:r>
              <a:rPr lang="en-US" sz="1400" dirty="0"/>
              <a:t>Occurrence distribution</a:t>
            </a:r>
          </a:p>
          <a:p>
            <a:r>
              <a:rPr lang="en-US" sz="1400" dirty="0"/>
              <a:t>Automatic Recognition</a:t>
            </a:r>
          </a:p>
          <a:p>
            <a:r>
              <a:rPr lang="en-US" sz="1400" dirty="0"/>
              <a:t>The </a:t>
            </a:r>
            <a:r>
              <a:rPr lang="en-US" sz="1400" dirty="0" err="1"/>
              <a:t>PsychoFlickr</a:t>
            </a:r>
            <a:r>
              <a:rPr lang="en-US" sz="1400" dirty="0"/>
              <a:t> Corpus</a:t>
            </a:r>
          </a:p>
          <a:p>
            <a:r>
              <a:rPr lang="en-US" sz="1400" dirty="0"/>
              <a:t>Composition</a:t>
            </a:r>
          </a:p>
          <a:p>
            <a:r>
              <a:rPr lang="en-US" sz="1400" dirty="0"/>
              <a:t>Multiple instance regression (</a:t>
            </a:r>
            <a:r>
              <a:rPr lang="en-US" sz="1400" dirty="0" err="1"/>
              <a:t>e.g.Cluster</a:t>
            </a:r>
            <a:r>
              <a:rPr lang="en-US" sz="1400" dirty="0"/>
              <a:t> regression, </a:t>
            </a:r>
            <a:r>
              <a:rPr lang="en-US" sz="1400" dirty="0" err="1"/>
              <a:t>kNN</a:t>
            </a:r>
            <a:r>
              <a:rPr lang="en-US" sz="1400" dirty="0"/>
              <a:t>, naïve </a:t>
            </a:r>
            <a:r>
              <a:rPr lang="en-US" sz="1400" dirty="0" err="1"/>
              <a:t>bayes</a:t>
            </a:r>
            <a:r>
              <a:rPr lang="en-US" sz="1400" dirty="0"/>
              <a:t>, etc)</a:t>
            </a:r>
          </a:p>
          <a:p>
            <a:r>
              <a:rPr lang="en-US" sz="1400" dirty="0"/>
              <a:t>Pictures appear to act as social signals</a:t>
            </a:r>
          </a:p>
          <a:p>
            <a:r>
              <a:rPr lang="en-US" sz="1400" dirty="0"/>
              <a:t>Significant correlations between low-level visual features and personality traits</a:t>
            </a:r>
          </a:p>
          <a:p>
            <a:r>
              <a:rPr lang="en-US" sz="1400" dirty="0"/>
              <a:t>Possible to predict the personality traits using low-level visual characteristics</a:t>
            </a:r>
          </a:p>
          <a:p>
            <a:pPr marL="457200" lvl="1" indent="0"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4DECE7AA-384A-4590-B265-FA8C36FD5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52400"/>
            <a:ext cx="73152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−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−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/>
              <a:t>Social signals are the physical and machine detectable evidence of both social and psychological phenomena</a:t>
            </a:r>
          </a:p>
          <a:p>
            <a:r>
              <a:rPr lang="en-US" sz="1400" kern="0" dirty="0"/>
              <a:t>Automatic detection and interpretation of social signals make machines socially intelligent</a:t>
            </a:r>
          </a:p>
          <a:p>
            <a:r>
              <a:rPr lang="en-US" sz="1400" kern="0" dirty="0"/>
              <a:t>Some models seem to apply not only to natural cues but also to artificial ones generated in new interaction contexts</a:t>
            </a:r>
          </a:p>
          <a:p>
            <a:r>
              <a:rPr lang="en-US" sz="1400" kern="0" dirty="0" err="1"/>
              <a:t>Multisense</a:t>
            </a:r>
            <a:r>
              <a:rPr lang="en-US" sz="1400" kern="0" dirty="0"/>
              <a:t> Automatic Sensing of Multimodal </a:t>
            </a:r>
            <a:r>
              <a:rPr lang="en-US" sz="1400" kern="0" dirty="0" err="1"/>
              <a:t>Behaviours</a:t>
            </a:r>
            <a:endParaRPr lang="en-US" sz="1400" kern="0" dirty="0"/>
          </a:p>
          <a:p>
            <a:r>
              <a:rPr lang="en-US" sz="1600" kern="0" dirty="0"/>
              <a:t> </a:t>
            </a:r>
            <a:r>
              <a:rPr lang="en-US" sz="1400" kern="0" dirty="0" err="1"/>
              <a:t>OpenFace</a:t>
            </a:r>
            <a:r>
              <a:rPr lang="en-US" sz="1400" kern="0" dirty="0"/>
              <a:t> Toolkit</a:t>
            </a:r>
          </a:p>
          <a:p>
            <a:r>
              <a:rPr lang="en-US" sz="1400" kern="0" dirty="0"/>
              <a:t>Health Behavior Informatics</a:t>
            </a:r>
          </a:p>
          <a:p>
            <a:r>
              <a:rPr lang="en-US" sz="1400" kern="0" dirty="0"/>
              <a:t>Multimodal Machine Learning</a:t>
            </a:r>
          </a:p>
          <a:p>
            <a:r>
              <a:rPr lang="en-US" sz="1400" kern="0" dirty="0"/>
              <a:t>Technologies for Healthcare Decision Support (</a:t>
            </a:r>
            <a:r>
              <a:rPr lang="en-US" sz="1400" kern="0" dirty="0" err="1"/>
              <a:t>multisense</a:t>
            </a:r>
            <a:r>
              <a:rPr lang="en-US" sz="1400" kern="0" dirty="0"/>
              <a:t>, report, </a:t>
            </a:r>
            <a:r>
              <a:rPr lang="en-US" sz="1400" kern="0" dirty="0" err="1"/>
              <a:t>clinicial</a:t>
            </a:r>
            <a:r>
              <a:rPr lang="en-US" sz="1400" kern="0" dirty="0"/>
              <a:t>, </a:t>
            </a:r>
            <a:r>
              <a:rPr lang="en-US" sz="1400" kern="0" dirty="0" err="1"/>
              <a:t>SimSenser</a:t>
            </a:r>
            <a:r>
              <a:rPr lang="en-US" sz="1400" kern="0" dirty="0"/>
              <a:t>, etc.)</a:t>
            </a:r>
          </a:p>
          <a:p>
            <a:r>
              <a:rPr lang="en-US" sz="1400" kern="0" dirty="0" err="1"/>
              <a:t>Behavioural</a:t>
            </a:r>
            <a:r>
              <a:rPr lang="en-US" sz="1400" kern="0" dirty="0"/>
              <a:t> Indicators of Psychological distress, distress assessment interview corpus (DAIC)</a:t>
            </a:r>
          </a:p>
          <a:p>
            <a:r>
              <a:rPr lang="en-US" sz="1400" kern="0" dirty="0"/>
              <a:t>Scientific discoveries, Negative Expressions PTSD vs Non-PTSD</a:t>
            </a:r>
          </a:p>
          <a:p>
            <a:r>
              <a:rPr lang="en-US" sz="1400" kern="0" dirty="0"/>
              <a:t>Speech patterns – behavior indicators (e.g. first person pronouns, voice tenseness, etc.)</a:t>
            </a:r>
          </a:p>
          <a:p>
            <a:r>
              <a:rPr lang="en-US" sz="1400" kern="0" dirty="0"/>
              <a:t>Core challenges in Multimodal Machine Learning (representation, alignment, fusion, translation, co-learning) Joint Multimodal Representation</a:t>
            </a:r>
          </a:p>
          <a:p>
            <a:pPr marL="457200" lvl="1" indent="0">
              <a:buFont typeface="Verdana" pitchFamily="34" charset="0"/>
              <a:buNone/>
            </a:pPr>
            <a:endParaRPr lang="en-US" sz="1400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4DECE7AA-384A-4590-B265-FA8C36FD5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76200"/>
            <a:ext cx="73152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−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−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/>
              <a:t>Speaker’s behaviors, Sentiment intensity (unimodal vs bimodal vs multimodal)</a:t>
            </a:r>
          </a:p>
          <a:p>
            <a:r>
              <a:rPr lang="en-US" sz="1400" kern="0" dirty="0"/>
              <a:t>Methodology of human to human interaction and human to agent, multilevel analysis, build computational model for agent</a:t>
            </a:r>
          </a:p>
          <a:p>
            <a:r>
              <a:rPr lang="en-US" sz="1400" kern="0" dirty="0"/>
              <a:t>Social signals: multimodal, dynamic, transient, various communicative functions: convey information about emotion, engagement, involvement, turn-taking, etc</a:t>
            </a:r>
          </a:p>
          <a:p>
            <a:r>
              <a:rPr lang="en-US" sz="1400" kern="0" dirty="0"/>
              <a:t>Study about visual social signals (Smile, laughter, social).</a:t>
            </a:r>
          </a:p>
          <a:p>
            <a:r>
              <a:rPr lang="en-US" sz="1400" kern="0" dirty="0"/>
              <a:t>Corpus-base approach Crowdsourcing</a:t>
            </a:r>
          </a:p>
          <a:p>
            <a:r>
              <a:rPr lang="en-US" sz="1400" kern="0" dirty="0"/>
              <a:t>Study -&gt; Validation of smile corpus in </a:t>
            </a:r>
            <a:r>
              <a:rPr lang="en-US" sz="1400" kern="0" dirty="0" err="1"/>
              <a:t>contect</a:t>
            </a:r>
            <a:r>
              <a:rPr lang="en-US" sz="1400" kern="0" dirty="0"/>
              <a:t> (Significant differences in appropriateness of the smiles for each scenario, identification of smile characteristics and what feelings these signal, validation of smiles</a:t>
            </a:r>
          </a:p>
          <a:p>
            <a:r>
              <a:rPr lang="en-US" sz="1400" kern="0" dirty="0"/>
              <a:t>Another study on Effect of Smile: Impacts of ECA’s smiles on user’s perception of ECA’s social stances, user preferences, user </a:t>
            </a:r>
            <a:r>
              <a:rPr lang="en-US" sz="1400" kern="0" dirty="0" err="1"/>
              <a:t>jedgements</a:t>
            </a:r>
            <a:r>
              <a:rPr lang="en-US" sz="1400" kern="0" dirty="0"/>
              <a:t>, etc.</a:t>
            </a:r>
          </a:p>
          <a:p>
            <a:r>
              <a:rPr lang="en-US" sz="1400" kern="0" dirty="0"/>
              <a:t>Additional Study on effects of smiles during an interaction</a:t>
            </a:r>
          </a:p>
          <a:p>
            <a:r>
              <a:rPr lang="en-US" sz="1400" kern="0" dirty="0"/>
              <a:t>Interpersonal attitudes (an effective style that spontaneously develops or is strategically employed in the interaction between persons, </a:t>
            </a:r>
            <a:r>
              <a:rPr lang="en-US" sz="1400" kern="0" dirty="0" err="1"/>
              <a:t>colouring</a:t>
            </a:r>
            <a:r>
              <a:rPr lang="en-US" sz="1400" kern="0" dirty="0"/>
              <a:t> the interpersonal exchange in that situation)</a:t>
            </a:r>
          </a:p>
          <a:p>
            <a:r>
              <a:rPr lang="en-US" sz="1400" kern="0" dirty="0"/>
              <a:t>The interpersonal circumplex – multimodal signals</a:t>
            </a:r>
          </a:p>
          <a:p>
            <a:r>
              <a:rPr lang="en-US" sz="1400" kern="0" dirty="0"/>
              <a:t>Application of HCA priori, sequence mining algorithms (hierarchical clustering and </a:t>
            </a:r>
            <a:r>
              <a:rPr lang="en-US" sz="1400" kern="0" dirty="0" err="1"/>
              <a:t>apriori</a:t>
            </a:r>
            <a:r>
              <a:rPr lang="en-US" sz="1400" kern="0" dirty="0"/>
              <a:t>-like procedure, extract frequent temporal patterns</a:t>
            </a:r>
          </a:p>
          <a:p>
            <a:pPr marL="0" indent="0">
              <a:buNone/>
            </a:pPr>
            <a:endParaRPr lang="en-US" sz="1400" kern="0" dirty="0"/>
          </a:p>
          <a:p>
            <a:endParaRPr lang="en-US" sz="1400" kern="0" dirty="0"/>
          </a:p>
          <a:p>
            <a:pPr marL="457200" lvl="1" indent="0">
              <a:buFont typeface="Verdana" pitchFamily="34" charset="0"/>
              <a:buNone/>
            </a:pP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95610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1142A7-E209-4B30-A3BD-C81CFEC1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76200"/>
            <a:ext cx="73152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−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−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/>
              <a:t>S</a:t>
            </a:r>
            <a:endParaRPr lang="en-US" sz="1400" kern="0" dirty="0"/>
          </a:p>
          <a:p>
            <a:endParaRPr lang="en-US" sz="1400" kern="0" dirty="0"/>
          </a:p>
          <a:p>
            <a:pPr marL="457200" lvl="1" indent="0">
              <a:buFont typeface="Verdana" pitchFamily="34" charset="0"/>
              <a:buNone/>
            </a:pP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2686453585"/>
      </p:ext>
    </p:extLst>
  </p:cSld>
  <p:clrMapOvr>
    <a:masterClrMapping/>
  </p:clrMapOvr>
</p:sld>
</file>

<file path=ppt/theme/theme1.xml><?xml version="1.0" encoding="utf-8"?>
<a:theme xmlns:a="http://schemas.openxmlformats.org/drawingml/2006/main" name="06207074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35859F-D2B8-4F9D-A785-D0E1949E59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100</TotalTime>
  <Words>663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Verdana</vt:lpstr>
      <vt:lpstr>Wingdings</vt:lpstr>
      <vt:lpstr>06207074</vt:lpstr>
      <vt:lpstr>Workshops Attendance</vt:lpstr>
      <vt:lpstr>Attended the workshop named Coding Dojo – “Surprise Kata” Wednesday, November 15, 2017, at 6:00 PM, JP Morgan 141 Bothwell Street, Glasgow, G2 7EQ </vt:lpstr>
      <vt:lpstr>PowerPoint Presentation</vt:lpstr>
      <vt:lpstr>- SIAA 2017: 1st International Workshop on Investigating Social Interactions with Artificial Agents   - Comparing human and machine recognition of children’s touchscreen stroke gestures  -  -  -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</dc:title>
  <dc:creator>Αλέξανδρος Ιωαννίδης</dc:creator>
  <cp:keywords/>
  <cp:lastModifiedBy>Αλέξανδρος Ιωαννίδης</cp:lastModifiedBy>
  <cp:revision>77</cp:revision>
  <cp:lastPrinted>1601-01-01T00:00:00Z</cp:lastPrinted>
  <dcterms:created xsi:type="dcterms:W3CDTF">2017-11-10T19:05:20Z</dcterms:created>
  <dcterms:modified xsi:type="dcterms:W3CDTF">2017-11-15T00:29:19Z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