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6"/>
  </p:notesMasterIdLst>
  <p:sldIdLst>
    <p:sldId id="256" r:id="rId3"/>
    <p:sldId id="257" r:id="rId4"/>
    <p:sldId id="286" r:id="rId5"/>
    <p:sldId id="258" r:id="rId6"/>
    <p:sldId id="289" r:id="rId7"/>
    <p:sldId id="259" r:id="rId8"/>
    <p:sldId id="287" r:id="rId9"/>
    <p:sldId id="288" r:id="rId10"/>
    <p:sldId id="260" r:id="rId11"/>
    <p:sldId id="261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8" r:id="rId28"/>
    <p:sldId id="279" r:id="rId29"/>
    <p:sldId id="285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embeddedFontLs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Dosis" panose="020B0604020202020204" charset="0"/>
      <p:regular r:id="rId45"/>
      <p:bold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Cambria" panose="02040503050406030204" pitchFamily="18" charset="0"/>
      <p:regular r:id="rId51"/>
      <p:bold r:id="rId52"/>
      <p:italic r:id="rId53"/>
      <p:boldItalic r:id="rId54"/>
    </p:embeddedFont>
    <p:embeddedFont>
      <p:font typeface="Titillium Web Light" panose="020B0604020202020204" charset="0"/>
      <p:regular r:id="rId55"/>
      <p:bold r:id="rId56"/>
      <p:italic r:id="rId57"/>
      <p:boldItalic r:id="rId58"/>
    </p:embeddedFont>
    <p:embeddedFont>
      <p:font typeface="Century" panose="02040604050505020304" pitchFamily="18" charset="0"/>
      <p:regular r:id="rId59"/>
    </p:embeddedFont>
    <p:embeddedFont>
      <p:font typeface="Dosis Light" panose="020B0604020202020204" charset="0"/>
      <p:regular r:id="rId60"/>
      <p:bold r:id="rId61"/>
    </p:embeddedFont>
    <p:embeddedFont>
      <p:font typeface="Titillium Web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2B939EB-3EB7-4DAF-8580-17A1AFABEF2A}">
  <a:tblStyle styleId="{B2B939EB-3EB7-4DAF-8580-17A1AFABE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0541" autoAdjust="0"/>
  </p:normalViewPr>
  <p:slideViewPr>
    <p:cSldViewPr snapToGrid="0">
      <p:cViewPr varScale="1">
        <p:scale>
          <a:sx n="111" d="100"/>
          <a:sy n="111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font" Target="fonts/font27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2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font" Target="fonts/font14.fntdata"/><Relationship Id="rId5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4" name="Shape 39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Shape 40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Shape 4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Shape 40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0" name="Shape 40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question that your experiment answers</a:t>
            </a:r>
          </a:p>
        </p:txBody>
      </p:sp>
      <p:sp>
        <p:nvSpPr>
          <p:cNvPr id="4031" name="Shape 40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Shape 40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Shape 40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Shape 40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9" name="Shape 40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Shape 40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5" name="Shape 40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Shape 40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Shape 40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Shape 40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9" name="Shape 4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Shape 40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" name="Shape 40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question that your experiment answers</a:t>
            </a:r>
          </a:p>
        </p:txBody>
      </p:sp>
      <p:sp>
        <p:nvSpPr>
          <p:cNvPr id="4098" name="Shape 40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Shape 4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0" name="Shape 4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Shape 3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Shape 4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2" name="Shape 4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question that your experiment answers</a:t>
            </a:r>
          </a:p>
        </p:txBody>
      </p:sp>
      <p:sp>
        <p:nvSpPr>
          <p:cNvPr id="4123" name="Shape 4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Shape 4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4" name="Shape 4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Shape 4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7" name="Shape 4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question that your experiment answers</a:t>
            </a:r>
          </a:p>
        </p:txBody>
      </p:sp>
      <p:sp>
        <p:nvSpPr>
          <p:cNvPr id="4168" name="Shape 4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Shape 4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0" name="Shape 4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Shape 4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Shape 4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Shape 4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6" name="Shape 4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Shape 4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Shape 4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Shape 4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3" name="Shape 4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Shape 4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Shape 4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Shape 4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Shape 4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755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Shape 4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Shape 4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Shape 39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3" name="Shape 39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question that your experiment answers</a:t>
            </a:r>
          </a:p>
        </p:txBody>
      </p:sp>
      <p:sp>
        <p:nvSpPr>
          <p:cNvPr id="3934" name="Shape 39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Shape 39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Shape 3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16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73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Shape 39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5" name="Shape 39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Shape 39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Shape 323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3" name="Shape 323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90" name="Shape 329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1" name="Shape 329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3" name="Shape 335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4" name="Shape 335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5" name="Shape 345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6" name="Shape 345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6" name="Shape 350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Shape 350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9" name="Shape 350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0" name="Shape 367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1" name="Shape 3671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1" name="Shape 383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2" name="Shape 38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/>
          <p:nvPr/>
        </p:nvSpPr>
        <p:spPr>
          <a:xfrm>
            <a:off x="0" y="3429000"/>
            <a:ext cx="9144000" cy="1200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3" name="Shape 3843"/>
          <p:cNvSpPr txBox="1">
            <a:spLocks noGrp="1"/>
          </p:cNvSpPr>
          <p:nvPr>
            <p:ph type="ctrTitle"/>
          </p:nvPr>
        </p:nvSpPr>
        <p:spPr>
          <a:xfrm>
            <a:off x="457200" y="3555250"/>
            <a:ext cx="8229600" cy="94765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cxnSp>
        <p:nvCxnSpPr>
          <p:cNvPr id="3844" name="Shape 3844"/>
          <p:cNvCxnSpPr/>
          <p:nvPr/>
        </p:nvCxnSpPr>
        <p:spPr>
          <a:xfrm>
            <a:off x="0" y="4657725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45" name="Shape 3845"/>
          <p:cNvSpPr txBox="1">
            <a:spLocks noGrp="1"/>
          </p:cNvSpPr>
          <p:nvPr>
            <p:ph type="subTitle" idx="1"/>
          </p:nvPr>
        </p:nvSpPr>
        <p:spPr>
          <a:xfrm>
            <a:off x="457200" y="4714875"/>
            <a:ext cx="8229600" cy="342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46" name="Shape 3846" descr="Closeup of test tube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" y="0"/>
            <a:ext cx="9129068" cy="342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/>
          <p:nvPr/>
        </p:nvSpPr>
        <p:spPr>
          <a:xfrm>
            <a:off x="0" y="0"/>
            <a:ext cx="9144000" cy="42862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9" name="Shape 3849"/>
          <p:cNvSpPr txBox="1">
            <a:spLocks noGrp="1"/>
          </p:cNvSpPr>
          <p:nvPr>
            <p:ph type="title"/>
          </p:nvPr>
        </p:nvSpPr>
        <p:spPr>
          <a:xfrm>
            <a:off x="457200" y="2364821"/>
            <a:ext cx="8229600" cy="171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cxnSp>
        <p:nvCxnSpPr>
          <p:cNvPr id="3850" name="Shape 3850"/>
          <p:cNvCxnSpPr/>
          <p:nvPr/>
        </p:nvCxnSpPr>
        <p:spPr>
          <a:xfrm>
            <a:off x="0" y="4314825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51" name="Shape 3851"/>
          <p:cNvSpPr txBox="1">
            <a:spLocks noGrp="1"/>
          </p:cNvSpPr>
          <p:nvPr>
            <p:ph type="body" idx="1"/>
          </p:nvPr>
        </p:nvSpPr>
        <p:spPr>
          <a:xfrm>
            <a:off x="452438" y="4398040"/>
            <a:ext cx="8229600" cy="33753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2" name="Shape 38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/>
              <a:t>‹#›</a:t>
            </a:fld>
            <a:endParaRPr lang="en" sz="1300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Shape 3854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55" name="Shape 3855"/>
          <p:cNvSpPr txBox="1">
            <a:spLocks noGrp="1"/>
          </p:cNvSpPr>
          <p:nvPr>
            <p:ph type="body" idx="1"/>
          </p:nvPr>
        </p:nvSpPr>
        <p:spPr>
          <a:xfrm>
            <a:off x="800100" y="1285875"/>
            <a:ext cx="7543800" cy="3343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6" name="Shape 3856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7" name="Shape 3857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8" name="Shape 3858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Shape 3860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61" name="Shape 3861"/>
          <p:cNvSpPr txBox="1">
            <a:spLocks noGrp="1"/>
          </p:cNvSpPr>
          <p:nvPr>
            <p:ph type="body" idx="1"/>
          </p:nvPr>
        </p:nvSpPr>
        <p:spPr>
          <a:xfrm>
            <a:off x="800100" y="1285876"/>
            <a:ext cx="3564082" cy="3343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5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14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143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143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2" name="Shape 3862"/>
          <p:cNvSpPr txBox="1">
            <a:spLocks noGrp="1"/>
          </p:cNvSpPr>
          <p:nvPr>
            <p:ph type="body" idx="2"/>
          </p:nvPr>
        </p:nvSpPr>
        <p:spPr>
          <a:xfrm>
            <a:off x="4779818" y="1285876"/>
            <a:ext cx="3564082" cy="3343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5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14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143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143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3" name="Shape 3863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Shape 3864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5" name="Shape 3865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800100" y="1147156"/>
            <a:ext cx="3566160" cy="60868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9" name="Shape 3869"/>
          <p:cNvSpPr txBox="1">
            <a:spLocks noGrp="1"/>
          </p:cNvSpPr>
          <p:nvPr>
            <p:ph type="body" idx="2"/>
          </p:nvPr>
        </p:nvSpPr>
        <p:spPr>
          <a:xfrm>
            <a:off x="800100" y="1863519"/>
            <a:ext cx="3566160" cy="276563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5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0" name="Shape 3870"/>
          <p:cNvSpPr txBox="1">
            <a:spLocks noGrp="1"/>
          </p:cNvSpPr>
          <p:nvPr>
            <p:ph type="body" idx="3"/>
          </p:nvPr>
        </p:nvSpPr>
        <p:spPr>
          <a:xfrm>
            <a:off x="4777740" y="1147156"/>
            <a:ext cx="3566160" cy="60868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1" name="Shape 3871"/>
          <p:cNvSpPr txBox="1">
            <a:spLocks noGrp="1"/>
          </p:cNvSpPr>
          <p:nvPr>
            <p:ph type="body" idx="4"/>
          </p:nvPr>
        </p:nvSpPr>
        <p:spPr>
          <a:xfrm>
            <a:off x="4777740" y="1863519"/>
            <a:ext cx="3566160" cy="276563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5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Shape 3873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4" name="Shape 3874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77" name="Shape 3877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Shape 3878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9" name="Shape 3879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Shape 3882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3" name="Shape 3883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/>
          <p:nvPr/>
        </p:nvSpPr>
        <p:spPr>
          <a:xfrm>
            <a:off x="0" y="0"/>
            <a:ext cx="320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6" name="Shape 3886"/>
          <p:cNvCxnSpPr/>
          <p:nvPr/>
        </p:nvCxnSpPr>
        <p:spPr>
          <a:xfrm flipH="1">
            <a:off x="3200400" y="0"/>
            <a:ext cx="1" cy="5143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87" name="Shape 3887"/>
          <p:cNvSpPr txBox="1">
            <a:spLocks noGrp="1"/>
          </p:cNvSpPr>
          <p:nvPr>
            <p:ph type="title"/>
          </p:nvPr>
        </p:nvSpPr>
        <p:spPr>
          <a:xfrm>
            <a:off x="285389" y="349134"/>
            <a:ext cx="2629622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88" name="Shape 3888"/>
          <p:cNvSpPr txBox="1">
            <a:spLocks noGrp="1"/>
          </p:cNvSpPr>
          <p:nvPr>
            <p:ph type="body" idx="1"/>
          </p:nvPr>
        </p:nvSpPr>
        <p:spPr>
          <a:xfrm>
            <a:off x="285389" y="2809875"/>
            <a:ext cx="2629622" cy="1819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9" name="Shape 3889"/>
          <p:cNvSpPr txBox="1">
            <a:spLocks noGrp="1"/>
          </p:cNvSpPr>
          <p:nvPr>
            <p:ph type="body" idx="2"/>
          </p:nvPr>
        </p:nvSpPr>
        <p:spPr>
          <a:xfrm>
            <a:off x="3524250" y="349135"/>
            <a:ext cx="5286375" cy="445146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0" name="Shape 38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4" name="Shape 10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‹#›</a:t>
            </a:fld>
            <a:endParaRPr lang="en" sz="13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/>
          <p:nvPr/>
        </p:nvSpPr>
        <p:spPr>
          <a:xfrm>
            <a:off x="0" y="0"/>
            <a:ext cx="320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3" name="Shape 3893"/>
          <p:cNvCxnSpPr/>
          <p:nvPr/>
        </p:nvCxnSpPr>
        <p:spPr>
          <a:xfrm flipH="1">
            <a:off x="3200400" y="0"/>
            <a:ext cx="1" cy="5143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94" name="Shape 3894"/>
          <p:cNvSpPr txBox="1">
            <a:spLocks noGrp="1"/>
          </p:cNvSpPr>
          <p:nvPr>
            <p:ph type="title"/>
          </p:nvPr>
        </p:nvSpPr>
        <p:spPr>
          <a:xfrm>
            <a:off x="288036" y="349758"/>
            <a:ext cx="2626614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288036" y="2811780"/>
            <a:ext cx="2626614" cy="181737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6" name="Shape 3896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3232404" y="0"/>
            <a:ext cx="5911596" cy="5143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7" name="Shape 38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900" name="Shape 3900"/>
          <p:cNvSpPr txBox="1">
            <a:spLocks noGrp="1"/>
          </p:cNvSpPr>
          <p:nvPr>
            <p:ph type="body" idx="1"/>
          </p:nvPr>
        </p:nvSpPr>
        <p:spPr>
          <a:xfrm rot="5400000">
            <a:off x="2900363" y="-814387"/>
            <a:ext cx="3343275" cy="7543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1" name="Shape 3901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2" name="Shape 3902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3" name="Shape 3903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/>
          <p:nvPr/>
        </p:nvSpPr>
        <p:spPr>
          <a:xfrm>
            <a:off x="6982690" y="0"/>
            <a:ext cx="2161309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6" name="Shape 3906"/>
          <p:cNvCxnSpPr/>
          <p:nvPr/>
        </p:nvCxnSpPr>
        <p:spPr>
          <a:xfrm flipH="1">
            <a:off x="6982690" y="0"/>
            <a:ext cx="1" cy="5143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07" name="Shape 3907"/>
          <p:cNvSpPr txBox="1">
            <a:spLocks noGrp="1"/>
          </p:cNvSpPr>
          <p:nvPr>
            <p:ph type="title"/>
          </p:nvPr>
        </p:nvSpPr>
        <p:spPr>
          <a:xfrm rot="5400000">
            <a:off x="5929313" y="1700212"/>
            <a:ext cx="4114799" cy="17430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908" name="Shape 3908"/>
          <p:cNvSpPr txBox="1">
            <a:spLocks noGrp="1"/>
          </p:cNvSpPr>
          <p:nvPr>
            <p:ph type="body" idx="1"/>
          </p:nvPr>
        </p:nvSpPr>
        <p:spPr>
          <a:xfrm rot="5400000">
            <a:off x="1610915" y="-467916"/>
            <a:ext cx="4114799" cy="607933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9" name="Shape 3909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0" name="Shape 3910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1" name="Shape 3911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7" name="Shape 104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8" name="Shape 1048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Shape 1049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9" name="Shape 1129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Shape 1130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9" name="Shape 1249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Shape 1250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9" name="Shape 1459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Shape 1460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3" name="Shape 156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6" name="Shape 156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7" name="Shape 156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8" name="Shape 156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5" name="Shape 162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6" name="Shape 162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8" name="Shape 168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9" name="Shape 168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0" name="Shape 179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1" name="Shape 179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1" name="Shape 18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5" name="Shape 1845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6" name="Shape 184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Shape 184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Shape 190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7" name="Shape 196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Shape 196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9" name="Shape 206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Shape 207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0" name="Shape 21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5" name="Shape 2125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126" name="Shape 212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Shape 212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4" name="Shape 218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Shape 218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7" name="Shape 224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Shape 224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9" name="Shape 234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Shape 235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00" name="Shape 24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3" name="Shape 240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Shape 240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1" name="Shape 246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Shape 246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4" name="Shape 25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Shape 252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6" name="Shape 262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Shape 262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7" name="Shape 267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2680" name="Shape 26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Shape 268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8" name="Shape 27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Shape 273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1" name="Shape 28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Shape 280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3" name="Shape 290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Shape 290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4" name="Shape 29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6" name="Shape 295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Shape 295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4" name="Shape 301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Shape 301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7" name="Shape 307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Shape 307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8" name="Shape 317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9" name="Shape 317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Shape 318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0" name="Shape 32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Shape 3834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5" name="Shape 3835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cxnSp>
        <p:nvCxnSpPr>
          <p:cNvPr id="3836" name="Shape 3836"/>
          <p:cNvCxnSpPr/>
          <p:nvPr/>
        </p:nvCxnSpPr>
        <p:spPr>
          <a:xfrm>
            <a:off x="0" y="1028700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37" name="Shape 3837"/>
          <p:cNvSpPr txBox="1">
            <a:spLocks noGrp="1"/>
          </p:cNvSpPr>
          <p:nvPr>
            <p:ph type="body" idx="1"/>
          </p:nvPr>
        </p:nvSpPr>
        <p:spPr>
          <a:xfrm>
            <a:off x="800100" y="1285875"/>
            <a:ext cx="7543800" cy="33432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03200" marR="0" lvl="0" indent="-101600" algn="l" rtl="0">
              <a:spcBef>
                <a:spcPts val="1700"/>
              </a:spcBef>
              <a:buClr>
                <a:srgbClr val="A5A5A5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44500" marR="0" lvl="1" indent="-114300" algn="l" rtl="0"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88900" algn="l" rtl="0">
              <a:spcBef>
                <a:spcPts val="9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89000" marR="0" lvl="3" indent="-101600" algn="l" rtl="0">
              <a:spcBef>
                <a:spcPts val="8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101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31900" marR="0" lvl="5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409700" marR="0" lvl="6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74800" marR="0" lvl="7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2600" marR="0" lvl="8" indent="-101600" algn="l" rtl="0">
              <a:spcBef>
                <a:spcPts val="5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8" name="Shape 3838"/>
          <p:cNvSpPr txBox="1">
            <a:spLocks noGrp="1"/>
          </p:cNvSpPr>
          <p:nvPr>
            <p:ph type="sldNum" idx="12"/>
          </p:nvPr>
        </p:nvSpPr>
        <p:spPr>
          <a:xfrm>
            <a:off x="64293" y="4795838"/>
            <a:ext cx="392906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Shape 3839"/>
          <p:cNvSpPr txBox="1">
            <a:spLocks noGrp="1"/>
          </p:cNvSpPr>
          <p:nvPr>
            <p:ph type="ftr" idx="11"/>
          </p:nvPr>
        </p:nvSpPr>
        <p:spPr>
          <a:xfrm>
            <a:off x="607219" y="4795838"/>
            <a:ext cx="6100763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0" name="Shape 3840"/>
          <p:cNvSpPr txBox="1">
            <a:spLocks noGrp="1"/>
          </p:cNvSpPr>
          <p:nvPr>
            <p:ph type="dt" idx="10"/>
          </p:nvPr>
        </p:nvSpPr>
        <p:spPr>
          <a:xfrm>
            <a:off x="7115175" y="4795838"/>
            <a:ext cx="1743075" cy="2057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library.cqu.edu.au/litreview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 txBox="1">
            <a:spLocks noGrp="1"/>
          </p:cNvSpPr>
          <p:nvPr>
            <p:ph type="ctrTitle"/>
          </p:nvPr>
        </p:nvSpPr>
        <p:spPr>
          <a:xfrm>
            <a:off x="0" y="3468650"/>
            <a:ext cx="7536656" cy="94765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7145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Dosis Light" panose="020B0604020202020204" charset="0"/>
                <a:sym typeface="Arial"/>
              </a:rPr>
              <a:t>Information Retrieval and Machine Learning for Conducting </a:t>
            </a:r>
            <a:r>
              <a:rPr lang="en" sz="2800" b="0" i="0" u="none" strike="noStrike" cap="none" dirty="0" smtClean="0">
                <a:solidFill>
                  <a:schemeClr val="lt1"/>
                </a:solidFill>
                <a:latin typeface="Dosis Light" panose="020B0604020202020204" charset="0"/>
                <a:sym typeface="Arial"/>
              </a:rPr>
              <a:t>Medical </a:t>
            </a:r>
            <a:r>
              <a:rPr lang="en" sz="2800" b="0" i="0" u="none" strike="noStrike" cap="none" dirty="0">
                <a:solidFill>
                  <a:schemeClr val="lt1"/>
                </a:solidFill>
                <a:latin typeface="Dosis Light" panose="020B0604020202020204" charset="0"/>
                <a:sym typeface="Arial"/>
              </a:rPr>
              <a:t>Systematic Reviews</a:t>
            </a:r>
          </a:p>
        </p:txBody>
      </p:sp>
      <p:sp>
        <p:nvSpPr>
          <p:cNvPr id="3917" name="Shape 3917"/>
          <p:cNvSpPr txBox="1">
            <a:spLocks noGrp="1"/>
          </p:cNvSpPr>
          <p:nvPr>
            <p:ph type="subTitle" idx="1"/>
          </p:nvPr>
        </p:nvSpPr>
        <p:spPr>
          <a:xfrm>
            <a:off x="0" y="4666443"/>
            <a:ext cx="7469219" cy="4571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76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Alex</a:t>
            </a:r>
            <a:r>
              <a:rPr lang="en-US" sz="1200" b="0" i="1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andros</a:t>
            </a:r>
            <a:r>
              <a:rPr lang="en" sz="1200" b="0" i="1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- PhD student since October </a:t>
            </a:r>
            <a:r>
              <a:rPr lang="en" sz="1200" i="1" dirty="0">
                <a:solidFill>
                  <a:srgbClr val="F2F2F2"/>
                </a:solidFill>
              </a:rPr>
              <a:t>  											</a:t>
            </a:r>
          </a:p>
          <a:p>
            <a:pPr marL="0" marR="0" lvl="0" indent="-76200" algn="r" rtl="0">
              <a:lnSpc>
                <a:spcPct val="90000"/>
              </a:lnSpc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F2F2F2"/>
                </a:solidFill>
                <a:highlight>
                  <a:srgbClr val="008000"/>
                </a:highlight>
                <a:latin typeface="Arial"/>
                <a:ea typeface="Arial"/>
                <a:cs typeface="Arial"/>
                <a:sym typeface="Arial"/>
              </a:rPr>
              <a:t>Supervisors: Dr Halvey &amp; Dr Azzopardi</a:t>
            </a:r>
          </a:p>
        </p:txBody>
      </p:sp>
      <p:pic>
        <p:nvPicPr>
          <p:cNvPr id="3918" name="Shape 39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531" y="3469524"/>
            <a:ext cx="1606339" cy="167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Shape 39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49" y="0"/>
            <a:ext cx="3265224" cy="3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0" name="Shape 39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8075" y="0"/>
            <a:ext cx="3181176" cy="346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1" name="Shape 39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9246" y="-1"/>
            <a:ext cx="2722088" cy="34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 txBox="1">
            <a:spLocks noGrp="1"/>
          </p:cNvSpPr>
          <p:nvPr>
            <p:ph type="title"/>
          </p:nvPr>
        </p:nvSpPr>
        <p:spPr>
          <a:xfrm>
            <a:off x="800100" y="95250"/>
            <a:ext cx="7543800" cy="82296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6510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36363"/>
              <a:buFont typeface="Arial"/>
              <a:buNone/>
            </a:pPr>
            <a:r>
              <a:rPr lang="en" sz="2800" b="1" dirty="0"/>
              <a:t>Systematic Review </a:t>
            </a:r>
            <a:r>
              <a:rPr lang="en" sz="2800" b="1" i="0" u="none" strike="noStrike" cap="none" dirty="0" smtClean="0">
                <a:solidFill>
                  <a:schemeClr val="lt1"/>
                </a:solidFill>
                <a:sym typeface="Arial"/>
              </a:rPr>
              <a:t>Process</a:t>
            </a:r>
            <a:endParaRPr lang="en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grpSp>
        <p:nvGrpSpPr>
          <p:cNvPr id="3969" name="Shape 3969"/>
          <p:cNvGrpSpPr/>
          <p:nvPr/>
        </p:nvGrpSpPr>
        <p:grpSpPr>
          <a:xfrm>
            <a:off x="64277" y="1101436"/>
            <a:ext cx="7394148" cy="4008827"/>
            <a:chOff x="1328" y="1321642"/>
            <a:chExt cx="11024524" cy="2647215"/>
          </a:xfrm>
        </p:grpSpPr>
        <p:sp>
          <p:nvSpPr>
            <p:cNvPr id="3970" name="Shape 3970"/>
            <p:cNvSpPr/>
            <p:nvPr/>
          </p:nvSpPr>
          <p:spPr>
            <a:xfrm>
              <a:off x="1328" y="1321650"/>
              <a:ext cx="1669286" cy="7775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A4A4A"/>
                </a:gs>
                <a:gs pos="50000">
                  <a:schemeClr val="dk2"/>
                </a:gs>
                <a:gs pos="100000">
                  <a:srgbClr val="171717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1" name="Shape 3971"/>
            <p:cNvSpPr txBox="1"/>
            <p:nvPr/>
          </p:nvSpPr>
          <p:spPr>
            <a:xfrm>
              <a:off x="31667" y="1321654"/>
              <a:ext cx="1669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51425" anchor="t" anchorCtr="0">
              <a:noAutofit/>
            </a:bodyPr>
            <a:lstStyle/>
            <a:p>
              <a:pPr marL="0" marR="0" lvl="0" indent="-88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</a:p>
          </p:txBody>
        </p:sp>
        <p:sp>
          <p:nvSpPr>
            <p:cNvPr id="3972" name="Shape 3972"/>
            <p:cNvSpPr/>
            <p:nvPr/>
          </p:nvSpPr>
          <p:spPr>
            <a:xfrm>
              <a:off x="93617" y="1788655"/>
              <a:ext cx="2589300" cy="218010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89803"/>
              </a:schemeClr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3" name="Shape 3973"/>
            <p:cNvSpPr txBox="1"/>
            <p:nvPr/>
          </p:nvSpPr>
          <p:spPr>
            <a:xfrm>
              <a:off x="131599" y="1811706"/>
              <a:ext cx="2670300" cy="2157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960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600" b="1" dirty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Query Formulation</a:t>
              </a:r>
            </a:p>
            <a:p>
              <a:pPr marL="0" lvl="0" indent="0" algn="l" rtl="0">
                <a:spcBef>
                  <a:spcPts val="0"/>
                </a:spcBef>
                <a:buNone/>
              </a:pPr>
              <a:endParaRPr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lang="en" sz="1600" dirty="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lvl="0" algn="ctr"/>
              <a:r>
                <a:rPr lang="en" sz="1900" dirty="0" smtClean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user’s </a:t>
              </a:r>
              <a:r>
                <a:rPr lang="en" sz="1900" dirty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new query </a:t>
              </a:r>
              <a:r>
                <a:rPr lang="en" sz="1900" dirty="0" smtClean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is transformed to structured query and it’s used by </a:t>
              </a:r>
              <a:r>
                <a:rPr lang="en" sz="1900" dirty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the search engine in the next </a:t>
              </a:r>
              <a:r>
                <a:rPr lang="en" sz="1900" dirty="0" smtClean="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step</a:t>
              </a:r>
              <a:endParaRPr lang="en" sz="19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974" name="Shape 3974"/>
            <p:cNvSpPr/>
            <p:nvPr/>
          </p:nvSpPr>
          <p:spPr>
            <a:xfrm>
              <a:off x="1789121" y="1373047"/>
              <a:ext cx="814109" cy="41560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2B2B2"/>
                </a:gs>
                <a:gs pos="50000">
                  <a:srgbClr val="A9A9A9"/>
                </a:gs>
                <a:gs pos="100000">
                  <a:srgbClr val="959595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5" name="Shape 3975"/>
            <p:cNvSpPr txBox="1"/>
            <p:nvPr/>
          </p:nvSpPr>
          <p:spPr>
            <a:xfrm>
              <a:off x="1923672" y="1456168"/>
              <a:ext cx="411801" cy="249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Shape 3976"/>
            <p:cNvSpPr/>
            <p:nvPr/>
          </p:nvSpPr>
          <p:spPr>
            <a:xfrm>
              <a:off x="2682846" y="1321650"/>
              <a:ext cx="1669286" cy="7775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A4A4A"/>
                </a:gs>
                <a:gs pos="50000">
                  <a:schemeClr val="dk2"/>
                </a:gs>
                <a:gs pos="100000">
                  <a:srgbClr val="171717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7" name="Shape 3977"/>
            <p:cNvSpPr txBox="1"/>
            <p:nvPr/>
          </p:nvSpPr>
          <p:spPr>
            <a:xfrm>
              <a:off x="2682852" y="1321655"/>
              <a:ext cx="16692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51425" anchor="t" anchorCtr="0">
              <a:noAutofit/>
            </a:bodyPr>
            <a:lstStyle/>
            <a:p>
              <a:pPr marL="0" marR="0" lvl="0" indent="-88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</a:p>
          </p:txBody>
        </p:sp>
        <p:sp>
          <p:nvSpPr>
            <p:cNvPr id="3978" name="Shape 3978"/>
            <p:cNvSpPr/>
            <p:nvPr/>
          </p:nvSpPr>
          <p:spPr>
            <a:xfrm>
              <a:off x="2913395" y="1788655"/>
              <a:ext cx="2548200" cy="218010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89803"/>
              </a:schemeClr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9" name="Shape 3979"/>
            <p:cNvSpPr txBox="1"/>
            <p:nvPr/>
          </p:nvSpPr>
          <p:spPr>
            <a:xfrm>
              <a:off x="2925993" y="1811705"/>
              <a:ext cx="2670300" cy="21398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96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R</a:t>
              </a:r>
              <a:r>
                <a:rPr lang="en" sz="1600" b="1" dirty="0" smtClean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etrieval for screening</a:t>
              </a:r>
              <a:endParaRPr lang="en" sz="1600" b="1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84615"/>
                <a:buFont typeface="Arial"/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focuses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on how the information retrieval system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uses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the queries to seek for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studies</a:t>
              </a:r>
              <a:endParaRPr lang="en" sz="1900" dirty="0"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980" name="Shape 3980"/>
            <p:cNvSpPr/>
            <p:nvPr/>
          </p:nvSpPr>
          <p:spPr>
            <a:xfrm>
              <a:off x="4516910" y="1373047"/>
              <a:ext cx="954427" cy="41550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2B2B2"/>
                </a:gs>
                <a:gs pos="50000">
                  <a:srgbClr val="A9A9A9"/>
                </a:gs>
                <a:gs pos="100000">
                  <a:srgbClr val="959595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1" name="Shape 3981"/>
            <p:cNvSpPr txBox="1"/>
            <p:nvPr/>
          </p:nvSpPr>
          <p:spPr>
            <a:xfrm>
              <a:off x="4741740" y="1456146"/>
              <a:ext cx="411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Shape 3982"/>
            <p:cNvSpPr/>
            <p:nvPr/>
          </p:nvSpPr>
          <p:spPr>
            <a:xfrm>
              <a:off x="5549850" y="1321642"/>
              <a:ext cx="1483800" cy="777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A4A4A"/>
                </a:gs>
                <a:gs pos="50000">
                  <a:schemeClr val="dk2"/>
                </a:gs>
                <a:gs pos="100000">
                  <a:srgbClr val="171717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3" name="Shape 3983"/>
            <p:cNvSpPr txBox="1"/>
            <p:nvPr/>
          </p:nvSpPr>
          <p:spPr>
            <a:xfrm>
              <a:off x="5474302" y="1321655"/>
              <a:ext cx="16692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51425" anchor="t" anchorCtr="0">
              <a:noAutofit/>
            </a:bodyPr>
            <a:lstStyle/>
            <a:p>
              <a:pPr marL="0" marR="0" lvl="0" indent="-88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</a:p>
          </p:txBody>
        </p:sp>
        <p:sp>
          <p:nvSpPr>
            <p:cNvPr id="3984" name="Shape 3984"/>
            <p:cNvSpPr/>
            <p:nvPr/>
          </p:nvSpPr>
          <p:spPr>
            <a:xfrm>
              <a:off x="5596295" y="1788756"/>
              <a:ext cx="2446620" cy="218010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89803"/>
              </a:schemeClr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5" name="Shape 3985"/>
            <p:cNvSpPr txBox="1"/>
            <p:nvPr/>
          </p:nvSpPr>
          <p:spPr>
            <a:xfrm>
              <a:off x="5573090" y="1792932"/>
              <a:ext cx="2573359" cy="21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96000" anchor="t" anchorCtr="0">
              <a:noAutofit/>
            </a:bodyPr>
            <a:lstStyle/>
            <a:p>
              <a: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Ranking</a:t>
              </a:r>
            </a:p>
            <a:p>
              <a:pPr marR="0" lvl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84615"/>
                <a:buFont typeface="Arial"/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rank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the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documents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retrieved from the query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in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an ordered list according to relevance</a:t>
              </a:r>
            </a:p>
            <a:p>
              <a:pPr marR="0" lvl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986" name="Shape 3986"/>
            <p:cNvSpPr/>
            <p:nvPr/>
          </p:nvSpPr>
          <p:spPr>
            <a:xfrm>
              <a:off x="7217596" y="1345725"/>
              <a:ext cx="792414" cy="415604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2B2B2"/>
                </a:gs>
                <a:gs pos="50000">
                  <a:srgbClr val="A9A9A9"/>
                </a:gs>
                <a:gs pos="100000">
                  <a:srgbClr val="959595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7" name="Shape 3987"/>
            <p:cNvSpPr txBox="1"/>
            <p:nvPr/>
          </p:nvSpPr>
          <p:spPr>
            <a:xfrm>
              <a:off x="7256329" y="1390170"/>
              <a:ext cx="411801" cy="249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Shape 3988"/>
            <p:cNvSpPr/>
            <p:nvPr/>
          </p:nvSpPr>
          <p:spPr>
            <a:xfrm>
              <a:off x="8045882" y="1321650"/>
              <a:ext cx="1669286" cy="7775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A4A4A"/>
                </a:gs>
                <a:gs pos="50000">
                  <a:schemeClr val="dk2"/>
                </a:gs>
                <a:gs pos="100000">
                  <a:srgbClr val="171717"/>
                </a:gs>
              </a:gsLst>
              <a:lin ang="5400000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9" name="Shape 3989"/>
            <p:cNvSpPr txBox="1"/>
            <p:nvPr/>
          </p:nvSpPr>
          <p:spPr>
            <a:xfrm>
              <a:off x="8045869" y="1321657"/>
              <a:ext cx="1669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51425" anchor="t" anchorCtr="0">
              <a:noAutofit/>
            </a:bodyPr>
            <a:lstStyle/>
            <a:p>
              <a:pPr marL="0" marR="0" lvl="0" indent="-88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</a:p>
          </p:txBody>
        </p:sp>
        <p:sp>
          <p:nvSpPr>
            <p:cNvPr id="3990" name="Shape 3990"/>
            <p:cNvSpPr/>
            <p:nvPr/>
          </p:nvSpPr>
          <p:spPr>
            <a:xfrm>
              <a:off x="8265676" y="1788757"/>
              <a:ext cx="2629500" cy="218010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89803"/>
              </a:schemeClr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1" name="Shape 3991"/>
            <p:cNvSpPr txBox="1"/>
            <p:nvPr/>
          </p:nvSpPr>
          <p:spPr>
            <a:xfrm>
              <a:off x="8291652" y="1782992"/>
              <a:ext cx="2734200" cy="2036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96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Selection</a:t>
              </a:r>
              <a:endParaRPr lang="en" sz="1300" b="1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84615"/>
                <a:buFont typeface="Arial"/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determine the rank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position reviewers will stop screening the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documents to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diminish the number of irrelevant studies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reviewed</a:t>
              </a:r>
              <a:endParaRPr lang="en" sz="1900" dirty="0"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3992" name="Shape 3992"/>
          <p:cNvGrpSpPr/>
          <p:nvPr/>
        </p:nvGrpSpPr>
        <p:grpSpPr>
          <a:xfrm>
            <a:off x="2463778" y="1101437"/>
            <a:ext cx="6606858" cy="4008672"/>
            <a:chOff x="1923672" y="-221189"/>
            <a:chExt cx="9640826" cy="2643822"/>
          </a:xfrm>
        </p:grpSpPr>
        <p:sp>
          <p:nvSpPr>
            <p:cNvPr id="3993" name="Shape 3993"/>
            <p:cNvSpPr txBox="1"/>
            <p:nvPr/>
          </p:nvSpPr>
          <p:spPr>
            <a:xfrm>
              <a:off x="1923672" y="1456168"/>
              <a:ext cx="411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Shape 3994"/>
            <p:cNvSpPr/>
            <p:nvPr/>
          </p:nvSpPr>
          <p:spPr>
            <a:xfrm>
              <a:off x="8045861" y="-209945"/>
              <a:ext cx="766358" cy="41550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2B2B2"/>
                </a:gs>
                <a:gs pos="50000">
                  <a:srgbClr val="A9A9A9"/>
                </a:gs>
                <a:gs pos="100000">
                  <a:srgbClr val="959595"/>
                </a:gs>
              </a:gsLst>
              <a:lin ang="5400012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5" name="Shape 3995"/>
            <p:cNvSpPr txBox="1"/>
            <p:nvPr/>
          </p:nvSpPr>
          <p:spPr>
            <a:xfrm>
              <a:off x="8108115" y="-126844"/>
              <a:ext cx="4119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Shape 3996"/>
            <p:cNvSpPr/>
            <p:nvPr/>
          </p:nvSpPr>
          <p:spPr>
            <a:xfrm>
              <a:off x="8884733" y="-209948"/>
              <a:ext cx="1533600" cy="332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A4A4A"/>
                </a:gs>
                <a:gs pos="50000">
                  <a:schemeClr val="dk2"/>
                </a:gs>
                <a:gs pos="100000">
                  <a:srgbClr val="171717"/>
                </a:gs>
              </a:gsLst>
              <a:lin ang="5400012" scaled="0"/>
            </a:gra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7" name="Shape 3997"/>
            <p:cNvSpPr/>
            <p:nvPr/>
          </p:nvSpPr>
          <p:spPr>
            <a:xfrm>
              <a:off x="9273322" y="246133"/>
              <a:ext cx="2210700" cy="217650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89800"/>
              </a:schemeClr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8" name="Shape 3998"/>
            <p:cNvSpPr txBox="1"/>
            <p:nvPr/>
          </p:nvSpPr>
          <p:spPr>
            <a:xfrm>
              <a:off x="9307504" y="257543"/>
              <a:ext cx="2256994" cy="21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96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rgbClr val="0000FF"/>
                  </a:solidFill>
                  <a:latin typeface="Dosis"/>
                  <a:ea typeface="Dosis"/>
                  <a:cs typeface="Dosis"/>
                  <a:sym typeface="Dosis"/>
                </a:rPr>
                <a:t>Results/Bias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dirty="0" smtClean="0"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connecting </a:t>
              </a:r>
              <a:r>
                <a:rPr lang="en" sz="1900" dirty="0">
                  <a:latin typeface="Dosis"/>
                  <a:ea typeface="Dosis"/>
                  <a:cs typeface="Dosis"/>
                  <a:sym typeface="Dosis"/>
                </a:rPr>
                <a:t>the </a:t>
              </a: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results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&amp;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 smtClean="0">
                  <a:latin typeface="Dosis"/>
                  <a:ea typeface="Dosis"/>
                  <a:cs typeface="Dosis"/>
                  <a:sym typeface="Dosis"/>
                </a:rPr>
                <a:t> reporting the findings  associated with bias</a:t>
              </a:r>
              <a:endParaRPr lang="en" sz="1900" dirty="0"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3999" name="Shape 3999"/>
            <p:cNvSpPr txBox="1"/>
            <p:nvPr/>
          </p:nvSpPr>
          <p:spPr>
            <a:xfrm>
              <a:off x="8940110" y="-221189"/>
              <a:ext cx="1780693" cy="542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6000" tIns="96000" rIns="96000" bIns="51425" anchor="t" anchorCtr="0">
              <a:noAutofit/>
            </a:bodyPr>
            <a:lstStyle/>
            <a:p>
              <a:pPr marL="0" marR="0" lvl="0" indent="-88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sym typeface="Arial"/>
                </a:rPr>
                <a:t>Step </a:t>
              </a:r>
              <a:r>
                <a:rPr lang="en" sz="2000" b="1" dirty="0">
                  <a:solidFill>
                    <a:schemeClr val="lt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Shape 4016"/>
          <p:cNvSpPr txBox="1">
            <a:spLocks noGrp="1"/>
          </p:cNvSpPr>
          <p:nvPr>
            <p:ph type="ctrTitle"/>
          </p:nvPr>
        </p:nvSpPr>
        <p:spPr>
          <a:xfrm>
            <a:off x="658906" y="2883556"/>
            <a:ext cx="5707800" cy="1470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d</a:t>
            </a:r>
            <a:r>
              <a:rPr lang="en" sz="6000" dirty="0" smtClean="0">
                <a:solidFill>
                  <a:schemeClr val="tx1"/>
                </a:solidFill>
              </a:rPr>
              <a:t>isadvantages </a:t>
            </a:r>
            <a:r>
              <a:rPr lang="en" sz="6000" dirty="0">
                <a:solidFill>
                  <a:schemeClr val="tx1"/>
                </a:solidFill>
              </a:rPr>
              <a:t>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systematic reviews</a:t>
            </a:r>
          </a:p>
          <a:p>
            <a:pPr lvl="0" rtl="0">
              <a:spcBef>
                <a:spcPts val="0"/>
              </a:spcBef>
              <a:buNone/>
            </a:pP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4017" name="Shape 40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Shape 4026"/>
          <p:cNvSpPr/>
          <p:nvPr/>
        </p:nvSpPr>
        <p:spPr>
          <a:xfrm>
            <a:off x="5947769" y="1071848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Shape 4023"/>
          <p:cNvSpPr txBox="1"/>
          <p:nvPr/>
        </p:nvSpPr>
        <p:spPr>
          <a:xfrm>
            <a:off x="-118857" y="152495"/>
            <a:ext cx="6719037" cy="18464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an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adequate systematic review is a resource-demanding (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time &amp; cost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) procedure 			 	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" sz="11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11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Mallet et al., 2012)</a:t>
            </a:r>
            <a:endParaRPr lang="en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endParaRPr lang="en-GB" sz="1600" dirty="0" smtClean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endParaRPr sz="16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28600" algn="just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IPD</a:t>
            </a:r>
            <a:r>
              <a:rPr lang="en" sz="1600" baseline="30000" dirty="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*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systematic reviews are an example of time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&amp;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cost absorbing process  					   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 </a:t>
            </a:r>
            <a:r>
              <a:rPr lang="en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Stern et al., 1997)</a:t>
            </a:r>
          </a:p>
          <a:p>
            <a:pPr lvl="0" algn="just" rtl="0">
              <a:spcBef>
                <a:spcPts val="0"/>
              </a:spcBef>
              <a:buNone/>
            </a:pPr>
            <a:endParaRPr sz="16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4" name="Shape 4024"/>
          <p:cNvSpPr txBox="1"/>
          <p:nvPr/>
        </p:nvSpPr>
        <p:spPr>
          <a:xfrm>
            <a:off x="-63856" y="2238396"/>
            <a:ext cx="6780913" cy="1105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Clr>
                <a:srgbClr val="FFFFFF"/>
              </a:buClr>
              <a:buChar char="❏"/>
            </a:pPr>
            <a:r>
              <a:rPr lang="en" sz="15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c</a:t>
            </a:r>
            <a:r>
              <a:rPr lang="en" sz="15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ochrane and other SRs have no </a:t>
            </a:r>
            <a:r>
              <a:rPr lang="en" sz="15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acknowledged agreements for </a:t>
            </a:r>
            <a:r>
              <a:rPr lang="en" sz="1500" b="1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measuring the impact</a:t>
            </a:r>
            <a:r>
              <a:rPr lang="en" sz="15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of </a:t>
            </a:r>
            <a:r>
              <a:rPr lang="en" sz="15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5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research on the </a:t>
            </a:r>
            <a:r>
              <a:rPr lang="en" sz="1500" b="1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medical domain</a:t>
            </a:r>
            <a:r>
              <a:rPr lang="en" sz="15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	</a:t>
            </a:r>
            <a:r>
              <a:rPr lang="en" sz="1500" b="1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</a:t>
            </a:r>
            <a:r>
              <a:rPr lang="en" sz="15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	                                                                             </a:t>
            </a:r>
            <a:r>
              <a:rPr lang="en" sz="1500" b="1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				     </a:t>
            </a:r>
            <a:r>
              <a:rPr lang="en" sz="12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12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Higgins et al., 2008)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5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lang="en" sz="1500" b="1" dirty="0" smtClean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lang="en" sz="15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5" name="Shape 4025"/>
          <p:cNvSpPr txBox="1"/>
          <p:nvPr/>
        </p:nvSpPr>
        <p:spPr>
          <a:xfrm>
            <a:off x="-242609" y="3268737"/>
            <a:ext cx="6780912" cy="1108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					</a:t>
            </a:r>
            <a:r>
              <a:rPr lang="en-US" sz="1500" b="1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  </a:t>
            </a:r>
            <a:r>
              <a:rPr lang="en-US" sz="1500" b="1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lang="en-US" sz="1500" b="1" dirty="0" smtClean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just" rtl="0">
              <a:spcBef>
                <a:spcPts val="0"/>
              </a:spcBef>
              <a:buNone/>
            </a:pPr>
            <a:endParaRPr sz="1500" b="1" dirty="0" smtClean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28600" algn="just">
              <a:buClr>
                <a:srgbClr val="FFFFFF"/>
              </a:buClr>
              <a:buFont typeface="Dosis"/>
              <a:buChar char="❏"/>
            </a:pP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ublic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health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employees had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challenges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to find relevant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Cochrane reviews when searching The Cochrane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Library/other 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electronic databases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(PubMed)</a:t>
            </a:r>
            <a:r>
              <a:rPr lang="en" sz="15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                                                    </a:t>
            </a:r>
            <a:r>
              <a:rPr lang="en" sz="15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" sz="15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			             			          				            </a:t>
            </a:r>
            <a:r>
              <a:rPr lang="en" sz="12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(Costello </a:t>
            </a:r>
            <a:r>
              <a:rPr lang="en" sz="12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et al., 2014)</a:t>
            </a:r>
          </a:p>
        </p:txBody>
      </p:sp>
      <p:sp>
        <p:nvSpPr>
          <p:cNvPr id="4027" name="Shape 4027"/>
          <p:cNvSpPr txBox="1"/>
          <p:nvPr/>
        </p:nvSpPr>
        <p:spPr>
          <a:xfrm>
            <a:off x="212376" y="1601576"/>
            <a:ext cx="2651855" cy="24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rgbClr val="F1C232"/>
                </a:solidFill>
              </a:rPr>
              <a:t>* Individual participant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Shape 4033"/>
          <p:cNvSpPr txBox="1">
            <a:spLocks noGrp="1"/>
          </p:cNvSpPr>
          <p:nvPr>
            <p:ph type="title"/>
          </p:nvPr>
        </p:nvSpPr>
        <p:spPr>
          <a:xfrm>
            <a:off x="0" y="3109762"/>
            <a:ext cx="8464924" cy="114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4000" dirty="0">
                <a:latin typeface="Dosis"/>
                <a:ea typeface="Dosis"/>
                <a:cs typeface="Dosis"/>
                <a:sym typeface="Dosis"/>
              </a:rPr>
              <a:t>What are Rapid Reviews </a:t>
            </a:r>
            <a:r>
              <a:rPr lang="en" sz="4000" b="1" dirty="0"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4034" name="Shape 40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4035" name="Shape 4035"/>
          <p:cNvGrpSpPr/>
          <p:nvPr/>
        </p:nvGrpSpPr>
        <p:grpSpPr>
          <a:xfrm>
            <a:off x="72509" y="53520"/>
            <a:ext cx="458712" cy="429285"/>
            <a:chOff x="3955900" y="2984500"/>
            <a:chExt cx="414000" cy="422525"/>
          </a:xfrm>
        </p:grpSpPr>
        <p:sp>
          <p:nvSpPr>
            <p:cNvPr id="4036" name="Shape 403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7" name="Shape 40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8" name="Shape 40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39" name="Shape 4039"/>
          <p:cNvSpPr txBox="1"/>
          <p:nvPr/>
        </p:nvSpPr>
        <p:spPr>
          <a:xfrm rot="2264808">
            <a:off x="5785384" y="4373871"/>
            <a:ext cx="599830" cy="654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😒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7C035E-9560-4F93-ADCE-EC826010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2" y="590146"/>
            <a:ext cx="5311588" cy="2798513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Shape 4044"/>
          <p:cNvSpPr txBox="1">
            <a:spLocks noGrp="1"/>
          </p:cNvSpPr>
          <p:nvPr>
            <p:ph type="body" idx="1"/>
          </p:nvPr>
        </p:nvSpPr>
        <p:spPr>
          <a:xfrm>
            <a:off x="1271975" y="217275"/>
            <a:ext cx="5054866" cy="34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a </a:t>
            </a:r>
            <a:r>
              <a:rPr lang="en" sz="3200" dirty="0"/>
              <a:t>form of knowledge synthesis in which components of the </a:t>
            </a:r>
            <a:r>
              <a:rPr lang="en" sz="3200" dirty="0" smtClean="0"/>
              <a:t>SR process </a:t>
            </a:r>
            <a:r>
              <a:rPr lang="en" sz="3200" dirty="0"/>
              <a:t>are </a:t>
            </a:r>
            <a:r>
              <a:rPr lang="en" sz="3200" dirty="0" smtClean="0"/>
              <a:t>excluded </a:t>
            </a:r>
            <a:r>
              <a:rPr lang="en" sz="3200" dirty="0"/>
              <a:t>to produce awareness in a timely manner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45" name="Shape 40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046" name="Shape 4046"/>
          <p:cNvSpPr txBox="1"/>
          <p:nvPr/>
        </p:nvSpPr>
        <p:spPr>
          <a:xfrm>
            <a:off x="4468195" y="3338475"/>
            <a:ext cx="17718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b="1" i="1" dirty="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(Tricco et al.,  2015)</a:t>
            </a:r>
          </a:p>
        </p:txBody>
      </p:sp>
      <p:sp>
        <p:nvSpPr>
          <p:cNvPr id="4047" name="Shape 4047"/>
          <p:cNvSpPr/>
          <p:nvPr/>
        </p:nvSpPr>
        <p:spPr>
          <a:xfrm rot="10800000" flipH="1">
            <a:off x="720625" y="3688075"/>
            <a:ext cx="3115826" cy="933620"/>
          </a:xfrm>
          <a:prstGeom prst="wedgeRoundRectCallout">
            <a:avLst>
              <a:gd name="adj1" fmla="val -20890"/>
              <a:gd name="adj2" fmla="val 68099"/>
              <a:gd name="adj3" fmla="val 0"/>
            </a:avLst>
          </a:prstGeom>
          <a:gradFill>
            <a:gsLst>
              <a:gs pos="0">
                <a:srgbClr val="85BFC9"/>
              </a:gs>
              <a:gs pos="100000">
                <a:srgbClr val="457D86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8" name="Shape 4048"/>
          <p:cNvSpPr txBox="1"/>
          <p:nvPr/>
        </p:nvSpPr>
        <p:spPr>
          <a:xfrm>
            <a:off x="640230" y="3635485"/>
            <a:ext cx="3340503" cy="76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Literature is discovered through extensive searching &amp;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results 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are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key messages 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&amp; recommendations</a:t>
            </a:r>
            <a:endParaRPr lang="en" sz="18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49" name="Shape 4049"/>
          <p:cNvSpPr/>
          <p:nvPr/>
        </p:nvSpPr>
        <p:spPr>
          <a:xfrm rot="2700000">
            <a:off x="462998" y="3814633"/>
            <a:ext cx="350176" cy="348128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Shape 4071"/>
          <p:cNvSpPr txBox="1">
            <a:spLocks noGrp="1"/>
          </p:cNvSpPr>
          <p:nvPr>
            <p:ph type="ctrTitle"/>
          </p:nvPr>
        </p:nvSpPr>
        <p:spPr>
          <a:xfrm>
            <a:off x="611840" y="2824961"/>
            <a:ext cx="570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goals of rapid reviews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72" name="Shape 40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Shape 4078"/>
          <p:cNvSpPr txBox="1"/>
          <p:nvPr/>
        </p:nvSpPr>
        <p:spPr>
          <a:xfrm>
            <a:off x="89377" y="1956441"/>
            <a:ext cx="6434418" cy="13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24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have an accurate, diaphanous &amp; explicit process, with recenct &amp; useful results</a:t>
            </a:r>
          </a:p>
          <a:p>
            <a:pPr marL="4114800" lvl="0" indent="457200" rtl="0">
              <a:spcBef>
                <a:spcPts val="0"/>
              </a:spcBef>
              <a:buNone/>
            </a:pPr>
            <a:endParaRPr lang="en" sz="18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114800" lvl="0" indent="457200" rtl="0">
              <a:spcBef>
                <a:spcPts val="0"/>
              </a:spcBef>
              <a:buNone/>
            </a:pPr>
            <a:r>
              <a:rPr lang="en" sz="11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            </a:t>
            </a:r>
            <a:r>
              <a:rPr lang="en" i="1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i="1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Grant et al</a:t>
            </a:r>
            <a:r>
              <a:rPr lang="en" sz="1600" i="1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.,</a:t>
            </a:r>
            <a:r>
              <a:rPr lang="en" i="1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2014)</a:t>
            </a:r>
            <a:endParaRPr lang="en" sz="1100" i="1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Shape 4085"/>
          <p:cNvSpPr txBox="1">
            <a:spLocks noGrp="1"/>
          </p:cNvSpPr>
          <p:nvPr>
            <p:ph type="ctrTitle"/>
          </p:nvPr>
        </p:nvSpPr>
        <p:spPr>
          <a:xfrm>
            <a:off x="558053" y="2571750"/>
            <a:ext cx="5707800" cy="1470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constraints of rapid reviews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86" name="Shape 40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Shape 4092"/>
          <p:cNvSpPr txBox="1"/>
          <p:nvPr/>
        </p:nvSpPr>
        <p:spPr>
          <a:xfrm>
            <a:off x="-89376" y="188142"/>
            <a:ext cx="6724426" cy="2361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buClr>
                <a:srgbClr val="F3F3F3"/>
              </a:buClr>
              <a:buFont typeface="Dosis"/>
              <a:buChar char="❏"/>
            </a:pP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b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y 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shortening 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the </a:t>
            </a:r>
            <a:r>
              <a:rPr lang="en" sz="20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conventional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SR process the  risk 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of 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bias increases</a:t>
            </a:r>
          </a:p>
          <a:p>
            <a:pPr marL="457200" lvl="0" indent="-228600">
              <a:buClr>
                <a:srgbClr val="F3F3F3"/>
              </a:buClr>
              <a:buFont typeface="Dosis"/>
              <a:buChar char="❏"/>
            </a:pPr>
            <a:endParaRPr lang="en" sz="18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>
              <a:buClr>
                <a:srgbClr val="F3F3F3"/>
              </a:buClr>
            </a:pPr>
            <a:endParaRPr sz="16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lang="en-GB" sz="1600" dirty="0" smtClean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lang="en-GB" sz="1600" dirty="0" smtClean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28600">
              <a:buClr>
                <a:srgbClr val="F3F3F3"/>
              </a:buClr>
              <a:buFont typeface="Dosis"/>
              <a:buChar char="❏"/>
            </a:pP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exclude older, negative, non-english articles, articles 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based on 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location &amp; unpublished material -&gt; significant data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loss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								                    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				     	 	</a:t>
            </a:r>
            <a:r>
              <a:rPr lang="en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Pittler et al., 2000)</a:t>
            </a:r>
            <a:endParaRPr lang="en" sz="16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rtl="0">
              <a:spcBef>
                <a:spcPts val="0"/>
              </a:spcBef>
              <a:buClr>
                <a:srgbClr val="F3F3F3"/>
              </a:buClr>
            </a:pPr>
            <a:endParaRPr lang="en" sz="1800" dirty="0" smtClean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93" name="Shape 4093"/>
          <p:cNvSpPr txBox="1"/>
          <p:nvPr/>
        </p:nvSpPr>
        <p:spPr>
          <a:xfrm>
            <a:off x="-89376" y="3232106"/>
            <a:ext cx="6998938" cy="907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❏"/>
            </a:pPr>
            <a:r>
              <a:rPr lang="en" sz="1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REA</a:t>
            </a:r>
            <a:r>
              <a:rPr lang="en" sz="1800" baseline="30000" dirty="0">
                <a:solidFill>
                  <a:srgbClr val="F1C232"/>
                </a:solidFill>
                <a:latin typeface="Dosis"/>
                <a:ea typeface="Dosis"/>
                <a:cs typeface="Dosis"/>
                <a:sym typeface="Dosis"/>
              </a:rPr>
              <a:t>* 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have short timescales 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making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more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constraining to </a:t>
            </a:r>
            <a:r>
              <a:rPr lang="en" sz="18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reformulate question/inclusion/exclusion </a:t>
            </a:r>
            <a:r>
              <a:rPr lang="en" sz="18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criteria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4094" name="Shape 4094"/>
          <p:cNvSpPr txBox="1"/>
          <p:nvPr/>
        </p:nvSpPr>
        <p:spPr>
          <a:xfrm>
            <a:off x="333293" y="3995729"/>
            <a:ext cx="3076800" cy="2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1C232"/>
                </a:solidFill>
              </a:rPr>
              <a:t>*Relevance evidence assessments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hape 4100"/>
          <p:cNvSpPr txBox="1">
            <a:spLocks noGrp="1"/>
          </p:cNvSpPr>
          <p:nvPr>
            <p:ph type="title"/>
          </p:nvPr>
        </p:nvSpPr>
        <p:spPr>
          <a:xfrm>
            <a:off x="0" y="2765028"/>
            <a:ext cx="9033857" cy="154186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4800" dirty="0">
                <a:latin typeface="Dosis"/>
                <a:ea typeface="Dosis"/>
                <a:cs typeface="Dosis"/>
                <a:sym typeface="Dosis"/>
              </a:rPr>
              <a:t>What is a Scoping review </a:t>
            </a:r>
            <a:r>
              <a:rPr lang="en" sz="4800" b="1" dirty="0"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4101" name="Shape 4101"/>
          <p:cNvSpPr txBox="1">
            <a:spLocks noGrp="1"/>
          </p:cNvSpPr>
          <p:nvPr>
            <p:ph type="sldNum" idx="12"/>
          </p:nvPr>
        </p:nvSpPr>
        <p:spPr>
          <a:xfrm>
            <a:off x="0" y="4749939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19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4102" name="Shape 4102"/>
          <p:cNvGrpSpPr/>
          <p:nvPr/>
        </p:nvGrpSpPr>
        <p:grpSpPr>
          <a:xfrm>
            <a:off x="125384" y="106395"/>
            <a:ext cx="458712" cy="429285"/>
            <a:chOff x="3955900" y="2984500"/>
            <a:chExt cx="414000" cy="422525"/>
          </a:xfrm>
        </p:grpSpPr>
        <p:sp>
          <p:nvSpPr>
            <p:cNvPr id="4103" name="Shape 410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4" name="Shape 410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5" name="Shape 410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06" name="Shape 4106"/>
          <p:cNvSpPr txBox="1"/>
          <p:nvPr/>
        </p:nvSpPr>
        <p:spPr>
          <a:xfrm rot="2264808">
            <a:off x="5785384" y="4373871"/>
            <a:ext cx="599830" cy="654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😒</a:t>
            </a:r>
          </a:p>
        </p:txBody>
      </p:sp>
      <p:pic>
        <p:nvPicPr>
          <p:cNvPr id="4107" name="Shape 4107" descr="6a011168a6e300970c01b7c822aa5e970b-500w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75" y="1004900"/>
            <a:ext cx="7066625" cy="19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 txBox="1">
            <a:spLocks noGrp="1"/>
          </p:cNvSpPr>
          <p:nvPr>
            <p:ph type="ctrTitle"/>
          </p:nvPr>
        </p:nvSpPr>
        <p:spPr>
          <a:xfrm>
            <a:off x="0" y="1057929"/>
            <a:ext cx="6462676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Understanding</a:t>
            </a:r>
            <a:br>
              <a:rPr lang="en" dirty="0" smtClean="0">
                <a:solidFill>
                  <a:schemeClr val="bg1"/>
                </a:solidFill>
              </a:rPr>
            </a:br>
            <a:r>
              <a:rPr lang="en" dirty="0" smtClean="0">
                <a:solidFill>
                  <a:schemeClr val="bg1"/>
                </a:solidFill>
              </a:rPr>
              <a:t>some of the </a:t>
            </a:r>
            <a:r>
              <a:rPr lang="en" dirty="0">
                <a:solidFill>
                  <a:schemeClr val="bg1"/>
                </a:solidFill>
              </a:rPr>
              <a:t>different types of reviews</a:t>
            </a:r>
          </a:p>
        </p:txBody>
      </p:sp>
      <p:grpSp>
        <p:nvGrpSpPr>
          <p:cNvPr id="3927" name="Shape 3927"/>
          <p:cNvGrpSpPr/>
          <p:nvPr/>
        </p:nvGrpSpPr>
        <p:grpSpPr>
          <a:xfrm>
            <a:off x="187343" y="177479"/>
            <a:ext cx="427781" cy="316489"/>
            <a:chOff x="5255200" y="3006475"/>
            <a:chExt cx="511700" cy="378575"/>
          </a:xfrm>
        </p:grpSpPr>
        <p:sp>
          <p:nvSpPr>
            <p:cNvPr id="3928" name="Shape 39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9" name="Shape 39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30" name="Shape 3930"/>
          <p:cNvSpPr/>
          <p:nvPr/>
        </p:nvSpPr>
        <p:spPr>
          <a:xfrm rot="-409293">
            <a:off x="111096" y="450996"/>
            <a:ext cx="355308" cy="33341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Shape 4112"/>
          <p:cNvSpPr txBox="1">
            <a:spLocks noGrp="1"/>
          </p:cNvSpPr>
          <p:nvPr>
            <p:ph type="body" idx="1"/>
          </p:nvPr>
        </p:nvSpPr>
        <p:spPr>
          <a:xfrm>
            <a:off x="1264800" y="129500"/>
            <a:ext cx="5243576" cy="23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a</a:t>
            </a:r>
            <a:r>
              <a:rPr lang="en" sz="3200" dirty="0" smtClean="0"/>
              <a:t> </a:t>
            </a:r>
            <a:r>
              <a:rPr lang="en" sz="3200" dirty="0"/>
              <a:t>literature review that aims to quickly map the relevant research in a field of interest</a:t>
            </a:r>
          </a:p>
        </p:txBody>
      </p:sp>
      <p:sp>
        <p:nvSpPr>
          <p:cNvPr id="4113" name="Shape 4113"/>
          <p:cNvSpPr txBox="1"/>
          <p:nvPr/>
        </p:nvSpPr>
        <p:spPr>
          <a:xfrm>
            <a:off x="-167235" y="2369534"/>
            <a:ext cx="6887349" cy="24194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457200" algn="ctr"/>
            <a:endParaRPr lang="en" dirty="0" smtClean="0">
              <a:solidFill>
                <a:schemeClr val="lt1"/>
              </a:solidFill>
            </a:endParaRPr>
          </a:p>
          <a:p>
            <a:pPr indent="457200" algn="ctr"/>
            <a:r>
              <a:rPr lang="en" sz="1500" dirty="0" smtClean="0">
                <a:solidFill>
                  <a:schemeClr val="lt1"/>
                </a:solidFill>
              </a:rPr>
              <a:t>assess </a:t>
            </a:r>
            <a:r>
              <a:rPr lang="en" sz="1500" dirty="0">
                <a:solidFill>
                  <a:schemeClr val="lt1"/>
                </a:solidFill>
              </a:rPr>
              <a:t>scope &amp; breadth and they are less constrained &amp; </a:t>
            </a:r>
            <a:r>
              <a:rPr lang="en" sz="1500" b="1" dirty="0">
                <a:solidFill>
                  <a:schemeClr val="lt1"/>
                </a:solidFill>
              </a:rPr>
              <a:t>iterative</a:t>
            </a:r>
            <a:r>
              <a:rPr lang="en" sz="1500" dirty="0">
                <a:solidFill>
                  <a:schemeClr val="lt1"/>
                </a:solidFill>
              </a:rPr>
              <a:t> </a:t>
            </a:r>
            <a:endParaRPr lang="en" sz="1500" dirty="0" smtClean="0">
              <a:solidFill>
                <a:schemeClr val="lt1"/>
              </a:solidFill>
            </a:endParaRPr>
          </a:p>
          <a:p>
            <a:pPr indent="457200" algn="ctr"/>
            <a:r>
              <a:rPr lang="en" dirty="0">
                <a:solidFill>
                  <a:schemeClr val="lt1"/>
                </a:solidFill>
              </a:rPr>
              <a:t>	</a:t>
            </a:r>
            <a:r>
              <a:rPr lang="en" dirty="0" smtClean="0">
                <a:solidFill>
                  <a:schemeClr val="lt1"/>
                </a:solidFill>
              </a:rPr>
              <a:t>			</a:t>
            </a:r>
            <a:r>
              <a:rPr lang="en" sz="1000" dirty="0" smtClean="0">
                <a:solidFill>
                  <a:srgbClr val="FFC000"/>
                </a:solidFill>
              </a:rPr>
              <a:t>(</a:t>
            </a:r>
            <a:r>
              <a:rPr lang="en" sz="1000" dirty="0">
                <a:solidFill>
                  <a:srgbClr val="FFC000"/>
                </a:solidFill>
              </a:rPr>
              <a:t>The National Archives, 2014</a:t>
            </a:r>
            <a:r>
              <a:rPr lang="en" sz="1000" dirty="0" smtClean="0">
                <a:solidFill>
                  <a:srgbClr val="FFC000"/>
                </a:solidFill>
              </a:rPr>
              <a:t>)                     </a:t>
            </a:r>
            <a:r>
              <a:rPr lang="en" dirty="0" smtClean="0">
                <a:solidFill>
                  <a:srgbClr val="FFC000"/>
                </a:solidFill>
              </a:rPr>
              <a:t> </a:t>
            </a:r>
            <a:endParaRPr lang="en" dirty="0">
              <a:solidFill>
                <a:srgbClr val="FFC000"/>
              </a:solidFill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	</a:t>
            </a:r>
            <a:endParaRPr lang="en" dirty="0" smtClean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500" dirty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500" dirty="0" smtClean="0">
                <a:solidFill>
                  <a:schemeClr val="lt1"/>
                </a:solidFill>
              </a:rPr>
              <a:t>search is </a:t>
            </a:r>
            <a:r>
              <a:rPr lang="en" sz="1500" dirty="0">
                <a:solidFill>
                  <a:schemeClr val="lt1"/>
                </a:solidFill>
              </a:rPr>
              <a:t>implemented on </a:t>
            </a:r>
            <a:r>
              <a:rPr lang="en" sz="1500" dirty="0" smtClean="0">
                <a:solidFill>
                  <a:schemeClr val="lt1"/>
                </a:solidFill>
              </a:rPr>
              <a:t>few bibliographic databases &amp; </a:t>
            </a:r>
            <a:r>
              <a:rPr lang="en" sz="1500" dirty="0">
                <a:solidFill>
                  <a:schemeClr val="lt1"/>
                </a:solidFill>
              </a:rPr>
              <a:t>in </a:t>
            </a:r>
            <a:r>
              <a:rPr lang="en" sz="1500" dirty="0" smtClean="0">
                <a:solidFill>
                  <a:schemeClr val="lt1"/>
                </a:solidFill>
              </a:rPr>
              <a:t>the</a:t>
            </a:r>
          </a:p>
          <a:p>
            <a:pPr lvl="0" indent="457200" algn="ctr">
              <a:spcBef>
                <a:spcPts val="0"/>
              </a:spcBef>
              <a:buNone/>
            </a:pPr>
            <a:r>
              <a:rPr lang="en" sz="1500" dirty="0" smtClean="0">
                <a:solidFill>
                  <a:schemeClr val="lt1"/>
                </a:solidFill>
              </a:rPr>
              <a:t> screening stage </a:t>
            </a:r>
            <a:r>
              <a:rPr lang="en" sz="1500" dirty="0">
                <a:solidFill>
                  <a:schemeClr val="lt1"/>
                </a:solidFill>
              </a:rPr>
              <a:t>only </a:t>
            </a:r>
            <a:r>
              <a:rPr lang="en" sz="1500" b="1" dirty="0">
                <a:solidFill>
                  <a:schemeClr val="lt1"/>
                </a:solidFill>
              </a:rPr>
              <a:t>electronically</a:t>
            </a:r>
            <a:r>
              <a:rPr lang="en" sz="1500" dirty="0">
                <a:solidFill>
                  <a:schemeClr val="lt1"/>
                </a:solidFill>
              </a:rPr>
              <a:t> </a:t>
            </a:r>
            <a:r>
              <a:rPr lang="en" sz="1500" dirty="0" smtClean="0">
                <a:solidFill>
                  <a:schemeClr val="lt1"/>
                </a:solidFill>
              </a:rPr>
              <a:t>available texts</a:t>
            </a:r>
            <a:endParaRPr lang="en" sz="1500" dirty="0">
              <a:solidFill>
                <a:schemeClr val="lt1"/>
              </a:solidFill>
            </a:endParaRPr>
          </a:p>
        </p:txBody>
      </p:sp>
      <p:sp>
        <p:nvSpPr>
          <p:cNvPr id="4114" name="Shape 4114"/>
          <p:cNvSpPr txBox="1">
            <a:spLocks noGrp="1"/>
          </p:cNvSpPr>
          <p:nvPr>
            <p:ph type="sldNum" idx="12"/>
          </p:nvPr>
        </p:nvSpPr>
        <p:spPr>
          <a:xfrm>
            <a:off x="84388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115" name="Shape 4115"/>
          <p:cNvSpPr txBox="1"/>
          <p:nvPr/>
        </p:nvSpPr>
        <p:spPr>
          <a:xfrm>
            <a:off x="4706863" y="1703116"/>
            <a:ext cx="140518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FFC000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1100" b="1" dirty="0">
                <a:solidFill>
                  <a:srgbClr val="FFC000"/>
                </a:solidFill>
                <a:latin typeface="Dosis"/>
                <a:ea typeface="Dosis"/>
                <a:cs typeface="Dosis"/>
                <a:sym typeface="Dosis"/>
              </a:rPr>
              <a:t>Pham et al., 2014</a:t>
            </a:r>
            <a:r>
              <a:rPr lang="en" sz="2000" dirty="0">
                <a:solidFill>
                  <a:srgbClr val="FFC000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</p:txBody>
      </p:sp>
      <p:sp>
        <p:nvSpPr>
          <p:cNvPr id="4116" name="Shape 4116"/>
          <p:cNvSpPr txBox="1"/>
          <p:nvPr/>
        </p:nvSpPr>
        <p:spPr>
          <a:xfrm>
            <a:off x="-79107" y="2503594"/>
            <a:ext cx="1185676" cy="4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🔑 </a:t>
            </a:r>
          </a:p>
        </p:txBody>
      </p:sp>
      <p:sp>
        <p:nvSpPr>
          <p:cNvPr id="4118" name="Shape 4118"/>
          <p:cNvSpPr txBox="1"/>
          <p:nvPr/>
        </p:nvSpPr>
        <p:spPr>
          <a:xfrm>
            <a:off x="-79107" y="3649644"/>
            <a:ext cx="1185676" cy="6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🔑</a:t>
            </a:r>
          </a:p>
        </p:txBody>
      </p:sp>
      <p:sp>
        <p:nvSpPr>
          <p:cNvPr id="4119" name="Shape 4119"/>
          <p:cNvSpPr txBox="1"/>
          <p:nvPr/>
        </p:nvSpPr>
        <p:spPr>
          <a:xfrm>
            <a:off x="4706863" y="4270644"/>
            <a:ext cx="3905251" cy="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1000" dirty="0">
                <a:solidFill>
                  <a:srgbClr val="FFC000"/>
                </a:solidFill>
              </a:rPr>
              <a:t>(Armstrong et al., 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Shape 4125"/>
          <p:cNvSpPr txBox="1">
            <a:spLocks noGrp="1"/>
          </p:cNvSpPr>
          <p:nvPr>
            <p:ph type="title"/>
          </p:nvPr>
        </p:nvSpPr>
        <p:spPr>
          <a:xfrm>
            <a:off x="62359" y="2716902"/>
            <a:ext cx="9033857" cy="154186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5400" dirty="0">
                <a:latin typeface="Dosis"/>
                <a:ea typeface="Dosis"/>
                <a:cs typeface="Dosis"/>
                <a:sym typeface="Dosis"/>
              </a:rPr>
              <a:t>What is a Narrative review </a:t>
            </a:r>
            <a:r>
              <a:rPr lang="en" sz="5400" b="1" dirty="0"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4126" name="Shape 4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4127" name="Shape 4127"/>
          <p:cNvGrpSpPr/>
          <p:nvPr/>
        </p:nvGrpSpPr>
        <p:grpSpPr>
          <a:xfrm>
            <a:off x="62359" y="66720"/>
            <a:ext cx="458712" cy="429285"/>
            <a:chOff x="3955900" y="2984500"/>
            <a:chExt cx="414000" cy="422525"/>
          </a:xfrm>
        </p:grpSpPr>
        <p:sp>
          <p:nvSpPr>
            <p:cNvPr id="4128" name="Shape 412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9" name="Shape 412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0" name="Shape 41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31" name="Shape 4131"/>
          <p:cNvSpPr txBox="1"/>
          <p:nvPr/>
        </p:nvSpPr>
        <p:spPr>
          <a:xfrm rot="2264808">
            <a:off x="5785384" y="4373871"/>
            <a:ext cx="599830" cy="654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😒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Shape 4136"/>
          <p:cNvSpPr txBox="1">
            <a:spLocks noGrp="1"/>
          </p:cNvSpPr>
          <p:nvPr>
            <p:ph type="title"/>
          </p:nvPr>
        </p:nvSpPr>
        <p:spPr>
          <a:xfrm>
            <a:off x="-53751" y="59973"/>
            <a:ext cx="8676487" cy="576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Narrative </a:t>
            </a:r>
            <a:r>
              <a:rPr lang="e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reviews/Traditional </a:t>
            </a:r>
            <a:r>
              <a:rPr lang="e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reviews</a:t>
            </a:r>
          </a:p>
        </p:txBody>
      </p:sp>
      <p:sp>
        <p:nvSpPr>
          <p:cNvPr id="4137" name="Shape 4137"/>
          <p:cNvSpPr txBox="1">
            <a:spLocks noGrp="1"/>
          </p:cNvSpPr>
          <p:nvPr>
            <p:ph type="body" idx="1"/>
          </p:nvPr>
        </p:nvSpPr>
        <p:spPr>
          <a:xfrm>
            <a:off x="22649" y="714320"/>
            <a:ext cx="4366670" cy="42765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" sz="1550" dirty="0" smtClean="0">
                <a:solidFill>
                  <a:schemeClr val="tx1"/>
                </a:solidFill>
              </a:rPr>
              <a:t> </a:t>
            </a:r>
            <a:r>
              <a:rPr lang="en" sz="1550" dirty="0">
                <a:solidFill>
                  <a:schemeClr val="tx1"/>
                </a:solidFill>
              </a:rPr>
              <a:t>research </a:t>
            </a:r>
            <a:r>
              <a:rPr lang="en" sz="1550" dirty="0" smtClean="0">
                <a:solidFill>
                  <a:schemeClr val="tx1"/>
                </a:solidFill>
              </a:rPr>
              <a:t>summaries lacking </a:t>
            </a:r>
          </a:p>
          <a:p>
            <a:pPr lvl="0" algn="ctr">
              <a:buNone/>
            </a:pPr>
            <a:r>
              <a:rPr lang="en" sz="1550" dirty="0" smtClean="0">
                <a:solidFill>
                  <a:schemeClr val="tx1"/>
                </a:solidFill>
              </a:rPr>
              <a:t>explicit </a:t>
            </a:r>
            <a:r>
              <a:rPr lang="en" sz="1550" dirty="0">
                <a:solidFill>
                  <a:schemeClr val="tx1"/>
                </a:solidFill>
              </a:rPr>
              <a:t>descriptions of </a:t>
            </a:r>
            <a:r>
              <a:rPr lang="en" sz="1550" dirty="0" smtClean="0">
                <a:solidFill>
                  <a:schemeClr val="tx1"/>
                </a:solidFill>
              </a:rPr>
              <a:t>SRs</a:t>
            </a:r>
            <a:endParaRPr lang="en" sz="1550" dirty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>
                <a:solidFill>
                  <a:schemeClr val="tx1"/>
                </a:solidFill>
              </a:rPr>
              <a:t>       </a:t>
            </a:r>
            <a:r>
              <a:rPr lang="en" sz="1550" dirty="0" smtClean="0">
                <a:solidFill>
                  <a:schemeClr val="tx1"/>
                </a:solidFill>
              </a:rPr>
              <a:t> 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 smtClean="0">
                <a:solidFill>
                  <a:schemeClr val="tx1"/>
                </a:solidFill>
              </a:rPr>
              <a:t>       no search strategy 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550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550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>
                <a:solidFill>
                  <a:schemeClr val="tx1"/>
                </a:solidFill>
              </a:rPr>
              <a:t>b</a:t>
            </a:r>
            <a:r>
              <a:rPr lang="en" sz="1550" dirty="0" smtClean="0">
                <a:solidFill>
                  <a:schemeClr val="tx1"/>
                </a:solidFill>
              </a:rPr>
              <a:t>road questions examined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550" dirty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550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 smtClean="0">
                <a:solidFill>
                  <a:schemeClr val="tx1"/>
                </a:solidFill>
              </a:rPr>
              <a:t>cover breadth 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 smtClean="0">
                <a:solidFill>
                  <a:schemeClr val="tx1"/>
                </a:solidFill>
              </a:rPr>
              <a:t>include historical aspects</a:t>
            </a:r>
          </a:p>
          <a:p>
            <a:pPr lvl="0" rtl="0">
              <a:spcBef>
                <a:spcPts val="0"/>
              </a:spcBef>
              <a:buNone/>
            </a:pPr>
            <a:endParaRPr lang="en-GB" sz="1550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550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550" dirty="0" smtClean="0">
                <a:solidFill>
                  <a:schemeClr val="tx1"/>
                </a:solidFill>
              </a:rPr>
              <a:t>sometimes </a:t>
            </a:r>
            <a:r>
              <a:rPr lang="en" sz="1550" dirty="0">
                <a:solidFill>
                  <a:schemeClr val="tx1"/>
                </a:solidFill>
              </a:rPr>
              <a:t>evidence-based </a:t>
            </a:r>
            <a:endParaRPr lang="en" sz="1550" dirty="0" smtClean="0">
              <a:solidFill>
                <a:schemeClr val="tx1"/>
              </a:solidFill>
            </a:endParaRPr>
          </a:p>
          <a:p>
            <a:pPr lvl="0" algn="ctr">
              <a:buNone/>
            </a:pPr>
            <a:r>
              <a:rPr lang="en" sz="1550" dirty="0" smtClean="0">
                <a:solidFill>
                  <a:schemeClr val="tx1"/>
                </a:solidFill>
              </a:rPr>
              <a:t>inferences                 </a:t>
            </a:r>
            <a:endParaRPr lang="en" sz="1550" dirty="0">
              <a:solidFill>
                <a:schemeClr val="tx1"/>
              </a:solidFill>
            </a:endParaRPr>
          </a:p>
          <a:p>
            <a:pPr marL="457200" lvl="0" indent="0" algn="ctr" rtl="0">
              <a:spcBef>
                <a:spcPts val="0"/>
              </a:spcBef>
              <a:buNone/>
            </a:pPr>
            <a:endParaRPr lang="en" sz="155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5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550" dirty="0">
              <a:solidFill>
                <a:schemeClr val="tx1"/>
              </a:solidFill>
            </a:endParaRPr>
          </a:p>
        </p:txBody>
      </p:sp>
      <p:sp>
        <p:nvSpPr>
          <p:cNvPr id="4138" name="Shape 4138"/>
          <p:cNvSpPr txBox="1">
            <a:spLocks noGrp="1"/>
          </p:cNvSpPr>
          <p:nvPr>
            <p:ph type="body" idx="2"/>
          </p:nvPr>
        </p:nvSpPr>
        <p:spPr>
          <a:xfrm>
            <a:off x="4660033" y="709508"/>
            <a:ext cx="3184749" cy="40039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1150">
              <a:buClr>
                <a:srgbClr val="212121"/>
              </a:buClr>
              <a:buFont typeface="Titillium Web"/>
              <a:buChar char="▪"/>
            </a:pPr>
            <a:r>
              <a:rPr lang="en" sz="1500" dirty="0" smtClean="0">
                <a:solidFill>
                  <a:schemeClr val="tx1"/>
                </a:solidFill>
              </a:rPr>
              <a:t>narrative </a:t>
            </a:r>
            <a:r>
              <a:rPr lang="en" sz="1500" dirty="0">
                <a:solidFill>
                  <a:schemeClr val="tx1"/>
                </a:solidFill>
              </a:rPr>
              <a:t>reviews of the same study, produce conflicting </a:t>
            </a:r>
            <a:r>
              <a:rPr lang="en" sz="1500" dirty="0" smtClean="0">
                <a:solidFill>
                  <a:schemeClr val="tx1"/>
                </a:solidFill>
              </a:rPr>
              <a:t>results</a:t>
            </a:r>
          </a:p>
          <a:p>
            <a:pPr marL="457200" indent="-311150">
              <a:buClr>
                <a:srgbClr val="212121"/>
              </a:buClr>
              <a:buFont typeface="Titillium Web"/>
              <a:buChar char="▪"/>
            </a:pPr>
            <a:endParaRPr lang="en" sz="15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endParaRPr sz="15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dirty="0" smtClean="0">
              <a:solidFill>
                <a:schemeClr val="tx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212121"/>
              </a:buClr>
              <a:buSzPct val="100000"/>
              <a:buFont typeface="Titillium Web"/>
            </a:pPr>
            <a:r>
              <a:rPr lang="en" sz="1500" dirty="0" smtClean="0">
                <a:solidFill>
                  <a:schemeClr val="tx1"/>
                </a:solidFill>
              </a:rPr>
              <a:t>screening </a:t>
            </a:r>
            <a:r>
              <a:rPr lang="en" sz="1500" dirty="0">
                <a:solidFill>
                  <a:schemeClr val="tx1"/>
                </a:solidFill>
              </a:rPr>
              <a:t>stage </a:t>
            </a:r>
            <a:r>
              <a:rPr lang="en" sz="1500" dirty="0" smtClean="0">
                <a:solidFill>
                  <a:schemeClr val="tx1"/>
                </a:solidFill>
              </a:rPr>
              <a:t>has </a:t>
            </a:r>
            <a:r>
              <a:rPr lang="en" sz="1500" dirty="0">
                <a:solidFill>
                  <a:schemeClr val="tx1"/>
                </a:solidFill>
              </a:rPr>
              <a:t>difficulties in the assessment </a:t>
            </a:r>
            <a:r>
              <a:rPr lang="en" sz="1500" dirty="0" smtClean="0">
                <a:solidFill>
                  <a:schemeClr val="tx1"/>
                </a:solidFill>
              </a:rPr>
              <a:t>&amp; </a:t>
            </a:r>
            <a:r>
              <a:rPr lang="en" sz="1500" dirty="0">
                <a:solidFill>
                  <a:schemeClr val="tx1"/>
                </a:solidFill>
              </a:rPr>
              <a:t>utility of the conclusions on the </a:t>
            </a:r>
            <a:r>
              <a:rPr lang="en" sz="1500" dirty="0" smtClean="0">
                <a:solidFill>
                  <a:schemeClr val="tx1"/>
                </a:solidFill>
              </a:rPr>
              <a:t>study</a:t>
            </a:r>
            <a:endParaRPr lang="en" sz="15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5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311150" algn="ctr" rtl="0">
              <a:spcBef>
                <a:spcPts val="0"/>
              </a:spcBef>
              <a:buClr>
                <a:srgbClr val="212121"/>
              </a:buClr>
              <a:buSzPct val="100000"/>
              <a:buFont typeface="Titillium Web"/>
            </a:pPr>
            <a:r>
              <a:rPr lang="en" sz="1500" dirty="0" smtClean="0">
                <a:solidFill>
                  <a:schemeClr val="tx1"/>
                </a:solidFill>
              </a:rPr>
              <a:t>may </a:t>
            </a:r>
            <a:r>
              <a:rPr lang="en" sz="1500" dirty="0">
                <a:solidFill>
                  <a:schemeClr val="tx1"/>
                </a:solidFill>
              </a:rPr>
              <a:t>be </a:t>
            </a:r>
            <a:r>
              <a:rPr lang="en" sz="1500" dirty="0" smtClean="0">
                <a:solidFill>
                  <a:schemeClr val="tx1"/>
                </a:solidFill>
              </a:rPr>
              <a:t>evidence-based but not useful scientific </a:t>
            </a:r>
            <a:r>
              <a:rPr lang="en" sz="1500" dirty="0">
                <a:solidFill>
                  <a:schemeClr val="tx1"/>
                </a:solidFill>
              </a:rPr>
              <a:t>evidence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4139" name="Shape 4139"/>
          <p:cNvSpPr txBox="1">
            <a:spLocks noGrp="1"/>
          </p:cNvSpPr>
          <p:nvPr>
            <p:ph type="sldNum" idx="12"/>
          </p:nvPr>
        </p:nvSpPr>
        <p:spPr>
          <a:xfrm>
            <a:off x="6" y="47499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 dirty="0"/>
          </a:p>
        </p:txBody>
      </p:sp>
      <p:grpSp>
        <p:nvGrpSpPr>
          <p:cNvPr id="4140" name="Shape 4140"/>
          <p:cNvGrpSpPr/>
          <p:nvPr/>
        </p:nvGrpSpPr>
        <p:grpSpPr>
          <a:xfrm>
            <a:off x="3439521" y="573199"/>
            <a:ext cx="1565794" cy="4339199"/>
            <a:chOff x="4631768" y="172561"/>
            <a:chExt cx="421037" cy="765332"/>
          </a:xfrm>
        </p:grpSpPr>
        <p:sp>
          <p:nvSpPr>
            <p:cNvPr id="4141" name="Shape 4141"/>
            <p:cNvSpPr/>
            <p:nvPr/>
          </p:nvSpPr>
          <p:spPr>
            <a:xfrm>
              <a:off x="4631768" y="362808"/>
              <a:ext cx="421037" cy="42035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dirty="0">
                  <a:solidFill>
                    <a:srgbClr val="00FFFF"/>
                  </a:solidFill>
                </a:rPr>
                <a:t>                             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 dirty="0">
                  <a:solidFill>
                    <a:srgbClr val="00FFFF"/>
                  </a:solidFill>
                </a:rPr>
                <a:t>	                                 </a:t>
              </a:r>
              <a:r>
                <a:rPr lang="en" dirty="0">
                  <a:solidFill>
                    <a:schemeClr val="bg1"/>
                  </a:solidFill>
                </a:rPr>
                <a:t>constraints</a:t>
              </a:r>
            </a:p>
          </p:txBody>
        </p:sp>
        <p:sp>
          <p:nvSpPr>
            <p:cNvPr id="4142" name="Shape 4142"/>
            <p:cNvSpPr/>
            <p:nvPr/>
          </p:nvSpPr>
          <p:spPr>
            <a:xfrm>
              <a:off x="4631768" y="426883"/>
              <a:ext cx="421037" cy="42036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lang="en" dirty="0">
                <a:solidFill>
                  <a:srgbClr val="00FFFF"/>
                </a:solidFill>
              </a:endParaRPr>
            </a:p>
            <a:p>
              <a:pPr lvl="0" algn="ctr">
                <a:spcBef>
                  <a:spcPts val="0"/>
                </a:spcBef>
                <a:buNone/>
              </a:pPr>
              <a:r>
                <a:rPr lang="en" dirty="0">
                  <a:solidFill>
                    <a:srgbClr val="00FFFF"/>
                  </a:solidFill>
                </a:rPr>
                <a:t>                                 </a:t>
              </a:r>
              <a:r>
                <a:rPr lang="en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4143" name="Shape 4143"/>
            <p:cNvSpPr/>
            <p:nvPr/>
          </p:nvSpPr>
          <p:spPr>
            <a:xfrm>
              <a:off x="4814975" y="172561"/>
              <a:ext cx="44000" cy="179192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4" name="Shape 4144"/>
            <p:cNvSpPr/>
            <p:nvPr/>
          </p:nvSpPr>
          <p:spPr>
            <a:xfrm>
              <a:off x="4814975" y="490958"/>
              <a:ext cx="44000" cy="446935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5" name="Shape 4145"/>
          <p:cNvGrpSpPr/>
          <p:nvPr/>
        </p:nvGrpSpPr>
        <p:grpSpPr>
          <a:xfrm>
            <a:off x="124795" y="863009"/>
            <a:ext cx="299121" cy="423685"/>
            <a:chOff x="3984000" y="1594200"/>
            <a:chExt cx="357800" cy="506800"/>
          </a:xfrm>
        </p:grpSpPr>
        <p:sp>
          <p:nvSpPr>
            <p:cNvPr id="4146" name="Shape 414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7" name="Shape 41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8" name="Shape 4148"/>
          <p:cNvGrpSpPr/>
          <p:nvPr/>
        </p:nvGrpSpPr>
        <p:grpSpPr>
          <a:xfrm>
            <a:off x="132395" y="1510574"/>
            <a:ext cx="283921" cy="423685"/>
            <a:chOff x="3984000" y="1594200"/>
            <a:chExt cx="339618" cy="506800"/>
          </a:xfrm>
        </p:grpSpPr>
        <p:sp>
          <p:nvSpPr>
            <p:cNvPr id="4149" name="Shape 41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0" name="Shape 4150"/>
            <p:cNvSpPr/>
            <p:nvPr/>
          </p:nvSpPr>
          <p:spPr>
            <a:xfrm>
              <a:off x="4023193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1" name="Shape 4151"/>
          <p:cNvGrpSpPr/>
          <p:nvPr/>
        </p:nvGrpSpPr>
        <p:grpSpPr>
          <a:xfrm>
            <a:off x="113976" y="3675795"/>
            <a:ext cx="299121" cy="423685"/>
            <a:chOff x="3984000" y="1594200"/>
            <a:chExt cx="357800" cy="506800"/>
          </a:xfrm>
        </p:grpSpPr>
        <p:sp>
          <p:nvSpPr>
            <p:cNvPr id="4152" name="Shape 415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3" name="Shape 415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4" name="Shape 4154"/>
          <p:cNvGrpSpPr/>
          <p:nvPr/>
        </p:nvGrpSpPr>
        <p:grpSpPr>
          <a:xfrm>
            <a:off x="113976" y="2915450"/>
            <a:ext cx="299121" cy="423685"/>
            <a:chOff x="3984000" y="1594200"/>
            <a:chExt cx="357800" cy="506800"/>
          </a:xfrm>
        </p:grpSpPr>
        <p:sp>
          <p:nvSpPr>
            <p:cNvPr id="4155" name="Shape 4155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6" name="Shape 4156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7" name="Shape 4157"/>
          <p:cNvGrpSpPr/>
          <p:nvPr/>
        </p:nvGrpSpPr>
        <p:grpSpPr>
          <a:xfrm>
            <a:off x="151027" y="2194389"/>
            <a:ext cx="299121" cy="423685"/>
            <a:chOff x="3984000" y="1594200"/>
            <a:chExt cx="357800" cy="506800"/>
          </a:xfrm>
        </p:grpSpPr>
        <p:sp>
          <p:nvSpPr>
            <p:cNvPr id="4158" name="Shape 415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9" name="Shape 415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3" name="Shape 4163"/>
          <p:cNvSpPr/>
          <p:nvPr/>
        </p:nvSpPr>
        <p:spPr>
          <a:xfrm>
            <a:off x="6375375" y="1651841"/>
            <a:ext cx="128553" cy="528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0BFB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80BFB7"/>
              </a:solidFill>
            </a:endParaRPr>
          </a:p>
        </p:txBody>
      </p:sp>
      <p:sp>
        <p:nvSpPr>
          <p:cNvPr id="4164" name="Shape 4164"/>
          <p:cNvSpPr txBox="1"/>
          <p:nvPr/>
        </p:nvSpPr>
        <p:spPr>
          <a:xfrm>
            <a:off x="6608618" y="4154379"/>
            <a:ext cx="1133481" cy="21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</a:rPr>
              <a:t>(Pae, 2015)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Shape 4170"/>
          <p:cNvSpPr txBox="1">
            <a:spLocks noGrp="1"/>
          </p:cNvSpPr>
          <p:nvPr>
            <p:ph type="title"/>
          </p:nvPr>
        </p:nvSpPr>
        <p:spPr>
          <a:xfrm>
            <a:off x="71627" y="2716902"/>
            <a:ext cx="9033857" cy="154186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What are Literature reviews ?</a:t>
            </a:r>
          </a:p>
        </p:txBody>
      </p:sp>
      <p:sp>
        <p:nvSpPr>
          <p:cNvPr id="4171" name="Shape 41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pSp>
        <p:nvGrpSpPr>
          <p:cNvPr id="4172" name="Shape 4172"/>
          <p:cNvGrpSpPr/>
          <p:nvPr/>
        </p:nvGrpSpPr>
        <p:grpSpPr>
          <a:xfrm rot="815911">
            <a:off x="106399" y="87649"/>
            <a:ext cx="458695" cy="429280"/>
            <a:chOff x="3955900" y="2984500"/>
            <a:chExt cx="414000" cy="422525"/>
          </a:xfrm>
        </p:grpSpPr>
        <p:sp>
          <p:nvSpPr>
            <p:cNvPr id="4173" name="Shape 41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4" name="Shape 41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5" name="Shape 41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6" name="Shape 4176"/>
          <p:cNvSpPr txBox="1"/>
          <p:nvPr/>
        </p:nvSpPr>
        <p:spPr>
          <a:xfrm rot="2264808">
            <a:off x="5785384" y="4373871"/>
            <a:ext cx="599830" cy="654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😒</a:t>
            </a:r>
          </a:p>
        </p:txBody>
      </p:sp>
      <p:pic>
        <p:nvPicPr>
          <p:cNvPr id="4177" name="Shape 4177" descr="fXpDeQV69f_140732479078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426" y="433714"/>
            <a:ext cx="5793574" cy="291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Shape 4182"/>
          <p:cNvSpPr txBox="1">
            <a:spLocks noGrp="1"/>
          </p:cNvSpPr>
          <p:nvPr>
            <p:ph type="title"/>
          </p:nvPr>
        </p:nvSpPr>
        <p:spPr>
          <a:xfrm>
            <a:off x="718325" y="311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</a:p>
        </p:txBody>
      </p:sp>
      <p:sp>
        <p:nvSpPr>
          <p:cNvPr id="4183" name="Shape 4183"/>
          <p:cNvSpPr txBox="1">
            <a:spLocks noGrp="1"/>
          </p:cNvSpPr>
          <p:nvPr>
            <p:ph type="body" idx="1"/>
          </p:nvPr>
        </p:nvSpPr>
        <p:spPr>
          <a:xfrm>
            <a:off x="195001" y="1041360"/>
            <a:ext cx="2631325" cy="175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Definition</a:t>
            </a:r>
            <a:endParaRPr lang="en" sz="1800" b="1" dirty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an </a:t>
            </a:r>
            <a:r>
              <a:rPr lang="en" sz="1800" dirty="0">
                <a:solidFill>
                  <a:schemeClr val="tx1"/>
                </a:solidFill>
              </a:rPr>
              <a:t>evaluative report of information found in the literature </a:t>
            </a:r>
            <a:r>
              <a:rPr lang="en" sz="1800" dirty="0" smtClean="0">
                <a:solidFill>
                  <a:schemeClr val="tx1"/>
                </a:solidFill>
              </a:rPr>
              <a:t>for a topic</a:t>
            </a:r>
            <a:endParaRPr lang="en" sz="1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  		             	         </a:t>
            </a:r>
            <a:r>
              <a:rPr lang="en" sz="800" dirty="0"/>
              <a:t>(CQ University</a:t>
            </a:r>
            <a:r>
              <a:rPr lang="en" sz="1200" b="1" baseline="30000" dirty="0">
                <a:solidFill>
                  <a:srgbClr val="BF9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*</a:t>
            </a:r>
            <a:r>
              <a:rPr lang="en" sz="800" dirty="0"/>
              <a:t>, 2017)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     	</a:t>
            </a:r>
          </a:p>
        </p:txBody>
      </p:sp>
      <p:sp>
        <p:nvSpPr>
          <p:cNvPr id="4184" name="Shape 4184"/>
          <p:cNvSpPr txBox="1">
            <a:spLocks noGrp="1"/>
          </p:cNvSpPr>
          <p:nvPr>
            <p:ph type="body" idx="2"/>
          </p:nvPr>
        </p:nvSpPr>
        <p:spPr>
          <a:xfrm>
            <a:off x="3009224" y="1049934"/>
            <a:ext cx="2542489" cy="16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Objective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answer what is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known so far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regarding a topic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4185" name="Shape 4185"/>
          <p:cNvSpPr txBox="1">
            <a:spLocks noGrp="1"/>
          </p:cNvSpPr>
          <p:nvPr>
            <p:ph type="body" idx="3"/>
          </p:nvPr>
        </p:nvSpPr>
        <p:spPr>
          <a:xfrm>
            <a:off x="5936310" y="1049272"/>
            <a:ext cx="1668000" cy="169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b="1" dirty="0"/>
              <a:t>Advantage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i</a:t>
            </a:r>
            <a:r>
              <a:rPr lang="en" sz="1800" dirty="0" smtClean="0">
                <a:solidFill>
                  <a:schemeClr val="tx1"/>
                </a:solidFill>
              </a:rPr>
              <a:t>t’s </a:t>
            </a:r>
            <a:r>
              <a:rPr lang="en" sz="1800" dirty="0">
                <a:solidFill>
                  <a:schemeClr val="tx1"/>
                </a:solidFill>
              </a:rPr>
              <a:t>descriptive</a:t>
            </a:r>
          </a:p>
        </p:txBody>
      </p:sp>
      <p:sp>
        <p:nvSpPr>
          <p:cNvPr id="4186" name="Shape 4186"/>
          <p:cNvSpPr txBox="1">
            <a:spLocks noGrp="1"/>
          </p:cNvSpPr>
          <p:nvPr>
            <p:ph type="body" idx="1"/>
          </p:nvPr>
        </p:nvSpPr>
        <p:spPr>
          <a:xfrm>
            <a:off x="195001" y="3082028"/>
            <a:ext cx="2134541" cy="10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Constraint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i</a:t>
            </a:r>
            <a:r>
              <a:rPr lang="en" sz="1800" dirty="0" smtClean="0">
                <a:solidFill>
                  <a:schemeClr val="tx1"/>
                </a:solidFill>
              </a:rPr>
              <a:t>t’s low-evidence </a:t>
            </a:r>
            <a:r>
              <a:rPr lang="en" sz="1800" dirty="0">
                <a:solidFill>
                  <a:schemeClr val="tx1"/>
                </a:solidFill>
              </a:rPr>
              <a:t>type of review </a:t>
            </a:r>
          </a:p>
        </p:txBody>
      </p:sp>
      <p:sp>
        <p:nvSpPr>
          <p:cNvPr id="4187" name="Shape 4187"/>
          <p:cNvSpPr txBox="1">
            <a:spLocks noGrp="1"/>
          </p:cNvSpPr>
          <p:nvPr>
            <p:ph type="body" idx="2"/>
          </p:nvPr>
        </p:nvSpPr>
        <p:spPr>
          <a:xfrm>
            <a:off x="3009225" y="3082028"/>
            <a:ext cx="2746625" cy="125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/>
              <a:t>Disadvantage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contains bias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no </a:t>
            </a:r>
            <a:r>
              <a:rPr lang="en" dirty="0">
                <a:solidFill>
                  <a:schemeClr val="tx1"/>
                </a:solidFill>
              </a:rPr>
              <a:t>protocol </a:t>
            </a:r>
            <a:r>
              <a:rPr lang="en" dirty="0" smtClean="0">
                <a:solidFill>
                  <a:schemeClr val="tx1"/>
                </a:solidFill>
              </a:rPr>
              <a:t>&amp;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no </a:t>
            </a:r>
            <a:r>
              <a:rPr lang="en" dirty="0">
                <a:solidFill>
                  <a:schemeClr val="tx1"/>
                </a:solidFill>
              </a:rPr>
              <a:t>systematic steps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4188" name="Shape 4188"/>
          <p:cNvSpPr txBox="1">
            <a:spLocks noGrp="1"/>
          </p:cNvSpPr>
          <p:nvPr>
            <p:ph type="body" idx="3"/>
          </p:nvPr>
        </p:nvSpPr>
        <p:spPr>
          <a:xfrm>
            <a:off x="5442857" y="3082028"/>
            <a:ext cx="2161453" cy="10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b="1" dirty="0"/>
              <a:t>Challenge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 </a:t>
            </a:r>
            <a:r>
              <a:rPr lang="en" sz="1800" dirty="0">
                <a:solidFill>
                  <a:schemeClr val="tx1"/>
                </a:solidFill>
              </a:rPr>
              <a:t>hard </a:t>
            </a:r>
            <a:r>
              <a:rPr lang="en" sz="1800" dirty="0" smtClean="0">
                <a:solidFill>
                  <a:schemeClr val="tx1"/>
                </a:solidFill>
              </a:rPr>
              <a:t>to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reproduce </a:t>
            </a:r>
            <a:r>
              <a:rPr lang="en" sz="1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4189" name="Shape 4189"/>
          <p:cNvSpPr txBox="1">
            <a:spLocks noGrp="1"/>
          </p:cNvSpPr>
          <p:nvPr>
            <p:ph type="sldNum" idx="12"/>
          </p:nvPr>
        </p:nvSpPr>
        <p:spPr>
          <a:xfrm>
            <a:off x="2" y="4859100"/>
            <a:ext cx="390000" cy="284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4190" name="Shape 4190"/>
          <p:cNvSpPr txBox="1"/>
          <p:nvPr/>
        </p:nvSpPr>
        <p:spPr>
          <a:xfrm>
            <a:off x="0" y="104725"/>
            <a:ext cx="806700" cy="58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📖</a:t>
            </a:r>
          </a:p>
        </p:txBody>
      </p:sp>
      <p:grpSp>
        <p:nvGrpSpPr>
          <p:cNvPr id="4191" name="Shape 4191"/>
          <p:cNvGrpSpPr/>
          <p:nvPr/>
        </p:nvGrpSpPr>
        <p:grpSpPr>
          <a:xfrm>
            <a:off x="500584" y="104724"/>
            <a:ext cx="279415" cy="323965"/>
            <a:chOff x="1922075" y="1629000"/>
            <a:chExt cx="437200" cy="437200"/>
          </a:xfrm>
        </p:grpSpPr>
        <p:sp>
          <p:nvSpPr>
            <p:cNvPr id="4192" name="Shape 419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3" name="Shape 419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4" name="Shape 4194"/>
          <p:cNvSpPr txBox="1"/>
          <p:nvPr/>
        </p:nvSpPr>
        <p:spPr>
          <a:xfrm>
            <a:off x="3226250" y="4515475"/>
            <a:ext cx="4458300" cy="24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*</a:t>
            </a:r>
            <a:r>
              <a:rPr lang="en" sz="1100" i="1" u="sng" dirty="0">
                <a:solidFill>
                  <a:schemeClr val="tx1"/>
                </a:solidFill>
                <a:hlinkClick r:id="rId3"/>
              </a:rPr>
              <a:t>http://libguides.library.cqu.edu.au/litreview</a:t>
            </a:r>
            <a:r>
              <a:rPr lang="en" sz="1100" i="1" dirty="0">
                <a:solidFill>
                  <a:schemeClr val="tx1"/>
                </a:solidFill>
              </a:rPr>
              <a:t> [Accessed 11/2017]</a:t>
            </a:r>
          </a:p>
        </p:txBody>
      </p:sp>
      <p:sp>
        <p:nvSpPr>
          <p:cNvPr id="4195" name="Shape 4195"/>
          <p:cNvSpPr txBox="1"/>
          <p:nvPr/>
        </p:nvSpPr>
        <p:spPr>
          <a:xfrm>
            <a:off x="4895368" y="4310475"/>
            <a:ext cx="1525500" cy="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</a:t>
            </a:r>
            <a:r>
              <a:rPr lang="en" sz="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Ahmed Negida</a:t>
            </a:r>
            <a:r>
              <a:rPr lang="en" sz="900" dirty="0">
                <a:solidFill>
                  <a:srgbClr val="BF9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**</a:t>
            </a:r>
            <a:r>
              <a:rPr lang="en" sz="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</a:t>
            </a: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n" sz="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2015)</a:t>
            </a:r>
          </a:p>
        </p:txBody>
      </p:sp>
      <p:sp>
        <p:nvSpPr>
          <p:cNvPr id="4196" name="Shape 4196"/>
          <p:cNvSpPr txBox="1"/>
          <p:nvPr/>
        </p:nvSpPr>
        <p:spPr>
          <a:xfrm>
            <a:off x="500575" y="4806575"/>
            <a:ext cx="7490400" cy="24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**</a:t>
            </a:r>
            <a:r>
              <a:rPr lang="en" sz="1100" i="1" u="sng" dirty="0">
                <a:solidFill>
                  <a:schemeClr val="tx1"/>
                </a:solidFill>
              </a:rPr>
              <a:t>https://www.slideshare.net/AhmedNegida/systematic-review-and-meta-analaysis-course-part-1</a:t>
            </a:r>
            <a:r>
              <a:rPr lang="en" sz="1100" i="1" dirty="0">
                <a:solidFill>
                  <a:schemeClr val="tx1"/>
                </a:solidFill>
              </a:rPr>
              <a:t> [Accessed 11/2017]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 smtClean="0"/>
              <a:t>25</a:t>
            </a:fld>
            <a:endParaRPr lang="en" sz="1300"/>
          </a:p>
        </p:txBody>
      </p:sp>
      <p:sp>
        <p:nvSpPr>
          <p:cNvPr id="5" name="Shape 4201"/>
          <p:cNvSpPr txBox="1">
            <a:spLocks/>
          </p:cNvSpPr>
          <p:nvPr/>
        </p:nvSpPr>
        <p:spPr>
          <a:xfrm>
            <a:off x="316259" y="1821925"/>
            <a:ext cx="8346478" cy="1312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pPr algn="ctr"/>
            <a:r>
              <a:rPr lang="e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differences between the reviews</a:t>
            </a:r>
            <a:endParaRPr lang="e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2299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Shape 42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6" name="Rounded Rectangle 5"/>
          <p:cNvSpPr/>
          <p:nvPr/>
        </p:nvSpPr>
        <p:spPr>
          <a:xfrm>
            <a:off x="246696" y="80456"/>
            <a:ext cx="3962423" cy="7257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</a:t>
            </a:r>
            <a:r>
              <a:rPr lang="en" sz="1600" dirty="0" smtClean="0">
                <a:solidFill>
                  <a:schemeClr val="tx1"/>
                </a:solidFill>
              </a:rPr>
              <a:t>eview of reviews </a:t>
            </a:r>
          </a:p>
          <a:p>
            <a:pPr algn="ctr"/>
            <a:r>
              <a:rPr lang="en" sz="1600" dirty="0" smtClean="0">
                <a:solidFill>
                  <a:schemeClr val="tx1"/>
                </a:solidFill>
              </a:rPr>
              <a:t>full </a:t>
            </a:r>
            <a:r>
              <a:rPr lang="en" sz="1600" dirty="0">
                <a:solidFill>
                  <a:schemeClr val="tx1"/>
                </a:solidFill>
              </a:rPr>
              <a:t>systematic review with </a:t>
            </a:r>
            <a:r>
              <a:rPr lang="en" sz="1600" dirty="0" smtClean="0">
                <a:solidFill>
                  <a:schemeClr val="tx1"/>
                </a:solidFill>
              </a:rPr>
              <a:t>meta-analyses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96978" y="3555655"/>
            <a:ext cx="3846285" cy="5411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L</a:t>
            </a:r>
            <a:r>
              <a:rPr lang="en" sz="1600" dirty="0" smtClean="0">
                <a:solidFill>
                  <a:schemeClr val="tx1"/>
                </a:solidFill>
              </a:rPr>
              <a:t>iterature reviews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7261" y="1980807"/>
            <a:ext cx="3846285" cy="5169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/>
              <a:t>	Rapid reviews 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04765" y="2742414"/>
            <a:ext cx="3846285" cy="485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       Q</a:t>
            </a:r>
            <a:r>
              <a:rPr lang="en" sz="1600" dirty="0" smtClean="0">
                <a:solidFill>
                  <a:schemeClr val="tx1"/>
                </a:solidFill>
              </a:rPr>
              <a:t>uick scoping reviews   </a:t>
            </a:r>
            <a:endParaRPr lang="en-GB" sz="1600" dirty="0"/>
          </a:p>
        </p:txBody>
      </p:sp>
      <p:cxnSp>
        <p:nvCxnSpPr>
          <p:cNvPr id="4" name="Straight Arrow Connector 3"/>
          <p:cNvCxnSpPr>
            <a:endCxn id="8" idx="2"/>
          </p:cNvCxnSpPr>
          <p:nvPr/>
        </p:nvCxnSpPr>
        <p:spPr>
          <a:xfrm flipV="1">
            <a:off x="2220403" y="2497724"/>
            <a:ext cx="1" cy="252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0"/>
            <a:endCxn id="7" idx="2"/>
          </p:cNvCxnSpPr>
          <p:nvPr/>
        </p:nvCxnSpPr>
        <p:spPr>
          <a:xfrm flipV="1">
            <a:off x="2220121" y="4096843"/>
            <a:ext cx="0" cy="306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20" idx="2"/>
          </p:cNvCxnSpPr>
          <p:nvPr/>
        </p:nvCxnSpPr>
        <p:spPr>
          <a:xfrm flipV="1">
            <a:off x="2220404" y="1661541"/>
            <a:ext cx="7504" cy="319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0"/>
            <a:endCxn id="6" idx="2"/>
          </p:cNvCxnSpPr>
          <p:nvPr/>
        </p:nvCxnSpPr>
        <p:spPr>
          <a:xfrm flipV="1">
            <a:off x="2227908" y="806170"/>
            <a:ext cx="0" cy="242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6978" y="4403393"/>
            <a:ext cx="3846285" cy="5440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</a:t>
            </a:r>
            <a:r>
              <a:rPr lang="en" sz="1600" dirty="0" smtClean="0">
                <a:solidFill>
                  <a:schemeClr val="tx1"/>
                </a:solidFill>
              </a:rPr>
              <a:t>arrative reviews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04765" y="1048999"/>
            <a:ext cx="3846285" cy="61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sz="1600" dirty="0" smtClean="0">
                <a:solidFill>
                  <a:schemeClr val="tx1"/>
                </a:solidFill>
              </a:rPr>
              <a:t>   Full </a:t>
            </a:r>
            <a:r>
              <a:rPr lang="en" sz="1600" dirty="0">
                <a:solidFill>
                  <a:schemeClr val="tx1"/>
                </a:solidFill>
              </a:rPr>
              <a:t>systematic </a:t>
            </a:r>
            <a:r>
              <a:rPr lang="en" sz="1600" dirty="0" smtClean="0">
                <a:solidFill>
                  <a:schemeClr val="tx1"/>
                </a:solidFill>
              </a:rPr>
              <a:t>reviews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7" idx="0"/>
            <a:endCxn id="9" idx="2"/>
          </p:cNvCxnSpPr>
          <p:nvPr/>
        </p:nvCxnSpPr>
        <p:spPr>
          <a:xfrm flipV="1">
            <a:off x="2220121" y="3228300"/>
            <a:ext cx="7787" cy="327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4470400" y="80457"/>
            <a:ext cx="297543" cy="496325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uble Wave 51"/>
          <p:cNvSpPr/>
          <p:nvPr/>
        </p:nvSpPr>
        <p:spPr>
          <a:xfrm rot="5400000">
            <a:off x="3106044" y="2017499"/>
            <a:ext cx="4876802" cy="1175633"/>
          </a:xfrm>
          <a:prstGeom prst="doubleWave">
            <a:avLst>
              <a:gd name="adj1" fmla="val 6250"/>
              <a:gd name="adj2" fmla="val -3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029224" y="290286"/>
            <a:ext cx="9875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Breadth of search</a:t>
            </a:r>
          </a:p>
          <a:p>
            <a:pPr algn="ctr"/>
            <a:endParaRPr lang="en-GB" b="1" dirty="0"/>
          </a:p>
          <a:p>
            <a:pPr algn="ctr"/>
            <a:endParaRPr lang="en-GB" b="1" dirty="0" smtClean="0"/>
          </a:p>
          <a:p>
            <a:pPr algn="ctr"/>
            <a:endParaRPr lang="en-GB" b="1" dirty="0"/>
          </a:p>
          <a:p>
            <a:pPr algn="ctr"/>
            <a:endParaRPr lang="en-GB" b="1" dirty="0" smtClean="0"/>
          </a:p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Critical appraisal</a:t>
            </a:r>
          </a:p>
          <a:p>
            <a:pPr algn="ctr"/>
            <a:endParaRPr lang="en-GB" b="1" dirty="0"/>
          </a:p>
          <a:p>
            <a:pPr algn="ctr"/>
            <a:endParaRPr lang="en-GB" b="1" dirty="0" smtClean="0"/>
          </a:p>
          <a:p>
            <a:pPr algn="ctr"/>
            <a:endParaRPr lang="en-GB" b="1" dirty="0"/>
          </a:p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Cost </a:t>
            </a:r>
          </a:p>
          <a:p>
            <a:pPr algn="ctr"/>
            <a:endParaRPr lang="en-GB" b="1" dirty="0"/>
          </a:p>
          <a:p>
            <a:pPr algn="ctr"/>
            <a:endParaRPr lang="en-GB" b="1" dirty="0" smtClean="0"/>
          </a:p>
          <a:p>
            <a:pPr algn="ctr"/>
            <a:endParaRPr lang="en-GB" b="1" dirty="0" smtClean="0"/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r>
              <a:rPr lang="en-GB" b="1" dirty="0" smtClean="0"/>
              <a:t>Time </a:t>
            </a:r>
            <a:endParaRPr lang="en-GB" b="1" dirty="0"/>
          </a:p>
          <a:p>
            <a:pPr algn="ctr"/>
            <a:endParaRPr lang="en-GB" b="1" dirty="0" smtClean="0"/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4162" name="TextBox 4161"/>
          <p:cNvSpPr txBox="1"/>
          <p:nvPr/>
        </p:nvSpPr>
        <p:spPr>
          <a:xfrm>
            <a:off x="3193143" y="3672361"/>
            <a:ext cx="86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 5k £</a:t>
            </a:r>
            <a:endParaRPr lang="en-GB" dirty="0"/>
          </a:p>
        </p:txBody>
      </p:sp>
      <p:sp>
        <p:nvSpPr>
          <p:cNvPr id="4165" name="TextBox 4164"/>
          <p:cNvSpPr txBox="1"/>
          <p:nvPr/>
        </p:nvSpPr>
        <p:spPr>
          <a:xfrm>
            <a:off x="2808514" y="2789524"/>
            <a:ext cx="124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10k-30k £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2808514" y="2094411"/>
            <a:ext cx="124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20k-50k </a:t>
            </a:r>
            <a:r>
              <a:rPr lang="en-GB" dirty="0"/>
              <a:t>£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55673" y="1213783"/>
            <a:ext cx="137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80k-120k £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Shape 4208"/>
          <p:cNvSpPr txBox="1">
            <a:spLocks noGrp="1"/>
          </p:cNvSpPr>
          <p:nvPr>
            <p:ph type="title"/>
          </p:nvPr>
        </p:nvSpPr>
        <p:spPr>
          <a:xfrm>
            <a:off x="687034" y="367312"/>
            <a:ext cx="7543800" cy="52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16510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36363"/>
              <a:buFont typeface="Arial"/>
              <a:buNone/>
            </a:pPr>
            <a:r>
              <a:rPr lang="e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rPr>
              <a:t>Summary Table</a:t>
            </a:r>
          </a:p>
          <a:p>
            <a:pPr marL="0" marR="0" lvl="0" indent="-1651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4209" name="Shape 4209"/>
          <p:cNvSpPr txBox="1"/>
          <p:nvPr/>
        </p:nvSpPr>
        <p:spPr>
          <a:xfrm>
            <a:off x="54690" y="2679805"/>
            <a:ext cx="1005000" cy="29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009FD3"/>
                </a:solidFill>
              </a:rPr>
              <a:t>6m &lt; T &lt; 12m</a:t>
            </a:r>
          </a:p>
        </p:txBody>
      </p:sp>
      <p:graphicFrame>
        <p:nvGraphicFramePr>
          <p:cNvPr id="5" name="Shape 4210">
            <a:extLst>
              <a:ext uri="{FF2B5EF4-FFF2-40B4-BE49-F238E27FC236}">
                <a16:creationId xmlns:a16="http://schemas.microsoft.com/office/drawing/2014/main" id="{DD8AB6AA-9582-431F-8C6E-60D22C0DB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833027"/>
              </p:ext>
            </p:extLst>
          </p:nvPr>
        </p:nvGraphicFramePr>
        <p:xfrm>
          <a:off x="1" y="1066797"/>
          <a:ext cx="9143999" cy="4145100"/>
        </p:xfrm>
        <a:graphic>
          <a:graphicData uri="http://schemas.openxmlformats.org/drawingml/2006/table">
            <a:tbl>
              <a:tblPr>
                <a:noFill/>
                <a:tableStyleId>{B2B939EB-3EB7-4DAF-8580-17A1AFABEF2A}</a:tableStyleId>
              </a:tblPr>
              <a:tblGrid>
                <a:gridCol w="93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1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rgbClr val="009FD3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4D4D4D"/>
                        </a:gs>
                        <a:gs pos="100000">
                          <a:srgbClr val="00000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9FD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Study Question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Strategy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Inclusion/exclusion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Study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Synthesis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4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009FD3"/>
                          </a:solidFill>
                          <a:effectLst/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Systematic </a:t>
                      </a:r>
                      <a:r>
                        <a:rPr lang="en" sz="1100" b="1" dirty="0" smtClean="0">
                          <a:solidFill>
                            <a:srgbClr val="009FD3"/>
                          </a:solidFill>
                          <a:effectLst/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reviews</a:t>
                      </a:r>
                      <a:endParaRPr lang="en" sz="1100" b="1" dirty="0">
                        <a:solidFill>
                          <a:srgbClr val="009FD3"/>
                        </a:solidFill>
                        <a:effectLst/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Often focused and clearly defined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(e.g. clinical)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Systematic, Transparent, Systematic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 clear </a:t>
                      </a:r>
                      <a:r>
                        <a:rPr lang="en" sz="11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&amp; </a:t>
                      </a: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explicit Defined a priori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theoretical deduction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Yes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(statistical analysis resources)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quantitative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But also qualitative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plus meta-analysis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74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Rapid reviews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Focused &amp; well defined (refining research question use of framework)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Limits are applied (e.g. </a:t>
                      </a:r>
                      <a:r>
                        <a:rPr lang="en" sz="11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time,</a:t>
                      </a:r>
                      <a:r>
                        <a:rPr lang="en" sz="1100" baseline="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11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language</a:t>
                      </a: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Screen search results according to parameters defined use of worksheet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Evidence summary tables (review tables) used to track important features of appraised studies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Descriptive summary of the findings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Scoping reviews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Often broad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Systematic and Transparent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Flexible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None / minor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thematic comparisons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Typically qualitative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74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009FD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Narrative reviews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Sometimes broad in scope (collect supportive data for a viewpoint)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 it’s not specified, ad-hoc searches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 it’s not specified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(no clear selection reasons)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100" dirty="0" smtClean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Sometimes </a:t>
                      </a: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there are biases in study </a:t>
                      </a:r>
                      <a:r>
                        <a:rPr lang="en" sz="11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design</a:t>
                      </a:r>
                      <a:endParaRPr lang="en" sz="11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</a:t>
                      </a: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qualitative summaries (may not be based on study quality)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14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009FD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Literature reviews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Usually a general topic (wide scope)or a specific question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Strategy not explicitly stated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It is not explicit and clear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rgbClr val="F2F2F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synthesis matrix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existence of bias, may be influenced by the reviewers theories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361" y="2024744"/>
            <a:ext cx="921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0B0F0"/>
                </a:solidFill>
              </a:rPr>
              <a:t>10&lt;T&lt;18m</a:t>
            </a:r>
            <a:endParaRPr lang="en-GB" sz="11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881890"/>
            <a:ext cx="921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0B0F0"/>
                </a:solidFill>
              </a:rPr>
              <a:t>1&lt;T&lt;2week</a:t>
            </a:r>
            <a:endParaRPr lang="en-GB" sz="11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368" y="3474713"/>
            <a:ext cx="921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0B0F0"/>
                </a:solidFill>
              </a:rPr>
              <a:t>2m&lt;T&lt;4m</a:t>
            </a:r>
            <a:endParaRPr lang="en-GB" sz="11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90" y="4178143"/>
            <a:ext cx="106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B0F0"/>
                </a:solidFill>
              </a:rPr>
              <a:t>2w&lt;T&lt;2m</a:t>
            </a:r>
            <a:endParaRPr lang="en-GB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Shape 426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270" name="Shape 4270"/>
          <p:cNvSpPr txBox="1"/>
          <p:nvPr/>
        </p:nvSpPr>
        <p:spPr>
          <a:xfrm>
            <a:off x="0" y="1023361"/>
            <a:ext cx="4176042" cy="12204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w</a:t>
            </a:r>
            <a:r>
              <a:rPr lang="en" sz="2400" i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hat are some </a:t>
            </a:r>
            <a:r>
              <a:rPr lang="en" sz="2400" b="1" i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model </a:t>
            </a:r>
            <a:r>
              <a:rPr lang="en" sz="24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parameters</a:t>
            </a:r>
            <a:r>
              <a:rPr lang="en" sz="2400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 that </a:t>
            </a:r>
            <a:r>
              <a:rPr lang="en" sz="2400" i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predict </a:t>
            </a:r>
            <a:r>
              <a:rPr lang="en" sz="2400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the periodic frequency that medical </a:t>
            </a:r>
            <a:r>
              <a:rPr lang="en" sz="2400" i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SRs should </a:t>
            </a:r>
            <a:r>
              <a:rPr lang="en" sz="2400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be updated </a:t>
            </a:r>
            <a:r>
              <a:rPr lang="en" sz="24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sp>
        <p:nvSpPr>
          <p:cNvPr id="4271" name="Shape 4271"/>
          <p:cNvSpPr/>
          <p:nvPr/>
        </p:nvSpPr>
        <p:spPr>
          <a:xfrm rot="10800000">
            <a:off x="91529" y="3476062"/>
            <a:ext cx="4084513" cy="1472451"/>
          </a:xfrm>
          <a:prstGeom prst="cloudCallout">
            <a:avLst>
              <a:gd name="adj1" fmla="val -20104"/>
              <a:gd name="adj2" fmla="val 9558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72" name="Shape 4272"/>
          <p:cNvSpPr txBox="1"/>
          <p:nvPr/>
        </p:nvSpPr>
        <p:spPr>
          <a:xfrm>
            <a:off x="839264" y="3661195"/>
            <a:ext cx="2734334" cy="907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only </a:t>
            </a:r>
            <a:r>
              <a:rPr lang="en-US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few SRs are updated within 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2y </a:t>
            </a:r>
            <a:r>
              <a:rPr lang="en-US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of publication most are updated between the range of 2.5 and 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6.5y</a:t>
            </a:r>
            <a:endParaRPr lang="en"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73" name="Shape 4273"/>
          <p:cNvSpPr/>
          <p:nvPr/>
        </p:nvSpPr>
        <p:spPr>
          <a:xfrm>
            <a:off x="2857445" y="23096"/>
            <a:ext cx="4825999" cy="1000265"/>
          </a:xfrm>
          <a:prstGeom prst="cloudCallout">
            <a:avLst>
              <a:gd name="adj1" fmla="val -30333"/>
              <a:gd name="adj2" fmla="val 8827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ithin 2 y of the publication of SRs, 23% are out of date</a:t>
            </a:r>
            <a:endParaRPr lang="en"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" name="Picture 6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63EB3368-910E-4AE4-B8FA-902EDC4E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56" y="3020937"/>
            <a:ext cx="2877688" cy="2129820"/>
          </a:xfrm>
          <a:prstGeom prst="rect">
            <a:avLst/>
          </a:prstGeom>
        </p:spPr>
      </p:pic>
      <p:sp>
        <p:nvSpPr>
          <p:cNvPr id="9" name="Shape 4273"/>
          <p:cNvSpPr/>
          <p:nvPr/>
        </p:nvSpPr>
        <p:spPr>
          <a:xfrm>
            <a:off x="4510344" y="1087350"/>
            <a:ext cx="3325500" cy="1573235"/>
          </a:xfrm>
          <a:prstGeom prst="cloudCallout">
            <a:avLst>
              <a:gd name="adj1" fmla="val -66700"/>
              <a:gd name="adj2" fmla="val 1544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recency</a:t>
            </a: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of studies </a:t>
            </a:r>
            <a:endParaRPr lang="en" sz="1600" b="1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600" b="1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frequency</a:t>
            </a: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of 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studies </a:t>
            </a:r>
            <a:endParaRPr lang="en"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600" b="1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time</a:t>
            </a: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since 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first/last </a:t>
            </a: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interaction with 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studies</a:t>
            </a:r>
            <a:r>
              <a:rPr lang="en" sz="1600" b="1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lang="en" sz="1200" b="1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Shape 4215"/>
          <p:cNvSpPr txBox="1">
            <a:spLocks noGrp="1"/>
          </p:cNvSpPr>
          <p:nvPr>
            <p:ph type="ctrTitle" idx="4294967295"/>
          </p:nvPr>
        </p:nvSpPr>
        <p:spPr>
          <a:xfrm>
            <a:off x="666345" y="2812310"/>
            <a:ext cx="691435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spc="300" dirty="0">
                <a:solidFill>
                  <a:srgbClr val="D3E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strategy</a:t>
            </a:r>
          </a:p>
        </p:txBody>
      </p:sp>
      <p:sp>
        <p:nvSpPr>
          <p:cNvPr id="4216" name="Shape 4216"/>
          <p:cNvSpPr txBox="1">
            <a:spLocks noGrp="1"/>
          </p:cNvSpPr>
          <p:nvPr>
            <p:ph type="subTitle" idx="4294967295"/>
          </p:nvPr>
        </p:nvSpPr>
        <p:spPr>
          <a:xfrm>
            <a:off x="329200" y="3910112"/>
            <a:ext cx="74970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bg1"/>
                </a:solidFill>
              </a:rPr>
              <a:t>various </a:t>
            </a:r>
            <a:r>
              <a:rPr lang="en" sz="1600" dirty="0">
                <a:solidFill>
                  <a:schemeClr val="bg1"/>
                </a:solidFill>
              </a:rPr>
              <a:t>search strategies...   ...general strategies, term selection strategies, specific strategies...  ...incorporate different symbols, operators, functionality...  implemented by </a:t>
            </a:r>
            <a:r>
              <a:rPr lang="en" sz="1600" dirty="0" smtClean="0">
                <a:solidFill>
                  <a:schemeClr val="bg1"/>
                </a:solidFill>
              </a:rPr>
              <a:t>libraries &amp; individuals…</a:t>
            </a:r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4217" name="Shape 4217"/>
          <p:cNvSpPr/>
          <p:nvPr/>
        </p:nvSpPr>
        <p:spPr>
          <a:xfrm>
            <a:off x="1600238" y="25051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18" name="Shape 4218"/>
          <p:cNvGrpSpPr/>
          <p:nvPr/>
        </p:nvGrpSpPr>
        <p:grpSpPr>
          <a:xfrm rot="1167217">
            <a:off x="686000" y="566274"/>
            <a:ext cx="394259" cy="426158"/>
            <a:chOff x="570875" y="4322250"/>
            <a:chExt cx="443300" cy="443325"/>
          </a:xfrm>
        </p:grpSpPr>
        <p:sp>
          <p:nvSpPr>
            <p:cNvPr id="4219" name="Shape 42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0" name="Shape 42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1" name="Shape 42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2" name="Shape 42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3" name="Shape 4223"/>
          <p:cNvSpPr/>
          <p:nvPr/>
        </p:nvSpPr>
        <p:spPr>
          <a:xfrm rot="2466991">
            <a:off x="270843" y="1067303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4" name="Shape 4224"/>
          <p:cNvSpPr/>
          <p:nvPr/>
        </p:nvSpPr>
        <p:spPr>
          <a:xfrm rot="-1609377">
            <a:off x="2745682" y="601788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5" name="Shape 4225"/>
          <p:cNvSpPr/>
          <p:nvPr/>
        </p:nvSpPr>
        <p:spPr>
          <a:xfrm rot="2925705">
            <a:off x="2073788" y="1150144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6" name="Shape 4226"/>
          <p:cNvSpPr/>
          <p:nvPr/>
        </p:nvSpPr>
        <p:spPr>
          <a:xfrm rot="-1609197">
            <a:off x="667166" y="348338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7" name="Shape 42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>
                <a:solidFill>
                  <a:schemeClr val="bg1"/>
                </a:solidFill>
              </a:rPr>
              <a:t>29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4228" name="Shape 4228"/>
          <p:cNvSpPr/>
          <p:nvPr/>
        </p:nvSpPr>
        <p:spPr>
          <a:xfrm>
            <a:off x="2908205" y="943895"/>
            <a:ext cx="4672492" cy="158395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0" name="Shape 4230"/>
          <p:cNvSpPr txBox="1"/>
          <p:nvPr/>
        </p:nvSpPr>
        <p:spPr>
          <a:xfrm>
            <a:off x="2669649" y="1323784"/>
            <a:ext cx="5156551" cy="119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 smtClean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20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Objective: to </a:t>
            </a:r>
            <a:r>
              <a:rPr lang="en" sz="20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have less </a:t>
            </a:r>
            <a:r>
              <a:rPr lang="en" sz="20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irrelevant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20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studies included for review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cxnSp>
        <p:nvCxnSpPr>
          <p:cNvPr id="4231" name="Shape 4231"/>
          <p:cNvCxnSpPr>
            <a:cxnSpLocks/>
            <a:stCxn id="4215" idx="1"/>
          </p:cNvCxnSpPr>
          <p:nvPr/>
        </p:nvCxnSpPr>
        <p:spPr>
          <a:xfrm rot="10800000">
            <a:off x="-10455" y="301010"/>
            <a:ext cx="676800" cy="309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2113" y="0"/>
            <a:ext cx="4270052" cy="764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Systematic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Systematic review process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Rapid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Scoping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Narrative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Literature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Dosis" panose="020B0604020202020204" charset="0"/>
              </a:rPr>
              <a:t>Cost &amp; time </a:t>
            </a: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of different reviews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Summary </a:t>
            </a:r>
            <a:r>
              <a:rPr lang="en-GB" sz="2200" dirty="0" smtClean="0">
                <a:solidFill>
                  <a:schemeClr val="tx1"/>
                </a:solidFill>
                <a:latin typeface="Dosis" panose="020B0604020202020204" charset="0"/>
              </a:rPr>
              <a:t>table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 smtClean="0">
                <a:solidFill>
                  <a:schemeClr val="tx1"/>
                </a:solidFill>
                <a:latin typeface="Dosis" panose="020B0604020202020204" charset="0"/>
              </a:rPr>
              <a:t>Living systematic reviews</a:t>
            </a: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tx1"/>
                </a:solidFill>
                <a:latin typeface="Dosis" panose="020B0604020202020204" charset="0"/>
              </a:rPr>
              <a:t>Search strategy/protocol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dirty="0">
              <a:solidFill>
                <a:schemeClr val="tx1"/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Shape 4236"/>
          <p:cNvSpPr txBox="1">
            <a:spLocks noGrp="1"/>
          </p:cNvSpPr>
          <p:nvPr>
            <p:ph type="sldNum" idx="12"/>
          </p:nvPr>
        </p:nvSpPr>
        <p:spPr>
          <a:xfrm>
            <a:off x="6" y="47994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4237" name="Shape 4237"/>
          <p:cNvSpPr/>
          <p:nvPr/>
        </p:nvSpPr>
        <p:spPr>
          <a:xfrm>
            <a:off x="110003" y="105650"/>
            <a:ext cx="7727711" cy="4753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8" name="Shape 4238"/>
          <p:cNvSpPr/>
          <p:nvPr/>
        </p:nvSpPr>
        <p:spPr>
          <a:xfrm>
            <a:off x="58057" y="46275"/>
            <a:ext cx="7844972" cy="4852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D3E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9" name="Shape 4239"/>
          <p:cNvSpPr txBox="1"/>
          <p:nvPr/>
        </p:nvSpPr>
        <p:spPr>
          <a:xfrm>
            <a:off x="1714499" y="4799450"/>
            <a:ext cx="5825671" cy="2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08000"/>
                </a:solidFill>
                <a:latin typeface="Century" panose="02040604050505020304" pitchFamily="18" charset="0"/>
                <a:ea typeface="Dosis"/>
                <a:cs typeface="Dosis"/>
                <a:sym typeface="Dosis"/>
              </a:rPr>
              <a:t>Design of a medical DB search strategy/protocol (single screening)</a:t>
            </a:r>
          </a:p>
        </p:txBody>
      </p:sp>
      <p:pic>
        <p:nvPicPr>
          <p:cNvPr id="4240" name="Shape 4240" descr="Search_Strate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6" y="120270"/>
            <a:ext cx="7041502" cy="470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Shape 4245"/>
          <p:cNvSpPr txBox="1">
            <a:spLocks noGrp="1"/>
          </p:cNvSpPr>
          <p:nvPr>
            <p:ph type="sldNum" idx="12"/>
          </p:nvPr>
        </p:nvSpPr>
        <p:spPr>
          <a:xfrm>
            <a:off x="-72546" y="480432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 dirty="0"/>
          </a:p>
        </p:txBody>
      </p:sp>
      <p:sp>
        <p:nvSpPr>
          <p:cNvPr id="4246" name="Shape 4246"/>
          <p:cNvSpPr/>
          <p:nvPr/>
        </p:nvSpPr>
        <p:spPr>
          <a:xfrm>
            <a:off x="152048" y="105650"/>
            <a:ext cx="7980365" cy="4718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7" name="Shape 4247"/>
          <p:cNvSpPr/>
          <p:nvPr/>
        </p:nvSpPr>
        <p:spPr>
          <a:xfrm>
            <a:off x="26211" y="30761"/>
            <a:ext cx="8007446" cy="4848454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rgbClr val="D3E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8" name="Shape 4248"/>
          <p:cNvSpPr txBox="1"/>
          <p:nvPr/>
        </p:nvSpPr>
        <p:spPr>
          <a:xfrm>
            <a:off x="966600" y="4824450"/>
            <a:ext cx="6293400" cy="2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08000"/>
                </a:solidFill>
                <a:latin typeface="Dosis"/>
                <a:ea typeface="Dosis"/>
                <a:cs typeface="Dosis"/>
                <a:sym typeface="Dosis"/>
              </a:rPr>
              <a:t>Design of a medical DB search strategy/protocol (single screening with text mining)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008000"/>
              </a:solidFill>
            </a:endParaRPr>
          </a:p>
        </p:txBody>
      </p:sp>
      <p:pic>
        <p:nvPicPr>
          <p:cNvPr id="4249" name="Shape 4249" descr="sswt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3" y="168966"/>
            <a:ext cx="7332770" cy="4624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1804" y="2111246"/>
            <a:ext cx="1407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a typical </a:t>
            </a:r>
            <a:r>
              <a:rPr lang="en-GB" dirty="0" smtClean="0">
                <a:solidFill>
                  <a:srgbClr val="00B050"/>
                </a:solidFill>
              </a:rPr>
              <a:t>PubMed</a:t>
            </a:r>
            <a:r>
              <a:rPr lang="en-GB" dirty="0" smtClean="0"/>
              <a:t> search strategy </a:t>
            </a:r>
          </a:p>
          <a:p>
            <a:r>
              <a:rPr lang="en-GB" b="1" dirty="0" smtClean="0"/>
              <a:t>5,000</a:t>
            </a:r>
            <a:r>
              <a:rPr lang="en-GB" dirty="0" smtClean="0"/>
              <a:t> potentially eligible documents are retrieved but only </a:t>
            </a:r>
            <a:r>
              <a:rPr lang="en-GB" b="1" dirty="0" smtClean="0"/>
              <a:t>250 (5%)</a:t>
            </a:r>
            <a:r>
              <a:rPr lang="en-GB" dirty="0" smtClean="0"/>
              <a:t> will ultimately  be deemed eligible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Shape 4254"/>
          <p:cNvSpPr/>
          <p:nvPr/>
        </p:nvSpPr>
        <p:spPr>
          <a:xfrm>
            <a:off x="91525" y="93025"/>
            <a:ext cx="7637143" cy="49838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5" name="Shape 4255"/>
          <p:cNvSpPr/>
          <p:nvPr/>
        </p:nvSpPr>
        <p:spPr>
          <a:xfrm>
            <a:off x="392075" y="345575"/>
            <a:ext cx="7071900" cy="375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lang="en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- BibTeX  </a:t>
            </a:r>
            <a:r>
              <a:rPr lang="en" sz="12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(works cited)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@article{greenhalgh2004diffusion,   title={Diffusion of innovations in service organizations: systematic review and recommendations},   author={Greenhalgh, Trisha and Robert, Glenn and Macfarlane, Fraser and Bate, Paul and Kyriakidou, Olivia},   journal={The Milbank Quarterly},   volume={82},   number={4},   pages={581--629},   year={2004},   publisher={Wiley Online Library}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@article{akobeng2005understanding,   title={Understanding systematic reviews and meta-analysis},   author={Akobeng, AK},   journal={Archives of disease in childhood},   volume={90},   number={8},   pages={845--848},   year={2005},   publisher={BMJ Publishing Group Ltd}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3.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@article{cochrane1,   author={Cochrane Library},   title={About Cochrane Reviews. What is a systematic review?},   journal={Cochrane Handbook for Systematic Reviews of Interventions},   editor={Julian P. T. Higgins, Sally Green},   year={2008},   publisher={Wiley-Blackwell}   howpublished = </a:t>
            </a:r>
            <a:r>
              <a:rPr lang="en" sz="900" b="1" dirty="0" smtClean="0">
                <a:latin typeface="Lato"/>
                <a:ea typeface="Lato"/>
                <a:cs typeface="Lato"/>
                <a:sym typeface="Lato"/>
              </a:rPr>
              <a:t>{\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url{https://books.google.co.uk/books?id=NKMg9sMM6GUC&amp;printsec=frontcover#v=onepage&amp;q&amp;f=false}},   note = {Accessed: 2010-09-30}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@article{baker2014benefits,   title={The benefits and challenges of conducting an overview of systematic reviews in public health: a focus on physical activity},   author={Baker, Philip RA and Costello, Joseph T and Dobbins, Maureen and B. Waters, Elizabeth},   journal={Journal of Public Health},   volume={36},   number={3},   pages={517--521},   year={2014},   publisher={Oxford University Press}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5.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@article{karimi2010boolean,   title={Boolean versus ranked querying for biomedical systematic reviews},   author={Karimi, Sarvnaz and Pohl, Stefan and Scholer, Falk and Cavedon, Lawrence and Zobel, Justin},   journal={BMC medical informatics and decision making},   volume={10},   number={1},   pages={58},   year={2010},   publisher={BioMed Central} }</a:t>
            </a:r>
          </a:p>
          <a:p>
            <a:pPr lvl="0" algn="ctr" rtl="0">
              <a:spcBef>
                <a:spcPts val="0"/>
              </a:spcBef>
              <a:buNone/>
            </a:pPr>
            <a:endParaRPr sz="1000" dirty="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56" name="Shape 42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Shape 4261"/>
          <p:cNvSpPr/>
          <p:nvPr/>
        </p:nvSpPr>
        <p:spPr>
          <a:xfrm>
            <a:off x="365881" y="580511"/>
            <a:ext cx="7191000" cy="35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6.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@article{grant2014supporting,   title={Supporting the Development of a New Health R\&amp;D Strategy: A Rapid Review of International Theory and Practice for Norway's HelseOmsorg21},   author={Grant, Jonathan and Pollitt, Alexandra and Castle-Clarke, Sophie and Cochrane, Gavin and Sondergaard, Susanne and Horvath, Veronika},   journal={Rand health quarterly},   volume={4},   number={2},   year={2014},   publisher={The RAND Corporation}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7.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@article{tricco2015scoping,   title={A scoping review of rapid review methods},   author={Tricco, Andrea C and Antony, Jesmin and Zarin, Wasifa and Strifler, Lisa and Ghassemi, Marco and Ivory, John and Perrier, Laure and Hutton, Brian and Moher, David and Straus, Sharon E},   journal={BMC medicine},   volume={13},   number={1},   pages={224},   year={2015},   publisher={BioMed Central}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8.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  @article{pham2014scoping,   title={A scoping review of scoping reviews: advancing the approach and enhancing the consistency},   author={Pham, Mai T and Raji{\'c}, Andrijana and Greig, Judy D and Sargeant, Jan M and Papadopoulos, Andrew and McEwen, Scott A},   journal={Research synthesis methods},   volume={5},   number={4},   pages={371--385},   year={2014},   publisher={Wiley Online Library} }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9. 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@article{khangura2014rapid,   title={Rapid review: an emerging approach to evidence synthesis in health technology assessment},   author={</a:t>
            </a:r>
            <a:r>
              <a:rPr lang="en" sz="9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Khangura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, Sara and Polisena, Julie and Clifford, Tammy J and Farrah, Kelly and Kamel, Chris},   journal={International journal of technology assessment in health care},   volume={30},   number={1},   pages={20--27},   year={2014},   publisher={Cambridge University Press}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10. 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@article{pittler2000location,   title={Location bias in controlled clinical trials of complementary/alternative therapies},   author={Pittler, MH and Abbot, NC and Harkness, EF and Ernst, E},   journal={Journal of clinical epidemiology},   volume={53},   number={5},   pages={485--489},   year={2000},   publisher={Elsevier}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 b="1" dirty="0">
                <a:solidFill>
                  <a:srgbClr val="008000"/>
                </a:solidFill>
                <a:latin typeface="Lato"/>
                <a:ea typeface="Lato"/>
                <a:cs typeface="Lato"/>
                <a:sym typeface="Lato"/>
              </a:rPr>
              <a:t>11. </a:t>
            </a:r>
            <a:r>
              <a:rPr lang="en" sz="900" b="1" dirty="0">
                <a:latin typeface="Lato"/>
                <a:ea typeface="Lato"/>
                <a:cs typeface="Lato"/>
                <a:sym typeface="Lato"/>
              </a:rPr>
              <a:t>@article{pae2015systematic,   title={Why Systematic review rather than narrative review?},   author={Pae, Chi-Un},   journal={Psychiatry investigation},   volume={12},   number={3},   pages={417--419},   year={2015}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900" b="1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000" dirty="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62" name="Shape 4262"/>
          <p:cNvSpPr/>
          <p:nvPr/>
        </p:nvSpPr>
        <p:spPr>
          <a:xfrm>
            <a:off x="91525" y="93025"/>
            <a:ext cx="7637143" cy="49838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3" name="Shape 426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Shape 3936"/>
          <p:cNvSpPr txBox="1">
            <a:spLocks noGrp="1"/>
          </p:cNvSpPr>
          <p:nvPr>
            <p:ph type="title"/>
          </p:nvPr>
        </p:nvSpPr>
        <p:spPr>
          <a:xfrm>
            <a:off x="0" y="3149646"/>
            <a:ext cx="8229600" cy="114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360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What </a:t>
            </a:r>
            <a:r>
              <a:rPr lang="en" sz="3600" dirty="0">
                <a:latin typeface="Dosis"/>
                <a:ea typeface="Dosis"/>
                <a:cs typeface="Dosis"/>
                <a:sym typeface="Dosis"/>
              </a:rPr>
              <a:t>are</a:t>
            </a:r>
            <a:r>
              <a:rPr lang="en" sz="360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Systematic Reviews </a:t>
            </a:r>
            <a:r>
              <a:rPr lang="en" sz="3600" b="1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?</a:t>
            </a:r>
            <a:r>
              <a:rPr lang="en" sz="3600" i="0" u="none" strike="noStrike" cap="none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</p:txBody>
      </p:sp>
      <p:sp>
        <p:nvSpPr>
          <p:cNvPr id="3937" name="Shape 39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3938" name="Shape 3938"/>
          <p:cNvGrpSpPr/>
          <p:nvPr/>
        </p:nvGrpSpPr>
        <p:grpSpPr>
          <a:xfrm>
            <a:off x="73759" y="40295"/>
            <a:ext cx="458712" cy="429285"/>
            <a:chOff x="3955900" y="2984500"/>
            <a:chExt cx="414000" cy="422525"/>
          </a:xfrm>
        </p:grpSpPr>
        <p:sp>
          <p:nvSpPr>
            <p:cNvPr id="3939" name="Shape 39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0" name="Shape 39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1" name="Shape 39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42" name="Shape 3942"/>
          <p:cNvSpPr txBox="1"/>
          <p:nvPr/>
        </p:nvSpPr>
        <p:spPr>
          <a:xfrm rot="2264808">
            <a:off x="5055952" y="4306548"/>
            <a:ext cx="599830" cy="654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😒</a:t>
            </a:r>
          </a:p>
        </p:txBody>
      </p:sp>
      <p:pic>
        <p:nvPicPr>
          <p:cNvPr id="3943" name="Shape 3943" descr="Figure-2-Word-cloud-of-the-methodological-terms-used-in-published-synthesis-o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64" y="596757"/>
            <a:ext cx="4225635" cy="29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005" descr="IR_proce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596758"/>
            <a:ext cx="4710545" cy="29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007"/>
          <p:cNvSpPr txBox="1"/>
          <p:nvPr/>
        </p:nvSpPr>
        <p:spPr>
          <a:xfrm>
            <a:off x="0" y="3149646"/>
            <a:ext cx="2056200" cy="1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solidFill>
                  <a:srgbClr val="008000"/>
                </a:solidFill>
              </a:rPr>
              <a:t>Systematic review lifecycle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Shape 3948"/>
          <p:cNvSpPr txBox="1">
            <a:spLocks/>
          </p:cNvSpPr>
          <p:nvPr/>
        </p:nvSpPr>
        <p:spPr>
          <a:xfrm>
            <a:off x="508000" y="2244436"/>
            <a:ext cx="7003143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sz="2800" b="1" dirty="0" smtClean="0">
                <a:solidFill>
                  <a:schemeClr val="tx1"/>
                </a:solidFill>
              </a:rPr>
              <a:t>many definitions are given to systematic reviews</a:t>
            </a:r>
            <a:endParaRPr lang="e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Shape 3949"/>
          <p:cNvSpPr txBox="1"/>
          <p:nvPr/>
        </p:nvSpPr>
        <p:spPr>
          <a:xfrm>
            <a:off x="-187793" y="131876"/>
            <a:ext cx="6920345" cy="13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essay 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reviews, which are in accordance to </a:t>
            </a:r>
            <a:r>
              <a:rPr lang="en" sz="18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3 principles</a:t>
            </a: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3F3F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28800" lvl="3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being stated evidently and in detail</a:t>
            </a:r>
          </a:p>
          <a:p>
            <a:pPr marL="1828800" lvl="3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being severely precise </a:t>
            </a:r>
          </a:p>
          <a:p>
            <a:pPr marL="1828800" lvl="3" indent="-228600" rtl="0">
              <a:spcBef>
                <a:spcPts val="0"/>
              </a:spcBef>
              <a:buClr>
                <a:srgbClr val="F3F3F3"/>
              </a:buClr>
              <a:buFont typeface="Dosis"/>
              <a:buChar char="❏"/>
            </a:pPr>
            <a:r>
              <a:rPr lang="en" sz="18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and being diaphanous </a:t>
            </a:r>
          </a:p>
          <a:p>
            <a:pPr marL="3200400" lvl="0" indent="457200">
              <a:spcBef>
                <a:spcPts val="0"/>
              </a:spcBef>
              <a:buNone/>
            </a:pP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                    </a:t>
            </a:r>
            <a:r>
              <a:rPr lang="en" sz="1600" dirty="0" smtClean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" sz="1600" dirty="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rPr>
              <a:t>Greenhalgh et al., 2004)</a:t>
            </a:r>
          </a:p>
        </p:txBody>
      </p:sp>
      <p:sp>
        <p:nvSpPr>
          <p:cNvPr id="3950" name="Shape 3950"/>
          <p:cNvSpPr txBox="1"/>
          <p:nvPr/>
        </p:nvSpPr>
        <p:spPr>
          <a:xfrm>
            <a:off x="-125447" y="2288685"/>
            <a:ext cx="6630156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Dosis"/>
              <a:buChar char="❏"/>
            </a:pPr>
            <a:r>
              <a:rPr lang="en" sz="18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en" sz="1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research procedure which produces a condensed presentation of </a:t>
            </a:r>
            <a:r>
              <a:rPr lang="en" sz="18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 scientific </a:t>
            </a:r>
            <a:r>
              <a:rPr lang="en" sz="1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concern </a:t>
            </a:r>
          </a:p>
          <a:p>
            <a:pPr marL="365760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   </a:t>
            </a:r>
          </a:p>
          <a:p>
            <a:pPr marL="365760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         (Dr A K Akobeng, 2005)</a:t>
            </a:r>
          </a:p>
        </p:txBody>
      </p:sp>
      <p:sp>
        <p:nvSpPr>
          <p:cNvPr id="3951" name="Shape 3951"/>
          <p:cNvSpPr txBox="1"/>
          <p:nvPr/>
        </p:nvSpPr>
        <p:spPr>
          <a:xfrm>
            <a:off x="-125447" y="3690939"/>
            <a:ext cx="6685574" cy="1362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Dosis"/>
              <a:buChar char="❏"/>
            </a:pPr>
            <a:r>
              <a:rPr lang="en" sz="1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lang="en" sz="18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 </a:t>
            </a:r>
            <a:r>
              <a:rPr lang="en" sz="1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effort to establish the identity and worth of all observed facts also known as empirical </a:t>
            </a:r>
            <a:r>
              <a:rPr lang="en" sz="18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evidence</a:t>
            </a:r>
            <a:endParaRPr sz="1600" dirty="0">
              <a:solidFill>
                <a:srgbClr val="FFFFFF"/>
              </a:solidFill>
            </a:endParaRPr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  		                  </a:t>
            </a:r>
            <a:r>
              <a:rPr lang="en" sz="16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" sz="1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Cochrane Library, 2008)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Shape 3957"/>
          <p:cNvSpPr txBox="1">
            <a:spLocks noGrp="1"/>
          </p:cNvSpPr>
          <p:nvPr>
            <p:ph type="body" idx="2"/>
          </p:nvPr>
        </p:nvSpPr>
        <p:spPr>
          <a:xfrm>
            <a:off x="-93483" y="399538"/>
            <a:ext cx="4179807" cy="48444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to </a:t>
            </a:r>
            <a:r>
              <a:rPr lang="en" sz="1300" dirty="0">
                <a:solidFill>
                  <a:schemeClr val="tx1"/>
                </a:solidFill>
              </a:rPr>
              <a:t>provide an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entire </a:t>
            </a:r>
            <a:r>
              <a:rPr lang="en" sz="1300" dirty="0">
                <a:solidFill>
                  <a:schemeClr val="tx1"/>
                </a:solidFill>
              </a:rPr>
              <a:t>and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detailed summary</a:t>
            </a:r>
            <a:r>
              <a:rPr lang="en" sz="1300" dirty="0">
                <a:solidFill>
                  <a:schemeClr val="tx1"/>
                </a:solidFill>
              </a:rPr>
              <a:t> of contemporary literature </a:t>
            </a:r>
            <a:r>
              <a:rPr lang="en" sz="1300" dirty="0" smtClean="0">
                <a:solidFill>
                  <a:schemeClr val="tx1"/>
                </a:solidFill>
              </a:rPr>
              <a:t>applicable </a:t>
            </a:r>
            <a:r>
              <a:rPr lang="en" sz="1300" dirty="0">
                <a:solidFill>
                  <a:schemeClr val="tx1"/>
                </a:solidFill>
              </a:rPr>
              <a:t>to a </a:t>
            </a:r>
            <a:r>
              <a:rPr lang="en" sz="1300" dirty="0" smtClean="0">
                <a:solidFill>
                  <a:schemeClr val="tx1"/>
                </a:solidFill>
              </a:rPr>
              <a:t>research </a:t>
            </a:r>
            <a:r>
              <a:rPr lang="en" sz="1300" dirty="0">
                <a:solidFill>
                  <a:schemeClr val="tx1"/>
                </a:solidFill>
              </a:rPr>
              <a:t>concern.</a:t>
            </a:r>
          </a:p>
          <a:p>
            <a:pPr lvl="0" rtl="0">
              <a:spcBef>
                <a:spcPts val="0"/>
              </a:spcBef>
              <a:buNone/>
            </a:pPr>
            <a:endParaRPr sz="13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assist </a:t>
            </a:r>
            <a:r>
              <a:rPr lang="en" sz="1300" dirty="0">
                <a:solidFill>
                  <a:schemeClr val="tx1"/>
                </a:solidFill>
              </a:rPr>
              <a:t>researchers </a:t>
            </a:r>
            <a:r>
              <a:rPr lang="en" sz="1300" dirty="0" smtClean="0">
                <a:solidFill>
                  <a:schemeClr val="tx1"/>
                </a:solidFill>
              </a:rPr>
              <a:t>in the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strictness</a:t>
            </a:r>
            <a:r>
              <a:rPr lang="en" sz="1300" dirty="0">
                <a:solidFill>
                  <a:schemeClr val="tx1"/>
                </a:solidFill>
              </a:rPr>
              <a:t>,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range </a:t>
            </a:r>
            <a:r>
              <a:rPr lang="en" sz="1300" dirty="0" smtClean="0">
                <a:solidFill>
                  <a:schemeClr val="tx1"/>
                </a:solidFill>
              </a:rPr>
              <a:t>&amp;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depth </a:t>
            </a:r>
            <a:r>
              <a:rPr lang="en" sz="1300" dirty="0">
                <a:solidFill>
                  <a:schemeClr val="tx1"/>
                </a:solidFill>
              </a:rPr>
              <a:t>of their literature reviews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</a:rPr>
              <a:t>  		                              </a:t>
            </a:r>
            <a:r>
              <a:rPr lang="en" sz="900" dirty="0">
                <a:solidFill>
                  <a:schemeClr val="tx1"/>
                </a:solidFill>
              </a:rPr>
              <a:t>(Mallet et al., 2012)</a:t>
            </a:r>
            <a:endParaRPr lang="en" sz="10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</a:endParaRPr>
          </a:p>
          <a:p>
            <a:pPr marL="152400" lvl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3959" name="Shape 3959"/>
          <p:cNvSpPr txBox="1"/>
          <p:nvPr/>
        </p:nvSpPr>
        <p:spPr>
          <a:xfrm>
            <a:off x="2164825" y="80038"/>
            <a:ext cx="19215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   objectives </a:t>
            </a:r>
          </a:p>
        </p:txBody>
      </p:sp>
    </p:spTree>
    <p:extLst>
      <p:ext uri="{BB962C8B-B14F-4D97-AF65-F5344CB8AC3E}">
        <p14:creationId xmlns:p14="http://schemas.microsoft.com/office/powerpoint/2010/main" val="21526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Shape 3959"/>
          <p:cNvSpPr txBox="1"/>
          <p:nvPr/>
        </p:nvSpPr>
        <p:spPr>
          <a:xfrm>
            <a:off x="2164825" y="80038"/>
            <a:ext cx="19215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   objectives </a:t>
            </a:r>
          </a:p>
        </p:txBody>
      </p:sp>
      <p:sp>
        <p:nvSpPr>
          <p:cNvPr id="3960" name="Shape 3960"/>
          <p:cNvSpPr txBox="1"/>
          <p:nvPr/>
        </p:nvSpPr>
        <p:spPr>
          <a:xfrm>
            <a:off x="351952" y="2661991"/>
            <a:ext cx="44640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in the context of medical </a:t>
            </a:r>
            <a:r>
              <a:rPr lang="en" sz="1600" dirty="0" smtClean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domain</a:t>
            </a:r>
            <a:endParaRPr lang="en" sz="16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6" name="Shape 3957"/>
          <p:cNvSpPr txBox="1">
            <a:spLocks noGrp="1"/>
          </p:cNvSpPr>
          <p:nvPr>
            <p:ph type="body" idx="2"/>
          </p:nvPr>
        </p:nvSpPr>
        <p:spPr>
          <a:xfrm>
            <a:off x="-96252" y="399538"/>
            <a:ext cx="4182577" cy="48444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to </a:t>
            </a:r>
            <a:r>
              <a:rPr lang="en" sz="1300" dirty="0">
                <a:solidFill>
                  <a:schemeClr val="tx1"/>
                </a:solidFill>
              </a:rPr>
              <a:t>provide an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entire </a:t>
            </a:r>
            <a:r>
              <a:rPr lang="en" sz="1300" dirty="0">
                <a:solidFill>
                  <a:schemeClr val="tx1"/>
                </a:solidFill>
              </a:rPr>
              <a:t>and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detailed summary</a:t>
            </a:r>
            <a:r>
              <a:rPr lang="en" sz="1300" dirty="0">
                <a:solidFill>
                  <a:schemeClr val="tx1"/>
                </a:solidFill>
              </a:rPr>
              <a:t> of contemporary literature </a:t>
            </a:r>
            <a:r>
              <a:rPr lang="en" sz="1300" dirty="0" smtClean="0">
                <a:solidFill>
                  <a:schemeClr val="tx1"/>
                </a:solidFill>
              </a:rPr>
              <a:t>applicable </a:t>
            </a:r>
            <a:r>
              <a:rPr lang="en" sz="1300" dirty="0">
                <a:solidFill>
                  <a:schemeClr val="tx1"/>
                </a:solidFill>
              </a:rPr>
              <a:t>to a </a:t>
            </a:r>
            <a:r>
              <a:rPr lang="en" sz="1300" dirty="0" smtClean="0">
                <a:solidFill>
                  <a:schemeClr val="tx1"/>
                </a:solidFill>
              </a:rPr>
              <a:t>research </a:t>
            </a:r>
            <a:r>
              <a:rPr lang="en" sz="1300" dirty="0">
                <a:solidFill>
                  <a:schemeClr val="tx1"/>
                </a:solidFill>
              </a:rPr>
              <a:t>concern.</a:t>
            </a:r>
          </a:p>
          <a:p>
            <a:pPr lvl="0" rtl="0">
              <a:spcBef>
                <a:spcPts val="0"/>
              </a:spcBef>
              <a:buNone/>
            </a:pPr>
            <a:endParaRPr sz="13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assist </a:t>
            </a:r>
            <a:r>
              <a:rPr lang="en" sz="1300" dirty="0">
                <a:solidFill>
                  <a:schemeClr val="tx1"/>
                </a:solidFill>
              </a:rPr>
              <a:t>researchers </a:t>
            </a:r>
            <a:r>
              <a:rPr lang="en" sz="1300" dirty="0" smtClean="0">
                <a:solidFill>
                  <a:schemeClr val="tx1"/>
                </a:solidFill>
              </a:rPr>
              <a:t>in the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strictness</a:t>
            </a:r>
            <a:r>
              <a:rPr lang="en" sz="1300" dirty="0">
                <a:solidFill>
                  <a:schemeClr val="tx1"/>
                </a:solidFill>
              </a:rPr>
              <a:t>,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range </a:t>
            </a:r>
            <a:r>
              <a:rPr lang="en" sz="1300" dirty="0" smtClean="0">
                <a:solidFill>
                  <a:schemeClr val="tx1"/>
                </a:solidFill>
              </a:rPr>
              <a:t>&amp;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depth </a:t>
            </a:r>
            <a:r>
              <a:rPr lang="en" sz="1300" dirty="0">
                <a:solidFill>
                  <a:schemeClr val="tx1"/>
                </a:solidFill>
              </a:rPr>
              <a:t>of their literature reviews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</a:rPr>
              <a:t>  		                              </a:t>
            </a:r>
            <a:r>
              <a:rPr lang="en" sz="900" dirty="0">
                <a:solidFill>
                  <a:schemeClr val="tx1"/>
                </a:solidFill>
              </a:rPr>
              <a:t>(Mallet et al., 2012)</a:t>
            </a:r>
            <a:endParaRPr lang="en" sz="10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sz="12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sz="12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 smtClean="0">
              <a:solidFill>
                <a:schemeClr val="tx1"/>
              </a:solidFill>
            </a:endParaRPr>
          </a:p>
          <a:p>
            <a:pPr marL="152400" lvl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provide </a:t>
            </a:r>
            <a:r>
              <a:rPr lang="en" sz="1300" dirty="0">
                <a:solidFill>
                  <a:schemeClr val="tx1"/>
                </a:solidFill>
              </a:rPr>
              <a:t>a critical methodology encompassing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critical thinking</a:t>
            </a:r>
            <a:r>
              <a:rPr lang="en" sz="1300" dirty="0">
                <a:solidFill>
                  <a:schemeClr val="tx1"/>
                </a:solidFill>
              </a:rPr>
              <a:t>,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search </a:t>
            </a:r>
            <a:r>
              <a:rPr lang="en" sz="1300" dirty="0">
                <a:solidFill>
                  <a:schemeClr val="tx1"/>
                </a:solidFill>
              </a:rPr>
              <a:t>for </a:t>
            </a:r>
            <a:r>
              <a:rPr lang="en" sz="1300" dirty="0" smtClean="0">
                <a:solidFill>
                  <a:schemeClr val="tx1"/>
                </a:solidFill>
              </a:rPr>
              <a:t>evidence &amp; </a:t>
            </a:r>
            <a:r>
              <a:rPr lang="en" sz="1300" dirty="0">
                <a:solidFill>
                  <a:schemeClr val="tx1"/>
                </a:solidFill>
              </a:rPr>
              <a:t>advancing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evidence-based</a:t>
            </a:r>
            <a:r>
              <a:rPr lang="en" sz="1300" dirty="0">
                <a:solidFill>
                  <a:schemeClr val="tx1"/>
                </a:solidFill>
              </a:rPr>
              <a:t> health </a:t>
            </a:r>
            <a:r>
              <a:rPr lang="en" sz="1300" dirty="0" smtClean="0">
                <a:solidFill>
                  <a:schemeClr val="tx1"/>
                </a:solidFill>
              </a:rPr>
              <a:t>care</a:t>
            </a:r>
            <a:r>
              <a:rPr lang="en" sz="1200" dirty="0">
                <a:solidFill>
                  <a:schemeClr val="tx1"/>
                </a:solidFill>
              </a:rPr>
              <a:t>	</a:t>
            </a:r>
            <a:r>
              <a:rPr lang="en" sz="1200" dirty="0" smtClean="0">
                <a:solidFill>
                  <a:schemeClr val="tx1"/>
                </a:solidFill>
              </a:rPr>
              <a:t>				</a:t>
            </a:r>
            <a:r>
              <a:rPr lang="en" sz="1000" dirty="0" smtClean="0">
                <a:solidFill>
                  <a:schemeClr val="tx1"/>
                </a:solidFill>
              </a:rPr>
              <a:t>(</a:t>
            </a:r>
            <a:r>
              <a:rPr lang="en" sz="1000" dirty="0">
                <a:solidFill>
                  <a:schemeClr val="tx1"/>
                </a:solidFill>
              </a:rPr>
              <a:t>Glanville, 2016</a:t>
            </a:r>
            <a:r>
              <a:rPr lang="en" sz="1000" dirty="0" smtClean="0">
                <a:solidFill>
                  <a:schemeClr val="tx1"/>
                </a:solidFill>
              </a:rPr>
              <a:t>)</a:t>
            </a:r>
          </a:p>
          <a:p>
            <a:pPr marL="152400" lvl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to protect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correctness of ethics</a:t>
            </a:r>
            <a:r>
              <a:rPr lang="en" sz="1300" dirty="0">
                <a:solidFill>
                  <a:schemeClr val="tx1"/>
                </a:solidFill>
              </a:rPr>
              <a:t> of patient involvement in </a:t>
            </a:r>
            <a:r>
              <a:rPr lang="en" sz="1300" dirty="0" smtClean="0">
                <a:solidFill>
                  <a:schemeClr val="tx1"/>
                </a:solidFill>
              </a:rPr>
              <a:t>research 			</a:t>
            </a:r>
            <a:r>
              <a:rPr lang="en" sz="1300" dirty="0">
                <a:solidFill>
                  <a:schemeClr val="tx1"/>
                </a:solidFill>
              </a:rPr>
              <a:t>	</a:t>
            </a:r>
            <a:r>
              <a:rPr lang="en" sz="1300" dirty="0" smtClean="0">
                <a:solidFill>
                  <a:schemeClr val="tx1"/>
                </a:solidFill>
              </a:rPr>
              <a:t>	</a:t>
            </a:r>
            <a:r>
              <a:rPr lang="en" sz="1000" dirty="0" smtClean="0">
                <a:solidFill>
                  <a:schemeClr val="tx1"/>
                </a:solidFill>
              </a:rPr>
              <a:t>(</a:t>
            </a:r>
            <a:r>
              <a:rPr lang="en" sz="1000" dirty="0">
                <a:solidFill>
                  <a:schemeClr val="tx1"/>
                </a:solidFill>
              </a:rPr>
              <a:t>Glanville, 2016)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Shape 3956"/>
          <p:cNvSpPr txBox="1">
            <a:spLocks noGrp="1"/>
          </p:cNvSpPr>
          <p:nvPr>
            <p:ph type="title"/>
          </p:nvPr>
        </p:nvSpPr>
        <p:spPr>
          <a:xfrm>
            <a:off x="4301470" y="158775"/>
            <a:ext cx="4285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   </a:t>
            </a:r>
            <a:r>
              <a:rPr lang="en" sz="3000" b="1" dirty="0">
                <a:latin typeface="Dosis"/>
                <a:ea typeface="Dosis"/>
                <a:cs typeface="Dosis"/>
                <a:sym typeface="Dosis"/>
              </a:rPr>
              <a:t>Systematic review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Dosis"/>
                <a:ea typeface="Dosis"/>
                <a:cs typeface="Dosis"/>
                <a:sym typeface="Dosis"/>
              </a:rPr>
              <a:t>component</a:t>
            </a:r>
            <a:r>
              <a:rPr lang="en-US" sz="3000" b="1" dirty="0">
                <a:latin typeface="Dosis"/>
                <a:ea typeface="Dosis"/>
                <a:cs typeface="Dosis"/>
                <a:sym typeface="Dosis"/>
              </a:rPr>
              <a:t>s</a:t>
            </a:r>
            <a:endParaRPr lang="en" sz="3000" b="1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57" name="Shape 3957"/>
          <p:cNvSpPr txBox="1">
            <a:spLocks noGrp="1"/>
          </p:cNvSpPr>
          <p:nvPr>
            <p:ph type="body" idx="2"/>
          </p:nvPr>
        </p:nvSpPr>
        <p:spPr>
          <a:xfrm>
            <a:off x="-93483" y="399538"/>
            <a:ext cx="4179808" cy="48444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to </a:t>
            </a:r>
            <a:r>
              <a:rPr lang="en" sz="1300" dirty="0">
                <a:solidFill>
                  <a:schemeClr val="tx1"/>
                </a:solidFill>
              </a:rPr>
              <a:t>provide an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entire </a:t>
            </a:r>
            <a:r>
              <a:rPr lang="en" sz="1300" dirty="0">
                <a:solidFill>
                  <a:schemeClr val="tx1"/>
                </a:solidFill>
              </a:rPr>
              <a:t>and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detailed summary</a:t>
            </a:r>
            <a:r>
              <a:rPr lang="en" sz="1300" dirty="0">
                <a:solidFill>
                  <a:schemeClr val="tx1"/>
                </a:solidFill>
              </a:rPr>
              <a:t> of contemporary literature </a:t>
            </a:r>
            <a:r>
              <a:rPr lang="en" sz="1300" dirty="0" smtClean="0">
                <a:solidFill>
                  <a:schemeClr val="tx1"/>
                </a:solidFill>
              </a:rPr>
              <a:t>applicable </a:t>
            </a:r>
            <a:r>
              <a:rPr lang="en" sz="1300" dirty="0">
                <a:solidFill>
                  <a:schemeClr val="tx1"/>
                </a:solidFill>
              </a:rPr>
              <a:t>to a </a:t>
            </a:r>
            <a:r>
              <a:rPr lang="en" sz="1300" dirty="0" smtClean="0">
                <a:solidFill>
                  <a:schemeClr val="tx1"/>
                </a:solidFill>
              </a:rPr>
              <a:t>research </a:t>
            </a:r>
            <a:r>
              <a:rPr lang="en" sz="1300" dirty="0">
                <a:solidFill>
                  <a:schemeClr val="tx1"/>
                </a:solidFill>
              </a:rPr>
              <a:t>concern.</a:t>
            </a:r>
          </a:p>
          <a:p>
            <a:pPr lvl="0" rtl="0">
              <a:spcBef>
                <a:spcPts val="0"/>
              </a:spcBef>
              <a:buNone/>
            </a:pPr>
            <a:endParaRPr sz="13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 smtClean="0">
                <a:solidFill>
                  <a:schemeClr val="tx1"/>
                </a:solidFill>
              </a:rPr>
              <a:t>assist </a:t>
            </a:r>
            <a:r>
              <a:rPr lang="en" sz="1300" dirty="0">
                <a:solidFill>
                  <a:schemeClr val="tx1"/>
                </a:solidFill>
              </a:rPr>
              <a:t>researchers </a:t>
            </a:r>
            <a:r>
              <a:rPr lang="en" sz="1300" dirty="0" smtClean="0">
                <a:solidFill>
                  <a:schemeClr val="tx1"/>
                </a:solidFill>
              </a:rPr>
              <a:t>in the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strictness</a:t>
            </a:r>
            <a:r>
              <a:rPr lang="en" sz="1300" dirty="0">
                <a:solidFill>
                  <a:schemeClr val="tx1"/>
                </a:solidFill>
              </a:rPr>
              <a:t>,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range </a:t>
            </a:r>
            <a:r>
              <a:rPr lang="en" sz="1300" dirty="0">
                <a:solidFill>
                  <a:schemeClr val="tx1"/>
                </a:solidFill>
                <a:ea typeface="Titillium Web"/>
                <a:cs typeface="Titillium Web"/>
              </a:rPr>
              <a:t>&amp;</a:t>
            </a:r>
            <a:r>
              <a:rPr lang="en" sz="1300" dirty="0" smtClean="0">
                <a:solidFill>
                  <a:schemeClr val="tx1"/>
                </a:solidFill>
              </a:rPr>
              <a:t>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depth </a:t>
            </a:r>
            <a:r>
              <a:rPr lang="en" sz="1300" dirty="0">
                <a:solidFill>
                  <a:schemeClr val="tx1"/>
                </a:solidFill>
              </a:rPr>
              <a:t>of their literature reviews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</a:rPr>
              <a:t>  		                              </a:t>
            </a:r>
            <a:r>
              <a:rPr lang="en" sz="900" dirty="0">
                <a:solidFill>
                  <a:schemeClr val="tx1"/>
                </a:solidFill>
              </a:rPr>
              <a:t>(Mallet et al., 2012)</a:t>
            </a:r>
            <a:endParaRPr lang="en" sz="10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</a:endParaRPr>
          </a:p>
          <a:p>
            <a:pPr marL="152400" lvl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300" dirty="0">
                <a:solidFill>
                  <a:schemeClr val="tx1"/>
                </a:solidFill>
              </a:rPr>
              <a:t>p</a:t>
            </a:r>
            <a:r>
              <a:rPr lang="en" sz="1300" dirty="0" smtClean="0">
                <a:solidFill>
                  <a:schemeClr val="tx1"/>
                </a:solidFill>
              </a:rPr>
              <a:t>rovide </a:t>
            </a:r>
            <a:r>
              <a:rPr lang="en" sz="1300" dirty="0">
                <a:solidFill>
                  <a:schemeClr val="tx1"/>
                </a:solidFill>
              </a:rPr>
              <a:t>a critical methodology encompassing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critical thinking</a:t>
            </a:r>
            <a:r>
              <a:rPr lang="en" sz="1300" dirty="0">
                <a:solidFill>
                  <a:schemeClr val="tx1"/>
                </a:solidFill>
              </a:rPr>
              <a:t>,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search </a:t>
            </a:r>
            <a:r>
              <a:rPr lang="en" sz="1300" dirty="0">
                <a:solidFill>
                  <a:schemeClr val="tx1"/>
                </a:solidFill>
              </a:rPr>
              <a:t>for </a:t>
            </a:r>
            <a:r>
              <a:rPr lang="en" sz="1300" dirty="0" smtClean="0">
                <a:solidFill>
                  <a:schemeClr val="tx1"/>
                </a:solidFill>
              </a:rPr>
              <a:t>evidence &amp; </a:t>
            </a:r>
            <a:r>
              <a:rPr lang="en" sz="1300" dirty="0">
                <a:solidFill>
                  <a:schemeClr val="tx1"/>
                </a:solidFill>
              </a:rPr>
              <a:t>advancing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evidence-based</a:t>
            </a:r>
            <a:r>
              <a:rPr lang="en" sz="1300" dirty="0">
                <a:solidFill>
                  <a:schemeClr val="tx1"/>
                </a:solidFill>
              </a:rPr>
              <a:t> health </a:t>
            </a:r>
            <a:r>
              <a:rPr lang="en" sz="1300" dirty="0" smtClean="0">
                <a:solidFill>
                  <a:schemeClr val="tx1"/>
                </a:solidFill>
              </a:rPr>
              <a:t>care</a:t>
            </a:r>
            <a:r>
              <a:rPr lang="en" sz="1200" dirty="0">
                <a:solidFill>
                  <a:schemeClr val="tx1"/>
                </a:solidFill>
              </a:rPr>
              <a:t>	</a:t>
            </a:r>
            <a:r>
              <a:rPr lang="en" sz="1200" dirty="0" smtClean="0">
                <a:solidFill>
                  <a:schemeClr val="tx1"/>
                </a:solidFill>
              </a:rPr>
              <a:t>				</a:t>
            </a:r>
            <a:r>
              <a:rPr lang="en" sz="1000" dirty="0" smtClean="0">
                <a:solidFill>
                  <a:schemeClr val="tx1"/>
                </a:solidFill>
              </a:rPr>
              <a:t>(</a:t>
            </a:r>
            <a:r>
              <a:rPr lang="en" sz="1000" dirty="0">
                <a:solidFill>
                  <a:schemeClr val="tx1"/>
                </a:solidFill>
              </a:rPr>
              <a:t>Glanville, 2016</a:t>
            </a:r>
            <a:r>
              <a:rPr lang="en" sz="1000" dirty="0" smtClean="0">
                <a:solidFill>
                  <a:schemeClr val="tx1"/>
                </a:solidFill>
              </a:rPr>
              <a:t>)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endParaRPr lang="en" sz="1200" dirty="0">
              <a:solidFill>
                <a:schemeClr val="tx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tillium Web"/>
            </a:pPr>
            <a:r>
              <a:rPr lang="en-GB" sz="1300" dirty="0">
                <a:solidFill>
                  <a:schemeClr val="tx1"/>
                </a:solidFill>
              </a:rPr>
              <a:t>t</a:t>
            </a:r>
            <a:r>
              <a:rPr lang="en" sz="1300" dirty="0" smtClean="0">
                <a:solidFill>
                  <a:schemeClr val="tx1"/>
                </a:solidFill>
              </a:rPr>
              <a:t>o protect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correctness of ethics</a:t>
            </a:r>
            <a:r>
              <a:rPr lang="en" sz="1300" dirty="0">
                <a:solidFill>
                  <a:schemeClr val="tx1"/>
                </a:solidFill>
              </a:rPr>
              <a:t> of patient involvement in </a:t>
            </a:r>
            <a:r>
              <a:rPr lang="en" sz="1300" dirty="0" smtClean="0">
                <a:solidFill>
                  <a:schemeClr val="tx1"/>
                </a:solidFill>
              </a:rPr>
              <a:t>research   			</a:t>
            </a:r>
            <a:r>
              <a:rPr lang="en" sz="1300" dirty="0">
                <a:solidFill>
                  <a:schemeClr val="tx1"/>
                </a:solidFill>
              </a:rPr>
              <a:t>	</a:t>
            </a:r>
            <a:r>
              <a:rPr lang="en" sz="1300" dirty="0" smtClean="0">
                <a:solidFill>
                  <a:schemeClr val="tx1"/>
                </a:solidFill>
              </a:rPr>
              <a:t>	</a:t>
            </a:r>
            <a:r>
              <a:rPr lang="en" sz="1000" dirty="0" smtClean="0">
                <a:solidFill>
                  <a:schemeClr val="tx1"/>
                </a:solidFill>
              </a:rPr>
              <a:t>(</a:t>
            </a:r>
            <a:r>
              <a:rPr lang="en" sz="1000" dirty="0">
                <a:solidFill>
                  <a:schemeClr val="tx1"/>
                </a:solidFill>
              </a:rPr>
              <a:t>Glanville, 2016)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3958" name="Shape 3958"/>
          <p:cNvSpPr txBox="1">
            <a:spLocks noGrp="1"/>
          </p:cNvSpPr>
          <p:nvPr>
            <p:ph type="body" idx="1"/>
          </p:nvPr>
        </p:nvSpPr>
        <p:spPr>
          <a:xfrm>
            <a:off x="3754582" y="963123"/>
            <a:ext cx="4225635" cy="41803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</a:rPr>
              <a:t>	      	</a:t>
            </a:r>
            <a:endParaRPr sz="1000" dirty="0">
              <a:solidFill>
                <a:schemeClr val="tx1"/>
              </a:solidFill>
            </a:endParaRP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Titillium Web"/>
            </a:pPr>
            <a:r>
              <a:rPr lang="en" sz="1400" dirty="0">
                <a:solidFill>
                  <a:schemeClr val="tx1"/>
                </a:solidFill>
              </a:rPr>
              <a:t>The </a:t>
            </a:r>
            <a:r>
              <a:rPr lang="en" sz="14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stages </a:t>
            </a:r>
            <a:r>
              <a:rPr lang="en" sz="1400" dirty="0">
                <a:solidFill>
                  <a:schemeClr val="tx1"/>
                </a:solidFill>
              </a:rPr>
              <a:t>of systematic review are</a:t>
            </a:r>
          </a:p>
          <a:p>
            <a:pPr marL="152400"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</a:rPr>
              <a:t>approximately the same, some </a:t>
            </a:r>
          </a:p>
          <a:p>
            <a:pPr marL="152400"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sz="1400" dirty="0">
                <a:solidFill>
                  <a:schemeClr val="tx1"/>
                </a:solidFill>
              </a:rPr>
              <a:t>d</a:t>
            </a:r>
            <a:r>
              <a:rPr lang="en" sz="1400" dirty="0">
                <a:solidFill>
                  <a:schemeClr val="tx1"/>
                </a:solidFill>
              </a:rPr>
              <a:t>efinitions use and assign </a:t>
            </a:r>
          </a:p>
          <a:p>
            <a:pPr marL="152400"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</a:rPr>
              <a:t>slightly different descriptive </a:t>
            </a:r>
          </a:p>
          <a:p>
            <a:pPr marL="152400"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</a:rPr>
              <a:t>terms to corresponding stages</a:t>
            </a:r>
            <a:r>
              <a:rPr lang="en" sz="1200" dirty="0">
                <a:solidFill>
                  <a:schemeClr val="tx1"/>
                </a:solidFill>
              </a:rPr>
              <a:t> </a:t>
            </a:r>
            <a:endParaRPr lang="en" sz="1200" dirty="0" smtClean="0">
              <a:solidFill>
                <a:schemeClr val="tx1"/>
              </a:solidFill>
            </a:endParaRPr>
          </a:p>
          <a:p>
            <a:pPr marL="152400"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152400" lvl="0" algn="ctr">
              <a:buClr>
                <a:srgbClr val="000000"/>
              </a:buClr>
              <a:buNone/>
            </a:pPr>
            <a:r>
              <a:rPr lang="en" sz="1200" dirty="0" smtClean="0">
                <a:solidFill>
                  <a:schemeClr val="tx1"/>
                </a:solidFill>
              </a:rPr>
              <a:t>		(</a:t>
            </a:r>
            <a:r>
              <a:rPr lang="en" sz="1200" dirty="0">
                <a:solidFill>
                  <a:schemeClr val="tx1"/>
                </a:solidFill>
              </a:rPr>
              <a:t>ISJMI, 2007)</a:t>
            </a:r>
          </a:p>
        </p:txBody>
      </p:sp>
      <p:sp>
        <p:nvSpPr>
          <p:cNvPr id="3959" name="Shape 3959"/>
          <p:cNvSpPr txBox="1"/>
          <p:nvPr/>
        </p:nvSpPr>
        <p:spPr>
          <a:xfrm>
            <a:off x="2164825" y="80038"/>
            <a:ext cx="19215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   objectives </a:t>
            </a:r>
          </a:p>
        </p:txBody>
      </p:sp>
      <p:sp>
        <p:nvSpPr>
          <p:cNvPr id="3960" name="Shape 3960"/>
          <p:cNvSpPr txBox="1"/>
          <p:nvPr/>
        </p:nvSpPr>
        <p:spPr>
          <a:xfrm>
            <a:off x="358828" y="2600588"/>
            <a:ext cx="4464000" cy="3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in the context of medical domain </a:t>
            </a:r>
            <a:r>
              <a:rPr lang="en" sz="28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  <a:endParaRPr lang="en" sz="16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1989</Words>
  <Application>Microsoft Office PowerPoint</Application>
  <PresentationFormat>On-screen Show (16:9)</PresentationFormat>
  <Paragraphs>354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Lato</vt:lpstr>
      <vt:lpstr>Roboto</vt:lpstr>
      <vt:lpstr>Dosis</vt:lpstr>
      <vt:lpstr>Montserrat</vt:lpstr>
      <vt:lpstr>Cambria</vt:lpstr>
      <vt:lpstr>Titillium Web Light</vt:lpstr>
      <vt:lpstr>Century</vt:lpstr>
      <vt:lpstr>Dosis Light</vt:lpstr>
      <vt:lpstr>Wingdings</vt:lpstr>
      <vt:lpstr>Arial</vt:lpstr>
      <vt:lpstr>Titillium Web</vt:lpstr>
      <vt:lpstr>Mowbray template</vt:lpstr>
      <vt:lpstr>Science Project 16x9</vt:lpstr>
      <vt:lpstr>Information Retrieval and Machine Learning for Conducting Medical Systematic Reviews</vt:lpstr>
      <vt:lpstr>Understanding some of the different types of reviews</vt:lpstr>
      <vt:lpstr>PowerPoint Presentation</vt:lpstr>
      <vt:lpstr>What are Systematic Reviews ? </vt:lpstr>
      <vt:lpstr>PowerPoint Presentation</vt:lpstr>
      <vt:lpstr>PowerPoint Presentation</vt:lpstr>
      <vt:lpstr>PowerPoint Presentation</vt:lpstr>
      <vt:lpstr>PowerPoint Presentation</vt:lpstr>
      <vt:lpstr>   Systematic review  components</vt:lpstr>
      <vt:lpstr>Systematic Review Process</vt:lpstr>
      <vt:lpstr>disadvantages of systematic reviews </vt:lpstr>
      <vt:lpstr>PowerPoint Presentation</vt:lpstr>
      <vt:lpstr>What are Rapid Reviews ?</vt:lpstr>
      <vt:lpstr>PowerPoint Presentation</vt:lpstr>
      <vt:lpstr>goals of rapid reviews </vt:lpstr>
      <vt:lpstr>PowerPoint Presentation</vt:lpstr>
      <vt:lpstr>constraints of rapid reviews </vt:lpstr>
      <vt:lpstr>PowerPoint Presentation</vt:lpstr>
      <vt:lpstr>What is a Scoping review ?</vt:lpstr>
      <vt:lpstr>PowerPoint Presentation</vt:lpstr>
      <vt:lpstr>What is a Narrative review ?</vt:lpstr>
      <vt:lpstr>Narrative reviews/Traditional reviews</vt:lpstr>
      <vt:lpstr>What are Literature reviews ?</vt:lpstr>
      <vt:lpstr>Literature review</vt:lpstr>
      <vt:lpstr>PowerPoint Presentation</vt:lpstr>
      <vt:lpstr>PowerPoint Presentation</vt:lpstr>
      <vt:lpstr>Summary Table </vt:lpstr>
      <vt:lpstr>PowerPoint Presentation</vt:lpstr>
      <vt:lpstr>Search strategy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Machine Learning for Conducting Empirical Systematic Reviews</dc:title>
  <dc:creator>Αλέξανδρος Ιωαννίδης</dc:creator>
  <cp:lastModifiedBy>Windows User</cp:lastModifiedBy>
  <cp:revision>511</cp:revision>
  <dcterms:modified xsi:type="dcterms:W3CDTF">2017-12-04T10:48:43Z</dcterms:modified>
</cp:coreProperties>
</file>