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notesMasterIdLst>
    <p:notesMasterId r:id="rId35"/>
  </p:notesMasterIdLst>
  <p:sldIdLst>
    <p:sldId id="256" r:id="rId2"/>
    <p:sldId id="257" r:id="rId3"/>
    <p:sldId id="297" r:id="rId4"/>
    <p:sldId id="300" r:id="rId5"/>
    <p:sldId id="281" r:id="rId6"/>
    <p:sldId id="280" r:id="rId7"/>
    <p:sldId id="283" r:id="rId8"/>
    <p:sldId id="258" r:id="rId9"/>
    <p:sldId id="259" r:id="rId10"/>
    <p:sldId id="298" r:id="rId11"/>
    <p:sldId id="286" r:id="rId12"/>
    <p:sldId id="292" r:id="rId13"/>
    <p:sldId id="299" r:id="rId14"/>
    <p:sldId id="295" r:id="rId15"/>
    <p:sldId id="294" r:id="rId16"/>
    <p:sldId id="279" r:id="rId17"/>
    <p:sldId id="261" r:id="rId18"/>
    <p:sldId id="262" r:id="rId19"/>
    <p:sldId id="265" r:id="rId20"/>
    <p:sldId id="290" r:id="rId21"/>
    <p:sldId id="301" r:id="rId22"/>
    <p:sldId id="269" r:id="rId23"/>
    <p:sldId id="296" r:id="rId24"/>
    <p:sldId id="268" r:id="rId25"/>
    <p:sldId id="282" r:id="rId26"/>
    <p:sldId id="271" r:id="rId27"/>
    <p:sldId id="272" r:id="rId28"/>
    <p:sldId id="273" r:id="rId29"/>
    <p:sldId id="274" r:id="rId30"/>
    <p:sldId id="275" r:id="rId31"/>
    <p:sldId id="277" r:id="rId32"/>
    <p:sldId id="276" r:id="rId33"/>
    <p:sldId id="291" r:id="rId3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7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67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2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2CE94-8B79-4B5E-8072-C34AD1FD5D3F}" type="datetimeFigureOut">
              <a:rPr lang="en-GB"/>
              <a:t>13/11/2016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91418-6631-47FC-BF0E-EA6438DEDC5D}" type="slidenum">
              <a:rPr lang="en-GB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24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91418-6631-47FC-BF0E-EA6438DEDC5D}" type="slidenum">
              <a:rPr lang="en-GB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08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91418-6631-47FC-BF0E-EA6438DEDC5D}" type="slidenum">
              <a:rPr lang="en-GB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08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SAGE</a:t>
            </a:r>
            <a:r>
              <a:rPr lang="en-GB" baseline="0" dirty="0"/>
              <a:t> KATHRIN COSTER 2010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91418-6631-47FC-BF0E-EA6438DEDC5D}" type="slidenum">
              <a:rPr lang="en-GB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74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91418-6631-47FC-BF0E-EA6438DEDC5D}" type="slidenum">
              <a:rPr lang="en-GB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52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91418-6631-47FC-BF0E-EA6438DEDC5D}" type="slidenum">
              <a:rPr lang="en-GB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364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91418-6631-47FC-BF0E-EA6438DEDC5D}" type="slidenum">
              <a:rPr lang="en-GB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08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91418-6631-47FC-BF0E-EA6438DEDC5D}" type="slidenum">
              <a:rPr lang="en-GB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42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91418-6631-47FC-BF0E-EA6438DEDC5D}" type="slidenum">
              <a:rPr lang="en-GB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856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91418-6631-47FC-BF0E-EA6438DEDC5D}" type="slidenum">
              <a:rPr lang="en-GB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98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91418-6631-47FC-BF0E-EA6438DEDC5D}" type="slidenum">
              <a:rPr lang="en-GB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37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91418-6631-47FC-BF0E-EA6438DEDC5D}" type="slidenum">
              <a:rPr lang="en-GB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622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91418-6631-47FC-BF0E-EA6438DEDC5D}" type="slidenum">
              <a:rPr lang="en-GB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92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91418-6631-47FC-BF0E-EA6438DEDC5D}" type="slidenum">
              <a:rPr lang="en-GB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61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91418-6631-47FC-BF0E-EA6438DEDC5D}" type="slidenum">
              <a:rPr lang="en-GB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766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13/11/2016</a:t>
            </a:fld>
            <a:endParaRPr lang="en-GB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599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13/11/2016</a:t>
            </a:fld>
            <a:endParaRPr lang="en-GB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658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13/11/2016</a:t>
            </a:fld>
            <a:endParaRPr lang="en-GB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536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13/11/2016</a:t>
            </a:fld>
            <a:endParaRPr lang="en-GB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00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13/11/2016</a:t>
            </a:fld>
            <a:endParaRPr lang="en-GB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35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13/11/2016</a:t>
            </a:fld>
            <a:endParaRPr lang="en-GB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40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13/11/2016</a:t>
            </a:fld>
            <a:endParaRPr lang="en-GB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86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13/11/2016</a:t>
            </a:fld>
            <a:endParaRPr lang="en-GB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340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13/11/2016</a:t>
            </a:fld>
            <a:endParaRPr lang="en-GB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1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13/11/2016</a:t>
            </a:fld>
            <a:endParaRPr lang="en-GB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664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13/11/2016</a:t>
            </a:fld>
            <a:endParaRPr lang="en-GB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59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13/11/2016</a:t>
            </a:fld>
            <a:endParaRPr lang="en-GB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395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MwjscSCcf0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crFudqIGr4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XX4gqRq1w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ipRVTV925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8215" y="476779"/>
            <a:ext cx="5956353" cy="3831424"/>
          </a:xfrm>
        </p:spPr>
        <p:txBody>
          <a:bodyPr>
            <a:normAutofit/>
          </a:bodyPr>
          <a:lstStyle/>
          <a:p>
            <a:pPr algn="r"/>
            <a:r>
              <a:rPr lang="en-GB" sz="5400" b="1" dirty="0">
                <a:solidFill>
                  <a:srgbClr val="FFFFFF"/>
                </a:solidFill>
                <a:latin typeface="Calibri Light"/>
              </a:rPr>
              <a:t>Managing an </a:t>
            </a:r>
            <a:br>
              <a:rPr lang="en-GB" sz="5400" dirty="0">
                <a:solidFill>
                  <a:srgbClr val="FFFFFF"/>
                </a:solidFill>
                <a:latin typeface="Calibri Light"/>
              </a:rPr>
            </a:br>
            <a:r>
              <a:rPr lang="en-GB" sz="5400" b="1" dirty="0">
                <a:solidFill>
                  <a:srgbClr val="FFFFFF"/>
                </a:solidFill>
                <a:latin typeface="Calibri Light"/>
              </a:rPr>
              <a:t>International Project (Outside the UK)</a:t>
            </a:r>
            <a:endParaRPr lang="en-US" sz="5400" dirty="0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GB" dirty="0">
                <a:solidFill>
                  <a:srgbClr val="FFFFFF"/>
                </a:solidFill>
              </a:rPr>
              <a:t>Part 1</a:t>
            </a:r>
          </a:p>
          <a:p>
            <a:pPr algn="r">
              <a:lnSpc>
                <a:spcPct val="80000"/>
              </a:lnSpc>
            </a:pPr>
            <a:endParaRPr lang="en-GB" dirty="0">
              <a:solidFill>
                <a:srgbClr val="FFFFFF"/>
              </a:solidFill>
            </a:endParaRPr>
          </a:p>
          <a:p>
            <a:pPr algn="r">
              <a:lnSpc>
                <a:spcPct val="8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05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Rounded 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36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The Planning 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3594" y="2305869"/>
            <a:ext cx="4265068" cy="37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The Challenges: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 marL="4572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Minimise</a:t>
            </a:r>
            <a:r>
              <a:rPr lang="en-US" sz="2400" dirty="0"/>
              <a:t> the project duration </a:t>
            </a:r>
          </a:p>
          <a:p>
            <a:pPr marL="4572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Minimize the resource availability cost </a:t>
            </a:r>
          </a:p>
          <a:p>
            <a:pPr marL="4572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Maximize quality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89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sultado de imagen de risk management proces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4632" y="543270"/>
            <a:ext cx="5126736" cy="56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Risk Management 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91903" y="2121763"/>
            <a:ext cx="5235490" cy="3773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What is a Risk Management Process?</a:t>
            </a:r>
            <a:endParaRPr lang="en-US" sz="2400" dirty="0"/>
          </a:p>
          <a:p>
            <a:pPr marL="0" lvl="1">
              <a:lnSpc>
                <a:spcPct val="90000"/>
              </a:lnSpc>
            </a:pPr>
            <a:r>
              <a:rPr lang="en-US" sz="2400" dirty="0"/>
              <a:t>The steps involved in identifying, monitoring and controlling risk. Each risk can then be identified, what impact it will have and what action can be taken to stop it.</a:t>
            </a:r>
          </a:p>
          <a:p>
            <a:pPr marL="0"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1" dirty="0"/>
              <a:t>When do I use a Risk Process?</a:t>
            </a:r>
            <a:endParaRPr lang="en-US" sz="2400" dirty="0"/>
          </a:p>
          <a:p>
            <a:pPr marL="0" lvl="1">
              <a:lnSpc>
                <a:spcPct val="90000"/>
              </a:lnSpc>
            </a:pPr>
            <a:r>
              <a:rPr lang="en-US" sz="2400" dirty="0"/>
              <a:t>This should always be used. A project may face risks regularly and by putting this process in place they can be monitored and controlled.</a:t>
            </a:r>
          </a:p>
        </p:txBody>
      </p:sp>
    </p:spTree>
    <p:extLst>
      <p:ext uri="{BB962C8B-B14F-4D97-AF65-F5344CB8AC3E}">
        <p14:creationId xmlns:p14="http://schemas.microsoft.com/office/powerpoint/2010/main" val="2865674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t of communication has not changed but the tools that we have at our ...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2" r="9091" b="24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r>
              <a:rPr lang="en-GB" sz="4000" dirty="0"/>
              <a:t>Effective Communication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400" dirty="0"/>
              <a:t> Face-to-face is the best</a:t>
            </a:r>
          </a:p>
          <a:p>
            <a:pPr marL="342900" indent="-342900"/>
            <a:r>
              <a:rPr lang="en-US" sz="2400" dirty="0"/>
              <a:t>Don’t reply immediately to negative emails </a:t>
            </a:r>
          </a:p>
          <a:p>
            <a:pPr marL="342900" indent="-342900"/>
            <a:r>
              <a:rPr lang="en-US" sz="2400" dirty="0"/>
              <a:t>‘Active listening’ is key</a:t>
            </a:r>
          </a:p>
          <a:p>
            <a:pPr marL="342900" indent="-342900"/>
            <a:r>
              <a:rPr lang="en-US" sz="2400" dirty="0"/>
              <a:t>Paraphrasing can help enormously </a:t>
            </a:r>
          </a:p>
          <a:p>
            <a:pPr marL="342900" indent="-342900"/>
            <a:r>
              <a:rPr lang="en-US" sz="2400" dirty="0"/>
              <a:t>Give and ask for feedback</a:t>
            </a:r>
          </a:p>
          <a:p>
            <a:pPr marL="342900" indent="-342900"/>
            <a:r>
              <a:rPr lang="en-US" sz="2400" dirty="0"/>
              <a:t>Take into consideration time for written responses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34022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934" y="2693134"/>
            <a:ext cx="2077422" cy="20004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International Differences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959197" y="5358341"/>
            <a:ext cx="2601693" cy="109067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Security​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Instability​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Local crime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908315" y="895200"/>
            <a:ext cx="2510703" cy="109067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Geography​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Climate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seasonal difference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997313" y="3830192"/>
            <a:ext cx="2368627" cy="109067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Culture​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Customs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Religion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Language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867749" y="1169704"/>
            <a:ext cx="2627757" cy="152397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Infrastructure​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Telecommunications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Transport​</a:t>
            </a:r>
            <a:r>
              <a:rPr lang="en-GB" dirty="0" err="1"/>
              <a:t>ation</a:t>
            </a:r>
            <a:endParaRPr lang="en-GB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Power grids​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Education​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72938" y="3830192"/>
            <a:ext cx="2502558" cy="1632333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Legal/ Political​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Stability of country​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Laws​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Government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134579" y="3984839"/>
            <a:ext cx="1909956" cy="68501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163666" y="1973633"/>
            <a:ext cx="7411" cy="54660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163665" y="4767951"/>
            <a:ext cx="1" cy="49229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298755" y="2527353"/>
            <a:ext cx="1608572" cy="85729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387154" y="3830192"/>
            <a:ext cx="1610159" cy="63764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1865333" y="187936"/>
            <a:ext cx="8596668" cy="82238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International Differences </a:t>
            </a:r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14" name="Rounded Rectangle 8"/>
          <p:cNvSpPr/>
          <p:nvPr/>
        </p:nvSpPr>
        <p:spPr>
          <a:xfrm>
            <a:off x="704858" y="1169704"/>
            <a:ext cx="2502558" cy="1632333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Legal/ Political​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Stability of country​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Laws​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Government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175496" y="2650052"/>
            <a:ext cx="1869039" cy="60039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69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103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International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631" y="861992"/>
            <a:ext cx="3863169" cy="237357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742950" lvl="1" indent="-285750" fontAlgn="base"/>
            <a:endParaRPr lang="en-US" dirty="0"/>
          </a:p>
          <a:p>
            <a:pPr marL="742950" lvl="1" indent="-285750" fontAlgn="base"/>
            <a:endParaRPr lang="en-US" dirty="0"/>
          </a:p>
          <a:p>
            <a:pPr marL="0" indent="0" fontAlgn="base">
              <a:buNone/>
            </a:pPr>
            <a:r>
              <a:rPr lang="en-US" sz="2400" dirty="0"/>
              <a:t>Economic​</a:t>
            </a:r>
          </a:p>
          <a:p>
            <a:pPr marL="742950" lvl="1" indent="-285750" fontAlgn="base"/>
            <a:r>
              <a:rPr lang="en-US" dirty="0"/>
              <a:t>Payments​</a:t>
            </a:r>
          </a:p>
          <a:p>
            <a:pPr marL="742950" lvl="1" indent="-285750" fontAlgn="base"/>
            <a:r>
              <a:rPr lang="en-US" dirty="0"/>
              <a:t>Currency  </a:t>
            </a:r>
          </a:p>
          <a:p>
            <a:pPr marL="742950" lvl="1" indent="-285750" fontAlgn="base"/>
            <a:r>
              <a:rPr lang="en-US" dirty="0"/>
              <a:t>Exchange rate​</a:t>
            </a:r>
          </a:p>
          <a:p>
            <a:pPr marL="742950" lvl="1" indent="-285750" fontAlgn="base"/>
            <a:r>
              <a:rPr lang="en-US" dirty="0"/>
              <a:t>Local work force</a:t>
            </a:r>
          </a:p>
          <a:p>
            <a:pPr marL="285750" indent="-285750" fontAlgn="base"/>
            <a:endParaRPr lang="en-US" sz="2400" dirty="0"/>
          </a:p>
          <a:p>
            <a:pPr marL="0" indent="0">
              <a:lnSpc>
                <a:spcPct val="80000"/>
              </a:lnSpc>
              <a:buNone/>
            </a:pP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135274" y="883147"/>
            <a:ext cx="4023590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GB" sz="2400" dirty="0"/>
              <a:t>Infrastructure​</a:t>
            </a:r>
          </a:p>
          <a:p>
            <a:pPr marL="800100" lvl="1" indent="-342900" fontAlgn="base"/>
            <a:r>
              <a:rPr lang="en-GB" dirty="0"/>
              <a:t>Telecommunications</a:t>
            </a:r>
          </a:p>
          <a:p>
            <a:pPr marL="800100" lvl="1" indent="-342900" fontAlgn="base"/>
            <a:r>
              <a:rPr lang="en-GB" dirty="0"/>
              <a:t>Transport​</a:t>
            </a:r>
            <a:r>
              <a:rPr lang="en-GB" dirty="0" err="1"/>
              <a:t>ation</a:t>
            </a:r>
            <a:endParaRPr lang="en-GB" dirty="0"/>
          </a:p>
          <a:p>
            <a:pPr marL="800100" lvl="1" indent="-342900" fontAlgn="base"/>
            <a:r>
              <a:rPr lang="en-GB" dirty="0"/>
              <a:t>Power grids​</a:t>
            </a:r>
          </a:p>
          <a:p>
            <a:pPr marL="800100" lvl="1" indent="-342900" fontAlgn="base"/>
            <a:r>
              <a:rPr lang="en-GB" dirty="0"/>
              <a:t>Education​</a:t>
            </a:r>
          </a:p>
          <a:p>
            <a:pPr marL="457200" lvl="1" indent="0" fontAlgn="base">
              <a:buNone/>
            </a:pPr>
            <a:endParaRPr lang="en-GB" sz="2400" dirty="0"/>
          </a:p>
          <a:p>
            <a:pPr marL="0" indent="0" fontAlgn="base">
              <a:buNone/>
            </a:pPr>
            <a:r>
              <a:rPr lang="en-GB" sz="2400" dirty="0"/>
              <a:t>Culture​</a:t>
            </a:r>
          </a:p>
          <a:p>
            <a:pPr marL="800100" lvl="1" indent="-342900" fontAlgn="base"/>
            <a:r>
              <a:rPr lang="en-GB" dirty="0"/>
              <a:t>Customs</a:t>
            </a:r>
          </a:p>
          <a:p>
            <a:pPr marL="800100" lvl="1" indent="-342900" fontAlgn="base"/>
            <a:r>
              <a:rPr lang="en-GB" dirty="0"/>
              <a:t>Religion</a:t>
            </a:r>
          </a:p>
          <a:p>
            <a:pPr marL="800100" lvl="1" indent="-342900" fontAlgn="base"/>
            <a:r>
              <a:rPr lang="en-GB" dirty="0"/>
              <a:t>Language </a:t>
            </a:r>
          </a:p>
          <a:p>
            <a:pPr marL="457200" lvl="1" indent="0" fontAlgn="base">
              <a:buNone/>
            </a:pPr>
            <a:endParaRPr lang="en-GB" sz="2400" dirty="0"/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845266" y="2057400"/>
            <a:ext cx="0" cy="274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97360" y="5074729"/>
            <a:ext cx="33550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Geography​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Climate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seasonal difference</a:t>
            </a:r>
          </a:p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542800" y="580072"/>
            <a:ext cx="24054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400" dirty="0"/>
              <a:t>Security​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Instability​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Local crime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0002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4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/>
          <p:cNvSpPr txBox="1"/>
          <p:nvPr/>
        </p:nvSpPr>
        <p:spPr>
          <a:xfrm>
            <a:off x="8153399" y="640081"/>
            <a:ext cx="3395133" cy="5574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CULTURAL DIFFERENCES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395272" y="1179093"/>
            <a:ext cx="4744112" cy="4496427"/>
            <a:chOff x="3760331" y="1641463"/>
            <a:chExt cx="4744112" cy="449642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0331" y="1641463"/>
              <a:ext cx="4744112" cy="449642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 rot="19116032">
              <a:off x="4393675" y="2643745"/>
              <a:ext cx="1179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Religion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2448707">
              <a:off x="6320444" y="2736494"/>
              <a:ext cx="144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Language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13677610">
              <a:off x="4450839" y="4541742"/>
              <a:ext cx="10652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Values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7975989">
              <a:off x="6309327" y="4589818"/>
              <a:ext cx="1253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Customs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75986" y="3658843"/>
              <a:ext cx="11023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Culture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021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VMwjscSCcf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60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Becoming an effective Intercultural Worker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Adaptation skills</a:t>
            </a:r>
          </a:p>
          <a:p>
            <a:pPr marL="285750" indent="-2286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Don’t think of owns culture to be superior </a:t>
            </a:r>
          </a:p>
          <a:p>
            <a:pPr marL="285750" indent="-2286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Understand “culture”</a:t>
            </a:r>
          </a:p>
          <a:p>
            <a:pPr marL="285750" indent="-2286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Extensive knowledge of the host country</a:t>
            </a:r>
          </a:p>
          <a:p>
            <a:pPr indent="-2286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Communication skills</a:t>
            </a:r>
          </a:p>
          <a:p>
            <a:pPr marL="285750" indent="-2286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Sociability and Interpersonal and               relationship-building skills</a:t>
            </a:r>
          </a:p>
          <a:p>
            <a:pPr marL="285750" indent="-2286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International meetings contributions </a:t>
            </a:r>
          </a:p>
          <a:p>
            <a:pPr marL="285750" indent="-2286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High level of commitment</a:t>
            </a:r>
          </a:p>
        </p:txBody>
      </p:sp>
    </p:spTree>
    <p:extLst>
      <p:ext uri="{BB962C8B-B14F-4D97-AF65-F5344CB8AC3E}">
        <p14:creationId xmlns:p14="http://schemas.microsoft.com/office/powerpoint/2010/main" val="2879245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Cross cultural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Language Training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Intercultural trainer from host country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Education in local culture, art, history and politics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Training in county cultural standing (power, individualism, collectivism and masculinity vs feminism).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Prepare employees for a cultural shock.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 marL="0" indent="0">
              <a:lnSpc>
                <a:spcPct val="8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8361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chemeClr val="accent1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Main causes of failures.</a:t>
            </a:r>
          </a:p>
          <a:p>
            <a:r>
              <a:rPr lang="en-GB" sz="2400" dirty="0"/>
              <a:t>Environmental factors</a:t>
            </a:r>
          </a:p>
          <a:p>
            <a:r>
              <a:rPr lang="en-GB" sz="2400" dirty="0"/>
              <a:t>Cultural factors</a:t>
            </a:r>
          </a:p>
          <a:p>
            <a:r>
              <a:rPr lang="en-GB" sz="2400" dirty="0"/>
              <a:t>How to reduce chance of failure of an international project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8469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Objectives</a:t>
            </a:r>
            <a:r>
              <a:rPr lang="en-US" dirty="0">
                <a:solidFill>
                  <a:schemeClr val="accent1"/>
                </a:solidFill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285750" indent="-285750"/>
            <a:r>
              <a:rPr lang="en-GB" sz="2400"/>
              <a:t>Understanding of difficulties within an international project</a:t>
            </a:r>
          </a:p>
          <a:p>
            <a:pPr marL="342900" indent="-342900"/>
            <a:r>
              <a:rPr lang="en-GB" sz="2400"/>
              <a:t>Analyse the causes that make an international project to fail</a:t>
            </a:r>
          </a:p>
          <a:p>
            <a:pPr marL="342900" indent="-342900"/>
            <a:r>
              <a:rPr lang="en-GB" sz="2400"/>
              <a:t>Look at cultural frameworks in planning international projects</a:t>
            </a:r>
          </a:p>
          <a:p>
            <a:pPr marL="342900" indent="-342900"/>
            <a:r>
              <a:rPr lang="en-GB" sz="2400"/>
              <a:t>The overall management of an international project</a:t>
            </a:r>
          </a:p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3537407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chemeClr val="accent1"/>
                </a:solidFill>
              </a:rPr>
              <a:t>References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478956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871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en-GB" sz="5400" b="1">
                <a:solidFill>
                  <a:srgbClr val="FFFFFF"/>
                </a:solidFill>
                <a:latin typeface="Calibri Light"/>
              </a:rPr>
              <a:t>Managing an </a:t>
            </a:r>
            <a:br>
              <a:rPr lang="en-GB" sz="5400">
                <a:solidFill>
                  <a:srgbClr val="FFFFFF"/>
                </a:solidFill>
                <a:latin typeface="Calibri Light"/>
              </a:rPr>
            </a:br>
            <a:r>
              <a:rPr lang="en-GB" sz="5400" b="1">
                <a:solidFill>
                  <a:srgbClr val="FFFFFF"/>
                </a:solidFill>
                <a:latin typeface="Calibri Light"/>
              </a:rPr>
              <a:t>International Project (Outside the UK)</a:t>
            </a:r>
            <a:endParaRPr lang="en-US" sz="5400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>
              <a:lnSpc>
                <a:spcPct val="70000"/>
              </a:lnSpc>
            </a:pPr>
            <a:r>
              <a:rPr lang="en-GB" sz="1300" dirty="0">
                <a:solidFill>
                  <a:srgbClr val="FFFFFF"/>
                </a:solidFill>
              </a:rPr>
              <a:t>			(PART 2)</a:t>
            </a:r>
            <a:endParaRPr lang="en-US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157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Objectives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GB" sz="2400" dirty="0"/>
              <a:t>Recap of Part 1</a:t>
            </a:r>
          </a:p>
          <a:p>
            <a:r>
              <a:rPr lang="en-GB" sz="2400" dirty="0"/>
              <a:t>Hofstede Culture Dimension</a:t>
            </a:r>
          </a:p>
          <a:p>
            <a:r>
              <a:rPr lang="en-GB" sz="2400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1010966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chemeClr val="accent1"/>
                </a:solidFill>
              </a:rPr>
              <a:t>Hofstede Culture Dimension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GB" sz="2400"/>
              <a:t>5 Key Differences</a:t>
            </a:r>
          </a:p>
          <a:p>
            <a:pPr lvl="1"/>
            <a:r>
              <a:rPr lang="en-GB" dirty="0"/>
              <a:t>Power Distance</a:t>
            </a:r>
          </a:p>
          <a:p>
            <a:pPr lvl="1"/>
            <a:r>
              <a:rPr lang="en-GB" dirty="0"/>
              <a:t>Individualism vs Collectivism - Individualism</a:t>
            </a:r>
          </a:p>
          <a:p>
            <a:pPr lvl="1"/>
            <a:r>
              <a:rPr lang="en-GB" dirty="0"/>
              <a:t>Masculinity</a:t>
            </a:r>
          </a:p>
          <a:p>
            <a:pPr lvl="1"/>
            <a:r>
              <a:rPr lang="en-GB" dirty="0"/>
              <a:t>Uncertainty of avoidance</a:t>
            </a:r>
          </a:p>
          <a:p>
            <a:pPr lvl="1"/>
            <a:r>
              <a:rPr lang="en-GB" dirty="0"/>
              <a:t>Long-Term Orientation </a:t>
            </a:r>
          </a:p>
        </p:txBody>
      </p:sp>
    </p:spTree>
    <p:extLst>
      <p:ext uri="{BB962C8B-B14F-4D97-AF65-F5344CB8AC3E}">
        <p14:creationId xmlns:p14="http://schemas.microsoft.com/office/powerpoint/2010/main" val="2309961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crFudqIGr4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84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chemeClr val="accent1"/>
                </a:solidFill>
              </a:rPr>
              <a:t>Power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GB" sz="2400"/>
              <a:t>Degree in which less powerful people, accept and expect that power is distributed unevenly.</a:t>
            </a:r>
          </a:p>
          <a:p>
            <a:r>
              <a:rPr lang="en-GB" sz="2400"/>
              <a:t>Also how society deals with inequality. </a:t>
            </a:r>
          </a:p>
          <a:p>
            <a:endParaRPr lang="en-GB" sz="2400"/>
          </a:p>
          <a:p>
            <a:r>
              <a:rPr lang="en-GB" sz="2400"/>
              <a:t>Large degree – Accepts hierarchical order where everybody has a place needs no further justification. </a:t>
            </a:r>
          </a:p>
          <a:p>
            <a:r>
              <a:rPr lang="en-GB" sz="2400"/>
              <a:t>Low degree - People wish to equalise power distribution and want reasoning for inequalities of power</a:t>
            </a:r>
          </a:p>
        </p:txBody>
      </p:sp>
    </p:spTree>
    <p:extLst>
      <p:ext uri="{BB962C8B-B14F-4D97-AF65-F5344CB8AC3E}">
        <p14:creationId xmlns:p14="http://schemas.microsoft.com/office/powerpoint/2010/main" val="2858715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chemeClr val="accent1"/>
                </a:solidFill>
              </a:rPr>
              <a:t>Individualism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GB" sz="2400"/>
              <a:t>Individualism - Wanting of a loose knit society where individuals are expected to take care of only themselves and their family. </a:t>
            </a:r>
          </a:p>
          <a:p>
            <a:r>
              <a:rPr lang="en-GB" sz="2400"/>
              <a:t>Collectivism -  wanting of a tightly-knit society where relatives and group members will take care of each other for unquestioning loyalty.</a:t>
            </a:r>
          </a:p>
          <a:p>
            <a:pPr marL="0" indent="0">
              <a:buNone/>
            </a:pPr>
            <a:r>
              <a:rPr lang="en-GB" sz="2400"/>
              <a:t> </a:t>
            </a:r>
          </a:p>
          <a:p>
            <a:r>
              <a:rPr lang="en-GB" sz="2400"/>
              <a:t>This is reflected in whether they refer to themselves as “I” or “we”</a:t>
            </a:r>
          </a:p>
        </p:txBody>
      </p:sp>
    </p:spTree>
    <p:extLst>
      <p:ext uri="{BB962C8B-B14F-4D97-AF65-F5344CB8AC3E}">
        <p14:creationId xmlns:p14="http://schemas.microsoft.com/office/powerpoint/2010/main" val="2301087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chemeClr val="accent1"/>
                </a:solidFill>
              </a:rPr>
              <a:t>Masculinity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GB" sz="2400"/>
              <a:t>Masculinity - preference for achievement, heroism, assertiveness and material rewards for success altogether more competitive. </a:t>
            </a:r>
          </a:p>
          <a:p>
            <a:r>
              <a:rPr lang="en-GB" sz="2400"/>
              <a:t>Femininity -  preference for cooperation, modesty, caring for the weak and quality of life. </a:t>
            </a:r>
          </a:p>
          <a:p>
            <a:endParaRPr lang="en-GB" sz="2400"/>
          </a:p>
          <a:p>
            <a:r>
              <a:rPr lang="en-GB" sz="2400"/>
              <a:t>Also known as a "tough versus tender" cultures.</a:t>
            </a:r>
          </a:p>
        </p:txBody>
      </p:sp>
    </p:spTree>
    <p:extLst>
      <p:ext uri="{BB962C8B-B14F-4D97-AF65-F5344CB8AC3E}">
        <p14:creationId xmlns:p14="http://schemas.microsoft.com/office/powerpoint/2010/main" val="2868155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chemeClr val="accent1"/>
                </a:solidFill>
              </a:rPr>
              <a:t>Uncertainty of avoidance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GB" sz="2400"/>
              <a:t>Degree to which society feels uncomfortable with uncertainty and ambiguity. </a:t>
            </a:r>
          </a:p>
          <a:p>
            <a:r>
              <a:rPr lang="en-GB" sz="2400"/>
              <a:t>How a society deals with the future being unknown.</a:t>
            </a:r>
          </a:p>
          <a:p>
            <a:pPr lvl="1"/>
            <a:r>
              <a:rPr lang="en-GB" dirty="0"/>
              <a:t>Should we try to control the future or just let it happen? </a:t>
            </a:r>
          </a:p>
          <a:p>
            <a:pPr lvl="1"/>
            <a:endParaRPr lang="en-GB" dirty="0"/>
          </a:p>
          <a:p>
            <a:r>
              <a:rPr lang="en-GB" sz="2400"/>
              <a:t>Large degree - rigid codes of belief and behaviour and intolerant of unorthodox behaviour and ideas. </a:t>
            </a:r>
          </a:p>
          <a:p>
            <a:r>
              <a:rPr lang="en-GB" sz="2400"/>
              <a:t>Low degree - more relaxed attitude where practice counts more than principles.</a:t>
            </a:r>
          </a:p>
        </p:txBody>
      </p:sp>
    </p:spTree>
    <p:extLst>
      <p:ext uri="{BB962C8B-B14F-4D97-AF65-F5344CB8AC3E}">
        <p14:creationId xmlns:p14="http://schemas.microsoft.com/office/powerpoint/2010/main" val="98814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pkb16170\AppData\Local\Microsoft\Windows\Temporary Internet Files\Content.IE5\T69BG9CX\international-globe[1]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3" r="11237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2129976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GB" b="1" dirty="0"/>
              <a:t>What is an international project management?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3072582"/>
            <a:ext cx="3651466" cy="2285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International project management Is the management of projects internationally or across borders and cultures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55747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chemeClr val="accent1"/>
                </a:solidFill>
              </a:rPr>
              <a:t>Long-term Orientation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fontAlgn="base"/>
            <a:r>
              <a:rPr lang="en-GB" sz="2400"/>
              <a:t>Challenges of the present and future can be prioritised differently </a:t>
            </a:r>
          </a:p>
          <a:p>
            <a:pPr fontAlgn="base"/>
            <a:endParaRPr lang="en-GB" sz="2400"/>
          </a:p>
          <a:p>
            <a:pPr fontAlgn="base"/>
            <a:r>
              <a:rPr lang="en-GB" sz="2400"/>
              <a:t>Low degree - Prefer to maintain time-honoured traditions and norms while viewing societal change with suspicion. </a:t>
            </a:r>
          </a:p>
          <a:p>
            <a:pPr fontAlgn="base"/>
            <a:r>
              <a:rPr lang="en-GB" sz="2400"/>
              <a:t>Large degree -  Take a pragmatic approach, encouraging thrift and efforts in modern education as a way to prepare for the future.</a:t>
            </a:r>
          </a:p>
          <a:p>
            <a:pPr fontAlgn="base"/>
            <a:r>
              <a:rPr lang="en-GB" sz="2400"/>
              <a:t>Can be related to as " (short term) normative versus (long term) pragmatic" (PRA). </a:t>
            </a:r>
          </a:p>
        </p:txBody>
      </p:sp>
    </p:spTree>
    <p:extLst>
      <p:ext uri="{BB962C8B-B14F-4D97-AF65-F5344CB8AC3E}">
        <p14:creationId xmlns:p14="http://schemas.microsoft.com/office/powerpoint/2010/main" val="2536756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chemeClr val="accent1"/>
                </a:solidFill>
              </a:rPr>
              <a:t>Hofstede and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3015839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chemeClr val="accent1"/>
                </a:solidFill>
              </a:rPr>
              <a:t>International project Case Study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384130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chemeClr val="accent1"/>
                </a:solidFill>
              </a:rPr>
              <a:t>References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37586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958" y="963877"/>
            <a:ext cx="3586604" cy="4930246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Main purposes of an international project</a:t>
            </a:r>
            <a:br>
              <a:rPr lang="en-GB" dirty="0">
                <a:solidFill>
                  <a:schemeClr val="accent1"/>
                </a:solidFill>
              </a:rPr>
            </a:b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GB" sz="2400" dirty="0"/>
              <a:t>Explore new geographical opportunities</a:t>
            </a:r>
          </a:p>
          <a:p>
            <a:r>
              <a:rPr lang="en-GB" sz="2400" dirty="0"/>
              <a:t>Increase efficiency</a:t>
            </a:r>
          </a:p>
          <a:p>
            <a:r>
              <a:rPr lang="en-GB" sz="2400" dirty="0"/>
              <a:t>Increase market share and global power</a:t>
            </a:r>
          </a:p>
          <a:p>
            <a:r>
              <a:rPr lang="en-GB" sz="2400" dirty="0"/>
              <a:t>Gain access to new (or unique) resources</a:t>
            </a:r>
          </a:p>
          <a:p>
            <a:r>
              <a:rPr lang="en-GB" sz="2400" dirty="0"/>
              <a:t>Reduce Risk 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5964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X4gqRq1wY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4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Starbucks vector art by purplishblack on DeviantArt"/>
          <p:cNvPicPr>
            <a:picLocks noChangeAspect="1"/>
          </p:cNvPicPr>
          <p:nvPr/>
        </p:nvPicPr>
        <p:blipFill rotWithShape="1">
          <a:blip r:embed="rId2"/>
          <a:srcRect l="530" r="2528" b="-3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GB" dirty="0"/>
              <a:t>STARBUCKS COFFEE</a:t>
            </a:r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dirty="0"/>
              <a:t>Worlds largest Coffee House</a:t>
            </a:r>
          </a:p>
          <a:p>
            <a:endParaRPr lang="en-US" dirty="0"/>
          </a:p>
          <a:p>
            <a:r>
              <a:rPr lang="en-US" dirty="0"/>
              <a:t>Started in Seattle, USA </a:t>
            </a:r>
          </a:p>
          <a:p>
            <a:endParaRPr lang="en-US" dirty="0"/>
          </a:p>
          <a:p>
            <a:r>
              <a:rPr lang="en-US" dirty="0"/>
              <a:t>Now has over 24,000 stores in 70 countries</a:t>
            </a:r>
          </a:p>
        </p:txBody>
      </p:sp>
    </p:spTree>
    <p:extLst>
      <p:ext uri="{BB962C8B-B14F-4D97-AF65-F5344CB8AC3E}">
        <p14:creationId xmlns:p14="http://schemas.microsoft.com/office/powerpoint/2010/main" val="195409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ipRVTV925s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298017" cy="691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2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Challenges Facing International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/>
              <a:t>Differences in cultures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Extensive travel can have an impact on the individual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Communication between different international work teams 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Changes in economic, social and political environments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Risk intensity</a:t>
            </a:r>
          </a:p>
        </p:txBody>
      </p:sp>
    </p:spTree>
    <p:extLst>
      <p:ext uri="{BB962C8B-B14F-4D97-AF65-F5344CB8AC3E}">
        <p14:creationId xmlns:p14="http://schemas.microsoft.com/office/powerpoint/2010/main" val="357918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Why Do International Projects Fail?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idx="1"/>
          </p:nvPr>
        </p:nvSpPr>
        <p:spPr>
          <a:xfrm>
            <a:off x="4849199" y="963877"/>
            <a:ext cx="7021238" cy="4930246"/>
          </a:xfrm>
        </p:spPr>
        <p:txBody>
          <a:bodyPr anchor="ctr">
            <a:noAutofit/>
          </a:bodyPr>
          <a:lstStyle/>
          <a:p>
            <a:pPr marL="285750" indent="-285750">
              <a:lnSpc>
                <a:spcPct val="80000"/>
              </a:lnSpc>
            </a:pPr>
            <a:r>
              <a:rPr lang="en-GB" sz="2400" dirty="0"/>
              <a:t>Failure to establish trust between co-workers</a:t>
            </a:r>
          </a:p>
          <a:p>
            <a:pPr marL="285750" indent="-285750">
              <a:lnSpc>
                <a:spcPct val="80000"/>
              </a:lnSpc>
            </a:pPr>
            <a:r>
              <a:rPr lang="en-GB" sz="2400" dirty="0"/>
              <a:t>Failure to examine and prioritize goals</a:t>
            </a:r>
          </a:p>
          <a:p>
            <a:pPr marL="285750" indent="-285750">
              <a:lnSpc>
                <a:spcPct val="80000"/>
              </a:lnSpc>
            </a:pPr>
            <a:r>
              <a:rPr lang="en-GB" sz="2400" dirty="0"/>
              <a:t>Bad selection of partners</a:t>
            </a:r>
          </a:p>
          <a:p>
            <a:pPr marL="285750" indent="-285750">
              <a:lnSpc>
                <a:spcPct val="80000"/>
              </a:lnSpc>
            </a:pPr>
            <a:r>
              <a:rPr lang="en-GB" sz="2400" dirty="0"/>
              <a:t>No clarity of operational objectives </a:t>
            </a:r>
          </a:p>
          <a:p>
            <a:pPr marL="285750" indent="-285750">
              <a:lnSpc>
                <a:spcPct val="80000"/>
              </a:lnSpc>
            </a:pPr>
            <a:r>
              <a:rPr lang="en-GB" sz="2400" dirty="0"/>
              <a:t>No consideration of culture</a:t>
            </a:r>
          </a:p>
          <a:p>
            <a:pPr marL="285750" indent="-285750">
              <a:lnSpc>
                <a:spcPct val="80000"/>
              </a:lnSpc>
            </a:pPr>
            <a:r>
              <a:rPr lang="en-GB" sz="2400" dirty="0"/>
              <a:t>Failure in monitoring management</a:t>
            </a:r>
          </a:p>
          <a:p>
            <a:pPr marL="285750" indent="-285750">
              <a:lnSpc>
                <a:spcPct val="80000"/>
              </a:lnSpc>
            </a:pPr>
            <a:r>
              <a:rPr lang="en-GB" sz="2400" dirty="0"/>
              <a:t>Headquarters not retaining commitment and support</a:t>
            </a:r>
          </a:p>
          <a:p>
            <a:pPr marL="285750" indent="-285750">
              <a:lnSpc>
                <a:spcPct val="80000"/>
              </a:lnSpc>
            </a:pPr>
            <a:r>
              <a:rPr lang="en-GB" sz="2400" dirty="0"/>
              <a:t>Executive and management team is not effective </a:t>
            </a:r>
          </a:p>
          <a:p>
            <a:pPr marL="285750" indent="-285750">
              <a:lnSpc>
                <a:spcPct val="80000"/>
              </a:lnSpc>
            </a:pPr>
            <a:r>
              <a:rPr lang="en-GB" sz="2400" dirty="0"/>
              <a:t>Goals and pacing of schedule unrealistic</a:t>
            </a:r>
          </a:p>
        </p:txBody>
      </p:sp>
    </p:spTree>
    <p:extLst>
      <p:ext uri="{BB962C8B-B14F-4D97-AF65-F5344CB8AC3E}">
        <p14:creationId xmlns:p14="http://schemas.microsoft.com/office/powerpoint/2010/main" val="4125600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6394</TotalTime>
  <Words>888</Words>
  <Application>Microsoft Office PowerPoint</Application>
  <PresentationFormat>Widescreen</PresentationFormat>
  <Paragraphs>206</Paragraphs>
  <Slides>33</Slides>
  <Notes>14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Tema de Office</vt:lpstr>
      <vt:lpstr>Managing an  International Project (Outside the UK)</vt:lpstr>
      <vt:lpstr>Objectives </vt:lpstr>
      <vt:lpstr>What is an international project management?</vt:lpstr>
      <vt:lpstr>Main purposes of an international project </vt:lpstr>
      <vt:lpstr>PowerPoint Presentation</vt:lpstr>
      <vt:lpstr>STARBUCKS COFFEE</vt:lpstr>
      <vt:lpstr>PowerPoint Presentation</vt:lpstr>
      <vt:lpstr>Challenges Facing International Projects</vt:lpstr>
      <vt:lpstr>Why Do International Projects Fail?</vt:lpstr>
      <vt:lpstr>The Planning Process</vt:lpstr>
      <vt:lpstr>Risk Management Process</vt:lpstr>
      <vt:lpstr>Effective Communication </vt:lpstr>
      <vt:lpstr>International Differences </vt:lpstr>
      <vt:lpstr>International Differences</vt:lpstr>
      <vt:lpstr>PowerPoint Presentation</vt:lpstr>
      <vt:lpstr>PowerPoint Presentation</vt:lpstr>
      <vt:lpstr>Becoming an effective Intercultural Worker</vt:lpstr>
      <vt:lpstr>Cross cultural training</vt:lpstr>
      <vt:lpstr>Overview</vt:lpstr>
      <vt:lpstr>References </vt:lpstr>
      <vt:lpstr>PowerPoint Presentation</vt:lpstr>
      <vt:lpstr>Managing an  International Project (Outside the UK)</vt:lpstr>
      <vt:lpstr>Objectives </vt:lpstr>
      <vt:lpstr>Hofstede Culture Dimension</vt:lpstr>
      <vt:lpstr>PowerPoint Presentation</vt:lpstr>
      <vt:lpstr>Power Distance</vt:lpstr>
      <vt:lpstr>Individualism</vt:lpstr>
      <vt:lpstr>Masculinity</vt:lpstr>
      <vt:lpstr>Uncertainty of avoidance</vt:lpstr>
      <vt:lpstr>Long-term Orientation</vt:lpstr>
      <vt:lpstr>Hofstede and Management</vt:lpstr>
      <vt:lpstr>International project Case Study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Findlay</dc:creator>
  <cp:lastModifiedBy>Rebekah Findlay</cp:lastModifiedBy>
  <cp:revision>89</cp:revision>
  <dcterms:created xsi:type="dcterms:W3CDTF">2013-07-15T20:26:40Z</dcterms:created>
  <dcterms:modified xsi:type="dcterms:W3CDTF">2016-11-13T22:20:22Z</dcterms:modified>
</cp:coreProperties>
</file>