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entation.xml" ContentType="application/vnd.openxmlformats-officedocument.presentationml.presentation.main+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300" r:id="rId2"/>
    <p:sldId id="301" r:id="rId3"/>
    <p:sldId id="302" r:id="rId4"/>
    <p:sldId id="303" r:id="rId5"/>
    <p:sldId id="304" r:id="rId6"/>
    <p:sldId id="264" r:id="rId7"/>
    <p:sldId id="274" r:id="rId8"/>
    <p:sldId id="298" r:id="rId9"/>
    <p:sldId id="285" r:id="rId10"/>
    <p:sldId id="297" r:id="rId11"/>
    <p:sldId id="292" r:id="rId12"/>
    <p:sldId id="293" r:id="rId13"/>
    <p:sldId id="296" r:id="rId14"/>
    <p:sldId id="294" r:id="rId15"/>
    <p:sldId id="295" r:id="rId16"/>
    <p:sldId id="286" r:id="rId17"/>
    <p:sldId id="299"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05" r:id="rId31"/>
    <p:sldId id="306" r:id="rId32"/>
    <p:sldId id="307" r:id="rId33"/>
    <p:sldId id="308" r:id="rId34"/>
    <p:sldId id="309" r:id="rId35"/>
    <p:sldId id="310" r:id="rId36"/>
    <p:sldId id="311" r:id="rId37"/>
    <p:sldId id="312" r:id="rId38"/>
    <p:sldId id="313" r:id="rId39"/>
    <p:sldId id="314" r:id="rId40"/>
    <p:sldId id="284"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11" autoAdjust="0"/>
    <p:restoredTop sz="94660"/>
  </p:normalViewPr>
  <p:slideViewPr>
    <p:cSldViewPr>
      <p:cViewPr varScale="1">
        <p:scale>
          <a:sx n="112" d="100"/>
          <a:sy n="112" d="100"/>
        </p:scale>
        <p:origin x="400" y="192"/>
      </p:cViewPr>
      <p:guideLst>
        <p:guide orient="horz" pos="2160"/>
        <p:guide pos="3840"/>
      </p:guideLst>
    </p:cSldViewPr>
  </p:slideViewPr>
  <p:notesTextViewPr>
    <p:cViewPr>
      <p:scale>
        <a:sx n="1" d="1"/>
        <a:sy n="1" d="1"/>
      </p:scale>
      <p:origin x="0" y="0"/>
    </p:cViewPr>
  </p:notesText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8/9/24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8/9/24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K" dirty="0"/>
          </a:p>
        </p:txBody>
      </p:sp>
      <p:sp>
        <p:nvSpPr>
          <p:cNvPr id="4" name="Slide Number Placeholder 3"/>
          <p:cNvSpPr>
            <a:spLocks noGrp="1"/>
          </p:cNvSpPr>
          <p:nvPr>
            <p:ph type="sldNum" sz="quarter" idx="5"/>
          </p:nvPr>
        </p:nvSpPr>
        <p:spPr/>
        <p:txBody>
          <a:bodyPr/>
          <a:lstStyle/>
          <a:p>
            <a:fld id="{6C0B8AC8-E212-48B2-9917-7448FC83DD17}" type="slidenum">
              <a:rPr lang="en-US" smtClean="0"/>
              <a:t>30</a:t>
            </a:fld>
            <a:endParaRPr lang="en-US"/>
          </a:p>
        </p:txBody>
      </p:sp>
    </p:spTree>
    <p:extLst>
      <p:ext uri="{BB962C8B-B14F-4D97-AF65-F5344CB8AC3E}">
        <p14:creationId xmlns:p14="http://schemas.microsoft.com/office/powerpoint/2010/main" val="3816513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LK" dirty="0"/>
              <a:t>nd this is a chart of how </a:t>
            </a:r>
            <a:r>
              <a:rPr lang="en-GB" dirty="0"/>
              <a:t>I</a:t>
            </a:r>
            <a:r>
              <a:rPr lang="en-LK" dirty="0"/>
              <a:t> estimate the. </a:t>
            </a:r>
            <a:r>
              <a:rPr lang="en-GB" dirty="0"/>
              <a:t>T</a:t>
            </a:r>
            <a:r>
              <a:rPr lang="en-LK" dirty="0"/>
              <a:t>ime for this  project </a:t>
            </a:r>
          </a:p>
        </p:txBody>
      </p:sp>
      <p:sp>
        <p:nvSpPr>
          <p:cNvPr id="4" name="Slide Number Placeholder 3"/>
          <p:cNvSpPr>
            <a:spLocks noGrp="1"/>
          </p:cNvSpPr>
          <p:nvPr>
            <p:ph type="sldNum" sz="quarter" idx="5"/>
          </p:nvPr>
        </p:nvSpPr>
        <p:spPr/>
        <p:txBody>
          <a:bodyPr/>
          <a:lstStyle/>
          <a:p>
            <a:fld id="{6C0B8AC8-E212-48B2-9917-7448FC83DD17}" type="slidenum">
              <a:rPr lang="en-US" smtClean="0"/>
              <a:t>39</a:t>
            </a:fld>
            <a:endParaRPr lang="en-US"/>
          </a:p>
        </p:txBody>
      </p:sp>
    </p:spTree>
    <p:extLst>
      <p:ext uri="{BB962C8B-B14F-4D97-AF65-F5344CB8AC3E}">
        <p14:creationId xmlns:p14="http://schemas.microsoft.com/office/powerpoint/2010/main" val="854972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The references listed here provide the foundation for the project’</a:t>
            </a:r>
            <a:endParaRPr lang="en-LK" dirty="0"/>
          </a:p>
        </p:txBody>
      </p:sp>
      <p:sp>
        <p:nvSpPr>
          <p:cNvPr id="4" name="Slide Number Placeholder 3"/>
          <p:cNvSpPr>
            <a:spLocks noGrp="1"/>
          </p:cNvSpPr>
          <p:nvPr>
            <p:ph type="sldNum" sz="quarter" idx="5"/>
          </p:nvPr>
        </p:nvSpPr>
        <p:spPr/>
        <p:txBody>
          <a:bodyPr/>
          <a:lstStyle/>
          <a:p>
            <a:fld id="{6C0B8AC8-E212-48B2-9917-7448FC83DD17}" type="slidenum">
              <a:rPr lang="en-US" smtClean="0"/>
              <a:t>40</a:t>
            </a:fld>
            <a:endParaRPr lang="en-US"/>
          </a:p>
        </p:txBody>
      </p:sp>
    </p:spTree>
    <p:extLst>
      <p:ext uri="{BB962C8B-B14F-4D97-AF65-F5344CB8AC3E}">
        <p14:creationId xmlns:p14="http://schemas.microsoft.com/office/powerpoint/2010/main" val="404649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My component focusing on "Developing a Generative Model to Analyze and Detect Sandbox Evasion Techniques Employed by Malware." This project represents an intersection of cybersecurity and machine learning, where we aim to enhance malware detection methods.</a:t>
            </a:r>
          </a:p>
          <a:p>
            <a:endParaRPr lang="en-GB" b="0" i="0" u="none" strike="noStrike" dirty="0">
              <a:solidFill>
                <a:srgbClr val="000000"/>
              </a:solidFill>
              <a:effectLst/>
              <a:latin typeface="-webkit-standard"/>
            </a:endParaRPr>
          </a:p>
          <a:p>
            <a:pPr algn="l"/>
            <a:r>
              <a:rPr lang="en-GB" b="0" i="1" u="none" strike="noStrike" dirty="0">
                <a:solidFill>
                  <a:srgbClr val="000000"/>
                </a:solidFill>
                <a:effectLst/>
              </a:rPr>
              <a:t>Malware developers are increasingly designing their malicious software to detect when it's running in a sandbox or virtual machine environment—places where we typically </a:t>
            </a:r>
            <a:r>
              <a:rPr lang="en-GB" b="0" i="1" u="none" strike="noStrike" dirty="0" err="1">
                <a:solidFill>
                  <a:srgbClr val="000000"/>
                </a:solidFill>
                <a:effectLst/>
              </a:rPr>
              <a:t>analyze</a:t>
            </a:r>
            <a:r>
              <a:rPr lang="en-GB" b="0" i="1" u="none" strike="noStrike" dirty="0">
                <a:solidFill>
                  <a:srgbClr val="000000"/>
                </a:solidFill>
                <a:effectLst/>
              </a:rPr>
              <a:t> malware. This detection allows them to avoid executing their malicious payload, which makes traditional analysis methods less effective.</a:t>
            </a:r>
          </a:p>
          <a:p>
            <a:pPr algn="l"/>
            <a:endParaRPr lang="en-GB" b="0" i="0" u="none" strike="noStrike" dirty="0">
              <a:solidFill>
                <a:srgbClr val="000000"/>
              </a:solidFill>
              <a:effectLst/>
            </a:endParaRPr>
          </a:p>
          <a:p>
            <a:pPr algn="l"/>
            <a:r>
              <a:rPr lang="en-GB" b="0" i="1" u="none" strike="noStrike" dirty="0">
                <a:solidFill>
                  <a:srgbClr val="000000"/>
                </a:solidFill>
                <a:effectLst/>
              </a:rPr>
              <a:t>For example, the Agent Tesla remote access trojan (RAT) is known to shut down if it detects a sandbox environment. Such evasion techniques pose a significant challenge to cybersecurity professionals who rely on sandboxing as a key </a:t>
            </a:r>
            <a:r>
              <a:rPr lang="en-GB" b="0" i="1" u="none" strike="noStrike" dirty="0" err="1">
                <a:solidFill>
                  <a:srgbClr val="000000"/>
                </a:solidFill>
                <a:effectLst/>
              </a:rPr>
              <a:t>defense</a:t>
            </a:r>
            <a:r>
              <a:rPr lang="en-GB" b="0" i="1" u="none" strike="noStrike" dirty="0">
                <a:solidFill>
                  <a:srgbClr val="000000"/>
                </a:solidFill>
                <a:effectLst/>
              </a:rPr>
              <a:t> mechanism.</a:t>
            </a:r>
          </a:p>
          <a:p>
            <a:pPr algn="l"/>
            <a:endParaRPr lang="en-GB" b="0" i="1" u="none" strike="noStrike" dirty="0">
              <a:solidFill>
                <a:srgbClr val="000000"/>
              </a:solidFill>
              <a:effectLst/>
            </a:endParaRPr>
          </a:p>
          <a:p>
            <a:pPr algn="l"/>
            <a:r>
              <a:rPr lang="en-GB" b="0" i="1" u="none" strike="noStrike" dirty="0">
                <a:solidFill>
                  <a:srgbClr val="000000"/>
                </a:solidFill>
                <a:effectLst/>
              </a:rPr>
              <a:t>Also most of  </a:t>
            </a:r>
            <a:r>
              <a:rPr lang="en-GB" b="0" i="0" u="none" strike="noStrike" dirty="0">
                <a:solidFill>
                  <a:srgbClr val="000000"/>
                </a:solidFill>
                <a:effectLst/>
                <a:latin typeface="-webkit-standard"/>
              </a:rPr>
              <a:t>those who create malware frequently use existing pieces of code from other malware or sources rather than writing new code from scratch </a:t>
            </a:r>
          </a:p>
          <a:p>
            <a:pPr algn="l"/>
            <a:endParaRPr lang="en-GB" b="0" i="0" u="none" strike="noStrike" dirty="0">
              <a:solidFill>
                <a:srgbClr val="000000"/>
              </a:solidFill>
              <a:effectLst/>
            </a:endParaRPr>
          </a:p>
          <a:p>
            <a:pPr algn="l"/>
            <a:r>
              <a:rPr lang="en-GB" b="0" i="1" u="none" strike="noStrike" dirty="0">
                <a:solidFill>
                  <a:srgbClr val="000000"/>
                </a:solidFill>
                <a:effectLst/>
              </a:rPr>
              <a:t>So In this project, I aim to address this challenge of sandbox evasion and advantage of code reuse </a:t>
            </a:r>
          </a:p>
          <a:p>
            <a:pPr algn="l"/>
            <a:endParaRPr lang="en-GB" b="0" i="1" u="none" strike="noStrike" dirty="0">
              <a:solidFill>
                <a:srgbClr val="000000"/>
              </a:solidFill>
              <a:effectLst/>
            </a:endParaRPr>
          </a:p>
          <a:p>
            <a:pPr algn="l"/>
            <a:endParaRPr lang="en-GB" b="0" i="0" u="none" strike="noStrike" dirty="0">
              <a:solidFill>
                <a:srgbClr val="000000"/>
              </a:solidFill>
              <a:effectLst/>
            </a:endParaRPr>
          </a:p>
          <a:p>
            <a:endParaRPr lang="en-GB" dirty="0"/>
          </a:p>
        </p:txBody>
      </p:sp>
      <p:sp>
        <p:nvSpPr>
          <p:cNvPr id="4" name="Slide Number Placeholder 3"/>
          <p:cNvSpPr>
            <a:spLocks noGrp="1"/>
          </p:cNvSpPr>
          <p:nvPr>
            <p:ph type="sldNum" sz="quarter" idx="5"/>
          </p:nvPr>
        </p:nvSpPr>
        <p:spPr/>
        <p:txBody>
          <a:bodyPr/>
          <a:lstStyle/>
          <a:p>
            <a:fld id="{6C0B8AC8-E212-48B2-9917-7448FC83DD17}" type="slidenum">
              <a:rPr lang="en-US" smtClean="0"/>
              <a:t>31</a:t>
            </a:fld>
            <a:endParaRPr lang="en-US"/>
          </a:p>
        </p:txBody>
      </p:sp>
    </p:spTree>
    <p:extLst>
      <p:ext uri="{BB962C8B-B14F-4D97-AF65-F5344CB8AC3E}">
        <p14:creationId xmlns:p14="http://schemas.microsoft.com/office/powerpoint/2010/main" val="346823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1" u="none" strike="noStrike" dirty="0">
              <a:solidFill>
                <a:srgbClr val="000000"/>
              </a:solidFill>
              <a:effectLst/>
            </a:endParaRPr>
          </a:p>
          <a:p>
            <a:pPr algn="l"/>
            <a:endParaRPr lang="en-GB" b="0" i="1" u="none" strike="noStrike" dirty="0">
              <a:solidFill>
                <a:srgbClr val="000000"/>
              </a:solidFill>
              <a:effectLst/>
            </a:endParaRPr>
          </a:p>
          <a:p>
            <a:pPr algn="l"/>
            <a:r>
              <a:rPr lang="en-GB" b="0" i="1" u="none" strike="noStrike" dirty="0">
                <a:solidFill>
                  <a:srgbClr val="000000"/>
                </a:solidFill>
                <a:effectLst/>
              </a:rPr>
              <a:t>Given this context, the core question driving my research is: "How can a VAE-based generative model be utilized to both detect and generate sandbox evasion techniques employed by malware?”</a:t>
            </a:r>
          </a:p>
          <a:p>
            <a:pPr algn="l"/>
            <a:endParaRPr lang="en-GB" b="0" i="0" u="none" strike="noStrike" dirty="0">
              <a:solidFill>
                <a:srgbClr val="000000"/>
              </a:solidFill>
              <a:effectLst/>
            </a:endParaRPr>
          </a:p>
          <a:p>
            <a:pPr algn="l"/>
            <a:r>
              <a:rPr lang="en-GB" b="0" i="1" u="none" strike="noStrike" dirty="0">
                <a:solidFill>
                  <a:srgbClr val="000000"/>
                </a:solidFill>
                <a:effectLst/>
              </a:rPr>
              <a:t>This question underpins the innovative approach of my project, focusing on not just detection but also the proactive generation of potential evasion strategies.</a:t>
            </a:r>
            <a:endParaRPr lang="en-GB" b="0" i="0" u="none" strike="noStrike" dirty="0">
              <a:solidFill>
                <a:srgbClr val="000000"/>
              </a:solidFill>
              <a:effectLst/>
            </a:endParaRPr>
          </a:p>
          <a:p>
            <a:endParaRPr lang="en-LK" dirty="0"/>
          </a:p>
        </p:txBody>
      </p:sp>
      <p:sp>
        <p:nvSpPr>
          <p:cNvPr id="4" name="Slide Number Placeholder 3"/>
          <p:cNvSpPr>
            <a:spLocks noGrp="1"/>
          </p:cNvSpPr>
          <p:nvPr>
            <p:ph type="sldNum" sz="quarter" idx="5"/>
          </p:nvPr>
        </p:nvSpPr>
        <p:spPr/>
        <p:txBody>
          <a:bodyPr/>
          <a:lstStyle/>
          <a:p>
            <a:fld id="{6C0B8AC8-E212-48B2-9917-7448FC83DD17}" type="slidenum">
              <a:rPr lang="en-US" smtClean="0"/>
              <a:t>32</a:t>
            </a:fld>
            <a:endParaRPr lang="en-US"/>
          </a:p>
        </p:txBody>
      </p:sp>
    </p:spTree>
    <p:extLst>
      <p:ext uri="{BB962C8B-B14F-4D97-AF65-F5344CB8AC3E}">
        <p14:creationId xmlns:p14="http://schemas.microsoft.com/office/powerpoint/2010/main" val="4092499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Most existing systems focus on identifying known evasion techniques only after they've been deployed in the wild. This leaves a significant gap on malware detection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As the draft shows some of these recent research are able to detect malware evasion but not in a proactive manner ,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Some are </a:t>
            </a:r>
            <a:r>
              <a:rPr lang="en-GB" b="0" i="0" u="none" strike="noStrike" dirty="0" err="1">
                <a:solidFill>
                  <a:srgbClr val="000000"/>
                </a:solidFill>
                <a:effectLst/>
                <a:latin typeface="-webkit-standard"/>
              </a:rPr>
              <a:t>analyzing</a:t>
            </a:r>
            <a:r>
              <a:rPr lang="en-GB" b="0" i="0" u="none" strike="noStrike" dirty="0">
                <a:solidFill>
                  <a:srgbClr val="000000"/>
                </a:solidFill>
                <a:effectLst/>
                <a:latin typeface="-webkit-standard"/>
              </a:rPr>
              <a:t> without integrating with a sandbox so their analyses are </a:t>
            </a:r>
            <a:r>
              <a:rPr lang="en-GB" b="0" i="0" u="none" strike="noStrike" dirty="0" err="1">
                <a:solidFill>
                  <a:srgbClr val="000000"/>
                </a:solidFill>
                <a:effectLst/>
                <a:latin typeface="-webkit-standard"/>
              </a:rPr>
              <a:t>heavly</a:t>
            </a:r>
            <a:r>
              <a:rPr lang="en-GB" b="0" i="0" u="none" strike="noStrike" dirty="0">
                <a:solidFill>
                  <a:srgbClr val="000000"/>
                </a:solidFill>
                <a:effectLst/>
                <a:latin typeface="-webkit-standard"/>
              </a:rPr>
              <a:t> limited in a </a:t>
            </a:r>
            <a:r>
              <a:rPr lang="en-GB" b="0" i="0" u="none" strike="noStrike" dirty="0" err="1">
                <a:solidFill>
                  <a:srgbClr val="000000"/>
                </a:solidFill>
                <a:effectLst/>
                <a:latin typeface="-webkit-standard"/>
              </a:rPr>
              <a:t>dyanamic</a:t>
            </a:r>
            <a:r>
              <a:rPr lang="en-GB" b="0" i="0" u="none" strike="noStrike" dirty="0">
                <a:solidFill>
                  <a:srgbClr val="000000"/>
                </a:solidFill>
                <a:effectLst/>
                <a:latin typeface="-webkit-standard"/>
              </a:rPr>
              <a:t> level</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And our proposed approach will </a:t>
            </a:r>
            <a:r>
              <a:rPr lang="en-GB" b="0" i="0" u="none" strike="noStrike" dirty="0" err="1">
                <a:solidFill>
                  <a:srgbClr val="000000"/>
                </a:solidFill>
                <a:effectLst/>
                <a:latin typeface="-webkit-standard"/>
              </a:rPr>
              <a:t>brige</a:t>
            </a:r>
            <a:r>
              <a:rPr lang="en-GB" b="0" i="0" u="none" strike="noStrike" dirty="0">
                <a:solidFill>
                  <a:srgbClr val="000000"/>
                </a:solidFill>
                <a:effectLst/>
                <a:latin typeface="-webkit-standard"/>
              </a:rPr>
              <a:t> those gaps by covering all these areas</a:t>
            </a:r>
          </a:p>
          <a:p>
            <a:endParaRPr lang="en-GB" dirty="0"/>
          </a:p>
        </p:txBody>
      </p:sp>
      <p:sp>
        <p:nvSpPr>
          <p:cNvPr id="4" name="Slide Number Placeholder 3"/>
          <p:cNvSpPr>
            <a:spLocks noGrp="1"/>
          </p:cNvSpPr>
          <p:nvPr>
            <p:ph type="sldNum" sz="quarter" idx="5"/>
          </p:nvPr>
        </p:nvSpPr>
        <p:spPr/>
        <p:txBody>
          <a:bodyPr/>
          <a:lstStyle/>
          <a:p>
            <a:fld id="{6C0B8AC8-E212-48B2-9917-7448FC83DD17}" type="slidenum">
              <a:rPr lang="en-US" smtClean="0"/>
              <a:t>33</a:t>
            </a:fld>
            <a:endParaRPr lang="en-US"/>
          </a:p>
        </p:txBody>
      </p:sp>
    </p:spTree>
    <p:extLst>
      <p:ext uri="{BB962C8B-B14F-4D97-AF65-F5344CB8AC3E}">
        <p14:creationId xmlns:p14="http://schemas.microsoft.com/office/powerpoint/2010/main" val="3813089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1" u="none" strike="noStrike" dirty="0">
                <a:solidFill>
                  <a:srgbClr val="000000"/>
                </a:solidFill>
                <a:effectLst/>
              </a:rPr>
              <a:t>To tackle this challenge, I’ve outlined several sub objectives based on the main:</a:t>
            </a:r>
          </a:p>
          <a:p>
            <a:pPr algn="l"/>
            <a:endParaRPr lang="en-GB" b="0" i="0" u="none" strike="noStrike" dirty="0">
              <a:solidFill>
                <a:srgbClr val="000000"/>
              </a:solidFill>
              <a:effectLst/>
            </a:endParaRPr>
          </a:p>
          <a:p>
            <a:pPr algn="l">
              <a:buFont typeface="+mj-lt"/>
              <a:buAutoNum type="arabicPeriod"/>
            </a:pPr>
            <a:r>
              <a:rPr lang="en-GB" b="0" i="1" u="none" strike="noStrike" dirty="0">
                <a:solidFill>
                  <a:srgbClr val="000000"/>
                </a:solidFill>
                <a:effectLst/>
              </a:rPr>
              <a:t>So as the specific </a:t>
            </a:r>
            <a:r>
              <a:rPr lang="en-GB" b="0" i="1" u="none" strike="noStrike" dirty="0" err="1">
                <a:solidFill>
                  <a:srgbClr val="000000"/>
                </a:solidFill>
                <a:effectLst/>
              </a:rPr>
              <a:t>aobjective</a:t>
            </a:r>
            <a:r>
              <a:rPr lang="en-GB" b="0" i="1" u="none" strike="noStrike" dirty="0">
                <a:solidFill>
                  <a:srgbClr val="000000"/>
                </a:solidFill>
                <a:effectLst/>
              </a:rPr>
              <a:t>  I aim to develop a VAE-based generative model that can </a:t>
            </a:r>
            <a:r>
              <a:rPr lang="en-GB" b="0" i="1" u="none" strike="noStrike" dirty="0" err="1">
                <a:solidFill>
                  <a:srgbClr val="000000"/>
                </a:solidFill>
                <a:effectLst/>
              </a:rPr>
              <a:t>analyze</a:t>
            </a:r>
            <a:r>
              <a:rPr lang="en-GB" b="0" i="1" u="none" strike="noStrike" dirty="0">
                <a:solidFill>
                  <a:srgbClr val="000000"/>
                </a:solidFill>
                <a:effectLst/>
              </a:rPr>
              <a:t> and detect sandbox evasion techniques. And generate potential evasion strategies</a:t>
            </a:r>
          </a:p>
          <a:p>
            <a:pPr algn="l">
              <a:buFont typeface="+mj-lt"/>
              <a:buAutoNum type="arabicPeriod"/>
            </a:pPr>
            <a:endParaRPr lang="en-GB" b="0" i="0" u="none" strike="noStrike" dirty="0">
              <a:solidFill>
                <a:srgbClr val="000000"/>
              </a:solidFill>
              <a:effectLst/>
            </a:endParaRPr>
          </a:p>
          <a:p>
            <a:pPr algn="l">
              <a:buFont typeface="+mj-lt"/>
              <a:buAutoNum type="arabicPeriod"/>
            </a:pPr>
            <a:r>
              <a:rPr lang="en-GB" b="0" i="0" u="none" strike="noStrike" dirty="0">
                <a:solidFill>
                  <a:srgbClr val="000000"/>
                </a:solidFill>
                <a:effectLst/>
              </a:rPr>
              <a:t>And to brake down this </a:t>
            </a:r>
          </a:p>
          <a:p>
            <a:pPr algn="l">
              <a:buFont typeface="+mj-lt"/>
              <a:buAutoNum type="arabicPeriod"/>
            </a:pPr>
            <a:endParaRPr lang="en-GB" b="0" i="0" u="none" strike="noStrike" dirty="0">
              <a:solidFill>
                <a:srgbClr val="000000"/>
              </a:solidFill>
              <a:effectLst/>
            </a:endParaRPr>
          </a:p>
          <a:p>
            <a:pPr algn="l">
              <a:buFont typeface="+mj-lt"/>
              <a:buAutoNum type="arabicPeriod"/>
            </a:pPr>
            <a:r>
              <a:rPr lang="en-GB" b="0" i="1" u="none" strike="noStrike" dirty="0">
                <a:solidFill>
                  <a:srgbClr val="000000"/>
                </a:solidFill>
                <a:effectLst/>
              </a:rPr>
              <a:t>,First I will collect and preprocess a comprehensive dataset of known sandbox evasion techniques and malware </a:t>
            </a:r>
            <a:r>
              <a:rPr lang="en-GB" b="0" i="1" u="none" strike="noStrike" dirty="0" err="1">
                <a:solidFill>
                  <a:srgbClr val="000000"/>
                </a:solidFill>
                <a:effectLst/>
              </a:rPr>
              <a:t>behavior</a:t>
            </a:r>
            <a:r>
              <a:rPr lang="en-GB" b="0" i="1" u="none" strike="noStrike" dirty="0">
                <a:solidFill>
                  <a:srgbClr val="000000"/>
                </a:solidFill>
                <a:effectLst/>
              </a:rPr>
              <a:t> patterns.</a:t>
            </a:r>
          </a:p>
          <a:p>
            <a:pPr algn="l">
              <a:buFont typeface="+mj-lt"/>
              <a:buAutoNum type="arabicPeriod"/>
            </a:pPr>
            <a:endParaRPr lang="en-GB" b="0" i="0" u="none" strike="noStrike" dirty="0">
              <a:solidFill>
                <a:srgbClr val="000000"/>
              </a:solidFill>
              <a:effectLst/>
            </a:endParaRPr>
          </a:p>
          <a:p>
            <a:pPr algn="l">
              <a:buFont typeface="+mj-lt"/>
              <a:buAutoNum type="arabicPeriod"/>
            </a:pPr>
            <a:r>
              <a:rPr lang="en-GB" b="0" i="1" u="none" strike="noStrike" dirty="0">
                <a:solidFill>
                  <a:srgbClr val="000000"/>
                </a:solidFill>
                <a:effectLst/>
              </a:rPr>
              <a:t>Next, I will design and train the VAE model to detect  </a:t>
            </a:r>
            <a:r>
              <a:rPr lang="en-GB" sz="1200" b="0" i="0" u="none" strike="noStrike" dirty="0">
                <a:solidFill>
                  <a:srgbClr val="000000"/>
                </a:solidFill>
                <a:effectLst/>
                <a:latin typeface="-webkit-standard"/>
              </a:rPr>
              <a:t>high reconstruction errors indicative of the evasion technique of a malware sample</a:t>
            </a:r>
          </a:p>
          <a:p>
            <a:pPr algn="l">
              <a:buFont typeface="+mj-lt"/>
              <a:buAutoNum type="arabicPeriod"/>
            </a:pPr>
            <a:endParaRPr lang="en-GB" sz="1200" b="0" i="0" u="none" strike="noStrike" dirty="0">
              <a:solidFill>
                <a:srgbClr val="000000"/>
              </a:solidFill>
              <a:effectLst/>
              <a:latin typeface="-webkit-standard"/>
            </a:endParaRPr>
          </a:p>
          <a:p>
            <a:pPr algn="l">
              <a:buFont typeface="+mj-lt"/>
              <a:buAutoNum type="arabicPeriod"/>
            </a:pPr>
            <a:r>
              <a:rPr lang="en-GB" sz="1200" b="0" i="0" u="none" strike="noStrike" dirty="0">
                <a:solidFill>
                  <a:srgbClr val="000000"/>
                </a:solidFill>
                <a:effectLst/>
                <a:latin typeface="-webkit-standard"/>
              </a:rPr>
              <a:t>Then  I will </a:t>
            </a:r>
            <a:r>
              <a:rPr lang="en-GB" sz="1200" dirty="0">
                <a:solidFill>
                  <a:srgbClr val="000000"/>
                </a:solidFill>
                <a:latin typeface="-webkit-standard"/>
              </a:rPr>
              <a:t>S</a:t>
            </a:r>
            <a:r>
              <a:rPr lang="en-GB" sz="1200" b="0" i="0" u="none" strike="noStrike" dirty="0">
                <a:solidFill>
                  <a:srgbClr val="000000"/>
                </a:solidFill>
                <a:effectLst/>
                <a:latin typeface="-webkit-standard"/>
              </a:rPr>
              <a:t>ample from the latent space to generate new, potential evasion techniques</a:t>
            </a:r>
            <a:endParaRPr lang="en-GB" b="0" i="1" u="none" strike="noStrike" dirty="0">
              <a:solidFill>
                <a:srgbClr val="000000"/>
              </a:solidFill>
              <a:effectLst/>
            </a:endParaRPr>
          </a:p>
          <a:p>
            <a:pPr algn="l">
              <a:buFont typeface="+mj-lt"/>
              <a:buAutoNum type="arabicPeriod"/>
            </a:pPr>
            <a:endParaRPr lang="en-GB" b="0" i="1" u="none" strike="noStrike" dirty="0">
              <a:solidFill>
                <a:srgbClr val="000000"/>
              </a:solidFill>
              <a:effectLst/>
            </a:endParaRPr>
          </a:p>
          <a:p>
            <a:pPr algn="l">
              <a:buFont typeface="+mj-lt"/>
              <a:buAutoNum type="arabicPeriod"/>
            </a:pPr>
            <a:r>
              <a:rPr lang="en-GB" b="0" i="1" u="none" strike="noStrike" dirty="0">
                <a:solidFill>
                  <a:srgbClr val="000000"/>
                </a:solidFill>
                <a:effectLst/>
              </a:rPr>
              <a:t>Finally, I’ll evaluate the model’s performance in terms of detection accuracy and generation quality.</a:t>
            </a:r>
            <a:endParaRPr lang="en-GB" b="0" i="0" u="none" strike="noStrike" dirty="0">
              <a:solidFill>
                <a:srgbClr val="000000"/>
              </a:solidFill>
              <a:effectLst/>
            </a:endParaRPr>
          </a:p>
          <a:p>
            <a:endParaRPr lang="en-LK" dirty="0"/>
          </a:p>
        </p:txBody>
      </p:sp>
      <p:sp>
        <p:nvSpPr>
          <p:cNvPr id="4" name="Slide Number Placeholder 3"/>
          <p:cNvSpPr>
            <a:spLocks noGrp="1"/>
          </p:cNvSpPr>
          <p:nvPr>
            <p:ph type="sldNum" sz="quarter" idx="5"/>
          </p:nvPr>
        </p:nvSpPr>
        <p:spPr/>
        <p:txBody>
          <a:bodyPr/>
          <a:lstStyle/>
          <a:p>
            <a:fld id="{6C0B8AC8-E212-48B2-9917-7448FC83DD17}" type="slidenum">
              <a:rPr lang="en-US" smtClean="0"/>
              <a:t>34</a:t>
            </a:fld>
            <a:endParaRPr lang="en-US"/>
          </a:p>
        </p:txBody>
      </p:sp>
    </p:spTree>
    <p:extLst>
      <p:ext uri="{BB962C8B-B14F-4D97-AF65-F5344CB8AC3E}">
        <p14:creationId xmlns:p14="http://schemas.microsoft.com/office/powerpoint/2010/main" val="627796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LK" dirty="0"/>
          </a:p>
          <a:p>
            <a:endParaRPr lang="en-LK" dirty="0"/>
          </a:p>
          <a:p>
            <a:r>
              <a:rPr lang="en-GB" b="0" i="0" u="none" strike="noStrike" dirty="0">
                <a:solidFill>
                  <a:srgbClr val="000000"/>
                </a:solidFill>
                <a:effectLst/>
                <a:latin typeface="-webkit-standard"/>
              </a:rPr>
              <a:t>Here’s a high-level overview of the system architecture. At the heart of the system is the VAE model, which integrates with a sandbox environment like Cuckoo Sandbox.</a:t>
            </a:r>
          </a:p>
          <a:p>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a:p>
            <a:r>
              <a:rPr lang="en-GB" sz="1200" dirty="0">
                <a:effectLst/>
                <a:latin typeface="NimbusRomNo9L"/>
              </a:rPr>
              <a:t>The data collected by the system</a:t>
            </a:r>
            <a:endParaRPr lang="en-GB" sz="1200"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NimbusRomNo9L"/>
              </a:rPr>
              <a:t>Dynamic malware analysis consists of running a suspicious application inside a controlled and instrumented environment to observe and collect different aspects of the program </a:t>
            </a:r>
            <a:r>
              <a:rPr lang="en-GB" sz="1200" dirty="0" err="1">
                <a:effectLst/>
                <a:latin typeface="NimbusRomNo9L"/>
              </a:rPr>
              <a:t>behavior</a:t>
            </a:r>
            <a:r>
              <a:rPr lang="en-GB" sz="1200" dirty="0">
                <a:effectLst/>
                <a:latin typeface="NimbusRomNo9L"/>
              </a:rPr>
              <a:t>. The data collected by the system can then be used to look for evidence of malicious </a:t>
            </a:r>
            <a:r>
              <a:rPr lang="en-GB" sz="1200" dirty="0" err="1">
                <a:effectLst/>
                <a:latin typeface="NimbusRomNo9L"/>
              </a:rPr>
              <a:t>behavior</a:t>
            </a:r>
            <a:r>
              <a:rPr lang="en-GB" sz="1200" dirty="0">
                <a:effectLst/>
                <a:latin typeface="NimbusRomNo9L"/>
              </a:rPr>
              <a:t>, extract artifacts and indicators of compromise, or classify the sample in a particular class or malware family. </a:t>
            </a:r>
            <a:endParaRPr lang="en-GB" dirty="0"/>
          </a:p>
          <a:p>
            <a:endParaRPr lang="en-LK" dirty="0"/>
          </a:p>
        </p:txBody>
      </p:sp>
      <p:sp>
        <p:nvSpPr>
          <p:cNvPr id="4" name="Slide Number Placeholder 3"/>
          <p:cNvSpPr>
            <a:spLocks noGrp="1"/>
          </p:cNvSpPr>
          <p:nvPr>
            <p:ph type="sldNum" sz="quarter" idx="5"/>
          </p:nvPr>
        </p:nvSpPr>
        <p:spPr/>
        <p:txBody>
          <a:bodyPr/>
          <a:lstStyle/>
          <a:p>
            <a:fld id="{6C0B8AC8-E212-48B2-9917-7448FC83DD17}" type="slidenum">
              <a:rPr lang="en-US" smtClean="0"/>
              <a:t>35</a:t>
            </a:fld>
            <a:endParaRPr lang="en-US"/>
          </a:p>
        </p:txBody>
      </p:sp>
    </p:spTree>
    <p:extLst>
      <p:ext uri="{BB962C8B-B14F-4D97-AF65-F5344CB8AC3E}">
        <p14:creationId xmlns:p14="http://schemas.microsoft.com/office/powerpoint/2010/main" val="469924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To achieve the project’s objectives, several functional and non-functional requirements have been defined:</a:t>
            </a:r>
            <a:endParaRPr lang="en-LK" dirty="0"/>
          </a:p>
        </p:txBody>
      </p:sp>
      <p:sp>
        <p:nvSpPr>
          <p:cNvPr id="4" name="Slide Number Placeholder 3"/>
          <p:cNvSpPr>
            <a:spLocks noGrp="1"/>
          </p:cNvSpPr>
          <p:nvPr>
            <p:ph type="sldNum" sz="quarter" idx="5"/>
          </p:nvPr>
        </p:nvSpPr>
        <p:spPr/>
        <p:txBody>
          <a:bodyPr/>
          <a:lstStyle/>
          <a:p>
            <a:fld id="{6C0B8AC8-E212-48B2-9917-7448FC83DD17}" type="slidenum">
              <a:rPr lang="en-US" smtClean="0"/>
              <a:t>36</a:t>
            </a:fld>
            <a:endParaRPr lang="en-US"/>
          </a:p>
        </p:txBody>
      </p:sp>
    </p:spTree>
    <p:extLst>
      <p:ext uri="{BB962C8B-B14F-4D97-AF65-F5344CB8AC3E}">
        <p14:creationId xmlns:p14="http://schemas.microsoft.com/office/powerpoint/2010/main" val="4120805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b="0" i="0" u="none" strike="noStrike" dirty="0">
                <a:solidFill>
                  <a:srgbClr val="000000"/>
                </a:solidFill>
                <a:effectLst/>
                <a:latin typeface="-webkit-standard"/>
              </a:rPr>
              <a:t>The technology stack for this project includes:</a:t>
            </a:r>
            <a:endParaRPr lang="en-GB" dirty="0"/>
          </a:p>
          <a:p>
            <a:endParaRPr lang="en-GB" dirty="0"/>
          </a:p>
          <a:p>
            <a:endParaRPr lang="en-GB" dirty="0"/>
          </a:p>
          <a:p>
            <a:endParaRPr lang="en-GB" dirty="0"/>
          </a:p>
          <a:p>
            <a:endParaRPr lang="en-GB" dirty="0"/>
          </a:p>
          <a:p>
            <a:endParaRPr lang="en-GB" dirty="0"/>
          </a:p>
          <a:p>
            <a:r>
              <a:rPr lang="en-GB" dirty="0"/>
              <a:t>The choice of Variational Autoencoders (VAEs) is based on their ability to learn complex data distributions and generate new samples, making them ideal for both detecting and generating evasion techniques.</a:t>
            </a:r>
          </a:p>
          <a:p>
            <a:endParaRPr lang="en-GB" dirty="0"/>
          </a:p>
          <a:p>
            <a:r>
              <a:rPr lang="en-GB" dirty="0"/>
              <a:t>Python and its associated libraries are chosen for their robustness and extensive use in machine learning and cybersecurity research.</a:t>
            </a:r>
            <a:endParaRPr lang="en-LK" dirty="0"/>
          </a:p>
        </p:txBody>
      </p:sp>
      <p:sp>
        <p:nvSpPr>
          <p:cNvPr id="4" name="Slide Number Placeholder 3"/>
          <p:cNvSpPr>
            <a:spLocks noGrp="1"/>
          </p:cNvSpPr>
          <p:nvPr>
            <p:ph type="sldNum" sz="quarter" idx="5"/>
          </p:nvPr>
        </p:nvSpPr>
        <p:spPr/>
        <p:txBody>
          <a:bodyPr/>
          <a:lstStyle/>
          <a:p>
            <a:fld id="{6C0B8AC8-E212-48B2-9917-7448FC83DD17}" type="slidenum">
              <a:rPr lang="en-US" smtClean="0"/>
              <a:t>37</a:t>
            </a:fld>
            <a:endParaRPr lang="en-US"/>
          </a:p>
        </p:txBody>
      </p:sp>
    </p:spTree>
    <p:extLst>
      <p:ext uri="{BB962C8B-B14F-4D97-AF65-F5344CB8AC3E}">
        <p14:creationId xmlns:p14="http://schemas.microsoft.com/office/powerpoint/2010/main" val="121165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LK" dirty="0"/>
              <a:t>hese are the requirements in terms of system personal and software</a:t>
            </a:r>
          </a:p>
        </p:txBody>
      </p:sp>
      <p:sp>
        <p:nvSpPr>
          <p:cNvPr id="4" name="Slide Number Placeholder 3"/>
          <p:cNvSpPr>
            <a:spLocks noGrp="1"/>
          </p:cNvSpPr>
          <p:nvPr>
            <p:ph type="sldNum" sz="quarter" idx="5"/>
          </p:nvPr>
        </p:nvSpPr>
        <p:spPr/>
        <p:txBody>
          <a:bodyPr/>
          <a:lstStyle/>
          <a:p>
            <a:fld id="{6C0B8AC8-E212-48B2-9917-7448FC83DD17}" type="slidenum">
              <a:rPr lang="en-US" smtClean="0"/>
              <a:t>38</a:t>
            </a:fld>
            <a:endParaRPr lang="en-US"/>
          </a:p>
        </p:txBody>
      </p:sp>
    </p:spTree>
    <p:extLst>
      <p:ext uri="{BB962C8B-B14F-4D97-AF65-F5344CB8AC3E}">
        <p14:creationId xmlns:p14="http://schemas.microsoft.com/office/powerpoint/2010/main" val="603200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ject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762000"/>
            <a:ext cx="10363200" cy="1470025"/>
          </a:xfrm>
        </p:spPr>
        <p:txBody>
          <a:bodyPr/>
          <a:lstStyle>
            <a:lvl1pPr>
              <a:defRPr/>
            </a:lvl1pPr>
          </a:lstStyle>
          <a:p>
            <a:r>
              <a:rPr lang="en-US" dirty="0"/>
              <a:t>Add the Project Title</a:t>
            </a:r>
          </a:p>
        </p:txBody>
      </p:sp>
      <p:sp>
        <p:nvSpPr>
          <p:cNvPr id="3" name="Subtitle 2"/>
          <p:cNvSpPr>
            <a:spLocks noGrp="1"/>
          </p:cNvSpPr>
          <p:nvPr>
            <p:ph type="subTitle" idx="1" hasCustomPrompt="1"/>
          </p:nvPr>
        </p:nvSpPr>
        <p:spPr>
          <a:xfrm>
            <a:off x="1828800" y="25146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Project ID</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8564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Slide Number Placeholder 5">
            <a:extLst>
              <a:ext uri="{FF2B5EF4-FFF2-40B4-BE49-F238E27FC236}">
                <a16:creationId xmlns:a16="http://schemas.microsoft.com/office/drawing/2014/main" id="{A75490AD-C6C9-4021-8C34-1F6444AB48BF}"/>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spTree>
    <p:extLst>
      <p:ext uri="{BB962C8B-B14F-4D97-AF65-F5344CB8AC3E}">
        <p14:creationId xmlns:p14="http://schemas.microsoft.com/office/powerpoint/2010/main" val="33522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二等辺三角形 11"/>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55743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7524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61207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3108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24470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ividua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18889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al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023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Section Title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Section Sub-Titles</a:t>
            </a:r>
          </a:p>
        </p:txBody>
      </p:sp>
      <p:sp>
        <p:nvSpPr>
          <p:cNvPr id="19" name="Rectangle 18">
            <a:extLst>
              <a:ext uri="{FF2B5EF4-FFF2-40B4-BE49-F238E27FC236}">
                <a16:creationId xmlns:a16="http://schemas.microsoft.com/office/drawing/2014/main" id="{77C29E58-4878-471A-A8CF-FA8607A4052E}"/>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29333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tudent Information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Student IT Number | Student Name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Student’s Specialization</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a16="http://schemas.microsoft.com/office/drawing/2014/main" id="{0A8789F7-2DE1-4BD0-98A0-4D627E8C7924}"/>
              </a:ext>
            </a:extLst>
          </p:cNvPr>
          <p:cNvSpPr/>
          <p:nvPr userDrawn="1"/>
        </p:nvSpPr>
        <p:spPr>
          <a:xfrm>
            <a:off x="10134600" y="152400"/>
            <a:ext cx="1981200" cy="228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Must add a professional photo to this cage</a:t>
            </a:r>
          </a:p>
        </p:txBody>
      </p:sp>
    </p:spTree>
    <p:extLst>
      <p:ext uri="{BB962C8B-B14F-4D97-AF65-F5344CB8AC3E}">
        <p14:creationId xmlns:p14="http://schemas.microsoft.com/office/powerpoint/2010/main" val="20085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35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708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508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11684000" cy="7921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143000"/>
            <a:ext cx="11684000" cy="5181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C064364F-1F37-4C7B-B31F-2D4F671B2CB9}"/>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pic>
        <p:nvPicPr>
          <p:cNvPr id="7" name="Picture 6" descr="A picture containing photo, table, person, monitor&#10;&#10;Description automatically generated">
            <a:extLst>
              <a:ext uri="{FF2B5EF4-FFF2-40B4-BE49-F238E27FC236}">
                <a16:creationId xmlns:a16="http://schemas.microsoft.com/office/drawing/2014/main" id="{0503738D-67F6-4FC8-88E8-C0D768AD3312}"/>
              </a:ext>
            </a:extLst>
          </p:cNvPr>
          <p:cNvPicPr>
            <a:picLocks noChangeAspect="1"/>
          </p:cNvPicPr>
          <p:nvPr userDrawn="1"/>
        </p:nvPicPr>
        <p:blipFill rotWithShape="1">
          <a:blip r:embed="rId16"/>
          <a:srcRect t="90286" r="71976"/>
          <a:stretch/>
        </p:blipFill>
        <p:spPr>
          <a:xfrm>
            <a:off x="0" y="6373302"/>
            <a:ext cx="2514600" cy="490308"/>
          </a:xfrm>
          <a:prstGeom prst="rect">
            <a:avLst/>
          </a:prstGeom>
        </p:spPr>
      </p:pic>
      <p:sp>
        <p:nvSpPr>
          <p:cNvPr id="4" name="TextBox 3">
            <a:extLst>
              <a:ext uri="{FF2B5EF4-FFF2-40B4-BE49-F238E27FC236}">
                <a16:creationId xmlns:a16="http://schemas.microsoft.com/office/drawing/2014/main" id="{A16EC11E-4ADA-413C-92B1-C0871F068AF1}"/>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8/9/24</a:t>
            </a:fld>
            <a:endParaRPr lang="en-US" sz="1200" b="1" dirty="0"/>
          </a:p>
        </p:txBody>
      </p:sp>
    </p:spTree>
    <p:extLst>
      <p:ext uri="{BB962C8B-B14F-4D97-AF65-F5344CB8AC3E}">
        <p14:creationId xmlns:p14="http://schemas.microsoft.com/office/powerpoint/2010/main" val="413745356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50" r:id="rId3"/>
    <p:sldLayoutId id="2147483662" r:id="rId4"/>
    <p:sldLayoutId id="2147483651"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p:txStyles>
    <p:title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5E098-F3D0-453C-BBF5-A7C840F21FD8}"/>
              </a:ext>
            </a:extLst>
          </p:cNvPr>
          <p:cNvSpPr>
            <a:spLocks noGrp="1"/>
          </p:cNvSpPr>
          <p:nvPr>
            <p:ph type="ctrTitle"/>
          </p:nvPr>
        </p:nvSpPr>
        <p:spPr>
          <a:xfrm>
            <a:off x="914400" y="2138362"/>
            <a:ext cx="10363200" cy="1470025"/>
          </a:xfrm>
        </p:spPr>
        <p:txBody>
          <a:bodyPr>
            <a:normAutofit fontScale="90000"/>
          </a:bodyPr>
          <a:lstStyle/>
          <a:p>
            <a:r>
              <a:rPr lang="en-GB" dirty="0">
                <a:solidFill>
                  <a:srgbClr val="000000"/>
                </a:solidFill>
                <a:effectLst/>
                <a:latin typeface="Helvetica" pitchFamily="2" charset="0"/>
              </a:rPr>
              <a:t>Agent-based intelligent sandbox design to deceive and </a:t>
            </a:r>
            <a:r>
              <a:rPr lang="en-GB" dirty="0" err="1">
                <a:solidFill>
                  <a:srgbClr val="000000"/>
                </a:solidFill>
                <a:effectLst/>
                <a:latin typeface="Helvetica" pitchFamily="2" charset="0"/>
              </a:rPr>
              <a:t>analyze</a:t>
            </a:r>
            <a:r>
              <a:rPr lang="en-GB" dirty="0">
                <a:solidFill>
                  <a:srgbClr val="000000"/>
                </a:solidFill>
                <a:effectLst/>
                <a:latin typeface="Helvetica" pitchFamily="2" charset="0"/>
              </a:rPr>
              <a:t> sophisticated malware</a:t>
            </a:r>
            <a:br>
              <a:rPr lang="en-GB" dirty="0">
                <a:solidFill>
                  <a:srgbClr val="000000"/>
                </a:solidFill>
                <a:effectLst/>
                <a:latin typeface="Helvetica" pitchFamily="2" charset="0"/>
              </a:rPr>
            </a:br>
            <a:endParaRPr lang="en-US" dirty="0"/>
          </a:p>
        </p:txBody>
      </p:sp>
      <p:sp>
        <p:nvSpPr>
          <p:cNvPr id="5" name="Subtitle 4">
            <a:extLst>
              <a:ext uri="{FF2B5EF4-FFF2-40B4-BE49-F238E27FC236}">
                <a16:creationId xmlns:a16="http://schemas.microsoft.com/office/drawing/2014/main" id="{288F3F03-40A0-499D-BDCC-A8E886D9D7C4}"/>
              </a:ext>
            </a:extLst>
          </p:cNvPr>
          <p:cNvSpPr>
            <a:spLocks noGrp="1"/>
          </p:cNvSpPr>
          <p:nvPr>
            <p:ph type="subTitle" idx="1"/>
          </p:nvPr>
        </p:nvSpPr>
        <p:spPr>
          <a:xfrm>
            <a:off x="1828800" y="3984625"/>
            <a:ext cx="8534400" cy="554360"/>
          </a:xfrm>
        </p:spPr>
        <p:txBody>
          <a:bodyPr>
            <a:normAutofit lnSpcReduction="10000"/>
          </a:bodyPr>
          <a:lstStyle/>
          <a:p>
            <a:r>
              <a:rPr lang="en-US" dirty="0"/>
              <a:t>24-25J-025</a:t>
            </a:r>
          </a:p>
        </p:txBody>
      </p:sp>
    </p:spTree>
    <p:extLst>
      <p:ext uri="{BB962C8B-B14F-4D97-AF65-F5344CB8AC3E}">
        <p14:creationId xmlns:p14="http://schemas.microsoft.com/office/powerpoint/2010/main" val="83988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7"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Research Gap – From Lit Review </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22856605"/>
              </p:ext>
            </p:extLst>
          </p:nvPr>
        </p:nvGraphicFramePr>
        <p:xfrm>
          <a:off x="944034" y="1767448"/>
          <a:ext cx="10405532" cy="3853486"/>
        </p:xfrm>
        <a:graphic>
          <a:graphicData uri="http://schemas.openxmlformats.org/drawingml/2006/table">
            <a:tbl>
              <a:tblPr firstRow="1" bandRow="1">
                <a:tableStyleId>{073A0DAA-6AF3-43AB-8588-CEC1D06C72B9}</a:tableStyleId>
              </a:tblPr>
              <a:tblGrid>
                <a:gridCol w="3142097">
                  <a:extLst>
                    <a:ext uri="{9D8B030D-6E8A-4147-A177-3AD203B41FA5}">
                      <a16:colId xmlns:a16="http://schemas.microsoft.com/office/drawing/2014/main" val="3521416733"/>
                    </a:ext>
                  </a:extLst>
                </a:gridCol>
                <a:gridCol w="1963302">
                  <a:extLst>
                    <a:ext uri="{9D8B030D-6E8A-4147-A177-3AD203B41FA5}">
                      <a16:colId xmlns:a16="http://schemas.microsoft.com/office/drawing/2014/main" val="3999995266"/>
                    </a:ext>
                  </a:extLst>
                </a:gridCol>
                <a:gridCol w="1600200">
                  <a:extLst>
                    <a:ext uri="{9D8B030D-6E8A-4147-A177-3AD203B41FA5}">
                      <a16:colId xmlns:a16="http://schemas.microsoft.com/office/drawing/2014/main" val="39858274"/>
                    </a:ext>
                  </a:extLst>
                </a:gridCol>
                <a:gridCol w="1875367">
                  <a:extLst>
                    <a:ext uri="{9D8B030D-6E8A-4147-A177-3AD203B41FA5}">
                      <a16:colId xmlns:a16="http://schemas.microsoft.com/office/drawing/2014/main" val="3433615891"/>
                    </a:ext>
                  </a:extLst>
                </a:gridCol>
                <a:gridCol w="1824566">
                  <a:extLst>
                    <a:ext uri="{9D8B030D-6E8A-4147-A177-3AD203B41FA5}">
                      <a16:colId xmlns:a16="http://schemas.microsoft.com/office/drawing/2014/main" val="3379949825"/>
                    </a:ext>
                  </a:extLst>
                </a:gridCol>
              </a:tblGrid>
              <a:tr h="1051952">
                <a:tc>
                  <a:txBody>
                    <a:bodyPr/>
                    <a:lstStyle/>
                    <a:p>
                      <a:r>
                        <a:rPr lang="en-US" dirty="0"/>
                        <a:t>Research Paper</a:t>
                      </a:r>
                    </a:p>
                  </a:txBody>
                  <a:tcPr/>
                </a:tc>
                <a:tc>
                  <a:txBody>
                    <a:bodyPr/>
                    <a:lstStyle/>
                    <a:p>
                      <a:r>
                        <a:rPr lang="en-US" sz="1600" dirty="0"/>
                        <a:t>Check against</a:t>
                      </a:r>
                      <a:r>
                        <a:rPr lang="en-US" sz="1600" baseline="0" dirty="0"/>
                        <a:t> the malware detection ML models</a:t>
                      </a:r>
                      <a:endParaRPr lang="en-US" sz="1600" dirty="0"/>
                    </a:p>
                  </a:txBody>
                  <a:tcPr/>
                </a:tc>
                <a:tc>
                  <a:txBody>
                    <a:bodyPr/>
                    <a:lstStyle/>
                    <a:p>
                      <a:r>
                        <a:rPr lang="en-US" sz="1600" dirty="0"/>
                        <a:t>Manual Malware Development</a:t>
                      </a:r>
                    </a:p>
                  </a:txBody>
                  <a:tcPr/>
                </a:tc>
                <a:tc>
                  <a:txBody>
                    <a:bodyPr/>
                    <a:lstStyle/>
                    <a:p>
                      <a:r>
                        <a:rPr lang="en-US" sz="1600" dirty="0"/>
                        <a:t>Check against</a:t>
                      </a:r>
                      <a:r>
                        <a:rPr lang="en-US" sz="1600" baseline="0" dirty="0"/>
                        <a:t> the Commercialize AV</a:t>
                      </a:r>
                      <a:endParaRPr lang="en-US" sz="1600" dirty="0"/>
                    </a:p>
                  </a:txBody>
                  <a:tcPr/>
                </a:tc>
                <a:tc>
                  <a:txBody>
                    <a:bodyPr/>
                    <a:lstStyle/>
                    <a:p>
                      <a:r>
                        <a:rPr lang="en-US" sz="1600" dirty="0"/>
                        <a:t>Check against the Cuckoo</a:t>
                      </a:r>
                      <a:r>
                        <a:rPr lang="en-US" sz="1600" baseline="0" dirty="0"/>
                        <a:t> Sandbox</a:t>
                      </a:r>
                      <a:endParaRPr lang="en-US" sz="1600" dirty="0"/>
                    </a:p>
                  </a:txBody>
                  <a:tcPr/>
                </a:tc>
                <a:extLst>
                  <a:ext uri="{0D108BD9-81ED-4DB2-BD59-A6C34878D82A}">
                    <a16:rowId xmlns:a16="http://schemas.microsoft.com/office/drawing/2014/main" val="2194278979"/>
                  </a:ext>
                </a:extLst>
              </a:tr>
              <a:tr h="533400">
                <a:tc>
                  <a:txBody>
                    <a:bodyPr/>
                    <a:lstStyle/>
                    <a:p>
                      <a:r>
                        <a:rPr lang="en-US" sz="1200" dirty="0"/>
                        <a:t>MERLIN- Malware Evasion with Reinforcement </a:t>
                      </a:r>
                      <a:r>
                        <a:rPr lang="en-US" sz="1200" dirty="0" err="1"/>
                        <a:t>LearnINg</a:t>
                      </a:r>
                      <a:r>
                        <a:rPr lang="en-US" sz="1200" dirty="0"/>
                        <a:t> (2022)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948461233"/>
                  </a:ext>
                </a:extLst>
              </a:tr>
              <a:tr h="691179">
                <a:tc>
                  <a:txBody>
                    <a:bodyPr/>
                    <a:lstStyle/>
                    <a:p>
                      <a:r>
                        <a:rPr lang="en-US" sz="1200" dirty="0"/>
                        <a:t>An IRL-based malware adversarial generation method to evade anti-malware engines (2020)</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45664708"/>
                  </a:ext>
                </a:extLst>
              </a:tr>
              <a:tr h="604221">
                <a:tc>
                  <a:txBody>
                    <a:bodyPr/>
                    <a:lstStyle/>
                    <a:p>
                      <a:r>
                        <a:rPr lang="en-US" sz="1200" dirty="0"/>
                        <a:t>Developing Stealth and Evasive Malware Without Obfuscation (2021)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29292007"/>
                  </a:ext>
                </a:extLst>
              </a:tr>
              <a:tr h="40044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03079731"/>
                  </a:ext>
                </a:extLst>
              </a:tr>
              <a:tr h="572289">
                <a:tc>
                  <a:txBody>
                    <a:bodyPr/>
                    <a:lstStyle/>
                    <a:p>
                      <a:r>
                        <a:rPr lang="en-US" sz="1400" dirty="0"/>
                        <a:t>Proposed</a:t>
                      </a:r>
                      <a:r>
                        <a:rPr lang="en-US" sz="1400" baseline="0" dirty="0"/>
                        <a:t> Approach</a:t>
                      </a:r>
                      <a:endParaRPr lang="en-US" sz="1400"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69692949"/>
                  </a:ext>
                </a:extLst>
              </a:tr>
            </a:tbl>
          </a:graphicData>
        </a:graphic>
      </p:graphicFrame>
      <p:sp>
        <p:nvSpPr>
          <p:cNvPr id="21" name="Multiply 20"/>
          <p:cNvSpPr/>
          <p:nvPr/>
        </p:nvSpPr>
        <p:spPr>
          <a:xfrm>
            <a:off x="6466114" y="2474220"/>
            <a:ext cx="627017" cy="364120"/>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ltiply 21"/>
          <p:cNvSpPr/>
          <p:nvPr/>
        </p:nvSpPr>
        <p:spPr>
          <a:xfrm>
            <a:off x="9954862" y="2474220"/>
            <a:ext cx="627017" cy="364120"/>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1004" y="5159743"/>
            <a:ext cx="381000" cy="381000"/>
          </a:xfrm>
          <a:prstGeom prst="rect">
            <a:avLst/>
          </a:prstGeom>
        </p:spPr>
      </p:pic>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6136" y="5138434"/>
            <a:ext cx="381000" cy="381000"/>
          </a:xfrm>
          <a:prstGeom prst="rect">
            <a:avLst/>
          </a:prstGeom>
        </p:spPr>
      </p:pic>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496" y="5141096"/>
            <a:ext cx="381000" cy="381000"/>
          </a:xfrm>
          <a:prstGeom prst="rect">
            <a:avLst/>
          </a:prstGeom>
        </p:spPr>
      </p:pic>
      <p:pic>
        <p:nvPicPr>
          <p:cNvPr id="26" name="Picture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4422" y="5159743"/>
            <a:ext cx="381000" cy="381000"/>
          </a:xfrm>
          <a:prstGeom prst="rect">
            <a:avLst/>
          </a:prstGeom>
        </p:spPr>
      </p:pic>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2880889"/>
            <a:ext cx="381000" cy="381000"/>
          </a:xfrm>
          <a:prstGeom prst="rect">
            <a:avLst/>
          </a:prstGeom>
        </p:spPr>
      </p:pic>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496" y="2889139"/>
            <a:ext cx="381000" cy="381000"/>
          </a:xfrm>
          <a:prstGeom prst="rect">
            <a:avLst/>
          </a:prstGeom>
        </p:spPr>
      </p:pic>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3183" y="4130708"/>
            <a:ext cx="381000" cy="381000"/>
          </a:xfrm>
          <a:prstGeom prst="rect">
            <a:avLst/>
          </a:prstGeom>
        </p:spPr>
      </p:pic>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496" y="3462255"/>
            <a:ext cx="381000" cy="381000"/>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1004" y="3482673"/>
            <a:ext cx="390596" cy="390596"/>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540" y="3452659"/>
            <a:ext cx="390596" cy="390596"/>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540" y="2880889"/>
            <a:ext cx="390596" cy="390596"/>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540" y="4138544"/>
            <a:ext cx="390596" cy="390596"/>
          </a:xfrm>
          <a:prstGeom prst="rect">
            <a:avLst/>
          </a:prstGeom>
        </p:spPr>
      </p:pic>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4826" y="2889139"/>
            <a:ext cx="390596" cy="390596"/>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7409" y="3496391"/>
            <a:ext cx="390596" cy="390596"/>
          </a:xfrm>
          <a:prstGeom prst="rect">
            <a:avLst/>
          </a:prstGeom>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496" y="4138544"/>
            <a:ext cx="390596" cy="390596"/>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7409" y="4140203"/>
            <a:ext cx="390596" cy="390596"/>
          </a:xfrm>
          <a:prstGeom prst="rect">
            <a:avLst/>
          </a:prstGeom>
        </p:spPr>
      </p:pic>
    </p:spTree>
    <p:extLst>
      <p:ext uri="{BB962C8B-B14F-4D97-AF65-F5344CB8AC3E}">
        <p14:creationId xmlns:p14="http://schemas.microsoft.com/office/powerpoint/2010/main" val="8792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7" name="Title 4">
            <a:extLst>
              <a:ext uri="{FF2B5EF4-FFF2-40B4-BE49-F238E27FC236}">
                <a16:creationId xmlns:a16="http://schemas.microsoft.com/office/drawing/2014/main" id="{22F6FBBB-4C77-4A4B-BE54-96D3B0DF3BB7}"/>
              </a:ext>
            </a:extLst>
          </p:cNvPr>
          <p:cNvSpPr>
            <a:spLocks noGrp="1"/>
          </p:cNvSpPr>
          <p:nvPr>
            <p:ph type="title"/>
          </p:nvPr>
        </p:nvSpPr>
        <p:spPr>
          <a:xfrm>
            <a:off x="304800" y="350838"/>
            <a:ext cx="11684000" cy="792162"/>
          </a:xfrm>
        </p:spPr>
        <p:txBody>
          <a:bodyPr>
            <a:normAutofit fontScale="90000"/>
          </a:bodyPr>
          <a:lstStyle/>
          <a:p>
            <a:r>
              <a:rPr lang="en-US" dirty="0"/>
              <a:t>Methodology</a:t>
            </a:r>
            <a:br>
              <a:rPr lang="en-US" dirty="0"/>
            </a:br>
            <a:endParaRPr lang="en-US" dirty="0"/>
          </a:p>
        </p:txBody>
      </p:sp>
      <p:pic>
        <p:nvPicPr>
          <p:cNvPr id="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89197"/>
            <a:ext cx="6553200" cy="5089205"/>
          </a:xfrm>
          <a:prstGeom prst="rect">
            <a:avLst/>
          </a:prstGeom>
        </p:spPr>
      </p:pic>
      <p:sp>
        <p:nvSpPr>
          <p:cNvPr id="8" name="Oval 7"/>
          <p:cNvSpPr/>
          <p:nvPr/>
        </p:nvSpPr>
        <p:spPr>
          <a:xfrm>
            <a:off x="1143000" y="1392306"/>
            <a:ext cx="696686" cy="635726"/>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P1</a:t>
            </a:r>
            <a:r>
              <a:rPr lang="en-US" dirty="0"/>
              <a:t>p</a:t>
            </a:r>
          </a:p>
        </p:txBody>
      </p:sp>
      <p:sp>
        <p:nvSpPr>
          <p:cNvPr id="9" name="Oval 8"/>
          <p:cNvSpPr/>
          <p:nvPr/>
        </p:nvSpPr>
        <p:spPr>
          <a:xfrm>
            <a:off x="5984421" y="1392306"/>
            <a:ext cx="696686" cy="635726"/>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P2</a:t>
            </a:r>
            <a:r>
              <a:rPr lang="en-US" dirty="0"/>
              <a:t>p</a:t>
            </a:r>
          </a:p>
        </p:txBody>
      </p:sp>
      <p:sp>
        <p:nvSpPr>
          <p:cNvPr id="2" name="TextBox 1"/>
          <p:cNvSpPr txBox="1"/>
          <p:nvPr/>
        </p:nvSpPr>
        <p:spPr>
          <a:xfrm>
            <a:off x="7277100" y="1284985"/>
            <a:ext cx="45339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two parallel processes when it comes to the high-level methodology of the research.</a:t>
            </a:r>
          </a:p>
          <a:p>
            <a:pPr marL="285750" indent="-285750">
              <a:buFont typeface="Arial" panose="020B0604020202020204" pitchFamily="34" charset="0"/>
              <a:buChar char="•"/>
            </a:pPr>
            <a:r>
              <a:rPr lang="en-US" dirty="0"/>
              <a:t> Developing malware manually with a predefined scope will give the advantage of knowing malware’s functionalities exactly.</a:t>
            </a:r>
          </a:p>
          <a:p>
            <a:pPr marL="285750" indent="-285750">
              <a:buFont typeface="Arial" panose="020B0604020202020204" pitchFamily="34" charset="0"/>
              <a:buChar char="•"/>
            </a:pPr>
            <a:r>
              <a:rPr lang="en-US" dirty="0"/>
              <a:t>With that known functionality, it can be easily checked against Cuckoo Sandbox and identify potential improvements.</a:t>
            </a:r>
          </a:p>
          <a:p>
            <a:pPr marL="285750" indent="-285750">
              <a:buFont typeface="Arial" panose="020B0604020202020204" pitchFamily="34" charset="0"/>
              <a:buChar char="•"/>
            </a:pPr>
            <a:r>
              <a:rPr lang="en-US" dirty="0"/>
              <a:t>The model development initially starts with a sample malware gathering process</a:t>
            </a:r>
          </a:p>
          <a:p>
            <a:pPr marL="285750" indent="-285750">
              <a:buFont typeface="Arial" panose="020B0604020202020204" pitchFamily="34" charset="0"/>
              <a:buChar char="•"/>
            </a:pPr>
            <a:r>
              <a:rPr lang="en-US" dirty="0"/>
              <a:t>Then those sample malware and the developed malware will be fine-tuned with RL agent and again tested with Cuckoo Sandbox.</a:t>
            </a:r>
          </a:p>
        </p:txBody>
      </p:sp>
    </p:spTree>
    <p:extLst>
      <p:ext uri="{BB962C8B-B14F-4D97-AF65-F5344CB8AC3E}">
        <p14:creationId xmlns:p14="http://schemas.microsoft.com/office/powerpoint/2010/main" val="167846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7"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fontScale="90000"/>
          </a:bodyPr>
          <a:lstStyle/>
          <a:p>
            <a:r>
              <a:rPr lang="en-US" dirty="0"/>
              <a:t>RL Agent Fine Tuning the Malware</a:t>
            </a:r>
            <a:br>
              <a:rPr lang="en-US" dirty="0"/>
            </a:br>
            <a:endParaRPr lang="en-US" dirty="0"/>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096962"/>
            <a:ext cx="10591800" cy="4975225"/>
          </a:xfrm>
        </p:spPr>
      </p:pic>
    </p:spTree>
    <p:extLst>
      <p:ext uri="{BB962C8B-B14F-4D97-AF65-F5344CB8AC3E}">
        <p14:creationId xmlns:p14="http://schemas.microsoft.com/office/powerpoint/2010/main" val="88799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7"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fontScale="90000"/>
          </a:bodyPr>
          <a:lstStyle/>
          <a:p>
            <a:r>
              <a:rPr lang="en-US" dirty="0"/>
              <a:t>System Diagram</a:t>
            </a:r>
            <a:br>
              <a:rPr lang="en-US"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838200"/>
            <a:ext cx="9067800" cy="5486400"/>
          </a:xfrm>
          <a:ln>
            <a:solidFill>
              <a:schemeClr val="tx1"/>
            </a:solidFill>
          </a:ln>
        </p:spPr>
      </p:pic>
    </p:spTree>
    <p:extLst>
      <p:ext uri="{BB962C8B-B14F-4D97-AF65-F5344CB8AC3E}">
        <p14:creationId xmlns:p14="http://schemas.microsoft.com/office/powerpoint/2010/main" val="425274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7" name="Title 4">
            <a:extLst>
              <a:ext uri="{FF2B5EF4-FFF2-40B4-BE49-F238E27FC236}">
                <a16:creationId xmlns:a16="http://schemas.microsoft.com/office/drawing/2014/main" id="{22F6FBBB-4C77-4A4B-BE54-96D3B0DF3BB7}"/>
              </a:ext>
            </a:extLst>
          </p:cNvPr>
          <p:cNvSpPr>
            <a:spLocks noGrp="1"/>
          </p:cNvSpPr>
          <p:nvPr>
            <p:ph type="title"/>
          </p:nvPr>
        </p:nvSpPr>
        <p:spPr>
          <a:xfrm>
            <a:off x="304800" y="304800"/>
            <a:ext cx="11582400" cy="792162"/>
          </a:xfrm>
        </p:spPr>
        <p:txBody>
          <a:bodyPr>
            <a:normAutofit/>
          </a:bodyPr>
          <a:lstStyle/>
          <a:p>
            <a:r>
              <a:rPr lang="en-US" dirty="0"/>
              <a:t>Functional and Non-Functional Requirements</a:t>
            </a:r>
          </a:p>
        </p:txBody>
      </p:sp>
      <p:sp>
        <p:nvSpPr>
          <p:cNvPr id="3" name="Content Placeholder 2"/>
          <p:cNvSpPr>
            <a:spLocks noGrp="1"/>
          </p:cNvSpPr>
          <p:nvPr>
            <p:ph idx="1"/>
          </p:nvPr>
        </p:nvSpPr>
        <p:spPr>
          <a:xfrm>
            <a:off x="609600" y="1570036"/>
            <a:ext cx="3200400" cy="609600"/>
          </a:xfrm>
        </p:spPr>
        <p:txBody>
          <a:bodyPr>
            <a:normAutofit/>
          </a:bodyPr>
          <a:lstStyle/>
          <a:p>
            <a:pPr marL="0" indent="0">
              <a:buNone/>
            </a:pPr>
            <a:r>
              <a:rPr lang="en-US" sz="2000" b="1" dirty="0"/>
              <a:t>Functional Requirements</a:t>
            </a:r>
          </a:p>
          <a:p>
            <a:endParaRPr lang="en-US" sz="1600" dirty="0"/>
          </a:p>
        </p:txBody>
      </p:sp>
      <p:sp>
        <p:nvSpPr>
          <p:cNvPr id="6" name="Content Placeholder 2"/>
          <p:cNvSpPr txBox="1">
            <a:spLocks/>
          </p:cNvSpPr>
          <p:nvPr/>
        </p:nvSpPr>
        <p:spPr>
          <a:xfrm>
            <a:off x="6028585" y="2267868"/>
            <a:ext cx="5107577" cy="381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Performance (Handling large number of malware samples, Optimization of RL tuning process to reduce computation time)</a:t>
            </a:r>
          </a:p>
          <a:p>
            <a:r>
              <a:rPr lang="en-US" sz="1600" dirty="0"/>
              <a:t>Scalability (Database must accommodate to growth,  scale horizontally for most systems)</a:t>
            </a:r>
          </a:p>
          <a:p>
            <a:r>
              <a:rPr lang="en-US" sz="1600" dirty="0"/>
              <a:t>Security (Access Controls, Secure Storage and transmission of Malware samples)</a:t>
            </a:r>
          </a:p>
          <a:p>
            <a:r>
              <a:rPr lang="en-US" sz="1600" dirty="0"/>
              <a:t>Maintainability (Use of Version Control mechanisms, clean, modular and well-document code for manual malware development) </a:t>
            </a:r>
          </a:p>
          <a:p>
            <a:endParaRPr lang="en-US" sz="1400" dirty="0"/>
          </a:p>
          <a:p>
            <a:endParaRPr lang="en-US" sz="1400" dirty="0"/>
          </a:p>
          <a:p>
            <a:endParaRPr lang="en-US" sz="1400" dirty="0"/>
          </a:p>
          <a:p>
            <a:endParaRPr lang="en-US" sz="1600" dirty="0"/>
          </a:p>
          <a:p>
            <a:endParaRPr lang="en-US" sz="1600" dirty="0"/>
          </a:p>
          <a:p>
            <a:endParaRPr lang="en-US" sz="1600" dirty="0"/>
          </a:p>
        </p:txBody>
      </p:sp>
      <p:sp>
        <p:nvSpPr>
          <p:cNvPr id="8" name="Content Placeholder 2"/>
          <p:cNvSpPr txBox="1">
            <a:spLocks/>
          </p:cNvSpPr>
          <p:nvPr/>
        </p:nvSpPr>
        <p:spPr>
          <a:xfrm>
            <a:off x="455023" y="2286000"/>
            <a:ext cx="5107577" cy="3810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Initial Malware Gathering Process (Data Collection, Meta-data Retrieval)</a:t>
            </a:r>
          </a:p>
          <a:p>
            <a:r>
              <a:rPr lang="en-US" sz="1600" dirty="0"/>
              <a:t>Database Management ( Storage, Retrieval, Update)</a:t>
            </a:r>
          </a:p>
          <a:p>
            <a:r>
              <a:rPr lang="en-US" sz="1600" dirty="0"/>
              <a:t>Virtual Environment Setup (Sandbox Configuration, Automation the setup)</a:t>
            </a:r>
          </a:p>
          <a:p>
            <a:r>
              <a:rPr lang="en-US" sz="1600" dirty="0"/>
              <a:t>Developing Reinforcement Learning Model (Develop, Fine-tuning, Co-existing)</a:t>
            </a:r>
          </a:p>
          <a:p>
            <a:r>
              <a:rPr lang="en-US" sz="1600" dirty="0"/>
              <a:t>Manual Malware Development Process</a:t>
            </a:r>
          </a:p>
          <a:p>
            <a:r>
              <a:rPr lang="en-US" sz="1600" dirty="0"/>
              <a:t>Cuckoo Sandbox Integration (Analyze malware, Detect and log sandbox techniques to analyze malware, Storing results)</a:t>
            </a:r>
          </a:p>
          <a:p>
            <a:r>
              <a:rPr lang="en-US" sz="1600" dirty="0"/>
              <a:t>Develop Feedback Loop (Store feedback and use feedback to refine and improve malware samples, Update RL Model based on Feedback)</a:t>
            </a:r>
          </a:p>
          <a:p>
            <a:endParaRPr lang="en-US" sz="1400" dirty="0"/>
          </a:p>
          <a:p>
            <a:endParaRPr lang="en-US" sz="1400" dirty="0"/>
          </a:p>
          <a:p>
            <a:endParaRPr lang="en-US" sz="1400" dirty="0"/>
          </a:p>
          <a:p>
            <a:endParaRPr lang="en-US" sz="1600" dirty="0"/>
          </a:p>
          <a:p>
            <a:endParaRPr lang="en-US" sz="1600" dirty="0"/>
          </a:p>
          <a:p>
            <a:endParaRPr lang="en-US" sz="1600" dirty="0"/>
          </a:p>
        </p:txBody>
      </p:sp>
      <p:sp>
        <p:nvSpPr>
          <p:cNvPr id="9" name="Content Placeholder 2"/>
          <p:cNvSpPr txBox="1">
            <a:spLocks/>
          </p:cNvSpPr>
          <p:nvPr/>
        </p:nvSpPr>
        <p:spPr>
          <a:xfrm>
            <a:off x="6146800" y="1548062"/>
            <a:ext cx="3733800" cy="609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a:t>Non- Functional Requirements</a:t>
            </a:r>
          </a:p>
          <a:p>
            <a:endParaRPr lang="en-US" sz="1600" dirty="0"/>
          </a:p>
        </p:txBody>
      </p:sp>
    </p:spTree>
    <p:extLst>
      <p:ext uri="{BB962C8B-B14F-4D97-AF65-F5344CB8AC3E}">
        <p14:creationId xmlns:p14="http://schemas.microsoft.com/office/powerpoint/2010/main" val="184010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3" name="Content Placeholder 2"/>
          <p:cNvSpPr>
            <a:spLocks noGrp="1"/>
          </p:cNvSpPr>
          <p:nvPr>
            <p:ph idx="1"/>
          </p:nvPr>
        </p:nvSpPr>
        <p:spPr>
          <a:xfrm>
            <a:off x="533400" y="799466"/>
            <a:ext cx="3810000" cy="609600"/>
          </a:xfrm>
        </p:spPr>
        <p:txBody>
          <a:bodyPr>
            <a:normAutofit/>
          </a:bodyPr>
          <a:lstStyle/>
          <a:p>
            <a:pPr marL="0" indent="0">
              <a:buNone/>
            </a:pPr>
            <a:r>
              <a:rPr lang="en-US" sz="2400" b="1" dirty="0"/>
              <a:t>Tools and Technologies</a:t>
            </a:r>
          </a:p>
          <a:p>
            <a:endParaRPr lang="en-US" sz="1600" dirty="0"/>
          </a:p>
        </p:txBody>
      </p:sp>
      <p:sp>
        <p:nvSpPr>
          <p:cNvPr id="8" name="Content Placeholder 2"/>
          <p:cNvSpPr txBox="1">
            <a:spLocks/>
          </p:cNvSpPr>
          <p:nvPr/>
        </p:nvSpPr>
        <p:spPr>
          <a:xfrm>
            <a:off x="457200" y="1676400"/>
            <a:ext cx="4953000" cy="3962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Reinforcement Learning (RL Agent)</a:t>
            </a:r>
          </a:p>
          <a:p>
            <a:pPr lvl="1"/>
            <a:r>
              <a:rPr lang="en-US" sz="1400" dirty="0" err="1"/>
              <a:t>TensorFlow</a:t>
            </a:r>
            <a:r>
              <a:rPr lang="en-US" sz="1400" dirty="0"/>
              <a:t> or </a:t>
            </a:r>
            <a:r>
              <a:rPr lang="en-US" sz="1400" dirty="0" err="1"/>
              <a:t>PyTorch</a:t>
            </a:r>
            <a:endParaRPr lang="en-US" sz="1400" dirty="0"/>
          </a:p>
          <a:p>
            <a:pPr lvl="1"/>
            <a:r>
              <a:rPr lang="en-US" sz="1400" dirty="0" err="1"/>
              <a:t>Scikit</a:t>
            </a:r>
            <a:r>
              <a:rPr lang="en-US" sz="1400" dirty="0"/>
              <a:t>-learn and Pandas</a:t>
            </a:r>
          </a:p>
          <a:p>
            <a:pPr lvl="1"/>
            <a:r>
              <a:rPr lang="en-US" sz="1400" dirty="0"/>
              <a:t>Open AI </a:t>
            </a:r>
            <a:r>
              <a:rPr lang="en-US" sz="1400" dirty="0" err="1"/>
              <a:t>GYm</a:t>
            </a:r>
            <a:r>
              <a:rPr lang="en-US" sz="1400" dirty="0"/>
              <a:t> </a:t>
            </a:r>
          </a:p>
          <a:p>
            <a:pPr marL="457200" lvl="1" indent="0">
              <a:buNone/>
            </a:pPr>
            <a:endParaRPr lang="en-US" sz="1400" dirty="0"/>
          </a:p>
          <a:p>
            <a:pPr marL="457200" lvl="1" indent="0">
              <a:buNone/>
            </a:pPr>
            <a:endParaRPr lang="en-US" sz="1400" dirty="0"/>
          </a:p>
          <a:p>
            <a:r>
              <a:rPr lang="en-US" sz="1800" dirty="0"/>
              <a:t>Manual Malware Development</a:t>
            </a:r>
          </a:p>
          <a:p>
            <a:pPr lvl="1"/>
            <a:r>
              <a:rPr lang="en-US" sz="1400" dirty="0"/>
              <a:t>Cuckoo Sandbox</a:t>
            </a:r>
          </a:p>
          <a:p>
            <a:pPr lvl="1"/>
            <a:r>
              <a:rPr lang="en-US" sz="1400" dirty="0"/>
              <a:t>Reverse Engineering Tools (</a:t>
            </a:r>
            <a:r>
              <a:rPr lang="en-US" sz="1400" dirty="0" err="1"/>
              <a:t>Ghidra</a:t>
            </a:r>
            <a:r>
              <a:rPr lang="en-US" sz="1400" dirty="0"/>
              <a:t> /IDA)</a:t>
            </a:r>
          </a:p>
          <a:p>
            <a:pPr lvl="1"/>
            <a:r>
              <a:rPr lang="en-US" sz="1400" dirty="0"/>
              <a:t>IDEs (VS Code)</a:t>
            </a:r>
          </a:p>
          <a:p>
            <a:pPr lvl="1"/>
            <a:r>
              <a:rPr lang="en-US" sz="1400" dirty="0"/>
              <a:t>Programming Languages (Python, C/C++)</a:t>
            </a:r>
          </a:p>
          <a:p>
            <a:pPr marL="457200" lvl="1" indent="0">
              <a:buNone/>
            </a:pPr>
            <a:endParaRPr lang="en-US" sz="1200" dirty="0"/>
          </a:p>
          <a:p>
            <a:pPr marL="457200" lvl="1" indent="0">
              <a:buNone/>
            </a:pPr>
            <a:endParaRPr lang="en-US" sz="1000" dirty="0"/>
          </a:p>
          <a:p>
            <a:r>
              <a:rPr lang="en-US" sz="1800" dirty="0"/>
              <a:t>Data Collection and Management</a:t>
            </a:r>
          </a:p>
          <a:p>
            <a:pPr lvl="1"/>
            <a:r>
              <a:rPr lang="en-US" sz="1400" dirty="0" err="1"/>
              <a:t>Github</a:t>
            </a:r>
            <a:r>
              <a:rPr lang="en-US" sz="1400" dirty="0"/>
              <a:t> Repositories</a:t>
            </a:r>
          </a:p>
          <a:p>
            <a:pPr lvl="1"/>
            <a:r>
              <a:rPr lang="en-US" sz="1400" dirty="0" err="1"/>
              <a:t>VirusTotal</a:t>
            </a:r>
            <a:r>
              <a:rPr lang="en-US" sz="1400" dirty="0"/>
              <a:t> APIs</a:t>
            </a:r>
          </a:p>
          <a:p>
            <a:pPr lvl="1"/>
            <a:r>
              <a:rPr lang="en-US" sz="1400" dirty="0"/>
              <a:t>Database Systems (MongoDB / PostgreSQL)</a:t>
            </a:r>
          </a:p>
          <a:p>
            <a:pPr marL="457200" lvl="1" indent="0">
              <a:buNone/>
            </a:pPr>
            <a:endParaRPr lang="en-US" sz="1000" dirty="0"/>
          </a:p>
          <a:p>
            <a:pPr marL="457200" lvl="1" indent="0">
              <a:buNone/>
            </a:pPr>
            <a:endParaRPr lang="en-US" sz="200" dirty="0"/>
          </a:p>
          <a:p>
            <a:pPr marL="0" indent="0">
              <a:buNone/>
            </a:pPr>
            <a:endParaRPr lang="en-US" sz="1400" dirty="0"/>
          </a:p>
          <a:p>
            <a:endParaRPr lang="en-US" sz="1400" dirty="0"/>
          </a:p>
          <a:p>
            <a:endParaRPr lang="en-US" sz="1400" dirty="0"/>
          </a:p>
          <a:p>
            <a:endParaRPr lang="en-US" sz="1600" dirty="0"/>
          </a:p>
          <a:p>
            <a:endParaRPr lang="en-US" sz="1600" dirty="0"/>
          </a:p>
          <a:p>
            <a:endParaRPr lang="en-US" sz="1600" dirty="0"/>
          </a:p>
        </p:txBody>
      </p:sp>
      <p:sp>
        <p:nvSpPr>
          <p:cNvPr id="9" name="Content Placeholder 2"/>
          <p:cNvSpPr txBox="1">
            <a:spLocks/>
          </p:cNvSpPr>
          <p:nvPr/>
        </p:nvSpPr>
        <p:spPr>
          <a:xfrm>
            <a:off x="6062388" y="799466"/>
            <a:ext cx="4953000" cy="6096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b="1" dirty="0"/>
              <a:t>System and Personal Requirements</a:t>
            </a:r>
          </a:p>
          <a:p>
            <a:endParaRPr lang="en-US" sz="1600" dirty="0"/>
          </a:p>
        </p:txBody>
      </p:sp>
      <p:sp>
        <p:nvSpPr>
          <p:cNvPr id="10" name="Content Placeholder 2"/>
          <p:cNvSpPr txBox="1">
            <a:spLocks/>
          </p:cNvSpPr>
          <p:nvPr/>
        </p:nvSpPr>
        <p:spPr>
          <a:xfrm>
            <a:off x="6062388" y="1667691"/>
            <a:ext cx="4953000" cy="3962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System Requirements</a:t>
            </a:r>
          </a:p>
          <a:p>
            <a:pPr lvl="1"/>
            <a:r>
              <a:rPr lang="en-US" sz="1400" dirty="0"/>
              <a:t>High-performance computational environment with RAM and GPU support for RL Agent to train. Isolated environment (Malware Development Lab) for manual malware development.</a:t>
            </a:r>
          </a:p>
          <a:p>
            <a:pPr marL="457200" lvl="1" indent="0">
              <a:buNone/>
            </a:pPr>
            <a:endParaRPr lang="en-US" sz="1400" dirty="0"/>
          </a:p>
          <a:p>
            <a:pPr marL="457200" lvl="1" indent="0">
              <a:buNone/>
            </a:pPr>
            <a:endParaRPr lang="en-US" sz="1400" dirty="0"/>
          </a:p>
          <a:p>
            <a:r>
              <a:rPr lang="en-US" sz="1800" dirty="0"/>
              <a:t>Personal Requirements</a:t>
            </a:r>
          </a:p>
          <a:p>
            <a:pPr lvl="1"/>
            <a:r>
              <a:rPr lang="en-US" sz="1400" dirty="0"/>
              <a:t>Proficiency in Python, C/C++ languages.</a:t>
            </a:r>
          </a:p>
          <a:p>
            <a:pPr lvl="1"/>
            <a:r>
              <a:rPr lang="en-US" sz="1400" dirty="0"/>
              <a:t>Knowledge of malware development and evasion strategies.</a:t>
            </a:r>
          </a:p>
          <a:p>
            <a:pPr lvl="1"/>
            <a:r>
              <a:rPr lang="en-US" sz="1400" dirty="0"/>
              <a:t>Expertise in RL models and specially in Deep-Q Networks.</a:t>
            </a:r>
          </a:p>
          <a:p>
            <a:pPr marL="0" indent="0">
              <a:buNone/>
            </a:pPr>
            <a:endParaRPr lang="en-US" sz="1800" dirty="0"/>
          </a:p>
          <a:p>
            <a:pPr lvl="1"/>
            <a:endParaRPr lang="en-US" sz="1400" dirty="0"/>
          </a:p>
          <a:p>
            <a:pPr marL="457200" lvl="1" indent="0">
              <a:buNone/>
            </a:pPr>
            <a:endParaRPr lang="en-US" sz="1000" dirty="0"/>
          </a:p>
          <a:p>
            <a:pPr marL="457200" lvl="1" indent="0">
              <a:buNone/>
            </a:pPr>
            <a:endParaRPr lang="en-US" sz="200" dirty="0"/>
          </a:p>
          <a:p>
            <a:pPr marL="0" indent="0">
              <a:buNone/>
            </a:pPr>
            <a:endParaRPr lang="en-US" sz="1400" dirty="0"/>
          </a:p>
          <a:p>
            <a:endParaRPr lang="en-US" sz="1400" dirty="0"/>
          </a:p>
          <a:p>
            <a:endParaRPr lang="en-US" sz="1400" dirty="0"/>
          </a:p>
          <a:p>
            <a:endParaRPr lang="en-US" sz="1600" dirty="0"/>
          </a:p>
          <a:p>
            <a:endParaRPr lang="en-US" sz="1600" dirty="0"/>
          </a:p>
          <a:p>
            <a:endParaRPr lang="en-US" sz="1600" dirty="0"/>
          </a:p>
        </p:txBody>
      </p:sp>
    </p:spTree>
    <p:extLst>
      <p:ext uri="{BB962C8B-B14F-4D97-AF65-F5344CB8AC3E}">
        <p14:creationId xmlns:p14="http://schemas.microsoft.com/office/powerpoint/2010/main" val="280895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Gantt Chart (Time-line)</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p:txBody>
          <a:bodyPr/>
          <a:lstStyle/>
          <a:p>
            <a:pPr marL="0" indent="0">
              <a:buNone/>
            </a:pPr>
            <a:r>
              <a:rPr lang="en-US" dirty="0">
                <a:highlight>
                  <a:srgbClr val="FFFF00"/>
                </a:highlight>
              </a:rPr>
              <a:t> </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IT21261046</a:t>
            </a:r>
            <a:r>
              <a:rPr lang="en-US" sz="1800" dirty="0">
                <a:solidFill>
                  <a:schemeClr val="tx1"/>
                </a:solidFill>
              </a:rPr>
              <a:t>  |   </a:t>
            </a:r>
            <a:r>
              <a:rPr lang="en-US" dirty="0">
                <a:solidFill>
                  <a:schemeClr val="tx1"/>
                </a:solidFill>
              </a:rPr>
              <a:t>W.M.M.S.D.S. Perera</a:t>
            </a:r>
            <a:r>
              <a:rPr lang="en-US" sz="1800" b="1" dirty="0">
                <a:solidFill>
                  <a:schemeClr val="tx1"/>
                </a:solidFill>
              </a:rPr>
              <a:t> </a:t>
            </a:r>
            <a:r>
              <a:rPr lang="en-US" sz="1800" dirty="0">
                <a:solidFill>
                  <a:schemeClr val="tx1"/>
                </a:solidFill>
              </a:rPr>
              <a:t>|   </a:t>
            </a:r>
            <a:endParaRPr lang="en-US" sz="1800" b="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65236"/>
            <a:ext cx="10668000" cy="4906964"/>
          </a:xfrm>
          <a:prstGeom prst="rect">
            <a:avLst/>
          </a:prstGeom>
          <a:ln>
            <a:solidFill>
              <a:schemeClr val="tx1"/>
            </a:solidFill>
          </a:ln>
        </p:spPr>
      </p:pic>
    </p:spTree>
    <p:extLst>
      <p:ext uri="{BB962C8B-B14F-4D97-AF65-F5344CB8AC3E}">
        <p14:creationId xmlns:p14="http://schemas.microsoft.com/office/powerpoint/2010/main" val="3721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7" name="Title 4">
            <a:extLst>
              <a:ext uri="{FF2B5EF4-FFF2-40B4-BE49-F238E27FC236}">
                <a16:creationId xmlns:a16="http://schemas.microsoft.com/office/drawing/2014/main" id="{22F6FBBB-4C77-4A4B-BE54-96D3B0DF3BB7}"/>
              </a:ext>
            </a:extLst>
          </p:cNvPr>
          <p:cNvSpPr>
            <a:spLocks noGrp="1"/>
          </p:cNvSpPr>
          <p:nvPr>
            <p:ph type="title"/>
          </p:nvPr>
        </p:nvSpPr>
        <p:spPr>
          <a:xfrm>
            <a:off x="304800" y="304800"/>
            <a:ext cx="11582400" cy="828256"/>
          </a:xfrm>
        </p:spPr>
        <p:txBody>
          <a:bodyPr>
            <a:normAutofit fontScale="90000"/>
          </a:bodyPr>
          <a:lstStyle/>
          <a:p>
            <a:pPr algn="l"/>
            <a:r>
              <a:rPr lang="en-US" b="1" dirty="0"/>
              <a:t>References</a:t>
            </a:r>
            <a:br>
              <a:rPr lang="en-US" dirty="0"/>
            </a:br>
            <a:endParaRPr lang="en-US" dirty="0"/>
          </a:p>
        </p:txBody>
      </p:sp>
      <p:sp>
        <p:nvSpPr>
          <p:cNvPr id="10" name="Rectangle 1"/>
          <p:cNvSpPr>
            <a:spLocks noChangeArrowheads="1"/>
          </p:cNvSpPr>
          <p:nvPr/>
        </p:nvSpPr>
        <p:spPr bwMode="auto">
          <a:xfrm>
            <a:off x="1600200" y="1143000"/>
            <a:ext cx="9829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X. Li and Q. Li, “An IRL-based malware adversarial generation method to evade anti-malware engines,”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Computers &amp; Security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104, p. 102118, May 2021,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10.1016/j.cose.2020.102118.</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dirty="0"/>
              <a:t>[2] </a:t>
            </a:r>
            <a:r>
              <a:rPr lang="en-US" dirty="0" err="1"/>
              <a:t>Koutsokostas</a:t>
            </a:r>
            <a:r>
              <a:rPr lang="en-US" dirty="0"/>
              <a:t>, Vasilios and </a:t>
            </a:r>
            <a:r>
              <a:rPr lang="en-US" dirty="0" err="1"/>
              <a:t>Patsakis</a:t>
            </a:r>
            <a:r>
              <a:rPr lang="en-US" dirty="0"/>
              <a:t>, </a:t>
            </a:r>
            <a:r>
              <a:rPr lang="en-US" dirty="0" err="1"/>
              <a:t>Constantinos</a:t>
            </a:r>
            <a:r>
              <a:rPr lang="en-US" dirty="0"/>
              <a:t> (2021) </a:t>
            </a:r>
            <a:r>
              <a:rPr lang="en-US" i="1" dirty="0"/>
              <a:t>Python and malware: Developing stealth and evasive malware without obfuscation</a:t>
            </a:r>
            <a:r>
              <a:rPr lang="en-US" dirty="0"/>
              <a:t>. </a:t>
            </a:r>
          </a:p>
          <a:p>
            <a:pPr eaLnBrk="0" fontAlgn="base" hangingPunct="0">
              <a:spcBef>
                <a:spcPct val="0"/>
              </a:spcBef>
              <a:spcAft>
                <a:spcPct val="0"/>
              </a:spcAft>
            </a:pPr>
            <a:endParaRPr lang="en-US" dirty="0"/>
          </a:p>
          <a:p>
            <a:pPr eaLnBrk="0" fontAlgn="base" hangingPunct="0">
              <a:spcBef>
                <a:spcPct val="0"/>
              </a:spcBef>
              <a:spcAft>
                <a:spcPct val="0"/>
              </a:spcAft>
            </a:pPr>
            <a:r>
              <a:rPr lang="en-US" dirty="0"/>
              <a:t>[3] </a:t>
            </a:r>
            <a:r>
              <a:rPr lang="en-US" dirty="0" err="1"/>
              <a:t>Quertier</a:t>
            </a:r>
            <a:r>
              <a:rPr lang="en-US" dirty="0"/>
              <a:t>, Tony </a:t>
            </a:r>
            <a:r>
              <a:rPr lang="en-US" i="1" dirty="0"/>
              <a:t>et al.</a:t>
            </a:r>
            <a:r>
              <a:rPr lang="en-US" dirty="0"/>
              <a:t> (2022) </a:t>
            </a:r>
            <a:r>
              <a:rPr lang="en-US" i="1" dirty="0"/>
              <a:t>Merlin -- malware evasion with Reinforcement Learning</a:t>
            </a:r>
            <a:r>
              <a:rPr lang="en-US" dirty="0"/>
              <a:t>. </a:t>
            </a:r>
          </a:p>
          <a:p>
            <a:pPr marL="171450" indent="-171450" eaLnBrk="0" fontAlgn="base" hangingPunct="0">
              <a:spcBef>
                <a:spcPct val="0"/>
              </a:spcBef>
              <a:spcAft>
                <a:spcPct val="0"/>
              </a:spcAft>
              <a:buFont typeface="Arial" panose="020B0604020202020204" pitchFamily="34" charset="0"/>
              <a:buChar char="•"/>
            </a:pPr>
            <a:endParaRPr lang="en-US" dirty="0"/>
          </a:p>
          <a:p>
            <a:pPr eaLnBrk="0" fontAlgn="base" hangingPunct="0">
              <a:spcBef>
                <a:spcPct val="0"/>
              </a:spcBef>
              <a:spcAft>
                <a:spcPct val="0"/>
              </a:spcAft>
            </a:pPr>
            <a:r>
              <a:rPr lang="en-US" dirty="0"/>
              <a:t>[4] </a:t>
            </a:r>
            <a:r>
              <a:rPr lang="en-US" dirty="0" err="1"/>
              <a:t>Mohanta</a:t>
            </a:r>
            <a:r>
              <a:rPr lang="en-US" dirty="0"/>
              <a:t>, A. and </a:t>
            </a:r>
            <a:r>
              <a:rPr lang="en-US" dirty="0" err="1"/>
              <a:t>Saldanha</a:t>
            </a:r>
            <a:r>
              <a:rPr lang="en-US" dirty="0"/>
              <a:t>, A. (2020) </a:t>
            </a:r>
            <a:r>
              <a:rPr lang="en-US" i="1" dirty="0"/>
              <a:t>Malware analysis and Detection Engineering: A comprehensive approach to detect and analyze modern malware</a:t>
            </a:r>
            <a:r>
              <a:rPr lang="en-US" dirty="0"/>
              <a:t>. Berkeley, CA: </a:t>
            </a:r>
            <a:r>
              <a:rPr lang="en-US" dirty="0" err="1"/>
              <a:t>APress</a:t>
            </a:r>
            <a:r>
              <a:rPr lang="en-US" dirty="0"/>
              <a:t>. </a:t>
            </a:r>
          </a:p>
          <a:p>
            <a:pPr eaLnBrk="0" fontAlgn="base" hangingPunct="0">
              <a:spcBef>
                <a:spcPct val="0"/>
              </a:spcBef>
              <a:spcAft>
                <a:spcPct val="0"/>
              </a:spcAft>
            </a:pPr>
            <a:endParaRPr lang="en-US" dirty="0"/>
          </a:p>
          <a:p>
            <a:pPr eaLnBrk="0" fontAlgn="base" hangingPunct="0">
              <a:spcBef>
                <a:spcPct val="0"/>
              </a:spcBef>
              <a:spcAft>
                <a:spcPct val="0"/>
              </a:spcAft>
            </a:pPr>
            <a:r>
              <a:rPr lang="en-US" dirty="0"/>
              <a:t>[5]</a:t>
            </a:r>
            <a:r>
              <a:rPr lang="en-US" dirty="0" err="1"/>
              <a:t>Geng</a:t>
            </a:r>
            <a:r>
              <a:rPr lang="en-US" dirty="0"/>
              <a:t>, J. </a:t>
            </a:r>
            <a:r>
              <a:rPr lang="en-US" i="1" dirty="0"/>
              <a:t>et al.</a:t>
            </a:r>
            <a:r>
              <a:rPr lang="en-US" dirty="0"/>
              <a:t> (2024) ‘A survey of strategy-driven evasion methods for PE malware: Transformation, concealment, and attack’, </a:t>
            </a:r>
            <a:r>
              <a:rPr lang="en-US" i="1" dirty="0"/>
              <a:t>Computers &amp;amp; Security</a:t>
            </a:r>
            <a:r>
              <a:rPr lang="en-US" dirty="0"/>
              <a:t>, 137, p. 103595. doi:10.1016/j.cose.2023.103595. </a:t>
            </a:r>
          </a:p>
          <a:p>
            <a:pPr eaLnBrk="0" fontAlgn="base" hangingPunct="0">
              <a:spcBef>
                <a:spcPct val="0"/>
              </a:spcBef>
              <a:spcAft>
                <a:spcPct val="0"/>
              </a:spcAft>
            </a:pPr>
            <a:endParaRPr lang="en-US" dirty="0"/>
          </a:p>
          <a:p>
            <a:pPr marL="171450" indent="-171450" eaLnBrk="0" fontAlgn="base" hangingPunct="0">
              <a:spcBef>
                <a:spcPct val="0"/>
              </a:spcBef>
              <a:spcAft>
                <a:spcPct val="0"/>
              </a:spcAft>
              <a:buFont typeface="Arial" panose="020B0604020202020204" pitchFamily="34" charset="0"/>
              <a:buChar char="•"/>
            </a:pPr>
            <a:endParaRPr lang="en-US" dirty="0"/>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179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p:txBody>
          <a:bodyPr/>
          <a:lstStyle/>
          <a:p>
            <a:r>
              <a:rPr lang="en-US" dirty="0"/>
              <a:t>IT21261664 | </a:t>
            </a:r>
            <a:r>
              <a:rPr lang="en-US" dirty="0" err="1"/>
              <a:t>dias</a:t>
            </a:r>
            <a:r>
              <a:rPr lang="en-US" dirty="0"/>
              <a:t> </a:t>
            </a:r>
            <a:r>
              <a:rPr lang="en-US" dirty="0" err="1"/>
              <a:t>m.a.s.s.a</a:t>
            </a:r>
            <a:endParaRPr lang="en-US" dirty="0"/>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p:txBody>
          <a:bodyPr/>
          <a:lstStyle/>
          <a:p>
            <a:r>
              <a:rPr lang="en-US" dirty="0"/>
              <a:t>Cyber Security </a:t>
            </a:r>
          </a:p>
        </p:txBody>
      </p:sp>
      <p:sp>
        <p:nvSpPr>
          <p:cNvPr id="4" name="Rectangle 3">
            <a:extLst>
              <a:ext uri="{FF2B5EF4-FFF2-40B4-BE49-F238E27FC236}">
                <a16:creationId xmlns:a16="http://schemas.microsoft.com/office/drawing/2014/main" id="{5FB98E66-DBD5-4B29-AC68-A58A70C642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pic>
        <p:nvPicPr>
          <p:cNvPr id="3" name="Picture 2" descr="A person in a suit&#10;&#10;Description automatically generated">
            <a:extLst>
              <a:ext uri="{FF2B5EF4-FFF2-40B4-BE49-F238E27FC236}">
                <a16:creationId xmlns:a16="http://schemas.microsoft.com/office/drawing/2014/main" id="{9785BA80-4E0C-9DE3-DBF3-5CB15AFDC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150032"/>
            <a:ext cx="2024449" cy="2328562"/>
          </a:xfrm>
          <a:prstGeom prst="rect">
            <a:avLst/>
          </a:prstGeom>
        </p:spPr>
      </p:pic>
    </p:spTree>
    <p:extLst>
      <p:ext uri="{BB962C8B-B14F-4D97-AF65-F5344CB8AC3E}">
        <p14:creationId xmlns:p14="http://schemas.microsoft.com/office/powerpoint/2010/main" val="147054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81000" y="1295400"/>
            <a:ext cx="11684000" cy="868362"/>
          </a:xfrm>
        </p:spPr>
        <p:txBody>
          <a:bodyPr>
            <a:normAutofit fontScale="90000"/>
          </a:bodyPr>
          <a:lstStyle/>
          <a:p>
            <a:r>
              <a:rPr lang="en-US" b="1" dirty="0"/>
              <a:t>Realistic User </a:t>
            </a:r>
            <a:r>
              <a:rPr lang="en-US" b="1" dirty="0" err="1"/>
              <a:t>Behaviour</a:t>
            </a:r>
            <a:r>
              <a:rPr lang="en-US" b="1" dirty="0"/>
              <a:t> Simulation to Counter Sandbox-Evasive Malware</a:t>
            </a:r>
            <a:br>
              <a:rPr lang="en-US" dirty="0"/>
            </a:br>
            <a:endParaRPr lang="en-US" dirty="0"/>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
        <p:nvSpPr>
          <p:cNvPr id="8" name="Content Placeholder 7">
            <a:extLst>
              <a:ext uri="{FF2B5EF4-FFF2-40B4-BE49-F238E27FC236}">
                <a16:creationId xmlns:a16="http://schemas.microsoft.com/office/drawing/2014/main" id="{FAC2D957-C09F-DEC4-78DD-385421A08031}"/>
              </a:ext>
            </a:extLst>
          </p:cNvPr>
          <p:cNvSpPr>
            <a:spLocks noGrp="1"/>
          </p:cNvSpPr>
          <p:nvPr>
            <p:ph idx="1"/>
          </p:nvPr>
        </p:nvSpPr>
        <p:spPr>
          <a:xfrm>
            <a:off x="304800" y="2590800"/>
            <a:ext cx="11684000" cy="3048000"/>
          </a:xfrm>
        </p:spPr>
        <p:txBody>
          <a:bodyPr>
            <a:normAutofit/>
          </a:bodyPr>
          <a:lstStyle/>
          <a:p>
            <a:r>
              <a:rPr lang="en-US" dirty="0"/>
              <a:t>Modern malware often employs sandbox-evasion techniques to analyze the presence of user behavior[1].</a:t>
            </a:r>
          </a:p>
          <a:p>
            <a:r>
              <a:rPr lang="en-US" dirty="0"/>
              <a:t>If the malware detects an absence of genuine user interactions, it can identify that it is within a sandbox and alter its behavior to avoid detection[1].</a:t>
            </a:r>
          </a:p>
        </p:txBody>
      </p:sp>
    </p:spTree>
    <p:extLst>
      <p:ext uri="{BB962C8B-B14F-4D97-AF65-F5344CB8AC3E}">
        <p14:creationId xmlns:p14="http://schemas.microsoft.com/office/powerpoint/2010/main" val="313252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B277-678A-DF4B-B1FA-B37C4570E96E}"/>
              </a:ext>
            </a:extLst>
          </p:cNvPr>
          <p:cNvSpPr>
            <a:spLocks noGrp="1"/>
          </p:cNvSpPr>
          <p:nvPr>
            <p:ph type="title"/>
          </p:nvPr>
        </p:nvSpPr>
        <p:spPr>
          <a:xfrm>
            <a:off x="304800" y="1196752"/>
            <a:ext cx="11684000" cy="792162"/>
          </a:xfrm>
        </p:spPr>
        <p:txBody>
          <a:bodyPr/>
          <a:lstStyle/>
          <a:p>
            <a:r>
              <a:rPr lang="en-LK" dirty="0"/>
              <a:t>Overview</a:t>
            </a:r>
          </a:p>
        </p:txBody>
      </p:sp>
      <p:sp>
        <p:nvSpPr>
          <p:cNvPr id="3" name="Content Placeholder 2">
            <a:extLst>
              <a:ext uri="{FF2B5EF4-FFF2-40B4-BE49-F238E27FC236}">
                <a16:creationId xmlns:a16="http://schemas.microsoft.com/office/drawing/2014/main" id="{AC21FDE7-AEC0-B446-82B0-0FB82C6B4152}"/>
              </a:ext>
            </a:extLst>
          </p:cNvPr>
          <p:cNvSpPr>
            <a:spLocks noGrp="1"/>
          </p:cNvSpPr>
          <p:nvPr>
            <p:ph idx="1"/>
          </p:nvPr>
        </p:nvSpPr>
        <p:spPr>
          <a:xfrm>
            <a:off x="304800" y="2213992"/>
            <a:ext cx="11684000" cy="2223120"/>
          </a:xfrm>
        </p:spPr>
        <p:txBody>
          <a:bodyPr/>
          <a:lstStyle/>
          <a:p>
            <a:pPr rtl="0"/>
            <a:r>
              <a:rPr lang="en-GB" dirty="0">
                <a:effectLst/>
              </a:rPr>
              <a:t>Cybersecurity threats are evolving with sophisticated malware employing sandbox evasion techniques.</a:t>
            </a:r>
          </a:p>
          <a:p>
            <a:pPr rtl="0"/>
            <a:r>
              <a:rPr lang="en-GB" dirty="0">
                <a:effectLst/>
              </a:rPr>
              <a:t>Traditional detection methods are reactive, identifying threats only after they have been observed in the wild.</a:t>
            </a:r>
          </a:p>
        </p:txBody>
      </p:sp>
    </p:spTree>
    <p:extLst>
      <p:ext uri="{BB962C8B-B14F-4D97-AF65-F5344CB8AC3E}">
        <p14:creationId xmlns:p14="http://schemas.microsoft.com/office/powerpoint/2010/main" val="3502478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228600"/>
            <a:ext cx="11684000" cy="868362"/>
          </a:xfrm>
        </p:spPr>
        <p:txBody>
          <a:bodyPr>
            <a:normAutofit fontScale="90000"/>
          </a:bodyPr>
          <a:lstStyle/>
          <a:p>
            <a:r>
              <a:rPr lang="en-US" dirty="0"/>
              <a:t>Research Problem</a:t>
            </a:r>
            <a:br>
              <a:rPr lang="en-US" dirty="0"/>
            </a:br>
            <a:endParaRPr lang="en-US"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2011362"/>
            <a:ext cx="11684000" cy="1295400"/>
          </a:xfrm>
        </p:spPr>
        <p:txBody>
          <a:bodyPr>
            <a:normAutofit fontScale="92500" lnSpcReduction="20000"/>
          </a:bodyPr>
          <a:lstStyle/>
          <a:p>
            <a:r>
              <a:rPr lang="en-US" dirty="0"/>
              <a:t>How can realistic user behavior profiles with dynamic </a:t>
            </a:r>
            <a:r>
              <a:rPr lang="en-US" dirty="0" err="1"/>
              <a:t>behaviour</a:t>
            </a:r>
            <a:r>
              <a:rPr lang="en-US" dirty="0"/>
              <a:t> be generated, to enhance the realistic user </a:t>
            </a:r>
            <a:r>
              <a:rPr lang="en-US" dirty="0" err="1"/>
              <a:t>behaviour</a:t>
            </a:r>
            <a:r>
              <a:rPr lang="en-US" dirty="0"/>
              <a:t> within the sandbox environment ?</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3788302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
        <p:nvSpPr>
          <p:cNvPr id="8" name="Title 4">
            <a:extLst>
              <a:ext uri="{FF2B5EF4-FFF2-40B4-BE49-F238E27FC236}">
                <a16:creationId xmlns:a16="http://schemas.microsoft.com/office/drawing/2014/main" id="{B6F2722D-BEA1-D35A-BD62-FAD00FBDB129}"/>
              </a:ext>
            </a:extLst>
          </p:cNvPr>
          <p:cNvSpPr txBox="1">
            <a:spLocks/>
          </p:cNvSpPr>
          <p:nvPr/>
        </p:nvSpPr>
        <p:spPr>
          <a:xfrm>
            <a:off x="381000" y="354869"/>
            <a:ext cx="116840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dirty="0"/>
              <a:t>Research Gap – From Lit Review </a:t>
            </a:r>
          </a:p>
        </p:txBody>
      </p:sp>
      <p:graphicFrame>
        <p:nvGraphicFramePr>
          <p:cNvPr id="9" name="Content Placeholder 7">
            <a:extLst>
              <a:ext uri="{FF2B5EF4-FFF2-40B4-BE49-F238E27FC236}">
                <a16:creationId xmlns:a16="http://schemas.microsoft.com/office/drawing/2014/main" id="{01449E3E-C88E-4499-F51C-50B65F56CA1A}"/>
              </a:ext>
            </a:extLst>
          </p:cNvPr>
          <p:cNvGraphicFramePr>
            <a:graphicFrameLocks noGrp="1"/>
          </p:cNvGraphicFramePr>
          <p:nvPr>
            <p:ph idx="1"/>
          </p:nvPr>
        </p:nvGraphicFramePr>
        <p:xfrm>
          <a:off x="944034" y="1767448"/>
          <a:ext cx="10405532" cy="3889345"/>
        </p:xfrm>
        <a:graphic>
          <a:graphicData uri="http://schemas.openxmlformats.org/drawingml/2006/table">
            <a:tbl>
              <a:tblPr firstRow="1" bandRow="1">
                <a:tableStyleId>{073A0DAA-6AF3-43AB-8588-CEC1D06C72B9}</a:tableStyleId>
              </a:tblPr>
              <a:tblGrid>
                <a:gridCol w="3142097">
                  <a:extLst>
                    <a:ext uri="{9D8B030D-6E8A-4147-A177-3AD203B41FA5}">
                      <a16:colId xmlns:a16="http://schemas.microsoft.com/office/drawing/2014/main" val="3521416733"/>
                    </a:ext>
                  </a:extLst>
                </a:gridCol>
                <a:gridCol w="1963302">
                  <a:extLst>
                    <a:ext uri="{9D8B030D-6E8A-4147-A177-3AD203B41FA5}">
                      <a16:colId xmlns:a16="http://schemas.microsoft.com/office/drawing/2014/main" val="3999995266"/>
                    </a:ext>
                  </a:extLst>
                </a:gridCol>
                <a:gridCol w="1600200">
                  <a:extLst>
                    <a:ext uri="{9D8B030D-6E8A-4147-A177-3AD203B41FA5}">
                      <a16:colId xmlns:a16="http://schemas.microsoft.com/office/drawing/2014/main" val="39858274"/>
                    </a:ext>
                  </a:extLst>
                </a:gridCol>
                <a:gridCol w="1875367">
                  <a:extLst>
                    <a:ext uri="{9D8B030D-6E8A-4147-A177-3AD203B41FA5}">
                      <a16:colId xmlns:a16="http://schemas.microsoft.com/office/drawing/2014/main" val="3433615891"/>
                    </a:ext>
                  </a:extLst>
                </a:gridCol>
                <a:gridCol w="1824566">
                  <a:extLst>
                    <a:ext uri="{9D8B030D-6E8A-4147-A177-3AD203B41FA5}">
                      <a16:colId xmlns:a16="http://schemas.microsoft.com/office/drawing/2014/main" val="3379949825"/>
                    </a:ext>
                  </a:extLst>
                </a:gridCol>
              </a:tblGrid>
              <a:tr h="1051952">
                <a:tc>
                  <a:txBody>
                    <a:bodyPr/>
                    <a:lstStyle/>
                    <a:p>
                      <a:r>
                        <a:rPr lang="en-US" dirty="0"/>
                        <a:t>Research Paper</a:t>
                      </a:r>
                    </a:p>
                  </a:txBody>
                  <a:tcPr/>
                </a:tc>
                <a:tc>
                  <a:txBody>
                    <a:bodyPr/>
                    <a:lstStyle/>
                    <a:p>
                      <a:r>
                        <a:rPr lang="en-US" sz="1600" dirty="0"/>
                        <a:t>User </a:t>
                      </a:r>
                      <a:r>
                        <a:rPr lang="en-US" sz="1600" dirty="0" err="1"/>
                        <a:t>Behaviour</a:t>
                      </a:r>
                      <a:r>
                        <a:rPr lang="en-US" sz="1600" dirty="0"/>
                        <a:t> Simulation</a:t>
                      </a:r>
                    </a:p>
                  </a:txBody>
                  <a:tcPr/>
                </a:tc>
                <a:tc>
                  <a:txBody>
                    <a:bodyPr/>
                    <a:lstStyle/>
                    <a:p>
                      <a:r>
                        <a:rPr lang="en-US" sz="1600" dirty="0"/>
                        <a:t>Dynamic Data Utilization</a:t>
                      </a:r>
                    </a:p>
                  </a:txBody>
                  <a:tcPr/>
                </a:tc>
                <a:tc>
                  <a:txBody>
                    <a:bodyPr/>
                    <a:lstStyle/>
                    <a:p>
                      <a:r>
                        <a:rPr lang="en-US" sz="1600" dirty="0"/>
                        <a:t>Generative Model Usage</a:t>
                      </a:r>
                    </a:p>
                  </a:txBody>
                  <a:tcPr/>
                </a:tc>
                <a:tc>
                  <a:txBody>
                    <a:bodyPr/>
                    <a:lstStyle/>
                    <a:p>
                      <a:r>
                        <a:rPr lang="en-US" sz="1600" dirty="0"/>
                        <a:t>Realism of Simulated </a:t>
                      </a:r>
                      <a:r>
                        <a:rPr lang="en-US" sz="1600" dirty="0" err="1"/>
                        <a:t>Behaviour</a:t>
                      </a:r>
                      <a:endParaRPr lang="en-US" sz="1600" dirty="0"/>
                    </a:p>
                  </a:txBody>
                  <a:tcPr/>
                </a:tc>
                <a:extLst>
                  <a:ext uri="{0D108BD9-81ED-4DB2-BD59-A6C34878D82A}">
                    <a16:rowId xmlns:a16="http://schemas.microsoft.com/office/drawing/2014/main" val="2194278979"/>
                  </a:ext>
                </a:extLst>
              </a:tr>
              <a:tr h="533400">
                <a:tc>
                  <a:txBody>
                    <a:bodyPr/>
                    <a:lstStyle/>
                    <a:p>
                      <a:r>
                        <a:rPr lang="en-US" sz="1200" dirty="0"/>
                        <a:t>Enhancing malware analysis sandboxes with emulated user behavior (2022)</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948461233"/>
                  </a:ext>
                </a:extLst>
              </a:tr>
              <a:tr h="691179">
                <a:tc>
                  <a:txBody>
                    <a:bodyPr/>
                    <a:lstStyle/>
                    <a:p>
                      <a:r>
                        <a:rPr lang="en-US" sz="1200" dirty="0"/>
                        <a:t>User behavior simulation with large language model based agents(2023)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45664708"/>
                  </a:ext>
                </a:extLst>
              </a:tr>
              <a:tr h="604221">
                <a:tc>
                  <a:txBody>
                    <a:bodyPr/>
                    <a:lstStyle/>
                    <a:p>
                      <a:r>
                        <a:rPr lang="en-US" sz="1200" dirty="0"/>
                        <a:t>Investigating anti-evasion malware triggers using automated sandbox reconfiguration techniques (2020)</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29292007"/>
                  </a:ext>
                </a:extLst>
              </a:tr>
              <a:tr h="400445">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03079731"/>
                  </a:ext>
                </a:extLst>
              </a:tr>
              <a:tr h="572289">
                <a:tc>
                  <a:txBody>
                    <a:bodyPr/>
                    <a:lstStyle/>
                    <a:p>
                      <a:r>
                        <a:rPr lang="en-US" sz="1400" dirty="0"/>
                        <a:t>Proposed</a:t>
                      </a:r>
                      <a:r>
                        <a:rPr lang="en-US" sz="1400" baseline="0" dirty="0"/>
                        <a:t> Approach</a:t>
                      </a:r>
                      <a:endParaRPr lang="en-US" sz="1400"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69692949"/>
                  </a:ext>
                </a:extLst>
              </a:tr>
            </a:tbl>
          </a:graphicData>
        </a:graphic>
      </p:graphicFrame>
      <p:sp>
        <p:nvSpPr>
          <p:cNvPr id="10" name="Multiply 20">
            <a:extLst>
              <a:ext uri="{FF2B5EF4-FFF2-40B4-BE49-F238E27FC236}">
                <a16:creationId xmlns:a16="http://schemas.microsoft.com/office/drawing/2014/main" id="{BE562084-CBF1-F487-D5F3-13C9E21AACC6}"/>
              </a:ext>
            </a:extLst>
          </p:cNvPr>
          <p:cNvSpPr/>
          <p:nvPr/>
        </p:nvSpPr>
        <p:spPr>
          <a:xfrm>
            <a:off x="6466114" y="2474220"/>
            <a:ext cx="627017" cy="364120"/>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21">
            <a:extLst>
              <a:ext uri="{FF2B5EF4-FFF2-40B4-BE49-F238E27FC236}">
                <a16:creationId xmlns:a16="http://schemas.microsoft.com/office/drawing/2014/main" id="{A0A6AFA1-3597-C65A-0CC1-EBBCE9422ACD}"/>
              </a:ext>
            </a:extLst>
          </p:cNvPr>
          <p:cNvSpPr/>
          <p:nvPr/>
        </p:nvSpPr>
        <p:spPr>
          <a:xfrm>
            <a:off x="9954862" y="2474220"/>
            <a:ext cx="627017" cy="364120"/>
          </a:xfrm>
          <a:prstGeom prst="mathMultiply">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0466ACE-7012-D79B-CCB6-60C23BFC79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1004" y="5159743"/>
            <a:ext cx="381000" cy="381000"/>
          </a:xfrm>
          <a:prstGeom prst="rect">
            <a:avLst/>
          </a:prstGeom>
        </p:spPr>
      </p:pic>
      <p:pic>
        <p:nvPicPr>
          <p:cNvPr id="13" name="Picture 12">
            <a:extLst>
              <a:ext uri="{FF2B5EF4-FFF2-40B4-BE49-F238E27FC236}">
                <a16:creationId xmlns:a16="http://schemas.microsoft.com/office/drawing/2014/main" id="{EB0BED47-2DBF-720D-8AD1-F63043E03E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6136" y="5159743"/>
            <a:ext cx="381000" cy="381000"/>
          </a:xfrm>
          <a:prstGeom prst="rect">
            <a:avLst/>
          </a:prstGeom>
        </p:spPr>
      </p:pic>
      <p:pic>
        <p:nvPicPr>
          <p:cNvPr id="14" name="Picture 13">
            <a:extLst>
              <a:ext uri="{FF2B5EF4-FFF2-40B4-BE49-F238E27FC236}">
                <a16:creationId xmlns:a16="http://schemas.microsoft.com/office/drawing/2014/main" id="{53343257-04B1-84D7-5CB4-258519C953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496" y="5159743"/>
            <a:ext cx="381000" cy="381000"/>
          </a:xfrm>
          <a:prstGeom prst="rect">
            <a:avLst/>
          </a:prstGeom>
        </p:spPr>
      </p:pic>
      <p:pic>
        <p:nvPicPr>
          <p:cNvPr id="15" name="Picture 14">
            <a:extLst>
              <a:ext uri="{FF2B5EF4-FFF2-40B4-BE49-F238E27FC236}">
                <a16:creationId xmlns:a16="http://schemas.microsoft.com/office/drawing/2014/main" id="{FE07F9B0-0AE4-E8DF-AA57-54AD767C46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44422" y="5159743"/>
            <a:ext cx="381000" cy="381000"/>
          </a:xfrm>
          <a:prstGeom prst="rect">
            <a:avLst/>
          </a:prstGeom>
        </p:spPr>
      </p:pic>
      <p:pic>
        <p:nvPicPr>
          <p:cNvPr id="16" name="Picture 15">
            <a:extLst>
              <a:ext uri="{FF2B5EF4-FFF2-40B4-BE49-F238E27FC236}">
                <a16:creationId xmlns:a16="http://schemas.microsoft.com/office/drawing/2014/main" id="{2DF45EA8-6FB4-A049-EFDE-8D1DFE70E7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2880889"/>
            <a:ext cx="381000" cy="381000"/>
          </a:xfrm>
          <a:prstGeom prst="rect">
            <a:avLst/>
          </a:prstGeom>
        </p:spPr>
      </p:pic>
      <p:pic>
        <p:nvPicPr>
          <p:cNvPr id="17" name="Picture 16">
            <a:extLst>
              <a:ext uri="{FF2B5EF4-FFF2-40B4-BE49-F238E27FC236}">
                <a16:creationId xmlns:a16="http://schemas.microsoft.com/office/drawing/2014/main" id="{B99D6BA7-B017-6FF0-AA69-C9E298C8F2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496" y="2889139"/>
            <a:ext cx="381000" cy="381000"/>
          </a:xfrm>
          <a:prstGeom prst="rect">
            <a:avLst/>
          </a:prstGeom>
        </p:spPr>
      </p:pic>
      <p:pic>
        <p:nvPicPr>
          <p:cNvPr id="18" name="Picture 17">
            <a:extLst>
              <a:ext uri="{FF2B5EF4-FFF2-40B4-BE49-F238E27FC236}">
                <a16:creationId xmlns:a16="http://schemas.microsoft.com/office/drawing/2014/main" id="{3ED6FA27-4529-7CC7-4F12-36F4672F17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3183" y="4130708"/>
            <a:ext cx="381000" cy="381000"/>
          </a:xfrm>
          <a:prstGeom prst="rect">
            <a:avLst/>
          </a:prstGeom>
        </p:spPr>
      </p:pic>
      <p:pic>
        <p:nvPicPr>
          <p:cNvPr id="19" name="Picture 18">
            <a:extLst>
              <a:ext uri="{FF2B5EF4-FFF2-40B4-BE49-F238E27FC236}">
                <a16:creationId xmlns:a16="http://schemas.microsoft.com/office/drawing/2014/main" id="{5C3FD5CA-3240-1D98-9422-05AD76ACEF0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3496" y="3462255"/>
            <a:ext cx="381000" cy="381000"/>
          </a:xfrm>
          <a:prstGeom prst="rect">
            <a:avLst/>
          </a:prstGeom>
        </p:spPr>
      </p:pic>
      <p:pic>
        <p:nvPicPr>
          <p:cNvPr id="21" name="Picture 20">
            <a:extLst>
              <a:ext uri="{FF2B5EF4-FFF2-40B4-BE49-F238E27FC236}">
                <a16:creationId xmlns:a16="http://schemas.microsoft.com/office/drawing/2014/main" id="{5653BD33-56C5-4ED9-D092-BA08480034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540" y="3452659"/>
            <a:ext cx="390596" cy="390596"/>
          </a:xfrm>
          <a:prstGeom prst="rect">
            <a:avLst/>
          </a:prstGeom>
        </p:spPr>
      </p:pic>
      <p:pic>
        <p:nvPicPr>
          <p:cNvPr id="22" name="Picture 21">
            <a:extLst>
              <a:ext uri="{FF2B5EF4-FFF2-40B4-BE49-F238E27FC236}">
                <a16:creationId xmlns:a16="http://schemas.microsoft.com/office/drawing/2014/main" id="{0CC76003-C827-E181-ED82-A3E7A0918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540" y="2880889"/>
            <a:ext cx="390596" cy="390596"/>
          </a:xfrm>
          <a:prstGeom prst="rect">
            <a:avLst/>
          </a:prstGeom>
        </p:spPr>
      </p:pic>
      <p:pic>
        <p:nvPicPr>
          <p:cNvPr id="23" name="Picture 22">
            <a:extLst>
              <a:ext uri="{FF2B5EF4-FFF2-40B4-BE49-F238E27FC236}">
                <a16:creationId xmlns:a16="http://schemas.microsoft.com/office/drawing/2014/main" id="{2A7512BE-EC38-4C57-03E0-DDA19EC9E7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6540" y="4138544"/>
            <a:ext cx="390596" cy="390596"/>
          </a:xfrm>
          <a:prstGeom prst="rect">
            <a:avLst/>
          </a:prstGeom>
        </p:spPr>
      </p:pic>
      <p:pic>
        <p:nvPicPr>
          <p:cNvPr id="24" name="Picture 23">
            <a:extLst>
              <a:ext uri="{FF2B5EF4-FFF2-40B4-BE49-F238E27FC236}">
                <a16:creationId xmlns:a16="http://schemas.microsoft.com/office/drawing/2014/main" id="{06F54C61-6880-D6FE-D914-7AD25C096A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4826" y="2889139"/>
            <a:ext cx="390596" cy="390596"/>
          </a:xfrm>
          <a:prstGeom prst="rect">
            <a:avLst/>
          </a:prstGeom>
        </p:spPr>
      </p:pic>
      <p:pic>
        <p:nvPicPr>
          <p:cNvPr id="26" name="Picture 25">
            <a:extLst>
              <a:ext uri="{FF2B5EF4-FFF2-40B4-BE49-F238E27FC236}">
                <a16:creationId xmlns:a16="http://schemas.microsoft.com/office/drawing/2014/main" id="{04500ABE-3320-8632-75BC-8306CE1DC8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3496" y="4138544"/>
            <a:ext cx="390596" cy="390596"/>
          </a:xfrm>
          <a:prstGeom prst="rect">
            <a:avLst/>
          </a:prstGeom>
        </p:spPr>
      </p:pic>
      <p:pic>
        <p:nvPicPr>
          <p:cNvPr id="30" name="Picture 29">
            <a:extLst>
              <a:ext uri="{FF2B5EF4-FFF2-40B4-BE49-F238E27FC236}">
                <a16:creationId xmlns:a16="http://schemas.microsoft.com/office/drawing/2014/main" id="{5444EDB3-B51B-F96B-1859-6664E20C90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1004" y="3501306"/>
            <a:ext cx="381000" cy="381000"/>
          </a:xfrm>
          <a:prstGeom prst="rect">
            <a:avLst/>
          </a:prstGeom>
        </p:spPr>
      </p:pic>
      <p:pic>
        <p:nvPicPr>
          <p:cNvPr id="31" name="Picture 30">
            <a:extLst>
              <a:ext uri="{FF2B5EF4-FFF2-40B4-BE49-F238E27FC236}">
                <a16:creationId xmlns:a16="http://schemas.microsoft.com/office/drawing/2014/main" id="{C9A535C8-4ED4-9AB5-1661-75974FD396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67234" y="3462255"/>
            <a:ext cx="381000" cy="381000"/>
          </a:xfrm>
          <a:prstGeom prst="rect">
            <a:avLst/>
          </a:prstGeom>
        </p:spPr>
      </p:pic>
      <p:pic>
        <p:nvPicPr>
          <p:cNvPr id="33" name="Picture 32">
            <a:extLst>
              <a:ext uri="{FF2B5EF4-FFF2-40B4-BE49-F238E27FC236}">
                <a16:creationId xmlns:a16="http://schemas.microsoft.com/office/drawing/2014/main" id="{17375085-1457-A001-77AA-F2CDD4D456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63491" y="4138544"/>
            <a:ext cx="390596" cy="390596"/>
          </a:xfrm>
          <a:prstGeom prst="rect">
            <a:avLst/>
          </a:prstGeom>
        </p:spPr>
      </p:pic>
    </p:spTree>
    <p:extLst>
      <p:ext uri="{BB962C8B-B14F-4D97-AF65-F5344CB8AC3E}">
        <p14:creationId xmlns:p14="http://schemas.microsoft.com/office/powerpoint/2010/main" val="4053825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Main Objective &amp; Sub Objectives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219200"/>
            <a:ext cx="11049000" cy="4953000"/>
          </a:xfrm>
        </p:spPr>
        <p:txBody>
          <a:bodyPr>
            <a:normAutofit fontScale="70000" lnSpcReduction="20000"/>
          </a:bodyPr>
          <a:lstStyle/>
          <a:p>
            <a:r>
              <a:rPr lang="en-US" b="1" dirty="0"/>
              <a:t>Main Objective</a:t>
            </a:r>
          </a:p>
          <a:p>
            <a:pPr lvl="1"/>
            <a:r>
              <a:rPr lang="en-US" dirty="0"/>
              <a:t>To develop a system that generates realistic and dynamic user </a:t>
            </a:r>
            <a:r>
              <a:rPr lang="en-US" dirty="0" err="1"/>
              <a:t>behaviour</a:t>
            </a:r>
            <a:r>
              <a:rPr lang="en-US" dirty="0"/>
              <a:t> profiles to emulate user </a:t>
            </a:r>
            <a:r>
              <a:rPr lang="en-US" dirty="0" err="1"/>
              <a:t>behaviour</a:t>
            </a:r>
            <a:r>
              <a:rPr lang="en-US" dirty="0"/>
              <a:t> within the sandbox environment.</a:t>
            </a:r>
          </a:p>
          <a:p>
            <a:endParaRPr lang="en-US" dirty="0"/>
          </a:p>
          <a:p>
            <a:r>
              <a:rPr lang="en-US" b="1" dirty="0"/>
              <a:t>Sub Objectives</a:t>
            </a:r>
          </a:p>
          <a:p>
            <a:pPr lvl="1"/>
            <a:r>
              <a:rPr lang="en-US" dirty="0"/>
              <a:t>To define the user profile schema.</a:t>
            </a:r>
          </a:p>
          <a:p>
            <a:pPr marL="457200" lvl="1" indent="0">
              <a:buNone/>
            </a:pPr>
            <a:endParaRPr lang="en-US" dirty="0"/>
          </a:p>
          <a:p>
            <a:pPr lvl="1"/>
            <a:r>
              <a:rPr lang="en-US" dirty="0"/>
              <a:t>To collect and preprocess diverse user </a:t>
            </a:r>
            <a:r>
              <a:rPr lang="en-US" dirty="0" err="1"/>
              <a:t>behaviour</a:t>
            </a:r>
            <a:r>
              <a:rPr lang="en-US" dirty="0"/>
              <a:t> data.</a:t>
            </a:r>
          </a:p>
          <a:p>
            <a:pPr marL="0" indent="0">
              <a:buNone/>
            </a:pPr>
            <a:endParaRPr lang="en-US" dirty="0"/>
          </a:p>
          <a:p>
            <a:pPr lvl="1"/>
            <a:r>
              <a:rPr lang="en-US" dirty="0"/>
              <a:t>To design and train a variation of GAN model to generate realistic user </a:t>
            </a:r>
            <a:r>
              <a:rPr lang="en-US" dirty="0" err="1"/>
              <a:t>behaviours</a:t>
            </a:r>
            <a:r>
              <a:rPr lang="en-US" dirty="0"/>
              <a:t>.</a:t>
            </a:r>
          </a:p>
          <a:p>
            <a:endParaRPr lang="en-US" dirty="0"/>
          </a:p>
          <a:p>
            <a:pPr lvl="1"/>
            <a:r>
              <a:rPr lang="en-US" dirty="0"/>
              <a:t>To generate scripts using the generated user profile to simulate user </a:t>
            </a:r>
            <a:r>
              <a:rPr lang="en-US" dirty="0" err="1"/>
              <a:t>behaviour</a:t>
            </a:r>
            <a:r>
              <a:rPr lang="en-US" dirty="0"/>
              <a:t>.</a:t>
            </a:r>
          </a:p>
          <a:p>
            <a:pPr marL="0" indent="0">
              <a:buNone/>
            </a:pPr>
            <a:endParaRPr lang="en-US" dirty="0"/>
          </a:p>
          <a:p>
            <a:pPr lvl="1"/>
            <a:r>
              <a:rPr lang="en-US" dirty="0"/>
              <a:t>To integrate generated scripts into the sandbox.</a:t>
            </a:r>
          </a:p>
          <a:p>
            <a:pPr marL="457200" lvl="1" indent="0">
              <a:buNone/>
            </a:pPr>
            <a:r>
              <a:rPr lang="en-US" dirty="0"/>
              <a:t> </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2770242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Methodology</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pic>
        <p:nvPicPr>
          <p:cNvPr id="7" name="Content Placeholder 6" descr="A diagram of a process&#10;&#10;Description automatically generated">
            <a:extLst>
              <a:ext uri="{FF2B5EF4-FFF2-40B4-BE49-F238E27FC236}">
                <a16:creationId xmlns:a16="http://schemas.microsoft.com/office/drawing/2014/main" id="{DFB00134-AB25-7CC4-3B1B-E675101CA1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5700" y="1074591"/>
            <a:ext cx="9982200" cy="5106000"/>
          </a:xfrm>
          <a:ln>
            <a:solidFill>
              <a:schemeClr val="tx1"/>
            </a:solidFill>
          </a:ln>
        </p:spPr>
      </p:pic>
    </p:spTree>
    <p:extLst>
      <p:ext uri="{BB962C8B-B14F-4D97-AF65-F5344CB8AC3E}">
        <p14:creationId xmlns:p14="http://schemas.microsoft.com/office/powerpoint/2010/main" val="227763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GAN Model</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
        <p:nvSpPr>
          <p:cNvPr id="9" name="TextBox 8">
            <a:extLst>
              <a:ext uri="{FF2B5EF4-FFF2-40B4-BE49-F238E27FC236}">
                <a16:creationId xmlns:a16="http://schemas.microsoft.com/office/drawing/2014/main" id="{1A35B561-BE4E-3768-66F8-35164F41CADE}"/>
              </a:ext>
            </a:extLst>
          </p:cNvPr>
          <p:cNvSpPr txBox="1"/>
          <p:nvPr/>
        </p:nvSpPr>
        <p:spPr>
          <a:xfrm>
            <a:off x="8077200" y="1305341"/>
            <a:ext cx="342900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User profile data is used to train the discriminator.</a:t>
            </a:r>
          </a:p>
          <a:p>
            <a:endParaRPr lang="en-US" dirty="0"/>
          </a:p>
          <a:p>
            <a:pPr marL="285750" indent="-285750">
              <a:buFont typeface="Arial" panose="020B0604020202020204" pitchFamily="34" charset="0"/>
              <a:buChar char="•"/>
            </a:pPr>
            <a:r>
              <a:rPr lang="en-US" dirty="0"/>
              <a:t>The Generator will generate the fake user profiles.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Discriminator checks whether the data is fake or real.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adversarial process continues until the Generator produces data that the Discriminator cannot reliably distinguish from real data.</a:t>
            </a:r>
          </a:p>
        </p:txBody>
      </p:sp>
      <p:pic>
        <p:nvPicPr>
          <p:cNvPr id="19" name="Picture 18">
            <a:extLst>
              <a:ext uri="{FF2B5EF4-FFF2-40B4-BE49-F238E27FC236}">
                <a16:creationId xmlns:a16="http://schemas.microsoft.com/office/drawing/2014/main" id="{42C33289-CE6F-0DEF-BD70-0F8077815DB4}"/>
              </a:ext>
            </a:extLst>
          </p:cNvPr>
          <p:cNvPicPr>
            <a:picLocks noChangeAspect="1"/>
          </p:cNvPicPr>
          <p:nvPr/>
        </p:nvPicPr>
        <p:blipFill>
          <a:blip r:embed="rId2"/>
          <a:stretch>
            <a:fillRect/>
          </a:stretch>
        </p:blipFill>
        <p:spPr>
          <a:xfrm>
            <a:off x="1066801" y="1227562"/>
            <a:ext cx="6096000" cy="4402874"/>
          </a:xfrm>
          <a:prstGeom prst="rect">
            <a:avLst/>
          </a:prstGeom>
          <a:ln>
            <a:solidFill>
              <a:schemeClr val="tx1"/>
            </a:solidFill>
          </a:ln>
        </p:spPr>
      </p:pic>
    </p:spTree>
    <p:extLst>
      <p:ext uri="{BB962C8B-B14F-4D97-AF65-F5344CB8AC3E}">
        <p14:creationId xmlns:p14="http://schemas.microsoft.com/office/powerpoint/2010/main" val="550633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a:p>
            <a:endParaRPr lang="en-US" sz="1800" b="0" dirty="0">
              <a:solidFill>
                <a:schemeClr val="tx1"/>
              </a:solidFill>
            </a:endParaRPr>
          </a:p>
        </p:txBody>
      </p:sp>
      <p:sp>
        <p:nvSpPr>
          <p:cNvPr id="10" name="Title 4">
            <a:extLst>
              <a:ext uri="{FF2B5EF4-FFF2-40B4-BE49-F238E27FC236}">
                <a16:creationId xmlns:a16="http://schemas.microsoft.com/office/drawing/2014/main" id="{22F6FBBB-4C77-4A4B-BE54-96D3B0DF3BB7}"/>
              </a:ext>
            </a:extLst>
          </p:cNvPr>
          <p:cNvSpPr>
            <a:spLocks noGrp="1"/>
          </p:cNvSpPr>
          <p:nvPr/>
        </p:nvSpPr>
        <p:spPr>
          <a:xfrm>
            <a:off x="304800" y="152401"/>
            <a:ext cx="115824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dirty="0"/>
              <a:t>Functional and Non-Functional Requirements</a:t>
            </a:r>
          </a:p>
        </p:txBody>
      </p:sp>
      <p:sp>
        <p:nvSpPr>
          <p:cNvPr id="11" name="Content Placeholder 2">
            <a:extLst>
              <a:ext uri="{FF2B5EF4-FFF2-40B4-BE49-F238E27FC236}">
                <a16:creationId xmlns:a16="http://schemas.microsoft.com/office/drawing/2014/main" id="{A575713C-C487-E370-AA79-7877C4B27D5E}"/>
              </a:ext>
            </a:extLst>
          </p:cNvPr>
          <p:cNvSpPr>
            <a:spLocks noGrp="1"/>
          </p:cNvSpPr>
          <p:nvPr/>
        </p:nvSpPr>
        <p:spPr>
          <a:xfrm>
            <a:off x="609600" y="1417637"/>
            <a:ext cx="32004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Functional Requirements</a:t>
            </a:r>
          </a:p>
          <a:p>
            <a:endParaRPr lang="en-US" sz="1600" dirty="0"/>
          </a:p>
        </p:txBody>
      </p:sp>
      <p:sp>
        <p:nvSpPr>
          <p:cNvPr id="12" name="Content Placeholder 2">
            <a:extLst>
              <a:ext uri="{FF2B5EF4-FFF2-40B4-BE49-F238E27FC236}">
                <a16:creationId xmlns:a16="http://schemas.microsoft.com/office/drawing/2014/main" id="{81A3A9DA-BC1A-B1D5-FE21-E0A742377D03}"/>
              </a:ext>
            </a:extLst>
          </p:cNvPr>
          <p:cNvSpPr txBox="1">
            <a:spLocks/>
          </p:cNvSpPr>
          <p:nvPr/>
        </p:nvSpPr>
        <p:spPr>
          <a:xfrm>
            <a:off x="6028585" y="2115469"/>
            <a:ext cx="5107577" cy="38100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Performance (Ensure system performance and timely processing of user profiles).</a:t>
            </a:r>
          </a:p>
          <a:p>
            <a:endParaRPr lang="en-US" sz="1400" dirty="0"/>
          </a:p>
          <a:p>
            <a:pPr marL="285750" indent="-285750">
              <a:buFont typeface="Arial" panose="020B0604020202020204" pitchFamily="34" charset="0"/>
              <a:buChar char="•"/>
            </a:pPr>
            <a:r>
              <a:rPr lang="en-US" sz="1400" dirty="0"/>
              <a:t>Scalability (Design to handle increasing data and complex profiles).</a:t>
            </a:r>
          </a:p>
          <a:p>
            <a:endParaRPr lang="en-US" sz="1400" dirty="0"/>
          </a:p>
          <a:p>
            <a:pPr marL="285750" indent="-285750">
              <a:buFont typeface="Arial" panose="020B0604020202020204" pitchFamily="34" charset="0"/>
              <a:buChar char="•"/>
            </a:pPr>
            <a:r>
              <a:rPr lang="en-US" sz="1400" dirty="0"/>
              <a:t>Maintain high reliability and fault tolerance.</a:t>
            </a:r>
          </a:p>
          <a:p>
            <a:endParaRPr lang="en-US" sz="1400" dirty="0"/>
          </a:p>
          <a:p>
            <a:pPr marL="285750" indent="-285750">
              <a:buFont typeface="Arial" panose="020B0604020202020204" pitchFamily="34" charset="0"/>
              <a:buChar char="•"/>
            </a:pPr>
            <a:r>
              <a:rPr lang="en-US" sz="1400" dirty="0"/>
              <a:t>Security (Implement robust security measures to protect data and sandbox environment).</a:t>
            </a:r>
          </a:p>
          <a:p>
            <a:endParaRPr lang="en-US" sz="1400" dirty="0"/>
          </a:p>
          <a:p>
            <a:endParaRPr lang="en-US" sz="1400" dirty="0"/>
          </a:p>
          <a:p>
            <a:endParaRPr lang="en-US" sz="1600" dirty="0"/>
          </a:p>
          <a:p>
            <a:endParaRPr lang="en-US" sz="1600" dirty="0"/>
          </a:p>
          <a:p>
            <a:endParaRPr lang="en-US" sz="1600" dirty="0"/>
          </a:p>
        </p:txBody>
      </p:sp>
      <p:sp>
        <p:nvSpPr>
          <p:cNvPr id="13" name="Content Placeholder 2">
            <a:extLst>
              <a:ext uri="{FF2B5EF4-FFF2-40B4-BE49-F238E27FC236}">
                <a16:creationId xmlns:a16="http://schemas.microsoft.com/office/drawing/2014/main" id="{E5C63363-A4BC-7276-6BFA-DDC2568FB3AD}"/>
              </a:ext>
            </a:extLst>
          </p:cNvPr>
          <p:cNvSpPr txBox="1">
            <a:spLocks/>
          </p:cNvSpPr>
          <p:nvPr/>
        </p:nvSpPr>
        <p:spPr>
          <a:xfrm>
            <a:off x="455023" y="2133601"/>
            <a:ext cx="5107577" cy="38100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 Collect and preprocess user behavior data, including mouse movements, keystrokes, and application usage.</a:t>
            </a:r>
          </a:p>
          <a:p>
            <a:endParaRPr lang="en-US" sz="1400" dirty="0"/>
          </a:p>
          <a:p>
            <a:pPr marL="285750" indent="-285750">
              <a:buFont typeface="Arial" panose="020B0604020202020204" pitchFamily="34" charset="0"/>
              <a:buChar char="•"/>
            </a:pPr>
            <a:r>
              <a:rPr lang="en-US" sz="1400" dirty="0"/>
              <a:t>Define and generate user profiles using statistical analysis of the collected data.</a:t>
            </a:r>
          </a:p>
          <a:p>
            <a:endParaRPr lang="en-US" sz="1400" dirty="0"/>
          </a:p>
          <a:p>
            <a:pPr marL="285750" indent="-285750">
              <a:buFont typeface="Arial" panose="020B0604020202020204" pitchFamily="34" charset="0"/>
              <a:buChar char="•"/>
            </a:pPr>
            <a:r>
              <a:rPr lang="en-US" sz="1400" dirty="0"/>
              <a:t>Design and train a GAN model to generate realistic user behaviors.</a:t>
            </a:r>
          </a:p>
          <a:p>
            <a:endParaRPr lang="en-US" sz="1400" dirty="0"/>
          </a:p>
          <a:p>
            <a:pPr marL="285750" indent="-285750">
              <a:buFont typeface="Arial" panose="020B0604020202020204" pitchFamily="34" charset="0"/>
              <a:buChar char="•"/>
            </a:pPr>
            <a:r>
              <a:rPr lang="en-US" sz="1400" dirty="0"/>
              <a:t>Integrate generated user profiles into the sandbox environment.</a:t>
            </a:r>
          </a:p>
          <a:p>
            <a:endParaRPr lang="en-US" sz="1400" dirty="0"/>
          </a:p>
          <a:p>
            <a:pPr marL="285750" indent="-285750">
              <a:buFont typeface="Arial" panose="020B0604020202020204" pitchFamily="34" charset="0"/>
              <a:buChar char="•"/>
            </a:pPr>
            <a:r>
              <a:rPr lang="en-US" sz="1400" dirty="0"/>
              <a:t>Implement continuous updates and cleaning scripts to avoid detection by malware.</a:t>
            </a:r>
          </a:p>
          <a:p>
            <a:endParaRPr lang="en-US" sz="1400" dirty="0"/>
          </a:p>
          <a:p>
            <a:endParaRPr lang="en-US" sz="1400" dirty="0"/>
          </a:p>
          <a:p>
            <a:endParaRPr lang="en-US" sz="1600" dirty="0"/>
          </a:p>
          <a:p>
            <a:endParaRPr lang="en-US" sz="1600" dirty="0"/>
          </a:p>
          <a:p>
            <a:endParaRPr lang="en-US" sz="1600" dirty="0"/>
          </a:p>
        </p:txBody>
      </p:sp>
      <p:sp>
        <p:nvSpPr>
          <p:cNvPr id="14" name="Content Placeholder 2">
            <a:extLst>
              <a:ext uri="{FF2B5EF4-FFF2-40B4-BE49-F238E27FC236}">
                <a16:creationId xmlns:a16="http://schemas.microsoft.com/office/drawing/2014/main" id="{E423474F-0877-0B73-A8A9-D9CA6D7BA198}"/>
              </a:ext>
            </a:extLst>
          </p:cNvPr>
          <p:cNvSpPr txBox="1">
            <a:spLocks/>
          </p:cNvSpPr>
          <p:nvPr/>
        </p:nvSpPr>
        <p:spPr>
          <a:xfrm>
            <a:off x="6146800" y="1395663"/>
            <a:ext cx="3733800" cy="609600"/>
          </a:xfrm>
          <a:prstGeom prst="rect">
            <a:avLst/>
          </a:prstGeom>
        </p:spPr>
        <p:txBody>
          <a:bodyPr vert="horz" lIns="91440" tIns="45720" rIns="91440" bIns="45720" rtlCol="0">
            <a:normAutofit fontScale="92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Arial" pitchFamily="34" charset="0"/>
              <a:buNone/>
            </a:pPr>
            <a:r>
              <a:rPr lang="en-US" sz="2000" b="1" dirty="0"/>
              <a:t>Non- Functional Requirements</a:t>
            </a:r>
          </a:p>
          <a:p>
            <a:endParaRPr lang="en-US" sz="1600" dirty="0"/>
          </a:p>
        </p:txBody>
      </p:sp>
    </p:spTree>
    <p:extLst>
      <p:ext uri="{BB962C8B-B14F-4D97-AF65-F5344CB8AC3E}">
        <p14:creationId xmlns:p14="http://schemas.microsoft.com/office/powerpoint/2010/main" val="2732831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Technologies to be used</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p:txBody>
          <a:bodyPr/>
          <a:lstStyle/>
          <a:p>
            <a:r>
              <a:rPr lang="en-US" dirty="0"/>
              <a:t>Data Collection and Preprocessing</a:t>
            </a:r>
          </a:p>
          <a:p>
            <a:pPr lvl="1"/>
            <a:r>
              <a:rPr lang="en-US" dirty="0"/>
              <a:t>Sysmon, Selenium, Python modules, Pandas, </a:t>
            </a:r>
            <a:r>
              <a:rPr lang="en-US" dirty="0" err="1"/>
              <a:t>Numpy</a:t>
            </a:r>
            <a:endParaRPr lang="en-US" dirty="0"/>
          </a:p>
          <a:p>
            <a:r>
              <a:rPr lang="en-US" dirty="0"/>
              <a:t>Programming Language</a:t>
            </a:r>
          </a:p>
          <a:p>
            <a:pPr lvl="1"/>
            <a:r>
              <a:rPr lang="en-US" dirty="0"/>
              <a:t>Python</a:t>
            </a:r>
          </a:p>
          <a:p>
            <a:r>
              <a:rPr lang="en-US" dirty="0"/>
              <a:t>GAN model development</a:t>
            </a:r>
          </a:p>
          <a:p>
            <a:pPr lvl="1"/>
            <a:r>
              <a:rPr lang="en-US" dirty="0"/>
              <a:t>TensorFlow, </a:t>
            </a:r>
            <a:r>
              <a:rPr lang="en-US" dirty="0" err="1"/>
              <a:t>PyTorch</a:t>
            </a:r>
            <a:endParaRPr lang="en-US" dirty="0"/>
          </a:p>
          <a:p>
            <a:r>
              <a:rPr lang="en-US" dirty="0"/>
              <a:t>Integration to sandbox</a:t>
            </a:r>
          </a:p>
          <a:p>
            <a:pPr lvl="1"/>
            <a:r>
              <a:rPr lang="en-US" dirty="0" err="1"/>
              <a:t>pywinauto</a:t>
            </a:r>
            <a:r>
              <a:rPr lang="en-US" dirty="0"/>
              <a:t> for Windows GUI automation, PowerShell</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673609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System &amp; Personal Requirements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p:txBody>
          <a:bodyPr>
            <a:normAutofit fontScale="92500" lnSpcReduction="20000"/>
          </a:bodyPr>
          <a:lstStyle/>
          <a:p>
            <a:r>
              <a:rPr lang="en-US" dirty="0"/>
              <a:t>System Requirements</a:t>
            </a:r>
          </a:p>
          <a:p>
            <a:pPr lvl="1"/>
            <a:r>
              <a:rPr lang="en-US" sz="2800" dirty="0"/>
              <a:t>High-performance computational environment with GPU support for training the GAN model. </a:t>
            </a:r>
          </a:p>
          <a:p>
            <a:pPr lvl="1"/>
            <a:r>
              <a:rPr lang="en-US" sz="2800" dirty="0"/>
              <a:t>Storage capacity to store the collected data.</a:t>
            </a:r>
          </a:p>
          <a:p>
            <a:pPr lvl="1"/>
            <a:r>
              <a:rPr lang="en-US" dirty="0"/>
              <a:t>Virtual environment to test the generated user </a:t>
            </a:r>
            <a:r>
              <a:rPr lang="en-US" dirty="0" err="1"/>
              <a:t>behaviour</a:t>
            </a:r>
            <a:r>
              <a:rPr lang="en-US" dirty="0"/>
              <a:t>.</a:t>
            </a:r>
          </a:p>
          <a:p>
            <a:pPr marL="457200" lvl="1" indent="0">
              <a:buNone/>
            </a:pPr>
            <a:endParaRPr lang="en-US" dirty="0"/>
          </a:p>
          <a:p>
            <a:r>
              <a:rPr lang="en-US" dirty="0"/>
              <a:t>Personal Requirements</a:t>
            </a:r>
          </a:p>
          <a:p>
            <a:pPr lvl="1"/>
            <a:r>
              <a:rPr lang="en-GB" sz="2800" dirty="0"/>
              <a:t>Expertise in machine learning and deep learning, particularly in generative models</a:t>
            </a:r>
            <a:r>
              <a:rPr lang="en-US" sz="2800" dirty="0"/>
              <a:t>.</a:t>
            </a:r>
          </a:p>
          <a:p>
            <a:pPr lvl="1"/>
            <a:r>
              <a:rPr lang="en-US" dirty="0"/>
              <a:t>Proficiency in Python, experience with scripting languages like PowerShell.</a:t>
            </a:r>
          </a:p>
          <a:p>
            <a:pPr lvl="1"/>
            <a:r>
              <a:rPr lang="en-US" dirty="0"/>
              <a:t>Experience with VirtualBox or VMware for creating and managing VMs.</a:t>
            </a:r>
          </a:p>
          <a:p>
            <a:pPr lvl="1"/>
            <a:r>
              <a:rPr lang="en-US" dirty="0"/>
              <a:t>Knowledge in malware analysis.</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1732264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IT21261664</a:t>
            </a:r>
            <a:r>
              <a:rPr lang="en-US" sz="1800" dirty="0">
                <a:solidFill>
                  <a:schemeClr val="tx1"/>
                </a:solidFill>
              </a:rPr>
              <a:t>   |   </a:t>
            </a:r>
            <a:r>
              <a:rPr lang="en-US" dirty="0">
                <a:solidFill>
                  <a:schemeClr val="tx1"/>
                </a:solidFill>
              </a:rPr>
              <a:t>Dias M.A.S.S.A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
        <p:nvSpPr>
          <p:cNvPr id="8" name="Title 4">
            <a:extLst>
              <a:ext uri="{FF2B5EF4-FFF2-40B4-BE49-F238E27FC236}">
                <a16:creationId xmlns:a16="http://schemas.microsoft.com/office/drawing/2014/main" id="{B6F2722D-BEA1-D35A-BD62-FAD00FBDB129}"/>
              </a:ext>
            </a:extLst>
          </p:cNvPr>
          <p:cNvSpPr txBox="1">
            <a:spLocks/>
          </p:cNvSpPr>
          <p:nvPr/>
        </p:nvSpPr>
        <p:spPr>
          <a:xfrm>
            <a:off x="381000" y="354869"/>
            <a:ext cx="116840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dirty="0"/>
              <a:t>Gantt Chart </a:t>
            </a:r>
          </a:p>
        </p:txBody>
      </p:sp>
      <p:pic>
        <p:nvPicPr>
          <p:cNvPr id="20" name="Picture 19" descr="A screenshot of a project&#10;&#10;Description automatically generated">
            <a:extLst>
              <a:ext uri="{FF2B5EF4-FFF2-40B4-BE49-F238E27FC236}">
                <a16:creationId xmlns:a16="http://schemas.microsoft.com/office/drawing/2014/main" id="{DC78A32F-115E-8620-3D29-D8B58303B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1361718"/>
            <a:ext cx="10058400" cy="4134563"/>
          </a:xfrm>
          <a:prstGeom prst="rect">
            <a:avLst/>
          </a:prstGeom>
          <a:ln>
            <a:solidFill>
              <a:schemeClr val="tx1"/>
            </a:solidFill>
          </a:ln>
        </p:spPr>
      </p:pic>
    </p:spTree>
    <p:extLst>
      <p:ext uri="{BB962C8B-B14F-4D97-AF65-F5344CB8AC3E}">
        <p14:creationId xmlns:p14="http://schemas.microsoft.com/office/powerpoint/2010/main" val="1797133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4842A7-96DF-6AF1-B256-F8D8ED848F4A}"/>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IT21261664</a:t>
            </a:r>
            <a:r>
              <a:rPr lang="en-US" dirty="0">
                <a:solidFill>
                  <a:schemeClr val="tx1"/>
                </a:solidFill>
              </a:rPr>
              <a:t>   |   Dias M.A.S.S.A</a:t>
            </a:r>
            <a:r>
              <a:rPr lang="en-US" b="1" dirty="0">
                <a:solidFill>
                  <a:schemeClr val="tx1"/>
                </a:solidFill>
              </a:rPr>
              <a:t>   </a:t>
            </a:r>
            <a:r>
              <a:rPr lang="en-US" dirty="0">
                <a:solidFill>
                  <a:schemeClr val="tx1"/>
                </a:solidFill>
              </a:rPr>
              <a:t>| 24-25J-025   </a:t>
            </a:r>
          </a:p>
        </p:txBody>
      </p:sp>
      <p:sp>
        <p:nvSpPr>
          <p:cNvPr id="6" name="Title 4">
            <a:extLst>
              <a:ext uri="{FF2B5EF4-FFF2-40B4-BE49-F238E27FC236}">
                <a16:creationId xmlns:a16="http://schemas.microsoft.com/office/drawing/2014/main" id="{EBA67BA5-7CB6-64E4-3FC2-E790449F1E8C}"/>
              </a:ext>
            </a:extLst>
          </p:cNvPr>
          <p:cNvSpPr>
            <a:spLocks noGrp="1"/>
          </p:cNvSpPr>
          <p:nvPr>
            <p:ph type="title"/>
          </p:nvPr>
        </p:nvSpPr>
        <p:spPr>
          <a:xfrm>
            <a:off x="304800" y="304800"/>
            <a:ext cx="11582400" cy="828256"/>
          </a:xfrm>
        </p:spPr>
        <p:txBody>
          <a:bodyPr>
            <a:normAutofit fontScale="90000"/>
          </a:bodyPr>
          <a:lstStyle/>
          <a:p>
            <a:pPr algn="l"/>
            <a:r>
              <a:rPr lang="en-US" b="1" dirty="0"/>
              <a:t>References</a:t>
            </a:r>
            <a:br>
              <a:rPr lang="en-US" dirty="0"/>
            </a:br>
            <a:endParaRPr lang="en-US" dirty="0"/>
          </a:p>
        </p:txBody>
      </p:sp>
      <p:sp>
        <p:nvSpPr>
          <p:cNvPr id="7" name="Rectangle 1">
            <a:extLst>
              <a:ext uri="{FF2B5EF4-FFF2-40B4-BE49-F238E27FC236}">
                <a16:creationId xmlns:a16="http://schemas.microsoft.com/office/drawing/2014/main" id="{45D9C925-B2D5-CE19-A237-D9D473C32EC1}"/>
              </a:ext>
            </a:extLst>
          </p:cNvPr>
          <p:cNvSpPr>
            <a:spLocks noChangeArrowheads="1"/>
          </p:cNvSpPr>
          <p:nvPr/>
        </p:nvSpPr>
        <p:spPr bwMode="auto">
          <a:xfrm>
            <a:off x="1181100" y="1133056"/>
            <a:ext cx="9829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 Liu, P. Feng, S. Wang, K. Sun, and J. Cao, “Enhancing malware analysis sandboxes with emulated user behavior,”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Secur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115, no. 102613, p. 102613, 2022.</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dirty="0"/>
              <a:t>[2] C. Xie et al., “</a:t>
            </a:r>
            <a:r>
              <a:rPr lang="en-US" dirty="0" err="1"/>
              <a:t>EnvFaker</a:t>
            </a:r>
            <a:r>
              <a:rPr lang="en-US" dirty="0"/>
              <a:t>: A method to reinforce Linux sandbox based on tracer, filter and emulator against environmental-sensitive malware,” in _2021 IEEE 20th International Conference on Trust, Security and Privacy in Computing and Communications (</a:t>
            </a:r>
            <a:r>
              <a:rPr lang="en-US" dirty="0" err="1"/>
              <a:t>TrustCom</a:t>
            </a:r>
            <a:r>
              <a:rPr lang="en-US" dirty="0"/>
              <a:t>), 2021.</a:t>
            </a:r>
          </a:p>
          <a:p>
            <a:pPr eaLnBrk="0" fontAlgn="base" hangingPunct="0">
              <a:spcBef>
                <a:spcPct val="0"/>
              </a:spcBef>
              <a:spcAft>
                <a:spcPct val="0"/>
              </a:spcAft>
            </a:pPr>
            <a:endParaRPr lang="en-US" dirty="0"/>
          </a:p>
          <a:p>
            <a:pPr eaLnBrk="0" fontAlgn="base" hangingPunct="0">
              <a:spcBef>
                <a:spcPct val="0"/>
              </a:spcBef>
              <a:spcAft>
                <a:spcPct val="0"/>
              </a:spcAft>
            </a:pPr>
            <a:r>
              <a:rPr lang="en-US" dirty="0"/>
              <a:t>[3] L. Wang et al., “User behavior simulation with large language model based agents,” </a:t>
            </a:r>
            <a:r>
              <a:rPr lang="en-US" dirty="0" err="1"/>
              <a:t>arXiv</a:t>
            </a:r>
            <a:r>
              <a:rPr lang="en-US" dirty="0"/>
              <a:t> [cs.IR], 2023.</a:t>
            </a:r>
          </a:p>
          <a:p>
            <a:pPr marL="171450" indent="-171450" eaLnBrk="0" fontAlgn="base" hangingPunct="0">
              <a:spcBef>
                <a:spcPct val="0"/>
              </a:spcBef>
              <a:spcAft>
                <a:spcPct val="0"/>
              </a:spcAft>
              <a:buFont typeface="Arial" panose="020B0604020202020204" pitchFamily="34" charset="0"/>
              <a:buChar char="•"/>
            </a:pPr>
            <a:endParaRPr lang="en-US" dirty="0"/>
          </a:p>
          <a:p>
            <a:pPr eaLnBrk="0" fontAlgn="base" hangingPunct="0">
              <a:spcBef>
                <a:spcPct val="0"/>
              </a:spcBef>
              <a:spcAft>
                <a:spcPct val="0"/>
              </a:spcAft>
            </a:pPr>
            <a:r>
              <a:rPr lang="en-US" dirty="0"/>
              <a:t>[4] A. Dunmore, J. Jang-Jaccard, F. Sabrina, and J. Kwak, “Generative Adversarial Networks for malware detection: A survey,” </a:t>
            </a:r>
            <a:r>
              <a:rPr lang="en-US" dirty="0" err="1"/>
              <a:t>arXiv</a:t>
            </a:r>
            <a:r>
              <a:rPr lang="en-US" dirty="0"/>
              <a:t> [cs.CR], 2023.</a:t>
            </a:r>
          </a:p>
          <a:p>
            <a:pPr eaLnBrk="0" fontAlgn="base" hangingPunct="0">
              <a:spcBef>
                <a:spcPct val="0"/>
              </a:spcBef>
              <a:spcAft>
                <a:spcPct val="0"/>
              </a:spcAft>
            </a:pPr>
            <a:endParaRPr lang="en-US" dirty="0"/>
          </a:p>
          <a:p>
            <a:pPr eaLnBrk="0" fontAlgn="base" hangingPunct="0">
              <a:spcBef>
                <a:spcPct val="0"/>
              </a:spcBef>
              <a:spcAft>
                <a:spcPct val="0"/>
              </a:spcAft>
            </a:pPr>
            <a:r>
              <a:rPr lang="en-US" dirty="0"/>
              <a:t>[5] A. Mills and P. Legg, “Investigating anti-evasion malware triggers using automated sandbox reconfiguration techniques,” J. </a:t>
            </a:r>
            <a:r>
              <a:rPr lang="en-US" dirty="0" err="1"/>
              <a:t>Cybersecur</a:t>
            </a:r>
            <a:r>
              <a:rPr lang="en-US" dirty="0"/>
              <a:t>. Priv., vol. 1, no. 1, pp. 19–39, 2020.</a:t>
            </a:r>
          </a:p>
          <a:p>
            <a:pPr marL="171450" indent="-171450" eaLnBrk="0" fontAlgn="base" hangingPunct="0">
              <a:spcBef>
                <a:spcPct val="0"/>
              </a:spcBef>
              <a:spcAft>
                <a:spcPct val="0"/>
              </a:spcAft>
              <a:buFont typeface="Arial" panose="020B0604020202020204" pitchFamily="34" charset="0"/>
              <a:buChar char="•"/>
            </a:pPr>
            <a:endParaRPr lang="en-US" dirty="0"/>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117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5DAC-E58C-C04C-99FD-9025158AB5BE}"/>
              </a:ext>
            </a:extLst>
          </p:cNvPr>
          <p:cNvSpPr>
            <a:spLocks noGrp="1"/>
          </p:cNvSpPr>
          <p:nvPr>
            <p:ph type="title"/>
          </p:nvPr>
        </p:nvSpPr>
        <p:spPr>
          <a:xfrm>
            <a:off x="254000" y="1772816"/>
            <a:ext cx="11684000" cy="792162"/>
          </a:xfrm>
        </p:spPr>
        <p:txBody>
          <a:bodyPr/>
          <a:lstStyle/>
          <a:p>
            <a:r>
              <a:rPr lang="en-LK" dirty="0"/>
              <a:t>Research Question</a:t>
            </a:r>
          </a:p>
        </p:txBody>
      </p:sp>
      <p:sp>
        <p:nvSpPr>
          <p:cNvPr id="3" name="Content Placeholder 2">
            <a:extLst>
              <a:ext uri="{FF2B5EF4-FFF2-40B4-BE49-F238E27FC236}">
                <a16:creationId xmlns:a16="http://schemas.microsoft.com/office/drawing/2014/main" id="{7D91F988-C242-EA47-99C4-5A0E884D36E8}"/>
              </a:ext>
            </a:extLst>
          </p:cNvPr>
          <p:cNvSpPr>
            <a:spLocks noGrp="1"/>
          </p:cNvSpPr>
          <p:nvPr>
            <p:ph idx="1"/>
          </p:nvPr>
        </p:nvSpPr>
        <p:spPr>
          <a:xfrm>
            <a:off x="328913" y="2826060"/>
            <a:ext cx="11684000" cy="1205880"/>
          </a:xfrm>
        </p:spPr>
        <p:txBody>
          <a:bodyPr>
            <a:normAutofit/>
          </a:bodyPr>
          <a:lstStyle/>
          <a:p>
            <a:pPr marL="0" indent="0" algn="ctr">
              <a:buNone/>
            </a:pPr>
            <a:r>
              <a:rPr lang="en-GB" b="0" i="0" u="none" strike="noStrike" dirty="0">
                <a:solidFill>
                  <a:srgbClr val="000000"/>
                </a:solidFill>
                <a:effectLst/>
              </a:rPr>
              <a:t>How can proactive detection methods be effectively implemented to identify malware within a sandbox environment?</a:t>
            </a:r>
          </a:p>
        </p:txBody>
      </p:sp>
    </p:spTree>
    <p:extLst>
      <p:ext uri="{BB962C8B-B14F-4D97-AF65-F5344CB8AC3E}">
        <p14:creationId xmlns:p14="http://schemas.microsoft.com/office/powerpoint/2010/main" val="2228621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p:txBody>
          <a:bodyPr/>
          <a:lstStyle/>
          <a:p>
            <a:r>
              <a:rPr lang="en-US" dirty="0"/>
              <a:t>IT21299452 | Dilhara W. M. A.</a:t>
            </a:r>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p:txBody>
          <a:bodyPr/>
          <a:lstStyle/>
          <a:p>
            <a:r>
              <a:rPr lang="en-US" dirty="0"/>
              <a:t>Cyber Security </a:t>
            </a:r>
          </a:p>
        </p:txBody>
      </p:sp>
      <p:pic>
        <p:nvPicPr>
          <p:cNvPr id="8" name="Picture 7" descr="A person in a suit&#10;&#10;Description automatically generated">
            <a:extLst>
              <a:ext uri="{FF2B5EF4-FFF2-40B4-BE49-F238E27FC236}">
                <a16:creationId xmlns:a16="http://schemas.microsoft.com/office/drawing/2014/main" id="{7192CADB-FF8F-B01A-03EB-673519836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3466" y="-18620"/>
            <a:ext cx="2367356" cy="2655532"/>
          </a:xfrm>
          <a:prstGeom prst="rect">
            <a:avLst/>
          </a:prstGeom>
        </p:spPr>
      </p:pic>
      <p:sp>
        <p:nvSpPr>
          <p:cNvPr id="12" name="TextBox 11">
            <a:extLst>
              <a:ext uri="{FF2B5EF4-FFF2-40B4-BE49-F238E27FC236}">
                <a16:creationId xmlns:a16="http://schemas.microsoft.com/office/drawing/2014/main" id="{1FA6AE68-68F8-2D78-D5DE-2D7F76D2B0BE}"/>
              </a:ext>
            </a:extLst>
          </p:cNvPr>
          <p:cNvSpPr txBox="1"/>
          <p:nvPr/>
        </p:nvSpPr>
        <p:spPr>
          <a:xfrm>
            <a:off x="4924540" y="6676222"/>
            <a:ext cx="184731" cy="369332"/>
          </a:xfrm>
          <a:prstGeom prst="rect">
            <a:avLst/>
          </a:prstGeom>
          <a:noFill/>
        </p:spPr>
        <p:txBody>
          <a:bodyPr wrap="none" rtlCol="0">
            <a:spAutoFit/>
          </a:bodyPr>
          <a:lstStyle/>
          <a:p>
            <a:endParaRPr lang="en-LK" dirty="0"/>
          </a:p>
        </p:txBody>
      </p:sp>
      <p:sp>
        <p:nvSpPr>
          <p:cNvPr id="19" name="TextBox 18">
            <a:extLst>
              <a:ext uri="{FF2B5EF4-FFF2-40B4-BE49-F238E27FC236}">
                <a16:creationId xmlns:a16="http://schemas.microsoft.com/office/drawing/2014/main" id="{A2592E50-8546-6D81-781E-E733D52B9153}"/>
              </a:ext>
            </a:extLst>
          </p:cNvPr>
          <p:cNvSpPr txBox="1"/>
          <p:nvPr/>
        </p:nvSpPr>
        <p:spPr>
          <a:xfrm>
            <a:off x="5717754" y="6731306"/>
            <a:ext cx="184731" cy="369332"/>
          </a:xfrm>
          <a:prstGeom prst="rect">
            <a:avLst/>
          </a:prstGeom>
          <a:noFill/>
        </p:spPr>
        <p:txBody>
          <a:bodyPr wrap="none" rtlCol="0">
            <a:spAutoFit/>
          </a:bodyPr>
          <a:lstStyle/>
          <a:p>
            <a:endParaRPr lang="en-LK" dirty="0"/>
          </a:p>
        </p:txBody>
      </p:sp>
      <p:sp>
        <p:nvSpPr>
          <p:cNvPr id="21" name="TextBox 20">
            <a:extLst>
              <a:ext uri="{FF2B5EF4-FFF2-40B4-BE49-F238E27FC236}">
                <a16:creationId xmlns:a16="http://schemas.microsoft.com/office/drawing/2014/main" id="{9BC58DEB-50BA-4486-4FEA-AC510617AD7F}"/>
              </a:ext>
            </a:extLst>
          </p:cNvPr>
          <p:cNvSpPr txBox="1"/>
          <p:nvPr/>
        </p:nvSpPr>
        <p:spPr>
          <a:xfrm>
            <a:off x="7260116" y="6632154"/>
            <a:ext cx="184731" cy="369332"/>
          </a:xfrm>
          <a:prstGeom prst="rect">
            <a:avLst/>
          </a:prstGeom>
          <a:noFill/>
        </p:spPr>
        <p:txBody>
          <a:bodyPr wrap="none" rtlCol="0">
            <a:spAutoFit/>
          </a:bodyPr>
          <a:lstStyle/>
          <a:p>
            <a:endParaRPr lang="en-LK" dirty="0"/>
          </a:p>
        </p:txBody>
      </p:sp>
      <p:sp>
        <p:nvSpPr>
          <p:cNvPr id="23" name="Rectangle 22">
            <a:extLst>
              <a:ext uri="{FF2B5EF4-FFF2-40B4-BE49-F238E27FC236}">
                <a16:creationId xmlns:a16="http://schemas.microsoft.com/office/drawing/2014/main" id="{5B99626E-C691-0A42-58FE-B82D0EBEC47D}"/>
              </a:ext>
            </a:extLst>
          </p:cNvPr>
          <p:cNvSpPr/>
          <p:nvPr/>
        </p:nvSpPr>
        <p:spPr>
          <a:xfrm>
            <a:off x="2681467" y="6481763"/>
            <a:ext cx="5574773" cy="335057"/>
          </a:xfrm>
          <a:prstGeom prst="rect">
            <a:avLst/>
          </a:prstGeom>
          <a:ln w="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LK"/>
          </a:p>
        </p:txBody>
      </p:sp>
      <p:sp>
        <p:nvSpPr>
          <p:cNvPr id="10" name="Rectangle 9">
            <a:extLst>
              <a:ext uri="{FF2B5EF4-FFF2-40B4-BE49-F238E27FC236}">
                <a16:creationId xmlns:a16="http://schemas.microsoft.com/office/drawing/2014/main" id="{46B14BFC-3502-3B7F-3A5B-8C1AB9B929D3}"/>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1368154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1304207"/>
            <a:ext cx="11684000" cy="868362"/>
          </a:xfrm>
        </p:spPr>
        <p:txBody>
          <a:bodyPr>
            <a:noAutofit/>
          </a:bodyPr>
          <a:lstStyle/>
          <a:p>
            <a:pPr algn="ctr"/>
            <a:br>
              <a:rPr lang="en-US" sz="3200" dirty="0"/>
            </a:br>
            <a:r>
              <a:rPr lang="en-GB" sz="3200" b="1" dirty="0">
                <a:solidFill>
                  <a:srgbClr val="000000"/>
                </a:solidFill>
                <a:latin typeface="-webkit-standard"/>
              </a:rPr>
              <a:t>Developing a Generative Model to Analyze and Detect Sandbox Evasion Techniques Employed by Malware and Generate Potential Evasion Strategies</a:t>
            </a:r>
            <a:br>
              <a:rPr lang="en-GB" sz="3200" b="1" dirty="0">
                <a:solidFill>
                  <a:srgbClr val="000000"/>
                </a:solidFill>
                <a:latin typeface="-webkit-standard"/>
              </a:rPr>
            </a:br>
            <a:br>
              <a:rPr lang="en-US" sz="3200" dirty="0"/>
            </a:br>
            <a:endParaRPr lang="en-US" sz="3200"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54000" y="1330781"/>
            <a:ext cx="11684000" cy="4565488"/>
          </a:xfrm>
        </p:spPr>
        <p:txBody>
          <a:bodyPr>
            <a:normAutofit/>
          </a:bodyPr>
          <a:lstStyle/>
          <a:p>
            <a:pPr marL="0" indent="0">
              <a:buNone/>
            </a:pPr>
            <a:r>
              <a:rPr lang="en-US" sz="2400" dirty="0"/>
              <a:t> </a:t>
            </a:r>
          </a:p>
          <a:p>
            <a:pPr marL="0" indent="0">
              <a:buNone/>
            </a:pPr>
            <a:endParaRPr lang="en-GB" sz="2400" dirty="0">
              <a:solidFill>
                <a:srgbClr val="000000"/>
              </a:solidFill>
              <a:latin typeface="-webkit-standard"/>
            </a:endParaRPr>
          </a:p>
          <a:p>
            <a:r>
              <a:rPr lang="en-US" sz="2400" dirty="0"/>
              <a:t>malware developers do not want their malware to be analyzed in isolated environments. Therefore, they design their code to detect virtual machine and sandbox environments and avoid executing malicious behavior while running in these isolated environments. </a:t>
            </a:r>
          </a:p>
          <a:p>
            <a:r>
              <a:rPr lang="en-US" sz="2400" dirty="0"/>
              <a:t>Agent Tesla remote access trojan (RAT) shuts down if it detects a sandbox environment as an example of malware sandbox evasion [1]. </a:t>
            </a:r>
          </a:p>
          <a:p>
            <a:r>
              <a:rPr lang="en-GB" sz="2400" dirty="0">
                <a:latin typeface="NimbusRomNo9L"/>
              </a:rPr>
              <a:t>M</a:t>
            </a:r>
            <a:r>
              <a:rPr lang="en-GB" sz="2400" dirty="0">
                <a:effectLst/>
                <a:latin typeface="NimbusRomNo9L"/>
              </a:rPr>
              <a:t>alware authors are no stranger to code-reuse and </a:t>
            </a:r>
            <a:r>
              <a:rPr lang="en-GB" sz="2400" dirty="0" err="1">
                <a:effectLst/>
                <a:latin typeface="NimbusRomNo9L"/>
              </a:rPr>
              <a:t>cut&amp;paste</a:t>
            </a:r>
            <a:r>
              <a:rPr lang="en-GB" sz="2400" dirty="0">
                <a:effectLst/>
                <a:latin typeface="NimbusRomNo9L"/>
              </a:rPr>
              <a:t> approaches[2].</a:t>
            </a:r>
            <a:endParaRPr lang="en-US" sz="2400" dirty="0"/>
          </a:p>
        </p:txBody>
      </p:sp>
      <p:sp>
        <p:nvSpPr>
          <p:cNvPr id="7" name="Rectangle 6">
            <a:extLst>
              <a:ext uri="{FF2B5EF4-FFF2-40B4-BE49-F238E27FC236}">
                <a16:creationId xmlns:a16="http://schemas.microsoft.com/office/drawing/2014/main" id="{8DED9A56-5A75-F354-0342-0AF3E7A571A3}"/>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4112419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71664" y="808822"/>
            <a:ext cx="11684000" cy="868362"/>
          </a:xfrm>
        </p:spPr>
        <p:txBody>
          <a:bodyPr>
            <a:normAutofit/>
          </a:bodyPr>
          <a:lstStyle/>
          <a:p>
            <a:r>
              <a:rPr lang="en-US" sz="4800" b="1" dirty="0"/>
              <a:t>Research Question</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551384" y="1988840"/>
            <a:ext cx="10357296" cy="5181600"/>
          </a:xfrm>
        </p:spPr>
        <p:txBody>
          <a:bodyPr>
            <a:normAutofit/>
          </a:bodyPr>
          <a:lstStyle/>
          <a:p>
            <a:r>
              <a:rPr lang="en-US" sz="2400" b="1" dirty="0"/>
              <a:t>Primary issue </a:t>
            </a:r>
            <a:r>
              <a:rPr lang="en-US" sz="2400" dirty="0"/>
              <a:t>- Existing products and services in the malware detection domain focus primarily on identifying known threats and previously observed evasion tactics.</a:t>
            </a:r>
          </a:p>
          <a:p>
            <a:pPr marL="0" indent="0">
              <a:buNone/>
            </a:pPr>
            <a:endParaRPr lang="en-US" sz="2400" dirty="0"/>
          </a:p>
          <a:p>
            <a:r>
              <a:rPr lang="en-US" sz="2400" b="1" dirty="0"/>
              <a:t>Problem Statement</a:t>
            </a:r>
            <a:r>
              <a:rPr lang="en-US" sz="2400" dirty="0"/>
              <a:t>: How can a VAE-based generative model be utilized to both detect and generate sandbox evasion techniques employed by malware ?</a:t>
            </a:r>
          </a:p>
        </p:txBody>
      </p:sp>
      <p:sp>
        <p:nvSpPr>
          <p:cNvPr id="2" name="Rectangle 1">
            <a:extLst>
              <a:ext uri="{FF2B5EF4-FFF2-40B4-BE49-F238E27FC236}">
                <a16:creationId xmlns:a16="http://schemas.microsoft.com/office/drawing/2014/main" id="{78905B5A-2538-4E6C-8FA6-0911E2F96562}"/>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3890529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5240" y="219359"/>
            <a:ext cx="11684000" cy="868362"/>
          </a:xfrm>
        </p:spPr>
        <p:txBody>
          <a:bodyPr>
            <a:normAutofit fontScale="90000"/>
          </a:bodyPr>
          <a:lstStyle/>
          <a:p>
            <a:r>
              <a:rPr lang="en-US" b="1" dirty="0"/>
              <a:t> Research Gap</a:t>
            </a:r>
            <a:br>
              <a:rPr lang="en-US" b="1" dirty="0"/>
            </a:br>
            <a:endParaRPr lang="en-US" b="1" dirty="0"/>
          </a:p>
        </p:txBody>
      </p:sp>
      <p:graphicFrame>
        <p:nvGraphicFramePr>
          <p:cNvPr id="2" name="Table 1">
            <a:extLst>
              <a:ext uri="{FF2B5EF4-FFF2-40B4-BE49-F238E27FC236}">
                <a16:creationId xmlns:a16="http://schemas.microsoft.com/office/drawing/2014/main" id="{6872B99A-D2C2-55E7-4A7B-35FF5295CE24}"/>
              </a:ext>
            </a:extLst>
          </p:cNvPr>
          <p:cNvGraphicFramePr>
            <a:graphicFrameLocks/>
          </p:cNvGraphicFramePr>
          <p:nvPr>
            <p:extLst>
              <p:ext uri="{D42A27DB-BD31-4B8C-83A1-F6EECF244321}">
                <p14:modId xmlns:p14="http://schemas.microsoft.com/office/powerpoint/2010/main" val="919852759"/>
              </p:ext>
            </p:extLst>
          </p:nvPr>
        </p:nvGraphicFramePr>
        <p:xfrm>
          <a:off x="152400" y="669084"/>
          <a:ext cx="11516360" cy="5428190"/>
        </p:xfrm>
        <a:graphic>
          <a:graphicData uri="http://schemas.openxmlformats.org/drawingml/2006/table">
            <a:tbl>
              <a:tblPr firstRow="1" bandRow="1">
                <a:tableStyleId>{073A0DAA-6AF3-43AB-8588-CEC1D06C72B9}</a:tableStyleId>
              </a:tblPr>
              <a:tblGrid>
                <a:gridCol w="3963422">
                  <a:extLst>
                    <a:ext uri="{9D8B030D-6E8A-4147-A177-3AD203B41FA5}">
                      <a16:colId xmlns:a16="http://schemas.microsoft.com/office/drawing/2014/main" val="2410358196"/>
                    </a:ext>
                  </a:extLst>
                </a:gridCol>
                <a:gridCol w="1997120">
                  <a:extLst>
                    <a:ext uri="{9D8B030D-6E8A-4147-A177-3AD203B41FA5}">
                      <a16:colId xmlns:a16="http://schemas.microsoft.com/office/drawing/2014/main" val="3296848295"/>
                    </a:ext>
                  </a:extLst>
                </a:gridCol>
                <a:gridCol w="1814079">
                  <a:extLst>
                    <a:ext uri="{9D8B030D-6E8A-4147-A177-3AD203B41FA5}">
                      <a16:colId xmlns:a16="http://schemas.microsoft.com/office/drawing/2014/main" val="1346223616"/>
                    </a:ext>
                  </a:extLst>
                </a:gridCol>
                <a:gridCol w="1814079">
                  <a:extLst>
                    <a:ext uri="{9D8B030D-6E8A-4147-A177-3AD203B41FA5}">
                      <a16:colId xmlns:a16="http://schemas.microsoft.com/office/drawing/2014/main" val="667495587"/>
                    </a:ext>
                  </a:extLst>
                </a:gridCol>
                <a:gridCol w="1927660">
                  <a:extLst>
                    <a:ext uri="{9D8B030D-6E8A-4147-A177-3AD203B41FA5}">
                      <a16:colId xmlns:a16="http://schemas.microsoft.com/office/drawing/2014/main" val="1670269113"/>
                    </a:ext>
                  </a:extLst>
                </a:gridCol>
              </a:tblGrid>
              <a:tr h="1335424">
                <a:tc>
                  <a:txBody>
                    <a:bodyPr/>
                    <a:lstStyle/>
                    <a:p>
                      <a:r>
                        <a:rPr lang="en-LK" dirty="0"/>
                        <a:t>Research</a:t>
                      </a:r>
                    </a:p>
                  </a:txBody>
                  <a:tcPr/>
                </a:tc>
                <a:tc>
                  <a:txBody>
                    <a:bodyPr/>
                    <a:lstStyle/>
                    <a:p>
                      <a:r>
                        <a:rPr lang="en-LK" dirty="0"/>
                        <a:t>Analyze &amp; Detect Malware evasion techniques</a:t>
                      </a:r>
                    </a:p>
                  </a:txBody>
                  <a:tcPr/>
                </a:tc>
                <a:tc>
                  <a:txBody>
                    <a:bodyPr/>
                    <a:lstStyle/>
                    <a:p>
                      <a:r>
                        <a:rPr lang="en-LK" dirty="0"/>
                        <a:t>Integrate with a sandbox for analyze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1200" dirty="0">
                          <a:solidFill>
                            <a:schemeClr val="lt1"/>
                          </a:solidFill>
                          <a:effectLst/>
                        </a:rPr>
                        <a:t>Comparative </a:t>
                      </a:r>
                      <a:endParaRPr lang="en-GB" dirty="0"/>
                    </a:p>
                    <a:p>
                      <a:r>
                        <a:rPr lang="en-LK" dirty="0"/>
                        <a:t>detection</a:t>
                      </a:r>
                    </a:p>
                  </a:txBody>
                  <a:tcPr/>
                </a:tc>
                <a:tc>
                  <a:txBody>
                    <a:bodyPr/>
                    <a:lstStyle/>
                    <a:p>
                      <a:r>
                        <a:rPr lang="en-LK" dirty="0"/>
                        <a:t>Generating new potential evasion techniques</a:t>
                      </a:r>
                    </a:p>
                  </a:txBody>
                  <a:tcPr/>
                </a:tc>
                <a:extLst>
                  <a:ext uri="{0D108BD9-81ED-4DB2-BD59-A6C34878D82A}">
                    <a16:rowId xmlns:a16="http://schemas.microsoft.com/office/drawing/2014/main" val="2127809977"/>
                  </a:ext>
                </a:extLst>
              </a:tr>
              <a:tr h="1190620">
                <a:tc>
                  <a:txBody>
                    <a:bodyPr/>
                    <a:lstStyle/>
                    <a:p>
                      <a:r>
                        <a:rPr lang="en-GB" sz="1800" b="0" u="none" strike="noStrike" kern="1200" dirty="0">
                          <a:solidFill>
                            <a:schemeClr val="dk1"/>
                          </a:solidFill>
                          <a:effectLst/>
                        </a:rPr>
                        <a:t>M. </a:t>
                      </a:r>
                      <a:r>
                        <a:rPr lang="en-GB" sz="1800" b="0" u="none" strike="noStrike" kern="1200" dirty="0" err="1">
                          <a:solidFill>
                            <a:schemeClr val="dk1"/>
                          </a:solidFill>
                          <a:effectLst/>
                        </a:rPr>
                        <a:t>Ficco</a:t>
                      </a:r>
                      <a:r>
                        <a:rPr lang="en-GB" sz="1800" b="0" u="none" strike="noStrike" kern="1200" dirty="0">
                          <a:solidFill>
                            <a:schemeClr val="dk1"/>
                          </a:solidFill>
                          <a:effectLst/>
                        </a:rPr>
                        <a:t>, "Malware Analysis by Combining Multiple Detectors and Observation Windows," June 2022 [3].</a:t>
                      </a:r>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extLst>
                  <a:ext uri="{0D108BD9-81ED-4DB2-BD59-A6C34878D82A}">
                    <a16:rowId xmlns:a16="http://schemas.microsoft.com/office/drawing/2014/main" val="2838859635"/>
                  </a:ext>
                </a:extLst>
              </a:tr>
              <a:tr h="972036">
                <a:tc>
                  <a:txBody>
                    <a:bodyPr/>
                    <a:lstStyle/>
                    <a:p>
                      <a:r>
                        <a:rPr lang="en-GB" sz="1800" b="0" u="none" strike="noStrike" kern="1200" dirty="0">
                          <a:solidFill>
                            <a:schemeClr val="dk1"/>
                          </a:solidFill>
                          <a:effectLst/>
                        </a:rPr>
                        <a:t>"Comparative Study of Detection and Analysis of Different Malware with the Help of Different Algorithm,2023”[4].</a:t>
                      </a:r>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extLst>
                  <a:ext uri="{0D108BD9-81ED-4DB2-BD59-A6C34878D82A}">
                    <a16:rowId xmlns:a16="http://schemas.microsoft.com/office/drawing/2014/main" val="2972258670"/>
                  </a:ext>
                </a:extLst>
              </a:tr>
              <a:tr h="916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rPr>
                        <a:t>"On the Effectiveness of Perturbations in Generating Evasive Malware Variants, 2023”[5].</a:t>
                      </a:r>
                    </a:p>
                    <a:p>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extLst>
                  <a:ext uri="{0D108BD9-81ED-4DB2-BD59-A6C34878D82A}">
                    <a16:rowId xmlns:a16="http://schemas.microsoft.com/office/drawing/2014/main" val="1969622642"/>
                  </a:ext>
                </a:extLst>
              </a:tr>
              <a:tr h="741390">
                <a:tc>
                  <a:txBody>
                    <a:bodyPr/>
                    <a:lstStyle/>
                    <a:p>
                      <a:r>
                        <a:rPr lang="en-LK" dirty="0"/>
                        <a:t>Proposed Approach</a:t>
                      </a:r>
                    </a:p>
                  </a:txBody>
                  <a:tcPr/>
                </a:tc>
                <a:tc>
                  <a:txBody>
                    <a:bodyPr/>
                    <a:lstStyle/>
                    <a:p>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extLst>
                  <a:ext uri="{0D108BD9-81ED-4DB2-BD59-A6C34878D82A}">
                    <a16:rowId xmlns:a16="http://schemas.microsoft.com/office/drawing/2014/main" val="3929639481"/>
                  </a:ext>
                </a:extLst>
              </a:tr>
            </a:tbl>
          </a:graphicData>
        </a:graphic>
      </p:graphicFrame>
      <p:pic>
        <p:nvPicPr>
          <p:cNvPr id="9" name="Picture 8" descr="A black background with a black square&#10;&#10;Description automatically generated with medium confidence">
            <a:extLst>
              <a:ext uri="{FF2B5EF4-FFF2-40B4-BE49-F238E27FC236}">
                <a16:creationId xmlns:a16="http://schemas.microsoft.com/office/drawing/2014/main" id="{B9243F6B-916C-33E5-D7A7-39C28FAF852A}"/>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flipH="1" flipV="1">
            <a:off x="8184232" y="2276872"/>
            <a:ext cx="657944" cy="657944"/>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C1822E08-CBD8-B56B-192E-8897541F213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flipH="1" flipV="1">
            <a:off x="9912424" y="2276872"/>
            <a:ext cx="657944" cy="657944"/>
          </a:xfrm>
          <a:prstGeom prst="rect">
            <a:avLst/>
          </a:prstGeom>
        </p:spPr>
      </p:pic>
      <p:pic>
        <p:nvPicPr>
          <p:cNvPr id="11" name="Picture 10" descr="A black background with a black square&#10;&#10;Description automatically generated with medium confidence">
            <a:extLst>
              <a:ext uri="{FF2B5EF4-FFF2-40B4-BE49-F238E27FC236}">
                <a16:creationId xmlns:a16="http://schemas.microsoft.com/office/drawing/2014/main" id="{0EFAB17D-D8CD-7817-FA99-5B5FDB654F5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flipH="1" flipV="1">
            <a:off x="6456040" y="3353077"/>
            <a:ext cx="657944" cy="657944"/>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F55AC140-9696-8E1C-B324-E54938640E7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flipH="1" flipV="1">
            <a:off x="6456040" y="4354329"/>
            <a:ext cx="657944" cy="657944"/>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D28C8F19-ABBD-32F2-11CC-25501FE98EEF}"/>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flipH="1" flipV="1">
            <a:off x="4583832" y="4354329"/>
            <a:ext cx="657944" cy="657944"/>
          </a:xfrm>
          <a:prstGeom prst="rect">
            <a:avLst/>
          </a:prstGeom>
        </p:spPr>
      </p:pic>
      <p:pic>
        <p:nvPicPr>
          <p:cNvPr id="14" name="Picture 13" descr="A black background with a black square&#10;&#10;Description automatically generated with medium confidence">
            <a:extLst>
              <a:ext uri="{FF2B5EF4-FFF2-40B4-BE49-F238E27FC236}">
                <a16:creationId xmlns:a16="http://schemas.microsoft.com/office/drawing/2014/main" id="{9EF10394-D963-610E-D046-8F3E2352702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flipH="1" flipV="1">
            <a:off x="8229120" y="4354329"/>
            <a:ext cx="657944" cy="657944"/>
          </a:xfrm>
          <a:prstGeom prst="rect">
            <a:avLst/>
          </a:prstGeom>
        </p:spPr>
      </p:pic>
      <p:pic>
        <p:nvPicPr>
          <p:cNvPr id="15" name="Picture 14" descr="A black background with a black square&#10;&#10;Description automatically generated with medium confidence">
            <a:extLst>
              <a:ext uri="{FF2B5EF4-FFF2-40B4-BE49-F238E27FC236}">
                <a16:creationId xmlns:a16="http://schemas.microsoft.com/office/drawing/2014/main" id="{8674521C-D154-DCD1-CBA0-F3BD627892CE}"/>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flipH="1" flipV="1">
            <a:off x="9912424" y="3353077"/>
            <a:ext cx="657944" cy="657944"/>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4CB0A623-F939-5402-1019-DF332C459C71}"/>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4583832" y="2298103"/>
            <a:ext cx="657944" cy="657944"/>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9E741368-9AFE-41C8-A7D8-936598FC59D3}"/>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6456040" y="2298103"/>
            <a:ext cx="657944" cy="657944"/>
          </a:xfrm>
          <a:prstGeom prst="rect">
            <a:avLst/>
          </a:prstGeom>
        </p:spPr>
      </p:pic>
      <p:pic>
        <p:nvPicPr>
          <p:cNvPr id="19" name="Picture 18" descr="A black background with a black square&#10;&#10;Description automatically generated with medium confidence">
            <a:extLst>
              <a:ext uri="{FF2B5EF4-FFF2-40B4-BE49-F238E27FC236}">
                <a16:creationId xmlns:a16="http://schemas.microsoft.com/office/drawing/2014/main" id="{A3204AEF-AC7A-BAEB-8B09-244AF38D3CDD}"/>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4583832" y="3392329"/>
            <a:ext cx="657944" cy="657944"/>
          </a:xfrm>
          <a:prstGeom prst="rect">
            <a:avLst/>
          </a:prstGeom>
        </p:spPr>
      </p:pic>
      <p:pic>
        <p:nvPicPr>
          <p:cNvPr id="20" name="Picture 19" descr="A black background with a black square&#10;&#10;Description automatically generated with medium confidence">
            <a:extLst>
              <a:ext uri="{FF2B5EF4-FFF2-40B4-BE49-F238E27FC236}">
                <a16:creationId xmlns:a16="http://schemas.microsoft.com/office/drawing/2014/main" id="{F0F65517-B727-E21A-1477-7D461107F8C7}"/>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8184232" y="3315600"/>
            <a:ext cx="657944" cy="657944"/>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0D1231DF-7684-D898-9484-3512062B3466}"/>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9912424" y="4354329"/>
            <a:ext cx="657944" cy="657944"/>
          </a:xfrm>
          <a:prstGeom prst="rect">
            <a:avLst/>
          </a:prstGeom>
        </p:spPr>
      </p:pic>
      <p:pic>
        <p:nvPicPr>
          <p:cNvPr id="22" name="Picture 21" descr="A black background with a black square&#10;&#10;Description automatically generated with medium confidence">
            <a:extLst>
              <a:ext uri="{FF2B5EF4-FFF2-40B4-BE49-F238E27FC236}">
                <a16:creationId xmlns:a16="http://schemas.microsoft.com/office/drawing/2014/main" id="{FF702D4B-A298-0A4E-B0A9-64105E140ED1}"/>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6502930" y="5355581"/>
            <a:ext cx="657944" cy="657944"/>
          </a:xfrm>
          <a:prstGeom prst="rect">
            <a:avLst/>
          </a:prstGeom>
        </p:spPr>
      </p:pic>
      <p:pic>
        <p:nvPicPr>
          <p:cNvPr id="23" name="Picture 22" descr="A black background with a black square&#10;&#10;Description automatically generated with medium confidence">
            <a:extLst>
              <a:ext uri="{FF2B5EF4-FFF2-40B4-BE49-F238E27FC236}">
                <a16:creationId xmlns:a16="http://schemas.microsoft.com/office/drawing/2014/main" id="{3B5B74F4-17F1-0A74-15C7-5B51F25BD5AB}"/>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4605806" y="5326393"/>
            <a:ext cx="657944" cy="657944"/>
          </a:xfrm>
          <a:prstGeom prst="rect">
            <a:avLst/>
          </a:prstGeom>
        </p:spPr>
      </p:pic>
      <p:pic>
        <p:nvPicPr>
          <p:cNvPr id="24" name="Picture 23" descr="A black background with a black square&#10;&#10;Description automatically generated with medium confidence">
            <a:extLst>
              <a:ext uri="{FF2B5EF4-FFF2-40B4-BE49-F238E27FC236}">
                <a16:creationId xmlns:a16="http://schemas.microsoft.com/office/drawing/2014/main" id="{3FD82D9D-8098-26E2-2695-D8A1843A315A}"/>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8229120" y="5326393"/>
            <a:ext cx="657944" cy="657944"/>
          </a:xfrm>
          <a:prstGeom prst="rect">
            <a:avLst/>
          </a:prstGeom>
        </p:spPr>
      </p:pic>
      <p:pic>
        <p:nvPicPr>
          <p:cNvPr id="25" name="Picture 24" descr="A black background with a black square&#10;&#10;Description automatically generated with medium confidence">
            <a:extLst>
              <a:ext uri="{FF2B5EF4-FFF2-40B4-BE49-F238E27FC236}">
                <a16:creationId xmlns:a16="http://schemas.microsoft.com/office/drawing/2014/main" id="{3DAA6C7F-1748-5A84-D4A9-9CE75DA0C491}"/>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9955310" y="5355581"/>
            <a:ext cx="657944" cy="657944"/>
          </a:xfrm>
          <a:prstGeom prst="rect">
            <a:avLst/>
          </a:prstGeom>
        </p:spPr>
      </p:pic>
      <p:sp>
        <p:nvSpPr>
          <p:cNvPr id="26" name="Rectangle 25">
            <a:extLst>
              <a:ext uri="{FF2B5EF4-FFF2-40B4-BE49-F238E27FC236}">
                <a16:creationId xmlns:a16="http://schemas.microsoft.com/office/drawing/2014/main" id="{250124DE-7634-2897-8EA1-330D434C2A4B}"/>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91231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855640" y="269528"/>
            <a:ext cx="11684000" cy="868362"/>
          </a:xfrm>
        </p:spPr>
        <p:txBody>
          <a:bodyPr>
            <a:normAutofit fontScale="90000"/>
          </a:bodyPr>
          <a:lstStyle/>
          <a:p>
            <a:r>
              <a:rPr lang="en-US" b="1" dirty="0"/>
              <a:t>Specific and Sub Objectives</a:t>
            </a:r>
            <a:br>
              <a:rPr lang="en-US" b="1" dirty="0"/>
            </a:br>
            <a:endParaRPr lang="en-US" b="1"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838200"/>
            <a:ext cx="11684000" cy="5327104"/>
          </a:xfrm>
        </p:spPr>
        <p:txBody>
          <a:bodyPr>
            <a:normAutofit/>
          </a:bodyPr>
          <a:lstStyle/>
          <a:p>
            <a:r>
              <a:rPr lang="en-US" sz="2400" b="1" dirty="0"/>
              <a:t>Specific Objective </a:t>
            </a:r>
          </a:p>
          <a:p>
            <a:pPr lvl="1"/>
            <a:r>
              <a:rPr lang="en-US" sz="2000" dirty="0"/>
              <a:t>Develop a VAE-based generative model to analyze and detect sandbox evasion techniques employed by malware and generate potential evasion strategies.</a:t>
            </a:r>
          </a:p>
          <a:p>
            <a:r>
              <a:rPr lang="en-US" sz="2400" b="1" dirty="0"/>
              <a:t>Sub Objectives</a:t>
            </a:r>
          </a:p>
          <a:p>
            <a:r>
              <a:rPr lang="en-US" sz="2400" dirty="0"/>
              <a:t>Data Collection and Preprocessing</a:t>
            </a:r>
          </a:p>
          <a:p>
            <a:pPr lvl="1"/>
            <a:r>
              <a:rPr lang="en-US" sz="2000" dirty="0"/>
              <a:t>Gather and preprocess a comprehensive dataset of known sandbox evasion techniques and malware behavior patterns.</a:t>
            </a:r>
          </a:p>
          <a:p>
            <a:pPr marL="400050"/>
            <a:r>
              <a:rPr lang="en-US" sz="2400" dirty="0"/>
              <a:t>Model Development</a:t>
            </a:r>
          </a:p>
          <a:p>
            <a:pPr marL="800100" lvl="1"/>
            <a:r>
              <a:rPr lang="en-US" sz="2000" dirty="0"/>
              <a:t>Design and train a VAE model to </a:t>
            </a:r>
          </a:p>
          <a:p>
            <a:pPr marL="1257300" lvl="2"/>
            <a:r>
              <a:rPr lang="en-US" sz="1800" dirty="0"/>
              <a:t>Detection: </a:t>
            </a:r>
            <a:r>
              <a:rPr lang="en-GB" sz="1800" b="0" i="0" u="none" strike="noStrike" dirty="0">
                <a:solidFill>
                  <a:srgbClr val="000000"/>
                </a:solidFill>
                <a:effectLst/>
                <a:latin typeface="-webkit-standard"/>
              </a:rPr>
              <a:t>Utilize the VAE to detect high reconstruction errors indicative of the evasion techniques.</a:t>
            </a:r>
            <a:endParaRPr lang="en-US" sz="1800" b="0" i="0" u="none" strike="noStrike" dirty="0">
              <a:solidFill>
                <a:srgbClr val="000000"/>
              </a:solidFill>
              <a:effectLst/>
              <a:latin typeface="-webkit-standard"/>
            </a:endParaRPr>
          </a:p>
          <a:p>
            <a:pPr marL="1257300" lvl="2"/>
            <a:r>
              <a:rPr lang="en-US" sz="1800" dirty="0"/>
              <a:t>Generation: </a:t>
            </a:r>
            <a:r>
              <a:rPr lang="en-GB" sz="1800" dirty="0">
                <a:solidFill>
                  <a:srgbClr val="000000"/>
                </a:solidFill>
                <a:latin typeface="-webkit-standard"/>
              </a:rPr>
              <a:t>S</a:t>
            </a:r>
            <a:r>
              <a:rPr lang="en-GB" sz="1800" b="0" i="0" u="none" strike="noStrike" dirty="0">
                <a:solidFill>
                  <a:srgbClr val="000000"/>
                </a:solidFill>
                <a:effectLst/>
                <a:latin typeface="-webkit-standard"/>
              </a:rPr>
              <a:t>ample from the latent space to generate new evasion techniques.</a:t>
            </a:r>
            <a:endParaRPr lang="en-US" sz="1800" dirty="0"/>
          </a:p>
          <a:p>
            <a:pPr marL="457200"/>
            <a:r>
              <a:rPr lang="en-US" sz="2400" dirty="0"/>
              <a:t>Evaluation : </a:t>
            </a:r>
            <a:r>
              <a:rPr lang="en-GB" sz="1800" dirty="0"/>
              <a:t>Assess the model's performance using detection accuracy and generation quality</a:t>
            </a:r>
          </a:p>
        </p:txBody>
      </p:sp>
      <p:sp>
        <p:nvSpPr>
          <p:cNvPr id="2" name="Rectangle 1">
            <a:extLst>
              <a:ext uri="{FF2B5EF4-FFF2-40B4-BE49-F238E27FC236}">
                <a16:creationId xmlns:a16="http://schemas.microsoft.com/office/drawing/2014/main" id="{F71021B0-0BFD-6DD1-37E4-E8D21004BF67}"/>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3406858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4139753" y="152400"/>
            <a:ext cx="3899792" cy="616168"/>
          </a:xfrm>
        </p:spPr>
        <p:txBody>
          <a:bodyPr>
            <a:normAutofit fontScale="90000"/>
          </a:bodyPr>
          <a:lstStyle/>
          <a:p>
            <a:r>
              <a:rPr lang="en-US" dirty="0"/>
              <a:t>System Diagram</a:t>
            </a:r>
          </a:p>
        </p:txBody>
      </p:sp>
      <p:pic>
        <p:nvPicPr>
          <p:cNvPr id="17" name="Picture 16" descr="A diagram of a software development process&#10;&#10;Description automatically generated">
            <a:extLst>
              <a:ext uri="{FF2B5EF4-FFF2-40B4-BE49-F238E27FC236}">
                <a16:creationId xmlns:a16="http://schemas.microsoft.com/office/drawing/2014/main" id="{EC16E208-F398-CC99-1A9A-CCEA2C7EB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227404"/>
            <a:ext cx="5044008" cy="5325796"/>
          </a:xfrm>
          <a:prstGeom prst="rect">
            <a:avLst/>
          </a:prstGeom>
        </p:spPr>
      </p:pic>
      <p:sp>
        <p:nvSpPr>
          <p:cNvPr id="18" name="Rectangle 17">
            <a:extLst>
              <a:ext uri="{FF2B5EF4-FFF2-40B4-BE49-F238E27FC236}">
                <a16:creationId xmlns:a16="http://schemas.microsoft.com/office/drawing/2014/main" id="{EF2A017D-AEA2-63DA-F38D-C173B73D16D8}"/>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3458865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2338-B829-8267-AAC7-E7976825A73A}"/>
              </a:ext>
            </a:extLst>
          </p:cNvPr>
          <p:cNvSpPr>
            <a:spLocks noGrp="1"/>
          </p:cNvSpPr>
          <p:nvPr>
            <p:ph type="title"/>
          </p:nvPr>
        </p:nvSpPr>
        <p:spPr>
          <a:xfrm>
            <a:off x="695400" y="316401"/>
            <a:ext cx="10515600" cy="1325563"/>
          </a:xfrm>
        </p:spPr>
        <p:txBody>
          <a:bodyPr/>
          <a:lstStyle/>
          <a:p>
            <a:r>
              <a:rPr lang="en-LK" dirty="0"/>
              <a:t>Functional and Non-Functional Requirements</a:t>
            </a:r>
          </a:p>
        </p:txBody>
      </p:sp>
      <p:sp>
        <p:nvSpPr>
          <p:cNvPr id="3" name="Content Placeholder 2">
            <a:extLst>
              <a:ext uri="{FF2B5EF4-FFF2-40B4-BE49-F238E27FC236}">
                <a16:creationId xmlns:a16="http://schemas.microsoft.com/office/drawing/2014/main" id="{C58D12B9-FB06-005B-BF07-B22CFA266A3B}"/>
              </a:ext>
            </a:extLst>
          </p:cNvPr>
          <p:cNvSpPr>
            <a:spLocks noGrp="1"/>
          </p:cNvSpPr>
          <p:nvPr>
            <p:ph idx="1"/>
          </p:nvPr>
        </p:nvSpPr>
        <p:spPr>
          <a:xfrm>
            <a:off x="335360" y="1656738"/>
            <a:ext cx="4968552" cy="4351338"/>
          </a:xfrm>
        </p:spPr>
        <p:txBody>
          <a:bodyPr>
            <a:normAutofit fontScale="85000" lnSpcReduction="10000"/>
          </a:bodyPr>
          <a:lstStyle/>
          <a:p>
            <a:r>
              <a:rPr lang="en-LK" dirty="0"/>
              <a:t>Functional Requirements </a:t>
            </a:r>
          </a:p>
          <a:p>
            <a:pPr lvl="1"/>
            <a:r>
              <a:rPr lang="en-GB" dirty="0">
                <a:solidFill>
                  <a:srgbClr val="000000"/>
                </a:solidFill>
                <a:latin typeface="-webkit-standard"/>
              </a:rPr>
              <a:t>C</a:t>
            </a:r>
            <a:r>
              <a:rPr lang="en-GB" b="0" i="0" u="none" strike="noStrike" dirty="0">
                <a:solidFill>
                  <a:srgbClr val="000000"/>
                </a:solidFill>
                <a:effectLst/>
                <a:latin typeface="-webkit-standard"/>
              </a:rPr>
              <a:t>ollected data should ensure consistency and suitability for model training.</a:t>
            </a:r>
          </a:p>
          <a:p>
            <a:pPr lvl="1"/>
            <a:r>
              <a:rPr lang="en-GB" dirty="0"/>
              <a:t>The trained VAE model must be integrated into the Cuckoo Sandbox to work seamlessly in detecting evasion techniques</a:t>
            </a:r>
          </a:p>
          <a:p>
            <a:pPr lvl="1"/>
            <a:r>
              <a:rPr lang="en-GB" dirty="0"/>
              <a:t>The trained VAE model should </a:t>
            </a:r>
            <a:r>
              <a:rPr lang="en-GB" b="0" i="0" u="none" strike="noStrike" dirty="0">
                <a:solidFill>
                  <a:srgbClr val="000000"/>
                </a:solidFill>
                <a:effectLst/>
                <a:latin typeface="-webkit-standard"/>
              </a:rPr>
              <a:t>simulate potential sandbox evasion techniques used by malware.</a:t>
            </a:r>
            <a:endParaRPr lang="en-LK" dirty="0"/>
          </a:p>
        </p:txBody>
      </p:sp>
      <p:sp>
        <p:nvSpPr>
          <p:cNvPr id="4" name="Date Placeholder 3">
            <a:extLst>
              <a:ext uri="{FF2B5EF4-FFF2-40B4-BE49-F238E27FC236}">
                <a16:creationId xmlns:a16="http://schemas.microsoft.com/office/drawing/2014/main" id="{5AC93992-90BC-CFA9-3B84-447C66CF0028}"/>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smtClean="0"/>
              <a:pPr/>
              <a:t>8/9/24</a:t>
            </a:fld>
            <a:endParaRPr lang="en-US" dirty="0"/>
          </a:p>
        </p:txBody>
      </p:sp>
      <p:sp>
        <p:nvSpPr>
          <p:cNvPr id="5" name="Slide Number Placeholder 4">
            <a:extLst>
              <a:ext uri="{FF2B5EF4-FFF2-40B4-BE49-F238E27FC236}">
                <a16:creationId xmlns:a16="http://schemas.microsoft.com/office/drawing/2014/main" id="{82548C5F-F959-FA90-E3BC-B196DEC024C9}"/>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36</a:t>
            </a:fld>
            <a:endParaRPr lang="en-US" dirty="0"/>
          </a:p>
        </p:txBody>
      </p:sp>
      <p:sp>
        <p:nvSpPr>
          <p:cNvPr id="6" name="Content Placeholder 2">
            <a:extLst>
              <a:ext uri="{FF2B5EF4-FFF2-40B4-BE49-F238E27FC236}">
                <a16:creationId xmlns:a16="http://schemas.microsoft.com/office/drawing/2014/main" id="{EDF3A46C-2D87-2680-2943-D02827B0C82A}"/>
              </a:ext>
            </a:extLst>
          </p:cNvPr>
          <p:cNvSpPr txBox="1">
            <a:spLocks/>
          </p:cNvSpPr>
          <p:nvPr/>
        </p:nvSpPr>
        <p:spPr>
          <a:xfrm>
            <a:off x="5447928" y="1656738"/>
            <a:ext cx="4968552"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a:t>
            </a:r>
            <a:r>
              <a:rPr lang="en-LK" dirty="0"/>
              <a:t>on-Functional Requirements</a:t>
            </a:r>
          </a:p>
          <a:p>
            <a:pPr lvl="1"/>
            <a:r>
              <a:rPr lang="en-LK" dirty="0"/>
              <a:t>Proformance – Handeling of Large Datasets.</a:t>
            </a:r>
          </a:p>
          <a:p>
            <a:pPr lvl="1"/>
            <a:r>
              <a:rPr lang="en-LK" dirty="0"/>
              <a:t>Scalability - Ability to accommodate complex models when traning.  </a:t>
            </a:r>
          </a:p>
          <a:p>
            <a:pPr lvl="1"/>
            <a:r>
              <a:rPr lang="en-LK" dirty="0"/>
              <a:t>Reliiability - </a:t>
            </a:r>
            <a:r>
              <a:rPr lang="en-GB" dirty="0"/>
              <a:t>The system must be highly reliable, with minimal downtime.</a:t>
            </a:r>
          </a:p>
          <a:p>
            <a:pPr lvl="1"/>
            <a:r>
              <a:rPr lang="en-GB" dirty="0"/>
              <a:t>Usability - </a:t>
            </a:r>
            <a:r>
              <a:rPr lang="en-GB" b="0" i="0" u="none" strike="noStrike" dirty="0">
                <a:solidFill>
                  <a:srgbClr val="000000"/>
                </a:solidFill>
                <a:effectLst/>
                <a:latin typeface="-webkit-standard"/>
              </a:rPr>
              <a:t>The interfaces for model training and integration should be user-friendly </a:t>
            </a:r>
            <a:endParaRPr lang="en-LK" dirty="0"/>
          </a:p>
        </p:txBody>
      </p:sp>
      <p:sp>
        <p:nvSpPr>
          <p:cNvPr id="8" name="Rectangle 7">
            <a:extLst>
              <a:ext uri="{FF2B5EF4-FFF2-40B4-BE49-F238E27FC236}">
                <a16:creationId xmlns:a16="http://schemas.microsoft.com/office/drawing/2014/main" id="{274B3A60-ACAE-08FC-A21C-225A6968FF20}"/>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800580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820965" y="225203"/>
            <a:ext cx="10515600" cy="1325563"/>
          </a:xfrm>
        </p:spPr>
        <p:txBody>
          <a:bodyPr>
            <a:normAutofit/>
          </a:bodyPr>
          <a:lstStyle/>
          <a:p>
            <a:r>
              <a:rPr lang="en-GB" b="0" i="0" u="none" strike="noStrike" dirty="0">
                <a:solidFill>
                  <a:srgbClr val="000000"/>
                </a:solidFill>
                <a:effectLst/>
                <a:latin typeface="-webkit-standard"/>
              </a:rPr>
              <a:t>Technologies to be Used</a:t>
            </a:r>
            <a:endParaRPr lang="en-US"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827320" y="1526120"/>
            <a:ext cx="10515600" cy="4351338"/>
          </a:xfrm>
        </p:spPr>
        <p:txBody>
          <a:bodyPr>
            <a:normAutofit lnSpcReduction="10000"/>
          </a:bodyPr>
          <a:lstStyle/>
          <a:p>
            <a:r>
              <a:rPr lang="en-GB" sz="2800" b="0" i="0" u="none" strike="noStrike" dirty="0">
                <a:solidFill>
                  <a:srgbClr val="000000"/>
                </a:solidFill>
                <a:effectLst/>
                <a:latin typeface="-webkit-standard"/>
              </a:rPr>
              <a:t>Programming Languages</a:t>
            </a:r>
          </a:p>
          <a:p>
            <a:pPr lvl="1"/>
            <a:r>
              <a:rPr lang="en-GB" sz="2400" b="1" i="0" u="none" strike="noStrike" dirty="0">
                <a:solidFill>
                  <a:srgbClr val="000000"/>
                </a:solidFill>
                <a:effectLst/>
              </a:rPr>
              <a:t>Python:</a:t>
            </a:r>
            <a:r>
              <a:rPr lang="en-GB" sz="2400" b="0" i="0" u="none" strike="noStrike" dirty="0">
                <a:solidFill>
                  <a:srgbClr val="000000"/>
                </a:solidFill>
                <a:effectLst/>
                <a:latin typeface="-webkit-standard"/>
              </a:rPr>
              <a:t> For implementing the VAE model and data processing</a:t>
            </a:r>
            <a:endParaRPr lang="en-US" sz="2400" b="0" i="0" u="none" strike="noStrike" dirty="0">
              <a:solidFill>
                <a:srgbClr val="000000"/>
              </a:solidFill>
              <a:effectLst/>
              <a:highlight>
                <a:srgbClr val="FFFF00"/>
              </a:highlight>
              <a:latin typeface="-webkit-standard"/>
            </a:endParaRPr>
          </a:p>
          <a:p>
            <a:r>
              <a:rPr lang="en-GB" sz="2800" b="0" i="0" u="none" strike="noStrike" dirty="0">
                <a:solidFill>
                  <a:srgbClr val="000000"/>
                </a:solidFill>
                <a:effectLst/>
                <a:latin typeface="-webkit-standard"/>
              </a:rPr>
              <a:t>Machine Learning Frameworks</a:t>
            </a:r>
          </a:p>
          <a:p>
            <a:pPr lvl="1"/>
            <a:r>
              <a:rPr lang="en-GB" sz="2400" b="1" i="0" u="none" strike="noStrike" dirty="0">
                <a:solidFill>
                  <a:srgbClr val="000000"/>
                </a:solidFill>
                <a:effectLst/>
              </a:rPr>
              <a:t>TensorFlow or </a:t>
            </a:r>
            <a:r>
              <a:rPr lang="en-GB" sz="2400" b="1" i="0" u="none" strike="noStrike" dirty="0" err="1">
                <a:solidFill>
                  <a:srgbClr val="000000"/>
                </a:solidFill>
                <a:effectLst/>
              </a:rPr>
              <a:t>PyTorch</a:t>
            </a:r>
            <a:r>
              <a:rPr lang="en-GB" sz="2400" b="1" i="0" u="none" strike="noStrike" dirty="0">
                <a:solidFill>
                  <a:srgbClr val="000000"/>
                </a:solidFill>
                <a:effectLst/>
              </a:rPr>
              <a:t>:</a:t>
            </a:r>
            <a:r>
              <a:rPr lang="en-GB" sz="2400" b="0" i="0" u="none" strike="noStrike" dirty="0">
                <a:solidFill>
                  <a:srgbClr val="000000"/>
                </a:solidFill>
                <a:effectLst/>
                <a:latin typeface="-webkit-standard"/>
              </a:rPr>
              <a:t> For building and training the VAE model.</a:t>
            </a:r>
            <a:endParaRPr lang="en-US" sz="2400" dirty="0">
              <a:solidFill>
                <a:srgbClr val="000000"/>
              </a:solidFill>
              <a:highlight>
                <a:srgbClr val="FFFF00"/>
              </a:highlight>
              <a:latin typeface="-webkit-standard"/>
            </a:endParaRPr>
          </a:p>
          <a:p>
            <a:r>
              <a:rPr lang="en-GB" sz="2800" b="0" i="0" u="none" strike="noStrike" dirty="0">
                <a:solidFill>
                  <a:srgbClr val="000000"/>
                </a:solidFill>
                <a:effectLst/>
                <a:latin typeface="-webkit-standard"/>
              </a:rPr>
              <a:t>Data Handling</a:t>
            </a:r>
          </a:p>
          <a:p>
            <a:pPr lvl="1"/>
            <a:r>
              <a:rPr lang="en-GB" sz="2400" b="1" dirty="0"/>
              <a:t>Pandas and NumPy:</a:t>
            </a:r>
            <a:r>
              <a:rPr lang="en-GB" sz="2400" dirty="0"/>
              <a:t> For data manipulation and preprocessing.</a:t>
            </a:r>
          </a:p>
          <a:p>
            <a:pPr lvl="1"/>
            <a:r>
              <a:rPr lang="en-GB" sz="2400" b="1" dirty="0"/>
              <a:t>Scikit-learn:</a:t>
            </a:r>
            <a:r>
              <a:rPr lang="en-GB" sz="2400" dirty="0"/>
              <a:t> For feature extraction and evaluation metrics.</a:t>
            </a:r>
            <a:endParaRPr lang="en-US" sz="2800" dirty="0">
              <a:solidFill>
                <a:srgbClr val="000000"/>
              </a:solidFill>
              <a:highlight>
                <a:srgbClr val="FFFF00"/>
              </a:highlight>
              <a:latin typeface="-webkit-standard"/>
            </a:endParaRPr>
          </a:p>
          <a:p>
            <a:r>
              <a:rPr lang="en-GB" sz="2800" b="0" i="0" u="none" strike="noStrike" dirty="0">
                <a:solidFill>
                  <a:srgbClr val="000000"/>
                </a:solidFill>
                <a:effectLst/>
                <a:latin typeface="-webkit-standard"/>
              </a:rPr>
              <a:t>Cybersecurity Tools</a:t>
            </a:r>
          </a:p>
          <a:p>
            <a:pPr lvl="1"/>
            <a:r>
              <a:rPr lang="en-GB" sz="2400" b="1" i="0" u="none" strike="noStrike" dirty="0">
                <a:solidFill>
                  <a:srgbClr val="000000"/>
                </a:solidFill>
                <a:effectLst/>
              </a:rPr>
              <a:t>Threat Intelligence Platforms and Malware Analysis Tools:</a:t>
            </a:r>
            <a:r>
              <a:rPr lang="en-GB" sz="2400" b="0" i="0" u="none" strike="noStrike" dirty="0">
                <a:solidFill>
                  <a:srgbClr val="000000"/>
                </a:solidFill>
                <a:effectLst/>
                <a:latin typeface="-webkit-standard"/>
              </a:rPr>
              <a:t> For data collection.</a:t>
            </a:r>
            <a:endParaRPr lang="en-US" sz="2400" dirty="0">
              <a:highlight>
                <a:srgbClr val="FFFF00"/>
              </a:highlight>
            </a:endParaRPr>
          </a:p>
        </p:txBody>
      </p:sp>
      <p:sp>
        <p:nvSpPr>
          <p:cNvPr id="2" name="Rectangle 1">
            <a:extLst>
              <a:ext uri="{FF2B5EF4-FFF2-40B4-BE49-F238E27FC236}">
                <a16:creationId xmlns:a16="http://schemas.microsoft.com/office/drawing/2014/main" id="{73BFBE3F-54C4-AFE8-99A7-D9866229A9D4}"/>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1947971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fontScale="90000"/>
          </a:bodyPr>
          <a:lstStyle/>
          <a:p>
            <a:r>
              <a:rPr lang="en-GB" b="0" i="0" u="none" strike="noStrike" dirty="0">
                <a:solidFill>
                  <a:srgbClr val="000000"/>
                </a:solidFill>
                <a:effectLst/>
                <a:latin typeface="-webkit-standard"/>
              </a:rPr>
              <a:t>System, Personal, and Software Requirements Specification </a:t>
            </a:r>
            <a:endParaRPr lang="en-US" dirty="0"/>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54000" y="1676399"/>
            <a:ext cx="11684000" cy="5181600"/>
          </a:xfrm>
        </p:spPr>
        <p:txBody>
          <a:bodyPr>
            <a:normAutofit/>
          </a:bodyPr>
          <a:lstStyle/>
          <a:p>
            <a:r>
              <a:rPr lang="en-GB" sz="2400" b="0" i="0" u="none" strike="noStrike" dirty="0">
                <a:solidFill>
                  <a:srgbClr val="000000"/>
                </a:solidFill>
                <a:effectLst/>
                <a:latin typeface="-webkit-standard"/>
              </a:rPr>
              <a:t>System Requirements</a:t>
            </a:r>
          </a:p>
          <a:p>
            <a:pPr lvl="1"/>
            <a:r>
              <a:rPr lang="en-GB" sz="1800" dirty="0"/>
              <a:t>High-performance computing environment with GPU support for training deep learning models, Storage capacity to handle large datasets of malware samples and evasion techniques.</a:t>
            </a:r>
            <a:endParaRPr lang="en-GB" sz="1800" b="0" i="0" u="none" strike="noStrike" dirty="0">
              <a:solidFill>
                <a:srgbClr val="000000"/>
              </a:solidFill>
              <a:effectLst/>
              <a:latin typeface="-webkit-standard"/>
            </a:endParaRPr>
          </a:p>
          <a:p>
            <a:r>
              <a:rPr lang="en-US" sz="2400" dirty="0"/>
              <a:t>Personal Requirements</a:t>
            </a:r>
          </a:p>
          <a:p>
            <a:pPr lvl="1"/>
            <a:r>
              <a:rPr lang="en-GB" sz="1800" dirty="0"/>
              <a:t>Expertise in machine learning and deep learning, particularly in generative models.</a:t>
            </a:r>
          </a:p>
          <a:p>
            <a:pPr lvl="1"/>
            <a:r>
              <a:rPr lang="en-GB" sz="1800" dirty="0"/>
              <a:t>Knowledge of cybersecurity and malware analysis techniques.</a:t>
            </a:r>
          </a:p>
          <a:p>
            <a:pPr lvl="1"/>
            <a:r>
              <a:rPr lang="en-GB" sz="1800" dirty="0"/>
              <a:t>Proficiency in Python programming and data science tools.</a:t>
            </a:r>
            <a:endParaRPr lang="en-US" sz="1800" dirty="0"/>
          </a:p>
          <a:p>
            <a:r>
              <a:rPr lang="en-US" sz="2400" dirty="0"/>
              <a:t>Software Requirements</a:t>
            </a:r>
          </a:p>
          <a:p>
            <a:pPr lvl="1"/>
            <a:r>
              <a:rPr lang="en-GB" sz="1800" dirty="0"/>
              <a:t>Operating System: Windows, Linux, or macOS</a:t>
            </a:r>
          </a:p>
          <a:p>
            <a:pPr lvl="1"/>
            <a:r>
              <a:rPr lang="en-GB" sz="1800" dirty="0"/>
              <a:t>Python 3.x</a:t>
            </a:r>
          </a:p>
          <a:p>
            <a:pPr lvl="1"/>
            <a:r>
              <a:rPr lang="en-GB" sz="1800" dirty="0"/>
              <a:t>TensorFlow or </a:t>
            </a:r>
            <a:r>
              <a:rPr lang="en-GB" sz="1800" dirty="0" err="1"/>
              <a:t>PyTorch</a:t>
            </a:r>
            <a:endParaRPr lang="en-GB" sz="1800" dirty="0"/>
          </a:p>
          <a:p>
            <a:pPr lvl="1"/>
            <a:r>
              <a:rPr lang="en-GB" sz="1800" dirty="0"/>
              <a:t>Pandas, NumPy, Scikit-learn</a:t>
            </a:r>
          </a:p>
          <a:p>
            <a:pPr lvl="1"/>
            <a:r>
              <a:rPr lang="en-GB" sz="1800" dirty="0"/>
              <a:t>Matplotlib, Seaborn</a:t>
            </a:r>
            <a:endParaRPr lang="en-US" sz="1800" dirty="0"/>
          </a:p>
        </p:txBody>
      </p:sp>
      <p:sp>
        <p:nvSpPr>
          <p:cNvPr id="2" name="Rectangle 1">
            <a:extLst>
              <a:ext uri="{FF2B5EF4-FFF2-40B4-BE49-F238E27FC236}">
                <a16:creationId xmlns:a16="http://schemas.microsoft.com/office/drawing/2014/main" id="{282427D1-14F4-BD0A-461C-CC5686308282}"/>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1253570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Completion of the project</a:t>
            </a:r>
          </a:p>
        </p:txBody>
      </p:sp>
      <p:pic>
        <p:nvPicPr>
          <p:cNvPr id="3" name="Picture 2" descr="A graph of a project&#10;&#10;Description automatically generated with medium confidence">
            <a:extLst>
              <a:ext uri="{FF2B5EF4-FFF2-40B4-BE49-F238E27FC236}">
                <a16:creationId xmlns:a16="http://schemas.microsoft.com/office/drawing/2014/main" id="{0BA17F2B-C968-FABD-5DE5-0F536B70B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412776"/>
            <a:ext cx="11003155" cy="4896544"/>
          </a:xfrm>
          <a:prstGeom prst="rect">
            <a:avLst/>
          </a:prstGeom>
        </p:spPr>
      </p:pic>
      <p:sp>
        <p:nvSpPr>
          <p:cNvPr id="7" name="Rectangle 6">
            <a:extLst>
              <a:ext uri="{FF2B5EF4-FFF2-40B4-BE49-F238E27FC236}">
                <a16:creationId xmlns:a16="http://schemas.microsoft.com/office/drawing/2014/main" id="{65894760-65DF-7862-D9CF-E945BFC7E25D}"/>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170636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7004-0AB0-444C-A6A2-C1540AA4C6F4}"/>
              </a:ext>
            </a:extLst>
          </p:cNvPr>
          <p:cNvSpPr>
            <a:spLocks noGrp="1"/>
          </p:cNvSpPr>
          <p:nvPr>
            <p:ph type="title"/>
          </p:nvPr>
        </p:nvSpPr>
        <p:spPr/>
        <p:txBody>
          <a:bodyPr/>
          <a:lstStyle/>
          <a:p>
            <a:r>
              <a:rPr lang="en-LK" dirty="0"/>
              <a:t>Overall System Diagram</a:t>
            </a:r>
          </a:p>
        </p:txBody>
      </p:sp>
      <p:pic>
        <p:nvPicPr>
          <p:cNvPr id="5" name="Content Placeholder 4" descr="A diagram of a company&#10;&#10;Description automatically generated">
            <a:extLst>
              <a:ext uri="{FF2B5EF4-FFF2-40B4-BE49-F238E27FC236}">
                <a16:creationId xmlns:a16="http://schemas.microsoft.com/office/drawing/2014/main" id="{CC093BE8-8062-6547-840B-41A8992A5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648" y="1124744"/>
            <a:ext cx="11684000" cy="5125883"/>
          </a:xfrm>
        </p:spPr>
      </p:pic>
    </p:spTree>
    <p:extLst>
      <p:ext uri="{BB962C8B-B14F-4D97-AF65-F5344CB8AC3E}">
        <p14:creationId xmlns:p14="http://schemas.microsoft.com/office/powerpoint/2010/main" val="1042313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25A2-0ABA-476F-93A9-CAE8E1CC4A08}"/>
              </a:ext>
            </a:extLst>
          </p:cNvPr>
          <p:cNvSpPr>
            <a:spLocks noGrp="1"/>
          </p:cNvSpPr>
          <p:nvPr>
            <p:ph type="title"/>
          </p:nvPr>
        </p:nvSpPr>
        <p:spPr>
          <a:xfrm>
            <a:off x="0" y="-76200"/>
            <a:ext cx="10363200" cy="1362075"/>
          </a:xfrm>
        </p:spPr>
        <p:txBody>
          <a:bodyPr/>
          <a:lstStyle/>
          <a:p>
            <a:r>
              <a:rPr lang="en-US" dirty="0"/>
              <a:t>References</a:t>
            </a:r>
          </a:p>
        </p:txBody>
      </p:sp>
      <p:sp>
        <p:nvSpPr>
          <p:cNvPr id="3" name="Text Placeholder 2">
            <a:extLst>
              <a:ext uri="{FF2B5EF4-FFF2-40B4-BE49-F238E27FC236}">
                <a16:creationId xmlns:a16="http://schemas.microsoft.com/office/drawing/2014/main" id="{BEF3D551-122C-4719-815B-4B734524ED38}"/>
              </a:ext>
            </a:extLst>
          </p:cNvPr>
          <p:cNvSpPr>
            <a:spLocks noGrp="1"/>
          </p:cNvSpPr>
          <p:nvPr>
            <p:ph type="body" idx="1"/>
          </p:nvPr>
        </p:nvSpPr>
        <p:spPr>
          <a:xfrm>
            <a:off x="839416" y="1412776"/>
            <a:ext cx="10169964" cy="4623792"/>
          </a:xfrm>
        </p:spPr>
        <p:txBody>
          <a:bodyPr>
            <a:noAutofit/>
          </a:bodyPr>
          <a:lstStyle/>
          <a:p>
            <a:r>
              <a:rPr lang="en-US" sz="2000" dirty="0"/>
              <a:t>[1] S. Gallagher and M. Picado, “Agent Tesla amps up information stealing attacks,” 02Feb2021.https://news.sophos.com/enus/2021/02/02/agent-tesla-amps-up-</a:t>
            </a:r>
            <a:r>
              <a:rPr lang="en-US" sz="2000" dirty="0" err="1"/>
              <a:t>informati</a:t>
            </a:r>
            <a:r>
              <a:rPr lang="en-US" sz="2000" dirty="0"/>
              <a:t> on-stealing-attacks/.</a:t>
            </a:r>
          </a:p>
          <a:p>
            <a:r>
              <a:rPr lang="en-US" sz="2000" dirty="0"/>
              <a:t>[2] S. Gallagher and M. Picado, “Agent Tesla amps up information stealing attacks,” 02Feb2021.https://news.sophos.com/enus/2021/02/02/agent-tesla-amps-up-</a:t>
            </a:r>
            <a:r>
              <a:rPr lang="en-US" sz="2000" dirty="0" err="1"/>
              <a:t>informati</a:t>
            </a:r>
            <a:r>
              <a:rPr lang="en-US" sz="2000" dirty="0"/>
              <a:t> on-stealing-attacks/.</a:t>
            </a:r>
          </a:p>
          <a:p>
            <a:r>
              <a:rPr lang="en-US" sz="2000" dirty="0"/>
              <a:t>[3] M. </a:t>
            </a:r>
            <a:r>
              <a:rPr lang="en-US" sz="2000" dirty="0" err="1"/>
              <a:t>Ficco</a:t>
            </a:r>
            <a:r>
              <a:rPr lang="en-US" sz="2000" dirty="0"/>
              <a:t>, "Malware Analysis by Combining Multiple Detectors and Observation Windows," vol. 71, no. 6, pp. 1276-1290, 1 June 2022, </a:t>
            </a:r>
            <a:r>
              <a:rPr lang="en-US" sz="2000" dirty="0" err="1"/>
              <a:t>doi</a:t>
            </a:r>
            <a:r>
              <a:rPr lang="en-US" sz="2000" dirty="0"/>
              <a:t>: 10.1109/TC.2021.3082002.</a:t>
            </a:r>
          </a:p>
          <a:p>
            <a:r>
              <a:rPr lang="en-US" sz="2000" dirty="0"/>
              <a:t>[4]  P. A. Selvaraj, M. </a:t>
            </a:r>
            <a:r>
              <a:rPr lang="en-US" sz="2000" dirty="0" err="1"/>
              <a:t>Jagadeesan</a:t>
            </a:r>
            <a:r>
              <a:rPr lang="en-US" sz="2000" dirty="0"/>
              <a:t>, T. M. Saravanan, A. Kumar, A. Kumar and M. K. Singh, "Comparative Study of Detection and Analysis of Different Malware with the Help of Different Algorithm," 2023 International Conference on Computer Communication and Informatics (ICCCI), Coimbatore, India, 2023, pp. 1-6, </a:t>
            </a:r>
            <a:r>
              <a:rPr lang="en-US" sz="2000" dirty="0" err="1"/>
              <a:t>doi</a:t>
            </a:r>
            <a:r>
              <a:rPr lang="en-US" sz="2000" dirty="0"/>
              <a:t>: 10.1109/ICCCI56745.2023.10128452.</a:t>
            </a:r>
          </a:p>
          <a:p>
            <a:r>
              <a:rPr lang="en-US" sz="2000" dirty="0"/>
              <a:t>[5] B. Jin, J. Choi, J. B. Hong and H. Kim, "On the Effectiveness of Perturbations in Generating Evasive Malware Variants," in IEEE Access, vol. 11, pp. 31062-31074, 2023, </a:t>
            </a:r>
            <a:r>
              <a:rPr lang="en-US" sz="2000" dirty="0" err="1"/>
              <a:t>doi</a:t>
            </a:r>
            <a:r>
              <a:rPr lang="en-US" sz="2000" dirty="0"/>
              <a:t>: 10.1109/ACCESS.2023.3262265.</a:t>
            </a:r>
          </a:p>
          <a:p>
            <a:endParaRPr lang="en-US" sz="2000" dirty="0"/>
          </a:p>
        </p:txBody>
      </p:sp>
      <p:sp>
        <p:nvSpPr>
          <p:cNvPr id="5" name="Rectangle 4">
            <a:extLst>
              <a:ext uri="{FF2B5EF4-FFF2-40B4-BE49-F238E27FC236}">
                <a16:creationId xmlns:a16="http://schemas.microsoft.com/office/drawing/2014/main" id="{A1E98459-2982-0FBA-909C-261626879AF2}"/>
              </a:ext>
            </a:extLst>
          </p:cNvPr>
          <p:cNvSpPr/>
          <p:nvPr/>
        </p:nvSpPr>
        <p:spPr>
          <a:xfrm>
            <a:off x="2639616" y="6525344"/>
            <a:ext cx="5904656" cy="260648"/>
          </a:xfrm>
          <a:prstGeom prst="rect">
            <a:avLst/>
          </a:prstGeom>
          <a:solidFill>
            <a:schemeClr val="bg1"/>
          </a:solidFill>
          <a:ln w="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LK"/>
          </a:p>
        </p:txBody>
      </p:sp>
      <p:sp>
        <p:nvSpPr>
          <p:cNvPr id="6" name="Rectangle 5">
            <a:extLst>
              <a:ext uri="{FF2B5EF4-FFF2-40B4-BE49-F238E27FC236}">
                <a16:creationId xmlns:a16="http://schemas.microsoft.com/office/drawing/2014/main" id="{D20C6F17-F504-9496-DFEB-8AD9358038A7}"/>
              </a:ext>
            </a:extLst>
          </p:cNvPr>
          <p:cNvSpPr/>
          <p:nvPr/>
        </p:nvSpPr>
        <p:spPr>
          <a:xfrm>
            <a:off x="2681467" y="6493659"/>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IT21299452</a:t>
            </a:r>
            <a:r>
              <a:rPr lang="en-US" sz="1800" dirty="0">
                <a:solidFill>
                  <a:schemeClr val="tx1"/>
                </a:solidFill>
              </a:rPr>
              <a:t>   |   </a:t>
            </a:r>
            <a:r>
              <a:rPr lang="en-US" dirty="0">
                <a:solidFill>
                  <a:schemeClr val="tx1"/>
                </a:solidFill>
              </a:rPr>
              <a:t>Dilhara W. M. A.</a:t>
            </a:r>
            <a:r>
              <a:rPr lang="en-US" sz="1800" b="1" dirty="0">
                <a:solidFill>
                  <a:schemeClr val="tx1"/>
                </a:solidFill>
              </a:rPr>
              <a:t>   </a:t>
            </a:r>
            <a:r>
              <a:rPr lang="en-US" sz="1800" dirty="0">
                <a:solidFill>
                  <a:schemeClr val="tx1"/>
                </a:solidFill>
              </a:rPr>
              <a:t>|   </a:t>
            </a:r>
            <a:r>
              <a:rPr lang="en-US" dirty="0">
                <a:solidFill>
                  <a:schemeClr val="tx1"/>
                </a:solidFill>
              </a:rPr>
              <a:t>24-25J-025</a:t>
            </a:r>
            <a:endParaRPr lang="en-US" sz="1800" b="0" dirty="0">
              <a:solidFill>
                <a:schemeClr val="tx1"/>
              </a:solidFill>
            </a:endParaRPr>
          </a:p>
        </p:txBody>
      </p:sp>
    </p:spTree>
    <p:extLst>
      <p:ext uri="{BB962C8B-B14F-4D97-AF65-F5344CB8AC3E}">
        <p14:creationId xmlns:p14="http://schemas.microsoft.com/office/powerpoint/2010/main" val="3250214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963084" y="2582019"/>
            <a:ext cx="10363200" cy="1362075"/>
          </a:xfrm>
        </p:spPr>
        <p:txBody>
          <a:bodyPr/>
          <a:lstStyle/>
          <a:p>
            <a:r>
              <a:rPr lang="en-US" dirty="0"/>
              <a:t>IT21300950 | VITHANAGE V. K. M.</a:t>
            </a:r>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p:txBody>
          <a:bodyPr/>
          <a:lstStyle/>
          <a:p>
            <a:r>
              <a:rPr lang="en-US" dirty="0"/>
              <a:t>Cyber Security</a:t>
            </a:r>
          </a:p>
        </p:txBody>
      </p:sp>
      <p:sp>
        <p:nvSpPr>
          <p:cNvPr id="4" name="Rectangle 3">
            <a:extLst>
              <a:ext uri="{FF2B5EF4-FFF2-40B4-BE49-F238E27FC236}">
                <a16:creationId xmlns:a16="http://schemas.microsoft.com/office/drawing/2014/main" id="{5FB98E66-DBD5-4B29-AC68-A58A70C642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pic>
        <p:nvPicPr>
          <p:cNvPr id="10" name="Picture 9" descr="A person in a suit and tie&#10;&#10;Description automatically generated">
            <a:extLst>
              <a:ext uri="{FF2B5EF4-FFF2-40B4-BE49-F238E27FC236}">
                <a16:creationId xmlns:a16="http://schemas.microsoft.com/office/drawing/2014/main" id="{C1C91904-2C49-0A43-8A9E-B052A4135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4368" y="12031"/>
            <a:ext cx="2495600" cy="2495600"/>
          </a:xfrm>
          <a:prstGeom prst="rect">
            <a:avLst/>
          </a:prstGeom>
          <a:ln>
            <a:solidFill>
              <a:schemeClr val="tx1"/>
            </a:solidFill>
          </a:ln>
        </p:spPr>
      </p:pic>
    </p:spTree>
    <p:extLst>
      <p:ext uri="{BB962C8B-B14F-4D97-AF65-F5344CB8AC3E}">
        <p14:creationId xmlns:p14="http://schemas.microsoft.com/office/powerpoint/2010/main" val="413286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0595F-0E35-9B49-8BC2-78012B785CE1}"/>
              </a:ext>
            </a:extLst>
          </p:cNvPr>
          <p:cNvSpPr>
            <a:spLocks noGrp="1"/>
          </p:cNvSpPr>
          <p:nvPr>
            <p:ph idx="1"/>
          </p:nvPr>
        </p:nvSpPr>
        <p:spPr>
          <a:xfrm>
            <a:off x="365761" y="2182768"/>
            <a:ext cx="11684000" cy="1152128"/>
          </a:xfrm>
        </p:spPr>
        <p:txBody>
          <a:bodyPr/>
          <a:lstStyle/>
          <a:p>
            <a:r>
              <a:rPr lang="en-LK" dirty="0"/>
              <a:t>Modern malware employ variuos evasion strategies to hide their behaviour when inside a sandbox environment.</a:t>
            </a:r>
          </a:p>
        </p:txBody>
      </p:sp>
      <p:sp>
        <p:nvSpPr>
          <p:cNvPr id="5" name="Rectangle 4">
            <a:extLst>
              <a:ext uri="{FF2B5EF4-FFF2-40B4-BE49-F238E27FC236}">
                <a16:creationId xmlns:a16="http://schemas.microsoft.com/office/drawing/2014/main" id="{2BC73FA1-3A7A-8642-BE8E-F60537351673}"/>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sp>
        <p:nvSpPr>
          <p:cNvPr id="6" name="Content Placeholder 2">
            <a:extLst>
              <a:ext uri="{FF2B5EF4-FFF2-40B4-BE49-F238E27FC236}">
                <a16:creationId xmlns:a16="http://schemas.microsoft.com/office/drawing/2014/main" id="{15F9D321-CA62-4D43-AC97-816A81939466}"/>
              </a:ext>
            </a:extLst>
          </p:cNvPr>
          <p:cNvSpPr txBox="1">
            <a:spLocks/>
          </p:cNvSpPr>
          <p:nvPr/>
        </p:nvSpPr>
        <p:spPr>
          <a:xfrm>
            <a:off x="316612" y="3334896"/>
            <a:ext cx="11684000" cy="11521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LK" dirty="0"/>
              <a:t>To detect malware in a sandbox environement, only reactive approaches have been applied.</a:t>
            </a:r>
          </a:p>
        </p:txBody>
      </p:sp>
      <p:sp>
        <p:nvSpPr>
          <p:cNvPr id="7" name="Content Placeholder 2">
            <a:extLst>
              <a:ext uri="{FF2B5EF4-FFF2-40B4-BE49-F238E27FC236}">
                <a16:creationId xmlns:a16="http://schemas.microsoft.com/office/drawing/2014/main" id="{7E90A439-D39E-E04D-90A9-D3F50DB853B6}"/>
              </a:ext>
            </a:extLst>
          </p:cNvPr>
          <p:cNvSpPr txBox="1">
            <a:spLocks/>
          </p:cNvSpPr>
          <p:nvPr/>
        </p:nvSpPr>
        <p:spPr>
          <a:xfrm>
            <a:off x="316612" y="4487024"/>
            <a:ext cx="11684000" cy="11521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LK" dirty="0"/>
              <a:t>The need of proactive approaches similar to adaptive sandbox environment is present in the industry.</a:t>
            </a:r>
          </a:p>
        </p:txBody>
      </p:sp>
      <p:sp>
        <p:nvSpPr>
          <p:cNvPr id="9" name="Title 1">
            <a:extLst>
              <a:ext uri="{FF2B5EF4-FFF2-40B4-BE49-F238E27FC236}">
                <a16:creationId xmlns:a16="http://schemas.microsoft.com/office/drawing/2014/main" id="{D481775F-238C-3744-9A7F-99B28F675AFA}"/>
              </a:ext>
            </a:extLst>
          </p:cNvPr>
          <p:cNvSpPr txBox="1">
            <a:spLocks/>
          </p:cNvSpPr>
          <p:nvPr/>
        </p:nvSpPr>
        <p:spPr>
          <a:xfrm>
            <a:off x="381001" y="127192"/>
            <a:ext cx="11619611" cy="1854008"/>
          </a:xfrm>
          <a:prstGeom prst="rect">
            <a:avLst/>
          </a:prstGeom>
        </p:spPr>
        <p:txBody>
          <a:bodyPr vert="horz" lIns="91440" tIns="45720" rIns="91440" bIns="45720" rtlCol="0" anchor="t">
            <a:no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r>
              <a:rPr lang="en-LK" sz="3600" dirty="0"/>
              <a:t>A Reinforcement Learning agent to dynamically modify the behaviour of a sandbox based on specific malware samples</a:t>
            </a:r>
          </a:p>
        </p:txBody>
      </p:sp>
    </p:spTree>
    <p:extLst>
      <p:ext uri="{BB962C8B-B14F-4D97-AF65-F5344CB8AC3E}">
        <p14:creationId xmlns:p14="http://schemas.microsoft.com/office/powerpoint/2010/main" val="840645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F76F-E26D-674A-A3F4-E463E1D4F35D}"/>
              </a:ext>
            </a:extLst>
          </p:cNvPr>
          <p:cNvSpPr>
            <a:spLocks noGrp="1"/>
          </p:cNvSpPr>
          <p:nvPr>
            <p:ph type="title"/>
          </p:nvPr>
        </p:nvSpPr>
        <p:spPr>
          <a:xfrm>
            <a:off x="307856" y="1268760"/>
            <a:ext cx="11684000" cy="792162"/>
          </a:xfrm>
        </p:spPr>
        <p:txBody>
          <a:bodyPr/>
          <a:lstStyle/>
          <a:p>
            <a:r>
              <a:rPr lang="en-LK" dirty="0"/>
              <a:t>Research Question</a:t>
            </a:r>
          </a:p>
        </p:txBody>
      </p:sp>
      <p:sp>
        <p:nvSpPr>
          <p:cNvPr id="3" name="Content Placeholder 2">
            <a:extLst>
              <a:ext uri="{FF2B5EF4-FFF2-40B4-BE49-F238E27FC236}">
                <a16:creationId xmlns:a16="http://schemas.microsoft.com/office/drawing/2014/main" id="{80D0595F-0E35-9B49-8BC2-78012B785CE1}"/>
              </a:ext>
            </a:extLst>
          </p:cNvPr>
          <p:cNvSpPr>
            <a:spLocks noGrp="1"/>
          </p:cNvSpPr>
          <p:nvPr>
            <p:ph idx="1"/>
          </p:nvPr>
        </p:nvSpPr>
        <p:spPr>
          <a:xfrm>
            <a:off x="316612" y="2708920"/>
            <a:ext cx="11684000" cy="1637928"/>
          </a:xfrm>
        </p:spPr>
        <p:txBody>
          <a:bodyPr/>
          <a:lstStyle/>
          <a:p>
            <a:r>
              <a:rPr lang="en-GB" dirty="0"/>
              <a:t>How sandbox environments can be designed to dynamically modify their behaviour in response to the characteristics of specific malware samples with aid of an RL agent?</a:t>
            </a:r>
            <a:endParaRPr lang="en-LK" dirty="0"/>
          </a:p>
        </p:txBody>
      </p:sp>
      <p:sp>
        <p:nvSpPr>
          <p:cNvPr id="5" name="Rectangle 4">
            <a:extLst>
              <a:ext uri="{FF2B5EF4-FFF2-40B4-BE49-F238E27FC236}">
                <a16:creationId xmlns:a16="http://schemas.microsoft.com/office/drawing/2014/main" id="{2BC73FA1-3A7A-8642-BE8E-F60537351673}"/>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spTree>
    <p:extLst>
      <p:ext uri="{BB962C8B-B14F-4D97-AF65-F5344CB8AC3E}">
        <p14:creationId xmlns:p14="http://schemas.microsoft.com/office/powerpoint/2010/main" val="2022093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F692-E28A-7848-935F-C6781A24F7A1}"/>
              </a:ext>
            </a:extLst>
          </p:cNvPr>
          <p:cNvSpPr>
            <a:spLocks noGrp="1"/>
          </p:cNvSpPr>
          <p:nvPr>
            <p:ph type="title"/>
          </p:nvPr>
        </p:nvSpPr>
        <p:spPr/>
        <p:txBody>
          <a:bodyPr/>
          <a:lstStyle/>
          <a:p>
            <a:r>
              <a:rPr lang="en-LK" dirty="0"/>
              <a:t>Research Gap</a:t>
            </a:r>
          </a:p>
        </p:txBody>
      </p:sp>
      <p:graphicFrame>
        <p:nvGraphicFramePr>
          <p:cNvPr id="4" name="Table 4">
            <a:extLst>
              <a:ext uri="{FF2B5EF4-FFF2-40B4-BE49-F238E27FC236}">
                <a16:creationId xmlns:a16="http://schemas.microsoft.com/office/drawing/2014/main" id="{C8F3FF9E-3B27-144E-93B2-BB72A8335B68}"/>
              </a:ext>
            </a:extLst>
          </p:cNvPr>
          <p:cNvGraphicFramePr>
            <a:graphicFrameLocks noGrp="1"/>
          </p:cNvGraphicFramePr>
          <p:nvPr>
            <p:ph idx="1"/>
            <p:extLst>
              <p:ext uri="{D42A27DB-BD31-4B8C-83A1-F6EECF244321}">
                <p14:modId xmlns:p14="http://schemas.microsoft.com/office/powerpoint/2010/main" val="3096171440"/>
              </p:ext>
            </p:extLst>
          </p:nvPr>
        </p:nvGraphicFramePr>
        <p:xfrm>
          <a:off x="304800" y="1143000"/>
          <a:ext cx="11684000" cy="4572000"/>
        </p:xfrm>
        <a:graphic>
          <a:graphicData uri="http://schemas.openxmlformats.org/drawingml/2006/table">
            <a:tbl>
              <a:tblPr firstRow="1" bandRow="1">
                <a:tableStyleId>{5C22544A-7EE6-4342-B048-85BDC9FD1C3A}</a:tableStyleId>
              </a:tblPr>
              <a:tblGrid>
                <a:gridCol w="4135016">
                  <a:extLst>
                    <a:ext uri="{9D8B030D-6E8A-4147-A177-3AD203B41FA5}">
                      <a16:colId xmlns:a16="http://schemas.microsoft.com/office/drawing/2014/main" val="209885348"/>
                    </a:ext>
                  </a:extLst>
                </a:gridCol>
                <a:gridCol w="1944216">
                  <a:extLst>
                    <a:ext uri="{9D8B030D-6E8A-4147-A177-3AD203B41FA5}">
                      <a16:colId xmlns:a16="http://schemas.microsoft.com/office/drawing/2014/main" val="3155442197"/>
                    </a:ext>
                  </a:extLst>
                </a:gridCol>
                <a:gridCol w="1944216">
                  <a:extLst>
                    <a:ext uri="{9D8B030D-6E8A-4147-A177-3AD203B41FA5}">
                      <a16:colId xmlns:a16="http://schemas.microsoft.com/office/drawing/2014/main" val="2063649832"/>
                    </a:ext>
                  </a:extLst>
                </a:gridCol>
                <a:gridCol w="1800200">
                  <a:extLst>
                    <a:ext uri="{9D8B030D-6E8A-4147-A177-3AD203B41FA5}">
                      <a16:colId xmlns:a16="http://schemas.microsoft.com/office/drawing/2014/main" val="327825825"/>
                    </a:ext>
                  </a:extLst>
                </a:gridCol>
                <a:gridCol w="1860352">
                  <a:extLst>
                    <a:ext uri="{9D8B030D-6E8A-4147-A177-3AD203B41FA5}">
                      <a16:colId xmlns:a16="http://schemas.microsoft.com/office/drawing/2014/main" val="811612839"/>
                    </a:ext>
                  </a:extLst>
                </a:gridCol>
              </a:tblGrid>
              <a:tr h="370840">
                <a:tc>
                  <a:txBody>
                    <a:bodyPr/>
                    <a:lstStyle/>
                    <a:p>
                      <a:r>
                        <a:rPr lang="en-LK" dirty="0"/>
                        <a:t>Research</a:t>
                      </a:r>
                    </a:p>
                  </a:txBody>
                  <a:tcPr/>
                </a:tc>
                <a:tc>
                  <a:txBody>
                    <a:bodyPr/>
                    <a:lstStyle/>
                    <a:p>
                      <a:r>
                        <a:rPr lang="en-LK" dirty="0"/>
                        <a:t>Malware detection and analysis</a:t>
                      </a:r>
                    </a:p>
                  </a:txBody>
                  <a:tcPr/>
                </a:tc>
                <a:tc>
                  <a:txBody>
                    <a:bodyPr/>
                    <a:lstStyle/>
                    <a:p>
                      <a:r>
                        <a:rPr lang="en-LK" dirty="0"/>
                        <a:t>Use of Reinforcement Learning</a:t>
                      </a:r>
                    </a:p>
                  </a:txBody>
                  <a:tcPr/>
                </a:tc>
                <a:tc>
                  <a:txBody>
                    <a:bodyPr/>
                    <a:lstStyle/>
                    <a:p>
                      <a:r>
                        <a:rPr lang="en-LK" dirty="0"/>
                        <a:t>Use of counter-evasion strategies</a:t>
                      </a:r>
                    </a:p>
                  </a:txBody>
                  <a:tcPr/>
                </a:tc>
                <a:tc>
                  <a:txBody>
                    <a:bodyPr/>
                    <a:lstStyle/>
                    <a:p>
                      <a:r>
                        <a:rPr lang="en-LK" dirty="0"/>
                        <a:t>Use of an RL agent to modify the sandbox</a:t>
                      </a:r>
                    </a:p>
                  </a:txBody>
                  <a:tcPr/>
                </a:tc>
                <a:extLst>
                  <a:ext uri="{0D108BD9-81ED-4DB2-BD59-A6C34878D82A}">
                    <a16:rowId xmlns:a16="http://schemas.microsoft.com/office/drawing/2014/main" val="2161343806"/>
                  </a:ext>
                </a:extLst>
              </a:tr>
              <a:tr h="370840">
                <a:tc>
                  <a:txBody>
                    <a:bodyPr/>
                    <a:lstStyle/>
                    <a:p>
                      <a:r>
                        <a:rPr lang="en-GB" sz="1800" b="0" i="0" u="none" strike="noStrike" kern="1200" dirty="0">
                          <a:solidFill>
                            <a:schemeClr val="dk1"/>
                          </a:solidFill>
                          <a:effectLst/>
                          <a:latin typeface="+mn-lt"/>
                          <a:ea typeface="+mn-ea"/>
                          <a:cs typeface="+mn-cs"/>
                        </a:rPr>
                        <a:t>“A Comparison Study to Detect Malware using Deep Learning and Machine learning Techniques,” (2023)</a:t>
                      </a:r>
                      <a:endParaRPr lang="en-LK" dirty="0"/>
                    </a:p>
                  </a:txBody>
                  <a:tcPr/>
                </a:tc>
                <a:tc>
                  <a:txBody>
                    <a:bodyPr/>
                    <a:lstStyle/>
                    <a:p>
                      <a:endParaRPr lang="en-LK"/>
                    </a:p>
                  </a:txBody>
                  <a:tcPr/>
                </a:tc>
                <a:tc>
                  <a:txBody>
                    <a:bodyPr/>
                    <a:lstStyle/>
                    <a:p>
                      <a:endParaRPr lang="en-LK"/>
                    </a:p>
                  </a:txBody>
                  <a:tcPr/>
                </a:tc>
                <a:tc>
                  <a:txBody>
                    <a:bodyPr/>
                    <a:lstStyle/>
                    <a:p>
                      <a:endParaRPr lang="en-LK"/>
                    </a:p>
                  </a:txBody>
                  <a:tcPr/>
                </a:tc>
                <a:tc>
                  <a:txBody>
                    <a:bodyPr/>
                    <a:lstStyle/>
                    <a:p>
                      <a:endParaRPr lang="en-LK"/>
                    </a:p>
                  </a:txBody>
                  <a:tcPr/>
                </a:tc>
                <a:extLst>
                  <a:ext uri="{0D108BD9-81ED-4DB2-BD59-A6C34878D82A}">
                    <a16:rowId xmlns:a16="http://schemas.microsoft.com/office/drawing/2014/main" val="33486171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dk1"/>
                          </a:solidFill>
                          <a:effectLst/>
                          <a:latin typeface="+mn-lt"/>
                          <a:ea typeface="+mn-ea"/>
                          <a:cs typeface="+mn-cs"/>
                        </a:rPr>
                        <a:t>“Actor Critic Deep Reinforcement Learning for Neural Malware Control,” </a:t>
                      </a:r>
                      <a:endParaRPr lang="en-GB" dirty="0"/>
                    </a:p>
                    <a:p>
                      <a:r>
                        <a:rPr lang="en-GB" sz="1800" b="0" i="0" u="none" strike="noStrike" kern="1200" dirty="0">
                          <a:solidFill>
                            <a:schemeClr val="dk1"/>
                          </a:solidFill>
                          <a:effectLst/>
                          <a:latin typeface="+mn-lt"/>
                          <a:ea typeface="+mn-ea"/>
                          <a:cs typeface="+mn-cs"/>
                        </a:rPr>
                        <a:t>(2020)</a:t>
                      </a:r>
                      <a:endParaRPr lang="en-LK" dirty="0"/>
                    </a:p>
                  </a:txBody>
                  <a:tcPr/>
                </a:tc>
                <a:tc>
                  <a:txBody>
                    <a:bodyPr/>
                    <a:lstStyle/>
                    <a:p>
                      <a:endParaRPr lang="en-LK"/>
                    </a:p>
                  </a:txBody>
                  <a:tcPr/>
                </a:tc>
                <a:tc>
                  <a:txBody>
                    <a:bodyPr/>
                    <a:lstStyle/>
                    <a:p>
                      <a:endParaRPr lang="en-LK" dirty="0"/>
                    </a:p>
                  </a:txBody>
                  <a:tcPr/>
                </a:tc>
                <a:tc>
                  <a:txBody>
                    <a:bodyPr/>
                    <a:lstStyle/>
                    <a:p>
                      <a:endParaRPr lang="en-LK" dirty="0"/>
                    </a:p>
                  </a:txBody>
                  <a:tcPr/>
                </a:tc>
                <a:tc>
                  <a:txBody>
                    <a:bodyPr/>
                    <a:lstStyle/>
                    <a:p>
                      <a:endParaRPr lang="en-LK"/>
                    </a:p>
                  </a:txBody>
                  <a:tcPr/>
                </a:tc>
                <a:extLst>
                  <a:ext uri="{0D108BD9-81ED-4DB2-BD59-A6C34878D82A}">
                    <a16:rowId xmlns:a16="http://schemas.microsoft.com/office/drawing/2014/main" val="19329450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dk1"/>
                          </a:solidFill>
                          <a:effectLst/>
                          <a:latin typeface="+mn-lt"/>
                          <a:ea typeface="+mn-ea"/>
                          <a:cs typeface="+mn-cs"/>
                        </a:rPr>
                        <a:t>“MERLIN - Malware Evasion with Reinforcement </a:t>
                      </a:r>
                      <a:r>
                        <a:rPr lang="en-GB" sz="1800" kern="1200" dirty="0" err="1">
                          <a:solidFill>
                            <a:schemeClr val="dk1"/>
                          </a:solidFill>
                          <a:effectLst/>
                          <a:latin typeface="+mn-lt"/>
                          <a:ea typeface="+mn-ea"/>
                          <a:cs typeface="+mn-cs"/>
                        </a:rPr>
                        <a:t>LearnINg</a:t>
                      </a:r>
                      <a:r>
                        <a:rPr lang="en-GB" sz="1800" kern="1200" dirty="0">
                          <a:solidFill>
                            <a:schemeClr val="dk1"/>
                          </a:solidFill>
                          <a:effectLst/>
                          <a:latin typeface="+mn-lt"/>
                          <a:ea typeface="+mn-ea"/>
                          <a:cs typeface="+mn-cs"/>
                        </a:rPr>
                        <a:t>,” (2022)</a:t>
                      </a:r>
                      <a:endParaRPr lang="en-LK"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extLst>
                  <a:ext uri="{0D108BD9-81ED-4DB2-BD59-A6C34878D82A}">
                    <a16:rowId xmlns:a16="http://schemas.microsoft.com/office/drawing/2014/main" val="147915421"/>
                  </a:ext>
                </a:extLst>
              </a:tr>
              <a:tr h="370840">
                <a:tc>
                  <a:txBody>
                    <a:bodyPr/>
                    <a:lstStyle/>
                    <a:p>
                      <a:r>
                        <a:rPr lang="en-LK" dirty="0"/>
                        <a:t>Proposed Approach</a:t>
                      </a:r>
                    </a:p>
                    <a:p>
                      <a:endParaRPr lang="en-LK" dirty="0"/>
                    </a:p>
                    <a:p>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tc>
                  <a:txBody>
                    <a:bodyPr/>
                    <a:lstStyle/>
                    <a:p>
                      <a:endParaRPr lang="en-LK" dirty="0"/>
                    </a:p>
                  </a:txBody>
                  <a:tcPr/>
                </a:tc>
                <a:extLst>
                  <a:ext uri="{0D108BD9-81ED-4DB2-BD59-A6C34878D82A}">
                    <a16:rowId xmlns:a16="http://schemas.microsoft.com/office/drawing/2014/main" val="1462463587"/>
                  </a:ext>
                </a:extLst>
              </a:tr>
            </a:tbl>
          </a:graphicData>
        </a:graphic>
      </p:graphicFrame>
      <p:pic>
        <p:nvPicPr>
          <p:cNvPr id="8" name="Picture 7" descr="A white check mark in a black circle&#10;&#10;Description automatically generated">
            <a:extLst>
              <a:ext uri="{FF2B5EF4-FFF2-40B4-BE49-F238E27FC236}">
                <a16:creationId xmlns:a16="http://schemas.microsoft.com/office/drawing/2014/main" id="{EC027F54-5514-8844-AD1E-9904FB269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880" y="4869160"/>
            <a:ext cx="792088" cy="792088"/>
          </a:xfrm>
          <a:prstGeom prst="rect">
            <a:avLst/>
          </a:prstGeom>
        </p:spPr>
      </p:pic>
      <p:pic>
        <p:nvPicPr>
          <p:cNvPr id="9" name="Picture 8" descr="A white check mark in a black circle&#10;&#10;Description automatically generated">
            <a:extLst>
              <a:ext uri="{FF2B5EF4-FFF2-40B4-BE49-F238E27FC236}">
                <a16:creationId xmlns:a16="http://schemas.microsoft.com/office/drawing/2014/main" id="{F9196335-5105-7846-AFFB-4F82872C7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96" y="4869160"/>
            <a:ext cx="792088" cy="792088"/>
          </a:xfrm>
          <a:prstGeom prst="rect">
            <a:avLst/>
          </a:prstGeom>
        </p:spPr>
      </p:pic>
      <p:pic>
        <p:nvPicPr>
          <p:cNvPr id="10" name="Picture 9" descr="A white check mark in a black circle&#10;&#10;Description automatically generated">
            <a:extLst>
              <a:ext uri="{FF2B5EF4-FFF2-40B4-BE49-F238E27FC236}">
                <a16:creationId xmlns:a16="http://schemas.microsoft.com/office/drawing/2014/main" id="{C5B246BE-D95D-DA4B-859A-383320BC3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6300" y="4850962"/>
            <a:ext cx="792088" cy="792088"/>
          </a:xfrm>
          <a:prstGeom prst="rect">
            <a:avLst/>
          </a:prstGeom>
        </p:spPr>
      </p:pic>
      <p:pic>
        <p:nvPicPr>
          <p:cNvPr id="11" name="Picture 10" descr="A white check mark in a black circle&#10;&#10;Description automatically generated">
            <a:extLst>
              <a:ext uri="{FF2B5EF4-FFF2-40B4-BE49-F238E27FC236}">
                <a16:creationId xmlns:a16="http://schemas.microsoft.com/office/drawing/2014/main" id="{A2400339-3F82-8B4A-A804-CAAB93AE0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504" y="4850962"/>
            <a:ext cx="792088" cy="792088"/>
          </a:xfrm>
          <a:prstGeom prst="rect">
            <a:avLst/>
          </a:prstGeom>
        </p:spPr>
      </p:pic>
      <p:pic>
        <p:nvPicPr>
          <p:cNvPr id="12" name="Picture 11" descr="A white check mark in a black circle&#10;&#10;Description automatically generated">
            <a:extLst>
              <a:ext uri="{FF2B5EF4-FFF2-40B4-BE49-F238E27FC236}">
                <a16:creationId xmlns:a16="http://schemas.microsoft.com/office/drawing/2014/main" id="{3D38A59E-C456-EF4F-8702-8B38252E7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880" y="3032956"/>
            <a:ext cx="792088" cy="792088"/>
          </a:xfrm>
          <a:prstGeom prst="rect">
            <a:avLst/>
          </a:prstGeom>
        </p:spPr>
      </p:pic>
      <p:pic>
        <p:nvPicPr>
          <p:cNvPr id="13" name="Picture 12" descr="A white check mark in a black circle&#10;&#10;Description automatically generated">
            <a:extLst>
              <a:ext uri="{FF2B5EF4-FFF2-40B4-BE49-F238E27FC236}">
                <a16:creationId xmlns:a16="http://schemas.microsoft.com/office/drawing/2014/main" id="{DF341EB7-792D-6540-BADB-D8B322054F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96" y="3032956"/>
            <a:ext cx="792088" cy="792088"/>
          </a:xfrm>
          <a:prstGeom prst="rect">
            <a:avLst/>
          </a:prstGeom>
        </p:spPr>
      </p:pic>
      <p:pic>
        <p:nvPicPr>
          <p:cNvPr id="14" name="Picture 13" descr="A white check mark in a black circle&#10;&#10;Description automatically generated">
            <a:extLst>
              <a:ext uri="{FF2B5EF4-FFF2-40B4-BE49-F238E27FC236}">
                <a16:creationId xmlns:a16="http://schemas.microsoft.com/office/drawing/2014/main" id="{5FC0702A-0639-834F-93E3-0820862F9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096" y="3951058"/>
            <a:ext cx="792088" cy="792088"/>
          </a:xfrm>
          <a:prstGeom prst="rect">
            <a:avLst/>
          </a:prstGeom>
        </p:spPr>
      </p:pic>
      <p:pic>
        <p:nvPicPr>
          <p:cNvPr id="15" name="Picture 14" descr="A white check mark in a black circle&#10;&#10;Description automatically generated">
            <a:extLst>
              <a:ext uri="{FF2B5EF4-FFF2-40B4-BE49-F238E27FC236}">
                <a16:creationId xmlns:a16="http://schemas.microsoft.com/office/drawing/2014/main" id="{3AF7DE3E-AC90-4340-941C-B1AEEFC36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880" y="2104996"/>
            <a:ext cx="792088" cy="792088"/>
          </a:xfrm>
          <a:prstGeom prst="rect">
            <a:avLst/>
          </a:prstGeom>
        </p:spPr>
      </p:pic>
      <p:pic>
        <p:nvPicPr>
          <p:cNvPr id="17" name="Picture 16" descr="A white x in a black circle&#10;&#10;Description automatically generated">
            <a:extLst>
              <a:ext uri="{FF2B5EF4-FFF2-40B4-BE49-F238E27FC236}">
                <a16:creationId xmlns:a16="http://schemas.microsoft.com/office/drawing/2014/main" id="{C3B1C0CA-7BC8-E04D-B112-459E2E3A7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1886" y="3927586"/>
            <a:ext cx="856800" cy="856800"/>
          </a:xfrm>
          <a:prstGeom prst="rect">
            <a:avLst/>
          </a:prstGeom>
        </p:spPr>
      </p:pic>
      <p:pic>
        <p:nvPicPr>
          <p:cNvPr id="18" name="Picture 17" descr="A white x in a black circle&#10;&#10;Description automatically generated">
            <a:extLst>
              <a:ext uri="{FF2B5EF4-FFF2-40B4-BE49-F238E27FC236}">
                <a16:creationId xmlns:a16="http://schemas.microsoft.com/office/drawing/2014/main" id="{0CE8482A-FB54-CC40-8990-62CD6A421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0148" y="2072640"/>
            <a:ext cx="856800" cy="856800"/>
          </a:xfrm>
          <a:prstGeom prst="rect">
            <a:avLst/>
          </a:prstGeom>
        </p:spPr>
      </p:pic>
      <p:pic>
        <p:nvPicPr>
          <p:cNvPr id="19" name="Picture 18" descr="A white x in a black circle&#10;&#10;Description automatically generated">
            <a:extLst>
              <a:ext uri="{FF2B5EF4-FFF2-40B4-BE49-F238E27FC236}">
                <a16:creationId xmlns:a16="http://schemas.microsoft.com/office/drawing/2014/main" id="{23228864-7721-454B-BE31-E62206969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0148" y="3002280"/>
            <a:ext cx="856800" cy="856800"/>
          </a:xfrm>
          <a:prstGeom prst="rect">
            <a:avLst/>
          </a:prstGeom>
        </p:spPr>
      </p:pic>
      <p:pic>
        <p:nvPicPr>
          <p:cNvPr id="20" name="Picture 19" descr="A white x in a black circle&#10;&#10;Description automatically generated">
            <a:extLst>
              <a:ext uri="{FF2B5EF4-FFF2-40B4-BE49-F238E27FC236}">
                <a16:creationId xmlns:a16="http://schemas.microsoft.com/office/drawing/2014/main" id="{8D9C37E1-85FD-AF4E-B97E-DC68D35BA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0148" y="3886346"/>
            <a:ext cx="856800" cy="856800"/>
          </a:xfrm>
          <a:prstGeom prst="rect">
            <a:avLst/>
          </a:prstGeom>
        </p:spPr>
      </p:pic>
      <p:pic>
        <p:nvPicPr>
          <p:cNvPr id="21" name="Picture 20" descr="A white x in a black circle&#10;&#10;Description automatically generated">
            <a:extLst>
              <a:ext uri="{FF2B5EF4-FFF2-40B4-BE49-F238E27FC236}">
                <a16:creationId xmlns:a16="http://schemas.microsoft.com/office/drawing/2014/main" id="{5797D84E-6178-A441-A906-E876C13BB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518" y="2072640"/>
            <a:ext cx="856800" cy="856800"/>
          </a:xfrm>
          <a:prstGeom prst="rect">
            <a:avLst/>
          </a:prstGeom>
        </p:spPr>
      </p:pic>
      <p:sp>
        <p:nvSpPr>
          <p:cNvPr id="22" name="Rectangle 21">
            <a:extLst>
              <a:ext uri="{FF2B5EF4-FFF2-40B4-BE49-F238E27FC236}">
                <a16:creationId xmlns:a16="http://schemas.microsoft.com/office/drawing/2014/main" id="{D2428B2C-AFE1-CD41-A789-9D030139D68C}"/>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pic>
        <p:nvPicPr>
          <p:cNvPr id="23" name="Picture 22" descr="A white check mark in a black circle&#10;&#10;Description automatically generated">
            <a:extLst>
              <a:ext uri="{FF2B5EF4-FFF2-40B4-BE49-F238E27FC236}">
                <a16:creationId xmlns:a16="http://schemas.microsoft.com/office/drawing/2014/main" id="{703757C6-1F55-0140-8936-81DDE235B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122" y="3002280"/>
            <a:ext cx="792088" cy="792088"/>
          </a:xfrm>
          <a:prstGeom prst="rect">
            <a:avLst/>
          </a:prstGeom>
        </p:spPr>
      </p:pic>
      <p:pic>
        <p:nvPicPr>
          <p:cNvPr id="24" name="Picture 23" descr="A white check mark in a black circle&#10;&#10;Description automatically generated">
            <a:extLst>
              <a:ext uri="{FF2B5EF4-FFF2-40B4-BE49-F238E27FC236}">
                <a16:creationId xmlns:a16="http://schemas.microsoft.com/office/drawing/2014/main" id="{DFF54134-D8DE-0141-AB39-57DE2A07F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122" y="2113468"/>
            <a:ext cx="792088" cy="792088"/>
          </a:xfrm>
          <a:prstGeom prst="rect">
            <a:avLst/>
          </a:prstGeom>
        </p:spPr>
      </p:pic>
      <p:pic>
        <p:nvPicPr>
          <p:cNvPr id="25" name="Picture 24" descr="A white x in a black circle&#10;&#10;Description automatically generated">
            <a:extLst>
              <a:ext uri="{FF2B5EF4-FFF2-40B4-BE49-F238E27FC236}">
                <a16:creationId xmlns:a16="http://schemas.microsoft.com/office/drawing/2014/main" id="{8DC91811-CF6D-404D-972D-35D545593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7766" y="3918702"/>
            <a:ext cx="856800" cy="856800"/>
          </a:xfrm>
          <a:prstGeom prst="rect">
            <a:avLst/>
          </a:prstGeom>
        </p:spPr>
      </p:pic>
    </p:spTree>
    <p:extLst>
      <p:ext uri="{BB962C8B-B14F-4D97-AF65-F5344CB8AC3E}">
        <p14:creationId xmlns:p14="http://schemas.microsoft.com/office/powerpoint/2010/main" val="1914598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F76F-E26D-674A-A3F4-E463E1D4F35D}"/>
              </a:ext>
            </a:extLst>
          </p:cNvPr>
          <p:cNvSpPr>
            <a:spLocks noGrp="1"/>
          </p:cNvSpPr>
          <p:nvPr>
            <p:ph type="title"/>
          </p:nvPr>
        </p:nvSpPr>
        <p:spPr>
          <a:xfrm>
            <a:off x="307856" y="188640"/>
            <a:ext cx="11684000" cy="792162"/>
          </a:xfrm>
        </p:spPr>
        <p:txBody>
          <a:bodyPr/>
          <a:lstStyle/>
          <a:p>
            <a:pPr algn="l"/>
            <a:r>
              <a:rPr lang="en-LK" dirty="0"/>
              <a:t>Specific objective</a:t>
            </a:r>
          </a:p>
        </p:txBody>
      </p:sp>
      <p:sp>
        <p:nvSpPr>
          <p:cNvPr id="3" name="Content Placeholder 2">
            <a:extLst>
              <a:ext uri="{FF2B5EF4-FFF2-40B4-BE49-F238E27FC236}">
                <a16:creationId xmlns:a16="http://schemas.microsoft.com/office/drawing/2014/main" id="{80D0595F-0E35-9B49-8BC2-78012B785CE1}"/>
              </a:ext>
            </a:extLst>
          </p:cNvPr>
          <p:cNvSpPr>
            <a:spLocks noGrp="1"/>
          </p:cNvSpPr>
          <p:nvPr>
            <p:ph idx="1"/>
          </p:nvPr>
        </p:nvSpPr>
        <p:spPr>
          <a:xfrm>
            <a:off x="254000" y="2814776"/>
            <a:ext cx="11684000" cy="3672408"/>
          </a:xfrm>
        </p:spPr>
        <p:txBody>
          <a:bodyPr>
            <a:noAutofit/>
          </a:bodyPr>
          <a:lstStyle/>
          <a:p>
            <a:r>
              <a:rPr lang="en-GB" dirty="0"/>
              <a:t>Conduct problem definition and requirement analysis</a:t>
            </a:r>
          </a:p>
          <a:p>
            <a:r>
              <a:rPr lang="en-GB" dirty="0"/>
              <a:t>Structure the environment of RL agent with possible actions, rewards and states</a:t>
            </a:r>
          </a:p>
          <a:p>
            <a:r>
              <a:rPr lang="en-GB" dirty="0"/>
              <a:t>Develop and train the RL agent</a:t>
            </a:r>
          </a:p>
          <a:p>
            <a:r>
              <a:rPr lang="en-GB" dirty="0"/>
              <a:t>Execute performance test and analysis</a:t>
            </a:r>
          </a:p>
          <a:p>
            <a:r>
              <a:rPr lang="en-GB" dirty="0"/>
              <a:t>Perform optimization and refinement of the agent</a:t>
            </a:r>
          </a:p>
          <a:p>
            <a:pPr marL="0" indent="0">
              <a:buNone/>
            </a:pPr>
            <a:endParaRPr lang="en-GB" dirty="0"/>
          </a:p>
          <a:p>
            <a:endParaRPr lang="en-GB" dirty="0"/>
          </a:p>
          <a:p>
            <a:endParaRPr lang="en-GB" dirty="0"/>
          </a:p>
          <a:p>
            <a:endParaRPr lang="en-GB" dirty="0"/>
          </a:p>
          <a:p>
            <a:pPr marL="0" indent="0">
              <a:buNone/>
            </a:pPr>
            <a:endParaRPr lang="en-GB" dirty="0"/>
          </a:p>
          <a:p>
            <a:pPr marL="0" indent="0">
              <a:buNone/>
            </a:pPr>
            <a:endParaRPr lang="en-GB" dirty="0"/>
          </a:p>
        </p:txBody>
      </p:sp>
      <p:sp>
        <p:nvSpPr>
          <p:cNvPr id="5" name="Rectangle 4">
            <a:extLst>
              <a:ext uri="{FF2B5EF4-FFF2-40B4-BE49-F238E27FC236}">
                <a16:creationId xmlns:a16="http://schemas.microsoft.com/office/drawing/2014/main" id="{2BC73FA1-3A7A-8642-BE8E-F60537351673}"/>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sp>
        <p:nvSpPr>
          <p:cNvPr id="6" name="Title 1">
            <a:extLst>
              <a:ext uri="{FF2B5EF4-FFF2-40B4-BE49-F238E27FC236}">
                <a16:creationId xmlns:a16="http://schemas.microsoft.com/office/drawing/2014/main" id="{90EC7C4A-974F-0E4D-AF93-BF13DC7347A6}"/>
              </a:ext>
            </a:extLst>
          </p:cNvPr>
          <p:cNvSpPr txBox="1">
            <a:spLocks/>
          </p:cNvSpPr>
          <p:nvPr/>
        </p:nvSpPr>
        <p:spPr>
          <a:xfrm>
            <a:off x="307856" y="2019769"/>
            <a:ext cx="116840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LK" dirty="0"/>
              <a:t>Sub objectives</a:t>
            </a:r>
          </a:p>
        </p:txBody>
      </p:sp>
      <p:sp>
        <p:nvSpPr>
          <p:cNvPr id="7" name="Content Placeholder 2">
            <a:extLst>
              <a:ext uri="{FF2B5EF4-FFF2-40B4-BE49-F238E27FC236}">
                <a16:creationId xmlns:a16="http://schemas.microsoft.com/office/drawing/2014/main" id="{FFB4BD2D-0961-2E46-8B31-9C82D1962EA3}"/>
              </a:ext>
            </a:extLst>
          </p:cNvPr>
          <p:cNvSpPr txBox="1">
            <a:spLocks/>
          </p:cNvSpPr>
          <p:nvPr/>
        </p:nvSpPr>
        <p:spPr>
          <a:xfrm>
            <a:off x="307856" y="983647"/>
            <a:ext cx="11684000" cy="104824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a:t>Develop an RL agent to dynamically modify the sandbox environment based on evasion strategies of specific malware</a:t>
            </a:r>
          </a:p>
        </p:txBody>
      </p:sp>
      <p:sp>
        <p:nvSpPr>
          <p:cNvPr id="8" name="Content Placeholder 2">
            <a:extLst>
              <a:ext uri="{FF2B5EF4-FFF2-40B4-BE49-F238E27FC236}">
                <a16:creationId xmlns:a16="http://schemas.microsoft.com/office/drawing/2014/main" id="{506559B9-78D0-EB48-9730-363801FB4699}"/>
              </a:ext>
            </a:extLst>
          </p:cNvPr>
          <p:cNvSpPr txBox="1">
            <a:spLocks/>
          </p:cNvSpPr>
          <p:nvPr/>
        </p:nvSpPr>
        <p:spPr>
          <a:xfrm>
            <a:off x="254000" y="972882"/>
            <a:ext cx="11684000" cy="7921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GB" dirty="0"/>
          </a:p>
        </p:txBody>
      </p:sp>
    </p:spTree>
    <p:extLst>
      <p:ext uri="{BB962C8B-B14F-4D97-AF65-F5344CB8AC3E}">
        <p14:creationId xmlns:p14="http://schemas.microsoft.com/office/powerpoint/2010/main" val="437726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D9B2-C8A2-FF4D-B40A-6E201C61AF54}"/>
              </a:ext>
            </a:extLst>
          </p:cNvPr>
          <p:cNvSpPr>
            <a:spLocks noGrp="1"/>
          </p:cNvSpPr>
          <p:nvPr>
            <p:ph type="title"/>
          </p:nvPr>
        </p:nvSpPr>
        <p:spPr/>
        <p:txBody>
          <a:bodyPr/>
          <a:lstStyle/>
          <a:p>
            <a:r>
              <a:rPr lang="en-LK" dirty="0"/>
              <a:t>System Diagram</a:t>
            </a:r>
          </a:p>
        </p:txBody>
      </p:sp>
      <p:sp>
        <p:nvSpPr>
          <p:cNvPr id="8" name="Rectangle 7">
            <a:extLst>
              <a:ext uri="{FF2B5EF4-FFF2-40B4-BE49-F238E27FC236}">
                <a16:creationId xmlns:a16="http://schemas.microsoft.com/office/drawing/2014/main" id="{198FDA8B-C279-BE48-A38D-4569C8E0F1E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pic>
        <p:nvPicPr>
          <p:cNvPr id="7" name="Content Placeholder 6">
            <a:extLst>
              <a:ext uri="{FF2B5EF4-FFF2-40B4-BE49-F238E27FC236}">
                <a16:creationId xmlns:a16="http://schemas.microsoft.com/office/drawing/2014/main" id="{2A8A5467-96B5-BA4B-8AA8-6011C24729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34332" y="1052736"/>
            <a:ext cx="8424935" cy="5391958"/>
          </a:xfrm>
        </p:spPr>
      </p:pic>
    </p:spTree>
    <p:extLst>
      <p:ext uri="{BB962C8B-B14F-4D97-AF65-F5344CB8AC3E}">
        <p14:creationId xmlns:p14="http://schemas.microsoft.com/office/powerpoint/2010/main" val="2279221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F76F-E26D-674A-A3F4-E463E1D4F35D}"/>
              </a:ext>
            </a:extLst>
          </p:cNvPr>
          <p:cNvSpPr>
            <a:spLocks noGrp="1"/>
          </p:cNvSpPr>
          <p:nvPr>
            <p:ph type="title"/>
          </p:nvPr>
        </p:nvSpPr>
        <p:spPr>
          <a:xfrm>
            <a:off x="307856" y="476598"/>
            <a:ext cx="11684000" cy="792162"/>
          </a:xfrm>
        </p:spPr>
        <p:txBody>
          <a:bodyPr/>
          <a:lstStyle/>
          <a:p>
            <a:r>
              <a:rPr lang="en-LK" dirty="0"/>
              <a:t>Technologies to be used</a:t>
            </a:r>
          </a:p>
        </p:txBody>
      </p:sp>
      <p:sp>
        <p:nvSpPr>
          <p:cNvPr id="3" name="Content Placeholder 2">
            <a:extLst>
              <a:ext uri="{FF2B5EF4-FFF2-40B4-BE49-F238E27FC236}">
                <a16:creationId xmlns:a16="http://schemas.microsoft.com/office/drawing/2014/main" id="{80D0595F-0E35-9B49-8BC2-78012B785CE1}"/>
              </a:ext>
            </a:extLst>
          </p:cNvPr>
          <p:cNvSpPr>
            <a:spLocks noGrp="1"/>
          </p:cNvSpPr>
          <p:nvPr>
            <p:ph idx="1"/>
          </p:nvPr>
        </p:nvSpPr>
        <p:spPr>
          <a:xfrm>
            <a:off x="313637" y="1280633"/>
            <a:ext cx="11684000" cy="5028687"/>
          </a:xfrm>
        </p:spPr>
        <p:txBody>
          <a:bodyPr>
            <a:noAutofit/>
          </a:bodyPr>
          <a:lstStyle/>
          <a:p>
            <a:pPr>
              <a:buFont typeface="Wingdings" pitchFamily="2" charset="2"/>
              <a:buChar char="q"/>
            </a:pPr>
            <a:r>
              <a:rPr lang="en-GB" dirty="0"/>
              <a:t>Programming Languages</a:t>
            </a:r>
          </a:p>
          <a:p>
            <a:pPr lvl="1"/>
            <a:r>
              <a:rPr lang="en-GB" dirty="0"/>
              <a:t>Python: For the implementation of RL agent</a:t>
            </a:r>
          </a:p>
          <a:p>
            <a:pPr>
              <a:buFont typeface="Wingdings" pitchFamily="2" charset="2"/>
              <a:buChar char="q"/>
            </a:pPr>
            <a:r>
              <a:rPr lang="en-GB" dirty="0"/>
              <a:t>Reinforcement Learning framework</a:t>
            </a:r>
          </a:p>
          <a:p>
            <a:pPr lvl="1"/>
            <a:r>
              <a:rPr lang="en-GB" dirty="0" err="1"/>
              <a:t>OpenAi</a:t>
            </a:r>
            <a:r>
              <a:rPr lang="en-GB" dirty="0"/>
              <a:t> Gym and </a:t>
            </a:r>
            <a:r>
              <a:rPr lang="en-GB" dirty="0" err="1"/>
              <a:t>Tensorflow</a:t>
            </a:r>
            <a:r>
              <a:rPr lang="en-GB" dirty="0"/>
              <a:t>: For the development and comparison RL algorithms</a:t>
            </a:r>
          </a:p>
          <a:p>
            <a:pPr>
              <a:buFont typeface="Wingdings" pitchFamily="2" charset="2"/>
              <a:buChar char="q"/>
            </a:pPr>
            <a:r>
              <a:rPr lang="en-GB" dirty="0"/>
              <a:t>Sandbox environments</a:t>
            </a:r>
          </a:p>
          <a:p>
            <a:pPr lvl="1"/>
            <a:r>
              <a:rPr lang="en-GB" dirty="0"/>
              <a:t>Cuckoo: To </a:t>
            </a:r>
            <a:r>
              <a:rPr lang="en-GB" dirty="0" err="1"/>
              <a:t>analyze</a:t>
            </a:r>
            <a:r>
              <a:rPr lang="en-GB" dirty="0"/>
              <a:t> malware</a:t>
            </a:r>
          </a:p>
          <a:p>
            <a:pPr marL="0" indent="0">
              <a:buNone/>
            </a:pPr>
            <a:endParaRPr lang="en-GB" dirty="0"/>
          </a:p>
          <a:p>
            <a:endParaRPr lang="en-GB" dirty="0"/>
          </a:p>
          <a:p>
            <a:endParaRPr lang="en-GB" dirty="0"/>
          </a:p>
          <a:p>
            <a:endParaRPr lang="en-GB" dirty="0"/>
          </a:p>
          <a:p>
            <a:pPr marL="0" indent="0">
              <a:buNone/>
            </a:pPr>
            <a:endParaRPr lang="en-GB" dirty="0"/>
          </a:p>
          <a:p>
            <a:pPr marL="0" indent="0">
              <a:buNone/>
            </a:pPr>
            <a:endParaRPr lang="en-GB" dirty="0"/>
          </a:p>
        </p:txBody>
      </p:sp>
      <p:sp>
        <p:nvSpPr>
          <p:cNvPr id="5" name="Rectangle 4">
            <a:extLst>
              <a:ext uri="{FF2B5EF4-FFF2-40B4-BE49-F238E27FC236}">
                <a16:creationId xmlns:a16="http://schemas.microsoft.com/office/drawing/2014/main" id="{2BC73FA1-3A7A-8642-BE8E-F60537351673}"/>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spTree>
    <p:extLst>
      <p:ext uri="{BB962C8B-B14F-4D97-AF65-F5344CB8AC3E}">
        <p14:creationId xmlns:p14="http://schemas.microsoft.com/office/powerpoint/2010/main" val="266906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BD70E-D4DC-B343-96B9-5C8AF689C88B}"/>
              </a:ext>
            </a:extLst>
          </p:cNvPr>
          <p:cNvSpPr>
            <a:spLocks noGrp="1"/>
          </p:cNvSpPr>
          <p:nvPr>
            <p:ph type="title"/>
          </p:nvPr>
        </p:nvSpPr>
        <p:spPr>
          <a:xfrm>
            <a:off x="304800" y="304800"/>
            <a:ext cx="11684000" cy="675928"/>
          </a:xfrm>
        </p:spPr>
        <p:txBody>
          <a:bodyPr>
            <a:normAutofit fontScale="90000"/>
          </a:bodyPr>
          <a:lstStyle/>
          <a:p>
            <a:r>
              <a:rPr lang="en-LK" dirty="0"/>
              <a:t>System, Personal and Software Requirements Specification</a:t>
            </a:r>
          </a:p>
        </p:txBody>
      </p:sp>
      <p:sp>
        <p:nvSpPr>
          <p:cNvPr id="3" name="Content Placeholder 2">
            <a:extLst>
              <a:ext uri="{FF2B5EF4-FFF2-40B4-BE49-F238E27FC236}">
                <a16:creationId xmlns:a16="http://schemas.microsoft.com/office/drawing/2014/main" id="{87189CF5-DFE9-5F42-89D0-499425B8F32A}"/>
              </a:ext>
            </a:extLst>
          </p:cNvPr>
          <p:cNvSpPr>
            <a:spLocks noGrp="1"/>
          </p:cNvSpPr>
          <p:nvPr>
            <p:ph idx="1"/>
          </p:nvPr>
        </p:nvSpPr>
        <p:spPr>
          <a:xfrm>
            <a:off x="304800" y="1268760"/>
            <a:ext cx="11684000" cy="4824536"/>
          </a:xfrm>
        </p:spPr>
        <p:txBody>
          <a:bodyPr>
            <a:normAutofit lnSpcReduction="10000"/>
          </a:bodyPr>
          <a:lstStyle/>
          <a:p>
            <a:pPr>
              <a:buFont typeface="Wingdings" pitchFamily="2" charset="2"/>
              <a:buChar char="q"/>
            </a:pPr>
            <a:r>
              <a:rPr lang="en-LK" sz="2800" dirty="0"/>
              <a:t>System requirements</a:t>
            </a:r>
          </a:p>
          <a:p>
            <a:pPr lvl="1"/>
            <a:r>
              <a:rPr lang="en-LK" sz="2400" dirty="0"/>
              <a:t>Memory: 16 GB RAM</a:t>
            </a:r>
          </a:p>
          <a:p>
            <a:pPr lvl="1"/>
            <a:r>
              <a:rPr lang="en-LK" sz="2400" dirty="0"/>
              <a:t>Storage: Minimum 500 GB SSD/HDD</a:t>
            </a:r>
          </a:p>
          <a:p>
            <a:pPr lvl="1"/>
            <a:r>
              <a:rPr lang="en-LK" sz="2400" dirty="0"/>
              <a:t>Processor: Multi-core CPU and optionally a GPU for training</a:t>
            </a:r>
          </a:p>
          <a:p>
            <a:pPr>
              <a:buFont typeface="Wingdings" pitchFamily="2" charset="2"/>
              <a:buChar char="q"/>
            </a:pPr>
            <a:r>
              <a:rPr lang="en-LK" sz="2800" dirty="0"/>
              <a:t>Personal requirements</a:t>
            </a:r>
          </a:p>
          <a:p>
            <a:pPr lvl="1"/>
            <a:r>
              <a:rPr lang="en-LK" sz="2400" dirty="0"/>
              <a:t>Proficiency in Python</a:t>
            </a:r>
          </a:p>
          <a:p>
            <a:pPr lvl="1"/>
            <a:r>
              <a:rPr lang="en-GB" sz="2400" dirty="0"/>
              <a:t>Familiarity with RL concepts like policy, value functions and Q-learning</a:t>
            </a:r>
            <a:endParaRPr lang="en-LK" sz="2400" dirty="0"/>
          </a:p>
          <a:p>
            <a:pPr>
              <a:buFont typeface="Wingdings" pitchFamily="2" charset="2"/>
              <a:buChar char="q"/>
            </a:pPr>
            <a:r>
              <a:rPr lang="en-LK" sz="2800" dirty="0"/>
              <a:t>Software requirements</a:t>
            </a:r>
          </a:p>
          <a:p>
            <a:pPr lvl="1"/>
            <a:r>
              <a:rPr lang="en-LK" sz="2400" dirty="0"/>
              <a:t>IDE’s: Visual Studio Code</a:t>
            </a:r>
          </a:p>
          <a:p>
            <a:pPr lvl="1"/>
            <a:r>
              <a:rPr lang="en-LK" sz="2400" dirty="0"/>
              <a:t>Version Control: Github</a:t>
            </a:r>
          </a:p>
          <a:p>
            <a:pPr lvl="1"/>
            <a:r>
              <a:rPr lang="en-LK" sz="2400" dirty="0"/>
              <a:t>Package management: pip</a:t>
            </a:r>
          </a:p>
        </p:txBody>
      </p:sp>
      <p:sp>
        <p:nvSpPr>
          <p:cNvPr id="4" name="Rectangle 3">
            <a:extLst>
              <a:ext uri="{FF2B5EF4-FFF2-40B4-BE49-F238E27FC236}">
                <a16:creationId xmlns:a16="http://schemas.microsoft.com/office/drawing/2014/main" id="{264EF0D6-6E06-B741-92AD-ECD8FAB8C41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spTree>
    <p:extLst>
      <p:ext uri="{BB962C8B-B14F-4D97-AF65-F5344CB8AC3E}">
        <p14:creationId xmlns:p14="http://schemas.microsoft.com/office/powerpoint/2010/main" val="3492930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30A8-5297-A944-9C1B-9EB2CF07A04A}"/>
              </a:ext>
            </a:extLst>
          </p:cNvPr>
          <p:cNvSpPr>
            <a:spLocks noGrp="1"/>
          </p:cNvSpPr>
          <p:nvPr>
            <p:ph type="title"/>
          </p:nvPr>
        </p:nvSpPr>
        <p:spPr/>
        <p:txBody>
          <a:bodyPr/>
          <a:lstStyle/>
          <a:p>
            <a:r>
              <a:rPr lang="en-LK" dirty="0"/>
              <a:t>Functional and Non-functional Requirements</a:t>
            </a:r>
          </a:p>
        </p:txBody>
      </p:sp>
      <p:sp>
        <p:nvSpPr>
          <p:cNvPr id="3" name="Text Placeholder 2">
            <a:extLst>
              <a:ext uri="{FF2B5EF4-FFF2-40B4-BE49-F238E27FC236}">
                <a16:creationId xmlns:a16="http://schemas.microsoft.com/office/drawing/2014/main" id="{B096293B-EDF6-3441-9B96-3413CFC094E9}"/>
              </a:ext>
            </a:extLst>
          </p:cNvPr>
          <p:cNvSpPr>
            <a:spLocks noGrp="1"/>
          </p:cNvSpPr>
          <p:nvPr>
            <p:ph type="body" idx="1"/>
          </p:nvPr>
        </p:nvSpPr>
        <p:spPr>
          <a:xfrm>
            <a:off x="609600" y="1341327"/>
            <a:ext cx="5386917" cy="639762"/>
          </a:xfrm>
        </p:spPr>
        <p:txBody>
          <a:bodyPr/>
          <a:lstStyle/>
          <a:p>
            <a:r>
              <a:rPr lang="en-LK" dirty="0"/>
              <a:t>Functional requirements</a:t>
            </a:r>
          </a:p>
        </p:txBody>
      </p:sp>
      <p:sp>
        <p:nvSpPr>
          <p:cNvPr id="4" name="Content Placeholder 3">
            <a:extLst>
              <a:ext uri="{FF2B5EF4-FFF2-40B4-BE49-F238E27FC236}">
                <a16:creationId xmlns:a16="http://schemas.microsoft.com/office/drawing/2014/main" id="{D8AAA5C4-DB15-5A46-B96B-8BE6BFCB6FCF}"/>
              </a:ext>
            </a:extLst>
          </p:cNvPr>
          <p:cNvSpPr>
            <a:spLocks noGrp="1"/>
          </p:cNvSpPr>
          <p:nvPr>
            <p:ph sz="half" idx="2"/>
          </p:nvPr>
        </p:nvSpPr>
        <p:spPr/>
        <p:txBody>
          <a:bodyPr/>
          <a:lstStyle/>
          <a:p>
            <a:r>
              <a:rPr lang="en-GB" b="0" i="0" u="none" strike="noStrike" dirty="0">
                <a:solidFill>
                  <a:srgbClr val="000000"/>
                </a:solidFill>
                <a:effectLst/>
              </a:rPr>
              <a:t>Environment setup for the RL agent</a:t>
            </a:r>
          </a:p>
          <a:p>
            <a:r>
              <a:rPr lang="en-GB" dirty="0">
                <a:solidFill>
                  <a:srgbClr val="000000"/>
                </a:solidFill>
              </a:rPr>
              <a:t>Ability to explore and exploit skill of RL agent</a:t>
            </a:r>
          </a:p>
          <a:p>
            <a:r>
              <a:rPr lang="en-GB" dirty="0">
                <a:solidFill>
                  <a:srgbClr val="000000"/>
                </a:solidFill>
              </a:rPr>
              <a:t>Calculation of rewards and penalties for the agent’s actions </a:t>
            </a:r>
            <a:endParaRPr lang="en-LK" dirty="0">
              <a:solidFill>
                <a:srgbClr val="000000"/>
              </a:solidFill>
            </a:endParaRPr>
          </a:p>
          <a:p>
            <a:r>
              <a:rPr lang="en-LK" dirty="0">
                <a:solidFill>
                  <a:srgbClr val="000000"/>
                </a:solidFill>
              </a:rPr>
              <a:t>The system’s ability to train RL agent using the specified algorithm</a:t>
            </a:r>
            <a:endParaRPr lang="en-GB" dirty="0">
              <a:solidFill>
                <a:srgbClr val="000000"/>
              </a:solidFill>
            </a:endParaRPr>
          </a:p>
        </p:txBody>
      </p:sp>
      <p:sp>
        <p:nvSpPr>
          <p:cNvPr id="5" name="Text Placeholder 4">
            <a:extLst>
              <a:ext uri="{FF2B5EF4-FFF2-40B4-BE49-F238E27FC236}">
                <a16:creationId xmlns:a16="http://schemas.microsoft.com/office/drawing/2014/main" id="{DB6C12A4-D32D-944C-8DAF-1A3389EA7DA6}"/>
              </a:ext>
            </a:extLst>
          </p:cNvPr>
          <p:cNvSpPr>
            <a:spLocks noGrp="1"/>
          </p:cNvSpPr>
          <p:nvPr>
            <p:ph type="body" sz="quarter" idx="3"/>
          </p:nvPr>
        </p:nvSpPr>
        <p:spPr>
          <a:xfrm>
            <a:off x="6193368" y="1316037"/>
            <a:ext cx="5389033" cy="639762"/>
          </a:xfrm>
        </p:spPr>
        <p:txBody>
          <a:bodyPr/>
          <a:lstStyle/>
          <a:p>
            <a:r>
              <a:rPr lang="en-LK" dirty="0"/>
              <a:t>Non-functional requirements</a:t>
            </a:r>
          </a:p>
        </p:txBody>
      </p:sp>
      <p:sp>
        <p:nvSpPr>
          <p:cNvPr id="6" name="Content Placeholder 5">
            <a:extLst>
              <a:ext uri="{FF2B5EF4-FFF2-40B4-BE49-F238E27FC236}">
                <a16:creationId xmlns:a16="http://schemas.microsoft.com/office/drawing/2014/main" id="{EA67E5FC-DF00-8B43-A075-D4B615BCA3AD}"/>
              </a:ext>
            </a:extLst>
          </p:cNvPr>
          <p:cNvSpPr>
            <a:spLocks noGrp="1"/>
          </p:cNvSpPr>
          <p:nvPr>
            <p:ph sz="quarter" idx="4"/>
          </p:nvPr>
        </p:nvSpPr>
        <p:spPr/>
        <p:txBody>
          <a:bodyPr/>
          <a:lstStyle/>
          <a:p>
            <a:r>
              <a:rPr lang="en-LK" dirty="0"/>
              <a:t>Performance – Handling of large datasets and complex environments</a:t>
            </a:r>
          </a:p>
          <a:p>
            <a:r>
              <a:rPr lang="en-LK" dirty="0"/>
              <a:t>Scalability – Ability to accom</a:t>
            </a:r>
            <a:r>
              <a:rPr lang="en-GB" dirty="0"/>
              <a:t>m</a:t>
            </a:r>
            <a:r>
              <a:rPr lang="en-LK" dirty="0"/>
              <a:t>odate complex models when training</a:t>
            </a:r>
          </a:p>
          <a:p>
            <a:r>
              <a:rPr lang="en-LK" dirty="0"/>
              <a:t>Usability – A user-friendly interface to configure the agent</a:t>
            </a:r>
          </a:p>
          <a:p>
            <a:pPr marL="0" indent="0">
              <a:buNone/>
            </a:pPr>
            <a:endParaRPr lang="en-LK" dirty="0"/>
          </a:p>
        </p:txBody>
      </p:sp>
      <p:sp>
        <p:nvSpPr>
          <p:cNvPr id="7" name="Rectangle 6">
            <a:extLst>
              <a:ext uri="{FF2B5EF4-FFF2-40B4-BE49-F238E27FC236}">
                <a16:creationId xmlns:a16="http://schemas.microsoft.com/office/drawing/2014/main" id="{590D3085-7FBB-4442-A9FC-184440745E7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spTree>
    <p:extLst>
      <p:ext uri="{BB962C8B-B14F-4D97-AF65-F5344CB8AC3E}">
        <p14:creationId xmlns:p14="http://schemas.microsoft.com/office/powerpoint/2010/main" val="411658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415290" y="2985838"/>
            <a:ext cx="10591800" cy="3110162"/>
          </a:xfrm>
        </p:spPr>
        <p:txBody>
          <a:bodyPr>
            <a:normAutofit/>
          </a:bodyPr>
          <a:lstStyle/>
          <a:p>
            <a:r>
              <a:rPr lang="en-US" sz="1600" dirty="0"/>
              <a:t>To Create specific malware(s) with robust evasion techniques and known evasion/malicious functionalities, so that it may bypass the cuckoo sandbox’s current detection techniques.</a:t>
            </a:r>
          </a:p>
          <a:p>
            <a:pPr marL="0" indent="0">
              <a:buNone/>
            </a:pPr>
            <a:endParaRPr lang="en-US" sz="1600" dirty="0"/>
          </a:p>
          <a:p>
            <a:r>
              <a:rPr lang="en-US" sz="1600" dirty="0"/>
              <a:t>To develop a system that generates realistic and dynamic user behavior profiles to emulate user behavior within the sandbox environment.</a:t>
            </a:r>
          </a:p>
          <a:p>
            <a:pPr marL="0" indent="0">
              <a:buNone/>
            </a:pPr>
            <a:endParaRPr lang="en-US" sz="1600" dirty="0"/>
          </a:p>
          <a:p>
            <a:r>
              <a:rPr lang="en-US" sz="1600" dirty="0"/>
              <a:t>Develop a VAE-based generative model to analyze and detect sandbox evasion techniques employed by malware and generate potential evasion strategies.</a:t>
            </a:r>
          </a:p>
          <a:p>
            <a:pPr marL="0" indent="0">
              <a:buNone/>
            </a:pPr>
            <a:endParaRPr lang="en-US" sz="1600" dirty="0"/>
          </a:p>
          <a:p>
            <a:r>
              <a:rPr lang="en-US" sz="1600" dirty="0"/>
              <a:t>Develop an RL agent to dynamically modify the sandbox environment based on evasion strategies of specific malware.</a:t>
            </a:r>
          </a:p>
          <a:p>
            <a:endParaRPr lang="en-US" sz="2100" dirty="0"/>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7" name="Title 4">
            <a:extLst>
              <a:ext uri="{FF2B5EF4-FFF2-40B4-BE49-F238E27FC236}">
                <a16:creationId xmlns:a16="http://schemas.microsoft.com/office/drawing/2014/main" id="{22F6FBBB-4C77-4A4B-BE54-96D3B0DF3BB7}"/>
              </a:ext>
            </a:extLst>
          </p:cNvPr>
          <p:cNvSpPr>
            <a:spLocks noGrp="1"/>
          </p:cNvSpPr>
          <p:nvPr>
            <p:ph type="title"/>
          </p:nvPr>
        </p:nvSpPr>
        <p:spPr>
          <a:xfrm>
            <a:off x="415290" y="2678926"/>
            <a:ext cx="3505200" cy="483482"/>
          </a:xfrm>
        </p:spPr>
        <p:txBody>
          <a:bodyPr>
            <a:normAutofit fontScale="90000"/>
          </a:bodyPr>
          <a:lstStyle/>
          <a:p>
            <a:pPr algn="l"/>
            <a:r>
              <a:rPr lang="en-US" sz="2700" b="1" dirty="0"/>
              <a:t>Sub Objectives</a:t>
            </a:r>
            <a:br>
              <a:rPr lang="en-US" dirty="0"/>
            </a:br>
            <a:endParaRPr lang="en-US" dirty="0"/>
          </a:p>
        </p:txBody>
      </p:sp>
      <p:sp>
        <p:nvSpPr>
          <p:cNvPr id="5" name="Title 4">
            <a:extLst>
              <a:ext uri="{FF2B5EF4-FFF2-40B4-BE49-F238E27FC236}">
                <a16:creationId xmlns:a16="http://schemas.microsoft.com/office/drawing/2014/main" id="{22F6FBBB-4C77-4A4B-BE54-96D3B0DF3BB7}"/>
              </a:ext>
            </a:extLst>
          </p:cNvPr>
          <p:cNvSpPr txBox="1">
            <a:spLocks/>
          </p:cNvSpPr>
          <p:nvPr/>
        </p:nvSpPr>
        <p:spPr>
          <a:xfrm>
            <a:off x="381000" y="304800"/>
            <a:ext cx="3505200" cy="79216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US" b="1" dirty="0"/>
              <a:t>Main Objective</a:t>
            </a:r>
            <a:br>
              <a:rPr lang="en-US" dirty="0"/>
            </a:br>
            <a:endParaRPr lang="en-US" dirty="0"/>
          </a:p>
        </p:txBody>
      </p:sp>
      <p:sp>
        <p:nvSpPr>
          <p:cNvPr id="8" name="Content Placeholder 5">
            <a:extLst>
              <a:ext uri="{FF2B5EF4-FFF2-40B4-BE49-F238E27FC236}">
                <a16:creationId xmlns:a16="http://schemas.microsoft.com/office/drawing/2014/main" id="{F7E461F4-E6D8-4801-94AA-9B72FC99FFED}"/>
              </a:ext>
            </a:extLst>
          </p:cNvPr>
          <p:cNvSpPr txBox="1">
            <a:spLocks/>
          </p:cNvSpPr>
          <p:nvPr/>
        </p:nvSpPr>
        <p:spPr>
          <a:xfrm>
            <a:off x="1219200" y="890452"/>
            <a:ext cx="9847083" cy="16368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000" dirty="0">
              <a:highlight>
                <a:srgbClr val="FFFF00"/>
              </a:highlight>
            </a:endParaRPr>
          </a:p>
        </p:txBody>
      </p:sp>
      <p:sp>
        <p:nvSpPr>
          <p:cNvPr id="2" name="TextBox 1"/>
          <p:cNvSpPr txBox="1"/>
          <p:nvPr/>
        </p:nvSpPr>
        <p:spPr>
          <a:xfrm>
            <a:off x="710427" y="1024198"/>
            <a:ext cx="10660380" cy="1015663"/>
          </a:xfrm>
          <a:prstGeom prst="rect">
            <a:avLst/>
          </a:prstGeom>
          <a:noFill/>
        </p:spPr>
        <p:txBody>
          <a:bodyPr wrap="square" rtlCol="0">
            <a:spAutoFit/>
          </a:bodyPr>
          <a:lstStyle/>
          <a:p>
            <a:r>
              <a:rPr lang="en-US" sz="2000" dirty="0"/>
              <a:t>To develop Reinforcement Learning (RL) Agent that dynamically adapt the sandbox environment (cuckoo) with the proactive detection methods, then the Cuckoo Sandbox can detect specific malware(s) that previously could not.</a:t>
            </a:r>
          </a:p>
        </p:txBody>
      </p:sp>
    </p:spTree>
    <p:extLst>
      <p:ext uri="{BB962C8B-B14F-4D97-AF65-F5344CB8AC3E}">
        <p14:creationId xmlns:p14="http://schemas.microsoft.com/office/powerpoint/2010/main" val="1998096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66F35-F763-0B4C-9F8D-D360DBCFDF76}"/>
              </a:ext>
            </a:extLst>
          </p:cNvPr>
          <p:cNvSpPr>
            <a:spLocks noGrp="1"/>
          </p:cNvSpPr>
          <p:nvPr>
            <p:ph type="title"/>
          </p:nvPr>
        </p:nvSpPr>
        <p:spPr/>
        <p:txBody>
          <a:bodyPr>
            <a:normAutofit/>
          </a:bodyPr>
          <a:lstStyle/>
          <a:p>
            <a:r>
              <a:rPr lang="en-LK" dirty="0"/>
              <a:t>Gantt Chart</a:t>
            </a:r>
          </a:p>
        </p:txBody>
      </p:sp>
      <p:pic>
        <p:nvPicPr>
          <p:cNvPr id="5" name="Content Placeholder 4">
            <a:extLst>
              <a:ext uri="{FF2B5EF4-FFF2-40B4-BE49-F238E27FC236}">
                <a16:creationId xmlns:a16="http://schemas.microsoft.com/office/drawing/2014/main" id="{41B0527A-ADC4-334B-8CF7-F9DA1C53B6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504" y="1196752"/>
            <a:ext cx="11684000" cy="4978400"/>
          </a:xfrm>
        </p:spPr>
      </p:pic>
      <p:sp>
        <p:nvSpPr>
          <p:cNvPr id="7" name="Rectangle 6">
            <a:extLst>
              <a:ext uri="{FF2B5EF4-FFF2-40B4-BE49-F238E27FC236}">
                <a16:creationId xmlns:a16="http://schemas.microsoft.com/office/drawing/2014/main" id="{F0BFC7D9-A348-5F45-B433-6A51DCB0A27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spTree>
    <p:extLst>
      <p:ext uri="{BB962C8B-B14F-4D97-AF65-F5344CB8AC3E}">
        <p14:creationId xmlns:p14="http://schemas.microsoft.com/office/powerpoint/2010/main" val="22597122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BC73FA1-3A7A-8642-BE8E-F60537351673}"/>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IT21300950</a:t>
            </a:r>
            <a:r>
              <a:rPr lang="en-US" sz="1800" dirty="0">
                <a:solidFill>
                  <a:schemeClr val="tx1"/>
                </a:solidFill>
              </a:rPr>
              <a:t>   | VITHANAGE V. K. M.</a:t>
            </a:r>
            <a:r>
              <a:rPr lang="en-US" sz="1800" b="1" dirty="0">
                <a:solidFill>
                  <a:schemeClr val="tx1"/>
                </a:solidFill>
              </a:rPr>
              <a:t> </a:t>
            </a:r>
            <a:r>
              <a:rPr lang="en-US" sz="1800" dirty="0">
                <a:solidFill>
                  <a:schemeClr val="tx1"/>
                </a:solidFill>
              </a:rPr>
              <a:t>|   24-25J-025</a:t>
            </a:r>
            <a:endParaRPr lang="en-US" sz="1800" b="0" dirty="0">
              <a:solidFill>
                <a:schemeClr val="tx1"/>
              </a:solidFill>
            </a:endParaRPr>
          </a:p>
        </p:txBody>
      </p:sp>
      <p:sp>
        <p:nvSpPr>
          <p:cNvPr id="8" name="Content Placeholder 2">
            <a:extLst>
              <a:ext uri="{FF2B5EF4-FFF2-40B4-BE49-F238E27FC236}">
                <a16:creationId xmlns:a16="http://schemas.microsoft.com/office/drawing/2014/main" id="{506559B9-78D0-EB48-9730-363801FB4699}"/>
              </a:ext>
            </a:extLst>
          </p:cNvPr>
          <p:cNvSpPr txBox="1">
            <a:spLocks/>
          </p:cNvSpPr>
          <p:nvPr/>
        </p:nvSpPr>
        <p:spPr>
          <a:xfrm>
            <a:off x="254000" y="972882"/>
            <a:ext cx="11684000" cy="7921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GB" dirty="0"/>
          </a:p>
        </p:txBody>
      </p:sp>
      <p:sp>
        <p:nvSpPr>
          <p:cNvPr id="10" name="Title 1">
            <a:extLst>
              <a:ext uri="{FF2B5EF4-FFF2-40B4-BE49-F238E27FC236}">
                <a16:creationId xmlns:a16="http://schemas.microsoft.com/office/drawing/2014/main" id="{6AF4C980-1EE6-B348-974C-F9C45D160330}"/>
              </a:ext>
            </a:extLst>
          </p:cNvPr>
          <p:cNvSpPr>
            <a:spLocks noGrp="1"/>
          </p:cNvSpPr>
          <p:nvPr>
            <p:ph type="title"/>
          </p:nvPr>
        </p:nvSpPr>
        <p:spPr>
          <a:xfrm>
            <a:off x="0" y="-93315"/>
            <a:ext cx="10363200" cy="1362075"/>
          </a:xfrm>
        </p:spPr>
        <p:txBody>
          <a:bodyPr anchor="t">
            <a:normAutofit/>
          </a:bodyPr>
          <a:lstStyle/>
          <a:p>
            <a:pPr algn="l"/>
            <a:r>
              <a:rPr lang="en-US" sz="4000" b="1" dirty="0"/>
              <a:t>REFERENCES</a:t>
            </a:r>
          </a:p>
        </p:txBody>
      </p:sp>
      <p:sp>
        <p:nvSpPr>
          <p:cNvPr id="13" name="Content Placeholder 12">
            <a:extLst>
              <a:ext uri="{FF2B5EF4-FFF2-40B4-BE49-F238E27FC236}">
                <a16:creationId xmlns:a16="http://schemas.microsoft.com/office/drawing/2014/main" id="{E93C5A9F-FF48-914B-850A-4F5DE1356404}"/>
              </a:ext>
            </a:extLst>
          </p:cNvPr>
          <p:cNvSpPr>
            <a:spLocks noGrp="1"/>
          </p:cNvSpPr>
          <p:nvPr>
            <p:ph idx="1"/>
          </p:nvPr>
        </p:nvSpPr>
        <p:spPr>
          <a:xfrm>
            <a:off x="198617" y="1127793"/>
            <a:ext cx="11684000" cy="4389439"/>
          </a:xfrm>
        </p:spPr>
        <p:txBody>
          <a:bodyPr>
            <a:noAutofit/>
          </a:bodyPr>
          <a:lstStyle/>
          <a:p>
            <a:pPr marL="0" indent="0" algn="l">
              <a:buNone/>
            </a:pPr>
            <a:r>
              <a:rPr lang="en-GB" sz="2000" b="0" i="0" u="none" strike="noStrike" dirty="0">
                <a:solidFill>
                  <a:srgbClr val="37393C"/>
                </a:solidFill>
                <a:effectLst/>
              </a:rPr>
              <a:t>[1]	B. </a:t>
            </a:r>
            <a:r>
              <a:rPr lang="en-GB" sz="2000" b="0" i="0" u="none" strike="noStrike" dirty="0" err="1">
                <a:solidFill>
                  <a:srgbClr val="37393C"/>
                </a:solidFill>
                <a:effectLst/>
              </a:rPr>
              <a:t>Bokolo</a:t>
            </a:r>
            <a:r>
              <a:rPr lang="en-GB" sz="2000" b="0" i="0" u="none" strike="noStrike" dirty="0">
                <a:solidFill>
                  <a:srgbClr val="37393C"/>
                </a:solidFill>
                <a:effectLst/>
              </a:rPr>
              <a:t>, R. </a:t>
            </a:r>
            <a:r>
              <a:rPr lang="en-GB" sz="2000" b="0" i="0" u="none" strike="noStrike" dirty="0" err="1">
                <a:solidFill>
                  <a:srgbClr val="37393C"/>
                </a:solidFill>
                <a:effectLst/>
              </a:rPr>
              <a:t>Jinad</a:t>
            </a:r>
            <a:r>
              <a:rPr lang="en-GB" sz="2000" b="0" i="0" u="none" strike="noStrike" dirty="0">
                <a:solidFill>
                  <a:srgbClr val="37393C"/>
                </a:solidFill>
                <a:effectLst/>
              </a:rPr>
              <a:t>, and Q. Liu, “A Comparison Study to Detect 	Malware 	using Deep 	Learning and Machine learning Techniques,” 	in </a:t>
            </a:r>
            <a:r>
              <a:rPr lang="en-GB" sz="2000" b="0" i="1" u="none" strike="noStrike" dirty="0">
                <a:solidFill>
                  <a:srgbClr val="37393C"/>
                </a:solidFill>
                <a:effectLst/>
              </a:rPr>
              <a:t>2023 IEEE 6th 	International 	Conference on Big Data and Artificial 	Intelligence (BDAI)</a:t>
            </a:r>
            <a:r>
              <a:rPr lang="en-GB" sz="2000" b="0" i="0" u="none" strike="noStrike" dirty="0">
                <a:solidFill>
                  <a:srgbClr val="37393C"/>
                </a:solidFill>
                <a:effectLst/>
              </a:rPr>
              <a:t>, 	IEEE, 2023.</a:t>
            </a:r>
          </a:p>
          <a:p>
            <a:pPr marL="0" indent="0" algn="l">
              <a:buNone/>
            </a:pPr>
            <a:r>
              <a:rPr lang="en-GB" sz="2000" b="0" i="0" u="none" strike="noStrike" dirty="0">
                <a:solidFill>
                  <a:srgbClr val="37393C"/>
                </a:solidFill>
                <a:effectLst/>
              </a:rPr>
              <a:t>[2]	Y. Wang, J. Stokes, and M. Marinescu, “Actor critic deep reinforcement learning for neural malware 	control,” Proc. Conf. AAAI </a:t>
            </a:r>
            <a:r>
              <a:rPr lang="en-GB" sz="2000" b="0" i="0" u="none" strike="noStrike" dirty="0" err="1">
                <a:solidFill>
                  <a:srgbClr val="37393C"/>
                </a:solidFill>
                <a:effectLst/>
              </a:rPr>
              <a:t>Artif</a:t>
            </a:r>
            <a:r>
              <a:rPr lang="en-GB" sz="2000" b="0" i="0" u="none" strike="noStrike" dirty="0">
                <a:solidFill>
                  <a:srgbClr val="37393C"/>
                </a:solidFill>
                <a:effectLst/>
              </a:rPr>
              <a:t>. </a:t>
            </a:r>
            <a:r>
              <a:rPr lang="en-GB" sz="2000" b="0" i="0" u="none" strike="noStrike" dirty="0" err="1">
                <a:solidFill>
                  <a:srgbClr val="37393C"/>
                </a:solidFill>
                <a:effectLst/>
              </a:rPr>
              <a:t>Intell</a:t>
            </a:r>
            <a:r>
              <a:rPr lang="en-GB" sz="2000" b="0" i="0" u="none" strike="noStrike" dirty="0">
                <a:solidFill>
                  <a:srgbClr val="37393C"/>
                </a:solidFill>
                <a:effectLst/>
              </a:rPr>
              <a:t>., vol. 34, no. 01, pp. 1005–1012, 2020, </a:t>
            </a:r>
            <a:r>
              <a:rPr lang="en-GB" sz="2000" b="0" i="0" u="none" strike="noStrike" dirty="0" err="1">
                <a:solidFill>
                  <a:srgbClr val="37393C"/>
                </a:solidFill>
                <a:effectLst/>
              </a:rPr>
              <a:t>doi</a:t>
            </a:r>
            <a:r>
              <a:rPr lang="en-GB" sz="2000" b="0" i="0" u="none" strike="noStrike" dirty="0">
                <a:solidFill>
                  <a:srgbClr val="37393C"/>
                </a:solidFill>
                <a:effectLst/>
              </a:rPr>
              <a:t>: 	10.1609/aaai.v34i01.5449. </a:t>
            </a:r>
          </a:p>
          <a:p>
            <a:pPr marL="0" indent="0" algn="l">
              <a:buNone/>
            </a:pPr>
            <a:r>
              <a:rPr lang="en-GB" sz="2000" b="0" i="0" u="none" strike="noStrike" dirty="0">
                <a:solidFill>
                  <a:srgbClr val="37393C"/>
                </a:solidFill>
                <a:effectLst/>
              </a:rPr>
              <a:t>[3]	T. </a:t>
            </a:r>
            <a:r>
              <a:rPr lang="en-GB" sz="2000" b="0" i="0" u="none" strike="noStrike" dirty="0" err="1">
                <a:solidFill>
                  <a:srgbClr val="37393C"/>
                </a:solidFill>
                <a:effectLst/>
              </a:rPr>
              <a:t>Quertier</a:t>
            </a:r>
            <a:r>
              <a:rPr lang="en-GB" sz="2000" b="0" i="0" u="none" strike="noStrike" dirty="0">
                <a:solidFill>
                  <a:srgbClr val="37393C"/>
                </a:solidFill>
                <a:effectLst/>
              </a:rPr>
              <a:t>, B. Marais, S. </a:t>
            </a:r>
            <a:r>
              <a:rPr lang="en-GB" sz="2000" b="0" i="0" u="none" strike="noStrike" dirty="0" err="1">
                <a:solidFill>
                  <a:srgbClr val="37393C"/>
                </a:solidFill>
                <a:effectLst/>
              </a:rPr>
              <a:t>Morucci</a:t>
            </a:r>
            <a:r>
              <a:rPr lang="en-GB" sz="2000" b="0" i="0" u="none" strike="noStrike" dirty="0">
                <a:solidFill>
                  <a:srgbClr val="37393C"/>
                </a:solidFill>
                <a:effectLst/>
              </a:rPr>
              <a:t>, and B. Fournel, “MERLIN -- 	malware 	evasion with 	reinforcement </a:t>
            </a:r>
            <a:r>
              <a:rPr lang="en-GB" sz="2000" b="0" i="0" u="none" strike="noStrike" dirty="0" err="1">
                <a:solidFill>
                  <a:srgbClr val="37393C"/>
                </a:solidFill>
                <a:effectLst/>
              </a:rPr>
              <a:t>LearnINg</a:t>
            </a:r>
            <a:r>
              <a:rPr lang="en-GB" sz="2000" b="0" i="0" u="none" strike="noStrike" dirty="0">
                <a:solidFill>
                  <a:srgbClr val="37393C"/>
                </a:solidFill>
                <a:effectLst/>
              </a:rPr>
              <a:t>,” </a:t>
            </a:r>
            <a:r>
              <a:rPr lang="en-GB" sz="2000" b="0" i="1" u="none" strike="noStrike" dirty="0" err="1">
                <a:solidFill>
                  <a:srgbClr val="37393C"/>
                </a:solidFill>
                <a:effectLst/>
              </a:rPr>
              <a:t>arXiv</a:t>
            </a:r>
            <a:r>
              <a:rPr lang="en-GB" sz="2000" b="0" i="1" u="none" strike="noStrike" dirty="0">
                <a:solidFill>
                  <a:srgbClr val="37393C"/>
                </a:solidFill>
                <a:effectLst/>
              </a:rPr>
              <a:t> [</a:t>
            </a:r>
            <a:r>
              <a:rPr lang="en-GB" sz="2000" b="0" i="1" u="none" strike="noStrike" dirty="0" err="1">
                <a:solidFill>
                  <a:srgbClr val="37393C"/>
                </a:solidFill>
                <a:effectLst/>
              </a:rPr>
              <a:t>cs.CR</a:t>
            </a:r>
            <a:r>
              <a:rPr lang="en-GB" sz="2000" b="0" i="1" u="none" strike="noStrike" dirty="0">
                <a:solidFill>
                  <a:srgbClr val="37393C"/>
                </a:solidFill>
                <a:effectLst/>
              </a:rPr>
              <a:t>]</a:t>
            </a:r>
            <a:r>
              <a:rPr lang="en-GB" sz="2000" b="0" i="0" u="none" strike="noStrike" dirty="0">
                <a:solidFill>
                  <a:srgbClr val="37393C"/>
                </a:solidFill>
                <a:effectLst/>
              </a:rPr>
              <a:t>, 	2022. [Online]. 	Available: 	http://</a:t>
            </a:r>
            <a:r>
              <a:rPr lang="en-GB" sz="2000" b="0" i="0" u="none" strike="noStrike" dirty="0" err="1">
                <a:solidFill>
                  <a:srgbClr val="37393C"/>
                </a:solidFill>
                <a:effectLst/>
              </a:rPr>
              <a:t>arxiv.org</a:t>
            </a:r>
            <a:r>
              <a:rPr lang="en-GB" sz="2000" b="0" i="0" u="none" strike="noStrike" dirty="0">
                <a:solidFill>
                  <a:srgbClr val="37393C"/>
                </a:solidFill>
                <a:effectLst/>
              </a:rPr>
              <a:t>/abs/2203.12980</a:t>
            </a:r>
          </a:p>
          <a:p>
            <a:pPr marL="0" indent="0" algn="l">
              <a:buNone/>
            </a:pPr>
            <a:r>
              <a:rPr lang="en-GB" sz="2000" b="0" i="0" u="none" strike="noStrike" dirty="0">
                <a:solidFill>
                  <a:srgbClr val="37393C"/>
                </a:solidFill>
                <a:effectLst/>
              </a:rPr>
              <a:t>[4]	K. Sethi, R. Kumar, L. Sethi, P. </a:t>
            </a:r>
            <a:r>
              <a:rPr lang="en-GB" sz="2000" b="0" i="0" u="none" strike="noStrike" dirty="0" err="1">
                <a:solidFill>
                  <a:srgbClr val="37393C"/>
                </a:solidFill>
                <a:effectLst/>
              </a:rPr>
              <a:t>Bera</a:t>
            </a:r>
            <a:r>
              <a:rPr lang="en-GB" sz="2000" b="0" i="0" u="none" strike="noStrike" dirty="0">
                <a:solidFill>
                  <a:srgbClr val="37393C"/>
                </a:solidFill>
                <a:effectLst/>
              </a:rPr>
              <a:t>, and P. K. Patra, “A novel 	machine 	learning 	based malware detection and classification 	framework,” 	in </a:t>
            </a:r>
            <a:r>
              <a:rPr lang="en-GB" sz="2000" b="0" i="1" u="none" strike="noStrike" dirty="0">
                <a:solidFill>
                  <a:srgbClr val="37393C"/>
                </a:solidFill>
                <a:effectLst/>
              </a:rPr>
              <a:t>2019 International 	Conference on Cyber Security 	and Protection of 	Digital Services (Cyber Security)</a:t>
            </a:r>
            <a:r>
              <a:rPr lang="en-GB" sz="2000" b="0" i="0" u="none" strike="noStrike" dirty="0">
                <a:solidFill>
                  <a:srgbClr val="37393C"/>
                </a:solidFill>
                <a:effectLst/>
              </a:rPr>
              <a:t>, 	IEEE, 2019.</a:t>
            </a:r>
          </a:p>
          <a:p>
            <a:endParaRPr lang="en-LK" sz="2000" dirty="0"/>
          </a:p>
        </p:txBody>
      </p:sp>
    </p:spTree>
    <p:extLst>
      <p:ext uri="{BB962C8B-B14F-4D97-AF65-F5344CB8AC3E}">
        <p14:creationId xmlns:p14="http://schemas.microsoft.com/office/powerpoint/2010/main" val="1787943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4312-1812-FB47-8B5E-04521BA9C604}"/>
              </a:ext>
            </a:extLst>
          </p:cNvPr>
          <p:cNvSpPr>
            <a:spLocks noGrp="1"/>
          </p:cNvSpPr>
          <p:nvPr>
            <p:ph type="title"/>
          </p:nvPr>
        </p:nvSpPr>
        <p:spPr/>
        <p:txBody>
          <a:bodyPr/>
          <a:lstStyle/>
          <a:p>
            <a:r>
              <a:rPr lang="en-LK" dirty="0"/>
              <a:t>Commercialization</a:t>
            </a:r>
          </a:p>
        </p:txBody>
      </p:sp>
      <p:sp>
        <p:nvSpPr>
          <p:cNvPr id="3" name="Content Placeholder 2">
            <a:extLst>
              <a:ext uri="{FF2B5EF4-FFF2-40B4-BE49-F238E27FC236}">
                <a16:creationId xmlns:a16="http://schemas.microsoft.com/office/drawing/2014/main" id="{9F0EF547-9E92-214B-955E-E0409350A4DB}"/>
              </a:ext>
            </a:extLst>
          </p:cNvPr>
          <p:cNvSpPr>
            <a:spLocks noGrp="1"/>
          </p:cNvSpPr>
          <p:nvPr>
            <p:ph idx="1"/>
          </p:nvPr>
        </p:nvSpPr>
        <p:spPr>
          <a:xfrm>
            <a:off x="304800" y="2133600"/>
            <a:ext cx="11684000" cy="2895600"/>
          </a:xfrm>
        </p:spPr>
        <p:txBody>
          <a:bodyPr/>
          <a:lstStyle/>
          <a:p>
            <a:r>
              <a:rPr lang="en-LK" dirty="0"/>
              <a:t>A subscription based agent to enchance the flexibility for end users.</a:t>
            </a:r>
          </a:p>
          <a:p>
            <a:r>
              <a:rPr lang="en-LK" dirty="0"/>
              <a:t>The final product will be minimalisitic as it can be used with an average level of resources</a:t>
            </a:r>
          </a:p>
          <a:p>
            <a:r>
              <a:rPr lang="en-LK" dirty="0"/>
              <a:t>An easy to configure Graphical User Interface.</a:t>
            </a:r>
          </a:p>
        </p:txBody>
      </p:sp>
    </p:spTree>
    <p:extLst>
      <p:ext uri="{BB962C8B-B14F-4D97-AF65-F5344CB8AC3E}">
        <p14:creationId xmlns:p14="http://schemas.microsoft.com/office/powerpoint/2010/main" val="15048551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E85F-ECCF-E544-A0CD-668B90C38DA5}"/>
              </a:ext>
            </a:extLst>
          </p:cNvPr>
          <p:cNvSpPr>
            <a:spLocks noGrp="1"/>
          </p:cNvSpPr>
          <p:nvPr>
            <p:ph type="title"/>
          </p:nvPr>
        </p:nvSpPr>
        <p:spPr>
          <a:xfrm>
            <a:off x="152400" y="609600"/>
            <a:ext cx="11684000" cy="792162"/>
          </a:xfrm>
        </p:spPr>
        <p:txBody>
          <a:bodyPr/>
          <a:lstStyle/>
          <a:p>
            <a:r>
              <a:rPr lang="en-LK" dirty="0"/>
              <a:t>Budget</a:t>
            </a:r>
          </a:p>
        </p:txBody>
      </p:sp>
      <p:graphicFrame>
        <p:nvGraphicFramePr>
          <p:cNvPr id="4" name="Table 4">
            <a:extLst>
              <a:ext uri="{FF2B5EF4-FFF2-40B4-BE49-F238E27FC236}">
                <a16:creationId xmlns:a16="http://schemas.microsoft.com/office/drawing/2014/main" id="{514E9890-AA51-9B4E-8E87-26A8629D0065}"/>
              </a:ext>
            </a:extLst>
          </p:cNvPr>
          <p:cNvGraphicFramePr>
            <a:graphicFrameLocks noGrp="1"/>
          </p:cNvGraphicFramePr>
          <p:nvPr>
            <p:ph idx="1"/>
            <p:extLst>
              <p:ext uri="{D42A27DB-BD31-4B8C-83A1-F6EECF244321}">
                <p14:modId xmlns:p14="http://schemas.microsoft.com/office/powerpoint/2010/main" val="4096025103"/>
              </p:ext>
            </p:extLst>
          </p:nvPr>
        </p:nvGraphicFramePr>
        <p:xfrm>
          <a:off x="342900" y="2501900"/>
          <a:ext cx="11684000" cy="1854200"/>
        </p:xfrm>
        <a:graphic>
          <a:graphicData uri="http://schemas.openxmlformats.org/drawingml/2006/table">
            <a:tbl>
              <a:tblPr firstRow="1" bandRow="1">
                <a:tableStyleId>{073A0DAA-6AF3-43AB-8588-CEC1D06C72B9}</a:tableStyleId>
              </a:tblPr>
              <a:tblGrid>
                <a:gridCol w="4191000">
                  <a:extLst>
                    <a:ext uri="{9D8B030D-6E8A-4147-A177-3AD203B41FA5}">
                      <a16:colId xmlns:a16="http://schemas.microsoft.com/office/drawing/2014/main" val="2221224275"/>
                    </a:ext>
                  </a:extLst>
                </a:gridCol>
                <a:gridCol w="7493000">
                  <a:extLst>
                    <a:ext uri="{9D8B030D-6E8A-4147-A177-3AD203B41FA5}">
                      <a16:colId xmlns:a16="http://schemas.microsoft.com/office/drawing/2014/main" val="1062478989"/>
                    </a:ext>
                  </a:extLst>
                </a:gridCol>
              </a:tblGrid>
              <a:tr h="370840">
                <a:tc>
                  <a:txBody>
                    <a:bodyPr/>
                    <a:lstStyle/>
                    <a:p>
                      <a:r>
                        <a:rPr lang="en-LK" dirty="0"/>
                        <a:t>Item</a:t>
                      </a:r>
                    </a:p>
                  </a:txBody>
                  <a:tcPr/>
                </a:tc>
                <a:tc>
                  <a:txBody>
                    <a:bodyPr/>
                    <a:lstStyle/>
                    <a:p>
                      <a:r>
                        <a:rPr lang="en-LK" dirty="0"/>
                        <a:t>Cost (Rs.)</a:t>
                      </a:r>
                    </a:p>
                  </a:txBody>
                  <a:tcPr/>
                </a:tc>
                <a:extLst>
                  <a:ext uri="{0D108BD9-81ED-4DB2-BD59-A6C34878D82A}">
                    <a16:rowId xmlns:a16="http://schemas.microsoft.com/office/drawing/2014/main" val="1703788796"/>
                  </a:ext>
                </a:extLst>
              </a:tr>
              <a:tr h="370840">
                <a:tc>
                  <a:txBody>
                    <a:bodyPr/>
                    <a:lstStyle/>
                    <a:p>
                      <a:r>
                        <a:rPr lang="en-LK" dirty="0"/>
                        <a:t>Amazon Web Services</a:t>
                      </a:r>
                    </a:p>
                  </a:txBody>
                  <a:tcPr/>
                </a:tc>
                <a:tc>
                  <a:txBody>
                    <a:bodyPr/>
                    <a:lstStyle/>
                    <a:p>
                      <a:r>
                        <a:rPr lang="en-LK" dirty="0"/>
                        <a:t>50,000.00</a:t>
                      </a:r>
                    </a:p>
                  </a:txBody>
                  <a:tcPr/>
                </a:tc>
                <a:extLst>
                  <a:ext uri="{0D108BD9-81ED-4DB2-BD59-A6C34878D82A}">
                    <a16:rowId xmlns:a16="http://schemas.microsoft.com/office/drawing/2014/main" val="315886322"/>
                  </a:ext>
                </a:extLst>
              </a:tr>
              <a:tr h="370840">
                <a:tc>
                  <a:txBody>
                    <a:bodyPr/>
                    <a:lstStyle/>
                    <a:p>
                      <a:r>
                        <a:rPr lang="en-LK" dirty="0"/>
                        <a:t>Cloud based databases</a:t>
                      </a:r>
                    </a:p>
                  </a:txBody>
                  <a:tcPr/>
                </a:tc>
                <a:tc>
                  <a:txBody>
                    <a:bodyPr/>
                    <a:lstStyle/>
                    <a:p>
                      <a:r>
                        <a:rPr lang="en-LK" dirty="0"/>
                        <a:t>10,000.00</a:t>
                      </a:r>
                    </a:p>
                  </a:txBody>
                  <a:tcPr/>
                </a:tc>
                <a:extLst>
                  <a:ext uri="{0D108BD9-81ED-4DB2-BD59-A6C34878D82A}">
                    <a16:rowId xmlns:a16="http://schemas.microsoft.com/office/drawing/2014/main" val="4135450784"/>
                  </a:ext>
                </a:extLst>
              </a:tr>
              <a:tr h="370840">
                <a:tc>
                  <a:txBody>
                    <a:bodyPr/>
                    <a:lstStyle/>
                    <a:p>
                      <a:r>
                        <a:rPr lang="en-LK" dirty="0"/>
                        <a:t>APIs</a:t>
                      </a:r>
                    </a:p>
                  </a:txBody>
                  <a:tcPr/>
                </a:tc>
                <a:tc>
                  <a:txBody>
                    <a:bodyPr/>
                    <a:lstStyle/>
                    <a:p>
                      <a:r>
                        <a:rPr lang="en-LK" dirty="0"/>
                        <a:t>12,000.00</a:t>
                      </a:r>
                    </a:p>
                  </a:txBody>
                  <a:tcPr/>
                </a:tc>
                <a:extLst>
                  <a:ext uri="{0D108BD9-81ED-4DB2-BD59-A6C34878D82A}">
                    <a16:rowId xmlns:a16="http://schemas.microsoft.com/office/drawing/2014/main" val="566207950"/>
                  </a:ext>
                </a:extLst>
              </a:tr>
              <a:tr h="370840">
                <a:tc>
                  <a:txBody>
                    <a:bodyPr/>
                    <a:lstStyle/>
                    <a:p>
                      <a:r>
                        <a:rPr lang="en-LK" b="1" dirty="0"/>
                        <a:t>Total</a:t>
                      </a:r>
                    </a:p>
                  </a:txBody>
                  <a:tcPr/>
                </a:tc>
                <a:tc>
                  <a:txBody>
                    <a:bodyPr/>
                    <a:lstStyle/>
                    <a:p>
                      <a:r>
                        <a:rPr lang="en-LK" b="1" dirty="0"/>
                        <a:t>72000.00</a:t>
                      </a:r>
                    </a:p>
                  </a:txBody>
                  <a:tcPr/>
                </a:tc>
                <a:extLst>
                  <a:ext uri="{0D108BD9-81ED-4DB2-BD59-A6C34878D82A}">
                    <a16:rowId xmlns:a16="http://schemas.microsoft.com/office/drawing/2014/main" val="1207032284"/>
                  </a:ext>
                </a:extLst>
              </a:tr>
            </a:tbl>
          </a:graphicData>
        </a:graphic>
      </p:graphicFrame>
    </p:spTree>
    <p:extLst>
      <p:ext uri="{BB962C8B-B14F-4D97-AF65-F5344CB8AC3E}">
        <p14:creationId xmlns:p14="http://schemas.microsoft.com/office/powerpoint/2010/main" val="30992108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11BE-854E-9D45-B7DF-41905E780A0B}"/>
              </a:ext>
            </a:extLst>
          </p:cNvPr>
          <p:cNvSpPr>
            <a:spLocks noGrp="1"/>
          </p:cNvSpPr>
          <p:nvPr>
            <p:ph type="title"/>
          </p:nvPr>
        </p:nvSpPr>
        <p:spPr>
          <a:xfrm>
            <a:off x="254000" y="2819400"/>
            <a:ext cx="11684000" cy="792162"/>
          </a:xfrm>
        </p:spPr>
        <p:txBody>
          <a:bodyPr/>
          <a:lstStyle/>
          <a:p>
            <a:r>
              <a:rPr lang="en-LK" dirty="0"/>
              <a:t>Thank you!</a:t>
            </a:r>
          </a:p>
        </p:txBody>
      </p:sp>
    </p:spTree>
    <p:extLst>
      <p:ext uri="{BB962C8B-B14F-4D97-AF65-F5344CB8AC3E}">
        <p14:creationId xmlns:p14="http://schemas.microsoft.com/office/powerpoint/2010/main" val="345009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p:txBody>
          <a:bodyPr/>
          <a:lstStyle/>
          <a:p>
            <a:r>
              <a:rPr lang="en-US" dirty="0"/>
              <a:t>IT21261046 | W.M.M.S.D.S. Perera</a:t>
            </a:r>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p:txBody>
          <a:bodyPr/>
          <a:lstStyle/>
          <a:p>
            <a:r>
              <a:rPr lang="en-US" dirty="0"/>
              <a:t>Cyber Security</a:t>
            </a:r>
          </a:p>
        </p:txBody>
      </p:sp>
      <p:sp>
        <p:nvSpPr>
          <p:cNvPr id="4" name="Rectangle 3">
            <a:extLst>
              <a:ext uri="{FF2B5EF4-FFF2-40B4-BE49-F238E27FC236}">
                <a16:creationId xmlns:a16="http://schemas.microsoft.com/office/drawing/2014/main" id="{5FB98E66-DBD5-4B29-AC68-A58A70C642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IT21261046</a:t>
            </a:r>
            <a:r>
              <a:rPr lang="en-US" sz="1800" dirty="0">
                <a:solidFill>
                  <a:schemeClr val="tx1"/>
                </a:solidFill>
              </a:rPr>
              <a:t>   |   </a:t>
            </a:r>
            <a:r>
              <a:rPr lang="en-US" dirty="0">
                <a:solidFill>
                  <a:schemeClr val="tx1"/>
                </a:solidFill>
              </a:rPr>
              <a:t>W.M.M.S.D.S. Perera</a:t>
            </a:r>
            <a:r>
              <a:rPr lang="en-US" sz="1800" b="1" dirty="0">
                <a:solidFill>
                  <a:schemeClr val="tx1"/>
                </a:solidFill>
              </a:rPr>
              <a:t>   </a:t>
            </a:r>
            <a:r>
              <a:rPr lang="en-US" dirty="0">
                <a:solidFill>
                  <a:schemeClr val="tx1"/>
                </a:solidFill>
              </a:rPr>
              <a:t>| 24-25J-025   </a:t>
            </a:r>
            <a:endParaRPr lang="en-US" sz="1800" b="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0"/>
            <a:ext cx="2057400" cy="2474507"/>
          </a:xfrm>
          <a:prstGeom prst="rect">
            <a:avLst/>
          </a:prstGeom>
          <a:ln>
            <a:solidFill>
              <a:schemeClr val="tx1"/>
            </a:solidFill>
          </a:ln>
        </p:spPr>
      </p:pic>
    </p:spTree>
    <p:extLst>
      <p:ext uri="{BB962C8B-B14F-4D97-AF65-F5344CB8AC3E}">
        <p14:creationId xmlns:p14="http://schemas.microsoft.com/office/powerpoint/2010/main" val="218140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8" name="Title 4">
            <a:extLst>
              <a:ext uri="{FF2B5EF4-FFF2-40B4-BE49-F238E27FC236}">
                <a16:creationId xmlns:a16="http://schemas.microsoft.com/office/drawing/2014/main" id="{22F6FBBB-4C77-4A4B-BE54-96D3B0DF3BB7}"/>
              </a:ext>
            </a:extLst>
          </p:cNvPr>
          <p:cNvSpPr txBox="1">
            <a:spLocks/>
          </p:cNvSpPr>
          <p:nvPr/>
        </p:nvSpPr>
        <p:spPr>
          <a:xfrm>
            <a:off x="592181" y="609600"/>
            <a:ext cx="4293326" cy="86836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latin typeface="Adobe Devanagari"/>
              </a:rPr>
              <a:t>Overview </a:t>
            </a:r>
            <a:br>
              <a:rPr lang="en-US" dirty="0">
                <a:latin typeface="Adobe Devanagari"/>
              </a:rPr>
            </a:br>
            <a:endParaRPr lang="en-US" dirty="0">
              <a:latin typeface="Adobe Devanagari"/>
            </a:endParaRPr>
          </a:p>
        </p:txBody>
      </p:sp>
      <p:sp>
        <p:nvSpPr>
          <p:cNvPr id="9" name="Rectangle 8"/>
          <p:cNvSpPr/>
          <p:nvPr/>
        </p:nvSpPr>
        <p:spPr>
          <a:xfrm>
            <a:off x="1612307" y="1676400"/>
            <a:ext cx="8856619" cy="5201424"/>
          </a:xfrm>
          <a:prstGeom prst="rect">
            <a:avLst/>
          </a:prstGeom>
        </p:spPr>
        <p:txBody>
          <a:bodyPr wrap="square">
            <a:spAutoFit/>
          </a:bodyPr>
          <a:lstStyle/>
          <a:p>
            <a:pPr marL="285750" indent="-285750">
              <a:buFont typeface="Arial" panose="020B0604020202020204" pitchFamily="34" charset="0"/>
              <a:buChar char="•"/>
            </a:pPr>
            <a:r>
              <a:rPr lang="en-US" sz="2000" dirty="0"/>
              <a:t>Malware evasion techniques is keep getting robust, is a massive problem since the malware writers knows the sandbox environment and try to write malware that can adapt to sandbox checks and surprisingly bypassing them.</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There is already lack of comprehensive studies that is focused on developing malware that can bypass advanced sandbox environments (like Cuckoo), especially using reinforcement learning (RL) [1]. </a:t>
            </a:r>
          </a:p>
          <a:p>
            <a:endParaRPr lang="en-US" sz="2000" dirty="0"/>
          </a:p>
          <a:p>
            <a:pPr marL="285750" indent="-285750">
              <a:buFont typeface="Arial" panose="020B0604020202020204" pitchFamily="34" charset="0"/>
              <a:buChar char="•"/>
            </a:pPr>
            <a:r>
              <a:rPr lang="en-US" sz="2000" dirty="0"/>
              <a:t>Even though there is some researches based on Evasion techniques that is on the RL models, it is only tested against different types of detection models and commercialize AV [3].</a:t>
            </a:r>
          </a:p>
          <a:p>
            <a:endParaRPr lang="en-US" sz="2000" dirty="0"/>
          </a:p>
          <a:p>
            <a:endParaRPr lang="en-US" sz="2000"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5849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8" name="Title 4">
            <a:extLst>
              <a:ext uri="{FF2B5EF4-FFF2-40B4-BE49-F238E27FC236}">
                <a16:creationId xmlns:a16="http://schemas.microsoft.com/office/drawing/2014/main" id="{22F6FBBB-4C77-4A4B-BE54-96D3B0DF3BB7}"/>
              </a:ext>
            </a:extLst>
          </p:cNvPr>
          <p:cNvSpPr txBox="1">
            <a:spLocks/>
          </p:cNvSpPr>
          <p:nvPr/>
        </p:nvSpPr>
        <p:spPr>
          <a:xfrm>
            <a:off x="570409" y="662374"/>
            <a:ext cx="4916123" cy="868362"/>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900" dirty="0">
                <a:latin typeface="Adobe Devanagari"/>
              </a:rPr>
              <a:t>Research Problem</a:t>
            </a:r>
            <a:br>
              <a:rPr lang="en-US" dirty="0">
                <a:latin typeface="Adobe Devanagari"/>
              </a:rPr>
            </a:br>
            <a:endParaRPr lang="en-US" dirty="0">
              <a:latin typeface="Adobe Devanagari"/>
            </a:endParaRPr>
          </a:p>
        </p:txBody>
      </p:sp>
      <p:sp>
        <p:nvSpPr>
          <p:cNvPr id="10" name="Rectangle 9"/>
          <p:cNvSpPr/>
          <p:nvPr/>
        </p:nvSpPr>
        <p:spPr>
          <a:xfrm>
            <a:off x="570409" y="1905000"/>
            <a:ext cx="4898707" cy="2677656"/>
          </a:xfrm>
          <a:prstGeom prst="rect">
            <a:avLst/>
          </a:prstGeom>
        </p:spPr>
        <p:txBody>
          <a:bodyPr wrap="square">
            <a:spAutoFit/>
          </a:bodyPr>
          <a:lstStyle/>
          <a:p>
            <a:r>
              <a:rPr lang="en-US" sz="2400" dirty="0"/>
              <a:t>How to develop </a:t>
            </a:r>
            <a:r>
              <a:rPr lang="en-US" sz="2400" b="1" u="sng" dirty="0"/>
              <a:t>network and application level specific malware </a:t>
            </a:r>
            <a:r>
              <a:rPr lang="en-US" sz="2400" dirty="0"/>
              <a:t>that can effectively evade detection by the </a:t>
            </a:r>
          </a:p>
          <a:p>
            <a:r>
              <a:rPr lang="en-US" sz="2400" dirty="0"/>
              <a:t>Cuckoo sandbox, utilizing RL to enhance the evasion capabilities dynamically?</a:t>
            </a:r>
          </a:p>
        </p:txBody>
      </p:sp>
      <p:sp>
        <p:nvSpPr>
          <p:cNvPr id="12" name="Oval 11"/>
          <p:cNvSpPr/>
          <p:nvPr/>
        </p:nvSpPr>
        <p:spPr>
          <a:xfrm>
            <a:off x="6324600" y="2743200"/>
            <a:ext cx="5207727" cy="2895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Majority of this research components, based on the defensive approach. But the </a:t>
            </a:r>
            <a:r>
              <a:rPr lang="en-US" sz="2000" b="1" u="sng" dirty="0">
                <a:solidFill>
                  <a:schemeClr val="tx1"/>
                </a:solidFill>
              </a:rPr>
              <a:t>offensive approach </a:t>
            </a:r>
            <a:r>
              <a:rPr lang="en-US" sz="2000" dirty="0">
                <a:solidFill>
                  <a:schemeClr val="tx1"/>
                </a:solidFill>
              </a:rPr>
              <a:t>is also much needed for the take a better idea</a:t>
            </a:r>
          </a:p>
          <a:p>
            <a:pPr algn="ctr"/>
            <a:r>
              <a:rPr lang="en-US" sz="2000" dirty="0">
                <a:solidFill>
                  <a:schemeClr val="tx1"/>
                </a:solidFill>
              </a:rPr>
              <a:t>about whole research area/domain</a:t>
            </a:r>
            <a:r>
              <a:rPr lang="en-US" sz="2000" b="1" dirty="0">
                <a:solidFill>
                  <a:schemeClr val="tx1"/>
                </a:solidFill>
              </a:rPr>
              <a:t>.</a:t>
            </a:r>
          </a:p>
        </p:txBody>
      </p:sp>
      <p:cxnSp>
        <p:nvCxnSpPr>
          <p:cNvPr id="3" name="Straight Arrow Connector 2"/>
          <p:cNvCxnSpPr/>
          <p:nvPr/>
        </p:nvCxnSpPr>
        <p:spPr>
          <a:xfrm flipH="1" flipV="1">
            <a:off x="5486533" y="2971685"/>
            <a:ext cx="114300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27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415290" y="3261735"/>
            <a:ext cx="10591800" cy="2667000"/>
          </a:xfrm>
        </p:spPr>
        <p:txBody>
          <a:bodyPr>
            <a:normAutofit fontScale="85000" lnSpcReduction="10000"/>
          </a:bodyPr>
          <a:lstStyle/>
          <a:p>
            <a:r>
              <a:rPr lang="en-US" sz="2100" dirty="0"/>
              <a:t>To manually develop </a:t>
            </a:r>
            <a:r>
              <a:rPr lang="en-US" sz="2100" b="1" dirty="0"/>
              <a:t>specific network level </a:t>
            </a:r>
            <a:r>
              <a:rPr lang="en-US" sz="2100" dirty="0"/>
              <a:t>and </a:t>
            </a:r>
            <a:r>
              <a:rPr lang="en-US" sz="2100" b="1" dirty="0"/>
              <a:t>application level</a:t>
            </a:r>
            <a:r>
              <a:rPr lang="en-US" sz="2100" dirty="0"/>
              <a:t> malware(s) with advanced evasion techniques.</a:t>
            </a:r>
          </a:p>
          <a:p>
            <a:pPr marL="0" indent="0">
              <a:buNone/>
            </a:pPr>
            <a:endParaRPr lang="en-US" sz="2100" dirty="0"/>
          </a:p>
          <a:p>
            <a:r>
              <a:rPr lang="en-US" sz="2100" dirty="0"/>
              <a:t>To </a:t>
            </a:r>
            <a:r>
              <a:rPr lang="en-US" sz="2100" b="1" dirty="0"/>
              <a:t>generate malware(s) </a:t>
            </a:r>
            <a:r>
              <a:rPr lang="en-US" sz="2100" dirty="0"/>
              <a:t>with RL Model with provided malware samples.</a:t>
            </a:r>
          </a:p>
          <a:p>
            <a:endParaRPr lang="en-US" sz="2100" dirty="0"/>
          </a:p>
          <a:p>
            <a:r>
              <a:rPr lang="en-US" sz="2100" dirty="0"/>
              <a:t>To Fine tune the malware (</a:t>
            </a:r>
            <a:r>
              <a:rPr lang="en-US" sz="2100" b="1" dirty="0"/>
              <a:t>both developed and sample</a:t>
            </a:r>
            <a:r>
              <a:rPr lang="en-US" sz="2100" dirty="0"/>
              <a:t>) by enhancing the stealth and evasion techniques using RL Agent. </a:t>
            </a:r>
          </a:p>
          <a:p>
            <a:endParaRPr lang="en-US" sz="2100" dirty="0"/>
          </a:p>
          <a:p>
            <a:r>
              <a:rPr lang="en-US" sz="2100" dirty="0"/>
              <a:t>To check against the </a:t>
            </a:r>
            <a:r>
              <a:rPr lang="en-US" sz="2100" b="1" dirty="0"/>
              <a:t>cuckoo sandbox environment </a:t>
            </a:r>
            <a:r>
              <a:rPr lang="en-US" sz="2100" dirty="0"/>
              <a:t>to check effectiveness and have a </a:t>
            </a:r>
            <a:r>
              <a:rPr lang="en-US" sz="2100" b="1" dirty="0"/>
              <a:t>feedback loop</a:t>
            </a:r>
            <a:r>
              <a:rPr lang="en-US" sz="2100" dirty="0"/>
              <a:t>.</a:t>
            </a:r>
          </a:p>
          <a:p>
            <a:pPr marL="0" indent="0">
              <a:buNone/>
            </a:pPr>
            <a:endParaRPr lang="en-US" sz="2000" dirty="0">
              <a:highlight>
                <a:srgbClr val="FFFF00"/>
              </a:highlight>
            </a:endParaRP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IT21261046</a:t>
            </a:r>
            <a:r>
              <a:rPr lang="en-US" dirty="0">
                <a:solidFill>
                  <a:schemeClr val="tx1"/>
                </a:solidFill>
              </a:rPr>
              <a:t>   |   W.M.M.S.D.S. Perera</a:t>
            </a:r>
            <a:r>
              <a:rPr lang="en-US" b="1" dirty="0">
                <a:solidFill>
                  <a:schemeClr val="tx1"/>
                </a:solidFill>
              </a:rPr>
              <a:t>   </a:t>
            </a:r>
            <a:r>
              <a:rPr lang="en-US" dirty="0">
                <a:solidFill>
                  <a:schemeClr val="tx1"/>
                </a:solidFill>
              </a:rPr>
              <a:t>| 24-25J-025   </a:t>
            </a:r>
          </a:p>
        </p:txBody>
      </p:sp>
      <p:sp>
        <p:nvSpPr>
          <p:cNvPr id="7" name="Title 4">
            <a:extLst>
              <a:ext uri="{FF2B5EF4-FFF2-40B4-BE49-F238E27FC236}">
                <a16:creationId xmlns:a16="http://schemas.microsoft.com/office/drawing/2014/main" id="{22F6FBBB-4C77-4A4B-BE54-96D3B0DF3BB7}"/>
              </a:ext>
            </a:extLst>
          </p:cNvPr>
          <p:cNvSpPr>
            <a:spLocks noGrp="1"/>
          </p:cNvSpPr>
          <p:nvPr>
            <p:ph type="title"/>
          </p:nvPr>
        </p:nvSpPr>
        <p:spPr>
          <a:xfrm>
            <a:off x="381000" y="2716918"/>
            <a:ext cx="3505200" cy="483482"/>
          </a:xfrm>
        </p:spPr>
        <p:txBody>
          <a:bodyPr>
            <a:normAutofit fontScale="90000"/>
          </a:bodyPr>
          <a:lstStyle/>
          <a:p>
            <a:pPr algn="l"/>
            <a:r>
              <a:rPr lang="en-US" sz="2700" b="1" dirty="0"/>
              <a:t>Sub Objectives</a:t>
            </a:r>
            <a:br>
              <a:rPr lang="en-US" dirty="0"/>
            </a:br>
            <a:endParaRPr lang="en-US" dirty="0"/>
          </a:p>
        </p:txBody>
      </p:sp>
      <p:sp>
        <p:nvSpPr>
          <p:cNvPr id="5" name="Title 4">
            <a:extLst>
              <a:ext uri="{FF2B5EF4-FFF2-40B4-BE49-F238E27FC236}">
                <a16:creationId xmlns:a16="http://schemas.microsoft.com/office/drawing/2014/main" id="{22F6FBBB-4C77-4A4B-BE54-96D3B0DF3BB7}"/>
              </a:ext>
            </a:extLst>
          </p:cNvPr>
          <p:cNvSpPr txBox="1">
            <a:spLocks/>
          </p:cNvSpPr>
          <p:nvPr/>
        </p:nvSpPr>
        <p:spPr>
          <a:xfrm>
            <a:off x="381000" y="304800"/>
            <a:ext cx="3505200" cy="792162"/>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US" b="1" dirty="0"/>
              <a:t>Specific Objective</a:t>
            </a:r>
            <a:br>
              <a:rPr lang="en-US" dirty="0"/>
            </a:br>
            <a:endParaRPr lang="en-US" dirty="0"/>
          </a:p>
        </p:txBody>
      </p:sp>
      <p:sp>
        <p:nvSpPr>
          <p:cNvPr id="8" name="Content Placeholder 5">
            <a:extLst>
              <a:ext uri="{FF2B5EF4-FFF2-40B4-BE49-F238E27FC236}">
                <a16:creationId xmlns:a16="http://schemas.microsoft.com/office/drawing/2014/main" id="{F7E461F4-E6D8-4801-94AA-9B72FC99FFED}"/>
              </a:ext>
            </a:extLst>
          </p:cNvPr>
          <p:cNvSpPr txBox="1">
            <a:spLocks/>
          </p:cNvSpPr>
          <p:nvPr/>
        </p:nvSpPr>
        <p:spPr>
          <a:xfrm>
            <a:off x="1219200" y="890452"/>
            <a:ext cx="9847083" cy="16368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000" dirty="0">
              <a:highlight>
                <a:srgbClr val="FFFF00"/>
              </a:highlight>
            </a:endParaRPr>
          </a:p>
        </p:txBody>
      </p:sp>
      <p:sp>
        <p:nvSpPr>
          <p:cNvPr id="2" name="TextBox 1"/>
          <p:cNvSpPr txBox="1"/>
          <p:nvPr/>
        </p:nvSpPr>
        <p:spPr>
          <a:xfrm>
            <a:off x="381000" y="1039188"/>
            <a:ext cx="10660380" cy="707886"/>
          </a:xfrm>
          <a:prstGeom prst="rect">
            <a:avLst/>
          </a:prstGeom>
          <a:noFill/>
        </p:spPr>
        <p:txBody>
          <a:bodyPr wrap="square" rtlCol="0">
            <a:spAutoFit/>
          </a:bodyPr>
          <a:lstStyle/>
          <a:p>
            <a:r>
              <a:rPr lang="en-US" sz="2000" dirty="0"/>
              <a:t>To Create specific malware(s) with robust evasion techniques and known </a:t>
            </a:r>
            <a:r>
              <a:rPr lang="en-US" sz="2000" b="1" dirty="0"/>
              <a:t>evasion/malicious functionalities</a:t>
            </a:r>
            <a:r>
              <a:rPr lang="en-US" sz="2000" dirty="0"/>
              <a:t>, so that it may bypass the cuckoo sandbox’s current detection techniques.</a:t>
            </a:r>
          </a:p>
        </p:txBody>
      </p:sp>
    </p:spTree>
    <p:extLst>
      <p:ext uri="{BB962C8B-B14F-4D97-AF65-F5344CB8AC3E}">
        <p14:creationId xmlns:p14="http://schemas.microsoft.com/office/powerpoint/2010/main" val="1239560717"/>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D08376A6-FCE2-4A8E-BFFF-11B69BD93976}" vid="{0A5F165D-9E14-4628-BA29-A51D7051FD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76CD229CDD4285A19EEDA46A2A94" ma:contentTypeVersion="13" ma:contentTypeDescription="Create a new document." ma:contentTypeScope="" ma:versionID="82e70f973760d71ce5f1e502bb013d03">
  <xsd:schema xmlns:xsd="http://www.w3.org/2001/XMLSchema" xmlns:xs="http://www.w3.org/2001/XMLSchema" xmlns:p="http://schemas.microsoft.com/office/2006/metadata/properties" xmlns:ns2="4da6588c-a52b-4d0b-8663-93e0f7ef87c0" xmlns:ns3="db72c12f-87a4-44ab-bbc5-4cc8306b158a" targetNamespace="http://schemas.microsoft.com/office/2006/metadata/properties" ma:root="true" ma:fieldsID="4d1e6b93f11312e598310e1d6362e66b" ns2:_="" ns3:_="">
    <xsd:import namespace="4da6588c-a52b-4d0b-8663-93e0f7ef87c0"/>
    <xsd:import namespace="db72c12f-87a4-44ab-bbc5-4cc8306b15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6588c-a52b-4d0b-8663-93e0f7ef8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8a686f-bba2-44f2-819b-edf0b3003fb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72c12f-87a4-44ab-bbc5-4cc8306b158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a90b710-f748-4220-b362-4102ae550bf9}" ma:internalName="TaxCatchAll" ma:showField="CatchAllData" ma:web="db72c12f-87a4-44ab-bbc5-4cc8306b15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da6588c-a52b-4d0b-8663-93e0f7ef87c0">
      <Terms xmlns="http://schemas.microsoft.com/office/infopath/2007/PartnerControls"/>
    </lcf76f155ced4ddcb4097134ff3c332f>
    <TaxCatchAll xmlns="db72c12f-87a4-44ab-bbc5-4cc8306b158a" xsi:nil="true"/>
  </documentManagement>
</p:properties>
</file>

<file path=customXml/itemProps1.xml><?xml version="1.0" encoding="utf-8"?>
<ds:datastoreItem xmlns:ds="http://schemas.openxmlformats.org/officeDocument/2006/customXml" ds:itemID="{B48D702E-F541-4DC9-96A1-ED5288ECFBBA}"/>
</file>

<file path=customXml/itemProps2.xml><?xml version="1.0" encoding="utf-8"?>
<ds:datastoreItem xmlns:ds="http://schemas.openxmlformats.org/officeDocument/2006/customXml" ds:itemID="{1C6CF182-48E1-465A-BBCB-40B2ED2F56FA}"/>
</file>

<file path=customXml/itemProps3.xml><?xml version="1.0" encoding="utf-8"?>
<ds:datastoreItem xmlns:ds="http://schemas.openxmlformats.org/officeDocument/2006/customXml" ds:itemID="{E8B9A368-DAFC-4CB2-8FFF-DBA9F0BD6F37}"/>
</file>

<file path=docProps/app.xml><?xml version="1.0" encoding="utf-8"?>
<Properties xmlns="http://schemas.openxmlformats.org/officeDocument/2006/extended-properties" xmlns:vt="http://schemas.openxmlformats.org/officeDocument/2006/docPropsVTypes">
  <Template>Proposal prsentation stuct</Template>
  <TotalTime>3911</TotalTime>
  <Words>4720</Words>
  <Application>Microsoft Macintosh PowerPoint</Application>
  <PresentationFormat>Widescreen</PresentationFormat>
  <Paragraphs>520</Paragraphs>
  <Slides>54</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-webkit-standard</vt:lpstr>
      <vt:lpstr>Adobe Devanagari</vt:lpstr>
      <vt:lpstr>Arial</vt:lpstr>
      <vt:lpstr>Calibri</vt:lpstr>
      <vt:lpstr>Cambria</vt:lpstr>
      <vt:lpstr>Helvetica</vt:lpstr>
      <vt:lpstr>NimbusRomNo9L</vt:lpstr>
      <vt:lpstr>Times New Roman</vt:lpstr>
      <vt:lpstr>Wingdings</vt:lpstr>
      <vt:lpstr>Office Theme</vt:lpstr>
      <vt:lpstr>Agent-based intelligent sandbox design to deceive and analyze sophisticated malware </vt:lpstr>
      <vt:lpstr>Overview</vt:lpstr>
      <vt:lpstr>Research Question</vt:lpstr>
      <vt:lpstr>Overall System Diagram</vt:lpstr>
      <vt:lpstr>Sub Objectives </vt:lpstr>
      <vt:lpstr>IT21261046 | W.M.M.S.D.S. Perera</vt:lpstr>
      <vt:lpstr>PowerPoint Presentation</vt:lpstr>
      <vt:lpstr>PowerPoint Presentation</vt:lpstr>
      <vt:lpstr>Sub Objectives </vt:lpstr>
      <vt:lpstr>Research Gap – From Lit Review </vt:lpstr>
      <vt:lpstr>Methodology </vt:lpstr>
      <vt:lpstr>RL Agent Fine Tuning the Malware </vt:lpstr>
      <vt:lpstr>System Diagram </vt:lpstr>
      <vt:lpstr>Functional and Non-Functional Requirements</vt:lpstr>
      <vt:lpstr>PowerPoint Presentation</vt:lpstr>
      <vt:lpstr>Gantt Chart (Time-line)</vt:lpstr>
      <vt:lpstr>References </vt:lpstr>
      <vt:lpstr>IT21261664 | dias m.a.s.s.a</vt:lpstr>
      <vt:lpstr>Realistic User Behaviour Simulation to Counter Sandbox-Evasive Malware </vt:lpstr>
      <vt:lpstr>Research Problem </vt:lpstr>
      <vt:lpstr>PowerPoint Presentation</vt:lpstr>
      <vt:lpstr>Main Objective &amp; Sub Objectives</vt:lpstr>
      <vt:lpstr>Methodology</vt:lpstr>
      <vt:lpstr>GAN Model</vt:lpstr>
      <vt:lpstr>PowerPoint Presentation</vt:lpstr>
      <vt:lpstr>Technologies to be used</vt:lpstr>
      <vt:lpstr>System &amp; Personal Requirements</vt:lpstr>
      <vt:lpstr>PowerPoint Presentation</vt:lpstr>
      <vt:lpstr>References </vt:lpstr>
      <vt:lpstr>IT21299452 | Dilhara W. M. A.</vt:lpstr>
      <vt:lpstr> Developing a Generative Model to Analyze and Detect Sandbox Evasion Techniques Employed by Malware and Generate Potential Evasion Strategies  </vt:lpstr>
      <vt:lpstr>Research Question</vt:lpstr>
      <vt:lpstr> Research Gap </vt:lpstr>
      <vt:lpstr>Specific and Sub Objectives </vt:lpstr>
      <vt:lpstr>System Diagram</vt:lpstr>
      <vt:lpstr>Functional and Non-Functional Requirements</vt:lpstr>
      <vt:lpstr>Technologies to be Used</vt:lpstr>
      <vt:lpstr>System, Personal, and Software Requirements Specification </vt:lpstr>
      <vt:lpstr>Completion of the project</vt:lpstr>
      <vt:lpstr>References</vt:lpstr>
      <vt:lpstr>IT21300950 | VITHANAGE V. K. M.</vt:lpstr>
      <vt:lpstr>PowerPoint Presentation</vt:lpstr>
      <vt:lpstr>Research Question</vt:lpstr>
      <vt:lpstr>Research Gap</vt:lpstr>
      <vt:lpstr>Specific objective</vt:lpstr>
      <vt:lpstr>System Diagram</vt:lpstr>
      <vt:lpstr>Technologies to be used</vt:lpstr>
      <vt:lpstr>System, Personal and Software Requirements Specification</vt:lpstr>
      <vt:lpstr>Functional and Non-functional Requirements</vt:lpstr>
      <vt:lpstr>Gantt Chart</vt:lpstr>
      <vt:lpstr>REFERENCES</vt:lpstr>
      <vt:lpstr>Commercialization</vt:lpstr>
      <vt:lpstr>Budget</vt:lpstr>
      <vt:lpstr>Thank you!</vt:lpstr>
    </vt:vector>
  </TitlesOfParts>
  <Company>University of Kelaniya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Shamalka</dc:creator>
  <cp:lastModifiedBy>Vithanage V. K. M. it21300950</cp:lastModifiedBy>
  <cp:revision>71</cp:revision>
  <dcterms:created xsi:type="dcterms:W3CDTF">2024-08-06T13:30:45Z</dcterms:created>
  <dcterms:modified xsi:type="dcterms:W3CDTF">2024-08-09T07:36:35Z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0x0101007D2C76CD229CDD4285A19EEDA46A2A94</vt:lpwstr>
  </property>
</Properties>
</file>