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99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96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300" r:id="rId35"/>
    <p:sldId id="301" r:id="rId36"/>
    <p:sldId id="298" r:id="rId37"/>
    <p:sldId id="290" r:id="rId38"/>
    <p:sldId id="291" r:id="rId39"/>
    <p:sldId id="292" r:id="rId40"/>
    <p:sldId id="293" r:id="rId41"/>
    <p:sldId id="261" r:id="rId42"/>
  </p:sldIdLst>
  <p:sldSz cx="12192000" cy="6858000"/>
  <p:notesSz cx="6858000" cy="9144000"/>
  <p:defaultTextStyle>
    <a:defPPr>
      <a:defRPr lang="en-L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04"/>
  </p:normalViewPr>
  <p:slideViewPr>
    <p:cSldViewPr snapToGrid="0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CA19A-755A-434A-9D13-A3DA32321A07}" type="datetimeFigureOut">
              <a:rPr lang="en-LK" smtClean="0"/>
              <a:t>2025-02-28</a:t>
            </a:fld>
            <a:endParaRPr lang="en-L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59934-31C6-0747-895C-2EC09DB3DC25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57528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1287-C2CC-0F12-3E02-60E04CDE2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3E88E-DBCB-13EC-3F3C-536771DDB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68258-04BB-E300-E4D2-3BD1F9F3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74E8-54DC-7644-B1D6-583675E7CDC5}" type="datetimeFigureOut">
              <a:rPr lang="en-LK" smtClean="0"/>
              <a:t>2025-02-28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E61A8-0ACA-B0A7-6CD3-EEEBCACE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03BBE-3F33-974A-B825-CB7AECC4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9BB8-B30B-A942-8081-E9F7A6BF2F2C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33328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6AF72-EDA0-65D1-F920-E59F5FBA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E78BE-E430-DF9D-6091-7754684E5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FC602-7167-B6D0-C973-C4088147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74E8-54DC-7644-B1D6-583675E7CDC5}" type="datetimeFigureOut">
              <a:rPr lang="en-LK" smtClean="0"/>
              <a:t>2025-02-28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D0D8-040E-6A62-F692-C200DD67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08D15-CC7C-0A96-51FD-6B6B1189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9BB8-B30B-A942-8081-E9F7A6BF2F2C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04792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B2B97-D05E-327C-B1E9-3950E90B8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A1019-EA4C-9CF6-003C-BA3C23092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92F5C-D6EF-5768-9A6E-C13C0A90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74E8-54DC-7644-B1D6-583675E7CDC5}" type="datetimeFigureOut">
              <a:rPr lang="en-LK" smtClean="0"/>
              <a:t>2025-02-28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2B75C-0702-2007-1A8F-D174A8AA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527B7-AC6A-8FBF-FD4E-046E6DB3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9BB8-B30B-A942-8081-E9F7A6BF2F2C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47154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5FA6-E9BE-817C-62C4-C60288AF9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2288D-D976-FCD7-11BF-D75A9F490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A72FA-A2A4-8975-78EA-06C04A1E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74E8-54DC-7644-B1D6-583675E7CDC5}" type="datetimeFigureOut">
              <a:rPr lang="en-LK" smtClean="0"/>
              <a:t>2025-02-28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D06F5-0436-0920-E576-C476437B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F1498-C256-B944-6FCD-3D3961E0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9BB8-B30B-A942-8081-E9F7A6BF2F2C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02211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4AE7-024F-2006-6454-66E3E5263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21873-2DA0-90A9-E1A2-53AC5AA3F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8370A-76D5-5CCF-1289-61E02561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74E8-54DC-7644-B1D6-583675E7CDC5}" type="datetimeFigureOut">
              <a:rPr lang="en-LK" smtClean="0"/>
              <a:t>2025-02-28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C013F-CDCC-FB8B-E3C7-58E7F011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9BDB7-3348-EFE8-D1F5-D32DCA18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9BB8-B30B-A942-8081-E9F7A6BF2F2C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46459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3E99-EC5B-F362-C2A2-76EE2B5B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21B67-CB36-B233-19DD-C456B334E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56970-7F6E-6695-DB5F-7F4062CA3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60B5A-519E-3B69-B4C8-1FEF980A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74E8-54DC-7644-B1D6-583675E7CDC5}" type="datetimeFigureOut">
              <a:rPr lang="en-LK" smtClean="0"/>
              <a:t>2025-02-28</a:t>
            </a:fld>
            <a:endParaRPr lang="en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7E47C-C8A1-169B-930A-CC5356F4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B9C52-9753-1826-301A-501E7889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9BB8-B30B-A942-8081-E9F7A6BF2F2C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82573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46BF-B3B2-6B7A-9329-F783C8DD6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65C99-89A4-4738-A50B-7469F89C0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CDA05-4993-AE69-CB91-78037D791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683E03-AE9F-421A-EF80-FFF59DCCF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756A6E-A709-57DD-C937-3070C090D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67677-03E8-C155-3089-D6520966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74E8-54DC-7644-B1D6-583675E7CDC5}" type="datetimeFigureOut">
              <a:rPr lang="en-LK" smtClean="0"/>
              <a:t>2025-02-28</a:t>
            </a:fld>
            <a:endParaRPr lang="en-L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1614AB-1F8E-48AF-3707-8080DE0E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211AC-B6EB-C2B0-439D-107AAB73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9BB8-B30B-A942-8081-E9F7A6BF2F2C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82712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94DD-FC16-D745-2907-30A2152E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4892E-B509-F286-86B0-36934BFB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74E8-54DC-7644-B1D6-583675E7CDC5}" type="datetimeFigureOut">
              <a:rPr lang="en-LK" smtClean="0"/>
              <a:t>2025-02-28</a:t>
            </a:fld>
            <a:endParaRPr lang="en-L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7EF7E-ED1F-0EEB-0183-E19BD4C1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85AE8-1A30-5675-613B-24F7451C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9BB8-B30B-A942-8081-E9F7A6BF2F2C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57379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8C388-0762-F9B3-F785-9BBEBFE3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74E8-54DC-7644-B1D6-583675E7CDC5}" type="datetimeFigureOut">
              <a:rPr lang="en-LK" smtClean="0"/>
              <a:t>2025-02-28</a:t>
            </a:fld>
            <a:endParaRPr lang="en-L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C6265-A43A-3AB2-F56E-7E2E77DD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E62CB-9CA6-EE27-B1FD-F206509A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9BB8-B30B-A942-8081-E9F7A6BF2F2C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46608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E136-2E22-DC88-1818-999FFE28D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87687-8E23-DF33-3006-7D3212E06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863C8-FE2A-13CE-0D08-B5C93ED24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51B3F-BDB0-43D8-2017-A1F1141D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74E8-54DC-7644-B1D6-583675E7CDC5}" type="datetimeFigureOut">
              <a:rPr lang="en-LK" smtClean="0"/>
              <a:t>2025-02-28</a:t>
            </a:fld>
            <a:endParaRPr lang="en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9424C-0FF0-6E66-D3DD-BA34F88A6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B29E8-5F90-4CB1-EA1B-5D163BED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9BB8-B30B-A942-8081-E9F7A6BF2F2C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85305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8147-A264-8AB2-F6C7-E6FEA6160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85356-F04B-14F4-EB55-7CA060A06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9AD81-37CC-963E-7D6D-1192F404E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54846-CDE8-3448-F13C-352AEA54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74E8-54DC-7644-B1D6-583675E7CDC5}" type="datetimeFigureOut">
              <a:rPr lang="en-LK" smtClean="0"/>
              <a:t>2025-02-28</a:t>
            </a:fld>
            <a:endParaRPr lang="en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69508-BE37-8F68-65CD-A5C22350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B6041-EF8F-705B-3D86-E67243A3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9BB8-B30B-A942-8081-E9F7A6BF2F2C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60587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AB845E-E87F-4DA6-A84A-C3CDD1DE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4535D-D848-521C-206D-0573FA4B9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BBA4A-9741-E9F8-38EF-169B8B9D7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174E8-54DC-7644-B1D6-583675E7CDC5}" type="datetimeFigureOut">
              <a:rPr lang="en-LK" smtClean="0"/>
              <a:t>2025-02-28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3E33D-8489-E214-5363-E1428E04B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5F3EA-3C0F-5ECE-D29F-5DB66A67D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E9BB8-B30B-A942-8081-E9F7A6BF2F2C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29336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avindunfernando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pixabay.com/en/user-female-avatar-woman-307993/" TargetMode="External"/><Relationship Id="rId7" Type="http://schemas.openxmlformats.org/officeDocument/2006/relationships/hyperlink" Target="https://openclipart.org/detail/3330/key-by-barretr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hyperlink" Target="http://pixabay.com/en/padlock-lock-locked-admin-154684/" TargetMode="External"/><Relationship Id="rId5" Type="http://schemas.openxmlformats.org/officeDocument/2006/relationships/hyperlink" Target="https://guy.reislogger.nl/profiel" TargetMode="External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hyperlink" Target="https://pixabay.com/en/letters-email-newsletter-leave-1132703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isolution.pro/fr/q/su13617919/quelle-est-la-difference-entre-un-certificat-et-une-cle-par-rapport-a-ss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compliance/shared-responsibility-mode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C16D02-6CFB-989E-E787-D7DC443CD3D0}"/>
              </a:ext>
            </a:extLst>
          </p:cNvPr>
          <p:cNvSpPr txBox="1">
            <a:spLocks/>
          </p:cNvSpPr>
          <p:nvPr/>
        </p:nvSpPr>
        <p:spPr>
          <a:xfrm>
            <a:off x="831850" y="1736726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LK" dirty="0"/>
              <a:t>Key Essesntials for Building Apps in Cloud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A0A70-4190-A44A-D6F8-38B6E7A6E35B}"/>
              </a:ext>
            </a:extLst>
          </p:cNvPr>
          <p:cNvSpPr txBox="1">
            <a:spLocks/>
          </p:cNvSpPr>
          <p:nvPr/>
        </p:nvSpPr>
        <p:spPr>
          <a:xfrm>
            <a:off x="83820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LK" dirty="0"/>
              <a:t>Ravindu Nirmal Fernando  </a:t>
            </a:r>
          </a:p>
          <a:p>
            <a:pPr algn="l"/>
            <a:r>
              <a:rPr lang="en-LK" dirty="0"/>
              <a:t>SLIIT | March 2025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91B3F-2B2E-7CFE-6DEB-DB54E8A3C9F7}"/>
              </a:ext>
            </a:extLst>
          </p:cNvPr>
          <p:cNvSpPr txBox="1"/>
          <p:nvPr/>
        </p:nvSpPr>
        <p:spPr>
          <a:xfrm>
            <a:off x="5627571" y="6550223"/>
            <a:ext cx="6564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LK" sz="1400" dirty="0"/>
              <a:t> </a:t>
            </a:r>
            <a:r>
              <a:rPr lang="en-LK" sz="1400" dirty="0">
                <a:hlinkClick r:id="rId2"/>
              </a:rPr>
              <a:t>https://ravindunfernando.com</a:t>
            </a:r>
            <a:r>
              <a:rPr lang="en-LK" sz="1400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CC7529-6EE8-88DC-6BAB-EE0743D24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019" y="236539"/>
            <a:ext cx="3233131" cy="236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76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8CBE3-1785-2870-09DB-CB489EC8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Horizontal vs Vertical Scaling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5CD6659-27E6-E055-DCAD-DD237B3F5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80294"/>
              </p:ext>
            </p:extLst>
          </p:nvPr>
        </p:nvGraphicFramePr>
        <p:xfrm>
          <a:off x="838200" y="1772046"/>
          <a:ext cx="10515600" cy="4351336"/>
        </p:xfrm>
        <a:graphic>
          <a:graphicData uri="http://schemas.openxmlformats.org/drawingml/2006/table">
            <a:tbl>
              <a:tblPr/>
              <a:tblGrid>
                <a:gridCol w="1562100">
                  <a:extLst>
                    <a:ext uri="{9D8B030D-6E8A-4147-A177-3AD203B41FA5}">
                      <a16:colId xmlns:a16="http://schemas.microsoft.com/office/drawing/2014/main" val="3712921404"/>
                    </a:ext>
                  </a:extLst>
                </a:gridCol>
                <a:gridCol w="4243388">
                  <a:extLst>
                    <a:ext uri="{9D8B030D-6E8A-4147-A177-3AD203B41FA5}">
                      <a16:colId xmlns:a16="http://schemas.microsoft.com/office/drawing/2014/main" val="771995482"/>
                    </a:ext>
                  </a:extLst>
                </a:gridCol>
                <a:gridCol w="4710112">
                  <a:extLst>
                    <a:ext uri="{9D8B030D-6E8A-4147-A177-3AD203B41FA5}">
                      <a16:colId xmlns:a16="http://schemas.microsoft.com/office/drawing/2014/main" val="3912942640"/>
                    </a:ext>
                  </a:extLst>
                </a:gridCol>
              </a:tblGrid>
              <a:tr h="380742">
                <a:tc>
                  <a:txBody>
                    <a:bodyPr/>
                    <a:lstStyle/>
                    <a:p>
                      <a:pPr fontAlgn="b"/>
                      <a:r>
                        <a:rPr lang="en-GB" sz="1600" b="1" dirty="0">
                          <a:effectLst/>
                        </a:rPr>
                        <a:t>Aspect</a:t>
                      </a:r>
                    </a:p>
                  </a:txBody>
                  <a:tcPr marL="54392" marR="54392" marT="27196" marB="27196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600" b="1" dirty="0">
                          <a:effectLst/>
                        </a:rPr>
                        <a:t>Horizontal Scaling (Scaling Out/In)</a:t>
                      </a:r>
                    </a:p>
                  </a:txBody>
                  <a:tcPr marL="54392" marR="54392" marT="27196" marB="27196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600" b="1" dirty="0">
                          <a:effectLst/>
                        </a:rPr>
                        <a:t>Vertical Scaling (Scaling Up/Down)</a:t>
                      </a:r>
                    </a:p>
                  </a:txBody>
                  <a:tcPr marL="54392" marR="54392" marT="27196" marB="27196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010848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Definition</a:t>
                      </a:r>
                    </a:p>
                  </a:txBody>
                  <a:tcPr marL="54392" marR="54392" marT="27196" marB="2719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Adding or removing servers to adjust capacity.</a:t>
                      </a:r>
                    </a:p>
                  </a:txBody>
                  <a:tcPr marL="54392" marR="54392" marT="27196" marB="2719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Increasing or decreasing the capacity of a server.</a:t>
                      </a:r>
                    </a:p>
                  </a:txBody>
                  <a:tcPr marL="54392" marR="54392" marT="27196" marB="2719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056294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Cost</a:t>
                      </a:r>
                    </a:p>
                  </a:txBody>
                  <a:tcPr marL="54392" marR="54392" marT="27196" marB="2719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Can be more cost-effective with pay-as-you-go models.</a:t>
                      </a:r>
                    </a:p>
                  </a:txBody>
                  <a:tcPr marL="54392" marR="54392" marT="27196" marB="2719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May involve higher costs due to high-end hardware.</a:t>
                      </a:r>
                    </a:p>
                  </a:txBody>
                  <a:tcPr marL="54392" marR="54392" marT="27196" marB="2719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552589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Downtime</a:t>
                      </a:r>
                    </a:p>
                  </a:txBody>
                  <a:tcPr marL="54392" marR="54392" marT="27196" marB="2719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Often allows scaling with no downtime.</a:t>
                      </a:r>
                    </a:p>
                  </a:txBody>
                  <a:tcPr marL="54392" marR="54392" marT="27196" marB="2719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May require downtime for hardware upgrades.</a:t>
                      </a:r>
                    </a:p>
                  </a:txBody>
                  <a:tcPr marL="54392" marR="54392" marT="27196" marB="2719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817006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Resource Limits</a:t>
                      </a:r>
                    </a:p>
                  </a:txBody>
                  <a:tcPr marL="54392" marR="54392" marT="27196" marB="2719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Limited by the number of servers you can add.</a:t>
                      </a:r>
                    </a:p>
                  </a:txBody>
                  <a:tcPr marL="54392" marR="54392" marT="27196" marB="2719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Limited by the maximum capacity of a single server.</a:t>
                      </a:r>
                    </a:p>
                  </a:txBody>
                  <a:tcPr marL="54392" marR="54392" marT="27196" marB="2719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97476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Complexity</a:t>
                      </a:r>
                    </a:p>
                  </a:txBody>
                  <a:tcPr marL="54392" marR="54392" marT="27196" marB="2719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Can increase architectural complexity.</a:t>
                      </a:r>
                    </a:p>
                  </a:txBody>
                  <a:tcPr marL="54392" marR="54392" marT="27196" marB="2719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Simpler, as it involves a single resource.</a:t>
                      </a:r>
                    </a:p>
                  </a:txBody>
                  <a:tcPr marL="54392" marR="54392" marT="27196" marB="2719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394736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Availability</a:t>
                      </a:r>
                    </a:p>
                  </a:txBody>
                  <a:tcPr marL="54392" marR="54392" marT="27196" marB="2719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Improved, as load is distributed across multiple servers.</a:t>
                      </a:r>
                    </a:p>
                  </a:txBody>
                  <a:tcPr marL="54392" marR="54392" marT="27196" marB="2719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Risk of a single point of failure.</a:t>
                      </a:r>
                    </a:p>
                  </a:txBody>
                  <a:tcPr marL="54392" marR="54392" marT="27196" marB="2719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765062"/>
                  </a:ext>
                </a:extLst>
              </a:tr>
              <a:tr h="707092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Use Case</a:t>
                      </a:r>
                    </a:p>
                  </a:txBody>
                  <a:tcPr marL="54392" marR="54392" marT="27196" marB="2719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Ideal for distributed systems and microservices.</a:t>
                      </a:r>
                    </a:p>
                  </a:txBody>
                  <a:tcPr marL="54392" marR="54392" marT="27196" marB="2719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Suited for applications with fixed or known peaks.</a:t>
                      </a:r>
                    </a:p>
                  </a:txBody>
                  <a:tcPr marL="54392" marR="54392" marT="27196" marB="2719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590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861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0A884-02D1-4290-CF7D-A482836C9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Reactive scaling</a:t>
            </a:r>
          </a:p>
          <a:p>
            <a:pPr lvl="1"/>
            <a:r>
              <a:rPr lang="en-GB" dirty="0"/>
              <a:t>Once something (e.g., workload) happen</a:t>
            </a:r>
          </a:p>
          <a:p>
            <a:r>
              <a:rPr lang="en-GB" dirty="0"/>
              <a:t>Proactive scaling</a:t>
            </a:r>
          </a:p>
          <a:p>
            <a:pPr lvl="1"/>
            <a:r>
              <a:rPr lang="en-GB" dirty="0"/>
              <a:t>Based on predictions (e.g., workload)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Based on</a:t>
            </a:r>
          </a:p>
          <a:p>
            <a:r>
              <a:rPr lang="en-GB" dirty="0"/>
              <a:t>Rules</a:t>
            </a:r>
          </a:p>
          <a:p>
            <a:pPr lvl="1"/>
            <a:r>
              <a:rPr lang="en-GB" dirty="0"/>
              <a:t>Spawn a new VM if </a:t>
            </a:r>
            <a:r>
              <a:rPr lang="en-GB" dirty="0" err="1"/>
              <a:t>ave.</a:t>
            </a:r>
            <a:r>
              <a:rPr lang="en-GB" dirty="0"/>
              <a:t> CPU util. &gt; 80%</a:t>
            </a:r>
          </a:p>
          <a:p>
            <a:r>
              <a:rPr lang="en-GB" dirty="0"/>
              <a:t>Models based on QoS/SLA targets</a:t>
            </a:r>
          </a:p>
          <a:p>
            <a:pPr lvl="1"/>
            <a:r>
              <a:rPr lang="en-GB" dirty="0"/>
              <a:t>No of VMs to maintain latency &lt; 300 </a:t>
            </a:r>
            <a:r>
              <a:rPr lang="en-GB" dirty="0" err="1"/>
              <a:t>ms</a:t>
            </a:r>
            <a:endParaRPr lang="en-GB" dirty="0"/>
          </a:p>
          <a:p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670110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DC1D-EBD2-ECFA-4525-149F69A6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Cloud Security Basics and Countermeasures</a:t>
            </a:r>
            <a:endParaRPr lang="en-L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C65EA5-01A5-D853-D94A-CFCD0CBFA9FF}"/>
              </a:ext>
            </a:extLst>
          </p:cNvPr>
          <p:cNvSpPr txBox="1">
            <a:spLocks/>
          </p:cNvSpPr>
          <p:nvPr/>
        </p:nvSpPr>
        <p:spPr>
          <a:xfrm>
            <a:off x="2026734" y="3788414"/>
            <a:ext cx="81385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623060" marR="5080" indent="-1610995" algn="ctr">
              <a:lnSpc>
                <a:spcPct val="100000"/>
              </a:lnSpc>
              <a:spcBef>
                <a:spcPts val="100"/>
              </a:spcBef>
              <a:tabLst>
                <a:tab pos="6167120" algn="l"/>
              </a:tabLst>
            </a:pPr>
            <a:r>
              <a:rPr lang="en-GB" sz="1400" dirty="0">
                <a:latin typeface="+mn-lt"/>
                <a:cs typeface="Arial"/>
              </a:rPr>
              <a:t>Based</a:t>
            </a:r>
            <a:r>
              <a:rPr lang="en-GB" sz="1400" spc="-30" dirty="0">
                <a:latin typeface="+mn-lt"/>
                <a:cs typeface="Arial"/>
              </a:rPr>
              <a:t> </a:t>
            </a:r>
            <a:r>
              <a:rPr lang="en-GB" sz="1400" dirty="0">
                <a:latin typeface="+mn-lt"/>
                <a:cs typeface="Arial"/>
              </a:rPr>
              <a:t>on</a:t>
            </a:r>
            <a:r>
              <a:rPr lang="en-GB" sz="1400" spc="-35" dirty="0">
                <a:latin typeface="+mn-lt"/>
                <a:cs typeface="Arial"/>
              </a:rPr>
              <a:t> </a:t>
            </a:r>
            <a:r>
              <a:rPr lang="en-GB" sz="1400" dirty="0">
                <a:latin typeface="+mn-lt"/>
                <a:cs typeface="Arial"/>
              </a:rPr>
              <a:t>Cloud</a:t>
            </a:r>
            <a:r>
              <a:rPr lang="en-GB" sz="1400" spc="-30" dirty="0">
                <a:latin typeface="+mn-lt"/>
                <a:cs typeface="Arial"/>
              </a:rPr>
              <a:t> </a:t>
            </a:r>
            <a:r>
              <a:rPr lang="en-GB" sz="1400" dirty="0">
                <a:latin typeface="+mn-lt"/>
                <a:cs typeface="Arial"/>
              </a:rPr>
              <a:t>Computing:</a:t>
            </a:r>
            <a:r>
              <a:rPr lang="en-GB" sz="1400" spc="-50" dirty="0">
                <a:latin typeface="+mn-lt"/>
                <a:cs typeface="Arial"/>
              </a:rPr>
              <a:t> </a:t>
            </a:r>
            <a:r>
              <a:rPr lang="en-GB" sz="1400" dirty="0">
                <a:latin typeface="+mn-lt"/>
                <a:cs typeface="Arial"/>
              </a:rPr>
              <a:t>Concepts,</a:t>
            </a:r>
            <a:r>
              <a:rPr lang="en-GB" sz="1400" spc="-60" dirty="0">
                <a:latin typeface="+mn-lt"/>
                <a:cs typeface="Arial"/>
              </a:rPr>
              <a:t> </a:t>
            </a:r>
            <a:r>
              <a:rPr lang="en-GB" sz="1400" dirty="0">
                <a:latin typeface="+mn-lt"/>
                <a:cs typeface="Arial"/>
              </a:rPr>
              <a:t>Technology</a:t>
            </a:r>
            <a:r>
              <a:rPr lang="en-GB" sz="1400" spc="-50" dirty="0">
                <a:latin typeface="+mn-lt"/>
                <a:cs typeface="Arial"/>
              </a:rPr>
              <a:t> </a:t>
            </a:r>
            <a:r>
              <a:rPr lang="en-GB" sz="1400" spc="-10" dirty="0">
                <a:latin typeface="+mn-lt"/>
                <a:cs typeface="Arial"/>
              </a:rPr>
              <a:t>Architecture, </a:t>
            </a:r>
            <a:r>
              <a:rPr lang="en-GB" sz="1400" dirty="0">
                <a:latin typeface="+mn-lt"/>
                <a:cs typeface="Arial"/>
              </a:rPr>
              <a:t>Thomas</a:t>
            </a:r>
            <a:r>
              <a:rPr lang="en-GB" sz="1400" spc="-45" dirty="0">
                <a:latin typeface="+mn-lt"/>
                <a:cs typeface="Arial"/>
              </a:rPr>
              <a:t> </a:t>
            </a:r>
            <a:r>
              <a:rPr lang="en-GB" sz="1400" dirty="0" err="1">
                <a:latin typeface="+mn-lt"/>
                <a:cs typeface="Arial"/>
              </a:rPr>
              <a:t>Erl</a:t>
            </a:r>
            <a:r>
              <a:rPr lang="en-GB" sz="1400" dirty="0">
                <a:latin typeface="+mn-lt"/>
                <a:cs typeface="Arial"/>
              </a:rPr>
              <a:t>,</a:t>
            </a:r>
            <a:r>
              <a:rPr lang="en-GB" sz="1400" spc="-35" dirty="0">
                <a:latin typeface="+mn-lt"/>
                <a:cs typeface="Arial"/>
              </a:rPr>
              <a:t> </a:t>
            </a:r>
            <a:r>
              <a:rPr lang="en-GB" sz="1400" dirty="0">
                <a:latin typeface="+mn-lt"/>
                <a:cs typeface="Arial"/>
              </a:rPr>
              <a:t>et</a:t>
            </a:r>
            <a:r>
              <a:rPr lang="en-GB" sz="1400" spc="-45" dirty="0">
                <a:latin typeface="+mn-lt"/>
                <a:cs typeface="Arial"/>
              </a:rPr>
              <a:t> </a:t>
            </a:r>
            <a:r>
              <a:rPr lang="en-GB" sz="1400" dirty="0">
                <a:latin typeface="+mn-lt"/>
                <a:cs typeface="Arial"/>
              </a:rPr>
              <a:t>al.,</a:t>
            </a:r>
            <a:r>
              <a:rPr lang="en-GB" sz="1400" spc="-30" dirty="0">
                <a:latin typeface="+mn-lt"/>
                <a:cs typeface="Arial"/>
              </a:rPr>
              <a:t> </a:t>
            </a:r>
            <a:r>
              <a:rPr lang="en-GB" sz="1400" dirty="0">
                <a:latin typeface="+mn-lt"/>
                <a:cs typeface="Arial"/>
              </a:rPr>
              <a:t>Prentice</a:t>
            </a:r>
            <a:r>
              <a:rPr lang="en-GB" sz="1400" dirty="0">
                <a:latin typeface="+mn-lt"/>
                <a:cs typeface="Liberation Serif"/>
              </a:rPr>
              <a:t>‐</a:t>
            </a:r>
            <a:r>
              <a:rPr lang="en-GB" sz="1400" dirty="0">
                <a:latin typeface="+mn-lt"/>
                <a:cs typeface="Arial"/>
              </a:rPr>
              <a:t>Hall,</a:t>
            </a:r>
            <a:r>
              <a:rPr lang="en-GB" sz="1400" spc="-45" dirty="0">
                <a:latin typeface="+mn-lt"/>
                <a:cs typeface="Arial"/>
              </a:rPr>
              <a:t> </a:t>
            </a:r>
            <a:r>
              <a:rPr lang="en-GB" sz="1400" spc="-10" dirty="0">
                <a:latin typeface="+mn-lt"/>
                <a:cs typeface="Arial"/>
              </a:rPr>
              <a:t>2013,</a:t>
            </a:r>
            <a:endParaRPr lang="en-GB" sz="1400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2487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42790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435330"/>
            <a:ext cx="10246112" cy="171259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spcBef>
                <a:spcPts val="575"/>
              </a:spcBef>
              <a:buClr>
                <a:srgbClr val="FFCC00"/>
              </a:buClr>
              <a:buSzPct val="75000"/>
              <a:tabLst>
                <a:tab pos="354965" algn="l"/>
              </a:tabLst>
            </a:pPr>
            <a:r>
              <a:rPr sz="2800" spc="-10" dirty="0">
                <a:cs typeface="Arial"/>
              </a:rPr>
              <a:t>Confidentiality</a:t>
            </a:r>
            <a:endParaRPr sz="2800" dirty="0">
              <a:cs typeface="Arial"/>
            </a:endParaRPr>
          </a:p>
          <a:p>
            <a:pPr marL="812800" lvl="1" indent="-342900">
              <a:spcBef>
                <a:spcPts val="409"/>
              </a:spcBef>
              <a:buClr>
                <a:srgbClr val="666699"/>
              </a:buClr>
              <a:buSzPct val="75000"/>
              <a:buFont typeface="Arial" panose="020B0604020202020204" pitchFamily="34" charset="0"/>
              <a:buChar char="•"/>
              <a:tabLst>
                <a:tab pos="755650" algn="l"/>
              </a:tabLst>
            </a:pPr>
            <a:r>
              <a:rPr sz="2400" dirty="0">
                <a:cs typeface="Arial"/>
              </a:rPr>
              <a:t>Accessible</a:t>
            </a:r>
            <a:r>
              <a:rPr sz="2400" spc="-65" dirty="0">
                <a:cs typeface="Arial"/>
              </a:rPr>
              <a:t> </a:t>
            </a:r>
            <a:r>
              <a:rPr sz="2400" dirty="0">
                <a:cs typeface="Arial"/>
              </a:rPr>
              <a:t>only</a:t>
            </a:r>
            <a:r>
              <a:rPr sz="2400" spc="-70" dirty="0">
                <a:cs typeface="Arial"/>
              </a:rPr>
              <a:t> </a:t>
            </a:r>
            <a:r>
              <a:rPr sz="2400" dirty="0">
                <a:cs typeface="Arial"/>
              </a:rPr>
              <a:t>to</a:t>
            </a:r>
            <a:r>
              <a:rPr sz="2400" spc="-95" dirty="0">
                <a:cs typeface="Arial"/>
              </a:rPr>
              <a:t> </a:t>
            </a:r>
            <a:r>
              <a:rPr sz="2400" dirty="0">
                <a:cs typeface="Arial"/>
              </a:rPr>
              <a:t>authorized</a:t>
            </a:r>
            <a:r>
              <a:rPr sz="2400" spc="-60" dirty="0">
                <a:cs typeface="Arial"/>
              </a:rPr>
              <a:t> </a:t>
            </a:r>
            <a:r>
              <a:rPr sz="2400" spc="-10" dirty="0">
                <a:cs typeface="Arial"/>
              </a:rPr>
              <a:t>parties</a:t>
            </a:r>
            <a:endParaRPr sz="2400" dirty="0">
              <a:cs typeface="Arial"/>
            </a:endParaRPr>
          </a:p>
          <a:p>
            <a:pPr marL="812165" marR="5080" lvl="1" indent="-342900">
              <a:spcBef>
                <a:spcPts val="400"/>
              </a:spcBef>
              <a:buClr>
                <a:srgbClr val="666699"/>
              </a:buClr>
              <a:buSzPct val="75000"/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sz="2400" dirty="0">
                <a:cs typeface="Arial"/>
              </a:rPr>
              <a:t>Within</a:t>
            </a:r>
            <a:r>
              <a:rPr sz="2400" spc="-105" dirty="0">
                <a:cs typeface="Arial"/>
              </a:rPr>
              <a:t> </a:t>
            </a:r>
            <a:r>
              <a:rPr sz="2400" dirty="0">
                <a:cs typeface="Arial"/>
              </a:rPr>
              <a:t>cloud</a:t>
            </a:r>
            <a:r>
              <a:rPr sz="2400" spc="-75" dirty="0">
                <a:cs typeface="Arial"/>
              </a:rPr>
              <a:t> </a:t>
            </a:r>
            <a:r>
              <a:rPr sz="2400" dirty="0">
                <a:cs typeface="Arial"/>
              </a:rPr>
              <a:t>environments,</a:t>
            </a:r>
            <a:r>
              <a:rPr sz="2400" spc="-95" dirty="0">
                <a:cs typeface="Arial"/>
              </a:rPr>
              <a:t> </a:t>
            </a:r>
            <a:r>
              <a:rPr sz="2400" dirty="0">
                <a:cs typeface="Arial"/>
              </a:rPr>
              <a:t>confidentiality</a:t>
            </a:r>
            <a:r>
              <a:rPr sz="2400" spc="-75" dirty="0">
                <a:cs typeface="Arial"/>
              </a:rPr>
              <a:t> </a:t>
            </a:r>
            <a:r>
              <a:rPr sz="2400" dirty="0">
                <a:cs typeface="Arial"/>
              </a:rPr>
              <a:t>targets</a:t>
            </a:r>
            <a:r>
              <a:rPr sz="2400" spc="-105" dirty="0">
                <a:cs typeface="Arial"/>
              </a:rPr>
              <a:t> </a:t>
            </a:r>
            <a:r>
              <a:rPr sz="2400" spc="-25" dirty="0">
                <a:cs typeface="Arial"/>
              </a:rPr>
              <a:t>to </a:t>
            </a:r>
            <a:r>
              <a:rPr sz="2400" dirty="0">
                <a:cs typeface="Arial"/>
              </a:rPr>
              <a:t>restricting</a:t>
            </a:r>
            <a:r>
              <a:rPr sz="2400" spc="-55" dirty="0">
                <a:cs typeface="Arial"/>
              </a:rPr>
              <a:t> </a:t>
            </a:r>
            <a:r>
              <a:rPr sz="2400" dirty="0">
                <a:cs typeface="Arial"/>
              </a:rPr>
              <a:t>access</a:t>
            </a:r>
            <a:r>
              <a:rPr sz="2400" spc="-45" dirty="0">
                <a:cs typeface="Arial"/>
              </a:rPr>
              <a:t> </a:t>
            </a:r>
            <a:r>
              <a:rPr sz="2400" dirty="0">
                <a:cs typeface="Arial"/>
              </a:rPr>
              <a:t>to</a:t>
            </a:r>
            <a:r>
              <a:rPr sz="2400" spc="-65" dirty="0">
                <a:cs typeface="Arial"/>
              </a:rPr>
              <a:t> </a:t>
            </a:r>
            <a:r>
              <a:rPr sz="2400" dirty="0">
                <a:cs typeface="Arial"/>
              </a:rPr>
              <a:t>data</a:t>
            </a:r>
            <a:r>
              <a:rPr sz="2400" spc="-50" dirty="0">
                <a:cs typeface="Arial"/>
              </a:rPr>
              <a:t> </a:t>
            </a:r>
            <a:r>
              <a:rPr sz="2400" dirty="0">
                <a:cs typeface="Arial"/>
              </a:rPr>
              <a:t>in</a:t>
            </a:r>
            <a:r>
              <a:rPr sz="2400" spc="-50" dirty="0">
                <a:cs typeface="Arial"/>
              </a:rPr>
              <a:t> </a:t>
            </a:r>
            <a:r>
              <a:rPr sz="2400" dirty="0">
                <a:cs typeface="Arial"/>
              </a:rPr>
              <a:t>transit</a:t>
            </a:r>
            <a:r>
              <a:rPr sz="2400" spc="-60" dirty="0">
                <a:cs typeface="Arial"/>
              </a:rPr>
              <a:t> </a:t>
            </a:r>
            <a:r>
              <a:rPr sz="2400" dirty="0">
                <a:cs typeface="Arial"/>
              </a:rPr>
              <a:t>and</a:t>
            </a:r>
            <a:r>
              <a:rPr sz="2400" spc="-40" dirty="0">
                <a:cs typeface="Arial"/>
              </a:rPr>
              <a:t> </a:t>
            </a:r>
            <a:r>
              <a:rPr sz="2400" spc="-10" dirty="0">
                <a:cs typeface="Arial"/>
              </a:rPr>
              <a:t>storage.</a:t>
            </a:r>
            <a:endParaRPr sz="2400" dirty="0"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8974" y="3449892"/>
            <a:ext cx="5791188" cy="228598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00883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199" y="1477094"/>
            <a:ext cx="10379927" cy="213042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spcBef>
                <a:spcPts val="575"/>
              </a:spcBef>
              <a:buClr>
                <a:srgbClr val="FFCC00"/>
              </a:buClr>
              <a:buSzPct val="75000"/>
              <a:tabLst>
                <a:tab pos="354965" algn="l"/>
              </a:tabLst>
            </a:pPr>
            <a:r>
              <a:rPr sz="2800" spc="-10" dirty="0">
                <a:cs typeface="Arial"/>
              </a:rPr>
              <a:t>Integrity</a:t>
            </a:r>
            <a:endParaRPr sz="2800" dirty="0">
              <a:cs typeface="Arial"/>
            </a:endParaRPr>
          </a:p>
          <a:p>
            <a:pPr marL="812800" lvl="1" indent="-342900">
              <a:spcBef>
                <a:spcPts val="409"/>
              </a:spcBef>
              <a:buClr>
                <a:srgbClr val="666699"/>
              </a:buClr>
              <a:buSzPct val="75000"/>
              <a:buFont typeface="Arial" panose="020B0604020202020204" pitchFamily="34" charset="0"/>
              <a:buChar char="•"/>
              <a:tabLst>
                <a:tab pos="755650" algn="l"/>
              </a:tabLst>
            </a:pPr>
            <a:r>
              <a:rPr sz="2400" dirty="0">
                <a:cs typeface="Arial"/>
              </a:rPr>
              <a:t>Not</a:t>
            </a:r>
            <a:r>
              <a:rPr sz="2400" spc="-65" dirty="0">
                <a:cs typeface="Arial"/>
              </a:rPr>
              <a:t> </a:t>
            </a:r>
            <a:r>
              <a:rPr sz="2400" dirty="0">
                <a:cs typeface="Arial"/>
              </a:rPr>
              <a:t>having</a:t>
            </a:r>
            <a:r>
              <a:rPr sz="2400" spc="-65" dirty="0">
                <a:cs typeface="Arial"/>
              </a:rPr>
              <a:t> </a:t>
            </a:r>
            <a:r>
              <a:rPr sz="2400" dirty="0">
                <a:cs typeface="Arial"/>
              </a:rPr>
              <a:t>been</a:t>
            </a:r>
            <a:r>
              <a:rPr sz="2400" spc="-55" dirty="0">
                <a:cs typeface="Arial"/>
              </a:rPr>
              <a:t> </a:t>
            </a:r>
            <a:r>
              <a:rPr sz="2400" dirty="0">
                <a:cs typeface="Arial"/>
              </a:rPr>
              <a:t>altered</a:t>
            </a:r>
            <a:r>
              <a:rPr sz="2400" spc="-75" dirty="0">
                <a:cs typeface="Arial"/>
              </a:rPr>
              <a:t> </a:t>
            </a:r>
            <a:r>
              <a:rPr sz="2400" dirty="0">
                <a:cs typeface="Arial"/>
              </a:rPr>
              <a:t>by</a:t>
            </a:r>
            <a:r>
              <a:rPr sz="2400" spc="-65" dirty="0">
                <a:cs typeface="Arial"/>
              </a:rPr>
              <a:t> </a:t>
            </a:r>
            <a:r>
              <a:rPr sz="2400" dirty="0">
                <a:cs typeface="Arial"/>
              </a:rPr>
              <a:t>an</a:t>
            </a:r>
            <a:r>
              <a:rPr sz="2400" spc="-75" dirty="0">
                <a:cs typeface="Arial"/>
              </a:rPr>
              <a:t> </a:t>
            </a:r>
            <a:r>
              <a:rPr sz="2400" dirty="0">
                <a:cs typeface="Arial"/>
              </a:rPr>
              <a:t>unauthorized</a:t>
            </a:r>
            <a:r>
              <a:rPr sz="2400" spc="-50" dirty="0">
                <a:cs typeface="Arial"/>
              </a:rPr>
              <a:t> </a:t>
            </a:r>
            <a:r>
              <a:rPr sz="2400" spc="-10" dirty="0">
                <a:cs typeface="Arial"/>
              </a:rPr>
              <a:t>party</a:t>
            </a:r>
            <a:endParaRPr sz="2400" dirty="0">
              <a:cs typeface="Arial"/>
            </a:endParaRPr>
          </a:p>
          <a:p>
            <a:pPr marL="812165" marR="152400" lvl="1" indent="-342900">
              <a:spcBef>
                <a:spcPts val="400"/>
              </a:spcBef>
              <a:buClr>
                <a:srgbClr val="666699"/>
              </a:buClr>
              <a:buSzPct val="75000"/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sz="2400" dirty="0">
                <a:cs typeface="Arial"/>
              </a:rPr>
              <a:t>Can</a:t>
            </a:r>
            <a:r>
              <a:rPr sz="2400" spc="-75" dirty="0">
                <a:cs typeface="Arial"/>
              </a:rPr>
              <a:t> </a:t>
            </a:r>
            <a:r>
              <a:rPr sz="2400" dirty="0">
                <a:cs typeface="Arial"/>
              </a:rPr>
              <a:t>cloud</a:t>
            </a:r>
            <a:r>
              <a:rPr sz="2400" spc="-70" dirty="0">
                <a:cs typeface="Arial"/>
              </a:rPr>
              <a:t> </a:t>
            </a:r>
            <a:r>
              <a:rPr sz="2400" dirty="0">
                <a:cs typeface="Arial"/>
              </a:rPr>
              <a:t>consumer</a:t>
            </a:r>
            <a:r>
              <a:rPr sz="2400" spc="-65" dirty="0">
                <a:cs typeface="Arial"/>
              </a:rPr>
              <a:t> </a:t>
            </a:r>
            <a:r>
              <a:rPr sz="2400" dirty="0">
                <a:cs typeface="Arial"/>
              </a:rPr>
              <a:t>be</a:t>
            </a:r>
            <a:r>
              <a:rPr sz="2400" spc="-80" dirty="0">
                <a:cs typeface="Arial"/>
              </a:rPr>
              <a:t> </a:t>
            </a:r>
            <a:r>
              <a:rPr sz="2400" dirty="0">
                <a:cs typeface="Arial"/>
              </a:rPr>
              <a:t>guaranteed</a:t>
            </a:r>
            <a:r>
              <a:rPr sz="2400" spc="-60" dirty="0">
                <a:cs typeface="Arial"/>
              </a:rPr>
              <a:t> </a:t>
            </a:r>
            <a:r>
              <a:rPr sz="2400" dirty="0">
                <a:cs typeface="Arial"/>
              </a:rPr>
              <a:t>transmitted</a:t>
            </a:r>
            <a:r>
              <a:rPr sz="2400" spc="-105" dirty="0">
                <a:cs typeface="Arial"/>
              </a:rPr>
              <a:t> </a:t>
            </a:r>
            <a:r>
              <a:rPr sz="2400" dirty="0">
                <a:cs typeface="Arial"/>
              </a:rPr>
              <a:t>data</a:t>
            </a:r>
            <a:r>
              <a:rPr sz="2400" spc="-85" dirty="0">
                <a:cs typeface="Arial"/>
              </a:rPr>
              <a:t> </a:t>
            </a:r>
            <a:r>
              <a:rPr sz="2400" spc="-25" dirty="0">
                <a:cs typeface="Arial"/>
              </a:rPr>
              <a:t>to </a:t>
            </a:r>
            <a:r>
              <a:rPr sz="2400" dirty="0">
                <a:cs typeface="Arial"/>
              </a:rPr>
              <a:t>matches</a:t>
            </a:r>
            <a:r>
              <a:rPr sz="2400" spc="-60" dirty="0">
                <a:cs typeface="Arial"/>
              </a:rPr>
              <a:t> </a:t>
            </a:r>
            <a:r>
              <a:rPr sz="2400" dirty="0">
                <a:cs typeface="Arial"/>
              </a:rPr>
              <a:t>the</a:t>
            </a:r>
            <a:r>
              <a:rPr sz="2400" spc="-50" dirty="0">
                <a:cs typeface="Arial"/>
              </a:rPr>
              <a:t> </a:t>
            </a:r>
            <a:r>
              <a:rPr sz="2400" dirty="0">
                <a:cs typeface="Arial"/>
              </a:rPr>
              <a:t>data</a:t>
            </a:r>
            <a:r>
              <a:rPr sz="2400" spc="-50" dirty="0">
                <a:cs typeface="Arial"/>
              </a:rPr>
              <a:t> </a:t>
            </a:r>
            <a:r>
              <a:rPr sz="2400" spc="-10" dirty="0">
                <a:cs typeface="Arial"/>
              </a:rPr>
              <a:t>received.</a:t>
            </a:r>
            <a:endParaRPr sz="2400" dirty="0">
              <a:cs typeface="Arial"/>
            </a:endParaRPr>
          </a:p>
          <a:p>
            <a:pPr marL="812800" lvl="1" indent="-342900">
              <a:spcBef>
                <a:spcPts val="405"/>
              </a:spcBef>
              <a:buClr>
                <a:srgbClr val="666699"/>
              </a:buClr>
              <a:buSzPct val="75000"/>
              <a:buFont typeface="Arial" panose="020B0604020202020204" pitchFamily="34" charset="0"/>
              <a:buChar char="•"/>
              <a:tabLst>
                <a:tab pos="755650" algn="l"/>
              </a:tabLst>
            </a:pPr>
            <a:r>
              <a:rPr sz="2400" dirty="0">
                <a:cs typeface="Arial"/>
              </a:rPr>
              <a:t>Extends</a:t>
            </a:r>
            <a:r>
              <a:rPr sz="2400" spc="-45" dirty="0">
                <a:cs typeface="Arial"/>
              </a:rPr>
              <a:t> </a:t>
            </a:r>
            <a:r>
              <a:rPr sz="2400" dirty="0">
                <a:cs typeface="Arial"/>
              </a:rPr>
              <a:t>to</a:t>
            </a:r>
            <a:r>
              <a:rPr sz="2400" spc="-70" dirty="0">
                <a:cs typeface="Arial"/>
              </a:rPr>
              <a:t> </a:t>
            </a:r>
            <a:r>
              <a:rPr sz="2400" dirty="0">
                <a:cs typeface="Arial"/>
              </a:rPr>
              <a:t>how</a:t>
            </a:r>
            <a:r>
              <a:rPr sz="2400" spc="-45" dirty="0">
                <a:cs typeface="Arial"/>
              </a:rPr>
              <a:t> </a:t>
            </a:r>
            <a:r>
              <a:rPr sz="2400" dirty="0">
                <a:cs typeface="Arial"/>
              </a:rPr>
              <a:t>data</a:t>
            </a:r>
            <a:r>
              <a:rPr sz="2400" spc="-60" dirty="0">
                <a:cs typeface="Arial"/>
              </a:rPr>
              <a:t> </a:t>
            </a:r>
            <a:r>
              <a:rPr sz="2400" dirty="0">
                <a:cs typeface="Arial"/>
              </a:rPr>
              <a:t>is</a:t>
            </a:r>
            <a:r>
              <a:rPr sz="2400" spc="-50" dirty="0">
                <a:cs typeface="Arial"/>
              </a:rPr>
              <a:t> </a:t>
            </a:r>
            <a:r>
              <a:rPr sz="2400" dirty="0">
                <a:cs typeface="Arial"/>
              </a:rPr>
              <a:t>stored,</a:t>
            </a:r>
            <a:r>
              <a:rPr sz="2400" spc="-70" dirty="0">
                <a:cs typeface="Arial"/>
              </a:rPr>
              <a:t> </a:t>
            </a:r>
            <a:r>
              <a:rPr sz="2400" dirty="0">
                <a:cs typeface="Arial"/>
              </a:rPr>
              <a:t>processed,</a:t>
            </a:r>
            <a:r>
              <a:rPr sz="2400" spc="-40" dirty="0">
                <a:cs typeface="Arial"/>
              </a:rPr>
              <a:t> </a:t>
            </a:r>
            <a:r>
              <a:rPr sz="2400" dirty="0">
                <a:cs typeface="Arial"/>
              </a:rPr>
              <a:t>and</a:t>
            </a:r>
            <a:r>
              <a:rPr sz="2400" spc="-55" dirty="0">
                <a:cs typeface="Arial"/>
              </a:rPr>
              <a:t> </a:t>
            </a:r>
            <a:r>
              <a:rPr sz="2400" spc="-10" dirty="0">
                <a:cs typeface="Arial"/>
              </a:rPr>
              <a:t>retrieved.</a:t>
            </a:r>
            <a:endParaRPr sz="2400" dirty="0"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8510" y="3971117"/>
            <a:ext cx="58674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00883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199" y="1477094"/>
            <a:ext cx="10379927" cy="5511124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spcBef>
                <a:spcPts val="575"/>
              </a:spcBef>
              <a:buClr>
                <a:srgbClr val="FFCC00"/>
              </a:buClr>
              <a:buSzPct val="75000"/>
              <a:tabLst>
                <a:tab pos="354965" algn="l"/>
              </a:tabLst>
            </a:pPr>
            <a:r>
              <a:rPr lang="en-US" sz="2800" spc="-10" dirty="0">
                <a:cs typeface="Arial"/>
              </a:rPr>
              <a:t>Authenticity</a:t>
            </a:r>
            <a:endParaRPr sz="2800" dirty="0">
              <a:cs typeface="Arial"/>
            </a:endParaRPr>
          </a:p>
          <a:p>
            <a:pPr marL="812800" lvl="1" indent="-342900">
              <a:spcBef>
                <a:spcPts val="409"/>
              </a:spcBef>
              <a:buClr>
                <a:srgbClr val="666699"/>
              </a:buClr>
              <a:buSzPct val="75000"/>
              <a:buFont typeface="Arial" panose="020B0604020202020204" pitchFamily="34" charset="0"/>
              <a:buChar char="•"/>
              <a:tabLst>
                <a:tab pos="755650" algn="l"/>
              </a:tabLst>
            </a:pPr>
            <a:r>
              <a:rPr lang="en-US" sz="2400" dirty="0">
                <a:cs typeface="Arial"/>
              </a:rPr>
              <a:t>Ensuring something has been provided by an authorized source.</a:t>
            </a:r>
          </a:p>
          <a:p>
            <a:pPr marL="812800" lvl="1" indent="-342900">
              <a:spcBef>
                <a:spcPts val="409"/>
              </a:spcBef>
              <a:buClr>
                <a:srgbClr val="666699"/>
              </a:buClr>
              <a:buSzPct val="75000"/>
              <a:buFont typeface="Arial" panose="020B0604020202020204" pitchFamily="34" charset="0"/>
              <a:buChar char="•"/>
              <a:tabLst>
                <a:tab pos="755650" algn="l"/>
              </a:tabLst>
            </a:pPr>
            <a:r>
              <a:rPr lang="en-US" sz="2400" dirty="0">
                <a:cs typeface="Arial"/>
              </a:rPr>
              <a:t>Can cloud consumer guarantee the authentication of an interaction and no other party can deny or challenge that.</a:t>
            </a:r>
          </a:p>
          <a:p>
            <a:pPr marL="469900" lvl="1">
              <a:spcBef>
                <a:spcPts val="409"/>
              </a:spcBef>
              <a:buClr>
                <a:srgbClr val="666699"/>
              </a:buClr>
              <a:buSzPct val="75000"/>
              <a:tabLst>
                <a:tab pos="755650" algn="l"/>
              </a:tabLst>
            </a:pPr>
            <a:endParaRPr lang="en-US" sz="2400" dirty="0">
              <a:cs typeface="Arial"/>
            </a:endParaRPr>
          </a:p>
          <a:p>
            <a:pPr marL="12700">
              <a:spcBef>
                <a:spcPts val="575"/>
              </a:spcBef>
              <a:buClr>
                <a:srgbClr val="FFCC00"/>
              </a:buClr>
              <a:buSzPct val="75000"/>
              <a:tabLst>
                <a:tab pos="354965" algn="l"/>
              </a:tabLst>
            </a:pPr>
            <a:r>
              <a:rPr lang="en-US" sz="2800" spc="-10" dirty="0">
                <a:cs typeface="Arial"/>
              </a:rPr>
              <a:t>Availability</a:t>
            </a:r>
          </a:p>
          <a:p>
            <a:pPr marL="812800" lvl="1" indent="-342900">
              <a:spcBef>
                <a:spcPts val="575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400" spc="-10" dirty="0">
                <a:cs typeface="Arial"/>
              </a:rPr>
              <a:t>Being accessible, available and usable within defined time period.</a:t>
            </a:r>
          </a:p>
          <a:p>
            <a:pPr marL="812800" lvl="1" indent="-342900">
              <a:spcBef>
                <a:spcPts val="575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GB" sz="2400" dirty="0"/>
              <a:t>In cloud the availability of cloud services can be a responsibility that is shared by the cloud provider and the cloud carrier. The availability of a cloud-based solution that extends to cloud service consumers is further shared by the cloud consumer.</a:t>
            </a:r>
            <a:endParaRPr lang="en-US" sz="2400" spc="-10" dirty="0">
              <a:cs typeface="Arial"/>
            </a:endParaRPr>
          </a:p>
          <a:p>
            <a:pPr marL="812800" lvl="1" indent="-342900">
              <a:spcBef>
                <a:spcPts val="575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tabLst>
                <a:tab pos="354965" algn="l"/>
              </a:tabLst>
            </a:pPr>
            <a:endParaRPr lang="en-US" sz="2400" dirty="0">
              <a:cs typeface="Arial"/>
            </a:endParaRPr>
          </a:p>
          <a:p>
            <a:pPr marL="812800" lvl="1" indent="-342900">
              <a:spcBef>
                <a:spcPts val="409"/>
              </a:spcBef>
              <a:buClr>
                <a:srgbClr val="666699"/>
              </a:buClr>
              <a:buSzPct val="75000"/>
              <a:buFont typeface="Arial" panose="020B0604020202020204" pitchFamily="34" charset="0"/>
              <a:buChar char="•"/>
              <a:tabLst>
                <a:tab pos="755650" algn="l"/>
              </a:tabLst>
            </a:pPr>
            <a:endParaRPr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1779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59955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Threat</a:t>
            </a:r>
            <a:r>
              <a:rPr spc="-30" dirty="0"/>
              <a:t> </a:t>
            </a:r>
            <a:r>
              <a:rPr spc="-10" dirty="0"/>
              <a:t>Agents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199" y="1716405"/>
            <a:ext cx="10257263" cy="171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  <a:buClr>
                <a:srgbClr val="FFCC00"/>
              </a:buClr>
              <a:buSzPct val="75000"/>
              <a:tabLst>
                <a:tab pos="355600" algn="l"/>
              </a:tabLst>
            </a:pPr>
            <a:r>
              <a:rPr sz="2800" dirty="0">
                <a:cs typeface="Arial"/>
              </a:rPr>
              <a:t>An</a:t>
            </a:r>
            <a:r>
              <a:rPr sz="2800" spc="-35" dirty="0">
                <a:cs typeface="Arial"/>
              </a:rPr>
              <a:t> </a:t>
            </a:r>
            <a:r>
              <a:rPr sz="2800" dirty="0">
                <a:cs typeface="Arial"/>
              </a:rPr>
              <a:t>entity</a:t>
            </a:r>
            <a:r>
              <a:rPr sz="2800" spc="-45" dirty="0">
                <a:cs typeface="Arial"/>
              </a:rPr>
              <a:t> </a:t>
            </a:r>
            <a:r>
              <a:rPr sz="2800" dirty="0">
                <a:cs typeface="Arial"/>
              </a:rPr>
              <a:t>that</a:t>
            </a:r>
            <a:r>
              <a:rPr sz="2800" spc="-45" dirty="0">
                <a:cs typeface="Arial"/>
              </a:rPr>
              <a:t> </a:t>
            </a:r>
            <a:r>
              <a:rPr sz="2800" dirty="0">
                <a:cs typeface="Arial"/>
              </a:rPr>
              <a:t>poses</a:t>
            </a:r>
            <a:r>
              <a:rPr sz="2800" spc="-35" dirty="0">
                <a:cs typeface="Arial"/>
              </a:rPr>
              <a:t> </a:t>
            </a:r>
            <a:r>
              <a:rPr sz="2800" dirty="0">
                <a:cs typeface="Arial"/>
              </a:rPr>
              <a:t>a</a:t>
            </a:r>
            <a:r>
              <a:rPr sz="2800" spc="-40" dirty="0">
                <a:cs typeface="Arial"/>
              </a:rPr>
              <a:t> </a:t>
            </a:r>
            <a:r>
              <a:rPr sz="2800" dirty="0">
                <a:cs typeface="Arial"/>
              </a:rPr>
              <a:t>threat</a:t>
            </a:r>
            <a:r>
              <a:rPr sz="2800" spc="-35" dirty="0">
                <a:cs typeface="Arial"/>
              </a:rPr>
              <a:t> </a:t>
            </a:r>
            <a:r>
              <a:rPr sz="2800" dirty="0">
                <a:cs typeface="Arial"/>
              </a:rPr>
              <a:t>because</a:t>
            </a:r>
            <a:r>
              <a:rPr sz="2800" spc="-30" dirty="0">
                <a:cs typeface="Arial"/>
              </a:rPr>
              <a:t> </a:t>
            </a:r>
            <a:r>
              <a:rPr sz="2800" dirty="0">
                <a:cs typeface="Arial"/>
              </a:rPr>
              <a:t>it</a:t>
            </a:r>
            <a:r>
              <a:rPr sz="2800" spc="-50" dirty="0">
                <a:cs typeface="Arial"/>
              </a:rPr>
              <a:t> </a:t>
            </a:r>
            <a:r>
              <a:rPr sz="2800" dirty="0">
                <a:cs typeface="Arial"/>
              </a:rPr>
              <a:t>is</a:t>
            </a:r>
            <a:r>
              <a:rPr sz="2800" spc="-40" dirty="0">
                <a:cs typeface="Arial"/>
              </a:rPr>
              <a:t> </a:t>
            </a:r>
            <a:r>
              <a:rPr sz="2800" spc="-10" dirty="0">
                <a:cs typeface="Arial"/>
              </a:rPr>
              <a:t>capable </a:t>
            </a:r>
            <a:r>
              <a:rPr sz="2800" dirty="0">
                <a:cs typeface="Arial"/>
              </a:rPr>
              <a:t>of</a:t>
            </a:r>
            <a:r>
              <a:rPr sz="2800" spc="-50" dirty="0">
                <a:cs typeface="Arial"/>
              </a:rPr>
              <a:t> </a:t>
            </a:r>
            <a:r>
              <a:rPr sz="2800" dirty="0">
                <a:cs typeface="Arial"/>
              </a:rPr>
              <a:t>carrying</a:t>
            </a:r>
            <a:r>
              <a:rPr sz="2800" spc="-30" dirty="0">
                <a:cs typeface="Arial"/>
              </a:rPr>
              <a:t> </a:t>
            </a:r>
            <a:r>
              <a:rPr sz="2800" dirty="0">
                <a:cs typeface="Arial"/>
              </a:rPr>
              <a:t>out</a:t>
            </a:r>
            <a:r>
              <a:rPr sz="2800" spc="-30" dirty="0">
                <a:cs typeface="Arial"/>
              </a:rPr>
              <a:t> </a:t>
            </a:r>
            <a:r>
              <a:rPr sz="2800" dirty="0">
                <a:cs typeface="Arial"/>
              </a:rPr>
              <a:t>an</a:t>
            </a:r>
            <a:r>
              <a:rPr sz="2800" spc="-30" dirty="0">
                <a:cs typeface="Arial"/>
              </a:rPr>
              <a:t> </a:t>
            </a:r>
            <a:r>
              <a:rPr sz="2800" spc="-10" dirty="0">
                <a:cs typeface="Arial"/>
              </a:rPr>
              <a:t>attack.</a:t>
            </a:r>
            <a:endParaRPr sz="2800" dirty="0">
              <a:cs typeface="Arial"/>
            </a:endParaRPr>
          </a:p>
          <a:p>
            <a:pPr marL="812800" lvl="1" indent="-342900">
              <a:spcBef>
                <a:spcPts val="409"/>
              </a:spcBef>
              <a:buClr>
                <a:srgbClr val="666699"/>
              </a:buClr>
              <a:buSzPct val="75000"/>
              <a:buFont typeface="Arial" panose="020B0604020202020204" pitchFamily="34" charset="0"/>
              <a:buChar char="•"/>
              <a:tabLst>
                <a:tab pos="755650" algn="l"/>
              </a:tabLst>
            </a:pPr>
            <a:r>
              <a:rPr sz="2400" dirty="0">
                <a:cs typeface="Arial"/>
              </a:rPr>
              <a:t>Can</a:t>
            </a:r>
            <a:r>
              <a:rPr sz="2400" spc="-70" dirty="0">
                <a:cs typeface="Arial"/>
              </a:rPr>
              <a:t> </a:t>
            </a:r>
            <a:r>
              <a:rPr sz="2400" dirty="0">
                <a:cs typeface="Arial"/>
              </a:rPr>
              <a:t>originate</a:t>
            </a:r>
            <a:r>
              <a:rPr sz="2400" spc="-55" dirty="0">
                <a:cs typeface="Arial"/>
              </a:rPr>
              <a:t> </a:t>
            </a:r>
            <a:r>
              <a:rPr sz="2400" dirty="0">
                <a:cs typeface="Arial"/>
              </a:rPr>
              <a:t>either</a:t>
            </a:r>
            <a:r>
              <a:rPr sz="2400" spc="-65" dirty="0">
                <a:cs typeface="Arial"/>
              </a:rPr>
              <a:t> </a:t>
            </a:r>
            <a:r>
              <a:rPr sz="2400" dirty="0">
                <a:cs typeface="Arial"/>
              </a:rPr>
              <a:t>internally</a:t>
            </a:r>
            <a:r>
              <a:rPr sz="2400" spc="-55" dirty="0">
                <a:cs typeface="Arial"/>
              </a:rPr>
              <a:t> </a:t>
            </a:r>
            <a:r>
              <a:rPr sz="2400" dirty="0">
                <a:cs typeface="Arial"/>
              </a:rPr>
              <a:t>or</a:t>
            </a:r>
            <a:r>
              <a:rPr sz="2400" spc="-75" dirty="0">
                <a:cs typeface="Arial"/>
              </a:rPr>
              <a:t> </a:t>
            </a:r>
            <a:r>
              <a:rPr sz="2400" spc="-10" dirty="0">
                <a:cs typeface="Arial"/>
              </a:rPr>
              <a:t>externally.</a:t>
            </a:r>
            <a:endParaRPr sz="2400" dirty="0">
              <a:cs typeface="Arial"/>
            </a:endParaRPr>
          </a:p>
          <a:p>
            <a:pPr marL="812800" lvl="1" indent="-342900">
              <a:spcBef>
                <a:spcPts val="400"/>
              </a:spcBef>
              <a:buClr>
                <a:srgbClr val="666699"/>
              </a:buClr>
              <a:buSzPct val="75000"/>
              <a:buFont typeface="Arial" panose="020B0604020202020204" pitchFamily="34" charset="0"/>
              <a:buChar char="•"/>
              <a:tabLst>
                <a:tab pos="755650" algn="l"/>
              </a:tabLst>
            </a:pPr>
            <a:r>
              <a:rPr sz="2400" dirty="0">
                <a:cs typeface="Arial"/>
              </a:rPr>
              <a:t>Human</a:t>
            </a:r>
            <a:r>
              <a:rPr sz="2400" spc="-55" dirty="0">
                <a:cs typeface="Arial"/>
              </a:rPr>
              <a:t> </a:t>
            </a:r>
            <a:r>
              <a:rPr sz="2400" dirty="0">
                <a:cs typeface="Arial"/>
              </a:rPr>
              <a:t>or</a:t>
            </a:r>
            <a:r>
              <a:rPr sz="2400" spc="-60" dirty="0">
                <a:cs typeface="Arial"/>
              </a:rPr>
              <a:t> </a:t>
            </a:r>
            <a:r>
              <a:rPr sz="2400" spc="-10" dirty="0">
                <a:cs typeface="Arial"/>
              </a:rPr>
              <a:t>Software.</a:t>
            </a:r>
            <a:endParaRPr sz="2400" dirty="0"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39417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Threat</a:t>
            </a:r>
            <a:r>
              <a:rPr spc="-30" dirty="0"/>
              <a:t> </a:t>
            </a:r>
            <a:r>
              <a:rPr spc="-10" dirty="0"/>
              <a:t>Agents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4915" y="1571321"/>
            <a:ext cx="5548380" cy="453010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48805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Threat</a:t>
            </a:r>
            <a:r>
              <a:rPr spc="-30" dirty="0"/>
              <a:t> </a:t>
            </a:r>
            <a:r>
              <a:rPr spc="-10" dirty="0"/>
              <a:t>Agents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364566"/>
            <a:ext cx="10301868" cy="4372351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algn="just">
              <a:spcBef>
                <a:spcPts val="575"/>
              </a:spcBef>
              <a:buClr>
                <a:srgbClr val="FFCC00"/>
              </a:buClr>
              <a:buSzPct val="75000"/>
              <a:tabLst>
                <a:tab pos="354965" algn="l"/>
              </a:tabLst>
            </a:pPr>
            <a:r>
              <a:rPr sz="2400" dirty="0">
                <a:cs typeface="Arial"/>
              </a:rPr>
              <a:t>Anonymous</a:t>
            </a:r>
            <a:r>
              <a:rPr sz="2400" spc="-120" dirty="0">
                <a:cs typeface="Arial"/>
              </a:rPr>
              <a:t> </a:t>
            </a:r>
            <a:r>
              <a:rPr sz="2400" spc="-10" dirty="0">
                <a:cs typeface="Arial"/>
              </a:rPr>
              <a:t>Attacker</a:t>
            </a:r>
            <a:endParaRPr sz="2400" dirty="0">
              <a:cs typeface="Arial"/>
            </a:endParaRPr>
          </a:p>
          <a:p>
            <a:pPr marL="812165" marR="464184" lvl="1" indent="-342900" algn="just">
              <a:spcBef>
                <a:spcPts val="400"/>
              </a:spcBef>
              <a:buClr>
                <a:srgbClr val="666699"/>
              </a:buClr>
              <a:buSzPct val="75000"/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sz="2000" spc="-10" dirty="0">
                <a:cs typeface="Arial"/>
              </a:rPr>
              <a:t>Non-</a:t>
            </a:r>
            <a:r>
              <a:rPr sz="2000" dirty="0">
                <a:cs typeface="Arial"/>
              </a:rPr>
              <a:t>trusted</a:t>
            </a:r>
            <a:r>
              <a:rPr sz="2000" spc="-50" dirty="0">
                <a:cs typeface="Arial"/>
              </a:rPr>
              <a:t> </a:t>
            </a:r>
            <a:r>
              <a:rPr sz="2000" dirty="0">
                <a:cs typeface="Arial"/>
              </a:rPr>
              <a:t>cloud</a:t>
            </a:r>
            <a:r>
              <a:rPr sz="2000" spc="-40" dirty="0">
                <a:cs typeface="Arial"/>
              </a:rPr>
              <a:t> </a:t>
            </a:r>
            <a:r>
              <a:rPr sz="2000" dirty="0">
                <a:cs typeface="Arial"/>
              </a:rPr>
              <a:t>service</a:t>
            </a:r>
            <a:r>
              <a:rPr sz="2000" spc="-35" dirty="0">
                <a:cs typeface="Arial"/>
              </a:rPr>
              <a:t> </a:t>
            </a:r>
            <a:r>
              <a:rPr sz="2000" dirty="0">
                <a:cs typeface="Arial"/>
              </a:rPr>
              <a:t>consumer</a:t>
            </a:r>
            <a:r>
              <a:rPr sz="2000" spc="-60" dirty="0">
                <a:cs typeface="Arial"/>
              </a:rPr>
              <a:t> </a:t>
            </a:r>
            <a:r>
              <a:rPr sz="2000" dirty="0">
                <a:cs typeface="Arial"/>
              </a:rPr>
              <a:t>without</a:t>
            </a:r>
            <a:r>
              <a:rPr sz="2000" spc="-30" dirty="0">
                <a:cs typeface="Arial"/>
              </a:rPr>
              <a:t> </a:t>
            </a:r>
            <a:r>
              <a:rPr sz="2000" dirty="0">
                <a:cs typeface="Arial"/>
              </a:rPr>
              <a:t>permissions</a:t>
            </a:r>
            <a:r>
              <a:rPr sz="2000" spc="-45" dirty="0">
                <a:cs typeface="Arial"/>
              </a:rPr>
              <a:t> </a:t>
            </a:r>
            <a:r>
              <a:rPr sz="2000" dirty="0">
                <a:cs typeface="Arial"/>
              </a:rPr>
              <a:t>in</a:t>
            </a:r>
            <a:r>
              <a:rPr sz="2000" spc="-15" dirty="0">
                <a:cs typeface="Arial"/>
              </a:rPr>
              <a:t> </a:t>
            </a:r>
            <a:r>
              <a:rPr sz="2000" spc="-25" dirty="0">
                <a:cs typeface="Arial"/>
              </a:rPr>
              <a:t>the </a:t>
            </a:r>
            <a:r>
              <a:rPr sz="2000" spc="-10" dirty="0">
                <a:cs typeface="Arial"/>
              </a:rPr>
              <a:t>cloud</a:t>
            </a:r>
            <a:r>
              <a:rPr lang="en-US" sz="2000" spc="-10" dirty="0">
                <a:cs typeface="Arial"/>
              </a:rPr>
              <a:t>. Attempts attacks from outside cloud permission boundary, mostly using public networks.</a:t>
            </a:r>
            <a:endParaRPr sz="2000" dirty="0">
              <a:cs typeface="Arial"/>
            </a:endParaRPr>
          </a:p>
          <a:p>
            <a:pPr marL="12700" algn="just">
              <a:spcBef>
                <a:spcPts val="390"/>
              </a:spcBef>
              <a:buClr>
                <a:srgbClr val="FFCC00"/>
              </a:buClr>
              <a:buSzPct val="75000"/>
              <a:tabLst>
                <a:tab pos="354965" algn="l"/>
              </a:tabLst>
            </a:pPr>
            <a:r>
              <a:rPr sz="2400" dirty="0">
                <a:cs typeface="Arial"/>
              </a:rPr>
              <a:t>Malicious</a:t>
            </a:r>
            <a:r>
              <a:rPr sz="2400" spc="-70" dirty="0">
                <a:cs typeface="Arial"/>
              </a:rPr>
              <a:t> </a:t>
            </a:r>
            <a:r>
              <a:rPr sz="2400" dirty="0">
                <a:cs typeface="Arial"/>
              </a:rPr>
              <a:t>Service</a:t>
            </a:r>
            <a:r>
              <a:rPr sz="2400" spc="-95" dirty="0">
                <a:cs typeface="Arial"/>
              </a:rPr>
              <a:t> </a:t>
            </a:r>
            <a:r>
              <a:rPr sz="2400" spc="-10" dirty="0">
                <a:cs typeface="Arial"/>
              </a:rPr>
              <a:t>Agent</a:t>
            </a:r>
            <a:endParaRPr sz="2400" dirty="0">
              <a:cs typeface="Arial"/>
            </a:endParaRPr>
          </a:p>
          <a:p>
            <a:pPr marL="812165" marR="133350" lvl="1" indent="-342900" algn="just">
              <a:spcBef>
                <a:spcPts val="409"/>
              </a:spcBef>
              <a:buClr>
                <a:srgbClr val="666699"/>
              </a:buClr>
              <a:buSzPct val="75000"/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sz="2000" dirty="0">
                <a:cs typeface="Arial"/>
              </a:rPr>
              <a:t>Able</a:t>
            </a:r>
            <a:r>
              <a:rPr sz="2000" spc="-25" dirty="0">
                <a:cs typeface="Arial"/>
              </a:rPr>
              <a:t> </a:t>
            </a:r>
            <a:r>
              <a:rPr sz="2000" dirty="0">
                <a:cs typeface="Arial"/>
              </a:rPr>
              <a:t>to</a:t>
            </a:r>
            <a:r>
              <a:rPr sz="2000" spc="-25" dirty="0">
                <a:cs typeface="Arial"/>
              </a:rPr>
              <a:t> </a:t>
            </a:r>
            <a:r>
              <a:rPr sz="2000" dirty="0">
                <a:cs typeface="Arial"/>
              </a:rPr>
              <a:t>intercept</a:t>
            </a:r>
            <a:r>
              <a:rPr sz="2000" spc="-60" dirty="0">
                <a:cs typeface="Arial"/>
              </a:rPr>
              <a:t> </a:t>
            </a:r>
            <a:r>
              <a:rPr sz="2000" dirty="0">
                <a:cs typeface="Arial"/>
              </a:rPr>
              <a:t>and</a:t>
            </a:r>
            <a:r>
              <a:rPr sz="2000" spc="-30" dirty="0">
                <a:cs typeface="Arial"/>
              </a:rPr>
              <a:t> </a:t>
            </a:r>
            <a:r>
              <a:rPr sz="2000" dirty="0">
                <a:cs typeface="Arial"/>
              </a:rPr>
              <a:t>forward</a:t>
            </a:r>
            <a:r>
              <a:rPr sz="2000" spc="-60" dirty="0">
                <a:cs typeface="Arial"/>
              </a:rPr>
              <a:t> </a:t>
            </a:r>
            <a:r>
              <a:rPr sz="2000" dirty="0">
                <a:cs typeface="Arial"/>
              </a:rPr>
              <a:t>the</a:t>
            </a:r>
            <a:r>
              <a:rPr sz="2000" spc="-30" dirty="0">
                <a:cs typeface="Arial"/>
              </a:rPr>
              <a:t> </a:t>
            </a:r>
            <a:r>
              <a:rPr sz="2000" dirty="0">
                <a:cs typeface="Arial"/>
              </a:rPr>
              <a:t>network</a:t>
            </a:r>
            <a:r>
              <a:rPr sz="2000" spc="-55" dirty="0">
                <a:cs typeface="Arial"/>
              </a:rPr>
              <a:t> </a:t>
            </a:r>
            <a:r>
              <a:rPr sz="2000" dirty="0">
                <a:cs typeface="Arial"/>
              </a:rPr>
              <a:t>traffic</a:t>
            </a:r>
            <a:r>
              <a:rPr sz="2000" spc="-40" dirty="0">
                <a:cs typeface="Arial"/>
              </a:rPr>
              <a:t> </a:t>
            </a:r>
            <a:r>
              <a:rPr sz="2000" dirty="0">
                <a:cs typeface="Arial"/>
              </a:rPr>
              <a:t>that</a:t>
            </a:r>
            <a:r>
              <a:rPr sz="2000" spc="-45" dirty="0">
                <a:cs typeface="Arial"/>
              </a:rPr>
              <a:t> </a:t>
            </a:r>
            <a:r>
              <a:rPr sz="2000" dirty="0">
                <a:cs typeface="Arial"/>
              </a:rPr>
              <a:t>flows</a:t>
            </a:r>
            <a:r>
              <a:rPr sz="2000" spc="-25" dirty="0">
                <a:cs typeface="Arial"/>
              </a:rPr>
              <a:t> </a:t>
            </a:r>
            <a:r>
              <a:rPr sz="2000" dirty="0">
                <a:cs typeface="Arial"/>
              </a:rPr>
              <a:t>within</a:t>
            </a:r>
            <a:r>
              <a:rPr sz="2000" spc="-35" dirty="0">
                <a:cs typeface="Arial"/>
              </a:rPr>
              <a:t> </a:t>
            </a:r>
            <a:r>
              <a:rPr sz="2000" spc="-50" dirty="0">
                <a:cs typeface="Arial"/>
              </a:rPr>
              <a:t>a </a:t>
            </a:r>
            <a:r>
              <a:rPr sz="2000" spc="-10" dirty="0">
                <a:cs typeface="Arial"/>
              </a:rPr>
              <a:t>cloud</a:t>
            </a:r>
            <a:r>
              <a:rPr lang="en-US" sz="2000" spc="-10" dirty="0">
                <a:cs typeface="Arial"/>
              </a:rPr>
              <a:t>. Then to maliciously use and augment the data.</a:t>
            </a:r>
            <a:endParaRPr sz="2000" dirty="0">
              <a:cs typeface="Arial"/>
            </a:endParaRPr>
          </a:p>
          <a:p>
            <a:pPr marL="12700" algn="just">
              <a:spcBef>
                <a:spcPts val="395"/>
              </a:spcBef>
              <a:buClr>
                <a:srgbClr val="FFCC00"/>
              </a:buClr>
              <a:buSzPct val="75000"/>
              <a:tabLst>
                <a:tab pos="354965" algn="l"/>
              </a:tabLst>
            </a:pPr>
            <a:r>
              <a:rPr sz="2400" dirty="0">
                <a:cs typeface="Arial"/>
              </a:rPr>
              <a:t>Trusted</a:t>
            </a:r>
            <a:r>
              <a:rPr sz="2400" spc="-75" dirty="0">
                <a:cs typeface="Arial"/>
              </a:rPr>
              <a:t> </a:t>
            </a:r>
            <a:r>
              <a:rPr sz="2400" spc="-10" dirty="0">
                <a:cs typeface="Arial"/>
              </a:rPr>
              <a:t>Attacker</a:t>
            </a:r>
            <a:endParaRPr sz="2400" dirty="0">
              <a:cs typeface="Arial"/>
            </a:endParaRPr>
          </a:p>
          <a:p>
            <a:pPr marL="812165" marR="269240" lvl="1" indent="-342900" algn="just">
              <a:spcBef>
                <a:spcPts val="409"/>
              </a:spcBef>
              <a:buClr>
                <a:srgbClr val="666699"/>
              </a:buClr>
              <a:buSzPct val="75000"/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sz="2000" dirty="0">
                <a:cs typeface="Arial"/>
              </a:rPr>
              <a:t>Shares</a:t>
            </a:r>
            <a:r>
              <a:rPr sz="2000" spc="-35" dirty="0">
                <a:cs typeface="Arial"/>
              </a:rPr>
              <a:t> </a:t>
            </a:r>
            <a:r>
              <a:rPr sz="2000" dirty="0">
                <a:cs typeface="Arial"/>
              </a:rPr>
              <a:t>IT</a:t>
            </a:r>
            <a:r>
              <a:rPr sz="2000" spc="-15" dirty="0">
                <a:cs typeface="Arial"/>
              </a:rPr>
              <a:t> </a:t>
            </a:r>
            <a:r>
              <a:rPr sz="2000" dirty="0">
                <a:cs typeface="Arial"/>
              </a:rPr>
              <a:t>resources</a:t>
            </a:r>
            <a:r>
              <a:rPr sz="2000" spc="-60" dirty="0">
                <a:cs typeface="Arial"/>
              </a:rPr>
              <a:t> </a:t>
            </a:r>
            <a:r>
              <a:rPr sz="2000" dirty="0">
                <a:cs typeface="Arial"/>
              </a:rPr>
              <a:t>in</a:t>
            </a:r>
            <a:r>
              <a:rPr sz="2000" spc="-15" dirty="0">
                <a:cs typeface="Arial"/>
              </a:rPr>
              <a:t> </a:t>
            </a:r>
            <a:r>
              <a:rPr sz="2000" dirty="0">
                <a:cs typeface="Arial"/>
              </a:rPr>
              <a:t>the</a:t>
            </a:r>
            <a:r>
              <a:rPr sz="2000" spc="-25" dirty="0">
                <a:cs typeface="Arial"/>
              </a:rPr>
              <a:t> </a:t>
            </a:r>
            <a:r>
              <a:rPr sz="2000" dirty="0">
                <a:cs typeface="Arial"/>
              </a:rPr>
              <a:t>same</a:t>
            </a:r>
            <a:r>
              <a:rPr sz="2000" spc="-35" dirty="0">
                <a:cs typeface="Arial"/>
              </a:rPr>
              <a:t> </a:t>
            </a:r>
            <a:r>
              <a:rPr sz="2000" dirty="0">
                <a:cs typeface="Arial"/>
              </a:rPr>
              <a:t>cloud</a:t>
            </a:r>
            <a:r>
              <a:rPr sz="2000" spc="-25" dirty="0">
                <a:cs typeface="Arial"/>
              </a:rPr>
              <a:t> </a:t>
            </a:r>
            <a:r>
              <a:rPr sz="2000" dirty="0">
                <a:cs typeface="Arial"/>
              </a:rPr>
              <a:t>environment</a:t>
            </a:r>
            <a:r>
              <a:rPr sz="2000" spc="-55" dirty="0">
                <a:cs typeface="Arial"/>
              </a:rPr>
              <a:t> </a:t>
            </a:r>
            <a:r>
              <a:rPr sz="2000" dirty="0">
                <a:cs typeface="Arial"/>
              </a:rPr>
              <a:t>as</a:t>
            </a:r>
            <a:r>
              <a:rPr sz="2000" spc="-20" dirty="0">
                <a:cs typeface="Arial"/>
              </a:rPr>
              <a:t> </a:t>
            </a:r>
            <a:r>
              <a:rPr sz="2000" dirty="0">
                <a:cs typeface="Arial"/>
              </a:rPr>
              <a:t>the</a:t>
            </a:r>
            <a:r>
              <a:rPr sz="2000" spc="-25" dirty="0">
                <a:cs typeface="Arial"/>
              </a:rPr>
              <a:t> </a:t>
            </a:r>
            <a:r>
              <a:rPr sz="2000" spc="-10" dirty="0">
                <a:cs typeface="Arial"/>
              </a:rPr>
              <a:t>cloud </a:t>
            </a:r>
            <a:r>
              <a:rPr sz="2000" dirty="0">
                <a:cs typeface="Arial"/>
              </a:rPr>
              <a:t>consumer</a:t>
            </a:r>
            <a:r>
              <a:rPr sz="2000" spc="-70" dirty="0">
                <a:cs typeface="Arial"/>
              </a:rPr>
              <a:t> </a:t>
            </a:r>
            <a:r>
              <a:rPr sz="2000" dirty="0">
                <a:cs typeface="Arial"/>
              </a:rPr>
              <a:t>and</a:t>
            </a:r>
            <a:r>
              <a:rPr sz="2000" spc="-35" dirty="0">
                <a:cs typeface="Arial"/>
              </a:rPr>
              <a:t> </a:t>
            </a:r>
            <a:r>
              <a:rPr sz="2000" dirty="0">
                <a:cs typeface="Arial"/>
              </a:rPr>
              <a:t>attempts</a:t>
            </a:r>
            <a:r>
              <a:rPr sz="2000" spc="-60" dirty="0">
                <a:cs typeface="Arial"/>
              </a:rPr>
              <a:t> </a:t>
            </a:r>
            <a:r>
              <a:rPr sz="2000" dirty="0">
                <a:cs typeface="Arial"/>
              </a:rPr>
              <a:t>to</a:t>
            </a:r>
            <a:r>
              <a:rPr sz="2000" spc="-25" dirty="0">
                <a:cs typeface="Arial"/>
              </a:rPr>
              <a:t> </a:t>
            </a:r>
            <a:r>
              <a:rPr sz="2000" dirty="0">
                <a:cs typeface="Arial"/>
              </a:rPr>
              <a:t>exploit</a:t>
            </a:r>
            <a:r>
              <a:rPr sz="2000" spc="-30" dirty="0">
                <a:cs typeface="Arial"/>
              </a:rPr>
              <a:t> </a:t>
            </a:r>
            <a:r>
              <a:rPr sz="2000" dirty="0">
                <a:cs typeface="Arial"/>
              </a:rPr>
              <a:t>legitimate</a:t>
            </a:r>
            <a:r>
              <a:rPr sz="2000" spc="-35" dirty="0">
                <a:cs typeface="Arial"/>
              </a:rPr>
              <a:t> </a:t>
            </a:r>
            <a:r>
              <a:rPr sz="2000" dirty="0">
                <a:cs typeface="Arial"/>
              </a:rPr>
              <a:t>credentials</a:t>
            </a:r>
            <a:r>
              <a:rPr sz="2000" spc="-55" dirty="0">
                <a:cs typeface="Arial"/>
              </a:rPr>
              <a:t> </a:t>
            </a:r>
            <a:r>
              <a:rPr sz="2000" dirty="0">
                <a:cs typeface="Arial"/>
              </a:rPr>
              <a:t>to</a:t>
            </a:r>
            <a:r>
              <a:rPr sz="2000" spc="-25" dirty="0">
                <a:cs typeface="Arial"/>
              </a:rPr>
              <a:t> </a:t>
            </a:r>
            <a:r>
              <a:rPr sz="2000" spc="-10" dirty="0">
                <a:cs typeface="Arial"/>
              </a:rPr>
              <a:t>target </a:t>
            </a:r>
            <a:r>
              <a:rPr sz="2000" dirty="0">
                <a:cs typeface="Arial"/>
              </a:rPr>
              <a:t>cloud</a:t>
            </a:r>
            <a:r>
              <a:rPr sz="2000" spc="-25" dirty="0">
                <a:cs typeface="Arial"/>
              </a:rPr>
              <a:t> </a:t>
            </a:r>
            <a:r>
              <a:rPr sz="2000" dirty="0">
                <a:cs typeface="Arial"/>
              </a:rPr>
              <a:t>providers</a:t>
            </a:r>
            <a:r>
              <a:rPr sz="2000" spc="-45" dirty="0">
                <a:cs typeface="Arial"/>
              </a:rPr>
              <a:t> </a:t>
            </a:r>
            <a:r>
              <a:rPr sz="2000" dirty="0">
                <a:cs typeface="Arial"/>
              </a:rPr>
              <a:t>and</a:t>
            </a:r>
            <a:r>
              <a:rPr sz="2000" spc="-20" dirty="0">
                <a:cs typeface="Arial"/>
              </a:rPr>
              <a:t> </a:t>
            </a:r>
            <a:r>
              <a:rPr sz="2000" dirty="0">
                <a:cs typeface="Arial"/>
              </a:rPr>
              <a:t>the</a:t>
            </a:r>
            <a:r>
              <a:rPr sz="2000" spc="-25" dirty="0">
                <a:cs typeface="Arial"/>
              </a:rPr>
              <a:t> </a:t>
            </a:r>
            <a:r>
              <a:rPr sz="2000" dirty="0">
                <a:cs typeface="Arial"/>
              </a:rPr>
              <a:t>cloud</a:t>
            </a:r>
            <a:r>
              <a:rPr sz="2000" spc="-30" dirty="0">
                <a:cs typeface="Arial"/>
              </a:rPr>
              <a:t> </a:t>
            </a:r>
            <a:r>
              <a:rPr sz="2000" spc="-10" dirty="0">
                <a:cs typeface="Arial"/>
              </a:rPr>
              <a:t>tenants.</a:t>
            </a:r>
            <a:endParaRPr sz="2000" dirty="0">
              <a:cs typeface="Arial"/>
            </a:endParaRPr>
          </a:p>
          <a:p>
            <a:pPr marL="12700" algn="just">
              <a:spcBef>
                <a:spcPts val="395"/>
              </a:spcBef>
              <a:buClr>
                <a:srgbClr val="FFCC00"/>
              </a:buClr>
              <a:buSzPct val="75000"/>
              <a:tabLst>
                <a:tab pos="354965" algn="l"/>
              </a:tabLst>
            </a:pPr>
            <a:r>
              <a:rPr sz="2400" dirty="0">
                <a:cs typeface="Arial"/>
              </a:rPr>
              <a:t>Malicious</a:t>
            </a:r>
            <a:r>
              <a:rPr sz="2400" spc="-85" dirty="0">
                <a:cs typeface="Arial"/>
              </a:rPr>
              <a:t> </a:t>
            </a:r>
            <a:r>
              <a:rPr sz="2400" spc="-10" dirty="0">
                <a:cs typeface="Arial"/>
              </a:rPr>
              <a:t>Insider</a:t>
            </a:r>
            <a:endParaRPr sz="2400" dirty="0">
              <a:cs typeface="Arial"/>
            </a:endParaRPr>
          </a:p>
          <a:p>
            <a:pPr marL="812165" marR="5080" lvl="1" indent="-342900">
              <a:spcBef>
                <a:spcPts val="400"/>
              </a:spcBef>
              <a:buClr>
                <a:srgbClr val="666699"/>
              </a:buClr>
              <a:buSzPct val="75000"/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sz="2000" dirty="0">
                <a:cs typeface="Arial"/>
              </a:rPr>
              <a:t>Human</a:t>
            </a:r>
            <a:r>
              <a:rPr sz="2000" spc="-40" dirty="0">
                <a:cs typeface="Arial"/>
              </a:rPr>
              <a:t> </a:t>
            </a:r>
            <a:r>
              <a:rPr sz="2000" dirty="0">
                <a:cs typeface="Arial"/>
              </a:rPr>
              <a:t>threat</a:t>
            </a:r>
            <a:r>
              <a:rPr sz="2000" spc="-40" dirty="0">
                <a:cs typeface="Arial"/>
              </a:rPr>
              <a:t> </a:t>
            </a:r>
            <a:r>
              <a:rPr sz="2000" dirty="0">
                <a:cs typeface="Arial"/>
              </a:rPr>
              <a:t>agents</a:t>
            </a:r>
            <a:r>
              <a:rPr sz="2000" spc="-30" dirty="0">
                <a:cs typeface="Arial"/>
              </a:rPr>
              <a:t> </a:t>
            </a:r>
            <a:r>
              <a:rPr sz="2000" dirty="0">
                <a:cs typeface="Arial"/>
              </a:rPr>
              <a:t>acting</a:t>
            </a:r>
            <a:r>
              <a:rPr sz="2000" spc="-25" dirty="0">
                <a:cs typeface="Arial"/>
              </a:rPr>
              <a:t> </a:t>
            </a:r>
            <a:r>
              <a:rPr sz="2000" dirty="0">
                <a:cs typeface="Arial"/>
              </a:rPr>
              <a:t>on</a:t>
            </a:r>
            <a:r>
              <a:rPr sz="2000" spc="-20" dirty="0">
                <a:cs typeface="Arial"/>
              </a:rPr>
              <a:t> </a:t>
            </a:r>
            <a:r>
              <a:rPr sz="2000" dirty="0">
                <a:cs typeface="Arial"/>
              </a:rPr>
              <a:t>behalf</a:t>
            </a:r>
            <a:r>
              <a:rPr sz="2000" spc="-30" dirty="0">
                <a:cs typeface="Arial"/>
              </a:rPr>
              <a:t> </a:t>
            </a:r>
            <a:r>
              <a:rPr sz="2000" dirty="0">
                <a:cs typeface="Arial"/>
              </a:rPr>
              <a:t>of</a:t>
            </a:r>
            <a:r>
              <a:rPr sz="2000" spc="-35" dirty="0">
                <a:cs typeface="Arial"/>
              </a:rPr>
              <a:t> </a:t>
            </a:r>
            <a:r>
              <a:rPr sz="2000" dirty="0">
                <a:cs typeface="Arial"/>
              </a:rPr>
              <a:t>or</a:t>
            </a:r>
            <a:r>
              <a:rPr sz="2000" spc="-20" dirty="0">
                <a:cs typeface="Arial"/>
              </a:rPr>
              <a:t> </a:t>
            </a:r>
            <a:r>
              <a:rPr sz="2000" dirty="0">
                <a:cs typeface="Arial"/>
              </a:rPr>
              <a:t>in</a:t>
            </a:r>
            <a:r>
              <a:rPr sz="2000" spc="-10" dirty="0">
                <a:cs typeface="Arial"/>
              </a:rPr>
              <a:t> </a:t>
            </a:r>
            <a:r>
              <a:rPr sz="2000" dirty="0">
                <a:cs typeface="Arial"/>
              </a:rPr>
              <a:t>relation</a:t>
            </a:r>
            <a:r>
              <a:rPr sz="2000" spc="-25" dirty="0">
                <a:cs typeface="Arial"/>
              </a:rPr>
              <a:t> </a:t>
            </a:r>
            <a:r>
              <a:rPr sz="2000" dirty="0">
                <a:cs typeface="Arial"/>
              </a:rPr>
              <a:t>to</a:t>
            </a:r>
            <a:r>
              <a:rPr sz="2000" spc="-20" dirty="0">
                <a:cs typeface="Arial"/>
              </a:rPr>
              <a:t> </a:t>
            </a:r>
            <a:r>
              <a:rPr sz="2000" dirty="0">
                <a:cs typeface="Arial"/>
              </a:rPr>
              <a:t>the</a:t>
            </a:r>
            <a:r>
              <a:rPr sz="2000" spc="-20" dirty="0">
                <a:cs typeface="Arial"/>
              </a:rPr>
              <a:t> </a:t>
            </a:r>
            <a:r>
              <a:rPr sz="2000" spc="-10" dirty="0">
                <a:cs typeface="Arial"/>
              </a:rPr>
              <a:t>cloud </a:t>
            </a:r>
            <a:r>
              <a:rPr sz="2000" dirty="0">
                <a:cs typeface="Arial"/>
              </a:rPr>
              <a:t>provider.</a:t>
            </a:r>
            <a:r>
              <a:rPr sz="2000" spc="-55" dirty="0">
                <a:cs typeface="Arial"/>
              </a:rPr>
              <a:t> </a:t>
            </a:r>
            <a:r>
              <a:rPr sz="2000" dirty="0">
                <a:cs typeface="Arial"/>
              </a:rPr>
              <a:t>Typically</a:t>
            </a:r>
            <a:r>
              <a:rPr sz="2000" spc="-25" dirty="0">
                <a:cs typeface="Arial"/>
              </a:rPr>
              <a:t> </a:t>
            </a:r>
            <a:r>
              <a:rPr sz="2000" dirty="0">
                <a:cs typeface="Arial"/>
              </a:rPr>
              <a:t>current</a:t>
            </a:r>
            <a:r>
              <a:rPr sz="2000" spc="-65" dirty="0">
                <a:cs typeface="Arial"/>
              </a:rPr>
              <a:t> </a:t>
            </a:r>
            <a:r>
              <a:rPr sz="2000" dirty="0">
                <a:cs typeface="Arial"/>
              </a:rPr>
              <a:t>or</a:t>
            </a:r>
            <a:r>
              <a:rPr sz="2000" spc="-35" dirty="0">
                <a:cs typeface="Arial"/>
              </a:rPr>
              <a:t> </a:t>
            </a:r>
            <a:r>
              <a:rPr sz="2000" dirty="0">
                <a:cs typeface="Arial"/>
              </a:rPr>
              <a:t>former</a:t>
            </a:r>
            <a:r>
              <a:rPr sz="2000" spc="-55" dirty="0">
                <a:cs typeface="Arial"/>
              </a:rPr>
              <a:t> </a:t>
            </a:r>
            <a:r>
              <a:rPr sz="2000" dirty="0">
                <a:cs typeface="Arial"/>
              </a:rPr>
              <a:t>employees</a:t>
            </a:r>
            <a:r>
              <a:rPr sz="2000" spc="-45" dirty="0">
                <a:cs typeface="Arial"/>
              </a:rPr>
              <a:t> </a:t>
            </a:r>
            <a:r>
              <a:rPr sz="2000" dirty="0">
                <a:cs typeface="Arial"/>
              </a:rPr>
              <a:t>or</a:t>
            </a:r>
            <a:r>
              <a:rPr sz="2000" spc="-35" dirty="0">
                <a:cs typeface="Arial"/>
              </a:rPr>
              <a:t> </a:t>
            </a:r>
            <a:r>
              <a:rPr sz="2000" dirty="0">
                <a:cs typeface="Arial"/>
              </a:rPr>
              <a:t>third</a:t>
            </a:r>
            <a:r>
              <a:rPr sz="2000" spc="-35" dirty="0">
                <a:cs typeface="Arial"/>
              </a:rPr>
              <a:t> </a:t>
            </a:r>
            <a:r>
              <a:rPr sz="2000" dirty="0">
                <a:cs typeface="Arial"/>
              </a:rPr>
              <a:t>parties</a:t>
            </a:r>
            <a:r>
              <a:rPr sz="2000" spc="-50" dirty="0">
                <a:cs typeface="Arial"/>
              </a:rPr>
              <a:t> </a:t>
            </a:r>
            <a:r>
              <a:rPr sz="2000" spc="-20" dirty="0">
                <a:cs typeface="Arial"/>
              </a:rPr>
              <a:t>with </a:t>
            </a:r>
            <a:r>
              <a:rPr sz="2000" dirty="0">
                <a:cs typeface="Arial"/>
              </a:rPr>
              <a:t>access</a:t>
            </a:r>
            <a:r>
              <a:rPr sz="2000" spc="-45" dirty="0">
                <a:cs typeface="Arial"/>
              </a:rPr>
              <a:t> </a:t>
            </a:r>
            <a:r>
              <a:rPr sz="2000" dirty="0">
                <a:cs typeface="Arial"/>
              </a:rPr>
              <a:t>to</a:t>
            </a:r>
            <a:r>
              <a:rPr sz="2000" spc="-20" dirty="0">
                <a:cs typeface="Arial"/>
              </a:rPr>
              <a:t> </a:t>
            </a:r>
            <a:r>
              <a:rPr sz="2000" dirty="0">
                <a:cs typeface="Arial"/>
              </a:rPr>
              <a:t>the</a:t>
            </a:r>
            <a:r>
              <a:rPr sz="2000" spc="-20" dirty="0">
                <a:cs typeface="Arial"/>
              </a:rPr>
              <a:t> </a:t>
            </a:r>
            <a:r>
              <a:rPr sz="2000" dirty="0">
                <a:cs typeface="Arial"/>
              </a:rPr>
              <a:t>cloud</a:t>
            </a:r>
            <a:r>
              <a:rPr sz="2000" spc="-25" dirty="0">
                <a:cs typeface="Arial"/>
              </a:rPr>
              <a:t> </a:t>
            </a:r>
            <a:r>
              <a:rPr sz="2000" dirty="0">
                <a:cs typeface="Arial"/>
              </a:rPr>
              <a:t>provider’s</a:t>
            </a:r>
            <a:r>
              <a:rPr sz="2000" spc="-35" dirty="0">
                <a:cs typeface="Arial"/>
              </a:rPr>
              <a:t> </a:t>
            </a:r>
            <a:r>
              <a:rPr sz="2000" spc="-10" dirty="0">
                <a:cs typeface="Arial"/>
              </a:rPr>
              <a:t>premises.</a:t>
            </a:r>
            <a:endParaRPr sz="2000" dirty="0"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82258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Cloud</a:t>
            </a:r>
            <a:r>
              <a:rPr spc="-50" dirty="0"/>
              <a:t> </a:t>
            </a:r>
            <a:r>
              <a:rPr dirty="0"/>
              <a:t>Security</a:t>
            </a:r>
            <a:r>
              <a:rPr spc="-60" dirty="0"/>
              <a:t> </a:t>
            </a:r>
            <a:r>
              <a:rPr spc="-10" dirty="0"/>
              <a:t>Threats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562284"/>
            <a:ext cx="10515600" cy="313290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69900" indent="-457200">
              <a:spcBef>
                <a:spcPts val="77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2800" dirty="0">
                <a:cs typeface="Arial"/>
              </a:rPr>
              <a:t>Traffic</a:t>
            </a:r>
            <a:r>
              <a:rPr sz="2800" spc="-75" dirty="0">
                <a:cs typeface="Arial"/>
              </a:rPr>
              <a:t> </a:t>
            </a:r>
            <a:r>
              <a:rPr sz="2800" spc="-10" dirty="0">
                <a:cs typeface="Arial"/>
              </a:rPr>
              <a:t>Eavesdropping</a:t>
            </a:r>
            <a:endParaRPr sz="2800" dirty="0">
              <a:cs typeface="Arial"/>
            </a:endParaRPr>
          </a:p>
          <a:p>
            <a:pPr marL="469900" indent="-457200">
              <a:spcBef>
                <a:spcPts val="675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2800" dirty="0">
                <a:cs typeface="Arial"/>
              </a:rPr>
              <a:t>Malicious</a:t>
            </a:r>
            <a:r>
              <a:rPr sz="2800" spc="-85" dirty="0">
                <a:cs typeface="Arial"/>
              </a:rPr>
              <a:t> </a:t>
            </a:r>
            <a:r>
              <a:rPr sz="2800" spc="-10" dirty="0">
                <a:cs typeface="Arial"/>
              </a:rPr>
              <a:t>Intermediary</a:t>
            </a:r>
            <a:endParaRPr sz="2800" dirty="0">
              <a:cs typeface="Arial"/>
            </a:endParaRPr>
          </a:p>
          <a:p>
            <a:pPr marL="469900" indent="-457200">
              <a:spcBef>
                <a:spcPts val="67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2800" dirty="0">
                <a:cs typeface="Arial"/>
              </a:rPr>
              <a:t>Denial</a:t>
            </a:r>
            <a:r>
              <a:rPr sz="2800" spc="-30" dirty="0">
                <a:cs typeface="Arial"/>
              </a:rPr>
              <a:t> </a:t>
            </a:r>
            <a:r>
              <a:rPr sz="2800" dirty="0">
                <a:cs typeface="Arial"/>
              </a:rPr>
              <a:t>of</a:t>
            </a:r>
            <a:r>
              <a:rPr sz="2800" spc="-55" dirty="0">
                <a:cs typeface="Arial"/>
              </a:rPr>
              <a:t> </a:t>
            </a:r>
            <a:r>
              <a:rPr sz="2800" spc="-10" dirty="0">
                <a:cs typeface="Arial"/>
              </a:rPr>
              <a:t>Service</a:t>
            </a:r>
            <a:endParaRPr sz="2800" dirty="0">
              <a:cs typeface="Arial"/>
            </a:endParaRPr>
          </a:p>
          <a:p>
            <a:pPr marL="469900" indent="-457200">
              <a:spcBef>
                <a:spcPts val="67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2800" dirty="0">
                <a:cs typeface="Arial"/>
              </a:rPr>
              <a:t>Insufficient</a:t>
            </a:r>
            <a:r>
              <a:rPr sz="2800" spc="-135" dirty="0">
                <a:cs typeface="Arial"/>
              </a:rPr>
              <a:t> </a:t>
            </a:r>
            <a:r>
              <a:rPr sz="2800" spc="-10" dirty="0">
                <a:cs typeface="Arial"/>
              </a:rPr>
              <a:t>Authorization</a:t>
            </a:r>
            <a:endParaRPr sz="2800" dirty="0">
              <a:cs typeface="Arial"/>
            </a:endParaRPr>
          </a:p>
          <a:p>
            <a:pPr marL="469900" indent="-457200">
              <a:spcBef>
                <a:spcPts val="675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2800" dirty="0">
                <a:cs typeface="Arial"/>
              </a:rPr>
              <a:t>Virtualization</a:t>
            </a:r>
            <a:r>
              <a:rPr sz="2800" spc="-120" dirty="0">
                <a:cs typeface="Arial"/>
              </a:rPr>
              <a:t> </a:t>
            </a:r>
            <a:r>
              <a:rPr sz="2800" spc="-10" dirty="0">
                <a:cs typeface="Arial"/>
              </a:rPr>
              <a:t>Attack</a:t>
            </a:r>
            <a:endParaRPr sz="2800" dirty="0">
              <a:cs typeface="Arial"/>
            </a:endParaRPr>
          </a:p>
          <a:p>
            <a:pPr marL="469900" indent="-457200">
              <a:spcBef>
                <a:spcPts val="67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2800" dirty="0">
                <a:cs typeface="Arial"/>
              </a:rPr>
              <a:t>Overlapping</a:t>
            </a:r>
            <a:r>
              <a:rPr sz="2800" spc="-65" dirty="0">
                <a:cs typeface="Arial"/>
              </a:rPr>
              <a:t> </a:t>
            </a:r>
            <a:r>
              <a:rPr sz="2800" dirty="0">
                <a:cs typeface="Arial"/>
              </a:rPr>
              <a:t>Trust</a:t>
            </a:r>
            <a:r>
              <a:rPr sz="2800" spc="-75" dirty="0">
                <a:cs typeface="Arial"/>
              </a:rPr>
              <a:t> </a:t>
            </a:r>
            <a:r>
              <a:rPr sz="2800" spc="-10" dirty="0">
                <a:cs typeface="Arial"/>
              </a:rPr>
              <a:t>Boundaries</a:t>
            </a:r>
            <a:endParaRPr sz="2800" dirty="0"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2427-56DD-50EE-64BB-0A139F1D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Shared Responsibility Model in Public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DD55A-7EFD-6695-7D90-774418F26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framework that outlines how security responsibilities are divided between the cloud service provider and the cloud user. </a:t>
            </a:r>
          </a:p>
          <a:p>
            <a:r>
              <a:rPr lang="en-GB" b="1" dirty="0"/>
              <a:t>Security and compliance </a:t>
            </a:r>
            <a:r>
              <a:rPr lang="en-GB" dirty="0"/>
              <a:t>is a shared responsibility between AWS and the customer. Cloud service provider manages the infrastructure, while customers are responsible for managing their data and applications.</a:t>
            </a:r>
          </a:p>
          <a:p>
            <a:r>
              <a:rPr lang="en-GB" dirty="0"/>
              <a:t>Cloud Service Provider (CSP) Responsibility: Known as "</a:t>
            </a:r>
            <a:r>
              <a:rPr lang="en-GB" b="1" dirty="0"/>
              <a:t>Security of the Cloud." </a:t>
            </a:r>
            <a:r>
              <a:rPr lang="en-GB" dirty="0"/>
              <a:t>CSP is in charge of the infrastructure, including hardware, software, networking, and physical security.</a:t>
            </a:r>
          </a:p>
          <a:p>
            <a:r>
              <a:rPr lang="en-GB" dirty="0"/>
              <a:t>Customer Responsibility: Termed "</a:t>
            </a:r>
            <a:r>
              <a:rPr lang="en-GB" b="1" dirty="0"/>
              <a:t>Security in the Cloud." </a:t>
            </a:r>
            <a:r>
              <a:rPr lang="en-GB" dirty="0"/>
              <a:t>Customers handle the guest operating system, application software, and AWS-provided firewall configuration.</a:t>
            </a:r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3299041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48443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Traffic</a:t>
            </a:r>
            <a:r>
              <a:rPr spc="-50" dirty="0"/>
              <a:t> </a:t>
            </a:r>
            <a:r>
              <a:rPr spc="-10" dirty="0"/>
              <a:t>Eavesdropping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38200" y="1424181"/>
            <a:ext cx="10515600" cy="19261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 marR="169545" indent="0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SzPct val="75000"/>
              <a:buNone/>
              <a:tabLst>
                <a:tab pos="457200" algn="l"/>
              </a:tabLst>
            </a:pPr>
            <a:r>
              <a:rPr dirty="0"/>
              <a:t>Data</a:t>
            </a:r>
            <a:r>
              <a:rPr spc="-50" dirty="0"/>
              <a:t> </a:t>
            </a:r>
            <a:r>
              <a:rPr dirty="0"/>
              <a:t>transferred</a:t>
            </a:r>
            <a:r>
              <a:rPr spc="-60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or</a:t>
            </a:r>
            <a:r>
              <a:rPr spc="-50" dirty="0"/>
              <a:t> </a:t>
            </a:r>
            <a:r>
              <a:rPr dirty="0"/>
              <a:t>within</a:t>
            </a:r>
            <a:r>
              <a:rPr spc="-2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cloud</a:t>
            </a:r>
            <a:r>
              <a:rPr spc="-35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spc="-10" dirty="0"/>
              <a:t>passively </a:t>
            </a:r>
            <a:r>
              <a:rPr dirty="0"/>
              <a:t>intercepted</a:t>
            </a:r>
            <a:r>
              <a:rPr spc="-55" dirty="0"/>
              <a:t> </a:t>
            </a:r>
            <a:r>
              <a:rPr dirty="0"/>
              <a:t>by</a:t>
            </a:r>
            <a:r>
              <a:rPr spc="-60" dirty="0"/>
              <a:t> </a:t>
            </a:r>
            <a:r>
              <a:rPr dirty="0"/>
              <a:t>a</a:t>
            </a:r>
            <a:r>
              <a:rPr spc="-70" dirty="0"/>
              <a:t> </a:t>
            </a:r>
            <a:r>
              <a:rPr dirty="0"/>
              <a:t>malicious</a:t>
            </a:r>
            <a:r>
              <a:rPr spc="-25" dirty="0"/>
              <a:t> </a:t>
            </a:r>
            <a:r>
              <a:rPr dirty="0"/>
              <a:t>service</a:t>
            </a:r>
            <a:r>
              <a:rPr spc="-70" dirty="0"/>
              <a:t> </a:t>
            </a:r>
            <a:r>
              <a:rPr dirty="0"/>
              <a:t>agent</a:t>
            </a:r>
            <a:r>
              <a:rPr spc="-40" dirty="0"/>
              <a:t> </a:t>
            </a:r>
            <a:r>
              <a:rPr dirty="0"/>
              <a:t>for</a:t>
            </a:r>
            <a:r>
              <a:rPr spc="-80" dirty="0"/>
              <a:t> </a:t>
            </a:r>
            <a:r>
              <a:rPr spc="-10" dirty="0"/>
              <a:t>information </a:t>
            </a:r>
            <a:r>
              <a:rPr dirty="0"/>
              <a:t>gathering</a:t>
            </a:r>
            <a:r>
              <a:rPr spc="-114" dirty="0"/>
              <a:t> </a:t>
            </a:r>
            <a:r>
              <a:rPr spc="-10" dirty="0"/>
              <a:t>purposes.</a:t>
            </a:r>
          </a:p>
          <a:p>
            <a:pPr marL="915034" lvl="1" indent="-342900">
              <a:lnSpc>
                <a:spcPct val="100000"/>
              </a:lnSpc>
              <a:spcBef>
                <a:spcPts val="484"/>
              </a:spcBef>
              <a:buClr>
                <a:srgbClr val="666699"/>
              </a:buClr>
              <a:buSzPct val="75000"/>
              <a:tabLst>
                <a:tab pos="858519" algn="l"/>
              </a:tabLst>
            </a:pPr>
            <a:r>
              <a:rPr sz="2000" dirty="0">
                <a:latin typeface="Arial"/>
                <a:cs typeface="Arial"/>
              </a:rPr>
              <a:t>Aim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compromise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confidentiality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data.</a:t>
            </a:r>
            <a:endParaRPr sz="2000" dirty="0">
              <a:latin typeface="Arial"/>
              <a:cs typeface="Arial"/>
            </a:endParaRPr>
          </a:p>
          <a:p>
            <a:pPr marL="914399" marR="5080" lvl="1" indent="-342900">
              <a:lnSpc>
                <a:spcPct val="100000"/>
              </a:lnSpc>
              <a:spcBef>
                <a:spcPts val="480"/>
              </a:spcBef>
              <a:buClr>
                <a:srgbClr val="666699"/>
              </a:buClr>
              <a:buSzPct val="75000"/>
              <a:tabLst>
                <a:tab pos="858519" algn="l"/>
              </a:tabLst>
            </a:pPr>
            <a:r>
              <a:rPr sz="2000" dirty="0">
                <a:latin typeface="Arial"/>
                <a:cs typeface="Arial"/>
              </a:rPr>
              <a:t>Due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passive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nature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attack,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take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place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undetected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extended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periods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time.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8520" y="3371754"/>
            <a:ext cx="5410200" cy="289558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3437" y="626725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Malicious</a:t>
            </a:r>
            <a:r>
              <a:rPr spc="-35" dirty="0"/>
              <a:t> </a:t>
            </a:r>
            <a:r>
              <a:rPr spc="-10" dirty="0"/>
              <a:t>Intermediary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3436" y="1489552"/>
            <a:ext cx="10515599" cy="11259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5104">
              <a:spcBef>
                <a:spcPts val="100"/>
              </a:spcBef>
              <a:buClr>
                <a:srgbClr val="FFCC00"/>
              </a:buClr>
              <a:buSzPct val="75000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Messages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intercepted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altered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malicious </a:t>
            </a:r>
            <a:r>
              <a:rPr sz="2400" dirty="0">
                <a:latin typeface="Arial"/>
                <a:cs typeface="Arial"/>
              </a:rPr>
              <a:t>service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agent.</a:t>
            </a:r>
            <a:endParaRPr sz="2400" dirty="0">
              <a:latin typeface="Arial"/>
              <a:cs typeface="Arial"/>
            </a:endParaRPr>
          </a:p>
          <a:p>
            <a:pPr marL="812165" marR="5080" lvl="1" indent="-342900">
              <a:spcBef>
                <a:spcPts val="484"/>
              </a:spcBef>
              <a:buClr>
                <a:srgbClr val="666699"/>
              </a:buClr>
              <a:buSzPct val="75000"/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Potentially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compromising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message’s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confidentiality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and/or integrity.</a:t>
            </a:r>
            <a:endParaRPr sz="2000" dirty="0">
              <a:latin typeface="Arial"/>
              <a:cs typeface="Arial"/>
            </a:endParaRPr>
          </a:p>
          <a:p>
            <a:pPr marL="812800" lvl="1" indent="-342900">
              <a:spcBef>
                <a:spcPts val="480"/>
              </a:spcBef>
              <a:buClr>
                <a:srgbClr val="666699"/>
              </a:buClr>
              <a:buSzPct val="75000"/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May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insert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harmful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message.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8435" y="3030876"/>
            <a:ext cx="6705600" cy="320039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26501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Denial</a:t>
            </a:r>
            <a:r>
              <a:rPr spc="-20" dirty="0"/>
              <a:t> </a:t>
            </a:r>
            <a:r>
              <a:rPr dirty="0"/>
              <a:t>of</a:t>
            </a:r>
            <a:r>
              <a:rPr spc="-10" dirty="0"/>
              <a:t> 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572125"/>
            <a:ext cx="10515600" cy="24211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spcBef>
                <a:spcPts val="100"/>
              </a:spcBef>
              <a:buClr>
                <a:srgbClr val="FFCC00"/>
              </a:buClr>
              <a:buSzPct val="75000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Overload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resources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point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where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cannot </a:t>
            </a:r>
            <a:r>
              <a:rPr sz="2400" dirty="0">
                <a:latin typeface="Arial"/>
                <a:cs typeface="Arial"/>
              </a:rPr>
              <a:t>function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properly.</a:t>
            </a:r>
            <a:endParaRPr sz="2400" dirty="0">
              <a:latin typeface="Arial"/>
              <a:cs typeface="Arial"/>
            </a:endParaRPr>
          </a:p>
          <a:p>
            <a:pPr marL="812165" marR="165100" lvl="1" indent="-342900">
              <a:spcBef>
                <a:spcPts val="484"/>
              </a:spcBef>
              <a:buClr>
                <a:srgbClr val="666699"/>
              </a:buClr>
              <a:buSzPct val="75000"/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workload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cloud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services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artificially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increased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with </a:t>
            </a:r>
            <a:r>
              <a:rPr sz="2000" dirty="0">
                <a:latin typeface="Arial"/>
                <a:cs typeface="Arial"/>
              </a:rPr>
              <a:t>imitation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messages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repeated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communication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requests.</a:t>
            </a:r>
            <a:endParaRPr sz="2000" dirty="0">
              <a:latin typeface="Arial"/>
              <a:cs typeface="Arial"/>
            </a:endParaRPr>
          </a:p>
          <a:p>
            <a:pPr marL="812165" marR="1147445" lvl="1" indent="-342900">
              <a:spcBef>
                <a:spcPts val="480"/>
              </a:spcBef>
              <a:buClr>
                <a:srgbClr val="666699"/>
              </a:buClr>
              <a:buSzPct val="75000"/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network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overloaded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traffic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reduce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its </a:t>
            </a:r>
            <a:r>
              <a:rPr sz="2000" dirty="0">
                <a:latin typeface="Arial"/>
                <a:cs typeface="Arial"/>
              </a:rPr>
              <a:t>responsiveness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cripple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performance.</a:t>
            </a:r>
            <a:endParaRPr sz="2000" dirty="0">
              <a:latin typeface="Arial"/>
              <a:cs typeface="Arial"/>
            </a:endParaRPr>
          </a:p>
          <a:p>
            <a:pPr marL="812165" marR="383540" lvl="1" indent="-342900" algn="just">
              <a:spcBef>
                <a:spcPts val="480"/>
              </a:spcBef>
              <a:buClr>
                <a:srgbClr val="666699"/>
              </a:buClr>
              <a:buSzPct val="75000"/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Multiple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cloud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service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requests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sent,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each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which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is 	</a:t>
            </a:r>
            <a:r>
              <a:rPr sz="2000" dirty="0">
                <a:latin typeface="Arial"/>
                <a:cs typeface="Arial"/>
              </a:rPr>
              <a:t>designed</a:t>
            </a:r>
            <a:r>
              <a:rPr lang="en-US"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consume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excessive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memory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processing resources.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13858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Denial</a:t>
            </a:r>
            <a:r>
              <a:rPr spc="-20" dirty="0"/>
              <a:t> </a:t>
            </a:r>
            <a:r>
              <a:rPr dirty="0"/>
              <a:t>of</a:t>
            </a:r>
            <a:r>
              <a:rPr spc="-10" dirty="0"/>
              <a:t> Service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6890" y="1833670"/>
            <a:ext cx="58674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04561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Insufficient</a:t>
            </a:r>
            <a:r>
              <a:rPr spc="-60" dirty="0"/>
              <a:t> </a:t>
            </a:r>
            <a:r>
              <a:rPr spc="-10" dirty="0"/>
              <a:t>Authorization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494067"/>
            <a:ext cx="10515600" cy="14311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720725">
              <a:spcBef>
                <a:spcPts val="100"/>
              </a:spcBef>
              <a:buClr>
                <a:srgbClr val="FFCC00"/>
              </a:buClr>
              <a:buSzPct val="75000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Occurs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when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access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granted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attacker </a:t>
            </a:r>
            <a:r>
              <a:rPr sz="2400" dirty="0">
                <a:latin typeface="Arial"/>
                <a:cs typeface="Arial"/>
              </a:rPr>
              <a:t>erroneously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too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broadly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resources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are </a:t>
            </a:r>
            <a:r>
              <a:rPr sz="2400" dirty="0">
                <a:latin typeface="Arial"/>
                <a:cs typeface="Arial"/>
              </a:rPr>
              <a:t>normally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protected.</a:t>
            </a:r>
            <a:endParaRPr sz="2400" dirty="0">
              <a:latin typeface="Arial"/>
              <a:cs typeface="Arial"/>
            </a:endParaRPr>
          </a:p>
          <a:p>
            <a:pPr marL="812165" marR="5080" lvl="1" indent="-342900">
              <a:spcBef>
                <a:spcPts val="484"/>
              </a:spcBef>
              <a:buClr>
                <a:srgbClr val="666699"/>
              </a:buClr>
              <a:buSzPct val="75000"/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Result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attacker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gaining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direct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access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resources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that </a:t>
            </a:r>
            <a:r>
              <a:rPr sz="2000" dirty="0">
                <a:latin typeface="Arial"/>
                <a:cs typeface="Arial"/>
              </a:rPr>
              <a:t>were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implemented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accessed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trusted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consumer programs.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4219" y="3124160"/>
            <a:ext cx="5743562" cy="327658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52095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Virtualization</a:t>
            </a:r>
            <a:r>
              <a:rPr spc="-45" dirty="0"/>
              <a:t> </a:t>
            </a:r>
            <a:r>
              <a:rPr spc="-10" dirty="0"/>
              <a:t>Attack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18661"/>
            <a:ext cx="10515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buClr>
                <a:srgbClr val="FFCC00"/>
              </a:buClr>
              <a:buSzPct val="75000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Exploits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vulnerabilities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virtualization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platform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jeopardize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its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confidentiality,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integrity,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and/or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availability.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5749" y="2924544"/>
            <a:ext cx="5791200" cy="259078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7081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Overlapping</a:t>
            </a:r>
            <a:r>
              <a:rPr spc="-65" dirty="0"/>
              <a:t> </a:t>
            </a:r>
            <a:r>
              <a:rPr dirty="0"/>
              <a:t>Trust</a:t>
            </a:r>
            <a:r>
              <a:rPr spc="-30" dirty="0"/>
              <a:t> </a:t>
            </a:r>
            <a:r>
              <a:rPr spc="-10" dirty="0"/>
              <a:t>Boundaries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3788" y="1543233"/>
            <a:ext cx="1051001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spcBef>
                <a:spcPts val="100"/>
              </a:spcBef>
              <a:buClr>
                <a:srgbClr val="FFCC00"/>
              </a:buClr>
              <a:buSzPct val="75000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Target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shared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resources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intention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compromising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cloud</a:t>
            </a:r>
            <a:r>
              <a:rPr lang="en-US"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consumers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other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resources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share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same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trust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boundary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2094" y="2681816"/>
            <a:ext cx="5707811" cy="325117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7645" y="663675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Checklist</a:t>
            </a:r>
            <a:r>
              <a:rPr spc="-55" dirty="0"/>
              <a:t> </a:t>
            </a:r>
            <a:r>
              <a:rPr dirty="0"/>
              <a:t>on</a:t>
            </a:r>
            <a:r>
              <a:rPr spc="-35" dirty="0"/>
              <a:t> </a:t>
            </a:r>
            <a:r>
              <a:rPr dirty="0"/>
              <a:t>Cloud</a:t>
            </a:r>
            <a:r>
              <a:rPr spc="-35" dirty="0"/>
              <a:t> </a:t>
            </a:r>
            <a:r>
              <a:rPr spc="-10" dirty="0"/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7644" y="1464395"/>
            <a:ext cx="10515599" cy="119968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spcBef>
                <a:spcPts val="675"/>
              </a:spcBef>
              <a:buClr>
                <a:srgbClr val="FFCC00"/>
              </a:buClr>
              <a:buSzPct val="75000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Substandard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design,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implementation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configuration</a:t>
            </a:r>
            <a:endParaRPr sz="2400" dirty="0">
              <a:latin typeface="Arial"/>
              <a:cs typeface="Arial"/>
            </a:endParaRPr>
          </a:p>
          <a:p>
            <a:pPr marL="812165" marR="5080" lvl="1" indent="-342900">
              <a:spcBef>
                <a:spcPts val="480"/>
              </a:spcBef>
              <a:buClr>
                <a:srgbClr val="666699"/>
              </a:buClr>
              <a:buSzPct val="75000"/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Security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issues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arise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beyond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runtime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exception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system failures</a:t>
            </a:r>
            <a:endParaRPr sz="2000" dirty="0">
              <a:latin typeface="Arial"/>
              <a:cs typeface="Arial"/>
            </a:endParaRPr>
          </a:p>
          <a:p>
            <a:pPr marL="812800" lvl="1" indent="-342900">
              <a:spcBef>
                <a:spcPts val="480"/>
              </a:spcBef>
              <a:buClr>
                <a:srgbClr val="666699"/>
              </a:buClr>
              <a:buSzPct val="75000"/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Attackers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exploit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these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vulnerabilities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6067" y="2774228"/>
            <a:ext cx="5779865" cy="338820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390" y="708184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Checklist</a:t>
            </a:r>
            <a:r>
              <a:rPr spc="-85" dirty="0"/>
              <a:t> </a:t>
            </a:r>
            <a:r>
              <a:rPr dirty="0"/>
              <a:t>on</a:t>
            </a:r>
            <a:r>
              <a:rPr spc="-50" dirty="0"/>
              <a:t> </a:t>
            </a:r>
            <a:r>
              <a:rPr dirty="0"/>
              <a:t>Cloud</a:t>
            </a:r>
            <a:r>
              <a:rPr spc="-50" dirty="0"/>
              <a:t> </a:t>
            </a:r>
            <a:r>
              <a:rPr dirty="0"/>
              <a:t>Security</a:t>
            </a:r>
            <a:r>
              <a:rPr spc="-50" dirty="0"/>
              <a:t> </a:t>
            </a:r>
            <a:r>
              <a:rPr spc="-10" dirty="0"/>
              <a:t>(Cont)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4390" y="1621782"/>
            <a:ext cx="10515600" cy="307968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spcBef>
                <a:spcPts val="675"/>
              </a:spcBef>
              <a:buClr>
                <a:srgbClr val="FFCC00"/>
              </a:buClr>
              <a:buSzPct val="75000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Security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policy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checks</a:t>
            </a:r>
            <a:endParaRPr sz="2400" dirty="0">
              <a:latin typeface="Arial"/>
              <a:cs typeface="Arial"/>
            </a:endParaRPr>
          </a:p>
          <a:p>
            <a:pPr marL="812165" marR="264160" lvl="1" indent="-342900">
              <a:spcBef>
                <a:spcPts val="480"/>
              </a:spcBef>
              <a:buClr>
                <a:srgbClr val="666699"/>
              </a:buClr>
              <a:buSzPct val="75000"/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Check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disparity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majority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resources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now </a:t>
            </a:r>
            <a:r>
              <a:rPr sz="2000" dirty="0">
                <a:latin typeface="Arial"/>
                <a:cs typeface="Arial"/>
              </a:rPr>
              <a:t>managed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cloud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service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providers</a:t>
            </a:r>
            <a:endParaRPr sz="2000" dirty="0">
              <a:latin typeface="Arial"/>
              <a:cs typeface="Arial"/>
            </a:endParaRPr>
          </a:p>
          <a:p>
            <a:pPr marL="12700">
              <a:spcBef>
                <a:spcPts val="575"/>
              </a:spcBef>
              <a:buClr>
                <a:srgbClr val="FFCC00"/>
              </a:buClr>
              <a:buSzPct val="75000"/>
              <a:tabLst>
                <a:tab pos="354965" algn="l"/>
              </a:tabLst>
            </a:pPr>
            <a:r>
              <a:rPr sz="2400" spc="-10" dirty="0">
                <a:latin typeface="Arial"/>
                <a:cs typeface="Arial"/>
              </a:rPr>
              <a:t>Contracts</a:t>
            </a:r>
            <a:endParaRPr sz="2400" dirty="0">
              <a:latin typeface="Arial"/>
              <a:cs typeface="Arial"/>
            </a:endParaRPr>
          </a:p>
          <a:p>
            <a:pPr marL="812165" marR="134620" lvl="1" indent="-342900">
              <a:spcBef>
                <a:spcPts val="484"/>
              </a:spcBef>
              <a:buClr>
                <a:srgbClr val="666699"/>
              </a:buClr>
              <a:buSzPct val="75000"/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Examine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contracts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SLAs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put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forth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cloud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providers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ensure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security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policies,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other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relevant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guarantees,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are </a:t>
            </a:r>
            <a:r>
              <a:rPr sz="2000" dirty="0">
                <a:latin typeface="Arial"/>
                <a:cs typeface="Arial"/>
              </a:rPr>
              <a:t>satisfactory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security</a:t>
            </a:r>
            <a:endParaRPr sz="2000" dirty="0">
              <a:latin typeface="Arial"/>
              <a:cs typeface="Arial"/>
            </a:endParaRPr>
          </a:p>
          <a:p>
            <a:pPr marL="12700">
              <a:spcBef>
                <a:spcPts val="570"/>
              </a:spcBef>
              <a:buClr>
                <a:srgbClr val="FFCC00"/>
              </a:buClr>
              <a:buSzPct val="75000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Risk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Management</a:t>
            </a:r>
            <a:endParaRPr sz="2400" dirty="0">
              <a:latin typeface="Arial"/>
              <a:cs typeface="Arial"/>
            </a:endParaRPr>
          </a:p>
          <a:p>
            <a:pPr marL="812800" lvl="1" indent="-342900">
              <a:spcBef>
                <a:spcPts val="484"/>
              </a:spcBef>
              <a:buClr>
                <a:srgbClr val="666699"/>
              </a:buClr>
              <a:buSzPct val="75000"/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Continuous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risk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assessment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risk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management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strategy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02770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Cloud</a:t>
            </a:r>
            <a:r>
              <a:rPr spc="-50" dirty="0"/>
              <a:t> </a:t>
            </a:r>
            <a:r>
              <a:rPr dirty="0"/>
              <a:t>Security</a:t>
            </a:r>
            <a:r>
              <a:rPr spc="-65" dirty="0"/>
              <a:t> </a:t>
            </a:r>
            <a:r>
              <a:rPr lang="en-US" spc="-10" dirty="0"/>
              <a:t>Countermeasures</a:t>
            </a:r>
            <a:endParaRPr spc="-1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C7B0263-5928-7243-992A-0D1B3A3C9A22}"/>
              </a:ext>
            </a:extLst>
          </p:cNvPr>
          <p:cNvSpPr txBox="1">
            <a:spLocks/>
          </p:cNvSpPr>
          <p:nvPr/>
        </p:nvSpPr>
        <p:spPr>
          <a:xfrm>
            <a:off x="838200" y="1574717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pc="-10" dirty="0"/>
              <a:t>Encryption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D791B1AB-34B7-E795-93F8-64187D8415A8}"/>
              </a:ext>
            </a:extLst>
          </p:cNvPr>
          <p:cNvSpPr txBox="1">
            <a:spLocks/>
          </p:cNvSpPr>
          <p:nvPr/>
        </p:nvSpPr>
        <p:spPr>
          <a:xfrm>
            <a:off x="838200" y="2540720"/>
            <a:ext cx="105156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marR="5080" indent="0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SzPct val="75000"/>
              <a:buNone/>
              <a:tabLst>
                <a:tab pos="457200" algn="l"/>
              </a:tabLst>
            </a:pPr>
            <a:r>
              <a:rPr lang="en-GB" dirty="0"/>
              <a:t>Secret</a:t>
            </a:r>
            <a:r>
              <a:rPr lang="en-GB" spc="-75" dirty="0"/>
              <a:t> </a:t>
            </a:r>
            <a:r>
              <a:rPr lang="en-GB" dirty="0"/>
              <a:t>key</a:t>
            </a:r>
            <a:r>
              <a:rPr lang="en-GB" spc="-65" dirty="0"/>
              <a:t> </a:t>
            </a:r>
            <a:r>
              <a:rPr lang="en-GB" dirty="0"/>
              <a:t>based</a:t>
            </a:r>
            <a:r>
              <a:rPr lang="en-GB" spc="-55" dirty="0"/>
              <a:t> </a:t>
            </a:r>
            <a:r>
              <a:rPr lang="en-GB" dirty="0"/>
              <a:t>encryption</a:t>
            </a:r>
            <a:r>
              <a:rPr lang="en-GB" spc="-60" dirty="0"/>
              <a:t> </a:t>
            </a:r>
            <a:r>
              <a:rPr lang="en-GB" dirty="0"/>
              <a:t>mechanisms</a:t>
            </a:r>
            <a:r>
              <a:rPr lang="en-GB" spc="-55" dirty="0"/>
              <a:t> </a:t>
            </a:r>
            <a:r>
              <a:rPr lang="en-GB" dirty="0"/>
              <a:t>to</a:t>
            </a:r>
            <a:r>
              <a:rPr lang="en-GB" spc="-80" dirty="0"/>
              <a:t> </a:t>
            </a:r>
            <a:r>
              <a:rPr lang="en-GB" spc="-10" dirty="0"/>
              <a:t>counter </a:t>
            </a:r>
            <a:r>
              <a:rPr lang="en-GB" dirty="0"/>
              <a:t>traffic</a:t>
            </a:r>
            <a:r>
              <a:rPr lang="en-GB" spc="-110" dirty="0"/>
              <a:t> </a:t>
            </a:r>
            <a:r>
              <a:rPr lang="en-GB" spc="-10" dirty="0"/>
              <a:t>eavesdropping,</a:t>
            </a:r>
            <a:r>
              <a:rPr lang="en-GB" spc="-50" dirty="0"/>
              <a:t> </a:t>
            </a:r>
            <a:r>
              <a:rPr lang="en-GB" dirty="0"/>
              <a:t>malicious</a:t>
            </a:r>
            <a:r>
              <a:rPr lang="en-GB" spc="-70" dirty="0"/>
              <a:t> </a:t>
            </a:r>
            <a:r>
              <a:rPr lang="en-GB" dirty="0"/>
              <a:t>intermediary,</a:t>
            </a:r>
            <a:r>
              <a:rPr lang="en-GB" spc="-70" dirty="0"/>
              <a:t> </a:t>
            </a:r>
            <a:r>
              <a:rPr lang="en-GB" spc="-10" dirty="0"/>
              <a:t>insufficient </a:t>
            </a:r>
            <a:r>
              <a:rPr lang="en-GB" dirty="0"/>
              <a:t>authorization,</a:t>
            </a:r>
            <a:r>
              <a:rPr lang="en-GB" spc="-100" dirty="0"/>
              <a:t> </a:t>
            </a:r>
            <a:r>
              <a:rPr lang="en-GB" dirty="0"/>
              <a:t>and</a:t>
            </a:r>
            <a:r>
              <a:rPr lang="en-GB" spc="-105" dirty="0"/>
              <a:t> </a:t>
            </a:r>
            <a:r>
              <a:rPr lang="en-GB" dirty="0"/>
              <a:t>overlapping</a:t>
            </a:r>
            <a:r>
              <a:rPr lang="en-GB" spc="-70" dirty="0"/>
              <a:t> </a:t>
            </a:r>
            <a:r>
              <a:rPr lang="en-GB" dirty="0"/>
              <a:t>trust</a:t>
            </a:r>
            <a:r>
              <a:rPr lang="en-GB" spc="-135" dirty="0"/>
              <a:t> </a:t>
            </a:r>
            <a:r>
              <a:rPr lang="en-GB" dirty="0"/>
              <a:t>boundaries</a:t>
            </a:r>
            <a:r>
              <a:rPr lang="en-GB" spc="-80" dirty="0"/>
              <a:t> </a:t>
            </a:r>
            <a:r>
              <a:rPr lang="en-GB" spc="-10" dirty="0"/>
              <a:t>security threats.</a:t>
            </a: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FA47FF43-E1DA-3124-3F51-C36FDD27EAD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3140" y="4121636"/>
            <a:ext cx="6629400" cy="21335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0217-1EAB-51BA-381E-5EF4E0750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Key aspects of Shared Responsibility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77135-B5E5-55F9-23DA-49E47345C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Service/ Delivery Models</a:t>
            </a:r>
            <a:r>
              <a:rPr lang="en-GB" dirty="0"/>
              <a:t>: Responsibilities vary depending on whether the service is IaaS (like EC2), PaaS, or SaaS.</a:t>
            </a:r>
          </a:p>
          <a:p>
            <a:r>
              <a:rPr lang="en-GB" b="1" dirty="0"/>
              <a:t>IT Controls</a:t>
            </a:r>
            <a:r>
              <a:rPr lang="en-GB" dirty="0"/>
              <a:t>: Shared management of IT controls between CSP and customers. CSP manages physical infrastructure controls, while customers handle specific application-level controls.</a:t>
            </a:r>
          </a:p>
          <a:p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4168875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8185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Encryption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21457"/>
            <a:ext cx="10515600" cy="337720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spcBef>
                <a:spcPts val="675"/>
              </a:spcBef>
              <a:buClr>
                <a:srgbClr val="FFCC00"/>
              </a:buClr>
              <a:buSzPct val="75000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Symmetric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Encryption</a:t>
            </a:r>
            <a:endParaRPr sz="2400" dirty="0">
              <a:latin typeface="Arial"/>
              <a:cs typeface="Arial"/>
            </a:endParaRPr>
          </a:p>
          <a:p>
            <a:pPr marL="812165" marR="5080" lvl="1" indent="-342900">
              <a:spcBef>
                <a:spcPts val="480"/>
              </a:spcBef>
              <a:buClr>
                <a:srgbClr val="666699"/>
              </a:buClr>
              <a:buSzPct val="75000"/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Secret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key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cryptography,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same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key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both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encryption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decryption</a:t>
            </a:r>
            <a:endParaRPr sz="2000" dirty="0">
              <a:latin typeface="Arial"/>
              <a:cs typeface="Arial"/>
            </a:endParaRPr>
          </a:p>
          <a:p>
            <a:pPr marL="812165" marR="200025" lvl="1" indent="-342900">
              <a:spcBef>
                <a:spcPts val="480"/>
              </a:spcBef>
              <a:buClr>
                <a:srgbClr val="666699"/>
              </a:buClr>
              <a:buSzPct val="75000"/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Does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characteristic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non-</a:t>
            </a:r>
            <a:r>
              <a:rPr sz="2000" dirty="0">
                <a:latin typeface="Arial"/>
                <a:cs typeface="Arial"/>
              </a:rPr>
              <a:t>repudiation,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cannot </a:t>
            </a:r>
            <a:r>
              <a:rPr sz="2000" dirty="0">
                <a:latin typeface="Arial"/>
                <a:cs typeface="Arial"/>
              </a:rPr>
              <a:t>determining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which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party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performed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message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encryption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or </a:t>
            </a:r>
            <a:r>
              <a:rPr sz="2000" spc="-10" dirty="0">
                <a:latin typeface="Arial"/>
                <a:cs typeface="Arial"/>
              </a:rPr>
              <a:t>decryption</a:t>
            </a:r>
            <a:endParaRPr sz="2000" dirty="0">
              <a:latin typeface="Arial"/>
              <a:cs typeface="Arial"/>
            </a:endParaRPr>
          </a:p>
          <a:p>
            <a:pPr marL="12700">
              <a:spcBef>
                <a:spcPts val="575"/>
              </a:spcBef>
              <a:buClr>
                <a:srgbClr val="FFCC00"/>
              </a:buClr>
              <a:buSzPct val="75000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Asymmetric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Encryption</a:t>
            </a:r>
            <a:endParaRPr sz="2400" dirty="0">
              <a:latin typeface="Arial"/>
              <a:cs typeface="Arial"/>
            </a:endParaRPr>
          </a:p>
          <a:p>
            <a:pPr marL="812165" marR="74930" lvl="1" indent="-342900">
              <a:spcBef>
                <a:spcPts val="484"/>
              </a:spcBef>
              <a:buClr>
                <a:srgbClr val="666699"/>
              </a:buClr>
              <a:buSzPct val="75000"/>
              <a:buFont typeface="Arial" panose="020B0604020202020204" pitchFamily="34" charset="0"/>
              <a:buChar char="•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Relies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two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different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keys,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private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key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public </a:t>
            </a:r>
            <a:r>
              <a:rPr sz="2000" spc="-25" dirty="0">
                <a:latin typeface="Arial"/>
                <a:cs typeface="Arial"/>
              </a:rPr>
              <a:t>key</a:t>
            </a:r>
            <a:endParaRPr sz="2000" dirty="0">
              <a:latin typeface="Arial"/>
              <a:cs typeface="Arial"/>
            </a:endParaRPr>
          </a:p>
          <a:p>
            <a:pPr marL="812165" marR="452120" lvl="1" indent="-342900">
              <a:spcBef>
                <a:spcPts val="480"/>
              </a:spcBef>
              <a:buClr>
                <a:srgbClr val="666699"/>
              </a:buClr>
              <a:buSzPct val="75000"/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private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key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known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only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owner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while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public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key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commonly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available</a:t>
            </a:r>
            <a:endParaRPr sz="2000" dirty="0">
              <a:latin typeface="Arial"/>
              <a:cs typeface="Arial"/>
            </a:endParaRPr>
          </a:p>
          <a:p>
            <a:pPr marL="812165" marR="14604" lvl="1" indent="-342900">
              <a:spcBef>
                <a:spcPts val="480"/>
              </a:spcBef>
              <a:buClr>
                <a:srgbClr val="666699"/>
              </a:buClr>
              <a:buSzPct val="75000"/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Doesn’t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provide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message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integrity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authenticity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protection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due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communal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nature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public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key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199" y="472899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Hashing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199" y="1348023"/>
            <a:ext cx="10515599" cy="1879361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spcBef>
                <a:spcPts val="675"/>
              </a:spcBef>
              <a:buClr>
                <a:srgbClr val="FFCC00"/>
              </a:buClr>
              <a:buSzPct val="75000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When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non-</a:t>
            </a:r>
            <a:r>
              <a:rPr sz="2400" dirty="0">
                <a:latin typeface="Arial"/>
                <a:cs typeface="Arial"/>
              </a:rPr>
              <a:t>reversible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form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protection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required</a:t>
            </a:r>
            <a:endParaRPr sz="2400" dirty="0">
              <a:latin typeface="Arial"/>
              <a:cs typeface="Arial"/>
            </a:endParaRPr>
          </a:p>
          <a:p>
            <a:pPr marL="812800" lvl="1" indent="-342900">
              <a:spcBef>
                <a:spcPts val="480"/>
              </a:spcBef>
              <a:buClr>
                <a:srgbClr val="666699"/>
              </a:buClr>
              <a:buSzPct val="75000"/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Derive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hashing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code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message</a:t>
            </a:r>
            <a:r>
              <a:rPr sz="2000" i="1" spc="-3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digest</a:t>
            </a:r>
            <a:r>
              <a:rPr sz="2000" i="1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message</a:t>
            </a:r>
            <a:endParaRPr sz="2000" dirty="0">
              <a:latin typeface="Arial"/>
              <a:cs typeface="Arial"/>
            </a:endParaRPr>
          </a:p>
          <a:p>
            <a:pPr marL="812800" lvl="1" indent="-342900">
              <a:spcBef>
                <a:spcPts val="480"/>
              </a:spcBef>
              <a:buClr>
                <a:srgbClr val="666699"/>
              </a:buClr>
              <a:buSzPct val="75000"/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Sender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attach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message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digest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message</a:t>
            </a:r>
            <a:endParaRPr sz="2000" dirty="0">
              <a:latin typeface="Arial"/>
              <a:cs typeface="Arial"/>
            </a:endParaRPr>
          </a:p>
          <a:p>
            <a:pPr marL="812165" marR="106045" lvl="1" indent="-342900">
              <a:spcBef>
                <a:spcPts val="480"/>
              </a:spcBef>
              <a:buClr>
                <a:srgbClr val="666699"/>
              </a:buClr>
              <a:buSzPct val="75000"/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Recipient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applies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same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hash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function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message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verify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produced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message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digest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identical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one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accompanied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message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2151" y="3306981"/>
            <a:ext cx="5587111" cy="307812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5341" y="2757658"/>
            <a:ext cx="5141314" cy="34887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512507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Digital</a:t>
            </a:r>
            <a:r>
              <a:rPr spc="-20" dirty="0"/>
              <a:t> </a:t>
            </a:r>
            <a:r>
              <a:rPr spc="-10" dirty="0"/>
              <a:t>Signature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8199" y="1326497"/>
            <a:ext cx="10515599" cy="14311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64769">
              <a:spcBef>
                <a:spcPts val="100"/>
              </a:spcBef>
              <a:buClr>
                <a:srgbClr val="FFCC00"/>
              </a:buClr>
              <a:buSzPct val="75000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Messages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assigned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digital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signature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prior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transmission,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which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rendered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invalid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if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message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experiences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any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unauthorized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modifications</a:t>
            </a:r>
            <a:endParaRPr sz="2400" dirty="0">
              <a:latin typeface="Arial"/>
              <a:cs typeface="Arial"/>
            </a:endParaRPr>
          </a:p>
          <a:p>
            <a:pPr marL="812165" marR="5080" lvl="1" indent="-342900">
              <a:spcBef>
                <a:spcPts val="484"/>
              </a:spcBef>
              <a:buClr>
                <a:srgbClr val="666699"/>
              </a:buClr>
              <a:buSzPct val="75000"/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Both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hashing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asymmetrical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encryption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involved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25" dirty="0">
                <a:latin typeface="Arial"/>
                <a:cs typeface="Arial"/>
              </a:rPr>
              <a:t> the </a:t>
            </a:r>
            <a:r>
              <a:rPr sz="2000" dirty="0">
                <a:latin typeface="Arial"/>
                <a:cs typeface="Arial"/>
              </a:rPr>
              <a:t>creation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digital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signature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81191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Public</a:t>
            </a:r>
            <a:r>
              <a:rPr spc="-35" dirty="0"/>
              <a:t> </a:t>
            </a:r>
            <a:r>
              <a:rPr dirty="0"/>
              <a:t>Key</a:t>
            </a:r>
            <a:r>
              <a:rPr spc="-15" dirty="0"/>
              <a:t> </a:t>
            </a:r>
            <a:r>
              <a:rPr dirty="0"/>
              <a:t>Infrastructure</a:t>
            </a:r>
            <a:r>
              <a:rPr spc="-45" dirty="0"/>
              <a:t> </a:t>
            </a:r>
            <a:r>
              <a:rPr spc="-10" dirty="0"/>
              <a:t>(PKI)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850907"/>
            <a:ext cx="10515600" cy="2382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45110" indent="-342900">
              <a:spcBef>
                <a:spcPts val="1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Used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associate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public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keys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their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corresponding </a:t>
            </a:r>
            <a:r>
              <a:rPr sz="2400" dirty="0">
                <a:latin typeface="Arial"/>
                <a:cs typeface="Arial"/>
              </a:rPr>
              <a:t>key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owners</a:t>
            </a:r>
            <a:endParaRPr sz="2400" dirty="0">
              <a:latin typeface="Arial"/>
              <a:cs typeface="Arial"/>
            </a:endParaRPr>
          </a:p>
          <a:p>
            <a:pPr marL="355600" marR="5080" indent="-342900">
              <a:spcBef>
                <a:spcPts val="575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Rely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digital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certificates,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which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digitally </a:t>
            </a:r>
            <a:r>
              <a:rPr sz="2400" dirty="0">
                <a:latin typeface="Arial"/>
                <a:cs typeface="Arial"/>
              </a:rPr>
              <a:t>signed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structures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bind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public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keys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certificate </a:t>
            </a:r>
            <a:r>
              <a:rPr sz="2400" dirty="0">
                <a:latin typeface="Arial"/>
                <a:cs typeface="Arial"/>
              </a:rPr>
              <a:t>owner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identities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validity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time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period</a:t>
            </a:r>
            <a:endParaRPr sz="2400" dirty="0">
              <a:latin typeface="Arial"/>
              <a:cs typeface="Arial"/>
            </a:endParaRPr>
          </a:p>
          <a:p>
            <a:pPr marL="355600" marR="104139" indent="-342900">
              <a:spcBef>
                <a:spcPts val="575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Digital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certificates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usually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digitally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signed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third- </a:t>
            </a:r>
            <a:r>
              <a:rPr sz="2400" dirty="0">
                <a:latin typeface="Arial"/>
                <a:cs typeface="Arial"/>
              </a:rPr>
              <a:t>party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certificate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authority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AD7FF9-5DDF-1DC5-12CE-FB3D6BF28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50195" y="1298539"/>
            <a:ext cx="1769959" cy="17748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71DC66-D076-D722-7D81-6C3AA1B333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630360" y="1338261"/>
            <a:ext cx="1955805" cy="195580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03B7FE-325F-3336-74D6-0D8234355358}"/>
              </a:ext>
            </a:extLst>
          </p:cNvPr>
          <p:cNvCxnSpPr/>
          <p:nvPr/>
        </p:nvCxnSpPr>
        <p:spPr>
          <a:xfrm>
            <a:off x="3886204" y="1608134"/>
            <a:ext cx="3914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769912-FAB8-F7D4-DD29-EF0709770771}"/>
              </a:ext>
            </a:extLst>
          </p:cNvPr>
          <p:cNvGrpSpPr/>
          <p:nvPr/>
        </p:nvGrpSpPr>
        <p:grpSpPr>
          <a:xfrm>
            <a:off x="8216106" y="3305967"/>
            <a:ext cx="973137" cy="1101719"/>
            <a:chOff x="7729538" y="3429000"/>
            <a:chExt cx="1424781" cy="176370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037C98-9F88-1737-0A66-90C41BAF2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7729538" y="3429000"/>
              <a:ext cx="1091161" cy="110172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5D09C1-3F26-CF3A-6DE8-18FE6DCD5D6E}"/>
                </a:ext>
              </a:extLst>
            </p:cNvPr>
            <p:cNvSpPr txBox="1"/>
            <p:nvPr/>
          </p:nvSpPr>
          <p:spPr>
            <a:xfrm>
              <a:off x="7729538" y="4814887"/>
              <a:ext cx="1424781" cy="377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LK" dirty="0"/>
                <a:t>Public Key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6A9276A-D2F1-D3D6-2E83-6C973E144C4D}"/>
              </a:ext>
            </a:extLst>
          </p:cNvPr>
          <p:cNvGrpSpPr/>
          <p:nvPr/>
        </p:nvGrpSpPr>
        <p:grpSpPr>
          <a:xfrm>
            <a:off x="10153649" y="3298815"/>
            <a:ext cx="973138" cy="1108871"/>
            <a:chOff x="7729538" y="3429000"/>
            <a:chExt cx="1424781" cy="176370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A693D8F-CA92-5391-936F-D0F955389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7729538" y="3429000"/>
              <a:ext cx="1091161" cy="110172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CD3FF1-946C-6426-DDF3-0BBAEB06D412}"/>
                </a:ext>
              </a:extLst>
            </p:cNvPr>
            <p:cNvSpPr txBox="1"/>
            <p:nvPr/>
          </p:nvSpPr>
          <p:spPr>
            <a:xfrm>
              <a:off x="7729538" y="4814887"/>
              <a:ext cx="1424781" cy="377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LK" dirty="0"/>
                <a:t>Private Key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8AF94FA-24CB-719F-2EF5-6B81A7E1CBBC}"/>
              </a:ext>
            </a:extLst>
          </p:cNvPr>
          <p:cNvSpPr txBox="1"/>
          <p:nvPr/>
        </p:nvSpPr>
        <p:spPr>
          <a:xfrm>
            <a:off x="7859910" y="5058073"/>
            <a:ext cx="1685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K" dirty="0"/>
              <a:t>Can be distributed to anyone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1F6581-B59E-AA48-26F1-CC181BF68068}"/>
              </a:ext>
            </a:extLst>
          </p:cNvPr>
          <p:cNvSpPr txBox="1"/>
          <p:nvPr/>
        </p:nvSpPr>
        <p:spPr>
          <a:xfrm>
            <a:off x="9797454" y="5196572"/>
            <a:ext cx="1685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K" dirty="0"/>
              <a:t>Will be always private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5DA9B5-7CB3-EFBA-79EA-136E9BA68799}"/>
              </a:ext>
            </a:extLst>
          </p:cNvPr>
          <p:cNvSpPr txBox="1"/>
          <p:nvPr/>
        </p:nvSpPr>
        <p:spPr>
          <a:xfrm>
            <a:off x="4869063" y="1073799"/>
            <a:ext cx="168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K" dirty="0"/>
              <a:t>Request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2FE809-E8EE-70E1-FC9E-E2D246C3F91D}"/>
              </a:ext>
            </a:extLst>
          </p:cNvPr>
          <p:cNvCxnSpPr/>
          <p:nvPr/>
        </p:nvCxnSpPr>
        <p:spPr>
          <a:xfrm flipH="1">
            <a:off x="3886204" y="2185984"/>
            <a:ext cx="3914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CB51D60-27E8-F2C4-7777-B72A749BC9E5}"/>
              </a:ext>
            </a:extLst>
          </p:cNvPr>
          <p:cNvSpPr txBox="1"/>
          <p:nvPr/>
        </p:nvSpPr>
        <p:spPr>
          <a:xfrm>
            <a:off x="3586166" y="1721823"/>
            <a:ext cx="455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K" dirty="0"/>
              <a:t>Sends her public key to encrypt the message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4AD352B-4C93-D08B-69D3-E2942933A070}"/>
              </a:ext>
            </a:extLst>
          </p:cNvPr>
          <p:cNvCxnSpPr/>
          <p:nvPr/>
        </p:nvCxnSpPr>
        <p:spPr>
          <a:xfrm>
            <a:off x="3881441" y="2860671"/>
            <a:ext cx="3914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B6842ED-FD5F-4140-E648-73B2B406B17D}"/>
              </a:ext>
            </a:extLst>
          </p:cNvPr>
          <p:cNvSpPr txBox="1"/>
          <p:nvPr/>
        </p:nvSpPr>
        <p:spPr>
          <a:xfrm>
            <a:off x="3881442" y="2361266"/>
            <a:ext cx="410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K" dirty="0"/>
              <a:t>Encrypts and sends the Secure message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C35811B-6C8E-54F3-F498-68A08B4222A9}"/>
              </a:ext>
            </a:extLst>
          </p:cNvPr>
          <p:cNvGrpSpPr/>
          <p:nvPr/>
        </p:nvGrpSpPr>
        <p:grpSpPr>
          <a:xfrm>
            <a:off x="1360489" y="3563935"/>
            <a:ext cx="2520952" cy="1036640"/>
            <a:chOff x="1065213" y="3563935"/>
            <a:chExt cx="3067133" cy="1218265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6283208-473B-4DA1-BB8B-92AA7D0EF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065213" y="3595322"/>
              <a:ext cx="1059062" cy="1059062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6C58FF1-08C8-4C02-8EB3-33DCACDBE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033295" y="3563935"/>
              <a:ext cx="1130279" cy="1218265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F37A6F5-A76E-B7F8-FACC-B4954377F1B1}"/>
                </a:ext>
              </a:extLst>
            </p:cNvPr>
            <p:cNvGrpSpPr/>
            <p:nvPr/>
          </p:nvGrpSpPr>
          <p:grpSpPr>
            <a:xfrm>
              <a:off x="3159209" y="3675805"/>
              <a:ext cx="973137" cy="1101719"/>
              <a:chOff x="7729538" y="3429000"/>
              <a:chExt cx="1424781" cy="1763708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9772447C-FD70-DEFB-7E99-E6634093B2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tretch>
                <a:fillRect/>
              </a:stretch>
            </p:blipFill>
            <p:spPr>
              <a:xfrm>
                <a:off x="7729538" y="3429000"/>
                <a:ext cx="1091161" cy="1101721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930D0A5-12AD-232E-81B2-BF24C9FC8486}"/>
                  </a:ext>
                </a:extLst>
              </p:cNvPr>
              <p:cNvSpPr txBox="1"/>
              <p:nvPr/>
            </p:nvSpPr>
            <p:spPr>
              <a:xfrm>
                <a:off x="7729538" y="4814887"/>
                <a:ext cx="1424781" cy="377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LK" dirty="0"/>
                  <a:t>Public Key</a:t>
                </a:r>
              </a:p>
            </p:txBody>
          </p:sp>
        </p:grp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D7A5CC2-42D1-B281-669F-D29DFDD66B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244543" y="738963"/>
            <a:ext cx="1039004" cy="1039004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DBA95828-17B5-5F26-B781-14138EDA241A}"/>
              </a:ext>
            </a:extLst>
          </p:cNvPr>
          <p:cNvGrpSpPr/>
          <p:nvPr/>
        </p:nvGrpSpPr>
        <p:grpSpPr>
          <a:xfrm>
            <a:off x="11045407" y="822266"/>
            <a:ext cx="847926" cy="776760"/>
            <a:chOff x="7729538" y="3429000"/>
            <a:chExt cx="1424781" cy="1763708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9A4EB70-6424-5A9A-6056-62C648436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7729538" y="3429000"/>
              <a:ext cx="1091161" cy="1101721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AC8AB5-F7CC-3BC4-C32A-BDDA2EDA13E9}"/>
                </a:ext>
              </a:extLst>
            </p:cNvPr>
            <p:cNvSpPr txBox="1"/>
            <p:nvPr/>
          </p:nvSpPr>
          <p:spPr>
            <a:xfrm>
              <a:off x="7729538" y="4814887"/>
              <a:ext cx="1424781" cy="377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LK" dirty="0"/>
                <a:t>Private Key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04C8AF0-F299-1987-6E56-BB934A817E16}"/>
              </a:ext>
            </a:extLst>
          </p:cNvPr>
          <p:cNvSpPr txBox="1"/>
          <p:nvPr/>
        </p:nvSpPr>
        <p:spPr>
          <a:xfrm>
            <a:off x="9921281" y="280301"/>
            <a:ext cx="168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K" b="1" dirty="0"/>
              <a:t>DECRYPTION</a:t>
            </a:r>
          </a:p>
        </p:txBody>
      </p:sp>
    </p:spTree>
    <p:extLst>
      <p:ext uri="{BB962C8B-B14F-4D97-AF65-F5344CB8AC3E}">
        <p14:creationId xmlns:p14="http://schemas.microsoft.com/office/powerpoint/2010/main" val="1612990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042A4A-EE30-CF61-81C3-8966D020F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78756" y="419898"/>
            <a:ext cx="9234488" cy="60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835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956AC-91F9-101E-D7F7-BB6B087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Identity Access Management (IAM)</a:t>
            </a:r>
            <a:endParaRPr lang="en-L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BBB25-9804-0E41-87FA-69B24FC4A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IAM encompasses controlling and tracking user identities and access in IT environments.</a:t>
            </a:r>
            <a:endParaRPr lang="en-GB" b="0" i="0" dirty="0">
              <a:solidFill>
                <a:srgbClr val="000000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Söhne"/>
              </a:rPr>
              <a:t>Authentication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: Manages credentials like usernames, passwords, digital signatures, biometric data, and binds accounts to specific hardware or software identifiers.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Söhne"/>
              </a:rPr>
              <a:t>Authorization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: Defines access control levels and manages relationships between user identities, access rights, and resource availability.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Söhne"/>
              </a:rPr>
              <a:t>User Management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: Involves administrative tasks like creating user accounts, resetting passwords, setting password policies, and managing privileges.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Söhne"/>
              </a:rPr>
              <a:t>Credential Management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: Establishes and manages access rules for user accounts to prevent unauthorized access.</a:t>
            </a:r>
          </a:p>
          <a:p>
            <a:pPr marL="0" indent="0" algn="l">
              <a:buNone/>
            </a:pPr>
            <a:br>
              <a:rPr lang="en-GB" b="0" i="0" dirty="0">
                <a:solidFill>
                  <a:srgbClr val="000000"/>
                </a:solidFill>
                <a:effectLst/>
                <a:latin typeface="Söhne"/>
              </a:rPr>
            </a:br>
            <a:endParaRPr lang="en-GB" b="0" i="0" dirty="0">
              <a:solidFill>
                <a:srgbClr val="000000"/>
              </a:solidFill>
              <a:effectLst/>
              <a:latin typeface="Söhne"/>
            </a:endParaRPr>
          </a:p>
          <a:p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566049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2331" y="1038954"/>
            <a:ext cx="3893455" cy="49530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693667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Single</a:t>
            </a:r>
            <a:r>
              <a:rPr spc="-50" dirty="0"/>
              <a:t> </a:t>
            </a:r>
            <a:r>
              <a:rPr dirty="0"/>
              <a:t>Sign-On</a:t>
            </a:r>
            <a:r>
              <a:rPr spc="-40" dirty="0"/>
              <a:t> </a:t>
            </a:r>
            <a:r>
              <a:rPr spc="-10" dirty="0"/>
              <a:t>(SSO)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8200" y="1652536"/>
            <a:ext cx="6086117" cy="2108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925">
              <a:spcBef>
                <a:spcPts val="100"/>
              </a:spcBef>
              <a:buClr>
                <a:srgbClr val="FFCC00"/>
              </a:buClr>
              <a:buSzPct val="75000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Propagating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authentication </a:t>
            </a:r>
            <a:r>
              <a:rPr sz="2400" dirty="0">
                <a:latin typeface="Arial"/>
                <a:cs typeface="Arial"/>
              </a:rPr>
              <a:t>information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across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multiple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cloud </a:t>
            </a:r>
            <a:r>
              <a:rPr sz="2400" dirty="0">
                <a:latin typeface="Arial"/>
                <a:cs typeface="Arial"/>
              </a:rPr>
              <a:t>services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challenging</a:t>
            </a:r>
            <a:endParaRPr sz="2400" dirty="0">
              <a:latin typeface="Arial"/>
              <a:cs typeface="Arial"/>
            </a:endParaRPr>
          </a:p>
          <a:p>
            <a:pPr marL="812165" marR="5080" lvl="1" indent="-342900">
              <a:spcBef>
                <a:spcPts val="484"/>
              </a:spcBef>
              <a:buClr>
                <a:srgbClr val="666699"/>
              </a:buClr>
              <a:buSzPct val="75000"/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Enables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authentication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security </a:t>
            </a:r>
            <a:r>
              <a:rPr sz="2000" dirty="0">
                <a:latin typeface="Arial"/>
                <a:cs typeface="Arial"/>
              </a:rPr>
              <a:t>broker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establish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persisted </a:t>
            </a:r>
            <a:r>
              <a:rPr sz="2000" dirty="0">
                <a:latin typeface="Arial"/>
                <a:cs typeface="Arial"/>
              </a:rPr>
              <a:t>security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context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during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consumer </a:t>
            </a:r>
            <a:r>
              <a:rPr sz="2000" dirty="0">
                <a:latin typeface="Arial"/>
                <a:cs typeface="Arial"/>
              </a:rPr>
              <a:t>accesses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cloud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services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51959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Single</a:t>
            </a:r>
            <a:r>
              <a:rPr spc="-50" dirty="0"/>
              <a:t> </a:t>
            </a:r>
            <a:r>
              <a:rPr dirty="0"/>
              <a:t>Sign-On</a:t>
            </a:r>
            <a:r>
              <a:rPr spc="-40" dirty="0"/>
              <a:t> </a:t>
            </a:r>
            <a:r>
              <a:rPr spc="-10" dirty="0"/>
              <a:t>(SSO)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6100" y="1807540"/>
            <a:ext cx="6000737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9628" y="1581401"/>
            <a:ext cx="4654150" cy="450665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769942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Cloud-</a:t>
            </a:r>
            <a:r>
              <a:rPr dirty="0"/>
              <a:t>Based</a:t>
            </a:r>
            <a:r>
              <a:rPr spc="-75" dirty="0"/>
              <a:t> </a:t>
            </a:r>
            <a:r>
              <a:rPr dirty="0"/>
              <a:t>Security</a:t>
            </a:r>
            <a:r>
              <a:rPr spc="-60" dirty="0"/>
              <a:t> </a:t>
            </a:r>
            <a:r>
              <a:rPr spc="-10" dirty="0"/>
              <a:t>Groups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8200" y="1670779"/>
            <a:ext cx="525780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Cloud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resource </a:t>
            </a:r>
            <a:r>
              <a:rPr sz="2400" dirty="0">
                <a:latin typeface="Arial"/>
                <a:cs typeface="Arial"/>
              </a:rPr>
              <a:t>segmentation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process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which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separate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physical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virtual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environments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created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different </a:t>
            </a:r>
            <a:r>
              <a:rPr sz="2400" dirty="0">
                <a:latin typeface="Arial"/>
                <a:cs typeface="Arial"/>
              </a:rPr>
              <a:t>users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groups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664A-F38D-5AD7-5D8B-93DD0543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Control types in Shared Responsibility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7A41E-983D-43A5-DD55-7D6EA5FAA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Inherited Contr</a:t>
            </a:r>
            <a:r>
              <a:rPr lang="en-GB" dirty="0"/>
              <a:t>ols: Controls fully managed by CSP (e.g., physical and environmental controls).</a:t>
            </a:r>
          </a:p>
          <a:p>
            <a:r>
              <a:rPr lang="en-GB" b="1" dirty="0"/>
              <a:t>Shared Controls</a:t>
            </a:r>
            <a:r>
              <a:rPr lang="en-GB" dirty="0"/>
              <a:t>: Controls that apply to both CSP and customers but in different contexts (e.g., patch management, configuration management).</a:t>
            </a:r>
          </a:p>
          <a:p>
            <a:pPr lvl="1"/>
            <a:r>
              <a:rPr lang="en-GB" b="0" i="0" dirty="0">
                <a:solidFill>
                  <a:srgbClr val="333333"/>
                </a:solidFill>
                <a:effectLst/>
                <a:latin typeface="AmazonEmber"/>
              </a:rPr>
              <a:t>Patch Management – CSP is responsible for patching and fixing flaws within the infrastructure, but customers are responsible for patching their guest OS and applications.</a:t>
            </a:r>
          </a:p>
          <a:p>
            <a:pPr lvl="1"/>
            <a:r>
              <a:rPr lang="en-GB" b="0" i="0" dirty="0">
                <a:solidFill>
                  <a:srgbClr val="333333"/>
                </a:solidFill>
                <a:effectLst/>
                <a:latin typeface="AmazonEmber"/>
              </a:rPr>
              <a:t>Configuration Management – CSP maintains the configuration of its infrastructure devices, but a customer is responsible for configuring their own guest operating systems, databases, and applications.</a:t>
            </a:r>
          </a:p>
          <a:p>
            <a:pPr lvl="1"/>
            <a:r>
              <a:rPr lang="en-GB" b="0" i="0" dirty="0">
                <a:solidFill>
                  <a:srgbClr val="333333"/>
                </a:solidFill>
                <a:effectLst/>
                <a:latin typeface="AmazonEmber"/>
              </a:rPr>
              <a:t>Awareness &amp; Training - CSP trains CSP’s employees, but a customer must train their own employees.</a:t>
            </a:r>
            <a:endParaRPr lang="en-GB" dirty="0"/>
          </a:p>
          <a:p>
            <a:r>
              <a:rPr lang="en-GB" b="1" dirty="0"/>
              <a:t>Customer Specific Controls</a:t>
            </a:r>
            <a:r>
              <a:rPr lang="en-GB" dirty="0"/>
              <a:t>: Controls solely managed by the customer, depending on their applications and use of CSP services.</a:t>
            </a:r>
          </a:p>
          <a:p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8880656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27844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Hardened</a:t>
            </a:r>
            <a:r>
              <a:rPr spc="-50" dirty="0"/>
              <a:t> </a:t>
            </a:r>
            <a:r>
              <a:rPr dirty="0"/>
              <a:t>Virtual</a:t>
            </a:r>
            <a:r>
              <a:rPr spc="-25" dirty="0"/>
              <a:t> </a:t>
            </a:r>
            <a:r>
              <a:rPr dirty="0"/>
              <a:t>Server</a:t>
            </a:r>
            <a:r>
              <a:rPr spc="-20" dirty="0"/>
              <a:t> </a:t>
            </a:r>
            <a:r>
              <a:rPr spc="-10" dirty="0"/>
              <a:t>Images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460613"/>
            <a:ext cx="10515600" cy="14311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spcBef>
                <a:spcPts val="100"/>
              </a:spcBef>
              <a:buClr>
                <a:srgbClr val="FFCC00"/>
              </a:buClr>
              <a:buSzPct val="75000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Process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stripping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unnecessary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software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limit </a:t>
            </a:r>
            <a:r>
              <a:rPr sz="2400" dirty="0">
                <a:latin typeface="Arial"/>
                <a:cs typeface="Arial"/>
              </a:rPr>
              <a:t>potential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vulnerabilities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exploited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attackers</a:t>
            </a:r>
            <a:endParaRPr sz="2400" dirty="0">
              <a:latin typeface="Arial"/>
              <a:cs typeface="Arial"/>
            </a:endParaRPr>
          </a:p>
          <a:p>
            <a:pPr marL="812165" marR="83185" lvl="1" indent="-342900">
              <a:spcBef>
                <a:spcPts val="484"/>
              </a:spcBef>
              <a:buClr>
                <a:srgbClr val="666699"/>
              </a:buClr>
              <a:buSzPct val="75000"/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Removing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redundant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programs,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closing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unnecessary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server </a:t>
            </a:r>
            <a:r>
              <a:rPr sz="2000" dirty="0">
                <a:latin typeface="Arial"/>
                <a:cs typeface="Arial"/>
              </a:rPr>
              <a:t>ports,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disabling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unused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services,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internal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root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accounts,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guest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access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7237" y="2960431"/>
            <a:ext cx="5257525" cy="355905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752C6-4CBE-4923-5952-65F21497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5DDE5-FC1D-D000-0512-ABD6A71E7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https://aws.amazon.com/compliance/shared-responsibility-model/</a:t>
            </a:r>
            <a:endParaRPr lang="en-GB" dirty="0"/>
          </a:p>
          <a:p>
            <a:r>
              <a:rPr lang="en-GB" dirty="0"/>
              <a:t>Chapter 6 and 10, Cloud Computing: Concepts, Technology &amp; Architecture, Thomas </a:t>
            </a:r>
            <a:r>
              <a:rPr lang="en-GB" dirty="0" err="1"/>
              <a:t>Erl</a:t>
            </a:r>
            <a:r>
              <a:rPr lang="en-GB" dirty="0"/>
              <a:t>, et al., Prentice‐ Hall, 2013</a:t>
            </a:r>
          </a:p>
        </p:txBody>
      </p:sp>
    </p:spTree>
    <p:extLst>
      <p:ext uri="{BB962C8B-B14F-4D97-AF65-F5344CB8AC3E}">
        <p14:creationId xmlns:p14="http://schemas.microsoft.com/office/powerpoint/2010/main" val="252998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586B6B-8631-469F-77CD-A4D664816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43" y="669325"/>
            <a:ext cx="10169913" cy="55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2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DC1D-EBD2-ECFA-4525-149F69A6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How to use Shared Responsibility Model practically…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A0631-EE24-1E81-379D-1EC60DF5B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Understanding the Model: Customers need to comprehend the CSP Shared Responsibility Model and its general application in cloud operations.</a:t>
            </a:r>
          </a:p>
          <a:p>
            <a:r>
              <a:rPr lang="en-GB" dirty="0"/>
              <a:t>Application to Use Case: Determine the model's relevance to their specific use case.</a:t>
            </a:r>
          </a:p>
          <a:p>
            <a:r>
              <a:rPr lang="en-GB" dirty="0"/>
              <a:t>Variability in Responsibility: Customer responsibility changes based on:</a:t>
            </a:r>
          </a:p>
          <a:p>
            <a:pPr lvl="1"/>
            <a:r>
              <a:rPr lang="en-GB" dirty="0"/>
              <a:t>The choice of CSP services and geographical locations. (</a:t>
            </a:r>
            <a:r>
              <a:rPr lang="en-GB" dirty="0" err="1"/>
              <a:t>e.g</a:t>
            </a:r>
            <a:r>
              <a:rPr lang="en-GB" dirty="0"/>
              <a:t>: AWS EC2 in specified AWS region)</a:t>
            </a:r>
          </a:p>
          <a:p>
            <a:pPr lvl="1"/>
            <a:r>
              <a:rPr lang="en-GB" dirty="0"/>
              <a:t>How these services integrate into their IT environment.</a:t>
            </a:r>
          </a:p>
          <a:p>
            <a:r>
              <a:rPr lang="en-GB" dirty="0"/>
              <a:t>Legal and Regulatory Considerations: Consideration of laws and regulations that apply to their organization and workload.</a:t>
            </a:r>
          </a:p>
        </p:txBody>
      </p:sp>
    </p:spTree>
    <p:extLst>
      <p:ext uri="{BB962C8B-B14F-4D97-AF65-F5344CB8AC3E}">
        <p14:creationId xmlns:p14="http://schemas.microsoft.com/office/powerpoint/2010/main" val="250719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DAC8D-9426-AB81-4DB8-2758486C0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9557"/>
            <a:ext cx="10515600" cy="6133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Reference: Above the Clouds: A Berkeley View of Cloud Computing, 2009.</a:t>
            </a:r>
          </a:p>
          <a:p>
            <a:endParaRPr lang="en-LK" sz="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5AA3CB-8F46-9923-B60A-8856778D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 Provisioning</a:t>
            </a:r>
            <a:endParaRPr lang="en-L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2923EA-3D4B-FD01-8113-C13E87B79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02" y="1690688"/>
            <a:ext cx="9768796" cy="324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71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4382-935E-E707-01C2-FC310D25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Scalability in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3C07-D61B-3069-CE2B-30DB99B17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937"/>
            <a:ext cx="10515600" cy="4351338"/>
          </a:xfrm>
        </p:spPr>
        <p:txBody>
          <a:bodyPr/>
          <a:lstStyle/>
          <a:p>
            <a:r>
              <a:rPr lang="en-GB" dirty="0"/>
              <a:t>Horizontal scaling</a:t>
            </a:r>
          </a:p>
          <a:p>
            <a:pPr lvl="1"/>
            <a:r>
              <a:rPr lang="en-GB" dirty="0"/>
              <a:t>The allocating or releasing of IT resources that are of the same type</a:t>
            </a:r>
          </a:p>
          <a:p>
            <a:pPr lvl="1"/>
            <a:r>
              <a:rPr lang="en-GB" dirty="0"/>
              <a:t>Scaling in and out</a:t>
            </a:r>
          </a:p>
          <a:p>
            <a:endParaRPr lang="en-L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7BD610-8FD8-57C5-142D-76724C48B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59" y="2720260"/>
            <a:ext cx="7772400" cy="377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2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3C07-D61B-3069-CE2B-30DB99B17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2805"/>
            <a:ext cx="10515600" cy="4351338"/>
          </a:xfrm>
        </p:spPr>
        <p:txBody>
          <a:bodyPr/>
          <a:lstStyle/>
          <a:p>
            <a:r>
              <a:rPr lang="en-GB" dirty="0"/>
              <a:t>Vertical scaling</a:t>
            </a:r>
          </a:p>
          <a:p>
            <a:pPr lvl="1"/>
            <a:r>
              <a:rPr lang="en-GB" dirty="0"/>
              <a:t>Existing IT resource is replaced by another with higher or lower capacity</a:t>
            </a:r>
          </a:p>
          <a:p>
            <a:pPr lvl="1"/>
            <a:r>
              <a:rPr lang="en-GB" dirty="0"/>
              <a:t>Scaling up &amp; down</a:t>
            </a:r>
          </a:p>
          <a:p>
            <a:endParaRPr lang="en-L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F9683-D532-3FB8-3F08-562E0F30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31" y="2177663"/>
            <a:ext cx="4081672" cy="394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02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5968</TotalTime>
  <Words>1892</Words>
  <Application>Microsoft Macintosh PowerPoint</Application>
  <PresentationFormat>Widescreen</PresentationFormat>
  <Paragraphs>196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AmazonEmber</vt:lpstr>
      <vt:lpstr>Arial</vt:lpstr>
      <vt:lpstr>Calibri</vt:lpstr>
      <vt:lpstr>Calibri Light</vt:lpstr>
      <vt:lpstr>Söhne</vt:lpstr>
      <vt:lpstr>Office Theme</vt:lpstr>
      <vt:lpstr>PowerPoint Presentation</vt:lpstr>
      <vt:lpstr>Shared Responsibility Model in Public Cloud</vt:lpstr>
      <vt:lpstr>Key aspects of Shared Responsibility Model</vt:lpstr>
      <vt:lpstr>Control types in Shared Responsibility Model</vt:lpstr>
      <vt:lpstr>PowerPoint Presentation</vt:lpstr>
      <vt:lpstr>How to use Shared Responsibility Model practically…</vt:lpstr>
      <vt:lpstr>Resource Provisioning</vt:lpstr>
      <vt:lpstr>Scalability in Cloud</vt:lpstr>
      <vt:lpstr>PowerPoint Presentation</vt:lpstr>
      <vt:lpstr>Horizontal vs Vertical Scaling</vt:lpstr>
      <vt:lpstr>PowerPoint Presentation</vt:lpstr>
      <vt:lpstr>Cloud Security Basics and Countermeasures</vt:lpstr>
      <vt:lpstr>Concepts</vt:lpstr>
      <vt:lpstr>Concepts</vt:lpstr>
      <vt:lpstr>Concepts</vt:lpstr>
      <vt:lpstr>Threat Agents</vt:lpstr>
      <vt:lpstr>Threat Agents</vt:lpstr>
      <vt:lpstr>Threat Agents</vt:lpstr>
      <vt:lpstr>Cloud Security Threats</vt:lpstr>
      <vt:lpstr>Traffic Eavesdropping</vt:lpstr>
      <vt:lpstr>Malicious Intermediary</vt:lpstr>
      <vt:lpstr>Denial of Service</vt:lpstr>
      <vt:lpstr>Denial of Service</vt:lpstr>
      <vt:lpstr>Insufficient Authorization</vt:lpstr>
      <vt:lpstr>Virtualization Attack</vt:lpstr>
      <vt:lpstr>Overlapping Trust Boundaries</vt:lpstr>
      <vt:lpstr>Checklist on Cloud Security</vt:lpstr>
      <vt:lpstr>Checklist on Cloud Security (Cont)</vt:lpstr>
      <vt:lpstr>Cloud Security Countermeasures</vt:lpstr>
      <vt:lpstr>Encryption</vt:lpstr>
      <vt:lpstr>Hashing</vt:lpstr>
      <vt:lpstr>Digital Signature</vt:lpstr>
      <vt:lpstr>Public Key Infrastructure (PKI)</vt:lpstr>
      <vt:lpstr>PowerPoint Presentation</vt:lpstr>
      <vt:lpstr>PowerPoint Presentation</vt:lpstr>
      <vt:lpstr>Identity Access Management (IAM)</vt:lpstr>
      <vt:lpstr>Single Sign-On (SSO)</vt:lpstr>
      <vt:lpstr>Single Sign-On (SSO)</vt:lpstr>
      <vt:lpstr>Cloud-Based Security Groups</vt:lpstr>
      <vt:lpstr>Hardened Virtual Server Images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Ravindu Fernando</cp:lastModifiedBy>
  <cp:revision>5</cp:revision>
  <dcterms:created xsi:type="dcterms:W3CDTF">2024-03-13T16:19:59Z</dcterms:created>
  <dcterms:modified xsi:type="dcterms:W3CDTF">2025-03-01T02:42:55Z</dcterms:modified>
</cp:coreProperties>
</file>