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2"/>
  </p:notesMasterIdLst>
  <p:sldIdLst>
    <p:sldId id="256" r:id="rId2"/>
    <p:sldId id="279" r:id="rId3"/>
    <p:sldId id="280" r:id="rId4"/>
    <p:sldId id="281" r:id="rId5"/>
    <p:sldId id="257" r:id="rId6"/>
    <p:sldId id="258" r:id="rId7"/>
    <p:sldId id="259" r:id="rId8"/>
    <p:sldId id="260" r:id="rId9"/>
    <p:sldId id="275" r:id="rId10"/>
    <p:sldId id="264" r:id="rId11"/>
    <p:sldId id="273" r:id="rId12"/>
    <p:sldId id="263" r:id="rId13"/>
    <p:sldId id="267" r:id="rId14"/>
    <p:sldId id="268" r:id="rId15"/>
    <p:sldId id="276" r:id="rId16"/>
    <p:sldId id="277" r:id="rId17"/>
    <p:sldId id="278" r:id="rId18"/>
    <p:sldId id="269" r:id="rId19"/>
    <p:sldId id="270" r:id="rId20"/>
    <p:sldId id="282" r:id="rId21"/>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683" autoAdjust="0"/>
  </p:normalViewPr>
  <p:slideViewPr>
    <p:cSldViewPr snapToGrid="0">
      <p:cViewPr varScale="1">
        <p:scale>
          <a:sx n="104" d="100"/>
          <a:sy n="104" d="100"/>
        </p:scale>
        <p:origin x="166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30DC91-545B-4EFA-BC38-920A657F7EAA}"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92EB724D-AA8E-43C0-9FA9-64052593060B}">
      <dgm:prSet/>
      <dgm:spPr/>
      <dgm:t>
        <a:bodyPr/>
        <a:lstStyle/>
        <a:p>
          <a:r>
            <a:rPr lang="en-US"/>
            <a:t>Generator</a:t>
          </a:r>
        </a:p>
      </dgm:t>
    </dgm:pt>
    <dgm:pt modelId="{C137F1F2-2831-49D9-8110-B678FC53B0EA}" type="parTrans" cxnId="{2A5485E3-AAF5-4139-9ED9-0965643A7076}">
      <dgm:prSet/>
      <dgm:spPr/>
      <dgm:t>
        <a:bodyPr/>
        <a:lstStyle/>
        <a:p>
          <a:endParaRPr lang="en-US"/>
        </a:p>
      </dgm:t>
    </dgm:pt>
    <dgm:pt modelId="{1068B4A5-2C75-423B-8DAB-EC59F56F066D}" type="sibTrans" cxnId="{2A5485E3-AAF5-4139-9ED9-0965643A7076}">
      <dgm:prSet/>
      <dgm:spPr/>
      <dgm:t>
        <a:bodyPr/>
        <a:lstStyle/>
        <a:p>
          <a:endParaRPr lang="en-US"/>
        </a:p>
      </dgm:t>
    </dgm:pt>
    <dgm:pt modelId="{82279BF3-EE54-4BCF-A915-EDBA27424E66}">
      <dgm:prSet/>
      <dgm:spPr/>
      <dgm:t>
        <a:bodyPr/>
        <a:lstStyle/>
        <a:p>
          <a:r>
            <a:rPr lang="en-US"/>
            <a:t>This is the generative model</a:t>
          </a:r>
        </a:p>
      </dgm:t>
    </dgm:pt>
    <dgm:pt modelId="{AB01B2D2-212C-4E5E-BEEC-5735D84B13B7}" type="parTrans" cxnId="{5DD34ED8-0326-4DD2-A9E9-FE7E9F6B27DA}">
      <dgm:prSet/>
      <dgm:spPr/>
      <dgm:t>
        <a:bodyPr/>
        <a:lstStyle/>
        <a:p>
          <a:endParaRPr lang="en-US"/>
        </a:p>
      </dgm:t>
    </dgm:pt>
    <dgm:pt modelId="{1493C7E4-2F47-4FAB-B9CE-715E26A6F4FA}" type="sibTrans" cxnId="{5DD34ED8-0326-4DD2-A9E9-FE7E9F6B27DA}">
      <dgm:prSet/>
      <dgm:spPr/>
      <dgm:t>
        <a:bodyPr/>
        <a:lstStyle/>
        <a:p>
          <a:endParaRPr lang="en-US"/>
        </a:p>
      </dgm:t>
    </dgm:pt>
    <dgm:pt modelId="{25C86F76-E9C8-43CF-8078-E597A7B0FDDC}">
      <dgm:prSet/>
      <dgm:spPr/>
      <dgm:t>
        <a:bodyPr/>
        <a:lstStyle/>
        <a:p>
          <a:r>
            <a:rPr lang="en-US"/>
            <a:t>Takes a probability distribution (random noise) as input</a:t>
          </a:r>
        </a:p>
      </dgm:t>
    </dgm:pt>
    <dgm:pt modelId="{7BF2BA6E-29C6-48B8-B14D-500136AF69CB}" type="parTrans" cxnId="{C2EF4C8B-418B-4946-BDE9-F9DEDE4DE341}">
      <dgm:prSet/>
      <dgm:spPr/>
      <dgm:t>
        <a:bodyPr/>
        <a:lstStyle/>
        <a:p>
          <a:endParaRPr lang="en-US"/>
        </a:p>
      </dgm:t>
    </dgm:pt>
    <dgm:pt modelId="{47EDEA58-11AD-4548-8554-01F908C618B1}" type="sibTrans" cxnId="{C2EF4C8B-418B-4946-BDE9-F9DEDE4DE341}">
      <dgm:prSet/>
      <dgm:spPr/>
      <dgm:t>
        <a:bodyPr/>
        <a:lstStyle/>
        <a:p>
          <a:endParaRPr lang="en-US"/>
        </a:p>
      </dgm:t>
    </dgm:pt>
    <dgm:pt modelId="{A18E6421-F0EC-4065-91E0-D42FE5EA6750}">
      <dgm:prSet/>
      <dgm:spPr/>
      <dgm:t>
        <a:bodyPr/>
        <a:lstStyle/>
        <a:p>
          <a:r>
            <a:rPr lang="en-US"/>
            <a:t>Discriminator</a:t>
          </a:r>
        </a:p>
      </dgm:t>
    </dgm:pt>
    <dgm:pt modelId="{A1DF3464-E0A4-4B80-A2C3-D3BD777953F0}" type="parTrans" cxnId="{03784D1A-23C3-4BDC-A39A-DB43CC139650}">
      <dgm:prSet/>
      <dgm:spPr/>
      <dgm:t>
        <a:bodyPr/>
        <a:lstStyle/>
        <a:p>
          <a:endParaRPr lang="en-US"/>
        </a:p>
      </dgm:t>
    </dgm:pt>
    <dgm:pt modelId="{AA41187B-5C19-4EC1-8C46-05F95D9B5697}" type="sibTrans" cxnId="{03784D1A-23C3-4BDC-A39A-DB43CC139650}">
      <dgm:prSet/>
      <dgm:spPr/>
      <dgm:t>
        <a:bodyPr/>
        <a:lstStyle/>
        <a:p>
          <a:endParaRPr lang="en-US"/>
        </a:p>
      </dgm:t>
    </dgm:pt>
    <dgm:pt modelId="{B3641F00-F0C7-4904-90E2-9D606B832D2C}">
      <dgm:prSet/>
      <dgm:spPr/>
      <dgm:t>
        <a:bodyPr/>
        <a:lstStyle/>
        <a:p>
          <a:r>
            <a:rPr lang="en-US" dirty="0"/>
            <a:t>Takes two types of input: Real and Fake (generated by the Generator)</a:t>
          </a:r>
        </a:p>
      </dgm:t>
    </dgm:pt>
    <dgm:pt modelId="{866E25A1-7419-4AC7-A313-FCB955D316DA}" type="parTrans" cxnId="{E7265885-E4EA-4C05-B870-F83AC14EFA78}">
      <dgm:prSet/>
      <dgm:spPr/>
      <dgm:t>
        <a:bodyPr/>
        <a:lstStyle/>
        <a:p>
          <a:endParaRPr lang="en-US"/>
        </a:p>
      </dgm:t>
    </dgm:pt>
    <dgm:pt modelId="{A8197363-B434-424A-8015-743D34573F43}" type="sibTrans" cxnId="{E7265885-E4EA-4C05-B870-F83AC14EFA78}">
      <dgm:prSet/>
      <dgm:spPr/>
      <dgm:t>
        <a:bodyPr/>
        <a:lstStyle/>
        <a:p>
          <a:endParaRPr lang="en-US"/>
        </a:p>
      </dgm:t>
    </dgm:pt>
    <dgm:pt modelId="{F6AE6A84-08F4-40EE-B1BB-364BCA0FAA24}">
      <dgm:prSet/>
      <dgm:spPr/>
      <dgm:t>
        <a:bodyPr/>
        <a:lstStyle/>
        <a:p>
          <a:r>
            <a:rPr lang="en-US"/>
            <a:t>Tries to determine whether the input comes from the real or fake dataset</a:t>
          </a:r>
        </a:p>
      </dgm:t>
    </dgm:pt>
    <dgm:pt modelId="{F8D6EDD8-8A27-4A1F-899B-EAA47BECE982}" type="parTrans" cxnId="{8D648825-3E5E-4A67-AC09-D9FC00DC63B6}">
      <dgm:prSet/>
      <dgm:spPr/>
      <dgm:t>
        <a:bodyPr/>
        <a:lstStyle/>
        <a:p>
          <a:endParaRPr lang="en-US"/>
        </a:p>
      </dgm:t>
    </dgm:pt>
    <dgm:pt modelId="{9EF9361A-7F3E-44E6-AD1B-D434BA5FCF4E}" type="sibTrans" cxnId="{8D648825-3E5E-4A67-AC09-D9FC00DC63B6}">
      <dgm:prSet/>
      <dgm:spPr/>
      <dgm:t>
        <a:bodyPr/>
        <a:lstStyle/>
        <a:p>
          <a:endParaRPr lang="en-US"/>
        </a:p>
      </dgm:t>
    </dgm:pt>
    <dgm:pt modelId="{C9B61D81-E6D0-45BA-AC6D-1EBD00E7234E}" type="pres">
      <dgm:prSet presAssocID="{2430DC91-545B-4EFA-BC38-920A657F7EAA}" presName="Name0" presStyleCnt="0">
        <dgm:presLayoutVars>
          <dgm:dir/>
          <dgm:animLvl val="lvl"/>
          <dgm:resizeHandles val="exact"/>
        </dgm:presLayoutVars>
      </dgm:prSet>
      <dgm:spPr/>
    </dgm:pt>
    <dgm:pt modelId="{9BBA7AEC-B4B1-447C-9ADF-6610C8668C98}" type="pres">
      <dgm:prSet presAssocID="{92EB724D-AA8E-43C0-9FA9-64052593060B}" presName="linNode" presStyleCnt="0"/>
      <dgm:spPr/>
    </dgm:pt>
    <dgm:pt modelId="{FE8CE64D-6D9D-4392-8B20-FD01399376CA}" type="pres">
      <dgm:prSet presAssocID="{92EB724D-AA8E-43C0-9FA9-64052593060B}" presName="parentText" presStyleLbl="node1" presStyleIdx="0" presStyleCnt="2">
        <dgm:presLayoutVars>
          <dgm:chMax val="1"/>
          <dgm:bulletEnabled val="1"/>
        </dgm:presLayoutVars>
      </dgm:prSet>
      <dgm:spPr/>
    </dgm:pt>
    <dgm:pt modelId="{58B2D771-5052-4EE4-9C90-1E106D63526E}" type="pres">
      <dgm:prSet presAssocID="{92EB724D-AA8E-43C0-9FA9-64052593060B}" presName="descendantText" presStyleLbl="alignAccFollowNode1" presStyleIdx="0" presStyleCnt="2">
        <dgm:presLayoutVars>
          <dgm:bulletEnabled val="1"/>
        </dgm:presLayoutVars>
      </dgm:prSet>
      <dgm:spPr/>
    </dgm:pt>
    <dgm:pt modelId="{6CF240BE-D07E-455D-BE2B-FB0729AFE7FA}" type="pres">
      <dgm:prSet presAssocID="{1068B4A5-2C75-423B-8DAB-EC59F56F066D}" presName="sp" presStyleCnt="0"/>
      <dgm:spPr/>
    </dgm:pt>
    <dgm:pt modelId="{6F5B1834-2930-454B-AD03-0FE7D38C2154}" type="pres">
      <dgm:prSet presAssocID="{A18E6421-F0EC-4065-91E0-D42FE5EA6750}" presName="linNode" presStyleCnt="0"/>
      <dgm:spPr/>
    </dgm:pt>
    <dgm:pt modelId="{D0C50344-EA23-40A6-8179-927568973157}" type="pres">
      <dgm:prSet presAssocID="{A18E6421-F0EC-4065-91E0-D42FE5EA6750}" presName="parentText" presStyleLbl="node1" presStyleIdx="1" presStyleCnt="2">
        <dgm:presLayoutVars>
          <dgm:chMax val="1"/>
          <dgm:bulletEnabled val="1"/>
        </dgm:presLayoutVars>
      </dgm:prSet>
      <dgm:spPr/>
    </dgm:pt>
    <dgm:pt modelId="{42277567-BCBA-4E5F-A54A-3F89226BC732}" type="pres">
      <dgm:prSet presAssocID="{A18E6421-F0EC-4065-91E0-D42FE5EA6750}" presName="descendantText" presStyleLbl="alignAccFollowNode1" presStyleIdx="1" presStyleCnt="2">
        <dgm:presLayoutVars>
          <dgm:bulletEnabled val="1"/>
        </dgm:presLayoutVars>
      </dgm:prSet>
      <dgm:spPr/>
    </dgm:pt>
  </dgm:ptLst>
  <dgm:cxnLst>
    <dgm:cxn modelId="{0AE69701-9EF2-47A6-9C57-61816D40747D}" type="presOf" srcId="{92EB724D-AA8E-43C0-9FA9-64052593060B}" destId="{FE8CE64D-6D9D-4392-8B20-FD01399376CA}" srcOrd="0" destOrd="0" presId="urn:microsoft.com/office/officeart/2005/8/layout/vList5"/>
    <dgm:cxn modelId="{03784D1A-23C3-4BDC-A39A-DB43CC139650}" srcId="{2430DC91-545B-4EFA-BC38-920A657F7EAA}" destId="{A18E6421-F0EC-4065-91E0-D42FE5EA6750}" srcOrd="1" destOrd="0" parTransId="{A1DF3464-E0A4-4B80-A2C3-D3BD777953F0}" sibTransId="{AA41187B-5C19-4EC1-8C46-05F95D9B5697}"/>
    <dgm:cxn modelId="{8D648825-3E5E-4A67-AC09-D9FC00DC63B6}" srcId="{A18E6421-F0EC-4065-91E0-D42FE5EA6750}" destId="{F6AE6A84-08F4-40EE-B1BB-364BCA0FAA24}" srcOrd="1" destOrd="0" parTransId="{F8D6EDD8-8A27-4A1F-899B-EAA47BECE982}" sibTransId="{9EF9361A-7F3E-44E6-AD1B-D434BA5FCF4E}"/>
    <dgm:cxn modelId="{AE978C40-091F-466A-A884-EB8127CB080F}" type="presOf" srcId="{82279BF3-EE54-4BCF-A915-EDBA27424E66}" destId="{58B2D771-5052-4EE4-9C90-1E106D63526E}" srcOrd="0" destOrd="0" presId="urn:microsoft.com/office/officeart/2005/8/layout/vList5"/>
    <dgm:cxn modelId="{E7265885-E4EA-4C05-B870-F83AC14EFA78}" srcId="{A18E6421-F0EC-4065-91E0-D42FE5EA6750}" destId="{B3641F00-F0C7-4904-90E2-9D606B832D2C}" srcOrd="0" destOrd="0" parTransId="{866E25A1-7419-4AC7-A313-FCB955D316DA}" sibTransId="{A8197363-B434-424A-8015-743D34573F43}"/>
    <dgm:cxn modelId="{C2EF4C8B-418B-4946-BDE9-F9DEDE4DE341}" srcId="{92EB724D-AA8E-43C0-9FA9-64052593060B}" destId="{25C86F76-E9C8-43CF-8078-E597A7B0FDDC}" srcOrd="1" destOrd="0" parTransId="{7BF2BA6E-29C6-48B8-B14D-500136AF69CB}" sibTransId="{47EDEA58-11AD-4548-8554-01F908C618B1}"/>
    <dgm:cxn modelId="{C89C5A92-D10A-4021-A8D4-A895CC01C28D}" type="presOf" srcId="{A18E6421-F0EC-4065-91E0-D42FE5EA6750}" destId="{D0C50344-EA23-40A6-8179-927568973157}" srcOrd="0" destOrd="0" presId="urn:microsoft.com/office/officeart/2005/8/layout/vList5"/>
    <dgm:cxn modelId="{B60C8B9F-DCBB-4D28-AC89-4889050C9448}" type="presOf" srcId="{25C86F76-E9C8-43CF-8078-E597A7B0FDDC}" destId="{58B2D771-5052-4EE4-9C90-1E106D63526E}" srcOrd="0" destOrd="1" presId="urn:microsoft.com/office/officeart/2005/8/layout/vList5"/>
    <dgm:cxn modelId="{6BDE0EAB-10B4-4ADE-87A7-94F2D8D4A724}" type="presOf" srcId="{B3641F00-F0C7-4904-90E2-9D606B832D2C}" destId="{42277567-BCBA-4E5F-A54A-3F89226BC732}" srcOrd="0" destOrd="0" presId="urn:microsoft.com/office/officeart/2005/8/layout/vList5"/>
    <dgm:cxn modelId="{1091C7C3-2F96-4629-A4BD-71708DB926E7}" type="presOf" srcId="{F6AE6A84-08F4-40EE-B1BB-364BCA0FAA24}" destId="{42277567-BCBA-4E5F-A54A-3F89226BC732}" srcOrd="0" destOrd="1" presId="urn:microsoft.com/office/officeart/2005/8/layout/vList5"/>
    <dgm:cxn modelId="{5DD34ED8-0326-4DD2-A9E9-FE7E9F6B27DA}" srcId="{92EB724D-AA8E-43C0-9FA9-64052593060B}" destId="{82279BF3-EE54-4BCF-A915-EDBA27424E66}" srcOrd="0" destOrd="0" parTransId="{AB01B2D2-212C-4E5E-BEEC-5735D84B13B7}" sibTransId="{1493C7E4-2F47-4FAB-B9CE-715E26A6F4FA}"/>
    <dgm:cxn modelId="{2A5485E3-AAF5-4139-9ED9-0965643A7076}" srcId="{2430DC91-545B-4EFA-BC38-920A657F7EAA}" destId="{92EB724D-AA8E-43C0-9FA9-64052593060B}" srcOrd="0" destOrd="0" parTransId="{C137F1F2-2831-49D9-8110-B678FC53B0EA}" sibTransId="{1068B4A5-2C75-423B-8DAB-EC59F56F066D}"/>
    <dgm:cxn modelId="{9D628BFA-1F5E-4F7A-84B1-D684E858BF82}" type="presOf" srcId="{2430DC91-545B-4EFA-BC38-920A657F7EAA}" destId="{C9B61D81-E6D0-45BA-AC6D-1EBD00E7234E}" srcOrd="0" destOrd="0" presId="urn:microsoft.com/office/officeart/2005/8/layout/vList5"/>
    <dgm:cxn modelId="{CCD7DD71-2538-4679-B4B2-EDEE20A44517}" type="presParOf" srcId="{C9B61D81-E6D0-45BA-AC6D-1EBD00E7234E}" destId="{9BBA7AEC-B4B1-447C-9ADF-6610C8668C98}" srcOrd="0" destOrd="0" presId="urn:microsoft.com/office/officeart/2005/8/layout/vList5"/>
    <dgm:cxn modelId="{991263C5-F255-4423-88BA-377DF6FE7756}" type="presParOf" srcId="{9BBA7AEC-B4B1-447C-9ADF-6610C8668C98}" destId="{FE8CE64D-6D9D-4392-8B20-FD01399376CA}" srcOrd="0" destOrd="0" presId="urn:microsoft.com/office/officeart/2005/8/layout/vList5"/>
    <dgm:cxn modelId="{70B8229B-AD19-47C6-9B95-35B40108402E}" type="presParOf" srcId="{9BBA7AEC-B4B1-447C-9ADF-6610C8668C98}" destId="{58B2D771-5052-4EE4-9C90-1E106D63526E}" srcOrd="1" destOrd="0" presId="urn:microsoft.com/office/officeart/2005/8/layout/vList5"/>
    <dgm:cxn modelId="{10ECA891-D9CA-4ED5-820C-26A855F8CB1D}" type="presParOf" srcId="{C9B61D81-E6D0-45BA-AC6D-1EBD00E7234E}" destId="{6CF240BE-D07E-455D-BE2B-FB0729AFE7FA}" srcOrd="1" destOrd="0" presId="urn:microsoft.com/office/officeart/2005/8/layout/vList5"/>
    <dgm:cxn modelId="{6D0CE600-1BE6-4409-8BDC-19A8A6967360}" type="presParOf" srcId="{C9B61D81-E6D0-45BA-AC6D-1EBD00E7234E}" destId="{6F5B1834-2930-454B-AD03-0FE7D38C2154}" srcOrd="2" destOrd="0" presId="urn:microsoft.com/office/officeart/2005/8/layout/vList5"/>
    <dgm:cxn modelId="{0F87093D-F9B3-4EAF-9679-845080E967DC}" type="presParOf" srcId="{6F5B1834-2930-454B-AD03-0FE7D38C2154}" destId="{D0C50344-EA23-40A6-8179-927568973157}" srcOrd="0" destOrd="0" presId="urn:microsoft.com/office/officeart/2005/8/layout/vList5"/>
    <dgm:cxn modelId="{030541DA-4633-45B2-8635-3508F7C5054F}" type="presParOf" srcId="{6F5B1834-2930-454B-AD03-0FE7D38C2154}" destId="{42277567-BCBA-4E5F-A54A-3F89226BC73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B2D771-5052-4EE4-9C90-1E106D63526E}">
      <dsp:nvSpPr>
        <dsp:cNvPr id="0" name=""/>
        <dsp:cNvSpPr/>
      </dsp:nvSpPr>
      <dsp:spPr>
        <a:xfrm rot="5400000">
          <a:off x="2999971" y="-627421"/>
          <a:ext cx="2012457" cy="3770541"/>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This is the generative model</a:t>
          </a:r>
        </a:p>
        <a:p>
          <a:pPr marL="228600" lvl="1" indent="-228600" algn="l" defTabSz="889000">
            <a:lnSpc>
              <a:spcPct val="90000"/>
            </a:lnSpc>
            <a:spcBef>
              <a:spcPct val="0"/>
            </a:spcBef>
            <a:spcAft>
              <a:spcPct val="15000"/>
            </a:spcAft>
            <a:buChar char="•"/>
          </a:pPr>
          <a:r>
            <a:rPr lang="en-US" sz="2000" kern="1200"/>
            <a:t>Takes a probability distribution (random noise) as input</a:t>
          </a:r>
        </a:p>
      </dsp:txBody>
      <dsp:txXfrm rot="-5400000">
        <a:off x="2120929" y="349861"/>
        <a:ext cx="3672301" cy="1815977"/>
      </dsp:txXfrm>
    </dsp:sp>
    <dsp:sp modelId="{FE8CE64D-6D9D-4392-8B20-FD01399376CA}">
      <dsp:nvSpPr>
        <dsp:cNvPr id="0" name=""/>
        <dsp:cNvSpPr/>
      </dsp:nvSpPr>
      <dsp:spPr>
        <a:xfrm>
          <a:off x="0" y="62"/>
          <a:ext cx="2120929" cy="251557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Generator</a:t>
          </a:r>
        </a:p>
      </dsp:txBody>
      <dsp:txXfrm>
        <a:off x="103535" y="103597"/>
        <a:ext cx="1913859" cy="2308502"/>
      </dsp:txXfrm>
    </dsp:sp>
    <dsp:sp modelId="{42277567-BCBA-4E5F-A54A-3F89226BC732}">
      <dsp:nvSpPr>
        <dsp:cNvPr id="0" name=""/>
        <dsp:cNvSpPr/>
      </dsp:nvSpPr>
      <dsp:spPr>
        <a:xfrm rot="5400000">
          <a:off x="2999971" y="2013929"/>
          <a:ext cx="2012457" cy="3770541"/>
        </a:xfrm>
        <a:prstGeom prst="round2SameRect">
          <a:avLst/>
        </a:prstGeom>
        <a:solidFill>
          <a:schemeClr val="accent2">
            <a:tint val="40000"/>
            <a:alpha val="90000"/>
            <a:hueOff val="-1288369"/>
            <a:satOff val="1821"/>
            <a:lumOff val="997"/>
            <a:alphaOff val="0"/>
          </a:schemeClr>
        </a:solidFill>
        <a:ln w="12700" cap="flat" cmpd="sng" algn="ctr">
          <a:solidFill>
            <a:schemeClr val="accent2">
              <a:tint val="40000"/>
              <a:alpha val="90000"/>
              <a:hueOff val="-1288369"/>
              <a:satOff val="1821"/>
              <a:lumOff val="99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Takes two types of input: Real and Fake (generated by the Generator)</a:t>
          </a:r>
        </a:p>
        <a:p>
          <a:pPr marL="228600" lvl="1" indent="-228600" algn="l" defTabSz="889000">
            <a:lnSpc>
              <a:spcPct val="90000"/>
            </a:lnSpc>
            <a:spcBef>
              <a:spcPct val="0"/>
            </a:spcBef>
            <a:spcAft>
              <a:spcPct val="15000"/>
            </a:spcAft>
            <a:buChar char="•"/>
          </a:pPr>
          <a:r>
            <a:rPr lang="en-US" sz="2000" kern="1200"/>
            <a:t>Tries to determine whether the input comes from the real or fake dataset</a:t>
          </a:r>
        </a:p>
      </dsp:txBody>
      <dsp:txXfrm rot="-5400000">
        <a:off x="2120929" y="2991211"/>
        <a:ext cx="3672301" cy="1815977"/>
      </dsp:txXfrm>
    </dsp:sp>
    <dsp:sp modelId="{D0C50344-EA23-40A6-8179-927568973157}">
      <dsp:nvSpPr>
        <dsp:cNvPr id="0" name=""/>
        <dsp:cNvSpPr/>
      </dsp:nvSpPr>
      <dsp:spPr>
        <a:xfrm>
          <a:off x="0" y="2641413"/>
          <a:ext cx="2120929" cy="2515572"/>
        </a:xfrm>
        <a:prstGeom prst="roundRect">
          <a:avLst/>
        </a:prstGeom>
        <a:solidFill>
          <a:schemeClr val="accent2">
            <a:hueOff val="-1508498"/>
            <a:satOff val="-118"/>
            <a:lumOff val="54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a:t>Discriminator</a:t>
          </a:r>
        </a:p>
      </dsp:txBody>
      <dsp:txXfrm>
        <a:off x="103535" y="2744948"/>
        <a:ext cx="1913859" cy="230850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4DDD2B-63A7-4EB5-B05A-EDDBB71D6437}" type="datetimeFigureOut">
              <a:rPr lang="en-SE" smtClean="0"/>
              <a:t>07/11/2024</a:t>
            </a:fld>
            <a:endParaRPr lang="en-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715356-F3FB-4BD4-A65B-D1F2A4629810}" type="slidenum">
              <a:rPr lang="en-SE" smtClean="0"/>
              <a:t>‹#›</a:t>
            </a:fld>
            <a:endParaRPr lang="en-SE"/>
          </a:p>
        </p:txBody>
      </p:sp>
    </p:spTree>
    <p:extLst>
      <p:ext uri="{BB962C8B-B14F-4D97-AF65-F5344CB8AC3E}">
        <p14:creationId xmlns:p14="http://schemas.microsoft.com/office/powerpoint/2010/main" val="1183394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a:p>
        </p:txBody>
      </p:sp>
      <p:sp>
        <p:nvSpPr>
          <p:cNvPr id="4" name="Slide Number Placeholder 3"/>
          <p:cNvSpPr>
            <a:spLocks noGrp="1"/>
          </p:cNvSpPr>
          <p:nvPr>
            <p:ph type="sldNum" sz="quarter" idx="5"/>
          </p:nvPr>
        </p:nvSpPr>
        <p:spPr/>
        <p:txBody>
          <a:bodyPr/>
          <a:lstStyle/>
          <a:p>
            <a:fld id="{51715356-F3FB-4BD4-A65B-D1F2A4629810}" type="slidenum">
              <a:rPr lang="en-SE" smtClean="0"/>
              <a:t>1</a:t>
            </a:fld>
            <a:endParaRPr lang="en-SE"/>
          </a:p>
        </p:txBody>
      </p:sp>
    </p:spTree>
    <p:extLst>
      <p:ext uri="{BB962C8B-B14F-4D97-AF65-F5344CB8AC3E}">
        <p14:creationId xmlns:p14="http://schemas.microsoft.com/office/powerpoint/2010/main" val="2912261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this phase, we only use generated data. </a:t>
            </a:r>
            <a:r>
              <a:rPr lang="en-US" sz="1800" b="0" i="0" u="none" strike="noStrike" baseline="0" dirty="0">
                <a:latin typeface="PalatinoLinotype-Roman"/>
              </a:rPr>
              <a:t>Since the discriminator weights are locked, we can ignore the part of the loss function that deals with real data.</a:t>
            </a:r>
            <a:endParaRPr lang="en-SE" dirty="0"/>
          </a:p>
        </p:txBody>
      </p:sp>
      <p:sp>
        <p:nvSpPr>
          <p:cNvPr id="4" name="Slide Number Placeholder 3"/>
          <p:cNvSpPr>
            <a:spLocks noGrp="1"/>
          </p:cNvSpPr>
          <p:nvPr>
            <p:ph type="sldNum" sz="quarter" idx="5"/>
          </p:nvPr>
        </p:nvSpPr>
        <p:spPr/>
        <p:txBody>
          <a:bodyPr/>
          <a:lstStyle/>
          <a:p>
            <a:fld id="{51715356-F3FB-4BD4-A65B-D1F2A4629810}" type="slidenum">
              <a:rPr lang="en-SE" smtClean="0"/>
              <a:t>12</a:t>
            </a:fld>
            <a:endParaRPr lang="en-SE"/>
          </a:p>
        </p:txBody>
      </p:sp>
    </p:spTree>
    <p:extLst>
      <p:ext uri="{BB962C8B-B14F-4D97-AF65-F5344CB8AC3E}">
        <p14:creationId xmlns:p14="http://schemas.microsoft.com/office/powerpoint/2010/main" val="3668227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gradient is that and can be seen as an uninterrupted line. This imposes a limitation on the training, since early on, when the D can easily distinguish between real and fake samples (D(G(z)) ~~ 0) the gradient will be close to 0. This will result in little learning of the weights </a:t>
            </a:r>
            <a:r>
              <a:rPr lang="el-GR" dirty="0"/>
              <a:t>θ</a:t>
            </a:r>
            <a:r>
              <a:rPr lang="en-US" dirty="0"/>
              <a:t>g (vanishing gradient problem).</a:t>
            </a:r>
          </a:p>
          <a:p>
            <a:endParaRPr lang="en-US" dirty="0"/>
          </a:p>
          <a:p>
            <a:r>
              <a:rPr lang="en-US" dirty="0"/>
              <a:t>This can be solved by using a different loss function. Now the loss is still minimized when D(G(z)) ~~ 1 and when the gradient is large (generator underperforms). Note: The game is no longer zero-sum but it doesn’t have a practical effect on the GAN framework.</a:t>
            </a:r>
            <a:endParaRPr lang="en-SE" dirty="0"/>
          </a:p>
        </p:txBody>
      </p:sp>
      <p:sp>
        <p:nvSpPr>
          <p:cNvPr id="4" name="Slide Number Placeholder 3"/>
          <p:cNvSpPr>
            <a:spLocks noGrp="1"/>
          </p:cNvSpPr>
          <p:nvPr>
            <p:ph type="sldNum" sz="quarter" idx="5"/>
          </p:nvPr>
        </p:nvSpPr>
        <p:spPr/>
        <p:txBody>
          <a:bodyPr/>
          <a:lstStyle/>
          <a:p>
            <a:fld id="{51715356-F3FB-4BD4-A65B-D1F2A4629810}" type="slidenum">
              <a:rPr lang="en-SE" smtClean="0"/>
              <a:t>13</a:t>
            </a:fld>
            <a:endParaRPr lang="en-SE"/>
          </a:p>
        </p:txBody>
      </p:sp>
    </p:spTree>
    <p:extLst>
      <p:ext uri="{BB962C8B-B14F-4D97-AF65-F5344CB8AC3E}">
        <p14:creationId xmlns:p14="http://schemas.microsoft.com/office/powerpoint/2010/main" val="497393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short, the G tries to minimize the objective, while the discriminator tries to maximize it. </a:t>
            </a:r>
          </a:p>
          <a:p>
            <a:r>
              <a:rPr lang="en-US" dirty="0"/>
              <a:t>Here the authors by ascending refer to optimizing its parameters to increase its ability to correctly classify real samples as real and generated samples as generated.</a:t>
            </a:r>
          </a:p>
          <a:p>
            <a:r>
              <a:rPr lang="en-US" dirty="0"/>
              <a:t>While by descending refer to adjusting its parameters to minimize the discriminator's ability to differentiate between real and generated samples.</a:t>
            </a:r>
            <a:endParaRPr lang="en-SE" dirty="0"/>
          </a:p>
        </p:txBody>
      </p:sp>
      <p:sp>
        <p:nvSpPr>
          <p:cNvPr id="4" name="Slide Number Placeholder 3"/>
          <p:cNvSpPr>
            <a:spLocks noGrp="1"/>
          </p:cNvSpPr>
          <p:nvPr>
            <p:ph type="sldNum" sz="quarter" idx="5"/>
          </p:nvPr>
        </p:nvSpPr>
        <p:spPr/>
        <p:txBody>
          <a:bodyPr/>
          <a:lstStyle/>
          <a:p>
            <a:fld id="{51715356-F3FB-4BD4-A65B-D1F2A4629810}" type="slidenum">
              <a:rPr lang="en-SE" smtClean="0"/>
              <a:t>14</a:t>
            </a:fld>
            <a:endParaRPr lang="en-SE"/>
          </a:p>
        </p:txBody>
      </p:sp>
    </p:spTree>
    <p:extLst>
      <p:ext uri="{BB962C8B-B14F-4D97-AF65-F5344CB8AC3E}">
        <p14:creationId xmlns:p14="http://schemas.microsoft.com/office/powerpoint/2010/main" val="180285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they showed that for a static G, the maximum of the cost function, with respect to the D, is a constant number, -log(4).</a:t>
            </a:r>
          </a:p>
          <a:p>
            <a:endParaRPr lang="en-US" dirty="0"/>
          </a:p>
          <a:p>
            <a:r>
              <a:rPr lang="en-US" dirty="0"/>
              <a:t>After some mathematical manipulations, they derive that an optimal D can be expressed as : </a:t>
            </a:r>
          </a:p>
          <a:p>
            <a:r>
              <a:rPr lang="en-US" dirty="0"/>
              <a:t>We can intuitively see that if the probability distribution of the real data is equal to the probability distribution of the fake data, then the optimal D is ½. That makes sense since if the two distributions are identical, the D has to take a guess to predict which is the real one.</a:t>
            </a:r>
          </a:p>
          <a:p>
            <a:r>
              <a:rPr lang="en-US" dirty="0"/>
              <a:t>If we plug this into our original cost function we derive to the constant –log(4).</a:t>
            </a:r>
          </a:p>
          <a:p>
            <a:endParaRPr lang="en-SE" dirty="0"/>
          </a:p>
        </p:txBody>
      </p:sp>
      <p:sp>
        <p:nvSpPr>
          <p:cNvPr id="4" name="Slide Number Placeholder 3"/>
          <p:cNvSpPr>
            <a:spLocks noGrp="1"/>
          </p:cNvSpPr>
          <p:nvPr>
            <p:ph type="sldNum" sz="quarter" idx="5"/>
          </p:nvPr>
        </p:nvSpPr>
        <p:spPr/>
        <p:txBody>
          <a:bodyPr/>
          <a:lstStyle/>
          <a:p>
            <a:fld id="{51715356-F3FB-4BD4-A65B-D1F2A4629810}" type="slidenum">
              <a:rPr lang="en-SE" smtClean="0"/>
              <a:t>15</a:t>
            </a:fld>
            <a:endParaRPr lang="en-SE"/>
          </a:p>
        </p:txBody>
      </p:sp>
    </p:spTree>
    <p:extLst>
      <p:ext uri="{BB962C8B-B14F-4D97-AF65-F5344CB8AC3E}">
        <p14:creationId xmlns:p14="http://schemas.microsoft.com/office/powerpoint/2010/main" val="1654806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this function (</a:t>
            </a:r>
            <a:r>
              <a:rPr lang="en-US" b="0" i="0" u="none" strike="noStrike" dirty="0" err="1">
                <a:effectLst/>
                <a:highlight>
                  <a:srgbClr val="1F1F1F"/>
                </a:highlight>
                <a:latin typeface="arial" panose="020B0604020202020204" pitchFamily="34" charset="0"/>
              </a:rPr>
              <a:t>Kullback</a:t>
            </a:r>
            <a:r>
              <a:rPr lang="en-US" b="0" i="0" u="none" strike="noStrike" dirty="0">
                <a:effectLst/>
                <a:highlight>
                  <a:srgbClr val="1F1F1F"/>
                </a:highlight>
                <a:latin typeface="arial" panose="020B0604020202020204" pitchFamily="34" charset="0"/>
              </a:rPr>
              <a:t>–</a:t>
            </a:r>
            <a:r>
              <a:rPr lang="en-US" b="0" i="0" u="none" strike="noStrike" dirty="0" err="1">
                <a:effectLst/>
                <a:highlight>
                  <a:srgbClr val="1F1F1F"/>
                </a:highlight>
                <a:latin typeface="arial" panose="020B0604020202020204" pitchFamily="34" charset="0"/>
              </a:rPr>
              <a:t>Leibler</a:t>
            </a:r>
            <a:r>
              <a:rPr lang="en-US" b="0" i="0" u="none" strike="noStrike" dirty="0">
                <a:effectLst/>
                <a:highlight>
                  <a:srgbClr val="1F1F1F"/>
                </a:highlight>
                <a:latin typeface="arial" panose="020B0604020202020204" pitchFamily="34" charset="0"/>
              </a:rPr>
              <a:t> divergence</a:t>
            </a:r>
            <a:r>
              <a:rPr lang="en-US" dirty="0"/>
              <a:t>). </a:t>
            </a:r>
            <a:r>
              <a:rPr lang="en-US" b="1" i="0" dirty="0">
                <a:solidFill>
                  <a:srgbClr val="BFBFBF"/>
                </a:solidFill>
                <a:effectLst/>
                <a:highlight>
                  <a:srgbClr val="1F1F1F"/>
                </a:highlight>
                <a:latin typeface="arial" panose="020B0604020202020204" pitchFamily="34" charset="0"/>
              </a:rPr>
              <a:t>KL divergence</a:t>
            </a:r>
            <a:r>
              <a:rPr lang="en-US" b="0" i="0" dirty="0">
                <a:solidFill>
                  <a:srgbClr val="BFBFBF"/>
                </a:solidFill>
                <a:effectLst/>
                <a:highlight>
                  <a:srgbClr val="1F1F1F"/>
                </a:highlight>
                <a:latin typeface="arial" panose="020B0604020202020204" pitchFamily="34" charset="0"/>
              </a:rPr>
              <a:t> is a non-symmetric metric that measures the relative entropy or difference in information represented by two distributions.</a:t>
            </a:r>
            <a:endParaRPr lang="en-SE" dirty="0"/>
          </a:p>
          <a:p>
            <a:endParaRPr lang="en-US" dirty="0"/>
          </a:p>
          <a:p>
            <a:endParaRPr lang="en-US" dirty="0"/>
          </a:p>
          <a:p>
            <a:r>
              <a:rPr lang="en-US" dirty="0"/>
              <a:t>Now another theoretical </a:t>
            </a:r>
            <a:r>
              <a:rPr lang="en-US" dirty="0" err="1"/>
              <a:t>takeway</a:t>
            </a:r>
            <a:r>
              <a:rPr lang="en-US" dirty="0"/>
              <a:t> from the authors for G that tries to minimize the V is:</a:t>
            </a:r>
          </a:p>
          <a:p>
            <a:r>
              <a:rPr lang="en-US" dirty="0"/>
              <a:t>We plug into our original V the optimal D we saw before. Considering KL, we reformulate the function as: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other definition is </a:t>
            </a:r>
            <a:r>
              <a:rPr lang="en-US" b="1" dirty="0"/>
              <a:t>Jensen-Shannon Divergence. </a:t>
            </a:r>
            <a:r>
              <a:rPr lang="en-US" b="0" dirty="0"/>
              <a:t>Its</a:t>
            </a:r>
            <a:r>
              <a:rPr lang="en-US" b="1" dirty="0"/>
              <a:t> </a:t>
            </a:r>
            <a:r>
              <a:rPr lang="en-US" b="0" dirty="0"/>
              <a:t>similar to KL Divergence but its symmetric. On a high-level, JSD is the distance measure between two probability distributions.</a:t>
            </a:r>
            <a:endParaRPr lang="en-SE" b="1" dirty="0"/>
          </a:p>
        </p:txBody>
      </p:sp>
      <p:sp>
        <p:nvSpPr>
          <p:cNvPr id="4" name="Slide Number Placeholder 3"/>
          <p:cNvSpPr>
            <a:spLocks noGrp="1"/>
          </p:cNvSpPr>
          <p:nvPr>
            <p:ph type="sldNum" sz="quarter" idx="5"/>
          </p:nvPr>
        </p:nvSpPr>
        <p:spPr/>
        <p:txBody>
          <a:bodyPr/>
          <a:lstStyle/>
          <a:p>
            <a:fld id="{51715356-F3FB-4BD4-A65B-D1F2A4629810}" type="slidenum">
              <a:rPr lang="en-SE" smtClean="0"/>
              <a:t>16</a:t>
            </a:fld>
            <a:endParaRPr lang="en-SE"/>
          </a:p>
        </p:txBody>
      </p:sp>
    </p:spTree>
    <p:extLst>
      <p:ext uri="{BB962C8B-B14F-4D97-AF65-F5344CB8AC3E}">
        <p14:creationId xmlns:p14="http://schemas.microsoft.com/office/powerpoint/2010/main" val="963972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For an optimal D, the G is aiming to minimize this quantity.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The minimum for an JSD is 0, and this occurs IF AND ONLY IF the two probability distributions are equal.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This shows that this cost function has only one minimum and that minimum is achieved when the G perfectly maps the real data distribution.</a:t>
            </a:r>
            <a:endParaRPr lang="en-SE" b="0" dirty="0"/>
          </a:p>
        </p:txBody>
      </p:sp>
      <p:sp>
        <p:nvSpPr>
          <p:cNvPr id="4" name="Slide Number Placeholder 3"/>
          <p:cNvSpPr>
            <a:spLocks noGrp="1"/>
          </p:cNvSpPr>
          <p:nvPr>
            <p:ph type="sldNum" sz="quarter" idx="5"/>
          </p:nvPr>
        </p:nvSpPr>
        <p:spPr/>
        <p:txBody>
          <a:bodyPr/>
          <a:lstStyle/>
          <a:p>
            <a:fld id="{51715356-F3FB-4BD4-A65B-D1F2A4629810}" type="slidenum">
              <a:rPr lang="en-SE" smtClean="0"/>
              <a:t>17</a:t>
            </a:fld>
            <a:endParaRPr lang="en-SE"/>
          </a:p>
        </p:txBody>
      </p:sp>
    </p:spTree>
    <p:extLst>
      <p:ext uri="{BB962C8B-B14F-4D97-AF65-F5344CB8AC3E}">
        <p14:creationId xmlns:p14="http://schemas.microsoft.com/office/powerpoint/2010/main" val="276701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a:t>
            </a:r>
            <a:r>
              <a:rPr lang="en-US" baseline="30000" dirty="0"/>
              <a:t>rd</a:t>
            </a:r>
            <a:r>
              <a:rPr lang="en-US" dirty="0"/>
              <a:t> bullet : In practice this means we cannot train until convergence.</a:t>
            </a:r>
          </a:p>
          <a:p>
            <a:r>
              <a:rPr lang="en-US" dirty="0"/>
              <a:t>4</a:t>
            </a:r>
            <a:r>
              <a:rPr lang="en-US" baseline="30000" dirty="0"/>
              <a:t>th</a:t>
            </a:r>
            <a:r>
              <a:rPr lang="en-US" dirty="0"/>
              <a:t> bullet : This can happened because the loss function doesn’t force the generator to create a unique data x for different values of the input latent vector. Thus the generator can produce limited or repetitive samples that fail to cover the diversity present in the original data. As a result, the generator might converge to a limited set of outputs that are easier to generate and fool the discriminator, rather than exploring the full diversity of the training data.</a:t>
            </a:r>
            <a:endParaRPr lang="en-SE" dirty="0"/>
          </a:p>
        </p:txBody>
      </p:sp>
      <p:sp>
        <p:nvSpPr>
          <p:cNvPr id="4" name="Slide Number Placeholder 3"/>
          <p:cNvSpPr>
            <a:spLocks noGrp="1"/>
          </p:cNvSpPr>
          <p:nvPr>
            <p:ph type="sldNum" sz="quarter" idx="5"/>
          </p:nvPr>
        </p:nvSpPr>
        <p:spPr/>
        <p:txBody>
          <a:bodyPr/>
          <a:lstStyle/>
          <a:p>
            <a:fld id="{51715356-F3FB-4BD4-A65B-D1F2A4629810}" type="slidenum">
              <a:rPr lang="en-SE" smtClean="0"/>
              <a:t>18</a:t>
            </a:fld>
            <a:endParaRPr lang="en-SE"/>
          </a:p>
        </p:txBody>
      </p:sp>
    </p:spTree>
    <p:extLst>
      <p:ext uri="{BB962C8B-B14F-4D97-AF65-F5344CB8AC3E}">
        <p14:creationId xmlns:p14="http://schemas.microsoft.com/office/powerpoint/2010/main" val="2292900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PalatinoLinotype-Roman"/>
              </a:rPr>
              <a:t>CGAN is an extension of the GAN model where both the generator and discriminator receive some additional conditioning input information</a:t>
            </a:r>
            <a:endParaRPr lang="en-SE" dirty="0"/>
          </a:p>
        </p:txBody>
      </p:sp>
      <p:sp>
        <p:nvSpPr>
          <p:cNvPr id="4" name="Slide Number Placeholder 3"/>
          <p:cNvSpPr>
            <a:spLocks noGrp="1"/>
          </p:cNvSpPr>
          <p:nvPr>
            <p:ph type="sldNum" sz="quarter" idx="5"/>
          </p:nvPr>
        </p:nvSpPr>
        <p:spPr/>
        <p:txBody>
          <a:bodyPr/>
          <a:lstStyle/>
          <a:p>
            <a:fld id="{51715356-F3FB-4BD4-A65B-D1F2A4629810}" type="slidenum">
              <a:rPr lang="en-SE" smtClean="0"/>
              <a:t>19</a:t>
            </a:fld>
            <a:endParaRPr lang="en-SE"/>
          </a:p>
        </p:txBody>
      </p:sp>
    </p:spTree>
    <p:extLst>
      <p:ext uri="{BB962C8B-B14F-4D97-AF65-F5344CB8AC3E}">
        <p14:creationId xmlns:p14="http://schemas.microsoft.com/office/powerpoint/2010/main" val="3647173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51715356-F3FB-4BD4-A65B-D1F2A4629810}" type="slidenum">
              <a:rPr lang="en-SE" smtClean="0"/>
              <a:t>3</a:t>
            </a:fld>
            <a:endParaRPr lang="en-SE"/>
          </a:p>
        </p:txBody>
      </p:sp>
    </p:spTree>
    <p:extLst>
      <p:ext uri="{BB962C8B-B14F-4D97-AF65-F5344CB8AC3E}">
        <p14:creationId xmlns:p14="http://schemas.microsoft.com/office/powerpoint/2010/main" val="3938079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Neural networks have been used as discriminative models. Which means given input data, the model will map it to a certain label.</a:t>
            </a:r>
          </a:p>
          <a:p>
            <a:endParaRPr lang="en-US" dirty="0"/>
          </a:p>
          <a:p>
            <a:r>
              <a:rPr lang="en-US" dirty="0"/>
              <a:t>Instead of predicting the class probability, Y, given certain input features, X, it tries to predict the probability of the input features X, given a class Y.</a:t>
            </a:r>
            <a:endParaRPr lang="en-SE" dirty="0"/>
          </a:p>
        </p:txBody>
      </p:sp>
      <p:sp>
        <p:nvSpPr>
          <p:cNvPr id="4" name="Slide Number Placeholder 3"/>
          <p:cNvSpPr>
            <a:spLocks noGrp="1"/>
          </p:cNvSpPr>
          <p:nvPr>
            <p:ph type="sldNum" sz="quarter" idx="5"/>
          </p:nvPr>
        </p:nvSpPr>
        <p:spPr/>
        <p:txBody>
          <a:bodyPr/>
          <a:lstStyle/>
          <a:p>
            <a:fld id="{51715356-F3FB-4BD4-A65B-D1F2A4629810}" type="slidenum">
              <a:rPr lang="en-SE" smtClean="0"/>
              <a:t>5</a:t>
            </a:fld>
            <a:endParaRPr lang="en-SE"/>
          </a:p>
        </p:txBody>
      </p:sp>
    </p:spTree>
    <p:extLst>
      <p:ext uri="{BB962C8B-B14F-4D97-AF65-F5344CB8AC3E}">
        <p14:creationId xmlns:p14="http://schemas.microsoft.com/office/powerpoint/2010/main" val="3590142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networks are trained together as a system. The D tries to get better at distinguishing real and fake data. On the other hand, G tries to generate more realistic samples so that It can deceive the D.</a:t>
            </a:r>
          </a:p>
          <a:p>
            <a:endParaRPr lang="en-US" dirty="0"/>
          </a:p>
          <a:p>
            <a:r>
              <a:rPr lang="en-US" dirty="0"/>
              <a:t>The ultimate goal of the system is to make the G so good that the D can’t distinguish between real and fake data.</a:t>
            </a:r>
          </a:p>
          <a:p>
            <a:endParaRPr lang="en-US" dirty="0"/>
          </a:p>
          <a:p>
            <a:r>
              <a:rPr lang="en-US" dirty="0"/>
              <a:t>The D is performing classification (binary), but the G is unsupervised since it doesn’t need labels for the data.</a:t>
            </a:r>
            <a:endParaRPr lang="en-SE" dirty="0"/>
          </a:p>
        </p:txBody>
      </p:sp>
      <p:sp>
        <p:nvSpPr>
          <p:cNvPr id="4" name="Slide Number Placeholder 3"/>
          <p:cNvSpPr>
            <a:spLocks noGrp="1"/>
          </p:cNvSpPr>
          <p:nvPr>
            <p:ph type="sldNum" sz="quarter" idx="5"/>
          </p:nvPr>
        </p:nvSpPr>
        <p:spPr/>
        <p:txBody>
          <a:bodyPr/>
          <a:lstStyle/>
          <a:p>
            <a:fld id="{51715356-F3FB-4BD4-A65B-D1F2A4629810}" type="slidenum">
              <a:rPr lang="en-SE" smtClean="0"/>
              <a:t>6</a:t>
            </a:fld>
            <a:endParaRPr lang="en-SE"/>
          </a:p>
        </p:txBody>
      </p:sp>
    </p:spTree>
    <p:extLst>
      <p:ext uri="{BB962C8B-B14F-4D97-AF65-F5344CB8AC3E}">
        <p14:creationId xmlns:p14="http://schemas.microsoft.com/office/powerpoint/2010/main" val="4038484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input to G is z, which is like a random seed value to kickstart the sample-generation process. Z has a probability distribution </a:t>
            </a:r>
            <a:r>
              <a:rPr lang="en-US" dirty="0" err="1"/>
              <a:t>pz</a:t>
            </a:r>
            <a:r>
              <a:rPr lang="en-US" dirty="0"/>
              <a:t>(z) which is usually a normal distribution 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Generator network denoted as G(z,</a:t>
            </a:r>
            <a:r>
              <a:rPr lang="el-GR" dirty="0"/>
              <a:t>θ</a:t>
            </a:r>
            <a:r>
              <a:rPr lang="en-US" dirty="0"/>
              <a:t>g) where </a:t>
            </a:r>
            <a:r>
              <a:rPr lang="el-GR" dirty="0"/>
              <a:t>θ</a:t>
            </a:r>
            <a:r>
              <a:rPr lang="en-US" dirty="0"/>
              <a:t>g : network weights.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 outputs samples X with a probability distribution </a:t>
            </a:r>
            <a:r>
              <a:rPr lang="en-US" dirty="0" err="1"/>
              <a:t>pg</a:t>
            </a:r>
            <a:r>
              <a:rPr lang="en-US" dirty="0"/>
              <a:t>(x), which we can think of as the probability distribution of the real data according to the generator.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 is a binary classifier where 1 is real and 0 is fake. Thus, the two types of input in this classifier are the generated fake samples from G, and real data with </a:t>
            </a:r>
            <a:r>
              <a:rPr lang="en-US" dirty="0" err="1"/>
              <a:t>x~pdata</a:t>
            </a:r>
            <a:r>
              <a:rPr lang="en-US" dirty="0"/>
              <a:t>(x). The Discriminator network denoted as D(x,</a:t>
            </a:r>
            <a:r>
              <a:rPr lang="el-GR" dirty="0"/>
              <a:t> θ</a:t>
            </a:r>
            <a:r>
              <a:rPr lang="en-US" dirty="0"/>
              <a:t>d) where </a:t>
            </a:r>
            <a:r>
              <a:rPr lang="el-GR" dirty="0"/>
              <a:t>θ</a:t>
            </a:r>
            <a:r>
              <a:rPr lang="en-US" dirty="0"/>
              <a:t>d: network weights.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a:t>
            </a:r>
            <a:r>
              <a:rPr lang="en-US" dirty="0" err="1"/>
              <a:t>summarise</a:t>
            </a:r>
            <a:r>
              <a:rPr lang="en-US" dirty="0"/>
              <a:t>, To learn the generator’s distribution </a:t>
            </a:r>
            <a:r>
              <a:rPr lang="en-US" dirty="0" err="1"/>
              <a:t>pg</a:t>
            </a:r>
            <a:r>
              <a:rPr lang="en-US" dirty="0"/>
              <a:t> over data x, we define a prior on input noise variables </a:t>
            </a:r>
            <a:r>
              <a:rPr lang="en-US" dirty="0" err="1"/>
              <a:t>pz</a:t>
            </a:r>
            <a:r>
              <a:rPr lang="en-US" dirty="0"/>
              <a:t>(z), then represent a mapping to data space as G(z; </a:t>
            </a:r>
            <a:r>
              <a:rPr lang="en-US" dirty="0" err="1"/>
              <a:t>θg</a:t>
            </a:r>
            <a:r>
              <a:rPr lang="en-US" dirty="0"/>
              <a:t>), where G is a differentiable function represented by a multilayer perceptron with parameters </a:t>
            </a:r>
            <a:r>
              <a:rPr lang="en-US" dirty="0" err="1"/>
              <a:t>θg</a:t>
            </a:r>
            <a:r>
              <a:rPr lang="en-US" dirty="0"/>
              <a:t>. We also define a second multilayer perceptron D(x; </a:t>
            </a:r>
            <a:r>
              <a:rPr lang="en-US" dirty="0" err="1"/>
              <a:t>θd</a:t>
            </a:r>
            <a:r>
              <a:rPr lang="en-US" dirty="0"/>
              <a:t>) that outputs a single scalar. D(x) represents the probability that x came from the data rather than pg. We train D to maximize the probability of assigning the correct label to both training examples and samples from G.</a:t>
            </a:r>
            <a:endParaRPr lang="en-S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51715356-F3FB-4BD4-A65B-D1F2A4629810}" type="slidenum">
              <a:rPr lang="en-SE" smtClean="0"/>
              <a:t>7</a:t>
            </a:fld>
            <a:endParaRPr lang="en-SE"/>
          </a:p>
        </p:txBody>
      </p:sp>
    </p:spTree>
    <p:extLst>
      <p:ext uri="{BB962C8B-B14F-4D97-AF65-F5344CB8AC3E}">
        <p14:creationId xmlns:p14="http://schemas.microsoft.com/office/powerpoint/2010/main" val="1568937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(Read everything before the cost function)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r>
              <a:rPr lang="en-US" dirty="0"/>
              <a:t>In the original paper the authors describe this cost function as a minimax optimization problem and it is denoted as V</a:t>
            </a:r>
          </a:p>
          <a:p>
            <a:endParaRPr lang="en-US" dirty="0"/>
          </a:p>
          <a:p>
            <a:r>
              <a:rPr lang="en-US" dirty="0"/>
              <a:t>This cost function denotes the adversarial nature of GANs and resembles the binary cross entropy (without the “-”)</a:t>
            </a:r>
          </a:p>
          <a:p>
            <a:endParaRPr lang="en-US" dirty="0"/>
          </a:p>
          <a:p>
            <a:r>
              <a:rPr lang="en-US" dirty="0"/>
              <a:t>A Nash equilibrium happens when one of the actors doesn't change its action, regardless of what the other actor may do. In GANs, it happens when the generator becomes so good that the discriminator is no longer able to distinguish between the generated and real samples. That is, the discriminator output will always be ½ regardless of the presented input.</a:t>
            </a:r>
            <a:endParaRPr lang="en-SE" dirty="0"/>
          </a:p>
        </p:txBody>
      </p:sp>
      <p:sp>
        <p:nvSpPr>
          <p:cNvPr id="4" name="Slide Number Placeholder 3"/>
          <p:cNvSpPr>
            <a:spLocks noGrp="1"/>
          </p:cNvSpPr>
          <p:nvPr>
            <p:ph type="sldNum" sz="quarter" idx="5"/>
          </p:nvPr>
        </p:nvSpPr>
        <p:spPr/>
        <p:txBody>
          <a:bodyPr/>
          <a:lstStyle/>
          <a:p>
            <a:fld id="{51715356-F3FB-4BD4-A65B-D1F2A4629810}" type="slidenum">
              <a:rPr lang="en-SE" smtClean="0"/>
              <a:t>8</a:t>
            </a:fld>
            <a:endParaRPr lang="en-SE"/>
          </a:p>
        </p:txBody>
      </p:sp>
    </p:spTree>
    <p:extLst>
      <p:ext uri="{BB962C8B-B14F-4D97-AF65-F5344CB8AC3E}">
        <p14:creationId xmlns:p14="http://schemas.microsoft.com/office/powerpoint/2010/main" val="3943865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qi(x) : estimated probability of the output belonging to the </a:t>
            </a:r>
            <a:r>
              <a:rPr lang="en-US" dirty="0" err="1"/>
              <a:t>i-th</a:t>
            </a:r>
            <a:r>
              <a:rPr lang="en-US" dirty="0"/>
              <a:t> class.</a:t>
            </a:r>
          </a:p>
          <a:p>
            <a:r>
              <a:rPr lang="en-US" dirty="0"/>
              <a:t>pi(x): actual probability</a:t>
            </a:r>
          </a:p>
          <a:p>
            <a:endParaRPr lang="en-US" dirty="0"/>
          </a:p>
        </p:txBody>
      </p:sp>
      <p:sp>
        <p:nvSpPr>
          <p:cNvPr id="4" name="Slide Number Placeholder 3"/>
          <p:cNvSpPr>
            <a:spLocks noGrp="1"/>
          </p:cNvSpPr>
          <p:nvPr>
            <p:ph type="sldNum" sz="quarter" idx="5"/>
          </p:nvPr>
        </p:nvSpPr>
        <p:spPr/>
        <p:txBody>
          <a:bodyPr/>
          <a:lstStyle/>
          <a:p>
            <a:fld id="{51715356-F3FB-4BD4-A65B-D1F2A4629810}" type="slidenum">
              <a:rPr lang="en-SE" smtClean="0"/>
              <a:t>9</a:t>
            </a:fld>
            <a:endParaRPr lang="en-SE"/>
          </a:p>
        </p:txBody>
      </p:sp>
    </p:spTree>
    <p:extLst>
      <p:ext uri="{BB962C8B-B14F-4D97-AF65-F5344CB8AC3E}">
        <p14:creationId xmlns:p14="http://schemas.microsoft.com/office/powerpoint/2010/main" val="904832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SE" dirty="0"/>
          </a:p>
        </p:txBody>
      </p:sp>
      <p:sp>
        <p:nvSpPr>
          <p:cNvPr id="4" name="Slide Number Placeholder 3"/>
          <p:cNvSpPr>
            <a:spLocks noGrp="1"/>
          </p:cNvSpPr>
          <p:nvPr>
            <p:ph type="sldNum" sz="quarter" idx="5"/>
          </p:nvPr>
        </p:nvSpPr>
        <p:spPr/>
        <p:txBody>
          <a:bodyPr/>
          <a:lstStyle/>
          <a:p>
            <a:fld id="{51715356-F3FB-4BD4-A65B-D1F2A4629810}" type="slidenum">
              <a:rPr lang="en-SE" smtClean="0"/>
              <a:t>10</a:t>
            </a:fld>
            <a:endParaRPr lang="en-SE"/>
          </a:p>
        </p:txBody>
      </p:sp>
    </p:spTree>
    <p:extLst>
      <p:ext uri="{BB962C8B-B14F-4D97-AF65-F5344CB8AC3E}">
        <p14:creationId xmlns:p14="http://schemas.microsoft.com/office/powerpoint/2010/main" val="2129626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term is the expectation of the log of the discriminator output when the input is from the real data distribution. Ideally, we will have D(x) = 1. </a:t>
            </a:r>
          </a:p>
          <a:p>
            <a:r>
              <a:rPr lang="en-US" dirty="0"/>
              <a:t>Second term is the expected value of the log of the quantity 1 minus the discriminator’s prediction on the fake samples. Same observations like the first term, however, this term is maximized when D(G(z)) = 0.</a:t>
            </a:r>
          </a:p>
          <a:p>
            <a:endParaRPr lang="en-US" dirty="0"/>
          </a:p>
          <a:p>
            <a:r>
              <a:rPr lang="en-US" dirty="0"/>
              <a:t>The discriminator loss will be 0 when D(x) =1 for all </a:t>
            </a:r>
            <a:r>
              <a:rPr lang="en-US" dirty="0" err="1"/>
              <a:t>x~pdata</a:t>
            </a:r>
            <a:r>
              <a:rPr lang="en-US" dirty="0"/>
              <a:t>(x) and D(x) = 0 for all </a:t>
            </a:r>
            <a:r>
              <a:rPr lang="en-US" dirty="0" err="1"/>
              <a:t>x~pg</a:t>
            </a:r>
            <a:r>
              <a:rPr lang="en-US" dirty="0"/>
              <a:t>(x).</a:t>
            </a:r>
          </a:p>
          <a:p>
            <a:endParaRPr lang="en-US" dirty="0"/>
          </a:p>
          <a:p>
            <a:r>
              <a:rPr lang="en-US" dirty="0"/>
              <a:t>The D tries to maximize this loss, meaning it tries to maximize the first term to be D(x) = 1 meaning its from the real data distribution, and tries to maximize the second term as D(G(z)) being 0 meaning its from the fake data distribution.</a:t>
            </a:r>
          </a:p>
          <a:p>
            <a:endParaRPr lang="en-US" dirty="0"/>
          </a:p>
          <a:p>
            <a:r>
              <a:rPr lang="en-US" dirty="0"/>
              <a:t>The D loss term is basically just cross-entropy loss for a binary classifier with some GAN-specific properties.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original paper doesn’t have the ½ in the term. It also doesn’t have the minus sign. The minus sign is a conventional way for practical use in ML and because the Grad. Desc is designed to minimize a given loss function. The ½ it is used to normalize the loss and it has been seen to improve the training of the GAN framework.</a:t>
            </a:r>
          </a:p>
          <a:p>
            <a:endParaRPr lang="en-US" dirty="0"/>
          </a:p>
        </p:txBody>
      </p:sp>
      <p:sp>
        <p:nvSpPr>
          <p:cNvPr id="4" name="Slide Number Placeholder 3"/>
          <p:cNvSpPr>
            <a:spLocks noGrp="1"/>
          </p:cNvSpPr>
          <p:nvPr>
            <p:ph type="sldNum" sz="quarter" idx="5"/>
          </p:nvPr>
        </p:nvSpPr>
        <p:spPr/>
        <p:txBody>
          <a:bodyPr/>
          <a:lstStyle/>
          <a:p>
            <a:fld id="{51715356-F3FB-4BD4-A65B-D1F2A4629810}" type="slidenum">
              <a:rPr lang="en-SE" smtClean="0"/>
              <a:t>11</a:t>
            </a:fld>
            <a:endParaRPr lang="en-SE"/>
          </a:p>
        </p:txBody>
      </p:sp>
    </p:spTree>
    <p:extLst>
      <p:ext uri="{BB962C8B-B14F-4D97-AF65-F5344CB8AC3E}">
        <p14:creationId xmlns:p14="http://schemas.microsoft.com/office/powerpoint/2010/main" val="265327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7/11/2024</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4133023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7/11/2024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9136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7/11/2024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31389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7/11/2024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40756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7/11/2024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56358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7/11/2024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0753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7/11/2024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9586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7/11/2024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127116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7/11/2024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796485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7/11/2024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67430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7/11/2024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518294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7/11/2024</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1339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14.png"/><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7.png"/><Relationship Id="rId2" Type="http://schemas.openxmlformats.org/officeDocument/2006/relationships/tags" Target="../tags/tag8.xml"/><Relationship Id="rId16" Type="http://schemas.openxmlformats.org/officeDocument/2006/relationships/image" Target="../media/image17.png"/><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13.png"/><Relationship Id="rId5" Type="http://schemas.openxmlformats.org/officeDocument/2006/relationships/tags" Target="../tags/tag11.xml"/><Relationship Id="rId15" Type="http://schemas.openxmlformats.org/officeDocument/2006/relationships/image" Target="../media/image16.png"/><Relationship Id="rId10" Type="http://schemas.openxmlformats.org/officeDocument/2006/relationships/image" Target="../media/image12.png"/><Relationship Id="rId4" Type="http://schemas.openxmlformats.org/officeDocument/2006/relationships/tags" Target="../tags/tag10.xml"/><Relationship Id="rId9" Type="http://schemas.openxmlformats.org/officeDocument/2006/relationships/notesSlide" Target="../notesSlides/notesSlide8.xml"/><Relationship Id="rId1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18.xml"/><Relationship Id="rId7" Type="http://schemas.openxmlformats.org/officeDocument/2006/relationships/image" Target="../media/image21.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0.png"/><Relationship Id="rId5" Type="http://schemas.openxmlformats.org/officeDocument/2006/relationships/notesSlide" Target="../notesSlides/notesSlide10.xml"/><Relationship Id="rId10" Type="http://schemas.openxmlformats.org/officeDocument/2006/relationships/image" Target="../media/image14.png"/><Relationship Id="rId4" Type="http://schemas.openxmlformats.org/officeDocument/2006/relationships/slideLayout" Target="../slideLayouts/slideLayout2.xml"/><Relationship Id="rId9"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emf"/></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1.emf"/><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5.xml"/><Relationship Id="rId7" Type="http://schemas.openxmlformats.org/officeDocument/2006/relationships/image" Target="../media/image9.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notesSlide" Target="../notesSlides/notesSlide7.xml"/><Relationship Id="rId5" Type="http://schemas.openxmlformats.org/officeDocument/2006/relationships/slideLayout" Target="../slideLayouts/slideLayout2.xml"/><Relationship Id="rId10" Type="http://schemas.openxmlformats.org/officeDocument/2006/relationships/image" Target="../media/image8.png"/><Relationship Id="rId4" Type="http://schemas.openxmlformats.org/officeDocument/2006/relationships/tags" Target="../tags/tag6.xm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a:extLst>
              <a:ext uri="{FF2B5EF4-FFF2-40B4-BE49-F238E27FC236}">
                <a16:creationId xmlns:a16="http://schemas.microsoft.com/office/drawing/2014/main" id="{AE41EFB1-4474-CE90-188E-32C65A750D84}"/>
              </a:ext>
            </a:extLst>
          </p:cNvPr>
          <p:cNvPicPr>
            <a:picLocks noChangeAspect="1"/>
          </p:cNvPicPr>
          <p:nvPr/>
        </p:nvPicPr>
        <p:blipFill rotWithShape="1">
          <a:blip r:embed="rId3">
            <a:alphaModFix amt="40000"/>
          </a:blip>
          <a:srcRect r="-1" b="24980"/>
          <a:stretch/>
        </p:blipFill>
        <p:spPr>
          <a:xfrm>
            <a:off x="1525"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F0A24BF-12DB-ED59-C7BE-EF42FEBAB12E}"/>
              </a:ext>
            </a:extLst>
          </p:cNvPr>
          <p:cNvSpPr>
            <a:spLocks noGrp="1"/>
          </p:cNvSpPr>
          <p:nvPr>
            <p:ph type="ctrTitle"/>
          </p:nvPr>
        </p:nvSpPr>
        <p:spPr>
          <a:xfrm>
            <a:off x="2562606" y="2077316"/>
            <a:ext cx="7063739" cy="2387600"/>
          </a:xfrm>
        </p:spPr>
        <p:txBody>
          <a:bodyPr>
            <a:normAutofit/>
          </a:bodyPr>
          <a:lstStyle/>
          <a:p>
            <a:r>
              <a:rPr lang="en-US" dirty="0">
                <a:solidFill>
                  <a:srgbClr val="FFFFFF"/>
                </a:solidFill>
              </a:rPr>
              <a:t>Generative Adversarial Networks (GANs)</a:t>
            </a:r>
            <a:br>
              <a:rPr lang="en-US" dirty="0">
                <a:solidFill>
                  <a:srgbClr val="FFFFFF"/>
                </a:solidFill>
              </a:rPr>
            </a:br>
            <a:endParaRPr lang="en-SE" dirty="0">
              <a:solidFill>
                <a:srgbClr val="FFFFFF"/>
              </a:solidFill>
            </a:endParaRPr>
          </a:p>
        </p:txBody>
      </p:sp>
    </p:spTree>
    <p:extLst>
      <p:ext uri="{BB962C8B-B14F-4D97-AF65-F5344CB8AC3E}">
        <p14:creationId xmlns:p14="http://schemas.microsoft.com/office/powerpoint/2010/main" val="408573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BAAD8-367B-82D2-4FE7-9A129C3A04B9}"/>
              </a:ext>
            </a:extLst>
          </p:cNvPr>
          <p:cNvSpPr>
            <a:spLocks noGrp="1"/>
          </p:cNvSpPr>
          <p:nvPr>
            <p:ph type="title"/>
          </p:nvPr>
        </p:nvSpPr>
        <p:spPr/>
        <p:txBody>
          <a:bodyPr/>
          <a:lstStyle/>
          <a:p>
            <a:r>
              <a:rPr lang="en-US" dirty="0"/>
              <a:t>Training the Discriminator (D)</a:t>
            </a:r>
            <a:endParaRPr lang="en-SE" dirty="0"/>
          </a:p>
        </p:txBody>
      </p:sp>
      <p:sp>
        <p:nvSpPr>
          <p:cNvPr id="3" name="Content Placeholder 2">
            <a:extLst>
              <a:ext uri="{FF2B5EF4-FFF2-40B4-BE49-F238E27FC236}">
                <a16:creationId xmlns:a16="http://schemas.microsoft.com/office/drawing/2014/main" id="{B9226A36-03FC-FD91-7808-09CD9D614C9F}"/>
              </a:ext>
            </a:extLst>
          </p:cNvPr>
          <p:cNvSpPr>
            <a:spLocks noGrp="1"/>
          </p:cNvSpPr>
          <p:nvPr>
            <p:ph idx="1"/>
          </p:nvPr>
        </p:nvSpPr>
        <p:spPr>
          <a:xfrm>
            <a:off x="777240" y="1943958"/>
            <a:ext cx="10659110" cy="4747297"/>
          </a:xfrm>
        </p:spPr>
        <p:txBody>
          <a:bodyPr/>
          <a:lstStyle/>
          <a:p>
            <a:r>
              <a:rPr lang="en-US" dirty="0"/>
              <a:t>D is a classification NN, thus we can train with Gradient Descent (GD) and backpropagation. D has two inputs, real data and generated (fake) data.</a:t>
            </a:r>
          </a:p>
          <a:p>
            <a:endParaRPr lang="en-US" dirty="0"/>
          </a:p>
          <a:p>
            <a:r>
              <a:rPr lang="en-US" dirty="0"/>
              <a:t>We select a sample from 	           and use it to produce             .</a:t>
            </a:r>
          </a:p>
          <a:p>
            <a:endParaRPr lang="en-US" i="1" dirty="0"/>
          </a:p>
          <a:p>
            <a:r>
              <a:rPr lang="en-US" dirty="0"/>
              <a:t>We generate a fake sample                    . D and G work as a single network here. Starting from </a:t>
            </a:r>
            <a:r>
              <a:rPr lang="en-US" i="1" dirty="0"/>
              <a:t>z </a:t>
            </a:r>
            <a:r>
              <a:rPr lang="en-US" dirty="0"/>
              <a:t>we produce </a:t>
            </a:r>
            <a:r>
              <a:rPr lang="en-US" i="1" dirty="0"/>
              <a:t>          </a:t>
            </a:r>
            <a:r>
              <a:rPr lang="en-US" dirty="0"/>
              <a:t>and finally we produce the final output	       .</a:t>
            </a:r>
          </a:p>
          <a:p>
            <a:endParaRPr lang="en-US" dirty="0"/>
          </a:p>
          <a:p>
            <a:r>
              <a:rPr lang="en-US" dirty="0"/>
              <a:t>We compute the cost function V and we backpropagate the error gradient and update the weights. But only        and we lock         so we can improve only the D.</a:t>
            </a:r>
          </a:p>
          <a:p>
            <a:endParaRPr lang="en-US" dirty="0"/>
          </a:p>
          <a:p>
            <a:pPr marL="0" indent="0">
              <a:buNone/>
            </a:pPr>
            <a:endParaRPr lang="en-US" dirty="0"/>
          </a:p>
          <a:p>
            <a:endParaRPr lang="en-SE" dirty="0"/>
          </a:p>
        </p:txBody>
      </p:sp>
      <p:pic>
        <p:nvPicPr>
          <p:cNvPr id="5" name="Picture 4" descr="\documentclass{article}&#10;\usepackage{amsmath}&#10;\usepackage{amsfonts}&#10;\usepackage{amssymb}&#10;\pagestyle{empty}&#10;\begin{document}&#10;&#10;\[&#10;x \sim p_g(x)&#10;\]&#10;&#10;&#10;\end{document}" title="IguanaTex Picture Display">
            <a:extLst>
              <a:ext uri="{FF2B5EF4-FFF2-40B4-BE49-F238E27FC236}">
                <a16:creationId xmlns:a16="http://schemas.microsoft.com/office/drawing/2014/main" id="{982113F0-47CD-4779-4594-E3038F033F6E}"/>
              </a:ext>
            </a:extLst>
          </p:cNvPr>
          <p:cNvPicPr>
            <a:picLocks noChangeAspect="1"/>
          </p:cNvPicPr>
          <p:nvPr>
            <p:custDataLst>
              <p:tags r:id="rId1"/>
            </p:custDataLst>
          </p:nvPr>
        </p:nvPicPr>
        <p:blipFill>
          <a:blip r:embed="rId10">
            <a:extLst>
              <a:ext uri="{28A0092B-C50C-407E-A947-70E740481C1C}">
                <a14:useLocalDpi xmlns:a14="http://schemas.microsoft.com/office/drawing/2010/main" val="0"/>
              </a:ext>
            </a:extLst>
          </a:blip>
          <a:stretch>
            <a:fillRect/>
          </a:stretch>
        </p:blipFill>
        <p:spPr>
          <a:xfrm>
            <a:off x="3981631" y="3843142"/>
            <a:ext cx="1041037" cy="268261"/>
          </a:xfrm>
          <a:prstGeom prst="rect">
            <a:avLst/>
          </a:prstGeom>
        </p:spPr>
      </p:pic>
      <p:pic>
        <p:nvPicPr>
          <p:cNvPr id="7" name="Picture 6" descr="\documentclass{article}&#10;\usepackage{amsmath}&#10;\pagestyle{empty}&#10;\begin{document}&#10;&#10;\[&#10;x \sim p_{data}(x)&#10;\]&#10;&#10;&#10;\end{document}" title="IguanaTex Picture Display">
            <a:extLst>
              <a:ext uri="{FF2B5EF4-FFF2-40B4-BE49-F238E27FC236}">
                <a16:creationId xmlns:a16="http://schemas.microsoft.com/office/drawing/2014/main" id="{2073C949-85AC-1566-CA91-9311437E13ED}"/>
              </a:ext>
            </a:extLst>
          </p:cNvPr>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3733769" y="3038880"/>
            <a:ext cx="1336735" cy="257592"/>
          </a:xfrm>
          <a:prstGeom prst="rect">
            <a:avLst/>
          </a:prstGeom>
        </p:spPr>
      </p:pic>
      <p:pic>
        <p:nvPicPr>
          <p:cNvPr id="9" name="Picture 8" descr="\documentclass{article}&#10;\usepackage{amsmath}&#10;\pagestyle{empty}&#10;\begin{document}&#10;&#10;&#10;\[&#10;D(x)&#10;\]&#10;&#10;\end{document}" title="IguanaTex Picture Display">
            <a:extLst>
              <a:ext uri="{FF2B5EF4-FFF2-40B4-BE49-F238E27FC236}">
                <a16:creationId xmlns:a16="http://schemas.microsoft.com/office/drawing/2014/main" id="{C1FCC65D-6F7F-F614-4A75-135D4490DB8B}"/>
              </a:ext>
            </a:extLst>
          </p:cNvPr>
          <p:cNvPicPr>
            <a:picLocks noChangeAspect="1"/>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7499655" y="3038880"/>
            <a:ext cx="527378" cy="257592"/>
          </a:xfrm>
          <a:prstGeom prst="rect">
            <a:avLst/>
          </a:prstGeom>
        </p:spPr>
      </p:pic>
      <p:pic>
        <p:nvPicPr>
          <p:cNvPr id="11" name="Picture 10" descr="\documentclass{article}&#10;\usepackage{amsmath}&#10;\pagestyle{empty}&#10;\begin{document}&#10;&#10;&#10;\[&#10;D(G(z))&#10;\]&#10;&#10;\end{document}" title="IguanaTex Picture Display">
            <a:extLst>
              <a:ext uri="{FF2B5EF4-FFF2-40B4-BE49-F238E27FC236}">
                <a16:creationId xmlns:a16="http://schemas.microsoft.com/office/drawing/2014/main" id="{3D112BBD-5B05-FEBA-58F2-BA258C2C9A9A}"/>
              </a:ext>
            </a:extLst>
          </p:cNvPr>
          <p:cNvPicPr>
            <a:picLocks noChangeAspect="1"/>
          </p:cNvPicPr>
          <p:nvPr>
            <p:custDataLst>
              <p:tags r:id="rId4"/>
            </p:custDataLst>
          </p:nvPr>
        </p:nvPicPr>
        <p:blipFill>
          <a:blip r:embed="rId13">
            <a:extLst>
              <a:ext uri="{28A0092B-C50C-407E-A947-70E740481C1C}">
                <a14:useLocalDpi xmlns:a14="http://schemas.microsoft.com/office/drawing/2010/main" val="0"/>
              </a:ext>
            </a:extLst>
          </a:blip>
          <a:stretch>
            <a:fillRect/>
          </a:stretch>
        </p:blipFill>
        <p:spPr>
          <a:xfrm>
            <a:off x="6719635" y="4135715"/>
            <a:ext cx="908431" cy="257592"/>
          </a:xfrm>
          <a:prstGeom prst="rect">
            <a:avLst/>
          </a:prstGeom>
        </p:spPr>
      </p:pic>
      <p:pic>
        <p:nvPicPr>
          <p:cNvPr id="13" name="Picture 12" descr="\documentclass{article}&#10;\usepackage{amsmath}&#10;\pagestyle{empty}&#10;\begin{document}&#10;&#10;&#10;\[&#10;G(z)&#10;\]&#10;&#10;\end{document}" title="IguanaTex Picture Display">
            <a:extLst>
              <a:ext uri="{FF2B5EF4-FFF2-40B4-BE49-F238E27FC236}">
                <a16:creationId xmlns:a16="http://schemas.microsoft.com/office/drawing/2014/main" id="{554A1DA0-7440-E4EC-ED68-3352CC3D79C1}"/>
              </a:ext>
            </a:extLst>
          </p:cNvPr>
          <p:cNvPicPr>
            <a:picLocks noChangeAspect="1"/>
          </p:cNvPicPr>
          <p:nvPr>
            <p:custDataLst>
              <p:tags r:id="rId5"/>
            </p:custDataLst>
          </p:nvPr>
        </p:nvPicPr>
        <p:blipFill>
          <a:blip r:embed="rId14">
            <a:extLst>
              <a:ext uri="{28A0092B-C50C-407E-A947-70E740481C1C}">
                <a14:useLocalDpi xmlns:a14="http://schemas.microsoft.com/office/drawing/2010/main" val="0"/>
              </a:ext>
            </a:extLst>
          </a:blip>
          <a:stretch>
            <a:fillRect/>
          </a:stretch>
        </p:blipFill>
        <p:spPr>
          <a:xfrm>
            <a:off x="2030280" y="4135715"/>
            <a:ext cx="492321" cy="257592"/>
          </a:xfrm>
          <a:prstGeom prst="rect">
            <a:avLst/>
          </a:prstGeom>
        </p:spPr>
      </p:pic>
      <p:pic>
        <p:nvPicPr>
          <p:cNvPr id="15" name="Picture 14" descr="\documentclass{article}&#10;\usepackage{amsmath}&#10;\pagestyle{empty}&#10;\begin{document}&#10;&#10;\[&#10;\theta_g&#10;\]&#10;&#10;&#10;\end{document}" title="IguanaTex Picture Display">
            <a:extLst>
              <a:ext uri="{FF2B5EF4-FFF2-40B4-BE49-F238E27FC236}">
                <a16:creationId xmlns:a16="http://schemas.microsoft.com/office/drawing/2014/main" id="{FD8CD7CC-C6C9-65E3-8AC0-DDB139CC108B}"/>
              </a:ext>
            </a:extLst>
          </p:cNvPr>
          <p:cNvPicPr>
            <a:picLocks noChangeAspect="1"/>
          </p:cNvPicPr>
          <p:nvPr>
            <p:custDataLst>
              <p:tags r:id="rId6"/>
            </p:custDataLst>
          </p:nvPr>
        </p:nvPicPr>
        <p:blipFill>
          <a:blip r:embed="rId15">
            <a:extLst>
              <a:ext uri="{28A0092B-C50C-407E-A947-70E740481C1C}">
                <a14:useLocalDpi xmlns:a14="http://schemas.microsoft.com/office/drawing/2010/main" val="0"/>
              </a:ext>
            </a:extLst>
          </a:blip>
          <a:stretch>
            <a:fillRect/>
          </a:stretch>
        </p:blipFill>
        <p:spPr>
          <a:xfrm>
            <a:off x="3770941" y="5208478"/>
            <a:ext cx="208817" cy="257592"/>
          </a:xfrm>
          <a:prstGeom prst="rect">
            <a:avLst/>
          </a:prstGeom>
        </p:spPr>
      </p:pic>
      <p:pic>
        <p:nvPicPr>
          <p:cNvPr id="17" name="Picture 16" descr="\documentclass{article}&#10;\usepackage{amsmath}&#10;\pagestyle{empty}&#10;\begin{document}&#10;&#10;&#10;\[&#10;\theta_d&#10;\]&#10;&#10;\end{document}" title="IguanaTex Picture Display">
            <a:extLst>
              <a:ext uri="{FF2B5EF4-FFF2-40B4-BE49-F238E27FC236}">
                <a16:creationId xmlns:a16="http://schemas.microsoft.com/office/drawing/2014/main" id="{35073D24-CC51-3F46-20E8-ADEEB906FED0}"/>
              </a:ext>
            </a:extLst>
          </p:cNvPr>
          <p:cNvPicPr>
            <a:picLocks noChangeAspect="1"/>
          </p:cNvPicPr>
          <p:nvPr>
            <p:custDataLst>
              <p:tags r:id="rId7"/>
            </p:custDataLst>
          </p:nvPr>
        </p:nvPicPr>
        <p:blipFill>
          <a:blip r:embed="rId16">
            <a:extLst>
              <a:ext uri="{28A0092B-C50C-407E-A947-70E740481C1C}">
                <a14:useLocalDpi xmlns:a14="http://schemas.microsoft.com/office/drawing/2010/main" val="0"/>
              </a:ext>
            </a:extLst>
          </a:blip>
          <a:stretch>
            <a:fillRect/>
          </a:stretch>
        </p:blipFill>
        <p:spPr>
          <a:xfrm>
            <a:off x="2061526" y="5208478"/>
            <a:ext cx="214914" cy="222535"/>
          </a:xfrm>
          <a:prstGeom prst="rect">
            <a:avLst/>
          </a:prstGeom>
        </p:spPr>
      </p:pic>
    </p:spTree>
    <p:extLst>
      <p:ext uri="{BB962C8B-B14F-4D97-AF65-F5344CB8AC3E}">
        <p14:creationId xmlns:p14="http://schemas.microsoft.com/office/powerpoint/2010/main" val="1801597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0D651-25E3-F128-F5D5-470AF5CD39C1}"/>
              </a:ext>
            </a:extLst>
          </p:cNvPr>
          <p:cNvSpPr>
            <a:spLocks noGrp="1"/>
          </p:cNvSpPr>
          <p:nvPr>
            <p:ph type="title"/>
          </p:nvPr>
        </p:nvSpPr>
        <p:spPr/>
        <p:txBody>
          <a:bodyPr/>
          <a:lstStyle/>
          <a:p>
            <a:r>
              <a:rPr lang="en-US" dirty="0"/>
              <a:t>Training the Discriminator (D)</a:t>
            </a:r>
            <a:endParaRPr lang="en-SE" dirty="0"/>
          </a:p>
        </p:txBody>
      </p:sp>
      <p:sp>
        <p:nvSpPr>
          <p:cNvPr id="3" name="Content Placeholder 2">
            <a:extLst>
              <a:ext uri="{FF2B5EF4-FFF2-40B4-BE49-F238E27FC236}">
                <a16:creationId xmlns:a16="http://schemas.microsoft.com/office/drawing/2014/main" id="{BB91F882-9B73-3F0F-B428-B7DF5EBD4A4E}"/>
              </a:ext>
            </a:extLst>
          </p:cNvPr>
          <p:cNvSpPr>
            <a:spLocks noGrp="1"/>
          </p:cNvSpPr>
          <p:nvPr>
            <p:ph idx="1"/>
          </p:nvPr>
        </p:nvSpPr>
        <p:spPr>
          <a:xfrm>
            <a:off x="777240" y="1825624"/>
            <a:ext cx="10659110" cy="5032375"/>
          </a:xfrm>
        </p:spPr>
        <p:txBody>
          <a:bodyPr/>
          <a:lstStyle/>
          <a:p>
            <a:pPr marL="0" indent="0">
              <a:buNone/>
            </a:pPr>
            <a:r>
              <a:rPr lang="en-US" dirty="0"/>
              <a:t>Discriminator Loss:</a:t>
            </a:r>
          </a:p>
          <a:p>
            <a:endParaRPr lang="en-SE" dirty="0"/>
          </a:p>
        </p:txBody>
      </p:sp>
      <p:sp>
        <p:nvSpPr>
          <p:cNvPr id="13" name="Rectangle 12">
            <a:extLst>
              <a:ext uri="{FF2B5EF4-FFF2-40B4-BE49-F238E27FC236}">
                <a16:creationId xmlns:a16="http://schemas.microsoft.com/office/drawing/2014/main" id="{E06AC2B6-D14F-321D-9651-D30779771736}"/>
              </a:ext>
            </a:extLst>
          </p:cNvPr>
          <p:cNvSpPr/>
          <p:nvPr/>
        </p:nvSpPr>
        <p:spPr>
          <a:xfrm>
            <a:off x="2655382" y="2421375"/>
            <a:ext cx="3837782" cy="92945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15000"/>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4" name="Rectangle 13">
            <a:extLst>
              <a:ext uri="{FF2B5EF4-FFF2-40B4-BE49-F238E27FC236}">
                <a16:creationId xmlns:a16="http://schemas.microsoft.com/office/drawing/2014/main" id="{8DE19CE7-0FCD-58FA-3C38-4408C5A9741F}"/>
              </a:ext>
            </a:extLst>
          </p:cNvPr>
          <p:cNvSpPr/>
          <p:nvPr/>
        </p:nvSpPr>
        <p:spPr>
          <a:xfrm>
            <a:off x="6910893" y="2421375"/>
            <a:ext cx="5054376" cy="92945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hade val="15000"/>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5" name="Picture 4" descr="\documentclass{article}&#10;\usepackage{amsmath}&#10;\usepackage{amsfonts}&#10;\usepackage{amssymb}&#10;\pagestyle{empty}&#10;\begin{document}&#10;&#10;&#10;\[&#10;J^{(D)} = \mathbb{E}_{x \sim p_{\text{data}}(x)} \left[ \log D(x) \right] + \mathbb{E}_{z \sim p_z(z)} \left[ \log (1 - D(G(z))) \right]&#10;\]&#10;&#10;\end{document}" title="IguanaTex Picture Display">
            <a:extLst>
              <a:ext uri="{FF2B5EF4-FFF2-40B4-BE49-F238E27FC236}">
                <a16:creationId xmlns:a16="http://schemas.microsoft.com/office/drawing/2014/main" id="{2E3041F6-F54D-BEE7-BCBB-C899CC64FA90}"/>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306159" y="2612260"/>
            <a:ext cx="10541633" cy="547682"/>
          </a:xfrm>
          <a:prstGeom prst="rect">
            <a:avLst/>
          </a:prstGeom>
        </p:spPr>
      </p:pic>
      <p:pic>
        <p:nvPicPr>
          <p:cNvPr id="9" name="Picture 8" descr="\documentclass{article}&#10;\usepackage{amsmath}&#10;\usepackage{amsfonts}&#10;\usepackage{amssymb}&#10;\pagestyle{empty}&#10;\begin{document}&#10;&#10;&#10;\[&#10;J^{(D)} = - \frac{1}{2}\mathbb{E}_{x \sim p_{\text{data}}(x)} \left[ \log D(x) \right] - \frac{1}{2}\mathbb{E}_{z \sim p_z(z)} \left[ \log (1 - D(G(z))) \right]&#10;\]&#10;&#10;\end{document}" title="IguanaTex Picture Display">
            <a:extLst>
              <a:ext uri="{FF2B5EF4-FFF2-40B4-BE49-F238E27FC236}">
                <a16:creationId xmlns:a16="http://schemas.microsoft.com/office/drawing/2014/main" id="{738E3448-51E9-9FEF-2455-D40F6D8DE177}"/>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1306159" y="4479782"/>
            <a:ext cx="10659110" cy="842128"/>
          </a:xfrm>
          <a:prstGeom prst="rect">
            <a:avLst/>
          </a:prstGeom>
        </p:spPr>
      </p:pic>
    </p:spTree>
    <p:extLst>
      <p:ext uri="{BB962C8B-B14F-4D97-AF65-F5344CB8AC3E}">
        <p14:creationId xmlns:p14="http://schemas.microsoft.com/office/powerpoint/2010/main" val="399054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CF4B-61D9-D714-50C0-4389A930B526}"/>
              </a:ext>
            </a:extLst>
          </p:cNvPr>
          <p:cNvSpPr>
            <a:spLocks noGrp="1"/>
          </p:cNvSpPr>
          <p:nvPr>
            <p:ph type="title"/>
          </p:nvPr>
        </p:nvSpPr>
        <p:spPr/>
        <p:txBody>
          <a:bodyPr/>
          <a:lstStyle/>
          <a:p>
            <a:r>
              <a:rPr lang="en-US" dirty="0"/>
              <a:t>Training the Generator (G)</a:t>
            </a:r>
            <a:endParaRPr lang="en-SE" dirty="0"/>
          </a:p>
        </p:txBody>
      </p:sp>
      <p:sp>
        <p:nvSpPr>
          <p:cNvPr id="3" name="Content Placeholder 2">
            <a:extLst>
              <a:ext uri="{FF2B5EF4-FFF2-40B4-BE49-F238E27FC236}">
                <a16:creationId xmlns:a16="http://schemas.microsoft.com/office/drawing/2014/main" id="{CEAFF8CD-CAB0-7E3A-E382-CCDDCAC8A3AD}"/>
              </a:ext>
            </a:extLst>
          </p:cNvPr>
          <p:cNvSpPr>
            <a:spLocks noGrp="1"/>
          </p:cNvSpPr>
          <p:nvPr>
            <p:ph idx="1"/>
          </p:nvPr>
        </p:nvSpPr>
        <p:spPr/>
        <p:txBody>
          <a:bodyPr/>
          <a:lstStyle/>
          <a:p>
            <a:r>
              <a:rPr lang="en-US" dirty="0"/>
              <a:t>Starting with a random latent vector </a:t>
            </a:r>
            <a:r>
              <a:rPr lang="en-US" i="1" dirty="0"/>
              <a:t>z</a:t>
            </a:r>
            <a:r>
              <a:rPr lang="en-US" dirty="0"/>
              <a:t>, we feed it through both networks to produce an output                 </a:t>
            </a:r>
          </a:p>
          <a:p>
            <a:r>
              <a:rPr lang="en-US" dirty="0"/>
              <a:t>The loss function is the same as the D, but we try to maximize it rather than minimize it. (Deceiving the D)</a:t>
            </a:r>
          </a:p>
          <a:p>
            <a:r>
              <a:rPr lang="en-US" dirty="0"/>
              <a:t>Similarly, we backpropagate the error gradient and update the weights. But only        and we lock         so we can improve only the G.</a:t>
            </a:r>
          </a:p>
          <a:p>
            <a:endParaRPr lang="en-US" dirty="0"/>
          </a:p>
          <a:p>
            <a:r>
              <a:rPr lang="en-US" dirty="0"/>
              <a:t>In this phase, we only use generated data and D’s weights are locked. Therefore, we can ignore that part of the loss function that deals with real data:</a:t>
            </a:r>
          </a:p>
          <a:p>
            <a:endParaRPr lang="en-US" dirty="0"/>
          </a:p>
          <a:p>
            <a:endParaRPr lang="en-SE" dirty="0"/>
          </a:p>
        </p:txBody>
      </p:sp>
      <p:pic>
        <p:nvPicPr>
          <p:cNvPr id="3074" name="Picture 2">
            <a:extLst>
              <a:ext uri="{FF2B5EF4-FFF2-40B4-BE49-F238E27FC236}">
                <a16:creationId xmlns:a16="http://schemas.microsoft.com/office/drawing/2014/main" id="{5D11DA70-AC06-791A-60E0-B5D5AFE115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3296931" y="5699325"/>
            <a:ext cx="6443830" cy="56033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22442C9-2EAE-14DE-6017-0E1BD95813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p:blipFill>
        <p:spPr bwMode="auto">
          <a:xfrm>
            <a:off x="1769953" y="4952312"/>
            <a:ext cx="9497785" cy="49892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ocumentclass{article}&#10;\usepackage{amsmath}&#10;\pagestyle{empty}&#10;\begin{document}&#10;&#10;&#10;\[&#10;\theta_d&#10;\]&#10;&#10;\end{document}" title="IguanaTex Picture Display">
            <a:extLst>
              <a:ext uri="{FF2B5EF4-FFF2-40B4-BE49-F238E27FC236}">
                <a16:creationId xmlns:a16="http://schemas.microsoft.com/office/drawing/2014/main" id="{7A86B4C6-92CF-D9DC-3DAB-A05A5F32C79F}"/>
              </a:ext>
            </a:extLst>
          </p:cNvPr>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11154203" y="2928506"/>
            <a:ext cx="214914" cy="222535"/>
          </a:xfrm>
          <a:prstGeom prst="rect">
            <a:avLst/>
          </a:prstGeom>
        </p:spPr>
      </p:pic>
      <p:pic>
        <p:nvPicPr>
          <p:cNvPr id="8" name="Picture 7" descr="\documentclass{article}&#10;\usepackage{amsmath}&#10;\pagestyle{empty}&#10;\begin{document}&#10;&#10;\[&#10;\theta_g&#10;\]&#10;&#10;&#10;\end{document}" title="IguanaTex Picture Display">
            <a:extLst>
              <a:ext uri="{FF2B5EF4-FFF2-40B4-BE49-F238E27FC236}">
                <a16:creationId xmlns:a16="http://schemas.microsoft.com/office/drawing/2014/main" id="{28347D2B-B35A-FB70-69A7-3DF8B82971F9}"/>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9467811" y="2910978"/>
            <a:ext cx="208817" cy="257592"/>
          </a:xfrm>
          <a:prstGeom prst="rect">
            <a:avLst/>
          </a:prstGeom>
        </p:spPr>
      </p:pic>
      <p:pic>
        <p:nvPicPr>
          <p:cNvPr id="9" name="Picture 8" descr="\documentclass{article}&#10;\usepackage{amsmath}&#10;\pagestyle{empty}&#10;\begin{document}&#10;&#10;&#10;\[&#10;D(G(z))&#10;\]&#10;&#10;\end{document}" title="IguanaTex Picture Display">
            <a:extLst>
              <a:ext uri="{FF2B5EF4-FFF2-40B4-BE49-F238E27FC236}">
                <a16:creationId xmlns:a16="http://schemas.microsoft.com/office/drawing/2014/main" id="{E8474F30-F4BA-13EF-7938-A6833764F36D}"/>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10914901" y="1863780"/>
            <a:ext cx="908431" cy="257592"/>
          </a:xfrm>
          <a:prstGeom prst="rect">
            <a:avLst/>
          </a:prstGeom>
        </p:spPr>
      </p:pic>
    </p:spTree>
    <p:extLst>
      <p:ext uri="{BB962C8B-B14F-4D97-AF65-F5344CB8AC3E}">
        <p14:creationId xmlns:p14="http://schemas.microsoft.com/office/powerpoint/2010/main" val="84808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par>
                                <p:cTn id="9" presetID="1" presetClass="exit" presetSubtype="0" fill="hold" nodeType="withEffect">
                                  <p:stCondLst>
                                    <p:cond delay="0"/>
                                  </p:stCondLst>
                                  <p:childTnLst>
                                    <p:set>
                                      <p:cBhvr>
                                        <p:cTn id="10" dur="1" fill="hold">
                                          <p:stCondLst>
                                            <p:cond delay="0"/>
                                          </p:stCondLst>
                                        </p:cTn>
                                        <p:tgtEl>
                                          <p:spTgt spid="30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CF4B-61D9-D714-50C0-4389A930B526}"/>
              </a:ext>
            </a:extLst>
          </p:cNvPr>
          <p:cNvSpPr>
            <a:spLocks noGrp="1"/>
          </p:cNvSpPr>
          <p:nvPr>
            <p:ph type="title"/>
          </p:nvPr>
        </p:nvSpPr>
        <p:spPr/>
        <p:txBody>
          <a:bodyPr/>
          <a:lstStyle/>
          <a:p>
            <a:r>
              <a:rPr lang="en-US" dirty="0"/>
              <a:t>Training the Generator (G)</a:t>
            </a:r>
            <a:endParaRPr lang="en-SE" dirty="0"/>
          </a:p>
        </p:txBody>
      </p:sp>
      <p:sp>
        <p:nvSpPr>
          <p:cNvPr id="3" name="Content Placeholder 2">
            <a:extLst>
              <a:ext uri="{FF2B5EF4-FFF2-40B4-BE49-F238E27FC236}">
                <a16:creationId xmlns:a16="http://schemas.microsoft.com/office/drawing/2014/main" id="{CEAFF8CD-CAB0-7E3A-E382-CCDDCAC8A3AD}"/>
              </a:ext>
            </a:extLst>
          </p:cNvPr>
          <p:cNvSpPr>
            <a:spLocks noGrp="1"/>
          </p:cNvSpPr>
          <p:nvPr>
            <p:ph idx="1"/>
          </p:nvPr>
        </p:nvSpPr>
        <p:spPr/>
        <p:txBody>
          <a:bodyPr/>
          <a:lstStyle/>
          <a:p>
            <a:r>
              <a:rPr lang="en-US" dirty="0"/>
              <a:t>The gradient of that formula is:</a:t>
            </a:r>
          </a:p>
          <a:p>
            <a:endParaRPr lang="en-US" dirty="0"/>
          </a:p>
          <a:p>
            <a:endParaRPr lang="en-US" dirty="0"/>
          </a:p>
          <a:p>
            <a:r>
              <a:rPr lang="en-US" dirty="0"/>
              <a:t>Different loss function:</a:t>
            </a:r>
          </a:p>
          <a:p>
            <a:endParaRPr lang="en-US" dirty="0"/>
          </a:p>
          <a:p>
            <a:endParaRPr lang="en-SE" dirty="0"/>
          </a:p>
        </p:txBody>
      </p:sp>
      <p:pic>
        <p:nvPicPr>
          <p:cNvPr id="4098" name="Picture 2">
            <a:extLst>
              <a:ext uri="{FF2B5EF4-FFF2-40B4-BE49-F238E27FC236}">
                <a16:creationId xmlns:a16="http://schemas.microsoft.com/office/drawing/2014/main" id="{3D959B39-CD45-E0E0-5953-805F78A493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4521176" y="1509713"/>
            <a:ext cx="2213110" cy="81714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CFD9B03E-E576-0D9B-FE34-13E8A10B59AA}"/>
              </a:ext>
            </a:extLst>
          </p:cNvPr>
          <p:cNvPicPr>
            <a:picLocks noChangeAspect="1"/>
          </p:cNvPicPr>
          <p:nvPr/>
        </p:nvPicPr>
        <p:blipFill>
          <a:blip r:embed="rId4"/>
          <a:stretch>
            <a:fillRect/>
          </a:stretch>
        </p:blipFill>
        <p:spPr>
          <a:xfrm>
            <a:off x="6734285" y="2570396"/>
            <a:ext cx="5295900" cy="3981451"/>
          </a:xfrm>
          <a:prstGeom prst="rect">
            <a:avLst/>
          </a:prstGeom>
        </p:spPr>
      </p:pic>
      <p:pic>
        <p:nvPicPr>
          <p:cNvPr id="4102" name="Picture 6">
            <a:extLst>
              <a:ext uri="{FF2B5EF4-FFF2-40B4-BE49-F238E27FC236}">
                <a16:creationId xmlns:a16="http://schemas.microsoft.com/office/drawing/2014/main" id="{8C69BE3F-183D-8935-94C8-8AC979CBB1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777240" y="4481042"/>
            <a:ext cx="5372149" cy="50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606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F4E6-B89B-FB40-5288-B1D2BE37A668}"/>
              </a:ext>
            </a:extLst>
          </p:cNvPr>
          <p:cNvSpPr>
            <a:spLocks noGrp="1"/>
          </p:cNvSpPr>
          <p:nvPr>
            <p:ph type="title"/>
          </p:nvPr>
        </p:nvSpPr>
        <p:spPr>
          <a:xfrm>
            <a:off x="777239" y="143430"/>
            <a:ext cx="10659110" cy="1325563"/>
          </a:xfrm>
        </p:spPr>
        <p:txBody>
          <a:bodyPr/>
          <a:lstStyle/>
          <a:p>
            <a:r>
              <a:rPr lang="en-US" dirty="0"/>
              <a:t>All together</a:t>
            </a:r>
            <a:endParaRPr lang="en-SE" dirty="0"/>
          </a:p>
        </p:txBody>
      </p:sp>
      <p:sp>
        <p:nvSpPr>
          <p:cNvPr id="3" name="Content Placeholder 2">
            <a:extLst>
              <a:ext uri="{FF2B5EF4-FFF2-40B4-BE49-F238E27FC236}">
                <a16:creationId xmlns:a16="http://schemas.microsoft.com/office/drawing/2014/main" id="{0D5BD7D1-E3F8-141F-ED67-43DC6CBA9AEF}"/>
              </a:ext>
            </a:extLst>
          </p:cNvPr>
          <p:cNvSpPr>
            <a:spLocks noGrp="1"/>
          </p:cNvSpPr>
          <p:nvPr>
            <p:ph idx="1"/>
          </p:nvPr>
        </p:nvSpPr>
        <p:spPr>
          <a:xfrm>
            <a:off x="766442" y="1460500"/>
            <a:ext cx="10659110" cy="5032375"/>
          </a:xfrm>
        </p:spPr>
        <p:txBody>
          <a:bodyPr>
            <a:normAutofit fontScale="85000" lnSpcReduction="20000"/>
          </a:bodyPr>
          <a:lstStyle/>
          <a:p>
            <a:pPr marL="0" indent="0">
              <a:buNone/>
            </a:pPr>
            <a:endParaRPr lang="en-US" dirty="0"/>
          </a:p>
          <a:p>
            <a:r>
              <a:rPr lang="en-US" b="1" dirty="0"/>
              <a:t>for</a:t>
            </a:r>
            <a:r>
              <a:rPr lang="en-US" dirty="0"/>
              <a:t> each iteration </a:t>
            </a:r>
            <a:r>
              <a:rPr lang="en-US" b="1" dirty="0"/>
              <a:t>do</a:t>
            </a:r>
            <a:r>
              <a:rPr lang="en-US" dirty="0"/>
              <a:t>:</a:t>
            </a:r>
          </a:p>
          <a:p>
            <a:pPr lvl="1"/>
            <a:r>
              <a:rPr lang="en-US" b="1" dirty="0"/>
              <a:t>for</a:t>
            </a:r>
            <a:r>
              <a:rPr lang="en-US" dirty="0"/>
              <a:t> </a:t>
            </a:r>
            <a:r>
              <a:rPr lang="en-US" i="1" dirty="0"/>
              <a:t>k</a:t>
            </a:r>
            <a:r>
              <a:rPr lang="en-US" dirty="0"/>
              <a:t> steps </a:t>
            </a:r>
            <a:r>
              <a:rPr lang="en-US" b="1" dirty="0"/>
              <a:t>do</a:t>
            </a:r>
            <a:r>
              <a:rPr lang="en-US" dirty="0"/>
              <a:t>:</a:t>
            </a:r>
          </a:p>
          <a:p>
            <a:pPr lvl="2"/>
            <a:r>
              <a:rPr lang="en-US" dirty="0"/>
              <a:t>Sample a mini-batch of </a:t>
            </a:r>
            <a:r>
              <a:rPr lang="en-US" i="1" dirty="0"/>
              <a:t>m</a:t>
            </a:r>
            <a:r>
              <a:rPr lang="en-US" dirty="0"/>
              <a:t> random noise from latent space and transform with Generator</a:t>
            </a:r>
          </a:p>
          <a:p>
            <a:pPr lvl="2"/>
            <a:r>
              <a:rPr lang="en-US" dirty="0"/>
              <a:t>Sample a mini-batch of </a:t>
            </a:r>
            <a:r>
              <a:rPr lang="en-US" i="1" dirty="0"/>
              <a:t>m</a:t>
            </a:r>
            <a:r>
              <a:rPr lang="en-US" dirty="0"/>
              <a:t> real samples from the real data</a:t>
            </a:r>
          </a:p>
          <a:p>
            <a:pPr lvl="2"/>
            <a:r>
              <a:rPr lang="en-US" dirty="0"/>
              <a:t>Update the D weights, by </a:t>
            </a:r>
            <a:r>
              <a:rPr lang="en-US" b="1" dirty="0"/>
              <a:t>ascending</a:t>
            </a:r>
            <a:r>
              <a:rPr lang="en-US" dirty="0"/>
              <a:t> the stochastic gradient of its cost:</a:t>
            </a:r>
          </a:p>
          <a:p>
            <a:pPr lvl="1"/>
            <a:endParaRPr lang="en-US" dirty="0"/>
          </a:p>
          <a:p>
            <a:pPr marL="457200" lvl="1" indent="0">
              <a:buNone/>
            </a:pPr>
            <a:endParaRPr lang="el-GR" dirty="0"/>
          </a:p>
          <a:p>
            <a:pPr marL="457200" lvl="1" indent="0">
              <a:buNone/>
            </a:pPr>
            <a:endParaRPr lang="el-GR" dirty="0"/>
          </a:p>
          <a:p>
            <a:pPr marL="457200" lvl="1" indent="0">
              <a:buNone/>
            </a:pPr>
            <a:endParaRPr lang="el-GR" dirty="0"/>
          </a:p>
          <a:p>
            <a:pPr marL="457200" lvl="1" indent="0">
              <a:buNone/>
            </a:pPr>
            <a:endParaRPr lang="el-GR" dirty="0"/>
          </a:p>
          <a:p>
            <a:pPr marL="457200" lvl="1" indent="0">
              <a:buNone/>
            </a:pPr>
            <a:endParaRPr lang="en-US" dirty="0"/>
          </a:p>
          <a:p>
            <a:pPr lvl="2"/>
            <a:r>
              <a:rPr lang="en-US" dirty="0"/>
              <a:t>end </a:t>
            </a:r>
            <a:r>
              <a:rPr lang="en-US" b="1" dirty="0"/>
              <a:t>for</a:t>
            </a:r>
          </a:p>
          <a:p>
            <a:pPr lvl="2"/>
            <a:endParaRPr lang="en-US" b="1" dirty="0"/>
          </a:p>
          <a:p>
            <a:pPr lvl="1"/>
            <a:r>
              <a:rPr lang="en-US" dirty="0"/>
              <a:t>Sample a mini-batch of </a:t>
            </a:r>
            <a:r>
              <a:rPr lang="en-US" i="1" dirty="0"/>
              <a:t>m</a:t>
            </a:r>
            <a:r>
              <a:rPr lang="en-US" dirty="0"/>
              <a:t> random noise from latent space and transform with Generator</a:t>
            </a:r>
          </a:p>
          <a:p>
            <a:pPr lvl="1"/>
            <a:r>
              <a:rPr lang="en-US" dirty="0"/>
              <a:t>Update the G by </a:t>
            </a:r>
            <a:r>
              <a:rPr lang="en-US" b="1" dirty="0"/>
              <a:t>descending</a:t>
            </a:r>
            <a:r>
              <a:rPr lang="en-US" dirty="0"/>
              <a:t> the stochastic gradient of its cost:</a:t>
            </a:r>
          </a:p>
          <a:p>
            <a:pPr lvl="1"/>
            <a:endParaRPr lang="en-US" dirty="0"/>
          </a:p>
          <a:p>
            <a:pPr marL="457200" lvl="1" indent="0">
              <a:buNone/>
            </a:pPr>
            <a:endParaRPr lang="en-US" dirty="0"/>
          </a:p>
          <a:p>
            <a:pPr marL="457200" lvl="1" indent="0">
              <a:buNone/>
            </a:pPr>
            <a:endParaRPr lang="en-US" dirty="0"/>
          </a:p>
          <a:p>
            <a:pPr marL="457200" lvl="1" indent="0">
              <a:buNone/>
            </a:pPr>
            <a:endParaRPr lang="en-US" dirty="0"/>
          </a:p>
          <a:p>
            <a:r>
              <a:rPr lang="en-US" dirty="0"/>
              <a:t>end </a:t>
            </a:r>
            <a:r>
              <a:rPr lang="en-US" b="1" dirty="0"/>
              <a:t>for</a:t>
            </a:r>
          </a:p>
          <a:p>
            <a:pPr marL="457200" indent="-457200">
              <a:buFont typeface="+mj-lt"/>
              <a:buAutoNum type="arabicPeriod"/>
            </a:pPr>
            <a:endParaRPr lang="en-US" dirty="0"/>
          </a:p>
        </p:txBody>
      </p:sp>
      <p:pic>
        <p:nvPicPr>
          <p:cNvPr id="5124" name="Picture 4 1">
            <a:extLst>
              <a:ext uri="{FF2B5EF4-FFF2-40B4-BE49-F238E27FC236}">
                <a16:creationId xmlns:a16="http://schemas.microsoft.com/office/drawing/2014/main" id="{6EE51433-906D-BC3B-10E1-6FFF01CF9D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350364" y="3180341"/>
            <a:ext cx="5235107" cy="79634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1">
            <a:extLst>
              <a:ext uri="{FF2B5EF4-FFF2-40B4-BE49-F238E27FC236}">
                <a16:creationId xmlns:a16="http://schemas.microsoft.com/office/drawing/2014/main" id="{80AC52C4-5326-7967-DDD6-C66CE70714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2241977" y="5176446"/>
            <a:ext cx="3088593" cy="79460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1">
            <a:extLst>
              <a:ext uri="{FF2B5EF4-FFF2-40B4-BE49-F238E27FC236}">
                <a16:creationId xmlns:a16="http://schemas.microsoft.com/office/drawing/2014/main" id="{7EC7AE33-B51D-47E8-7EC7-2E642F0347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1643945" y="1239868"/>
            <a:ext cx="8479110" cy="44126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2">
            <a:extLst>
              <a:ext uri="{FF2B5EF4-FFF2-40B4-BE49-F238E27FC236}">
                <a16:creationId xmlns:a16="http://schemas.microsoft.com/office/drawing/2014/main" id="{4558E649-4359-9BB9-3D9E-05349FBAFE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2476868" y="5209057"/>
            <a:ext cx="3095128" cy="729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46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26"/>
                                        </p:tgtEl>
                                        <p:attrNameLst>
                                          <p:attrName>style.visibility</p:attrName>
                                        </p:attrNameLst>
                                      </p:cBhvr>
                                      <p:to>
                                        <p:strVal val="visible"/>
                                      </p:to>
                                    </p:set>
                                    <p:animEffect transition="in" filter="fade">
                                      <p:cBhvr>
                                        <p:cTn id="7" dur="1000"/>
                                        <p:tgtEl>
                                          <p:spTgt spid="5126"/>
                                        </p:tgtEl>
                                      </p:cBhvr>
                                    </p:animEffect>
                                    <p:anim calcmode="lin" valueType="num">
                                      <p:cBhvr>
                                        <p:cTn id="8" dur="1000" fill="hold"/>
                                        <p:tgtEl>
                                          <p:spTgt spid="5126"/>
                                        </p:tgtEl>
                                        <p:attrNameLst>
                                          <p:attrName>ppt_x</p:attrName>
                                        </p:attrNameLst>
                                      </p:cBhvr>
                                      <p:tavLst>
                                        <p:tav tm="0">
                                          <p:val>
                                            <p:strVal val="#ppt_x"/>
                                          </p:val>
                                        </p:tav>
                                        <p:tav tm="100000">
                                          <p:val>
                                            <p:strVal val="#ppt_x"/>
                                          </p:val>
                                        </p:tav>
                                      </p:tavLst>
                                    </p:anim>
                                    <p:anim calcmode="lin" valueType="num">
                                      <p:cBhvr>
                                        <p:cTn id="9" dur="1000" fill="hold"/>
                                        <p:tgtEl>
                                          <p:spTgt spid="5126"/>
                                        </p:tgtEl>
                                        <p:attrNameLst>
                                          <p:attrName>ppt_y</p:attrName>
                                        </p:attrNameLst>
                                      </p:cBhvr>
                                      <p:tavLst>
                                        <p:tav tm="0">
                                          <p:val>
                                            <p:strVal val="#ppt_y+.1"/>
                                          </p:val>
                                        </p:tav>
                                        <p:tav tm="100000">
                                          <p:val>
                                            <p:strVal val="#ppt_y"/>
                                          </p:val>
                                        </p:tav>
                                      </p:tavLst>
                                    </p:anim>
                                  </p:childTnLst>
                                </p:cTn>
                              </p:par>
                              <p:par>
                                <p:cTn id="10" presetID="1" presetClass="exit" presetSubtype="0" fill="hold" nodeType="withEffect">
                                  <p:stCondLst>
                                    <p:cond delay="0"/>
                                  </p:stCondLst>
                                  <p:childTnLst>
                                    <p:set>
                                      <p:cBhvr>
                                        <p:cTn id="11" dur="1" fill="hold">
                                          <p:stCondLst>
                                            <p:cond delay="0"/>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95EB1-4F9D-F7C7-6760-98CE3F1F1678}"/>
              </a:ext>
            </a:extLst>
          </p:cNvPr>
          <p:cNvSpPr>
            <a:spLocks noGrp="1"/>
          </p:cNvSpPr>
          <p:nvPr>
            <p:ph type="title"/>
          </p:nvPr>
        </p:nvSpPr>
        <p:spPr/>
        <p:txBody>
          <a:bodyPr/>
          <a:lstStyle/>
          <a:p>
            <a:r>
              <a:rPr lang="en-US" dirty="0"/>
              <a:t>Theoretical Takeaways</a:t>
            </a:r>
            <a:endParaRPr lang="en-SE" dirty="0"/>
          </a:p>
        </p:txBody>
      </p:sp>
      <p:pic>
        <p:nvPicPr>
          <p:cNvPr id="5122" name="Picture 2">
            <a:extLst>
              <a:ext uri="{FF2B5EF4-FFF2-40B4-BE49-F238E27FC236}">
                <a16:creationId xmlns:a16="http://schemas.microsoft.com/office/drawing/2014/main" id="{15E17D77-555D-3319-EFDA-97D5ADEB09E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p:blipFill>
        <p:spPr bwMode="auto">
          <a:xfrm>
            <a:off x="901065" y="2043017"/>
            <a:ext cx="3692450" cy="44402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AB3CE7A-7A7C-F31C-2189-46ECB31B16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777240" y="3636214"/>
            <a:ext cx="4077019" cy="88630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FCE6E2A9-A907-B249-F2DE-881E6ED14B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5572099" y="3891905"/>
            <a:ext cx="3220963" cy="37492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EAD4C1E4-8124-07E0-1A6A-C53912A307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777240" y="5108554"/>
            <a:ext cx="1799705" cy="886308"/>
          </a:xfrm>
          <a:prstGeom prst="rect">
            <a:avLst/>
          </a:prstGeom>
          <a:noFill/>
          <a:extLst>
            <a:ext uri="{909E8E84-426E-40DD-AFC4-6F175D3DCCD1}">
              <a14:hiddenFill xmlns:a14="http://schemas.microsoft.com/office/drawing/2010/main">
                <a:solidFill>
                  <a:srgbClr val="FFFFFF"/>
                </a:solidFill>
              </a14:hiddenFill>
            </a:ext>
          </a:extLst>
        </p:spPr>
      </p:pic>
      <p:sp>
        <p:nvSpPr>
          <p:cNvPr id="4" name="Arrow: Curved Down 3">
            <a:extLst>
              <a:ext uri="{FF2B5EF4-FFF2-40B4-BE49-F238E27FC236}">
                <a16:creationId xmlns:a16="http://schemas.microsoft.com/office/drawing/2014/main" id="{95CA9342-523A-DE01-B7E7-670B33E7E650}"/>
              </a:ext>
            </a:extLst>
          </p:cNvPr>
          <p:cNvSpPr/>
          <p:nvPr/>
        </p:nvSpPr>
        <p:spPr>
          <a:xfrm flipH="1">
            <a:off x="3001816" y="2904035"/>
            <a:ext cx="4252025" cy="735937"/>
          </a:xfrm>
          <a:prstGeom prst="curvedDownArrow">
            <a:avLst>
              <a:gd name="adj1" fmla="val 17610"/>
              <a:gd name="adj2" fmla="val 50000"/>
              <a:gd name="adj3" fmla="val 27308"/>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solidFill>
                <a:schemeClr val="tx1"/>
              </a:solidFill>
            </a:endParaRPr>
          </a:p>
        </p:txBody>
      </p:sp>
    </p:spTree>
    <p:extLst>
      <p:ext uri="{BB962C8B-B14F-4D97-AF65-F5344CB8AC3E}">
        <p14:creationId xmlns:p14="http://schemas.microsoft.com/office/powerpoint/2010/main" val="398356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fill="hold"/>
                                        <p:tgtEl>
                                          <p:spTgt spid="5124"/>
                                        </p:tgtEl>
                                        <p:attrNameLst>
                                          <p:attrName>ppt_x</p:attrName>
                                        </p:attrNameLst>
                                      </p:cBhvr>
                                      <p:tavLst>
                                        <p:tav tm="0">
                                          <p:val>
                                            <p:strVal val="#ppt_x"/>
                                          </p:val>
                                        </p:tav>
                                        <p:tav tm="100000">
                                          <p:val>
                                            <p:strVal val="#ppt_x"/>
                                          </p:val>
                                        </p:tav>
                                      </p:tavLst>
                                    </p:anim>
                                    <p:anim calcmode="lin" valueType="num">
                                      <p:cBhvr additive="base">
                                        <p:cTn id="8"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6"/>
                                        </p:tgtEl>
                                        <p:attrNameLst>
                                          <p:attrName>style.visibility</p:attrName>
                                        </p:attrNameLst>
                                      </p:cBhvr>
                                      <p:to>
                                        <p:strVal val="visible"/>
                                      </p:to>
                                    </p:set>
                                    <p:anim calcmode="lin" valueType="num">
                                      <p:cBhvr additive="base">
                                        <p:cTn id="13" dur="500" fill="hold"/>
                                        <p:tgtEl>
                                          <p:spTgt spid="5126"/>
                                        </p:tgtEl>
                                        <p:attrNameLst>
                                          <p:attrName>ppt_x</p:attrName>
                                        </p:attrNameLst>
                                      </p:cBhvr>
                                      <p:tavLst>
                                        <p:tav tm="0">
                                          <p:val>
                                            <p:strVal val="#ppt_x"/>
                                          </p:val>
                                        </p:tav>
                                        <p:tav tm="100000">
                                          <p:val>
                                            <p:strVal val="#ppt_x"/>
                                          </p:val>
                                        </p:tav>
                                      </p:tavLst>
                                    </p:anim>
                                    <p:anim calcmode="lin" valueType="num">
                                      <p:cBhvr additive="base">
                                        <p:cTn id="14" dur="500" fill="hold"/>
                                        <p:tgtEl>
                                          <p:spTgt spid="51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128"/>
                                        </p:tgtEl>
                                        <p:attrNameLst>
                                          <p:attrName>style.visibility</p:attrName>
                                        </p:attrNameLst>
                                      </p:cBhvr>
                                      <p:to>
                                        <p:strVal val="visible"/>
                                      </p:to>
                                    </p:set>
                                    <p:anim calcmode="lin" valueType="num">
                                      <p:cBhvr additive="base">
                                        <p:cTn id="23" dur="500" fill="hold"/>
                                        <p:tgtEl>
                                          <p:spTgt spid="5128"/>
                                        </p:tgtEl>
                                        <p:attrNameLst>
                                          <p:attrName>ppt_x</p:attrName>
                                        </p:attrNameLst>
                                      </p:cBhvr>
                                      <p:tavLst>
                                        <p:tav tm="0">
                                          <p:val>
                                            <p:strVal val="#ppt_x"/>
                                          </p:val>
                                        </p:tav>
                                        <p:tav tm="100000">
                                          <p:val>
                                            <p:strVal val="#ppt_x"/>
                                          </p:val>
                                        </p:tav>
                                      </p:tavLst>
                                    </p:anim>
                                    <p:anim calcmode="lin" valueType="num">
                                      <p:cBhvr additive="base">
                                        <p:cTn id="24" dur="500" fill="hold"/>
                                        <p:tgtEl>
                                          <p:spTgt spid="5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95EB1-4F9D-F7C7-6760-98CE3F1F1678}"/>
              </a:ext>
            </a:extLst>
          </p:cNvPr>
          <p:cNvSpPr>
            <a:spLocks noGrp="1"/>
          </p:cNvSpPr>
          <p:nvPr>
            <p:ph type="title"/>
          </p:nvPr>
        </p:nvSpPr>
        <p:spPr/>
        <p:txBody>
          <a:bodyPr/>
          <a:lstStyle/>
          <a:p>
            <a:r>
              <a:rPr lang="en-US" dirty="0"/>
              <a:t>Theoretical Takeaways</a:t>
            </a:r>
            <a:endParaRPr lang="en-SE" dirty="0"/>
          </a:p>
        </p:txBody>
      </p:sp>
      <p:pic>
        <p:nvPicPr>
          <p:cNvPr id="6146" name="Picture 2">
            <a:extLst>
              <a:ext uri="{FF2B5EF4-FFF2-40B4-BE49-F238E27FC236}">
                <a16:creationId xmlns:a16="http://schemas.microsoft.com/office/drawing/2014/main" id="{4BEC260B-5074-2541-7D25-E2584F5ACDF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p:blipFill>
        <p:spPr bwMode="auto">
          <a:xfrm>
            <a:off x="3971184" y="1486001"/>
            <a:ext cx="5949340" cy="10659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93FDAFC-6A94-A63A-4F2E-5E583C417FC4}"/>
              </a:ext>
            </a:extLst>
          </p:cNvPr>
          <p:cNvSpPr txBox="1"/>
          <p:nvPr/>
        </p:nvSpPr>
        <p:spPr>
          <a:xfrm>
            <a:off x="656215" y="1834297"/>
            <a:ext cx="11198711" cy="369332"/>
          </a:xfrm>
          <a:prstGeom prst="rect">
            <a:avLst/>
          </a:prstGeom>
          <a:noFill/>
        </p:spPr>
        <p:txBody>
          <a:bodyPr wrap="square" rtlCol="0">
            <a:spAutoFit/>
          </a:bodyPr>
          <a:lstStyle/>
          <a:p>
            <a:r>
              <a:rPr lang="en-US" b="1" dirty="0" err="1"/>
              <a:t>Kullback</a:t>
            </a:r>
            <a:r>
              <a:rPr lang="en-US" b="1" dirty="0"/>
              <a:t>–</a:t>
            </a:r>
            <a:r>
              <a:rPr lang="en-US" b="1" dirty="0" err="1"/>
              <a:t>Leibler</a:t>
            </a:r>
            <a:r>
              <a:rPr lang="en-US" b="1" dirty="0"/>
              <a:t> Divergence</a:t>
            </a:r>
            <a:endParaRPr lang="en-SE" b="1" dirty="0"/>
          </a:p>
        </p:txBody>
      </p:sp>
      <p:pic>
        <p:nvPicPr>
          <p:cNvPr id="6148" name="Picture 4">
            <a:extLst>
              <a:ext uri="{FF2B5EF4-FFF2-40B4-BE49-F238E27FC236}">
                <a16:creationId xmlns:a16="http://schemas.microsoft.com/office/drawing/2014/main" id="{0B5D079E-A18C-38AF-450C-C86330BE50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777240" y="3567310"/>
            <a:ext cx="10264415" cy="8227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E4D80CD-41C6-BC89-8AB6-C8386B1F7A88}"/>
              </a:ext>
            </a:extLst>
          </p:cNvPr>
          <p:cNvSpPr txBox="1"/>
          <p:nvPr/>
        </p:nvSpPr>
        <p:spPr>
          <a:xfrm>
            <a:off x="656215" y="4547017"/>
            <a:ext cx="11198711" cy="369332"/>
          </a:xfrm>
          <a:prstGeom prst="rect">
            <a:avLst/>
          </a:prstGeom>
          <a:noFill/>
        </p:spPr>
        <p:txBody>
          <a:bodyPr wrap="square" rtlCol="0">
            <a:spAutoFit/>
          </a:bodyPr>
          <a:lstStyle/>
          <a:p>
            <a:r>
              <a:rPr lang="en-US" b="1" dirty="0"/>
              <a:t>Jensen-Shannon Divergence</a:t>
            </a:r>
            <a:endParaRPr lang="en-SE" b="1" dirty="0"/>
          </a:p>
        </p:txBody>
      </p:sp>
      <p:pic>
        <p:nvPicPr>
          <p:cNvPr id="6150" name="Picture 6">
            <a:extLst>
              <a:ext uri="{FF2B5EF4-FFF2-40B4-BE49-F238E27FC236}">
                <a16:creationId xmlns:a16="http://schemas.microsoft.com/office/drawing/2014/main" id="{525F9963-47FF-494A-10CF-9A677D1336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1713125" y="5137447"/>
            <a:ext cx="8765750" cy="888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70C38730-9D13-F6F3-134F-3E71645B09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1229822" y="2613712"/>
            <a:ext cx="3351415" cy="905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98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8"/>
                                        </p:tgtEl>
                                        <p:attrNameLst>
                                          <p:attrName>style.visibility</p:attrName>
                                        </p:attrNameLst>
                                      </p:cBhvr>
                                      <p:to>
                                        <p:strVal val="visible"/>
                                      </p:to>
                                    </p:set>
                                    <p:anim calcmode="lin" valueType="num">
                                      <p:cBhvr additive="base">
                                        <p:cTn id="13" dur="500" fill="hold"/>
                                        <p:tgtEl>
                                          <p:spTgt spid="6148"/>
                                        </p:tgtEl>
                                        <p:attrNameLst>
                                          <p:attrName>ppt_x</p:attrName>
                                        </p:attrNameLst>
                                      </p:cBhvr>
                                      <p:tavLst>
                                        <p:tav tm="0">
                                          <p:val>
                                            <p:strVal val="#ppt_x"/>
                                          </p:val>
                                        </p:tav>
                                        <p:tav tm="100000">
                                          <p:val>
                                            <p:strVal val="#ppt_x"/>
                                          </p:val>
                                        </p:tav>
                                      </p:tavLst>
                                    </p:anim>
                                    <p:anim calcmode="lin" valueType="num">
                                      <p:cBhvr additive="base">
                                        <p:cTn id="14" dur="500" fill="hold"/>
                                        <p:tgtEl>
                                          <p:spTgt spid="6148"/>
                                        </p:tgtEl>
                                        <p:attrNameLst>
                                          <p:attrName>ppt_y</p:attrName>
                                        </p:attrNameLst>
                                      </p:cBhvr>
                                      <p:tavLst>
                                        <p:tav tm="0">
                                          <p:val>
                                            <p:strVal val="1+#ppt_h/2"/>
                                          </p:val>
                                        </p:tav>
                                        <p:tav tm="100000">
                                          <p:val>
                                            <p:strVal val="#ppt_y"/>
                                          </p:val>
                                        </p:tav>
                                      </p:tavLst>
                                    </p:anim>
                                  </p:childTnLst>
                                </p:cTn>
                              </p:par>
                              <p:par>
                                <p:cTn id="15" presetID="1" presetClass="exit" presetSubtype="0" fill="hold" nodeType="withEffect">
                                  <p:stCondLst>
                                    <p:cond delay="0"/>
                                  </p:stCondLst>
                                  <p:childTnLst>
                                    <p:set>
                                      <p:cBhvr>
                                        <p:cTn id="1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95EB1-4F9D-F7C7-6760-98CE3F1F1678}"/>
              </a:ext>
            </a:extLst>
          </p:cNvPr>
          <p:cNvSpPr>
            <a:spLocks noGrp="1"/>
          </p:cNvSpPr>
          <p:nvPr>
            <p:ph type="title"/>
          </p:nvPr>
        </p:nvSpPr>
        <p:spPr/>
        <p:txBody>
          <a:bodyPr/>
          <a:lstStyle/>
          <a:p>
            <a:r>
              <a:rPr lang="en-US" dirty="0"/>
              <a:t>Theoretical Takeaways</a:t>
            </a:r>
            <a:endParaRPr lang="en-SE" dirty="0"/>
          </a:p>
        </p:txBody>
      </p:sp>
      <p:pic>
        <p:nvPicPr>
          <p:cNvPr id="7170" name="Picture 2">
            <a:extLst>
              <a:ext uri="{FF2B5EF4-FFF2-40B4-BE49-F238E27FC236}">
                <a16:creationId xmlns:a16="http://schemas.microsoft.com/office/drawing/2014/main" id="{627BB2F0-9E3E-3DF1-0822-38C28698C8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666316" y="1996980"/>
            <a:ext cx="8880957" cy="53309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E7B094A7-D2DF-A931-B687-642B5E6E06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720279" y="2812143"/>
            <a:ext cx="9826994" cy="71579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8F355399-9EDA-D891-11D9-673EC4B44445}"/>
              </a:ext>
            </a:extLst>
          </p:cNvPr>
          <p:cNvCxnSpPr>
            <a:cxnSpLocks/>
          </p:cNvCxnSpPr>
          <p:nvPr/>
        </p:nvCxnSpPr>
        <p:spPr>
          <a:xfrm flipV="1">
            <a:off x="7324436" y="2627477"/>
            <a:ext cx="3509819" cy="801523"/>
          </a:xfrm>
          <a:prstGeom prst="straightConnector1">
            <a:avLst/>
          </a:prstGeom>
          <a:ln w="44450" cmpd="sng">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1904CF2-3774-E234-1FA5-572B791EFCC8}"/>
              </a:ext>
            </a:extLst>
          </p:cNvPr>
          <p:cNvSpPr txBox="1"/>
          <p:nvPr/>
        </p:nvSpPr>
        <p:spPr>
          <a:xfrm>
            <a:off x="10769600" y="2304311"/>
            <a:ext cx="418704" cy="646331"/>
          </a:xfrm>
          <a:prstGeom prst="rect">
            <a:avLst/>
          </a:prstGeom>
          <a:noFill/>
        </p:spPr>
        <p:txBody>
          <a:bodyPr wrap="none" rtlCol="0">
            <a:spAutoFit/>
          </a:bodyPr>
          <a:lstStyle/>
          <a:p>
            <a:r>
              <a:rPr lang="en-US" sz="3600" dirty="0"/>
              <a:t>0</a:t>
            </a:r>
            <a:endParaRPr lang="en-SE" sz="3600" dirty="0"/>
          </a:p>
        </p:txBody>
      </p:sp>
    </p:spTree>
    <p:extLst>
      <p:ext uri="{BB962C8B-B14F-4D97-AF65-F5344CB8AC3E}">
        <p14:creationId xmlns:p14="http://schemas.microsoft.com/office/powerpoint/2010/main" val="2886756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170"/>
                                        </p:tgtEl>
                                      </p:cBhvr>
                                    </p:animEffect>
                                    <p:set>
                                      <p:cBhvr>
                                        <p:cTn id="7" dur="1" fill="hold">
                                          <p:stCondLst>
                                            <p:cond delay="499"/>
                                          </p:stCondLst>
                                        </p:cTn>
                                        <p:tgtEl>
                                          <p:spTgt spid="7170"/>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7172"/>
                                        </p:tgtEl>
                                        <p:attrNameLst>
                                          <p:attrName>style.visibility</p:attrName>
                                        </p:attrNameLst>
                                      </p:cBhvr>
                                      <p:to>
                                        <p:strVal val="visible"/>
                                      </p:to>
                                    </p:set>
                                    <p:animEffect transition="in" filter="fade">
                                      <p:cBhvr>
                                        <p:cTn id="10" dur="500"/>
                                        <p:tgtEl>
                                          <p:spTgt spid="717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84D3-FF93-0096-2B29-895CAAE1ABBA}"/>
              </a:ext>
            </a:extLst>
          </p:cNvPr>
          <p:cNvSpPr>
            <a:spLocks noGrp="1"/>
          </p:cNvSpPr>
          <p:nvPr>
            <p:ph type="title"/>
          </p:nvPr>
        </p:nvSpPr>
        <p:spPr/>
        <p:txBody>
          <a:bodyPr/>
          <a:lstStyle/>
          <a:p>
            <a:r>
              <a:rPr lang="en-US" dirty="0"/>
              <a:t>Problems with training GANs</a:t>
            </a:r>
            <a:endParaRPr lang="en-SE" dirty="0"/>
          </a:p>
        </p:txBody>
      </p:sp>
      <p:sp>
        <p:nvSpPr>
          <p:cNvPr id="3" name="Content Placeholder 2">
            <a:extLst>
              <a:ext uri="{FF2B5EF4-FFF2-40B4-BE49-F238E27FC236}">
                <a16:creationId xmlns:a16="http://schemas.microsoft.com/office/drawing/2014/main" id="{8E205DC9-DF86-D2DD-6BDA-75AF42E6775C}"/>
              </a:ext>
            </a:extLst>
          </p:cNvPr>
          <p:cNvSpPr>
            <a:spLocks noGrp="1"/>
          </p:cNvSpPr>
          <p:nvPr>
            <p:ph idx="1"/>
          </p:nvPr>
        </p:nvSpPr>
        <p:spPr/>
        <p:txBody>
          <a:bodyPr/>
          <a:lstStyle/>
          <a:p>
            <a:pPr marL="0" indent="0">
              <a:buNone/>
            </a:pPr>
            <a:r>
              <a:rPr lang="en-US" dirty="0"/>
              <a:t>Pitfalls:</a:t>
            </a:r>
          </a:p>
          <a:p>
            <a:r>
              <a:rPr lang="en-US" dirty="0"/>
              <a:t>Gradient descent is designed to find the minimum of the loss function, rather than the Nash equilibrium. Thus, sometimes the training may fail to converge.</a:t>
            </a:r>
          </a:p>
          <a:p>
            <a:r>
              <a:rPr lang="en-US" dirty="0"/>
              <a:t>D output is a sigmoid function(probability being fake or real). If D becomes too good at this task, the probability output will converge to either 0 or 1 at every training sample. Therefore, the error gradient will always be 0, which prevents the generator from learning.</a:t>
            </a:r>
          </a:p>
          <a:p>
            <a:r>
              <a:rPr lang="en-US" dirty="0"/>
              <a:t>Similarly, if D is too bad, it will backpropagate wrong information to G. D shouldn’t be too good or too bad.</a:t>
            </a:r>
          </a:p>
          <a:p>
            <a:r>
              <a:rPr lang="en-US" b="1" dirty="0"/>
              <a:t>Mode Collapse</a:t>
            </a:r>
            <a:r>
              <a:rPr lang="en-US" dirty="0"/>
              <a:t>: The generator can generate a limited number of data, regardless of the latent input vector value.</a:t>
            </a:r>
            <a:endParaRPr lang="en-SE" dirty="0"/>
          </a:p>
        </p:txBody>
      </p:sp>
    </p:spTree>
    <p:extLst>
      <p:ext uri="{BB962C8B-B14F-4D97-AF65-F5344CB8AC3E}">
        <p14:creationId xmlns:p14="http://schemas.microsoft.com/office/powerpoint/2010/main" val="1381549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E008-0FE7-C74B-922E-A9E4DAE54DEA}"/>
              </a:ext>
            </a:extLst>
          </p:cNvPr>
          <p:cNvSpPr>
            <a:spLocks noGrp="1"/>
          </p:cNvSpPr>
          <p:nvPr>
            <p:ph type="title"/>
          </p:nvPr>
        </p:nvSpPr>
        <p:spPr/>
        <p:txBody>
          <a:bodyPr/>
          <a:lstStyle/>
          <a:p>
            <a:r>
              <a:rPr lang="en-US" dirty="0"/>
              <a:t>Conditional GANs</a:t>
            </a:r>
            <a:endParaRPr lang="en-SE" dirty="0"/>
          </a:p>
        </p:txBody>
      </p:sp>
      <p:pic>
        <p:nvPicPr>
          <p:cNvPr id="8194" name="Picture 2">
            <a:extLst>
              <a:ext uri="{FF2B5EF4-FFF2-40B4-BE49-F238E27FC236}">
                <a16:creationId xmlns:a16="http://schemas.microsoft.com/office/drawing/2014/main" id="{F5EA142F-AF4B-F65B-1E9A-8FACCF3ED3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570287" y="3448388"/>
            <a:ext cx="11313161" cy="49552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643591D8-5BEC-84F1-AE6A-4EF5FEADAD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583824" y="2341272"/>
            <a:ext cx="10659110" cy="55939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97D1B73B-0EA4-20AC-34BE-1C0D596CF309}"/>
              </a:ext>
            </a:extLst>
          </p:cNvPr>
          <p:cNvCxnSpPr>
            <a:cxnSpLocks/>
          </p:cNvCxnSpPr>
          <p:nvPr/>
        </p:nvCxnSpPr>
        <p:spPr>
          <a:xfrm>
            <a:off x="6328468" y="3943915"/>
            <a:ext cx="64498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AED4291-4BCF-E4FA-7436-A6AC1269DC71}"/>
              </a:ext>
            </a:extLst>
          </p:cNvPr>
          <p:cNvCxnSpPr>
            <a:cxnSpLocks/>
          </p:cNvCxnSpPr>
          <p:nvPr/>
        </p:nvCxnSpPr>
        <p:spPr>
          <a:xfrm>
            <a:off x="10929742" y="3943915"/>
            <a:ext cx="62638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7D0BA08C-7AFE-3863-5BE0-EBC7E3319661}"/>
              </a:ext>
            </a:extLst>
          </p:cNvPr>
          <p:cNvPicPr>
            <a:picLocks noChangeAspect="1"/>
          </p:cNvPicPr>
          <p:nvPr/>
        </p:nvPicPr>
        <p:blipFill>
          <a:blip r:embed="rId5"/>
          <a:stretch>
            <a:fillRect/>
          </a:stretch>
        </p:blipFill>
        <p:spPr>
          <a:xfrm>
            <a:off x="1773382" y="4491638"/>
            <a:ext cx="8645236" cy="2212736"/>
          </a:xfrm>
          <a:prstGeom prst="rect">
            <a:avLst/>
          </a:prstGeom>
        </p:spPr>
      </p:pic>
    </p:spTree>
    <p:extLst>
      <p:ext uri="{BB962C8B-B14F-4D97-AF65-F5344CB8AC3E}">
        <p14:creationId xmlns:p14="http://schemas.microsoft.com/office/powerpoint/2010/main" val="167183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8194"/>
                                        </p:tgtEl>
                                        <p:attrNameLst>
                                          <p:attrName>style.visibility</p:attrName>
                                        </p:attrNameLst>
                                      </p:cBhvr>
                                      <p:to>
                                        <p:strVal val="visible"/>
                                      </p:to>
                                    </p:set>
                                    <p:animEffect transition="in" filter="fade">
                                      <p:cBhvr>
                                        <p:cTn id="10" dur="500"/>
                                        <p:tgtEl>
                                          <p:spTgt spid="819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087C5-D6C0-5F58-22CF-9C2E60554F15}"/>
              </a:ext>
            </a:extLst>
          </p:cNvPr>
          <p:cNvSpPr>
            <a:spLocks noGrp="1"/>
          </p:cNvSpPr>
          <p:nvPr>
            <p:ph type="title"/>
          </p:nvPr>
        </p:nvSpPr>
        <p:spPr/>
        <p:txBody>
          <a:bodyPr/>
          <a:lstStyle/>
          <a:p>
            <a:r>
              <a:rPr lang="en-US" dirty="0"/>
              <a:t>Definition</a:t>
            </a:r>
            <a:endParaRPr lang="en-SE" dirty="0"/>
          </a:p>
        </p:txBody>
      </p:sp>
      <p:sp>
        <p:nvSpPr>
          <p:cNvPr id="3" name="Content Placeholder 2">
            <a:extLst>
              <a:ext uri="{FF2B5EF4-FFF2-40B4-BE49-F238E27FC236}">
                <a16:creationId xmlns:a16="http://schemas.microsoft.com/office/drawing/2014/main" id="{C62BDCDE-923E-5176-9C46-8A53E5A2E4E5}"/>
              </a:ext>
            </a:extLst>
          </p:cNvPr>
          <p:cNvSpPr>
            <a:spLocks noGrp="1"/>
          </p:cNvSpPr>
          <p:nvPr>
            <p:ph idx="1"/>
          </p:nvPr>
        </p:nvSpPr>
        <p:spPr>
          <a:xfrm>
            <a:off x="777240" y="1825625"/>
            <a:ext cx="10659110" cy="1539081"/>
          </a:xfrm>
        </p:spPr>
        <p:txBody>
          <a:bodyPr/>
          <a:lstStyle/>
          <a:p>
            <a:r>
              <a:rPr lang="en-US" dirty="0"/>
              <a:t>Generative Adversarial Networks (GANs) are a class of machine learning frameworks designed by Ian Goodfellow and his colleagues in 2014. </a:t>
            </a:r>
          </a:p>
          <a:p>
            <a:r>
              <a:rPr lang="en-US" dirty="0"/>
              <a:t>They consist of two neural networks, the Generator and the Discriminator, which contest with each other in a two-player zero-sum game framework.</a:t>
            </a:r>
            <a:endParaRPr lang="en-SE" dirty="0"/>
          </a:p>
        </p:txBody>
      </p:sp>
      <p:pic>
        <p:nvPicPr>
          <p:cNvPr id="1026" name="Picture 2" descr="Image">
            <a:extLst>
              <a:ext uri="{FF2B5EF4-FFF2-40B4-BE49-F238E27FC236}">
                <a16:creationId xmlns:a16="http://schemas.microsoft.com/office/drawing/2014/main" id="{D610DA92-DC44-A807-BB6A-D88F703A54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762" y="3429000"/>
            <a:ext cx="7952476" cy="3218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24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6A85C-3783-F8DC-B20F-BF6CA3519F30}"/>
              </a:ext>
            </a:extLst>
          </p:cNvPr>
          <p:cNvSpPr>
            <a:spLocks noGrp="1"/>
          </p:cNvSpPr>
          <p:nvPr>
            <p:ph type="title"/>
          </p:nvPr>
        </p:nvSpPr>
        <p:spPr/>
        <p:txBody>
          <a:bodyPr/>
          <a:lstStyle/>
          <a:p>
            <a:r>
              <a:rPr lang="en-US" dirty="0"/>
              <a:t>References</a:t>
            </a:r>
            <a:endParaRPr lang="en-SE" dirty="0"/>
          </a:p>
        </p:txBody>
      </p:sp>
      <p:sp>
        <p:nvSpPr>
          <p:cNvPr id="3" name="Content Placeholder 2">
            <a:extLst>
              <a:ext uri="{FF2B5EF4-FFF2-40B4-BE49-F238E27FC236}">
                <a16:creationId xmlns:a16="http://schemas.microsoft.com/office/drawing/2014/main" id="{7B16653E-84E4-8581-CAEF-4B72EAA8942A}"/>
              </a:ext>
            </a:extLst>
          </p:cNvPr>
          <p:cNvSpPr>
            <a:spLocks noGrp="1"/>
          </p:cNvSpPr>
          <p:nvPr>
            <p:ph idx="1"/>
          </p:nvPr>
        </p:nvSpPr>
        <p:spPr/>
        <p:txBody>
          <a:bodyPr/>
          <a:lstStyle/>
          <a:p>
            <a:r>
              <a:rPr lang="en-US" dirty="0"/>
              <a:t>Goodfellow, I., </a:t>
            </a:r>
            <a:r>
              <a:rPr lang="en-US" dirty="0" err="1"/>
              <a:t>Pouget</a:t>
            </a:r>
            <a:r>
              <a:rPr lang="en-US" dirty="0"/>
              <a:t>-Abadie, J., Mirza, M., Xu, B., </a:t>
            </a:r>
            <a:r>
              <a:rPr lang="en-US" dirty="0" err="1"/>
              <a:t>Warde</a:t>
            </a:r>
            <a:r>
              <a:rPr lang="en-US" dirty="0"/>
              <a:t>-Farley, D., </a:t>
            </a:r>
            <a:r>
              <a:rPr lang="en-US" dirty="0" err="1"/>
              <a:t>Ozair</a:t>
            </a:r>
            <a:r>
              <a:rPr lang="en-US" dirty="0"/>
              <a:t>, S., ... &amp; Bengio, Y. (2014). Generative adversarial nets. Advances in neural information processing systems, 27.</a:t>
            </a:r>
          </a:p>
          <a:p>
            <a:r>
              <a:rPr lang="en-US" dirty="0"/>
              <a:t>Ivan </a:t>
            </a:r>
            <a:r>
              <a:rPr lang="en-US" dirty="0" err="1"/>
              <a:t>Vasilev</a:t>
            </a:r>
            <a:r>
              <a:rPr lang="en-US" dirty="0"/>
              <a:t> - Advanced Deep Learning with Python_ Design and implement advanced next-generation AI solutions using TensorFlow and </a:t>
            </a:r>
            <a:r>
              <a:rPr lang="en-US" dirty="0" err="1"/>
              <a:t>PyTorch-Packt</a:t>
            </a:r>
            <a:r>
              <a:rPr lang="en-US" dirty="0"/>
              <a:t> Publishing (2019)</a:t>
            </a:r>
          </a:p>
          <a:p>
            <a:r>
              <a:rPr lang="en-US" dirty="0"/>
              <a:t>Mirza, M., &amp; </a:t>
            </a:r>
            <a:r>
              <a:rPr lang="en-US" dirty="0" err="1"/>
              <a:t>Osindero</a:t>
            </a:r>
            <a:r>
              <a:rPr lang="en-US" dirty="0"/>
              <a:t>, S. (2014). Conditional generative adversarial nets. </a:t>
            </a:r>
            <a:r>
              <a:rPr lang="en-US" dirty="0" err="1"/>
              <a:t>arXiv</a:t>
            </a:r>
            <a:r>
              <a:rPr lang="en-US" dirty="0"/>
              <a:t> preprint arXiv:1411.1784.</a:t>
            </a:r>
            <a:endParaRPr lang="en-SE" dirty="0"/>
          </a:p>
        </p:txBody>
      </p:sp>
    </p:spTree>
    <p:extLst>
      <p:ext uri="{BB962C8B-B14F-4D97-AF65-F5344CB8AC3E}">
        <p14:creationId xmlns:p14="http://schemas.microsoft.com/office/powerpoint/2010/main" val="202947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3678-26C1-3BDB-8532-87F06764CD10}"/>
              </a:ext>
            </a:extLst>
          </p:cNvPr>
          <p:cNvSpPr>
            <a:spLocks noGrp="1"/>
          </p:cNvSpPr>
          <p:nvPr>
            <p:ph type="title"/>
          </p:nvPr>
        </p:nvSpPr>
        <p:spPr/>
        <p:txBody>
          <a:bodyPr>
            <a:normAutofit/>
          </a:bodyPr>
          <a:lstStyle/>
          <a:p>
            <a:r>
              <a:rPr lang="en-US" dirty="0"/>
              <a:t>Applications</a:t>
            </a:r>
            <a:endParaRPr lang="en-SE" dirty="0"/>
          </a:p>
        </p:txBody>
      </p:sp>
      <p:sp>
        <p:nvSpPr>
          <p:cNvPr id="3" name="Content Placeholder 2">
            <a:extLst>
              <a:ext uri="{FF2B5EF4-FFF2-40B4-BE49-F238E27FC236}">
                <a16:creationId xmlns:a16="http://schemas.microsoft.com/office/drawing/2014/main" id="{F88E361D-A0EC-D914-B694-AFC8E4EC3D79}"/>
              </a:ext>
            </a:extLst>
          </p:cNvPr>
          <p:cNvSpPr>
            <a:spLocks noGrp="1"/>
          </p:cNvSpPr>
          <p:nvPr>
            <p:ph idx="1"/>
          </p:nvPr>
        </p:nvSpPr>
        <p:spPr/>
        <p:txBody>
          <a:bodyPr/>
          <a:lstStyle/>
          <a:p>
            <a:r>
              <a:rPr lang="en-US" dirty="0"/>
              <a:t>Data augmentation</a:t>
            </a:r>
          </a:p>
          <a:p>
            <a:r>
              <a:rPr lang="en-US" dirty="0"/>
              <a:t>Image/Video Generation and Enhancement</a:t>
            </a:r>
          </a:p>
          <a:p>
            <a:r>
              <a:rPr lang="en-US" dirty="0"/>
              <a:t>Anomaly Detection</a:t>
            </a:r>
            <a:endParaRPr lang="en-SE" dirty="0"/>
          </a:p>
        </p:txBody>
      </p:sp>
      <p:pic>
        <p:nvPicPr>
          <p:cNvPr id="1028" name="Picture 4" descr="Type of synthesis in GAN">
            <a:extLst>
              <a:ext uri="{FF2B5EF4-FFF2-40B4-BE49-F238E27FC236}">
                <a16:creationId xmlns:a16="http://schemas.microsoft.com/office/drawing/2014/main" id="{F2E0C291-E63A-D007-24AE-520A58B7E7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0976" y="600363"/>
            <a:ext cx="6184464" cy="549374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864F044-8D05-68E6-FD29-EDDC93100A24}"/>
              </a:ext>
            </a:extLst>
          </p:cNvPr>
          <p:cNvSpPr txBox="1"/>
          <p:nvPr/>
        </p:nvSpPr>
        <p:spPr>
          <a:xfrm>
            <a:off x="523954" y="6292820"/>
            <a:ext cx="11165681" cy="400110"/>
          </a:xfrm>
          <a:prstGeom prst="rect">
            <a:avLst/>
          </a:prstGeom>
          <a:noFill/>
        </p:spPr>
        <p:txBody>
          <a:bodyPr wrap="square" rtlCol="0">
            <a:spAutoFit/>
          </a:bodyPr>
          <a:lstStyle/>
          <a:p>
            <a:r>
              <a:rPr lang="en-US" sz="1000" dirty="0"/>
              <a:t>Fig. 1/2: A comprehensive survey on generative adversarial networks used for synthesizing multimedia content - Scientific Figure on ResearchGate. Available from: https://www.researchgate.net/figure/Evolution-of-GAN-model-year-wise_fig1_369641514 [accessed 7 Jul, 2024]</a:t>
            </a:r>
            <a:endParaRPr lang="en-SE" sz="1000" dirty="0"/>
          </a:p>
        </p:txBody>
      </p:sp>
      <p:sp>
        <p:nvSpPr>
          <p:cNvPr id="5" name="TextBox 4">
            <a:extLst>
              <a:ext uri="{FF2B5EF4-FFF2-40B4-BE49-F238E27FC236}">
                <a16:creationId xmlns:a16="http://schemas.microsoft.com/office/drawing/2014/main" id="{C5D3D0AC-9883-7A67-E716-121A74266D6C}"/>
              </a:ext>
            </a:extLst>
          </p:cNvPr>
          <p:cNvSpPr txBox="1"/>
          <p:nvPr/>
        </p:nvSpPr>
        <p:spPr>
          <a:xfrm>
            <a:off x="4929522" y="5842477"/>
            <a:ext cx="644728" cy="261610"/>
          </a:xfrm>
          <a:prstGeom prst="rect">
            <a:avLst/>
          </a:prstGeom>
          <a:noFill/>
        </p:spPr>
        <p:txBody>
          <a:bodyPr wrap="none" rtlCol="0">
            <a:spAutoFit/>
          </a:bodyPr>
          <a:lstStyle/>
          <a:p>
            <a:r>
              <a:rPr lang="en-US" sz="1100" dirty="0"/>
              <a:t>Figure 1</a:t>
            </a:r>
            <a:endParaRPr lang="en-SE" sz="1100" dirty="0"/>
          </a:p>
        </p:txBody>
      </p:sp>
    </p:spTree>
    <p:extLst>
      <p:ext uri="{BB962C8B-B14F-4D97-AF65-F5344CB8AC3E}">
        <p14:creationId xmlns:p14="http://schemas.microsoft.com/office/powerpoint/2010/main" val="3921748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B5AD87B-C817-42EE-B469-D2EDF4E5EFB4}"/>
              </a:ext>
            </a:extLst>
          </p:cNvPr>
          <p:cNvSpPr txBox="1"/>
          <p:nvPr/>
        </p:nvSpPr>
        <p:spPr>
          <a:xfrm>
            <a:off x="5583158" y="6452720"/>
            <a:ext cx="707232" cy="261610"/>
          </a:xfrm>
          <a:prstGeom prst="rect">
            <a:avLst/>
          </a:prstGeom>
          <a:noFill/>
        </p:spPr>
        <p:txBody>
          <a:bodyPr wrap="square" rtlCol="0">
            <a:spAutoFit/>
          </a:bodyPr>
          <a:lstStyle/>
          <a:p>
            <a:r>
              <a:rPr lang="en-US" sz="1100" dirty="0"/>
              <a:t>Figure 2</a:t>
            </a:r>
            <a:endParaRPr lang="en-SE" sz="1100" dirty="0"/>
          </a:p>
        </p:txBody>
      </p:sp>
      <p:pic>
        <p:nvPicPr>
          <p:cNvPr id="8" name="Content Placeholder 7" descr="A chart with text and numbers&#10;&#10;Description automatically generated with medium confidence">
            <a:extLst>
              <a:ext uri="{FF2B5EF4-FFF2-40B4-BE49-F238E27FC236}">
                <a16:creationId xmlns:a16="http://schemas.microsoft.com/office/drawing/2014/main" id="{CF0C0E98-97A8-EFF1-EE85-0D5BBF95A6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7007" y="611186"/>
            <a:ext cx="6959533" cy="5846008"/>
          </a:xfrm>
        </p:spPr>
      </p:pic>
      <p:sp>
        <p:nvSpPr>
          <p:cNvPr id="10" name="Title 9">
            <a:extLst>
              <a:ext uri="{FF2B5EF4-FFF2-40B4-BE49-F238E27FC236}">
                <a16:creationId xmlns:a16="http://schemas.microsoft.com/office/drawing/2014/main" id="{6798977A-08E0-7D5E-8A3A-2296FD11CD44}"/>
              </a:ext>
            </a:extLst>
          </p:cNvPr>
          <p:cNvSpPr>
            <a:spLocks noGrp="1"/>
          </p:cNvSpPr>
          <p:nvPr>
            <p:ph type="title"/>
          </p:nvPr>
        </p:nvSpPr>
        <p:spPr/>
        <p:txBody>
          <a:bodyPr/>
          <a:lstStyle/>
          <a:p>
            <a:endParaRPr lang="en-SE"/>
          </a:p>
        </p:txBody>
      </p:sp>
    </p:spTree>
    <p:extLst>
      <p:ext uri="{BB962C8B-B14F-4D97-AF65-F5344CB8AC3E}">
        <p14:creationId xmlns:p14="http://schemas.microsoft.com/office/powerpoint/2010/main" val="1866323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94DE7-2B36-F096-569E-C84F8D7320BD}"/>
              </a:ext>
            </a:extLst>
          </p:cNvPr>
          <p:cNvSpPr>
            <a:spLocks noGrp="1"/>
          </p:cNvSpPr>
          <p:nvPr>
            <p:ph type="title"/>
          </p:nvPr>
        </p:nvSpPr>
        <p:spPr>
          <a:xfrm>
            <a:off x="503853" y="383413"/>
            <a:ext cx="10659110" cy="1325563"/>
          </a:xfrm>
        </p:spPr>
        <p:txBody>
          <a:bodyPr/>
          <a:lstStyle/>
          <a:p>
            <a:r>
              <a:rPr lang="en-US" dirty="0"/>
              <a:t>First Look</a:t>
            </a:r>
            <a:endParaRPr lang="en-SE" dirty="0"/>
          </a:p>
        </p:txBody>
      </p:sp>
      <p:pic>
        <p:nvPicPr>
          <p:cNvPr id="4" name="Content Placeholder 3" descr="A diagram of a person's face&#10;&#10;Description automatically generated">
            <a:extLst>
              <a:ext uri="{FF2B5EF4-FFF2-40B4-BE49-F238E27FC236}">
                <a16:creationId xmlns:a16="http://schemas.microsoft.com/office/drawing/2014/main" id="{C8D9C158-A94F-DFB8-F861-FD57C882C51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5159" y="1539841"/>
            <a:ext cx="9801225" cy="4329476"/>
          </a:xfrm>
          <a:prstGeom prst="rect">
            <a:avLst/>
          </a:prstGeom>
        </p:spPr>
      </p:pic>
      <p:sp>
        <p:nvSpPr>
          <p:cNvPr id="3" name="TextBox 2">
            <a:extLst>
              <a:ext uri="{FF2B5EF4-FFF2-40B4-BE49-F238E27FC236}">
                <a16:creationId xmlns:a16="http://schemas.microsoft.com/office/drawing/2014/main" id="{B1F8B59E-3E81-C266-9691-4293928CC764}"/>
              </a:ext>
            </a:extLst>
          </p:cNvPr>
          <p:cNvSpPr txBox="1"/>
          <p:nvPr/>
        </p:nvSpPr>
        <p:spPr>
          <a:xfrm>
            <a:off x="5511044" y="6407946"/>
            <a:ext cx="644728" cy="261610"/>
          </a:xfrm>
          <a:prstGeom prst="rect">
            <a:avLst/>
          </a:prstGeom>
          <a:noFill/>
        </p:spPr>
        <p:txBody>
          <a:bodyPr wrap="none" rtlCol="0">
            <a:spAutoFit/>
          </a:bodyPr>
          <a:lstStyle/>
          <a:p>
            <a:r>
              <a:rPr lang="en-US" sz="1100" dirty="0"/>
              <a:t>Figure 3</a:t>
            </a:r>
            <a:endParaRPr lang="en-SE" sz="1100" dirty="0"/>
          </a:p>
        </p:txBody>
      </p:sp>
    </p:spTree>
    <p:extLst>
      <p:ext uri="{BB962C8B-B14F-4D97-AF65-F5344CB8AC3E}">
        <p14:creationId xmlns:p14="http://schemas.microsoft.com/office/powerpoint/2010/main" val="3851335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2" name="Title 1">
            <a:extLst>
              <a:ext uri="{FF2B5EF4-FFF2-40B4-BE49-F238E27FC236}">
                <a16:creationId xmlns:a16="http://schemas.microsoft.com/office/drawing/2014/main" id="{3D276AE2-7F8C-892F-6915-1128E6B5C2ED}"/>
              </a:ext>
            </a:extLst>
          </p:cNvPr>
          <p:cNvSpPr>
            <a:spLocks noGrp="1"/>
          </p:cNvSpPr>
          <p:nvPr>
            <p:ph type="title"/>
          </p:nvPr>
        </p:nvSpPr>
        <p:spPr>
          <a:xfrm>
            <a:off x="770878" y="952022"/>
            <a:ext cx="4606280" cy="5157049"/>
          </a:xfrm>
        </p:spPr>
        <p:txBody>
          <a:bodyPr anchor="ctr">
            <a:normAutofit/>
          </a:bodyPr>
          <a:lstStyle/>
          <a:p>
            <a:r>
              <a:rPr lang="en-US" sz="4400" dirty="0"/>
              <a:t>Networks</a:t>
            </a:r>
            <a:endParaRPr lang="en-SE" sz="4400" dirty="0"/>
          </a:p>
        </p:txBody>
      </p:sp>
      <p:grpSp>
        <p:nvGrpSpPr>
          <p:cNvPr id="25" name="Decorative Circles">
            <a:extLst>
              <a:ext uri="{FF2B5EF4-FFF2-40B4-BE49-F238E27FC236}">
                <a16:creationId xmlns:a16="http://schemas.microsoft.com/office/drawing/2014/main" id="{9215E110-AB5D-437B-9906-4A431F695E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51383" y="253192"/>
            <a:ext cx="2260285" cy="6604807"/>
            <a:chOff x="9951383" y="253192"/>
            <a:chExt cx="2260285" cy="6604807"/>
          </a:xfrm>
        </p:grpSpPr>
        <p:sp>
          <p:nvSpPr>
            <p:cNvPr id="14" name="Oval 13">
              <a:extLst>
                <a:ext uri="{FF2B5EF4-FFF2-40B4-BE49-F238E27FC236}">
                  <a16:creationId xmlns:a16="http://schemas.microsoft.com/office/drawing/2014/main" id="{54D2C49A-33C3-4048-8267-6907CA6227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253192"/>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65CBEB7-29CF-4F21-ABB7-012581304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53890" y="554418"/>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C900504-84D3-4813-B737-775C16F8F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54A3D21-5E60-4B25-890E-FA22F1643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27694" y="749878"/>
              <a:ext cx="202144" cy="202144"/>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7F04BF80-E9DB-4641-8EA2-51698324F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236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34395B9-3F83-49A4-9275-0A315D88F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16802" y="6415697"/>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E7ABD02-CD92-4D6C-B4BA-984D6688F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51383" y="620435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6B336017-F12B-485C-B5E1-B6971DA0C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61912" y="6317717"/>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graphicFrame>
        <p:nvGraphicFramePr>
          <p:cNvPr id="33" name="Content Placeholder 2">
            <a:extLst>
              <a:ext uri="{FF2B5EF4-FFF2-40B4-BE49-F238E27FC236}">
                <a16:creationId xmlns:a16="http://schemas.microsoft.com/office/drawing/2014/main" id="{65168484-D5AC-CBD5-989A-8A06CDA80C65}"/>
              </a:ext>
            </a:extLst>
          </p:cNvPr>
          <p:cNvGraphicFramePr>
            <a:graphicFrameLocks noGrp="1"/>
          </p:cNvGraphicFramePr>
          <p:nvPr>
            <p:ph idx="1"/>
            <p:extLst>
              <p:ext uri="{D42A27DB-BD31-4B8C-83A1-F6EECF244321}">
                <p14:modId xmlns:p14="http://schemas.microsoft.com/office/powerpoint/2010/main" val="856930288"/>
              </p:ext>
            </p:extLst>
          </p:nvPr>
        </p:nvGraphicFramePr>
        <p:xfrm>
          <a:off x="4059912" y="850475"/>
          <a:ext cx="5891471" cy="5157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0450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BA873-D8D1-D027-393F-ED0FC74184F6}"/>
              </a:ext>
            </a:extLst>
          </p:cNvPr>
          <p:cNvSpPr>
            <a:spLocks noGrp="1"/>
          </p:cNvSpPr>
          <p:nvPr>
            <p:ph type="title"/>
          </p:nvPr>
        </p:nvSpPr>
        <p:spPr/>
        <p:txBody>
          <a:bodyPr/>
          <a:lstStyle/>
          <a:p>
            <a:r>
              <a:rPr lang="en-US" dirty="0"/>
              <a:t>Notations</a:t>
            </a:r>
            <a:endParaRPr lang="en-SE" dirty="0"/>
          </a:p>
        </p:txBody>
      </p:sp>
      <p:pic>
        <p:nvPicPr>
          <p:cNvPr id="5" name="Content Placeholder 4">
            <a:extLst>
              <a:ext uri="{FF2B5EF4-FFF2-40B4-BE49-F238E27FC236}">
                <a16:creationId xmlns:a16="http://schemas.microsoft.com/office/drawing/2014/main" id="{D8E386DF-06F2-D146-0007-1DAB23447170}"/>
              </a:ext>
            </a:extLst>
          </p:cNvPr>
          <p:cNvPicPr>
            <a:picLocks noGrp="1" noChangeAspect="1"/>
          </p:cNvPicPr>
          <p:nvPr>
            <p:ph idx="1"/>
          </p:nvPr>
        </p:nvPicPr>
        <p:blipFill>
          <a:blip r:embed="rId4"/>
          <a:stretch>
            <a:fillRect/>
          </a:stretch>
        </p:blipFill>
        <p:spPr>
          <a:xfrm>
            <a:off x="777875" y="1479279"/>
            <a:ext cx="10658475" cy="3899442"/>
          </a:xfrm>
        </p:spPr>
      </p:pic>
      <p:sp>
        <p:nvSpPr>
          <p:cNvPr id="9" name="TextBox 8">
            <a:extLst>
              <a:ext uri="{FF2B5EF4-FFF2-40B4-BE49-F238E27FC236}">
                <a16:creationId xmlns:a16="http://schemas.microsoft.com/office/drawing/2014/main" id="{68C82B1B-989E-6AAA-5D2C-98C403B053B3}"/>
              </a:ext>
            </a:extLst>
          </p:cNvPr>
          <p:cNvSpPr txBox="1"/>
          <p:nvPr/>
        </p:nvSpPr>
        <p:spPr>
          <a:xfrm>
            <a:off x="777240" y="5917474"/>
            <a:ext cx="10378097" cy="646331"/>
          </a:xfrm>
          <a:prstGeom prst="rect">
            <a:avLst/>
          </a:prstGeom>
          <a:noFill/>
        </p:spPr>
        <p:txBody>
          <a:bodyPr wrap="none" rtlCol="0">
            <a:spAutoFit/>
          </a:bodyPr>
          <a:lstStyle/>
          <a:p>
            <a:r>
              <a:rPr lang="en-US" sz="3600" i="1" dirty="0"/>
              <a:t>Generator</a:t>
            </a:r>
            <a:r>
              <a:rPr lang="en-US" sz="3600" b="1" dirty="0"/>
              <a:t> </a:t>
            </a:r>
            <a:r>
              <a:rPr lang="en-US" sz="3600" dirty="0"/>
              <a:t>and</a:t>
            </a:r>
            <a:r>
              <a:rPr lang="en-US" sz="3600" b="1" dirty="0"/>
              <a:t> </a:t>
            </a:r>
            <a:r>
              <a:rPr lang="en-US" sz="3600" i="1" dirty="0"/>
              <a:t>Discriminator</a:t>
            </a:r>
            <a:r>
              <a:rPr lang="en-US" sz="3600" b="1" dirty="0"/>
              <a:t> </a:t>
            </a:r>
            <a:r>
              <a:rPr lang="en-US" sz="3600" dirty="0"/>
              <a:t>loss functions: </a:t>
            </a:r>
            <a:r>
              <a:rPr lang="en-US" sz="3600" b="1" dirty="0"/>
              <a:t>J</a:t>
            </a:r>
            <a:r>
              <a:rPr lang="en-US" sz="3600" b="1" baseline="30000" dirty="0"/>
              <a:t>(D)</a:t>
            </a:r>
            <a:r>
              <a:rPr lang="en-US" sz="3600" baseline="30000" dirty="0"/>
              <a:t> </a:t>
            </a:r>
            <a:r>
              <a:rPr lang="en-US" sz="3600" dirty="0"/>
              <a:t>and </a:t>
            </a:r>
            <a:r>
              <a:rPr lang="en-US" sz="3600" b="1" dirty="0"/>
              <a:t>J</a:t>
            </a:r>
            <a:r>
              <a:rPr lang="en-US" sz="3600" b="1" baseline="30000" dirty="0"/>
              <a:t>(G)</a:t>
            </a:r>
            <a:endParaRPr lang="en-SE" sz="3600" b="1" baseline="30000" dirty="0"/>
          </a:p>
        </p:txBody>
      </p:sp>
      <p:sp>
        <p:nvSpPr>
          <p:cNvPr id="3" name="TextBox 2">
            <a:extLst>
              <a:ext uri="{FF2B5EF4-FFF2-40B4-BE49-F238E27FC236}">
                <a16:creationId xmlns:a16="http://schemas.microsoft.com/office/drawing/2014/main" id="{C19B4D2C-08BC-38CB-FCB4-0F9909C48BB2}"/>
              </a:ext>
            </a:extLst>
          </p:cNvPr>
          <p:cNvSpPr txBox="1"/>
          <p:nvPr/>
        </p:nvSpPr>
        <p:spPr>
          <a:xfrm>
            <a:off x="5643924" y="5386487"/>
            <a:ext cx="644728" cy="261610"/>
          </a:xfrm>
          <a:prstGeom prst="rect">
            <a:avLst/>
          </a:prstGeom>
          <a:noFill/>
        </p:spPr>
        <p:txBody>
          <a:bodyPr wrap="none" rtlCol="0">
            <a:spAutoFit/>
          </a:bodyPr>
          <a:lstStyle/>
          <a:p>
            <a:r>
              <a:rPr lang="en-US" sz="1100" dirty="0"/>
              <a:t>Figure 4</a:t>
            </a:r>
            <a:endParaRPr lang="en-SE" sz="1100" dirty="0"/>
          </a:p>
        </p:txBody>
      </p:sp>
      <p:sp>
        <p:nvSpPr>
          <p:cNvPr id="10" name="Oval 9">
            <a:extLst>
              <a:ext uri="{FF2B5EF4-FFF2-40B4-BE49-F238E27FC236}">
                <a16:creationId xmlns:a16="http://schemas.microsoft.com/office/drawing/2014/main" id="{A641E847-CCCC-BFC4-E08B-57EA0858F7D4}"/>
              </a:ext>
            </a:extLst>
          </p:cNvPr>
          <p:cNvSpPr/>
          <p:nvPr/>
        </p:nvSpPr>
        <p:spPr>
          <a:xfrm>
            <a:off x="1300956" y="3722255"/>
            <a:ext cx="370826" cy="41647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1" name="Oval 10">
            <a:extLst>
              <a:ext uri="{FF2B5EF4-FFF2-40B4-BE49-F238E27FC236}">
                <a16:creationId xmlns:a16="http://schemas.microsoft.com/office/drawing/2014/main" id="{F0B79CD2-7F1B-55C9-CCFD-982EA4D11892}"/>
              </a:ext>
            </a:extLst>
          </p:cNvPr>
          <p:cNvSpPr/>
          <p:nvPr/>
        </p:nvSpPr>
        <p:spPr>
          <a:xfrm>
            <a:off x="3259932" y="4138725"/>
            <a:ext cx="1321593" cy="60721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dirty="0"/>
          </a:p>
        </p:txBody>
      </p:sp>
      <p:sp>
        <p:nvSpPr>
          <p:cNvPr id="12" name="Oval 11">
            <a:extLst>
              <a:ext uri="{FF2B5EF4-FFF2-40B4-BE49-F238E27FC236}">
                <a16:creationId xmlns:a16="http://schemas.microsoft.com/office/drawing/2014/main" id="{F227CA23-EA50-D8DE-AB80-4250E0EC0A04}"/>
              </a:ext>
            </a:extLst>
          </p:cNvPr>
          <p:cNvSpPr/>
          <p:nvPr/>
        </p:nvSpPr>
        <p:spPr>
          <a:xfrm>
            <a:off x="5119688" y="3976800"/>
            <a:ext cx="1321593" cy="60721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3" name="Oval 12">
            <a:extLst>
              <a:ext uri="{FF2B5EF4-FFF2-40B4-BE49-F238E27FC236}">
                <a16:creationId xmlns:a16="http://schemas.microsoft.com/office/drawing/2014/main" id="{E3505EC1-8E6F-8DE0-54F5-3B591AF60070}"/>
              </a:ext>
            </a:extLst>
          </p:cNvPr>
          <p:cNvSpPr/>
          <p:nvPr/>
        </p:nvSpPr>
        <p:spPr>
          <a:xfrm>
            <a:off x="5162912" y="2392476"/>
            <a:ext cx="1321593" cy="60721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5" name="Oval 14">
            <a:extLst>
              <a:ext uri="{FF2B5EF4-FFF2-40B4-BE49-F238E27FC236}">
                <a16:creationId xmlns:a16="http://schemas.microsoft.com/office/drawing/2014/main" id="{44EC5C72-A02B-0ADC-A926-222CD5D99D59}"/>
              </a:ext>
            </a:extLst>
          </p:cNvPr>
          <p:cNvSpPr/>
          <p:nvPr/>
        </p:nvSpPr>
        <p:spPr>
          <a:xfrm>
            <a:off x="8155782" y="3231095"/>
            <a:ext cx="1321593" cy="60721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6" name="Oval 15">
            <a:extLst>
              <a:ext uri="{FF2B5EF4-FFF2-40B4-BE49-F238E27FC236}">
                <a16:creationId xmlns:a16="http://schemas.microsoft.com/office/drawing/2014/main" id="{6F522C2B-C437-3062-10BF-8012A6FC92A5}"/>
              </a:ext>
            </a:extLst>
          </p:cNvPr>
          <p:cNvSpPr/>
          <p:nvPr/>
        </p:nvSpPr>
        <p:spPr>
          <a:xfrm>
            <a:off x="1167895" y="3196861"/>
            <a:ext cx="1321593" cy="60721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dirty="0"/>
          </a:p>
        </p:txBody>
      </p:sp>
      <p:sp>
        <p:nvSpPr>
          <p:cNvPr id="17" name="Oval 16">
            <a:extLst>
              <a:ext uri="{FF2B5EF4-FFF2-40B4-BE49-F238E27FC236}">
                <a16:creationId xmlns:a16="http://schemas.microsoft.com/office/drawing/2014/main" id="{8B1216E6-F09B-C315-82A2-5683505085C1}"/>
              </a:ext>
            </a:extLst>
          </p:cNvPr>
          <p:cNvSpPr/>
          <p:nvPr/>
        </p:nvSpPr>
        <p:spPr>
          <a:xfrm>
            <a:off x="3505488" y="4280409"/>
            <a:ext cx="299894" cy="30252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8" name="Oval 17">
            <a:extLst>
              <a:ext uri="{FF2B5EF4-FFF2-40B4-BE49-F238E27FC236}">
                <a16:creationId xmlns:a16="http://schemas.microsoft.com/office/drawing/2014/main" id="{D18768D0-1215-9A5C-4D2F-847ED7B98526}"/>
              </a:ext>
            </a:extLst>
          </p:cNvPr>
          <p:cNvSpPr/>
          <p:nvPr/>
        </p:nvSpPr>
        <p:spPr>
          <a:xfrm>
            <a:off x="8396611" y="3388237"/>
            <a:ext cx="370826" cy="292934"/>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4" name="Picture 3" descr="\documentclass{article}&#10;\usepackage{amsmath}&#10;\pagestyle{empty}&#10;\begin{document}&#10;&#10;&#10;\[&#10;D(x)&#10;\]&#10;&#10;\end{document}" title="IguanaTex Picture Display">
            <a:extLst>
              <a:ext uri="{FF2B5EF4-FFF2-40B4-BE49-F238E27FC236}">
                <a16:creationId xmlns:a16="http://schemas.microsoft.com/office/drawing/2014/main" id="{8CB2B433-DF0C-9C85-9217-20396D362320}"/>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0491664" y="3827588"/>
            <a:ext cx="527378" cy="257592"/>
          </a:xfrm>
          <a:prstGeom prst="rect">
            <a:avLst/>
          </a:prstGeom>
        </p:spPr>
      </p:pic>
    </p:spTree>
    <p:extLst>
      <p:ext uri="{BB962C8B-B14F-4D97-AF65-F5344CB8AC3E}">
        <p14:creationId xmlns:p14="http://schemas.microsoft.com/office/powerpoint/2010/main" val="4024163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 presetClass="exit" presetSubtype="0" fill="hold" grpId="1" nodeType="afterEffect">
                                  <p:stCondLst>
                                    <p:cond delay="0"/>
                                  </p:stCondLst>
                                  <p:childTnLst>
                                    <p:set>
                                      <p:cBhvr>
                                        <p:cTn id="19" dur="1" fill="hold">
                                          <p:stCondLst>
                                            <p:cond delay="0"/>
                                          </p:stCondLst>
                                        </p:cTn>
                                        <p:tgtEl>
                                          <p:spTgt spid="10"/>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1000"/>
                                        <p:tgtEl>
                                          <p:spTgt spid="13"/>
                                        </p:tgtEl>
                                      </p:cBhvr>
                                    </p:animEffect>
                                    <p:anim calcmode="lin" valueType="num">
                                      <p:cBhvr>
                                        <p:cTn id="39" dur="1000" fill="hold"/>
                                        <p:tgtEl>
                                          <p:spTgt spid="13"/>
                                        </p:tgtEl>
                                        <p:attrNameLst>
                                          <p:attrName>ppt_x</p:attrName>
                                        </p:attrNameLst>
                                      </p:cBhvr>
                                      <p:tavLst>
                                        <p:tav tm="0">
                                          <p:val>
                                            <p:strVal val="#ppt_x"/>
                                          </p:val>
                                        </p:tav>
                                        <p:tav tm="100000">
                                          <p:val>
                                            <p:strVal val="#ppt_x"/>
                                          </p:val>
                                        </p:tav>
                                      </p:tavLst>
                                    </p:anim>
                                    <p:anim calcmode="lin" valueType="num">
                                      <p:cBhvr>
                                        <p:cTn id="4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1000"/>
                                        <p:tgtEl>
                                          <p:spTgt spid="15"/>
                                        </p:tgtEl>
                                      </p:cBhvr>
                                    </p:animEffect>
                                    <p:anim calcmode="lin" valueType="num">
                                      <p:cBhvr>
                                        <p:cTn id="46" dur="1000" fill="hold"/>
                                        <p:tgtEl>
                                          <p:spTgt spid="15"/>
                                        </p:tgtEl>
                                        <p:attrNameLst>
                                          <p:attrName>ppt_x</p:attrName>
                                        </p:attrNameLst>
                                      </p:cBhvr>
                                      <p:tavLst>
                                        <p:tav tm="0">
                                          <p:val>
                                            <p:strVal val="#ppt_x"/>
                                          </p:val>
                                        </p:tav>
                                        <p:tav tm="100000">
                                          <p:val>
                                            <p:strVal val="#ppt_x"/>
                                          </p:val>
                                        </p:tav>
                                      </p:tavLst>
                                    </p:anim>
                                    <p:anim calcmode="lin" valueType="num">
                                      <p:cBhvr>
                                        <p:cTn id="47" dur="1000" fill="hold"/>
                                        <p:tgtEl>
                                          <p:spTgt spid="15"/>
                                        </p:tgtEl>
                                        <p:attrNameLst>
                                          <p:attrName>ppt_y</p:attrName>
                                        </p:attrNameLst>
                                      </p:cBhvr>
                                      <p:tavLst>
                                        <p:tav tm="0">
                                          <p:val>
                                            <p:strVal val="#ppt_y+.1"/>
                                          </p:val>
                                        </p:tav>
                                        <p:tav tm="100000">
                                          <p:val>
                                            <p:strVal val="#ppt_y"/>
                                          </p:val>
                                        </p:tav>
                                      </p:tavLst>
                                    </p:anim>
                                  </p:childTnLst>
                                </p:cTn>
                              </p:par>
                              <p:par>
                                <p:cTn id="48" presetID="1" presetClass="exit" presetSubtype="0" fill="hold" grpId="1" nodeType="withEffect">
                                  <p:stCondLst>
                                    <p:cond delay="7000"/>
                                  </p:stCondLst>
                                  <p:childTnLst>
                                    <p:set>
                                      <p:cBhvr>
                                        <p:cTn id="49" dur="1" fill="hold">
                                          <p:stCondLst>
                                            <p:cond delay="0"/>
                                          </p:stCondLst>
                                        </p:cTn>
                                        <p:tgtEl>
                                          <p:spTgt spid="15"/>
                                        </p:tgtEl>
                                        <p:attrNameLst>
                                          <p:attrName>style.visibility</p:attrName>
                                        </p:attrNameLst>
                                      </p:cBhvr>
                                      <p:to>
                                        <p:strVal val="hidden"/>
                                      </p:to>
                                    </p:set>
                                  </p:childTnLst>
                                </p:cTn>
                              </p:par>
                              <p:par>
                                <p:cTn id="50" presetID="1" presetClass="exit" presetSubtype="0" fill="hold" grpId="1" nodeType="withEffect">
                                  <p:stCondLst>
                                    <p:cond delay="7000"/>
                                  </p:stCondLst>
                                  <p:childTnLst>
                                    <p:set>
                                      <p:cBhvr>
                                        <p:cTn id="51" dur="1" fill="hold">
                                          <p:stCondLst>
                                            <p:cond delay="0"/>
                                          </p:stCondLst>
                                        </p:cTn>
                                        <p:tgtEl>
                                          <p:spTgt spid="13"/>
                                        </p:tgtEl>
                                        <p:attrNameLst>
                                          <p:attrName>style.visibility</p:attrName>
                                        </p:attrNameLst>
                                      </p:cBhvr>
                                      <p:to>
                                        <p:strVal val="hidden"/>
                                      </p:to>
                                    </p:set>
                                  </p:childTnLst>
                                </p:cTn>
                              </p:par>
                              <p:par>
                                <p:cTn id="52" presetID="1" presetClass="exit" presetSubtype="0" fill="hold" grpId="1" nodeType="withEffect">
                                  <p:stCondLst>
                                    <p:cond delay="7000"/>
                                  </p:stCondLst>
                                  <p:childTnLst>
                                    <p:set>
                                      <p:cBhvr>
                                        <p:cTn id="53" dur="1" fill="hold">
                                          <p:stCondLst>
                                            <p:cond delay="0"/>
                                          </p:stCondLst>
                                        </p:cTn>
                                        <p:tgtEl>
                                          <p:spTgt spid="11"/>
                                        </p:tgtEl>
                                        <p:attrNameLst>
                                          <p:attrName>style.visibility</p:attrName>
                                        </p:attrNameLst>
                                      </p:cBhvr>
                                      <p:to>
                                        <p:strVal val="hidden"/>
                                      </p:to>
                                    </p:set>
                                  </p:childTnLst>
                                </p:cTn>
                              </p:par>
                              <p:par>
                                <p:cTn id="54" presetID="1" presetClass="exit" presetSubtype="0" fill="hold" grpId="1" nodeType="withEffect">
                                  <p:stCondLst>
                                    <p:cond delay="7000"/>
                                  </p:stCondLst>
                                  <p:childTnLst>
                                    <p:set>
                                      <p:cBhvr>
                                        <p:cTn id="55" dur="1" fill="hold">
                                          <p:stCondLst>
                                            <p:cond delay="0"/>
                                          </p:stCondLst>
                                        </p:cTn>
                                        <p:tgtEl>
                                          <p:spTgt spid="16"/>
                                        </p:tgtEl>
                                        <p:attrNameLst>
                                          <p:attrName>style.visibility</p:attrName>
                                        </p:attrNameLst>
                                      </p:cBhvr>
                                      <p:to>
                                        <p:strVal val="hidden"/>
                                      </p:to>
                                    </p:set>
                                  </p:childTnLst>
                                </p:cTn>
                              </p:par>
                              <p:par>
                                <p:cTn id="56" presetID="1" presetClass="exit" presetSubtype="0" fill="hold" grpId="1" nodeType="withEffect">
                                  <p:stCondLst>
                                    <p:cond delay="7000"/>
                                  </p:stCondLst>
                                  <p:childTnLst>
                                    <p:set>
                                      <p:cBhvr>
                                        <p:cTn id="57" dur="1" fill="hold">
                                          <p:stCondLst>
                                            <p:cond delay="0"/>
                                          </p:stCondLst>
                                        </p:cTn>
                                        <p:tgtEl>
                                          <p:spTgt spid="12"/>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anim calcmode="lin" valueType="num">
                                      <p:cBhvr>
                                        <p:cTn id="63" dur="1000" fill="hold"/>
                                        <p:tgtEl>
                                          <p:spTgt spid="17"/>
                                        </p:tgtEl>
                                        <p:attrNameLst>
                                          <p:attrName>ppt_x</p:attrName>
                                        </p:attrNameLst>
                                      </p:cBhvr>
                                      <p:tavLst>
                                        <p:tav tm="0">
                                          <p:val>
                                            <p:strVal val="#ppt_x"/>
                                          </p:val>
                                        </p:tav>
                                        <p:tav tm="100000">
                                          <p:val>
                                            <p:strVal val="#ppt_x"/>
                                          </p:val>
                                        </p:tav>
                                      </p:tavLst>
                                    </p:anim>
                                    <p:anim calcmode="lin" valueType="num">
                                      <p:cBhvr>
                                        <p:cTn id="64" dur="1000" fill="hold"/>
                                        <p:tgtEl>
                                          <p:spTgt spid="17"/>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1000"/>
                                        <p:tgtEl>
                                          <p:spTgt spid="18"/>
                                        </p:tgtEl>
                                      </p:cBhvr>
                                    </p:animEffect>
                                    <p:anim calcmode="lin" valueType="num">
                                      <p:cBhvr>
                                        <p:cTn id="68" dur="1000" fill="hold"/>
                                        <p:tgtEl>
                                          <p:spTgt spid="18"/>
                                        </p:tgtEl>
                                        <p:attrNameLst>
                                          <p:attrName>ppt_x</p:attrName>
                                        </p:attrNameLst>
                                      </p:cBhvr>
                                      <p:tavLst>
                                        <p:tav tm="0">
                                          <p:val>
                                            <p:strVal val="#ppt_x"/>
                                          </p:val>
                                        </p:tav>
                                        <p:tav tm="100000">
                                          <p:val>
                                            <p:strVal val="#ppt_x"/>
                                          </p:val>
                                        </p:tav>
                                      </p:tavLst>
                                    </p:anim>
                                    <p:anim calcmode="lin" valueType="num">
                                      <p:cBhvr>
                                        <p:cTn id="6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fade">
                                      <p:cBhvr>
                                        <p:cTn id="74" dur="1000"/>
                                        <p:tgtEl>
                                          <p:spTgt spid="4"/>
                                        </p:tgtEl>
                                      </p:cBhvr>
                                    </p:animEffect>
                                    <p:anim calcmode="lin" valueType="num">
                                      <p:cBhvr>
                                        <p:cTn id="75" dur="1000" fill="hold"/>
                                        <p:tgtEl>
                                          <p:spTgt spid="4"/>
                                        </p:tgtEl>
                                        <p:attrNameLst>
                                          <p:attrName>ppt_x</p:attrName>
                                        </p:attrNameLst>
                                      </p:cBhvr>
                                      <p:tavLst>
                                        <p:tav tm="0">
                                          <p:val>
                                            <p:strVal val="#ppt_x"/>
                                          </p:val>
                                        </p:tav>
                                        <p:tav tm="100000">
                                          <p:val>
                                            <p:strVal val="#ppt_x"/>
                                          </p:val>
                                        </p:tav>
                                      </p:tavLst>
                                    </p:anim>
                                    <p:anim calcmode="lin" valueType="num">
                                      <p:cBhvr>
                                        <p:cTn id="7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3" grpId="0" animBg="1"/>
      <p:bldP spid="13" grpId="1" animBg="1"/>
      <p:bldP spid="15" grpId="0" animBg="1"/>
      <p:bldP spid="15" grpId="1" animBg="1"/>
      <p:bldP spid="16" grpId="0" animBg="1"/>
      <p:bldP spid="16" grpId="1"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11D9-6B20-FEC0-CED0-EAE8F022808D}"/>
              </a:ext>
            </a:extLst>
          </p:cNvPr>
          <p:cNvSpPr>
            <a:spLocks noGrp="1"/>
          </p:cNvSpPr>
          <p:nvPr>
            <p:ph type="title"/>
          </p:nvPr>
        </p:nvSpPr>
        <p:spPr/>
        <p:txBody>
          <a:bodyPr/>
          <a:lstStyle/>
          <a:p>
            <a:r>
              <a:rPr lang="en-US" dirty="0"/>
              <a:t>Training of GANs</a:t>
            </a:r>
            <a:endParaRPr lang="en-SE" dirty="0"/>
          </a:p>
        </p:txBody>
      </p:sp>
      <p:sp>
        <p:nvSpPr>
          <p:cNvPr id="3" name="Content Placeholder 2">
            <a:extLst>
              <a:ext uri="{FF2B5EF4-FFF2-40B4-BE49-F238E27FC236}">
                <a16:creationId xmlns:a16="http://schemas.microsoft.com/office/drawing/2014/main" id="{D78F483C-D99C-3521-9522-F50610725989}"/>
              </a:ext>
            </a:extLst>
          </p:cNvPr>
          <p:cNvSpPr>
            <a:spLocks noGrp="1"/>
          </p:cNvSpPr>
          <p:nvPr>
            <p:ph idx="1"/>
          </p:nvPr>
        </p:nvSpPr>
        <p:spPr/>
        <p:txBody>
          <a:bodyPr>
            <a:normAutofit/>
          </a:bodyPr>
          <a:lstStyle/>
          <a:p>
            <a:pPr marL="0" indent="0">
              <a:buNone/>
            </a:pPr>
            <a:r>
              <a:rPr lang="en-US" dirty="0"/>
              <a:t>Sequential minimax zero-sum game of two players.</a:t>
            </a:r>
          </a:p>
          <a:p>
            <a:pPr lvl="1"/>
            <a:r>
              <a:rPr lang="en-US" sz="2000" dirty="0"/>
              <a:t>Sequential: Taking turns. </a:t>
            </a:r>
          </a:p>
          <a:p>
            <a:pPr lvl="1"/>
            <a:r>
              <a:rPr lang="en-US" sz="2000" dirty="0"/>
              <a:t>Zero-sum: Gains or losses of one network are exactly balanced by the gains or losses of the opposite network. </a:t>
            </a:r>
          </a:p>
          <a:p>
            <a:pPr lvl="1"/>
            <a:r>
              <a:rPr lang="en-US" sz="2000" dirty="0"/>
              <a:t>Minimax: The strategy is for the G to </a:t>
            </a:r>
            <a:r>
              <a:rPr lang="en-US" sz="2000" b="1" dirty="0"/>
              <a:t>minimize</a:t>
            </a:r>
            <a:r>
              <a:rPr lang="en-US" sz="2000" dirty="0"/>
              <a:t> the D’s </a:t>
            </a:r>
            <a:r>
              <a:rPr lang="en-US" sz="2000" b="1" dirty="0"/>
              <a:t>maximum</a:t>
            </a:r>
            <a:r>
              <a:rPr lang="en-US" sz="2000" dirty="0"/>
              <a:t> score, and vice versa. Constant competition.</a:t>
            </a:r>
            <a:endParaRPr lang="en-US" dirty="0"/>
          </a:p>
          <a:p>
            <a:pPr marL="0" indent="0">
              <a:buNone/>
            </a:pPr>
            <a:endParaRPr lang="en-US" dirty="0"/>
          </a:p>
          <a:p>
            <a:r>
              <a:rPr lang="en-US" sz="2200" dirty="0"/>
              <a:t>Cost Function</a:t>
            </a:r>
            <a:r>
              <a:rPr lang="en-US" dirty="0"/>
              <a:t>:</a:t>
            </a:r>
          </a:p>
          <a:p>
            <a:pPr marL="0" indent="0">
              <a:buNone/>
            </a:pPr>
            <a:endParaRPr lang="en-US" dirty="0"/>
          </a:p>
          <a:p>
            <a:pPr marL="0" indent="0">
              <a:buNone/>
            </a:pPr>
            <a:endParaRPr lang="en-US" dirty="0"/>
          </a:p>
          <a:p>
            <a:pPr marL="0" indent="0">
              <a:buNone/>
            </a:pPr>
            <a:r>
              <a:rPr lang="en-US" dirty="0"/>
              <a:t>After some training, we assume the </a:t>
            </a:r>
            <a:r>
              <a:rPr lang="en-US" sz="2000" b="1" dirty="0"/>
              <a:t>J</a:t>
            </a:r>
            <a:r>
              <a:rPr lang="en-US" sz="2000" b="1" baseline="30000" dirty="0"/>
              <a:t>(D) </a:t>
            </a:r>
            <a:r>
              <a:rPr lang="en-US" sz="2000" dirty="0"/>
              <a:t>and</a:t>
            </a:r>
            <a:r>
              <a:rPr lang="en-US" sz="2000" b="1" dirty="0"/>
              <a:t> J</a:t>
            </a:r>
            <a:r>
              <a:rPr lang="en-US" sz="2000" b="1" baseline="30000" dirty="0"/>
              <a:t>(G) </a:t>
            </a:r>
            <a:r>
              <a:rPr lang="en-US" sz="2000" dirty="0"/>
              <a:t>are at some local minimum. The solution to the minimax game is called the </a:t>
            </a:r>
            <a:r>
              <a:rPr lang="en-US" sz="2000" b="1" dirty="0"/>
              <a:t>Nash Equilibrium</a:t>
            </a:r>
            <a:r>
              <a:rPr lang="en-US" sz="2000" dirty="0"/>
              <a:t>.</a:t>
            </a:r>
            <a:endParaRPr lang="en-US" sz="2000" b="1" baseline="30000" dirty="0"/>
          </a:p>
          <a:p>
            <a:pPr marL="0" indent="0">
              <a:buNone/>
            </a:pPr>
            <a:endParaRPr lang="en-US" dirty="0"/>
          </a:p>
        </p:txBody>
      </p:sp>
      <p:sp>
        <p:nvSpPr>
          <p:cNvPr id="4" name="TextBox 3">
            <a:extLst>
              <a:ext uri="{FF2B5EF4-FFF2-40B4-BE49-F238E27FC236}">
                <a16:creationId xmlns:a16="http://schemas.microsoft.com/office/drawing/2014/main" id="{50F220D7-2153-44F7-4F6F-E6F436181227}"/>
              </a:ext>
            </a:extLst>
          </p:cNvPr>
          <p:cNvSpPr txBox="1"/>
          <p:nvPr/>
        </p:nvSpPr>
        <p:spPr>
          <a:xfrm>
            <a:off x="868218" y="6307920"/>
            <a:ext cx="1939637" cy="369332"/>
          </a:xfrm>
          <a:prstGeom prst="rect">
            <a:avLst/>
          </a:prstGeom>
        </p:spPr>
        <p:txBody>
          <a:bodyPr wrap="square" rtlCol="0">
            <a:spAutoFit/>
          </a:bodyPr>
          <a:lstStyle/>
          <a:p>
            <a:endParaRPr lang="en-SE" dirty="0"/>
          </a:p>
        </p:txBody>
      </p:sp>
      <p:pic>
        <p:nvPicPr>
          <p:cNvPr id="6" name="Picture 5" descr="\documentclass{article}&#10;\usepackage{amsmath}&#10;\usepackage{amsfonts}&#10;\usepackage{amssymb}&#10;\pagestyle{empty}&#10;\begin{document}&#10;&#10;&#10;\[&#10;\min_G \max_D V(D, G) = \mathbb{E}_{x \sim p_{\text{data}}(x)} \left[ \log D(x) \right] + \mathbb{E}_{z \sim p_z(z)} \left[ \log (1 - D(G(z))) \right]&#10;\]&#10;&#10;&#10;\end{document}" title="IguanaTex Picture Display">
            <a:extLst>
              <a:ext uri="{FF2B5EF4-FFF2-40B4-BE49-F238E27FC236}">
                <a16:creationId xmlns:a16="http://schemas.microsoft.com/office/drawing/2014/main" id="{5B2179D4-3DAF-3756-ACC6-C31676BE8B57}"/>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946400" y="4257963"/>
            <a:ext cx="8489950" cy="507833"/>
          </a:xfrm>
          <a:prstGeom prst="rect">
            <a:avLst/>
          </a:prstGeom>
        </p:spPr>
      </p:pic>
    </p:spTree>
    <p:extLst>
      <p:ext uri="{BB962C8B-B14F-4D97-AF65-F5344CB8AC3E}">
        <p14:creationId xmlns:p14="http://schemas.microsoft.com/office/powerpoint/2010/main" val="3355206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0D651-25E3-F128-F5D5-470AF5CD39C1}"/>
              </a:ext>
            </a:extLst>
          </p:cNvPr>
          <p:cNvSpPr>
            <a:spLocks noGrp="1"/>
          </p:cNvSpPr>
          <p:nvPr>
            <p:ph type="title"/>
          </p:nvPr>
        </p:nvSpPr>
        <p:spPr/>
        <p:txBody>
          <a:bodyPr>
            <a:normAutofit/>
          </a:bodyPr>
          <a:lstStyle/>
          <a:p>
            <a:r>
              <a:rPr lang="en-US" dirty="0"/>
              <a:t>Binary Classification</a:t>
            </a:r>
            <a:endParaRPr lang="en-SE" dirty="0"/>
          </a:p>
        </p:txBody>
      </p:sp>
      <p:sp>
        <p:nvSpPr>
          <p:cNvPr id="3" name="Content Placeholder 2">
            <a:extLst>
              <a:ext uri="{FF2B5EF4-FFF2-40B4-BE49-F238E27FC236}">
                <a16:creationId xmlns:a16="http://schemas.microsoft.com/office/drawing/2014/main" id="{BB91F882-9B73-3F0F-B428-B7DF5EBD4A4E}"/>
              </a:ext>
            </a:extLst>
          </p:cNvPr>
          <p:cNvSpPr>
            <a:spLocks noGrp="1"/>
          </p:cNvSpPr>
          <p:nvPr>
            <p:ph idx="1"/>
          </p:nvPr>
        </p:nvSpPr>
        <p:spPr>
          <a:xfrm>
            <a:off x="777240" y="1825624"/>
            <a:ext cx="10659110" cy="5032375"/>
          </a:xfrm>
        </p:spPr>
        <p:txBody>
          <a:bodyPr/>
          <a:lstStyle/>
          <a:p>
            <a:r>
              <a:rPr lang="en-US" dirty="0"/>
              <a:t>Cross-entropy loss :</a:t>
            </a:r>
          </a:p>
          <a:p>
            <a:pPr marL="0" indent="0">
              <a:buNone/>
            </a:pPr>
            <a:endParaRPr lang="en-US" dirty="0"/>
          </a:p>
          <a:p>
            <a:r>
              <a:rPr lang="en-US" dirty="0"/>
              <a:t> Binary cross-entropy loss:</a:t>
            </a:r>
          </a:p>
          <a:p>
            <a:endParaRPr lang="en-US" dirty="0"/>
          </a:p>
          <a:p>
            <a:r>
              <a:rPr lang="en-US" dirty="0"/>
              <a:t>Expanding the formula for a mini-batch of </a:t>
            </a:r>
            <a:r>
              <a:rPr lang="en-US" i="1" dirty="0"/>
              <a:t>m</a:t>
            </a:r>
            <a:r>
              <a:rPr lang="en-US" dirty="0"/>
              <a:t> samples:</a:t>
            </a:r>
          </a:p>
          <a:p>
            <a:endParaRPr lang="en-US" dirty="0"/>
          </a:p>
          <a:p>
            <a:endParaRPr lang="en-US" dirty="0"/>
          </a:p>
          <a:p>
            <a:endParaRPr lang="en-US" dirty="0"/>
          </a:p>
        </p:txBody>
      </p:sp>
      <p:cxnSp>
        <p:nvCxnSpPr>
          <p:cNvPr id="7" name="Straight Connector 6">
            <a:extLst>
              <a:ext uri="{FF2B5EF4-FFF2-40B4-BE49-F238E27FC236}">
                <a16:creationId xmlns:a16="http://schemas.microsoft.com/office/drawing/2014/main" id="{BBCF9916-2E35-D165-E350-5A07D6F16BF9}"/>
              </a:ext>
            </a:extLst>
          </p:cNvPr>
          <p:cNvCxnSpPr>
            <a:cxnSpLocks/>
          </p:cNvCxnSpPr>
          <p:nvPr/>
        </p:nvCxnSpPr>
        <p:spPr>
          <a:xfrm>
            <a:off x="5755995" y="4599709"/>
            <a:ext cx="139469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CC533D0-A586-3E56-E069-E7FB5C6A807A}"/>
              </a:ext>
            </a:extLst>
          </p:cNvPr>
          <p:cNvCxnSpPr>
            <a:cxnSpLocks/>
          </p:cNvCxnSpPr>
          <p:nvPr/>
        </p:nvCxnSpPr>
        <p:spPr>
          <a:xfrm flipV="1">
            <a:off x="5058649" y="5818189"/>
            <a:ext cx="1149927" cy="1385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AF75912-B665-A73F-FDCB-E88514203315}"/>
              </a:ext>
            </a:extLst>
          </p:cNvPr>
          <p:cNvCxnSpPr>
            <a:cxnSpLocks/>
          </p:cNvCxnSpPr>
          <p:nvPr/>
        </p:nvCxnSpPr>
        <p:spPr>
          <a:xfrm>
            <a:off x="9328727" y="4692072"/>
            <a:ext cx="18288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68889D0-A03D-EE4F-2EFF-98FE800E4B68}"/>
              </a:ext>
            </a:extLst>
          </p:cNvPr>
          <p:cNvCxnSpPr>
            <a:cxnSpLocks/>
          </p:cNvCxnSpPr>
          <p:nvPr/>
        </p:nvCxnSpPr>
        <p:spPr>
          <a:xfrm>
            <a:off x="7977560" y="5804203"/>
            <a:ext cx="21474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Picture 9" descr="\documentclass{article}&#10;\usepackage{amsmath}&#10;\usepackage{amsfonts}&#10;\usepackage{amssymb}&#10;\pagestyle{empty}&#10;\begin{document}&#10;&#10;\[&#10;H(p, q) = - \sum_{i=1}^{n} p_i(x) \log (q_i(x))&#10;\]&#10;&#10;&#10;\end{document}" title="IguanaTex Picture Display">
            <a:extLst>
              <a:ext uri="{FF2B5EF4-FFF2-40B4-BE49-F238E27FC236}">
                <a16:creationId xmlns:a16="http://schemas.microsoft.com/office/drawing/2014/main" id="{F82D699C-A526-177C-7D27-84AA3A7E242B}"/>
              </a:ext>
            </a:extLst>
          </p:cNvPr>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3878723" y="1566829"/>
            <a:ext cx="4659706" cy="958676"/>
          </a:xfrm>
          <a:prstGeom prst="rect">
            <a:avLst/>
          </a:prstGeom>
        </p:spPr>
      </p:pic>
      <p:pic>
        <p:nvPicPr>
          <p:cNvPr id="13" name="Picture 12" descr="\documentclass{article}&#10;\usepackage{amsmath}&#10;\usepackage{amsfonts}&#10;\usepackage{amssymb}&#10;\pagestyle{empty}&#10;\begin{document}&#10;&#10;\[&#10;H(p, q) = - (p(x)\log(q(x)) + (1-p(x))\log(1-q(x))   )&#10;\]&#10;&#10;&#10;\end{document}" title="IguanaTex Picture Display">
            <a:extLst>
              <a:ext uri="{FF2B5EF4-FFF2-40B4-BE49-F238E27FC236}">
                <a16:creationId xmlns:a16="http://schemas.microsoft.com/office/drawing/2014/main" id="{F9D39765-D7E1-8C59-BF6C-5830A348299D}"/>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3878723" y="2660441"/>
            <a:ext cx="7944843" cy="348929"/>
          </a:xfrm>
          <a:prstGeom prst="rect">
            <a:avLst/>
          </a:prstGeom>
        </p:spPr>
      </p:pic>
      <p:pic>
        <p:nvPicPr>
          <p:cNvPr id="15" name="Picture 14" descr="\documentclass{article}&#10;\usepackage{amsmath}&#10;\usepackage{amsfonts}&#10;\usepackage{amssymb}&#10;\pagestyle{empty}&#10;\begin{document}&#10;&#10;\[&#10;H(p, q) = - \frac{1}{m} \sum_{j=1}^{m}(p(x_j)\log(q(x_j)) + (1-p(x_j))\log(1-q(x_j)))&#10;\]&#10;&#10;&#10;\end{document}" title="IguanaTex Picture Display">
            <a:extLst>
              <a:ext uri="{FF2B5EF4-FFF2-40B4-BE49-F238E27FC236}">
                <a16:creationId xmlns:a16="http://schemas.microsoft.com/office/drawing/2014/main" id="{438FD4D7-535F-AD38-1CFA-9A33BC1BD350}"/>
              </a:ext>
            </a:extLst>
          </p:cNvPr>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2057774" y="3849552"/>
            <a:ext cx="9356986" cy="984517"/>
          </a:xfrm>
          <a:prstGeom prst="rect">
            <a:avLst/>
          </a:prstGeom>
        </p:spPr>
      </p:pic>
      <p:pic>
        <p:nvPicPr>
          <p:cNvPr id="17" name="Picture 16" descr="\documentclass{article}&#10;\usepackage{amsmath}&#10;\usepackage{amsfonts}&#10;\usepackage{amssymb}&#10;\pagestyle{empty}&#10;\begin{document}&#10;&#10;&#10;\[&#10;\min_G \max_D V(D, G) = \mathbb{E}_{x \sim p_{\text{data}}(x)} \left[ \log D(x) \right] + \mathbb{E}_{z \sim p_z(z)} \left[ \log (1 - D(G(z))) \right]&#10;\]&#10;&#10;&#10;\end{document}" title="IguanaTex Picture Display">
            <a:extLst>
              <a:ext uri="{FF2B5EF4-FFF2-40B4-BE49-F238E27FC236}">
                <a16:creationId xmlns:a16="http://schemas.microsoft.com/office/drawing/2014/main" id="{28C5536B-9790-F923-611C-C45B29A9370B}"/>
              </a:ext>
            </a:extLst>
          </p:cNvPr>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777240" y="5264982"/>
            <a:ext cx="9458038" cy="539221"/>
          </a:xfrm>
          <a:prstGeom prst="rect">
            <a:avLst/>
          </a:prstGeom>
        </p:spPr>
      </p:pic>
    </p:spTree>
    <p:extLst>
      <p:ext uri="{BB962C8B-B14F-4D97-AF65-F5344CB8AC3E}">
        <p14:creationId xmlns:p14="http://schemas.microsoft.com/office/powerpoint/2010/main" val="118755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6,7677"/>
  <p:tag name="ORIGINALWIDTH" val="259,5362"/>
  <p:tag name="OUTPUTTYPE" val="PNG"/>
  <p:tag name="IGUANATEXVERSION" val="161"/>
  <p:tag name="LATEXADDIN" val="\documentclass{article}&#10;\usepackage{amsmath}&#10;\pagestyle{empty}&#10;\begin{document}&#10;&#10;&#10;\[&#10;D(x)&#10;\]&#10;&#10;\end{document}"/>
  <p:tag name="IGUANATEXSIZE" val="20"/>
  <p:tag name="IGUANATEXCURSOR" val="92"/>
  <p:tag name="TRANSPARENCY" val="True"/>
  <p:tag name="LATEXENGINEID" val="1"/>
  <p:tag name="TEMPFOLDER" val="C:\Temp\"/>
  <p:tag name="LATEXFORMHEIGHT" val="320"/>
  <p:tag name="LATEXFORMWIDTH" val="385"/>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6,7677"/>
  <p:tag name="ORIGINALWIDTH" val="447,0623"/>
  <p:tag name="OUTPUTTYPE" val="PNG"/>
  <p:tag name="IGUANATEXVERSION" val="161"/>
  <p:tag name="LATEXADDIN" val="\documentclass{article}&#10;\usepackage{amsmath}&#10;\pagestyle{empty}&#10;\begin{document}&#10;&#10;&#10;\[&#10;D(G(z))&#10;\]&#10;&#10;\end{document}"/>
  <p:tag name="IGUANATEXSIZE" val="20"/>
  <p:tag name="IGUANATEXCURSOR" val="95"/>
  <p:tag name="TRANSPARENCY" val="True"/>
  <p:tag name="LATEXENGINEID" val="1"/>
  <p:tag name="TEMPFOLDER" val="C:\Temp\"/>
  <p:tag name="LATEXFORMHEIGHT" val="320"/>
  <p:tag name="LATEXFORMWIDTH" val="385"/>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26,7677"/>
  <p:tag name="ORIGINALWIDTH" val="242,2838"/>
  <p:tag name="OUTPUTTYPE" val="PNG"/>
  <p:tag name="IGUANATEXVERSION" val="161"/>
  <p:tag name="LATEXADDIN" val="\documentclass{article}&#10;\usepackage{amsmath}&#10;\pagestyle{empty}&#10;\begin{document}&#10;&#10;&#10;\[&#10;G(z)&#10;\]&#10;&#10;\end{document}"/>
  <p:tag name="IGUANATEXSIZE" val="20"/>
  <p:tag name="IGUANATEXCURSOR" val="92"/>
  <p:tag name="TRANSPARENCY" val="True"/>
  <p:tag name="LATEXENGINEID" val="1"/>
  <p:tag name="TEMPFOLDER" val="C:\Temp\"/>
  <p:tag name="LATEXFORMHEIGHT" val="320"/>
  <p:tag name="LATEXFORMWIDTH" val="385"/>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26,7677"/>
  <p:tag name="ORIGINALWIDTH" val="102,7643"/>
  <p:tag name="OUTPUTTYPE" val="PNG"/>
  <p:tag name="IGUANATEXVERSION" val="161"/>
  <p:tag name="LATEXADDIN" val="\documentclass{article}&#10;\usepackage{amsmath}&#10;\pagestyle{empty}&#10;\begin{document}&#10;&#10;\[&#10;\theta_g&#10;\]&#10;&#10;&#10;\end{document}"/>
  <p:tag name="IGUANATEXSIZE" val="20"/>
  <p:tag name="IGUANATEXCURSOR" val="95"/>
  <p:tag name="TRANSPARENCY" val="True"/>
  <p:tag name="LATEXENGINEID" val="1"/>
  <p:tag name="TEMPFOLDER" val="C:\Temp\"/>
  <p:tag name="LATEXFORMHEIGHT" val="320"/>
  <p:tag name="LATEXFORMWIDTH" val="385"/>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09,5153"/>
  <p:tag name="ORIGINALWIDTH" val="105,7647"/>
  <p:tag name="OUTPUTTYPE" val="PNG"/>
  <p:tag name="IGUANATEXVERSION" val="161"/>
  <p:tag name="LATEXADDIN" val="\documentclass{article}&#10;\usepackage{amsmath}&#10;\pagestyle{empty}&#10;\begin{document}&#10;&#10;&#10;\[&#10;\theta_d&#10;\]&#10;&#10;\end{document}"/>
  <p:tag name="IGUANATEXSIZE" val="20"/>
  <p:tag name="IGUANATEXCURSOR" val="96"/>
  <p:tag name="TRANSPARENCY" val="True"/>
  <p:tag name="LATEXENGINEID" val="1"/>
  <p:tag name="TEMPFOLDER" val="C:\Temp\"/>
  <p:tag name="LATEXFORMHEIGHT" val="320"/>
  <p:tag name="LATEXFORMWIDTH" val="385"/>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63,5228"/>
  <p:tag name="ORIGINALWIDTH" val="3147,439"/>
  <p:tag name="OUTPUTTYPE" val="PNG"/>
  <p:tag name="IGUANATEXVERSION" val="161"/>
  <p:tag name="LATEXADDIN" val="\documentclass{article}&#10;\usepackage{amsmath}&#10;\usepackage{amsfonts}&#10;\usepackage{amssymb}&#10;\pagestyle{empty}&#10;\begin{document}&#10;&#10;&#10;\[&#10;J^{(D)} = \mathbb{E}_{x \sim p_{\text{data}}(x)} \left[ \log D(x) \right] + \mathbb{E}_{z \sim p_z(z)} \left[ \log (1 - D(G(z))) \right]&#10;\]&#10;&#10;\end{document}"/>
  <p:tag name="IGUANATEXSIZE" val="20"/>
  <p:tag name="IGUANATEXCURSOR" val="87"/>
  <p:tag name="TRANSPARENCY" val="True"/>
  <p:tag name="LATEXENGINEID" val="1"/>
  <p:tag name="TEMPFOLDER" val="C:\Temp\"/>
  <p:tag name="LATEXFORMHEIGHT" val="320"/>
  <p:tag name="LATEXFORMWIDTH" val="385"/>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255,0356"/>
  <p:tag name="ORIGINALWIDTH" val="3428,729"/>
  <p:tag name="OUTPUTTYPE" val="PNG"/>
  <p:tag name="IGUANATEXVERSION" val="161"/>
  <p:tag name="LATEXADDIN" val="\documentclass{article}&#10;\usepackage{amsmath}&#10;\usepackage{amsfonts}&#10;\usepackage{amssymb}&#10;\pagestyle{empty}&#10;\begin{document}&#10;&#10;&#10;\[&#10;J^{(D)} = - \frac{1}{2}\mathbb{E}_{x \sim p_{\text{data}}(x)} \left[ \log D(x) \right] - \frac{1}{2}\mathbb{E}_{z \sim p_z(z)} \left[ \log (1 - D(G(z))) \right]&#10;\]&#10;&#10;\end{document}"/>
  <p:tag name="IGUANATEXSIZE" val="20"/>
  <p:tag name="IGUANATEXCURSOR" val="215"/>
  <p:tag name="TRANSPARENCY" val="True"/>
  <p:tag name="LATEXENGINEID" val="1"/>
  <p:tag name="TEMPFOLDER" val="C:\Temp\"/>
  <p:tag name="LATEXFORMHEIGHT" val="320"/>
  <p:tag name="LATEXFORMWIDTH" val="385"/>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09,5153"/>
  <p:tag name="ORIGINALWIDTH" val="105,7647"/>
  <p:tag name="OUTPUTTYPE" val="PNG"/>
  <p:tag name="IGUANATEXVERSION" val="161"/>
  <p:tag name="LATEXADDIN" val="\documentclass{article}&#10;\usepackage{amsmath}&#10;\pagestyle{empty}&#10;\begin{document}&#10;&#10;&#10;\[&#10;\theta_d&#10;\]&#10;&#10;\end{document}"/>
  <p:tag name="IGUANATEXSIZE" val="20"/>
  <p:tag name="IGUANATEXCURSOR" val="96"/>
  <p:tag name="TRANSPARENCY" val="True"/>
  <p:tag name="LATEXENGINEID" val="1"/>
  <p:tag name="TEMPFOLDER" val="C:\Temp\"/>
  <p:tag name="LATEXFORMHEIGHT" val="320"/>
  <p:tag name="LATEXFORMWIDTH" val="385"/>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26,7677"/>
  <p:tag name="ORIGINALWIDTH" val="102,7643"/>
  <p:tag name="OUTPUTTYPE" val="PNG"/>
  <p:tag name="IGUANATEXVERSION" val="161"/>
  <p:tag name="LATEXADDIN" val="\documentclass{article}&#10;\usepackage{amsmath}&#10;\pagestyle{empty}&#10;\begin{document}&#10;&#10;\[&#10;\theta_g&#10;\]&#10;&#10;&#10;\end{document}"/>
  <p:tag name="IGUANATEXSIZE" val="20"/>
  <p:tag name="IGUANATEXCURSOR" val="95"/>
  <p:tag name="TRANSPARENCY" val="True"/>
  <p:tag name="LATEXENGINEID" val="1"/>
  <p:tag name="TEMPFOLDER" val="C:\Temp\"/>
  <p:tag name="LATEXFORMHEIGHT" val="320"/>
  <p:tag name="LATEXFORMWIDTH" val="385"/>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26,7677"/>
  <p:tag name="ORIGINALWIDTH" val="447,0623"/>
  <p:tag name="OUTPUTTYPE" val="PNG"/>
  <p:tag name="IGUANATEXVERSION" val="161"/>
  <p:tag name="LATEXADDIN" val="\documentclass{article}&#10;\usepackage{amsmath}&#10;\pagestyle{empty}&#10;\begin{document}&#10;&#10;&#10;\[&#10;D(G(z))&#10;\]&#10;&#10;\end{document}"/>
  <p:tag name="IGUANATEXSIZE" val="20"/>
  <p:tag name="IGUANATEXCURSOR" val="95"/>
  <p:tag name="TRANSPARENCY" val="True"/>
  <p:tag name="LATEXENGINEID" val="1"/>
  <p:tag name="TEMPFOLDER" val="C:\Temp\"/>
  <p:tag name="LATEXFORMHEIGHT" val="320"/>
  <p:tag name="LATEXFORMWIDTH" val="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77,7748"/>
  <p:tag name="ORIGINALWIDTH" val="3840,536"/>
  <p:tag name="OUTPUTTYPE" val="PNG"/>
  <p:tag name="IGUANATEXVERSION" val="161"/>
  <p:tag name="LATEXADDIN" val="\documentclass{article}&#10;\usepackage{amsmath}&#10;\usepackage{amsfonts}&#10;\usepackage{amssymb}&#10;\pagestyle{empty}&#10;\begin{document}&#10;&#10;&#10;\[&#10;\min_G \max_D V(D, G) = \mathbb{E}_{x \sim p_{\text{data}}(x)} \left[ \log D(x) \right] + \mathbb{E}_{z \sim p_z(z)} \left[ \log (1 - D(G(z))) \right]&#10;\]&#10;&#10;&#10;\end{document}"/>
  <p:tag name="IGUANATEXSIZE" val="20"/>
  <p:tag name="IGUANATEXCURSOR" val="282"/>
  <p:tag name="TRANSPARENCY" val="True"/>
  <p:tag name="LATEXENGINEID" val="1"/>
  <p:tag name="TEMPFOLDER" val="C:\Temp\"/>
  <p:tag name="LATEXFORMHEIGHT" val="320"/>
  <p:tag name="LATEXFORMWIDTH" val="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344,298"/>
  <p:tag name="ORIGINALWIDTH" val="1673,484"/>
  <p:tag name="OUTPUTTYPE" val="PNG"/>
  <p:tag name="IGUANATEXVERSION" val="161"/>
  <p:tag name="LATEXADDIN" val="\documentclass{article}&#10;\usepackage{amsmath}&#10;\usepackage{amsfonts}&#10;\usepackage{amssymb}&#10;\pagestyle{empty}&#10;\begin{document}&#10;&#10;\[&#10;H(p, q) = - \sum_{i=1}^{n} p_i(x) \log (q_i(x))&#10;\]&#10;&#10;&#10;\end{document}"/>
  <p:tag name="IGUANATEXSIZE" val="20"/>
  <p:tag name="IGUANATEXCURSOR" val="177"/>
  <p:tag name="TRANSPARENCY" val="True"/>
  <p:tag name="LATEXENGINEID" val="1"/>
  <p:tag name="TEMPFOLDER" val="C:\Temp\"/>
  <p:tag name="LATEXFORMHEIGHT" val="320"/>
  <p:tag name="LATEXFORMWIDTH" val="38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26,7677"/>
  <p:tag name="ORIGINALWIDTH" val="2886,403"/>
  <p:tag name="OUTPUTTYPE" val="PNG"/>
  <p:tag name="IGUANATEXVERSION" val="161"/>
  <p:tag name="LATEXADDIN" val="\documentclass{article}&#10;\usepackage{amsmath}&#10;\usepackage{amsfonts}&#10;\usepackage{amssymb}&#10;\pagestyle{empty}&#10;\begin{document}&#10;&#10;\[&#10;H(p, q) = - (p(x)\log(q(x)) + (1-p(x))\log(1-q(x))   )&#10;\]&#10;&#10;&#10;\end{document}"/>
  <p:tag name="IGUANATEXSIZE" val="20"/>
  <p:tag name="IGUANATEXCURSOR" val="87"/>
  <p:tag name="TRANSPARENCY" val="True"/>
  <p:tag name="LATEXENGINEID" val="1"/>
  <p:tag name="TEMPFOLDER" val="C:\Temp\"/>
  <p:tag name="LATEXFORMHEIGHT" val="320"/>
  <p:tag name="LATEXFORMWIDTH" val="38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361,5505"/>
  <p:tag name="ORIGINALWIDTH" val="3436,229"/>
  <p:tag name="OUTPUTTYPE" val="PNG"/>
  <p:tag name="IGUANATEXVERSION" val="161"/>
  <p:tag name="LATEXADDIN" val="\documentclass{article}&#10;\usepackage{amsmath}&#10;\usepackage{amsfonts}&#10;\usepackage{amssymb}&#10;\pagestyle{empty}&#10;\begin{document}&#10;&#10;\[&#10;H(p, q) = - \frac{1}{m} \sum_{j=1}^{m}(p(x_j)\log(q(x_j)) + (1-p(x_j))\log(1-q(x_j)))&#10;\]&#10;&#10;&#10;\end{document}"/>
  <p:tag name="IGUANATEXSIZE" val="20"/>
  <p:tag name="IGUANATEXCURSOR" val="87"/>
  <p:tag name="TRANSPARENCY" val="True"/>
  <p:tag name="LATEXENGINEID" val="1"/>
  <p:tag name="TEMPFOLDER" val="C:\Temp\"/>
  <p:tag name="LATEXFORMHEIGHT" val="320"/>
  <p:tag name="LATEXFORMWIDTH" val="385"/>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77,7748"/>
  <p:tag name="ORIGINALWIDTH" val="3840,536"/>
  <p:tag name="OUTPUTTYPE" val="PNG"/>
  <p:tag name="IGUANATEXVERSION" val="161"/>
  <p:tag name="LATEXADDIN" val="\documentclass{article}&#10;\usepackage{amsmath}&#10;\usepackage{amsfonts}&#10;\usepackage{amssymb}&#10;\pagestyle{empty}&#10;\begin{document}&#10;&#10;&#10;\[&#10;\min_G \max_D V(D, G) = \mathbb{E}_{x \sim p_{\text{data}}(x)} \left[ \log D(x) \right] + \mathbb{E}_{z \sim p_z(z)} \left[ \log (1 - D(G(z))) \right]&#10;\]&#10;&#10;&#10;\end{document}"/>
  <p:tag name="IGUANATEXSIZE" val="20"/>
  <p:tag name="IGUANATEXCURSOR" val="282"/>
  <p:tag name="TRANSPARENCY" val="True"/>
  <p:tag name="LATEXENGINEID" val="1"/>
  <p:tag name="TEMPFOLDER" val="C:\Temp\"/>
  <p:tag name="LATEXFORMHEIGHT" val="320"/>
  <p:tag name="LATEXFORMWIDTH" val="38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32,0184"/>
  <p:tag name="ORIGINALWIDTH" val="512,3215"/>
  <p:tag name="OUTPUTTYPE" val="PNG"/>
  <p:tag name="IGUANATEXVERSION" val="161"/>
  <p:tag name="LATEXADDIN" val="\documentclass{article}&#10;\usepackage{amsmath}&#10;\usepackage{amsfonts}&#10;\usepackage{amssymb}&#10;\pagestyle{empty}&#10;\begin{document}&#10;&#10;\[&#10;x \sim p_g(x)&#10;\]&#10;&#10;&#10;\end{document}"/>
  <p:tag name="IGUANATEXSIZE" val="20"/>
  <p:tag name="IGUANATEXCURSOR" val="87"/>
  <p:tag name="TRANSPARENCY" val="True"/>
  <p:tag name="LATEXENGINEID" val="1"/>
  <p:tag name="TEMPFOLDER" val="C:\Temp\"/>
  <p:tag name="LATEXFORMHEIGHT" val="320"/>
  <p:tag name="LATEXFORMWIDTH" val="385"/>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6,7677"/>
  <p:tag name="ORIGINALWIDTH" val="657,8418"/>
  <p:tag name="OUTPUTTYPE" val="PNG"/>
  <p:tag name="IGUANATEXVERSION" val="161"/>
  <p:tag name="LATEXADDIN" val="\documentclass{article}&#10;\usepackage{amsmath}&#10;\pagestyle{empty}&#10;\begin{document}&#10;&#10;\[&#10;x \sim p_{data}(x)&#10;\]&#10;&#10;&#10;\end{document}"/>
  <p:tag name="IGUANATEXSIZE" val="20"/>
  <p:tag name="IGUANATEXCURSOR" val="105"/>
  <p:tag name="TRANSPARENCY" val="True"/>
  <p:tag name="LATEXENGINEID" val="1"/>
  <p:tag name="TEMPFOLDER" val="C:\Temp\"/>
  <p:tag name="LATEXFORMHEIGHT" val="320"/>
  <p:tag name="LATEXFORMWIDTH" val="385"/>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6,7677"/>
  <p:tag name="ORIGINALWIDTH" val="259,5362"/>
  <p:tag name="OUTPUTTYPE" val="PNG"/>
  <p:tag name="IGUANATEXVERSION" val="161"/>
  <p:tag name="LATEXADDIN" val="\documentclass{article}&#10;\usepackage{amsmath}&#10;\pagestyle{empty}&#10;\begin{document}&#10;&#10;&#10;\[&#10;D(x)&#10;\]&#10;&#10;\end{document}"/>
  <p:tag name="IGUANATEXSIZE" val="20"/>
  <p:tag name="IGUANATEXCURSOR" val="92"/>
  <p:tag name="TRANSPARENCY" val="True"/>
  <p:tag name="LATEXENGINEID" val="1"/>
  <p:tag name="TEMPFOLDER" val="C:\Temp\"/>
  <p:tag name="LATEXFORMHEIGHT" val="320"/>
  <p:tag name="LATEXFORMWIDTH" val="385"/>
  <p:tag name="LATEXFORMWRAP" val="True"/>
  <p:tag name="BITMAPVECTOR" val="0"/>
</p:tagLst>
</file>

<file path=ppt/theme/theme1.xml><?xml version="1.0" encoding="utf-8"?>
<a:theme xmlns:a="http://schemas.openxmlformats.org/drawingml/2006/main" name="ConfettiVTI">
  <a:themeElements>
    <a:clrScheme name="AnalogousFromLightSeedLeftStep">
      <a:dk1>
        <a:srgbClr val="000000"/>
      </a:dk1>
      <a:lt1>
        <a:srgbClr val="FFFFFF"/>
      </a:lt1>
      <a:dk2>
        <a:srgbClr val="22363C"/>
      </a:dk2>
      <a:lt2>
        <a:srgbClr val="E6E8E2"/>
      </a:lt2>
      <a:accent1>
        <a:srgbClr val="9E75E7"/>
      </a:accent1>
      <a:accent2>
        <a:srgbClr val="565FE2"/>
      </a:accent2>
      <a:accent3>
        <a:srgbClr val="6EA8E6"/>
      </a:accent3>
      <a:accent4>
        <a:srgbClr val="40B3C0"/>
      </a:accent4>
      <a:accent5>
        <a:srgbClr val="47B593"/>
      </a:accent5>
      <a:accent6>
        <a:srgbClr val="42B862"/>
      </a:accent6>
      <a:hlink>
        <a:srgbClr val="768A53"/>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5093</TotalTime>
  <Words>2313</Words>
  <Application>Microsoft Office PowerPoint</Application>
  <PresentationFormat>Widescreen</PresentationFormat>
  <Paragraphs>178</Paragraphs>
  <Slides>20</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arial</vt:lpstr>
      <vt:lpstr>arial</vt:lpstr>
      <vt:lpstr>Calibri</vt:lpstr>
      <vt:lpstr>Gill Sans Nova</vt:lpstr>
      <vt:lpstr>PalatinoLinotype-Roman</vt:lpstr>
      <vt:lpstr>ConfettiVTI</vt:lpstr>
      <vt:lpstr>Generative Adversarial Networks (GANs) </vt:lpstr>
      <vt:lpstr>Definition</vt:lpstr>
      <vt:lpstr>Applications</vt:lpstr>
      <vt:lpstr>PowerPoint Presentation</vt:lpstr>
      <vt:lpstr>First Look</vt:lpstr>
      <vt:lpstr>Networks</vt:lpstr>
      <vt:lpstr>Notations</vt:lpstr>
      <vt:lpstr>Training of GANs</vt:lpstr>
      <vt:lpstr>Binary Classification</vt:lpstr>
      <vt:lpstr>Training the Discriminator (D)</vt:lpstr>
      <vt:lpstr>Training the Discriminator (D)</vt:lpstr>
      <vt:lpstr>Training the Generator (G)</vt:lpstr>
      <vt:lpstr>Training the Generator (G)</vt:lpstr>
      <vt:lpstr>All together</vt:lpstr>
      <vt:lpstr>Theoretical Takeaways</vt:lpstr>
      <vt:lpstr>Theoretical Takeaways</vt:lpstr>
      <vt:lpstr>Theoretical Takeaways</vt:lpstr>
      <vt:lpstr>Problems with training GANs</vt:lpstr>
      <vt:lpstr>Conditional GANs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Stelio Bompai</dc:creator>
  <cp:lastModifiedBy>Stelio Bompai</cp:lastModifiedBy>
  <cp:revision>263</cp:revision>
  <dcterms:created xsi:type="dcterms:W3CDTF">2024-06-20T11:22:51Z</dcterms:created>
  <dcterms:modified xsi:type="dcterms:W3CDTF">2024-07-11T19:15:07Z</dcterms:modified>
</cp:coreProperties>
</file>